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457" r:id="rId2"/>
    <p:sldId id="379" r:id="rId3"/>
    <p:sldId id="414" r:id="rId4"/>
    <p:sldId id="453" r:id="rId5"/>
    <p:sldId id="346" r:id="rId6"/>
    <p:sldId id="446" r:id="rId7"/>
    <p:sldId id="423" r:id="rId8"/>
    <p:sldId id="368" r:id="rId9"/>
    <p:sldId id="421" r:id="rId10"/>
    <p:sldId id="271" r:id="rId11"/>
    <p:sldId id="459" r:id="rId12"/>
    <p:sldId id="449" r:id="rId13"/>
    <p:sldId id="460" r:id="rId14"/>
    <p:sldId id="45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04C"/>
    <a:srgbClr val="515267"/>
    <a:srgbClr val="4F4343"/>
    <a:srgbClr val="2E2C22"/>
    <a:srgbClr val="9BBB59"/>
    <a:srgbClr val="E46C0A"/>
    <a:srgbClr val="7E7F9A"/>
    <a:srgbClr val="A7A28B"/>
    <a:srgbClr val="AB9B9B"/>
    <a:srgbClr val="4031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5" autoAdjust="0"/>
    <p:restoredTop sz="94682" autoAdjust="0"/>
  </p:normalViewPr>
  <p:slideViewPr>
    <p:cSldViewPr snapToGrid="0">
      <p:cViewPr>
        <p:scale>
          <a:sx n="59" d="100"/>
          <a:sy n="59" d="100"/>
        </p:scale>
        <p:origin x="596" y="28"/>
      </p:cViewPr>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CE5BE-6E48-43BB-AAD5-9A00195361CA}"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6FE18-E822-420D-A020-C8F2522B5F33}" type="slidenum">
              <a:rPr lang="en-US" smtClean="0"/>
              <a:t>‹#›</a:t>
            </a:fld>
            <a:endParaRPr lang="en-US"/>
          </a:p>
        </p:txBody>
      </p:sp>
    </p:spTree>
    <p:extLst>
      <p:ext uri="{BB962C8B-B14F-4D97-AF65-F5344CB8AC3E}">
        <p14:creationId xmlns:p14="http://schemas.microsoft.com/office/powerpoint/2010/main" val="173102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4A147-EF57-9CFC-6F25-1DFD7E083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43E14-660F-6800-AB03-2FE35254D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4A658-9901-8D9B-CA20-9DF722AA70C4}"/>
              </a:ext>
            </a:extLst>
          </p:cNvPr>
          <p:cNvSpPr>
            <a:spLocks noGrp="1"/>
          </p:cNvSpPr>
          <p:nvPr>
            <p:ph type="body" idx="1"/>
          </p:nvPr>
        </p:nvSpPr>
        <p:spPr/>
        <p:txBody>
          <a:bodyPr/>
          <a:lstStyle/>
          <a:p>
            <a:r>
              <a:rPr lang="en-US" dirty="0"/>
              <a:t>Jahtega</a:t>
            </a:r>
          </a:p>
        </p:txBody>
      </p:sp>
      <p:sp>
        <p:nvSpPr>
          <p:cNvPr id="4" name="Slide Number Placeholder 3">
            <a:extLst>
              <a:ext uri="{FF2B5EF4-FFF2-40B4-BE49-F238E27FC236}">
                <a16:creationId xmlns:a16="http://schemas.microsoft.com/office/drawing/2014/main" id="{35E89410-061E-0F10-547F-8F91FCEFAE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51909-0480-4BCE-A614-7271EFAE5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15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 change animation – sequentially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872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0BC45-96FB-5B54-EE0E-0F08E20AA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A3844-2D16-3D57-F41B-67E7C3E82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CF5985-8FCE-3B43-4C9F-491EA426017F}"/>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2A1797E1-1658-1131-3555-C2EF016E66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4456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79F9F-6B62-D7DD-9519-CAABA323F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6549F-C223-3CBE-48AB-70F012A80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7CB65-6CC6-88C2-99DB-5F547BCB3C09}"/>
              </a:ext>
            </a:extLst>
          </p:cNvPr>
          <p:cNvSpPr>
            <a:spLocks noGrp="1"/>
          </p:cNvSpPr>
          <p:nvPr>
            <p:ph type="body" idx="1"/>
          </p:nvPr>
        </p:nvSpPr>
        <p:spPr/>
        <p:txBody>
          <a:bodyPr/>
          <a:lstStyle/>
          <a:p>
            <a:r>
              <a:rPr lang="en-US" dirty="0"/>
              <a:t>Jahtega</a:t>
            </a:r>
          </a:p>
        </p:txBody>
      </p:sp>
      <p:sp>
        <p:nvSpPr>
          <p:cNvPr id="4" name="Slide Number Placeholder 3">
            <a:extLst>
              <a:ext uri="{FF2B5EF4-FFF2-40B4-BE49-F238E27FC236}">
                <a16:creationId xmlns:a16="http://schemas.microsoft.com/office/drawing/2014/main" id="{791A6035-6DAE-E1FC-3771-015E1AA080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2655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8F1DA-58AE-7A6D-2449-A86531694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C0AE9-AD39-5BE5-3EF2-BA6967290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6583B-5767-6149-07CA-9D405A9FEFC9}"/>
              </a:ext>
            </a:extLst>
          </p:cNvPr>
          <p:cNvSpPr>
            <a:spLocks noGrp="1"/>
          </p:cNvSpPr>
          <p:nvPr>
            <p:ph type="body" idx="1"/>
          </p:nvPr>
        </p:nvSpPr>
        <p:spPr/>
        <p:txBody>
          <a:bodyPr/>
          <a:lstStyle/>
          <a:p>
            <a:r>
              <a:rPr lang="en-US" dirty="0"/>
              <a:t>Jahtega</a:t>
            </a:r>
          </a:p>
        </p:txBody>
      </p:sp>
      <p:sp>
        <p:nvSpPr>
          <p:cNvPr id="4" name="Slide Number Placeholder 3">
            <a:extLst>
              <a:ext uri="{FF2B5EF4-FFF2-40B4-BE49-F238E27FC236}">
                <a16:creationId xmlns:a16="http://schemas.microsoft.com/office/drawing/2014/main" id="{5FBE2A65-519F-10CE-9E27-36974F9847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675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BAF45-F788-9BD7-9C4C-0A2FEB7F0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12C22-D88B-7DDD-FFA0-D153658D4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51582-886E-97FB-3848-ED233D069743}"/>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09C1FB82-C388-64ED-7AA2-2463F31AB6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16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B6C1-9EF3-145A-3446-D986F0327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53201-5397-DE09-B0DD-E8988DA97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2CFA4-C5F4-A537-8953-00B714E8E1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Jahtega</a:t>
            </a:r>
          </a:p>
          <a:p>
            <a:endParaRPr lang="en-US"/>
          </a:p>
        </p:txBody>
      </p:sp>
      <p:sp>
        <p:nvSpPr>
          <p:cNvPr id="4" name="Slide Number Placeholder 3">
            <a:extLst>
              <a:ext uri="{FF2B5EF4-FFF2-40B4-BE49-F238E27FC236}">
                <a16:creationId xmlns:a16="http://schemas.microsoft.com/office/drawing/2014/main" id="{A9731D98-DF49-FFB7-7516-36A2CE8D38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51909-0480-4BCE-A614-7271EFAE5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63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Jouri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257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7401-60F1-252E-52D9-B05BF2B08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34EEE-716C-ABBE-D3F9-C10950ACB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486C2-E48B-0C38-66D2-9FC27CF4C763}"/>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315C310E-942B-8073-F8FE-27AD887019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FE18-E822-420D-A020-C8F2522B5F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40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Ashton- fix animation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83355-7623-48B7-81D3-D7E3027C1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345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7322-C6A5-1D6A-3490-8437FFC51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58698-3D90-E164-981D-49B7A217E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50092-1F5D-8314-4FA1-DA39BB4F602C}"/>
              </a:ext>
            </a:extLst>
          </p:cNvPr>
          <p:cNvSpPr>
            <a:spLocks noGrp="1"/>
          </p:cNvSpPr>
          <p:nvPr>
            <p:ph type="body" idx="1"/>
          </p:nvPr>
        </p:nvSpPr>
        <p:spPr/>
        <p:txBody>
          <a:bodyPr/>
          <a:lstStyle/>
          <a:p>
            <a:r>
              <a:rPr lang="en-US" dirty="0"/>
              <a:t>Jahtega</a:t>
            </a:r>
          </a:p>
        </p:txBody>
      </p:sp>
      <p:sp>
        <p:nvSpPr>
          <p:cNvPr id="4" name="Slide Number Placeholder 3">
            <a:extLst>
              <a:ext uri="{FF2B5EF4-FFF2-40B4-BE49-F238E27FC236}">
                <a16:creationId xmlns:a16="http://schemas.microsoft.com/office/drawing/2014/main" id="{399052F6-9A05-0062-0277-791357E51C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83355-7623-48B7-81D3-D7E3027C1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7404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Ashton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31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FA49-D309-B7D7-45F3-AD1C99106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4BDE8-EC4D-EF9F-0739-458FADEFA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97181-A95F-8E89-C884-B06B6731F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Ashton</a:t>
            </a:r>
          </a:p>
        </p:txBody>
      </p:sp>
      <p:sp>
        <p:nvSpPr>
          <p:cNvPr id="4" name="Slide Number Placeholder 3">
            <a:extLst>
              <a:ext uri="{FF2B5EF4-FFF2-40B4-BE49-F238E27FC236}">
                <a16:creationId xmlns:a16="http://schemas.microsoft.com/office/drawing/2014/main" id="{A1436291-78C9-0245-BE78-BC6C811A56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944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7603E-9BAB-C393-AF99-ECDAA97CE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2E5C1-EA73-344B-DC5C-142E6DDD8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A4175-BFF3-0968-74FB-3482F1EA55EC}"/>
              </a:ext>
            </a:extLst>
          </p:cNvPr>
          <p:cNvSpPr>
            <a:spLocks noGrp="1"/>
          </p:cNvSpPr>
          <p:nvPr>
            <p:ph type="body" idx="1"/>
          </p:nvPr>
        </p:nvSpPr>
        <p:spPr/>
        <p:txBody>
          <a:bodyPr/>
          <a:lstStyle/>
          <a:p>
            <a:r>
              <a:rPr lang="en-US" dirty="0"/>
              <a:t>Ashton</a:t>
            </a:r>
          </a:p>
        </p:txBody>
      </p:sp>
      <p:sp>
        <p:nvSpPr>
          <p:cNvPr id="4" name="Slide Number Placeholder 3">
            <a:extLst>
              <a:ext uri="{FF2B5EF4-FFF2-40B4-BE49-F238E27FC236}">
                <a16:creationId xmlns:a16="http://schemas.microsoft.com/office/drawing/2014/main" id="{7A29CAE4-C9D9-448E-D93C-E2542288E1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522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75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546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666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85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437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73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185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740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60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2597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77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04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669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hyperlink" Target="https://deepfakemaker.io/" TargetMode="External"/><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image" Target="../media/image3.jpeg"/><Relationship Id="rId15" Type="http://schemas.openxmlformats.org/officeDocument/2006/relationships/image" Target="../media/image12.jpe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37.wdp"/><Relationship Id="rId3" Type="http://schemas.openxmlformats.org/officeDocument/2006/relationships/image" Target="../media/image65.png"/><Relationship Id="rId7" Type="http://schemas.microsoft.com/office/2007/relationships/hdphoto" Target="../media/hdphoto12.wdp"/><Relationship Id="rId12"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7.png"/><Relationship Id="rId11" Type="http://schemas.microsoft.com/office/2007/relationships/hdphoto" Target="../media/hdphoto36.wdp"/><Relationship Id="rId5" Type="http://schemas.microsoft.com/office/2007/relationships/hdphoto" Target="../media/hdphoto35.wdp"/><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11.wdp"/><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8.wdp"/></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2103.00218"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7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77.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18" Type="http://schemas.microsoft.com/office/2007/relationships/hdphoto" Target="../media/hdphoto6.wdp"/><Relationship Id="rId3" Type="http://schemas.openxmlformats.org/officeDocument/2006/relationships/image" Target="../media/image13.png"/><Relationship Id="rId21" Type="http://schemas.openxmlformats.org/officeDocument/2006/relationships/image" Target="../media/image20.png"/><Relationship Id="rId7" Type="http://schemas.openxmlformats.org/officeDocument/2006/relationships/image" Target="../media/image15.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34.png"/><Relationship Id="rId20"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7.png"/><Relationship Id="rId24" Type="http://schemas.microsoft.com/office/2007/relationships/hdphoto" Target="../media/hdphoto9.wdp"/><Relationship Id="rId5" Type="http://schemas.openxmlformats.org/officeDocument/2006/relationships/image" Target="../media/image14.png"/><Relationship Id="rId15" Type="http://schemas.openxmlformats.org/officeDocument/2006/relationships/image" Target="../media/image33.png"/><Relationship Id="rId23" Type="http://schemas.openxmlformats.org/officeDocument/2006/relationships/image" Target="../media/image21.png"/><Relationship Id="rId10" Type="http://schemas.microsoft.com/office/2007/relationships/hdphoto" Target="../media/hdphoto4.wdp"/><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32.png"/><Relationship Id="rId22"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2.wdp"/><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8.wdp"/><Relationship Id="rId11" Type="http://schemas.microsoft.com/office/2007/relationships/hdphoto" Target="../media/hdphoto11.wdp"/><Relationship Id="rId5" Type="http://schemas.openxmlformats.org/officeDocument/2006/relationships/image" Target="../media/image23.png"/><Relationship Id="rId10" Type="http://schemas.openxmlformats.org/officeDocument/2006/relationships/image" Target="../media/image26.png"/><Relationship Id="rId4" Type="http://schemas.microsoft.com/office/2007/relationships/hdphoto" Target="../media/hdphoto10.wdp"/><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6.png"/><Relationship Id="rId18" Type="http://schemas.openxmlformats.org/officeDocument/2006/relationships/image" Target="../media/image39.jpeg"/><Relationship Id="rId3" Type="http://schemas.openxmlformats.org/officeDocument/2006/relationships/image" Target="../media/image25.png"/><Relationship Id="rId7" Type="http://schemas.openxmlformats.org/officeDocument/2006/relationships/image" Target="../media/image26.png"/><Relationship Id="rId12" Type="http://schemas.microsoft.com/office/2007/relationships/hdphoto" Target="../media/hdphoto13.wdp"/><Relationship Id="rId17" Type="http://schemas.openxmlformats.org/officeDocument/2006/relationships/image" Target="../media/image38.jpeg"/><Relationship Id="rId2" Type="http://schemas.openxmlformats.org/officeDocument/2006/relationships/notesSlide" Target="../notesSlides/notesSlide5.xml"/><Relationship Id="rId16" Type="http://schemas.microsoft.com/office/2007/relationships/hdphoto" Target="../media/hdphoto15.wdp"/><Relationship Id="rId20"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7.png"/><Relationship Id="rId10" Type="http://schemas.microsoft.com/office/2007/relationships/hdphoto" Target="../media/hdphoto12.wdp"/><Relationship Id="rId19" Type="http://schemas.openxmlformats.org/officeDocument/2006/relationships/image" Target="../media/image40.png"/><Relationship Id="rId4" Type="http://schemas.openxmlformats.org/officeDocument/2006/relationships/image" Target="../media/image28.png"/><Relationship Id="rId9" Type="http://schemas.openxmlformats.org/officeDocument/2006/relationships/image" Target="../media/image27.png"/><Relationship Id="rId14" Type="http://schemas.microsoft.com/office/2007/relationships/hdphoto" Target="../media/hdphoto14.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4.wdp"/><Relationship Id="rId3" Type="http://schemas.openxmlformats.org/officeDocument/2006/relationships/image" Target="../media/image28.png"/><Relationship Id="rId7" Type="http://schemas.microsoft.com/office/2007/relationships/hdphoto" Target="../media/hdphoto11.wdp"/><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13.wdp"/><Relationship Id="rId5" Type="http://schemas.openxmlformats.org/officeDocument/2006/relationships/image" Target="../media/image30.png"/><Relationship Id="rId15" Type="http://schemas.microsoft.com/office/2007/relationships/hdphoto" Target="../media/hdphoto15.wdp"/><Relationship Id="rId10" Type="http://schemas.openxmlformats.org/officeDocument/2006/relationships/image" Target="../media/image35.png"/><Relationship Id="rId4" Type="http://schemas.openxmlformats.org/officeDocument/2006/relationships/image" Target="../media/image29.png"/><Relationship Id="rId9" Type="http://schemas.microsoft.com/office/2007/relationships/hdphoto" Target="../media/hdphoto12.wdp"/><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13" Type="http://schemas.openxmlformats.org/officeDocument/2006/relationships/image" Target="../media/image47.png"/><Relationship Id="rId18" Type="http://schemas.microsoft.com/office/2007/relationships/hdphoto" Target="../media/hdphoto22.wdp"/><Relationship Id="rId26" Type="http://schemas.openxmlformats.org/officeDocument/2006/relationships/image" Target="../media/image54.png"/><Relationship Id="rId39" Type="http://schemas.microsoft.com/office/2007/relationships/hdphoto" Target="../media/hdphoto31.wdp"/><Relationship Id="rId21" Type="http://schemas.openxmlformats.org/officeDocument/2006/relationships/image" Target="../media/image51.png"/><Relationship Id="rId34" Type="http://schemas.openxmlformats.org/officeDocument/2006/relationships/image" Target="../media/image58.png"/><Relationship Id="rId42" Type="http://schemas.openxmlformats.org/officeDocument/2006/relationships/image" Target="../media/image63.png"/><Relationship Id="rId7" Type="http://schemas.openxmlformats.org/officeDocument/2006/relationships/image" Target="../media/image44.png"/><Relationship Id="rId2" Type="http://schemas.openxmlformats.org/officeDocument/2006/relationships/notesSlide" Target="../notesSlides/notesSlide8.xml"/><Relationship Id="rId16" Type="http://schemas.microsoft.com/office/2007/relationships/hdphoto" Target="../media/hdphoto21.wdp"/><Relationship Id="rId29" Type="http://schemas.microsoft.com/office/2007/relationships/hdphoto" Target="../media/hdphoto27.wdp"/><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46.png"/><Relationship Id="rId24" Type="http://schemas.openxmlformats.org/officeDocument/2006/relationships/image" Target="../media/image53.png"/><Relationship Id="rId32" Type="http://schemas.openxmlformats.org/officeDocument/2006/relationships/image" Target="../media/image57.png"/><Relationship Id="rId37" Type="http://schemas.openxmlformats.org/officeDocument/2006/relationships/image" Target="../media/image60.png"/><Relationship Id="rId40" Type="http://schemas.openxmlformats.org/officeDocument/2006/relationships/image" Target="../media/image62.png"/><Relationship Id="rId45" Type="http://schemas.microsoft.com/office/2007/relationships/hdphoto" Target="../media/hdphoto34.wdp"/><Relationship Id="rId5" Type="http://schemas.openxmlformats.org/officeDocument/2006/relationships/image" Target="../media/image43.png"/><Relationship Id="rId15" Type="http://schemas.openxmlformats.org/officeDocument/2006/relationships/image" Target="../media/image48.png"/><Relationship Id="rId23" Type="http://schemas.microsoft.com/office/2007/relationships/hdphoto" Target="../media/hdphoto24.wdp"/><Relationship Id="rId28" Type="http://schemas.openxmlformats.org/officeDocument/2006/relationships/image" Target="../media/image55.png"/><Relationship Id="rId36" Type="http://schemas.openxmlformats.org/officeDocument/2006/relationships/image" Target="../media/image59.png"/><Relationship Id="rId10" Type="http://schemas.microsoft.com/office/2007/relationships/hdphoto" Target="../media/hdphoto18.wdp"/><Relationship Id="rId19" Type="http://schemas.openxmlformats.org/officeDocument/2006/relationships/image" Target="../media/image50.png"/><Relationship Id="rId31" Type="http://schemas.microsoft.com/office/2007/relationships/hdphoto" Target="../media/hdphoto28.wdp"/><Relationship Id="rId44" Type="http://schemas.openxmlformats.org/officeDocument/2006/relationships/image" Target="../media/image64.png"/><Relationship Id="rId4" Type="http://schemas.microsoft.com/office/2007/relationships/hdphoto" Target="../media/hdphoto16.wdp"/><Relationship Id="rId9" Type="http://schemas.openxmlformats.org/officeDocument/2006/relationships/image" Target="../media/image45.png"/><Relationship Id="rId14" Type="http://schemas.microsoft.com/office/2007/relationships/hdphoto" Target="../media/hdphoto20.wdp"/><Relationship Id="rId22" Type="http://schemas.openxmlformats.org/officeDocument/2006/relationships/image" Target="../media/image52.png"/><Relationship Id="rId27" Type="http://schemas.microsoft.com/office/2007/relationships/hdphoto" Target="../media/hdphoto26.wdp"/><Relationship Id="rId30" Type="http://schemas.openxmlformats.org/officeDocument/2006/relationships/image" Target="../media/image56.png"/><Relationship Id="rId35" Type="http://schemas.microsoft.com/office/2007/relationships/hdphoto" Target="../media/hdphoto30.wdp"/><Relationship Id="rId43" Type="http://schemas.microsoft.com/office/2007/relationships/hdphoto" Target="../media/hdphoto33.wdp"/><Relationship Id="rId8" Type="http://schemas.microsoft.com/office/2007/relationships/hdphoto" Target="../media/hdphoto10.wdp"/><Relationship Id="rId3" Type="http://schemas.openxmlformats.org/officeDocument/2006/relationships/image" Target="../media/image42.png"/><Relationship Id="rId12" Type="http://schemas.microsoft.com/office/2007/relationships/hdphoto" Target="../media/hdphoto19.wdp"/><Relationship Id="rId17" Type="http://schemas.openxmlformats.org/officeDocument/2006/relationships/image" Target="../media/image49.png"/><Relationship Id="rId25" Type="http://schemas.microsoft.com/office/2007/relationships/hdphoto" Target="../media/hdphoto25.wdp"/><Relationship Id="rId33" Type="http://schemas.microsoft.com/office/2007/relationships/hdphoto" Target="../media/hdphoto29.wdp"/><Relationship Id="rId38" Type="http://schemas.openxmlformats.org/officeDocument/2006/relationships/image" Target="../media/image61.png"/><Relationship Id="rId20" Type="http://schemas.microsoft.com/office/2007/relationships/hdphoto" Target="../media/hdphoto23.wdp"/><Relationship Id="rId41" Type="http://schemas.microsoft.com/office/2007/relationships/hdphoto" Target="../media/hdphoto32.wdp"/></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96.png"/><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4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DD786E-68C3-3FE0-7507-21D59735ECC6}"/>
            </a:ext>
          </a:extLst>
        </p:cNvPr>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0C8BCF8-1F9B-07CC-FC68-F1FF59675C75}"/>
              </a:ext>
            </a:extLst>
          </p:cNvPr>
          <p:cNvSpPr/>
          <p:nvPr/>
        </p:nvSpPr>
        <p:spPr>
          <a:xfrm>
            <a:off x="0" y="1183565"/>
            <a:ext cx="12192000" cy="5460535"/>
          </a:xfrm>
          <a:prstGeom prst="roundRect">
            <a:avLst>
              <a:gd name="adj" fmla="val 3509"/>
            </a:avLst>
          </a:prstGeom>
          <a:noFill/>
          <a:ln w="76200">
            <a:solidFill>
              <a:srgbClr val="01204C">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8D6F44EE-FE7A-E2F6-7355-89DC3148D676}"/>
              </a:ext>
            </a:extLst>
          </p:cNvPr>
          <p:cNvGrpSpPr/>
          <p:nvPr/>
        </p:nvGrpSpPr>
        <p:grpSpPr>
          <a:xfrm>
            <a:off x="4235335" y="1784552"/>
            <a:ext cx="3795383" cy="3780197"/>
            <a:chOff x="306853" y="-2077138"/>
            <a:chExt cx="3795383" cy="3780197"/>
          </a:xfrm>
        </p:grpSpPr>
        <p:pic>
          <p:nvPicPr>
            <p:cNvPr id="52" name="Picture 51" descr="A person in a garment&#10;&#10;AI-generated content may be incorrect.">
              <a:extLst>
                <a:ext uri="{FF2B5EF4-FFF2-40B4-BE49-F238E27FC236}">
                  <a16:creationId xmlns:a16="http://schemas.microsoft.com/office/drawing/2014/main" id="{5D31B8B4-7CF9-C4F7-E18C-32502C8A4A64}"/>
                </a:ext>
              </a:extLst>
            </p:cNvPr>
            <p:cNvPicPr>
              <a:picLocks noChangeAspect="1"/>
            </p:cNvPicPr>
            <p:nvPr/>
          </p:nvPicPr>
          <p:blipFill rotWithShape="1">
            <a:blip r:embed="rId3">
              <a:extLst>
                <a:ext uri="{28A0092B-C50C-407E-A947-70E740481C1C}">
                  <a14:useLocalDpi xmlns:a14="http://schemas.microsoft.com/office/drawing/2010/main" val="0"/>
                </a:ext>
              </a:extLst>
            </a:blip>
            <a:srcRect t="1654" b="23464"/>
            <a:stretch/>
          </p:blipFill>
          <p:spPr>
            <a:xfrm>
              <a:off x="306853" y="-2077138"/>
              <a:ext cx="1850661" cy="1850661"/>
            </a:xfrm>
            <a:prstGeom prst="roundRect">
              <a:avLst>
                <a:gd name="adj" fmla="val 8737"/>
              </a:avLst>
            </a:prstGeom>
          </p:spPr>
        </p:pic>
        <p:pic>
          <p:nvPicPr>
            <p:cNvPr id="53" name="Picture 52">
              <a:extLst>
                <a:ext uri="{FF2B5EF4-FFF2-40B4-BE49-F238E27FC236}">
                  <a16:creationId xmlns:a16="http://schemas.microsoft.com/office/drawing/2014/main" id="{31F0E31A-09AD-BBE3-EDD4-E1CAD783EEF4}"/>
                </a:ext>
              </a:extLst>
            </p:cNvPr>
            <p:cNvPicPr>
              <a:picLocks noChangeAspect="1"/>
            </p:cNvPicPr>
            <p:nvPr/>
          </p:nvPicPr>
          <p:blipFill rotWithShape="1">
            <a:blip r:embed="rId4"/>
            <a:srcRect l="1307" r="1307" b="11243"/>
            <a:stretch/>
          </p:blipFill>
          <p:spPr>
            <a:xfrm>
              <a:off x="2272129" y="-2059898"/>
              <a:ext cx="1815525" cy="1815525"/>
            </a:xfrm>
            <a:prstGeom prst="roundRect">
              <a:avLst>
                <a:gd name="adj" fmla="val 6872"/>
              </a:avLst>
            </a:prstGeom>
          </p:spPr>
        </p:pic>
        <p:pic>
          <p:nvPicPr>
            <p:cNvPr id="54" name="Picture 53" descr="A person wearing a red scarf and holding a medal&#10;&#10;Description automatically generated">
              <a:extLst>
                <a:ext uri="{FF2B5EF4-FFF2-40B4-BE49-F238E27FC236}">
                  <a16:creationId xmlns:a16="http://schemas.microsoft.com/office/drawing/2014/main" id="{D785030B-CA59-9057-217E-4B30DE990775}"/>
                </a:ext>
              </a:extLst>
            </p:cNvPr>
            <p:cNvPicPr>
              <a:picLocks noChangeAspect="1"/>
            </p:cNvPicPr>
            <p:nvPr/>
          </p:nvPicPr>
          <p:blipFill rotWithShape="1">
            <a:blip r:embed="rId5">
              <a:extLst>
                <a:ext uri="{28A0092B-C50C-407E-A947-70E740481C1C}">
                  <a14:useLocalDpi xmlns:a14="http://schemas.microsoft.com/office/drawing/2010/main" val="0"/>
                </a:ext>
              </a:extLst>
            </a:blip>
            <a:srcRect l="27741" t="8234" r="19097" b="21794"/>
            <a:stretch/>
          </p:blipFill>
          <p:spPr>
            <a:xfrm>
              <a:off x="314469" y="-132806"/>
              <a:ext cx="1835428" cy="1835428"/>
            </a:xfrm>
            <a:prstGeom prst="roundRect">
              <a:avLst>
                <a:gd name="adj" fmla="val 5586"/>
              </a:avLst>
            </a:prstGeom>
          </p:spPr>
        </p:pic>
        <p:pic>
          <p:nvPicPr>
            <p:cNvPr id="55" name="Picture 54" descr="A person holding several trophies&#10;&#10;AI-generated content may be incorrect.">
              <a:extLst>
                <a:ext uri="{FF2B5EF4-FFF2-40B4-BE49-F238E27FC236}">
                  <a16:creationId xmlns:a16="http://schemas.microsoft.com/office/drawing/2014/main" id="{D6D1A22D-D2E2-6D4A-29FC-BCABC7C7A278}"/>
                </a:ext>
              </a:extLst>
            </p:cNvPr>
            <p:cNvPicPr>
              <a:picLocks noChangeAspect="1"/>
            </p:cNvPicPr>
            <p:nvPr/>
          </p:nvPicPr>
          <p:blipFill rotWithShape="1">
            <a:blip r:embed="rId6"/>
            <a:srcRect t="877" b="19623"/>
            <a:stretch/>
          </p:blipFill>
          <p:spPr>
            <a:xfrm>
              <a:off x="2257546" y="-141631"/>
              <a:ext cx="1844690" cy="1844690"/>
            </a:xfrm>
            <a:prstGeom prst="roundRect">
              <a:avLst>
                <a:gd name="adj" fmla="val 7663"/>
              </a:avLst>
            </a:prstGeom>
          </p:spPr>
        </p:pic>
      </p:grpSp>
      <p:sp>
        <p:nvSpPr>
          <p:cNvPr id="16" name="TextBox 16">
            <a:extLst>
              <a:ext uri="{FF2B5EF4-FFF2-40B4-BE49-F238E27FC236}">
                <a16:creationId xmlns:a16="http://schemas.microsoft.com/office/drawing/2014/main" id="{62BF56C0-939B-7FA3-7740-684E54F8741B}"/>
              </a:ext>
            </a:extLst>
          </p:cNvPr>
          <p:cNvSpPr txBox="1"/>
          <p:nvPr/>
        </p:nvSpPr>
        <p:spPr>
          <a:xfrm>
            <a:off x="338442" y="6835"/>
            <a:ext cx="11447159" cy="1027333"/>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What is a DeepFake?</a:t>
            </a:r>
          </a:p>
        </p:txBody>
      </p:sp>
      <p:sp>
        <p:nvSpPr>
          <p:cNvPr id="17" name="TextBox 17">
            <a:extLst>
              <a:ext uri="{FF2B5EF4-FFF2-40B4-BE49-F238E27FC236}">
                <a16:creationId xmlns:a16="http://schemas.microsoft.com/office/drawing/2014/main" id="{C32B2991-54C4-B656-3A41-CB6714F616DB}"/>
              </a:ext>
            </a:extLst>
          </p:cNvPr>
          <p:cNvSpPr txBox="1"/>
          <p:nvPr/>
        </p:nvSpPr>
        <p:spPr>
          <a:xfrm>
            <a:off x="338442" y="5519352"/>
            <a:ext cx="3805799"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a:ln>
                  <a:noFill/>
                </a:ln>
                <a:solidFill>
                  <a:srgbClr val="01204C"/>
                </a:solidFill>
                <a:effectLst/>
                <a:uLnTx/>
                <a:uFillTx/>
                <a:latin typeface="Outfit" pitchFamily="2" charset="0"/>
                <a:ea typeface="Neue Machina Ultra-Bold"/>
                <a:cs typeface="Neue Machina Ultra-Bold"/>
                <a:sym typeface="Neue Machina Ultra-Bold"/>
              </a:rPr>
              <a:t>Target</a:t>
            </a:r>
          </a:p>
        </p:txBody>
      </p:sp>
      <p:sp>
        <p:nvSpPr>
          <p:cNvPr id="23" name="TextBox 17">
            <a:extLst>
              <a:ext uri="{FF2B5EF4-FFF2-40B4-BE49-F238E27FC236}">
                <a16:creationId xmlns:a16="http://schemas.microsoft.com/office/drawing/2014/main" id="{B275A20A-7035-29B3-51D4-53EF7D9BCC72}"/>
              </a:ext>
            </a:extLst>
          </p:cNvPr>
          <p:cNvSpPr txBox="1"/>
          <p:nvPr/>
        </p:nvSpPr>
        <p:spPr>
          <a:xfrm>
            <a:off x="4144241" y="5519352"/>
            <a:ext cx="3962953"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a:ln>
                  <a:noFill/>
                </a:ln>
                <a:solidFill>
                  <a:srgbClr val="01204C"/>
                </a:solidFill>
                <a:effectLst/>
                <a:uLnTx/>
                <a:uFillTx/>
                <a:latin typeface="Outfit" pitchFamily="2" charset="0"/>
                <a:ea typeface="Neue Machina Ultra-Bold"/>
                <a:cs typeface="Neue Machina Ultra-Bold"/>
                <a:sym typeface="Neue Machina Ultra-Bold"/>
              </a:rPr>
              <a:t>Source</a:t>
            </a:r>
          </a:p>
        </p:txBody>
      </p:sp>
      <p:sp>
        <p:nvSpPr>
          <p:cNvPr id="24" name="TextBox 17">
            <a:extLst>
              <a:ext uri="{FF2B5EF4-FFF2-40B4-BE49-F238E27FC236}">
                <a16:creationId xmlns:a16="http://schemas.microsoft.com/office/drawing/2014/main" id="{31B8D3E5-2E77-937E-12F4-4A7A4639F795}"/>
              </a:ext>
            </a:extLst>
          </p:cNvPr>
          <p:cNvSpPr txBox="1"/>
          <p:nvPr/>
        </p:nvSpPr>
        <p:spPr>
          <a:xfrm>
            <a:off x="8107194" y="5519351"/>
            <a:ext cx="3735089"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a:ln>
                  <a:noFill/>
                </a:ln>
                <a:solidFill>
                  <a:srgbClr val="01204C"/>
                </a:solidFill>
                <a:effectLst/>
                <a:uLnTx/>
                <a:uFillTx/>
                <a:latin typeface="Outfit" pitchFamily="2" charset="0"/>
                <a:ea typeface="Neue Machina Ultra-Bold"/>
                <a:cs typeface="Neue Machina Ultra-Bold"/>
                <a:sym typeface="Neue Machina Ultra-Bold"/>
              </a:rPr>
              <a:t>Face Swap</a:t>
            </a:r>
          </a:p>
        </p:txBody>
      </p:sp>
      <p:sp>
        <p:nvSpPr>
          <p:cNvPr id="40" name="TextBox 17">
            <a:extLst>
              <a:ext uri="{FF2B5EF4-FFF2-40B4-BE49-F238E27FC236}">
                <a16:creationId xmlns:a16="http://schemas.microsoft.com/office/drawing/2014/main" id="{3F26E790-2F18-346C-2AFD-E013C0CD3BD9}"/>
              </a:ext>
            </a:extLst>
          </p:cNvPr>
          <p:cNvSpPr txBox="1"/>
          <p:nvPr/>
        </p:nvSpPr>
        <p:spPr>
          <a:xfrm>
            <a:off x="3818635" y="1064325"/>
            <a:ext cx="4614165"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A form of AI-Generated content:</a:t>
            </a:r>
          </a:p>
        </p:txBody>
      </p:sp>
      <p:sp>
        <p:nvSpPr>
          <p:cNvPr id="41" name="TextBox 17">
            <a:extLst>
              <a:ext uri="{FF2B5EF4-FFF2-40B4-BE49-F238E27FC236}">
                <a16:creationId xmlns:a16="http://schemas.microsoft.com/office/drawing/2014/main" id="{E21C5C59-606F-BCEE-A7AE-AAE1C9B44029}"/>
              </a:ext>
            </a:extLst>
          </p:cNvPr>
          <p:cNvSpPr txBox="1"/>
          <p:nvPr/>
        </p:nvSpPr>
        <p:spPr>
          <a:xfrm>
            <a:off x="973835" y="5926222"/>
            <a:ext cx="10303765" cy="582852"/>
          </a:xfrm>
          <a:prstGeom prst="rect">
            <a:avLst/>
          </a:prstGeom>
        </p:spPr>
        <p:txBody>
          <a:bodyPr wrap="square" lIns="0" tIns="0" rIns="0" bIns="0" rtlCol="0" anchor="ctr">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These images were created within a few minutes using </a:t>
            </a:r>
            <a:r>
              <a:rPr kumimoji="0" lang="en-US" sz="2000" b="0"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hlinkClick r:id="rId7">
                  <a:extLst>
                    <a:ext uri="{A12FA001-AC4F-418D-AE19-62706E023703}">
                      <ahyp:hlinkClr xmlns:ahyp="http://schemas.microsoft.com/office/drawing/2018/hyperlinkcolor" val="tx"/>
                    </a:ext>
                  </a:extLst>
                </a:hlinkClick>
              </a:rPr>
              <a:t>https://deepfakemaker.io/</a:t>
            </a:r>
            <a:endParaRPr kumimoji="0" lang="en-US" sz="2000" b="0"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endParaRPr>
          </a:p>
        </p:txBody>
      </p:sp>
      <p:grpSp>
        <p:nvGrpSpPr>
          <p:cNvPr id="22" name="Group 21">
            <a:extLst>
              <a:ext uri="{FF2B5EF4-FFF2-40B4-BE49-F238E27FC236}">
                <a16:creationId xmlns:a16="http://schemas.microsoft.com/office/drawing/2014/main" id="{DC9E8B3E-AE77-68C6-0D62-55B9D4E0550F}"/>
              </a:ext>
            </a:extLst>
          </p:cNvPr>
          <p:cNvGrpSpPr/>
          <p:nvPr/>
        </p:nvGrpSpPr>
        <p:grpSpPr>
          <a:xfrm>
            <a:off x="8170629" y="1807029"/>
            <a:ext cx="3806529" cy="3791219"/>
            <a:chOff x="7789133" y="1742456"/>
            <a:chExt cx="3806529" cy="3791219"/>
          </a:xfrm>
          <a:effectLst/>
        </p:grpSpPr>
        <p:pic>
          <p:nvPicPr>
            <p:cNvPr id="4" name="Picture 3" descr="A person in a garment&#10;&#10;AI-generated content may be incorrect.">
              <a:extLst>
                <a:ext uri="{FF2B5EF4-FFF2-40B4-BE49-F238E27FC236}">
                  <a16:creationId xmlns:a16="http://schemas.microsoft.com/office/drawing/2014/main" id="{0CEED1BC-6F2B-CB82-F292-3BE40CB25D93}"/>
                </a:ext>
              </a:extLst>
            </p:cNvPr>
            <p:cNvPicPr>
              <a:picLocks noChangeAspect="1"/>
            </p:cNvPicPr>
            <p:nvPr/>
          </p:nvPicPr>
          <p:blipFill rotWithShape="1">
            <a:blip r:embed="rId8">
              <a:extLst>
                <a:ext uri="{28A0092B-C50C-407E-A947-70E740481C1C}">
                  <a14:useLocalDpi xmlns:a14="http://schemas.microsoft.com/office/drawing/2010/main" val="0"/>
                </a:ext>
              </a:extLst>
            </a:blip>
            <a:srcRect l="2205" t="580" r="2990" b="28429"/>
            <a:stretch/>
          </p:blipFill>
          <p:spPr>
            <a:xfrm>
              <a:off x="7789133" y="1742456"/>
              <a:ext cx="1844690" cy="1844690"/>
            </a:xfrm>
            <a:prstGeom prst="roundRect">
              <a:avLst>
                <a:gd name="adj" fmla="val 6148"/>
              </a:avLst>
            </a:prstGeom>
            <a:ln w="57150">
              <a:noFill/>
            </a:ln>
          </p:spPr>
        </p:pic>
        <p:pic>
          <p:nvPicPr>
            <p:cNvPr id="8" name="Picture 7">
              <a:extLst>
                <a:ext uri="{FF2B5EF4-FFF2-40B4-BE49-F238E27FC236}">
                  <a16:creationId xmlns:a16="http://schemas.microsoft.com/office/drawing/2014/main" id="{01B0B0B3-3704-82B5-9FA1-69F0D1B98373}"/>
                </a:ext>
              </a:extLst>
            </p:cNvPr>
            <p:cNvPicPr>
              <a:picLocks noChangeAspect="1"/>
            </p:cNvPicPr>
            <p:nvPr/>
          </p:nvPicPr>
          <p:blipFill rotWithShape="1">
            <a:blip r:embed="rId9"/>
            <a:srcRect t="459" b="9960"/>
            <a:stretch/>
          </p:blipFill>
          <p:spPr>
            <a:xfrm>
              <a:off x="9751424" y="1742456"/>
              <a:ext cx="1815525" cy="1815525"/>
            </a:xfrm>
            <a:prstGeom prst="roundRect">
              <a:avLst>
                <a:gd name="adj" fmla="val 5586"/>
              </a:avLst>
            </a:prstGeom>
            <a:ln w="57150">
              <a:noFill/>
            </a:ln>
          </p:spPr>
        </p:pic>
        <p:pic>
          <p:nvPicPr>
            <p:cNvPr id="13" name="Picture 12" descr="A person holding a trophy&#10;&#10;AI-generated content may be incorrect.">
              <a:extLst>
                <a:ext uri="{FF2B5EF4-FFF2-40B4-BE49-F238E27FC236}">
                  <a16:creationId xmlns:a16="http://schemas.microsoft.com/office/drawing/2014/main" id="{0B7EAFA3-78B3-4B6E-122C-4AB1998C3D0E}"/>
                </a:ext>
              </a:extLst>
            </p:cNvPr>
            <p:cNvPicPr>
              <a:picLocks noChangeAspect="1"/>
            </p:cNvPicPr>
            <p:nvPr/>
          </p:nvPicPr>
          <p:blipFill rotWithShape="1">
            <a:blip r:embed="rId10"/>
            <a:srcRect t="2290" b="15280"/>
            <a:stretch/>
          </p:blipFill>
          <p:spPr>
            <a:xfrm>
              <a:off x="9722710" y="3660723"/>
              <a:ext cx="1872952" cy="1872952"/>
            </a:xfrm>
            <a:prstGeom prst="roundRect">
              <a:avLst>
                <a:gd name="adj" fmla="val 8818"/>
              </a:avLst>
            </a:prstGeom>
            <a:ln w="57150">
              <a:noFill/>
            </a:ln>
          </p:spPr>
        </p:pic>
        <p:pic>
          <p:nvPicPr>
            <p:cNvPr id="2" name="Picture 1" descr="A person wearing a red scarf and holding a medal&#10;&#10;AI-generated content may be incorrect.">
              <a:extLst>
                <a:ext uri="{FF2B5EF4-FFF2-40B4-BE49-F238E27FC236}">
                  <a16:creationId xmlns:a16="http://schemas.microsoft.com/office/drawing/2014/main" id="{05F71401-3869-C07D-B8DF-85CBBB610F2C}"/>
                </a:ext>
              </a:extLst>
            </p:cNvPr>
            <p:cNvPicPr>
              <a:picLocks noChangeAspect="1"/>
            </p:cNvPicPr>
            <p:nvPr/>
          </p:nvPicPr>
          <p:blipFill rotWithShape="1">
            <a:blip r:embed="rId11">
              <a:extLst>
                <a:ext uri="{28A0092B-C50C-407E-A947-70E740481C1C}">
                  <a14:useLocalDpi xmlns:a14="http://schemas.microsoft.com/office/drawing/2010/main" val="0"/>
                </a:ext>
              </a:extLst>
            </a:blip>
            <a:srcRect l="27934" t="10187" r="22208" b="24189"/>
            <a:stretch/>
          </p:blipFill>
          <p:spPr>
            <a:xfrm>
              <a:off x="7789134" y="3680817"/>
              <a:ext cx="1844689" cy="1844689"/>
            </a:xfrm>
            <a:prstGeom prst="roundRect">
              <a:avLst>
                <a:gd name="adj" fmla="val 8818"/>
              </a:avLst>
            </a:prstGeom>
            <a:ln w="57150">
              <a:noFill/>
            </a:ln>
          </p:spPr>
        </p:pic>
      </p:grpSp>
      <p:grpSp>
        <p:nvGrpSpPr>
          <p:cNvPr id="81" name="Group 80">
            <a:extLst>
              <a:ext uri="{FF2B5EF4-FFF2-40B4-BE49-F238E27FC236}">
                <a16:creationId xmlns:a16="http://schemas.microsoft.com/office/drawing/2014/main" id="{799BF567-0E43-2B1B-CFBC-AC8885524FD5}"/>
              </a:ext>
            </a:extLst>
          </p:cNvPr>
          <p:cNvGrpSpPr/>
          <p:nvPr/>
        </p:nvGrpSpPr>
        <p:grpSpPr>
          <a:xfrm>
            <a:off x="4165379" y="1696865"/>
            <a:ext cx="3935295" cy="4129072"/>
            <a:chOff x="4165379" y="1696865"/>
            <a:chExt cx="3935295" cy="4418098"/>
          </a:xfrm>
        </p:grpSpPr>
        <p:cxnSp>
          <p:nvCxnSpPr>
            <p:cNvPr id="57" name="Straight Connector 56">
              <a:extLst>
                <a:ext uri="{FF2B5EF4-FFF2-40B4-BE49-F238E27FC236}">
                  <a16:creationId xmlns:a16="http://schemas.microsoft.com/office/drawing/2014/main" id="{9D30AE50-21AC-4278-604F-7D95AD633762}"/>
                </a:ext>
              </a:extLst>
            </p:cNvPr>
            <p:cNvCxnSpPr/>
            <p:nvPr/>
          </p:nvCxnSpPr>
          <p:spPr>
            <a:xfrm>
              <a:off x="4165379" y="1696865"/>
              <a:ext cx="0" cy="4418098"/>
            </a:xfrm>
            <a:prstGeom prst="line">
              <a:avLst/>
            </a:prstGeom>
            <a:ln w="38100" cap="flat" cmpd="sng" algn="ctr">
              <a:solidFill>
                <a:srgbClr val="01204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D8718DA5-AF4B-E649-ADEC-440DA2E238A4}"/>
                </a:ext>
              </a:extLst>
            </p:cNvPr>
            <p:cNvCxnSpPr/>
            <p:nvPr/>
          </p:nvCxnSpPr>
          <p:spPr>
            <a:xfrm>
              <a:off x="8100674" y="1696865"/>
              <a:ext cx="0" cy="4418098"/>
            </a:xfrm>
            <a:prstGeom prst="line">
              <a:avLst/>
            </a:prstGeom>
            <a:ln w="38100" cap="flat" cmpd="sng" algn="ctr">
              <a:solidFill>
                <a:srgbClr val="01204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6" name="Group 75">
            <a:extLst>
              <a:ext uri="{FF2B5EF4-FFF2-40B4-BE49-F238E27FC236}">
                <a16:creationId xmlns:a16="http://schemas.microsoft.com/office/drawing/2014/main" id="{1CAD9E70-D030-141B-9123-03F695554404}"/>
              </a:ext>
            </a:extLst>
          </p:cNvPr>
          <p:cNvGrpSpPr/>
          <p:nvPr/>
        </p:nvGrpSpPr>
        <p:grpSpPr>
          <a:xfrm>
            <a:off x="316651" y="1797189"/>
            <a:ext cx="3778772" cy="3755796"/>
            <a:chOff x="316651" y="1796293"/>
            <a:chExt cx="3778772" cy="3755796"/>
          </a:xfrm>
        </p:grpSpPr>
        <p:pic>
          <p:nvPicPr>
            <p:cNvPr id="77" name="Picture 76" descr="A person smiling at the camera&#10;&#10;AI-generated content may be incorrect.">
              <a:extLst>
                <a:ext uri="{FF2B5EF4-FFF2-40B4-BE49-F238E27FC236}">
                  <a16:creationId xmlns:a16="http://schemas.microsoft.com/office/drawing/2014/main" id="{94A44FE1-E0B2-4BB5-F858-92D3D370EB76}"/>
                </a:ext>
              </a:extLst>
            </p:cNvPr>
            <p:cNvPicPr>
              <a:picLocks noChangeAspect="1"/>
            </p:cNvPicPr>
            <p:nvPr/>
          </p:nvPicPr>
          <p:blipFill rotWithShape="1">
            <a:blip r:embed="rId12">
              <a:extLst>
                <a:ext uri="{28A0092B-C50C-407E-A947-70E740481C1C}">
                  <a14:useLocalDpi xmlns:a14="http://schemas.microsoft.com/office/drawing/2010/main" val="0"/>
                </a:ext>
              </a:extLst>
            </a:blip>
            <a:srcRect l="8178" r="4273"/>
            <a:stretch/>
          </p:blipFill>
          <p:spPr>
            <a:xfrm>
              <a:off x="316652" y="1796293"/>
              <a:ext cx="1831063" cy="1831063"/>
            </a:xfrm>
            <a:prstGeom prst="roundRect">
              <a:avLst>
                <a:gd name="adj" fmla="val 7202"/>
              </a:avLst>
            </a:prstGeom>
          </p:spPr>
        </p:pic>
        <p:pic>
          <p:nvPicPr>
            <p:cNvPr id="78" name="Picture 77">
              <a:extLst>
                <a:ext uri="{FF2B5EF4-FFF2-40B4-BE49-F238E27FC236}">
                  <a16:creationId xmlns:a16="http://schemas.microsoft.com/office/drawing/2014/main" id="{3C1F239A-5D13-30CB-109E-7B0940AD3B0B}"/>
                </a:ext>
              </a:extLst>
            </p:cNvPr>
            <p:cNvPicPr>
              <a:picLocks noChangeAspect="1"/>
            </p:cNvPicPr>
            <p:nvPr/>
          </p:nvPicPr>
          <p:blipFill rotWithShape="1">
            <a:blip r:embed="rId13"/>
            <a:srcRect l="876" t="7630" r="876" b="7029"/>
            <a:stretch/>
          </p:blipFill>
          <p:spPr>
            <a:xfrm>
              <a:off x="2273649" y="1805801"/>
              <a:ext cx="1812485" cy="1812483"/>
            </a:xfrm>
            <a:prstGeom prst="roundRect">
              <a:avLst>
                <a:gd name="adj" fmla="val 6638"/>
              </a:avLst>
            </a:prstGeom>
          </p:spPr>
        </p:pic>
        <p:pic>
          <p:nvPicPr>
            <p:cNvPr id="79" name="Picture 78">
              <a:extLst>
                <a:ext uri="{FF2B5EF4-FFF2-40B4-BE49-F238E27FC236}">
                  <a16:creationId xmlns:a16="http://schemas.microsoft.com/office/drawing/2014/main" id="{9D4A41F4-47D6-D0F9-A238-BFBD81735BC5}"/>
                </a:ext>
              </a:extLst>
            </p:cNvPr>
            <p:cNvPicPr>
              <a:picLocks noChangeAspect="1"/>
            </p:cNvPicPr>
            <p:nvPr/>
          </p:nvPicPr>
          <p:blipFill rotWithShape="1">
            <a:blip r:embed="rId14"/>
            <a:srcRect l="195" t="12666" r="195" b="21321"/>
            <a:stretch/>
          </p:blipFill>
          <p:spPr>
            <a:xfrm>
              <a:off x="2264359" y="3721025"/>
              <a:ext cx="1831064" cy="1831064"/>
            </a:xfrm>
            <a:prstGeom prst="roundRect">
              <a:avLst>
                <a:gd name="adj" fmla="val 6047"/>
              </a:avLst>
            </a:prstGeom>
          </p:spPr>
        </p:pic>
        <p:pic>
          <p:nvPicPr>
            <p:cNvPr id="80" name="Picture 79" descr="A person standing in a room with a variety of objects&#10;&#10;AI-generated content may be incorrect.">
              <a:extLst>
                <a:ext uri="{FF2B5EF4-FFF2-40B4-BE49-F238E27FC236}">
                  <a16:creationId xmlns:a16="http://schemas.microsoft.com/office/drawing/2014/main" id="{16694C90-D465-C795-9C27-6E47E041A7BD}"/>
                </a:ext>
              </a:extLst>
            </p:cNvPr>
            <p:cNvPicPr>
              <a:picLocks noChangeAspect="1"/>
            </p:cNvPicPr>
            <p:nvPr/>
          </p:nvPicPr>
          <p:blipFill rotWithShape="1">
            <a:blip r:embed="rId15">
              <a:extLst>
                <a:ext uri="{28A0092B-C50C-407E-A947-70E740481C1C}">
                  <a14:useLocalDpi xmlns:a14="http://schemas.microsoft.com/office/drawing/2010/main" val="0"/>
                </a:ext>
              </a:extLst>
            </a:blip>
            <a:srcRect l="51856" t="38906" r="26291" b="22247"/>
            <a:stretch/>
          </p:blipFill>
          <p:spPr>
            <a:xfrm>
              <a:off x="316651" y="3721025"/>
              <a:ext cx="1831064" cy="1831064"/>
            </a:xfrm>
            <a:prstGeom prst="roundRect">
              <a:avLst>
                <a:gd name="adj" fmla="val 4201"/>
              </a:avLst>
            </a:prstGeom>
          </p:spPr>
        </p:pic>
      </p:grpSp>
    </p:spTree>
    <p:extLst>
      <p:ext uri="{BB962C8B-B14F-4D97-AF65-F5344CB8AC3E}">
        <p14:creationId xmlns:p14="http://schemas.microsoft.com/office/powerpoint/2010/main" val="12056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000"/>
                                  </p:stCondLst>
                                  <p:childTnLst>
                                    <p:animMotion origin="layout" path="M -4.375E-6 1.85185E-6 L 0.32422 1.85185E-6 " pathEditMode="relative" rAng="0" ptsTypes="AA">
                                      <p:cBhvr>
                                        <p:cTn id="6" dur="1200" fill="hold"/>
                                        <p:tgtEl>
                                          <p:spTgt spid="51"/>
                                        </p:tgtEl>
                                        <p:attrNameLst>
                                          <p:attrName>ppt_x</p:attrName>
                                          <p:attrName>ppt_y</p:attrName>
                                        </p:attrNameLst>
                                      </p:cBhvr>
                                      <p:rCtr x="16211" y="0"/>
                                    </p:animMotion>
                                  </p:childTnLst>
                                </p:cTn>
                              </p:par>
                              <p:par>
                                <p:cTn id="7" presetID="10" presetClass="entr" presetSubtype="0" fill="hold" nodeType="withEffect">
                                  <p:stCondLst>
                                    <p:cond delay="250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0" presetClass="entr" presetSubtype="0" fill="hold" grpId="0" nodeType="withEffect">
                                  <p:stCondLst>
                                    <p:cond delay="2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24" grpId="0"/>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581174-99FF-32DE-E3EC-31B15661BCF8}"/>
            </a:ext>
          </a:extLst>
        </p:cNvPr>
        <p:cNvGrpSpPr/>
        <p:nvPr/>
      </p:nvGrpSpPr>
      <p:grpSpPr>
        <a:xfrm>
          <a:off x="0" y="0"/>
          <a:ext cx="0" cy="0"/>
          <a:chOff x="0" y="0"/>
          <a:chExt cx="0" cy="0"/>
        </a:xfrm>
      </p:grpSpPr>
      <p:grpSp>
        <p:nvGrpSpPr>
          <p:cNvPr id="2194" name="Group 2193">
            <a:extLst>
              <a:ext uri="{FF2B5EF4-FFF2-40B4-BE49-F238E27FC236}">
                <a16:creationId xmlns:a16="http://schemas.microsoft.com/office/drawing/2014/main" id="{BD145D8E-22BB-B368-1052-E0B841D94535}"/>
              </a:ext>
            </a:extLst>
          </p:cNvPr>
          <p:cNvGrpSpPr/>
          <p:nvPr/>
        </p:nvGrpSpPr>
        <p:grpSpPr>
          <a:xfrm>
            <a:off x="4004173" y="1146012"/>
            <a:ext cx="3459784" cy="532740"/>
            <a:chOff x="3679166" y="1045594"/>
            <a:chExt cx="3459784" cy="532740"/>
          </a:xfrm>
        </p:grpSpPr>
        <p:sp>
          <p:nvSpPr>
            <p:cNvPr id="2183" name="Rectangle: Rounded Corners 2182">
              <a:extLst>
                <a:ext uri="{FF2B5EF4-FFF2-40B4-BE49-F238E27FC236}">
                  <a16:creationId xmlns:a16="http://schemas.microsoft.com/office/drawing/2014/main" id="{5E700D8E-780D-A4AF-BCBD-128BD1C4B4BD}"/>
                </a:ext>
              </a:extLst>
            </p:cNvPr>
            <p:cNvSpPr/>
            <p:nvPr/>
          </p:nvSpPr>
          <p:spPr>
            <a:xfrm>
              <a:off x="3679166" y="1045594"/>
              <a:ext cx="1048614" cy="532740"/>
            </a:xfrm>
            <a:prstGeom prst="roundRect">
              <a:avLst>
                <a:gd name="adj" fmla="val 258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Outfit" pitchFamily="2" charset="0"/>
                </a:rPr>
                <a:t>User Button</a:t>
              </a:r>
            </a:p>
          </p:txBody>
        </p:sp>
        <p:sp>
          <p:nvSpPr>
            <p:cNvPr id="2184" name="Rectangle: Rounded Corners 2183">
              <a:extLst>
                <a:ext uri="{FF2B5EF4-FFF2-40B4-BE49-F238E27FC236}">
                  <a16:creationId xmlns:a16="http://schemas.microsoft.com/office/drawing/2014/main" id="{427E9AE0-F82D-7F70-7FA6-7DC218B4E120}"/>
                </a:ext>
              </a:extLst>
            </p:cNvPr>
            <p:cNvSpPr/>
            <p:nvPr/>
          </p:nvSpPr>
          <p:spPr>
            <a:xfrm>
              <a:off x="4877549" y="1045594"/>
              <a:ext cx="1048614" cy="532740"/>
            </a:xfrm>
            <a:prstGeom prst="roundRect">
              <a:avLst>
                <a:gd name="adj" fmla="val 0"/>
              </a:avLst>
            </a:prstGeom>
            <a:solidFill>
              <a:srgbClr val="FFF2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utfit" pitchFamily="2" charset="0"/>
                </a:rPr>
                <a:t>Selected Options</a:t>
              </a:r>
            </a:p>
          </p:txBody>
        </p:sp>
        <p:sp>
          <p:nvSpPr>
            <p:cNvPr id="2185" name="Rectangle: Rounded Corners 2184">
              <a:extLst>
                <a:ext uri="{FF2B5EF4-FFF2-40B4-BE49-F238E27FC236}">
                  <a16:creationId xmlns:a16="http://schemas.microsoft.com/office/drawing/2014/main" id="{77806A2D-FC85-1D0A-1B06-763147E8A5FB}"/>
                </a:ext>
              </a:extLst>
            </p:cNvPr>
            <p:cNvSpPr/>
            <p:nvPr/>
          </p:nvSpPr>
          <p:spPr>
            <a:xfrm>
              <a:off x="6090336" y="1045594"/>
              <a:ext cx="1048614" cy="532740"/>
            </a:xfrm>
            <a:prstGeom prst="roundRect">
              <a:avLst>
                <a:gd name="adj" fmla="val 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utfit" pitchFamily="2" charset="0"/>
                </a:rPr>
                <a:t>Returned Results</a:t>
              </a:r>
            </a:p>
          </p:txBody>
        </p:sp>
      </p:grpSp>
      <p:sp>
        <p:nvSpPr>
          <p:cNvPr id="2197" name="TextBox 7">
            <a:extLst>
              <a:ext uri="{FF2B5EF4-FFF2-40B4-BE49-F238E27FC236}">
                <a16:creationId xmlns:a16="http://schemas.microsoft.com/office/drawing/2014/main" id="{7A406649-A9E0-1799-0352-04177A9DD966}"/>
              </a:ext>
            </a:extLst>
          </p:cNvPr>
          <p:cNvSpPr txBox="1"/>
          <p:nvPr/>
        </p:nvSpPr>
        <p:spPr>
          <a:xfrm>
            <a:off x="1" y="141091"/>
            <a:ext cx="12146604" cy="677108"/>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2E2C22"/>
                </a:solidFill>
                <a:effectLst/>
                <a:uLnTx/>
                <a:uFillTx/>
                <a:latin typeface="Montserrat" panose="00000500000000000000" pitchFamily="2" charset="0"/>
                <a:ea typeface="Neue Machina Ultra-Bold"/>
                <a:cs typeface="Neue Machina Ultra-Bold"/>
                <a:sym typeface="Neue Machina Ultra-Bold"/>
              </a:rPr>
              <a:t>Website Overview</a:t>
            </a:r>
          </a:p>
        </p:txBody>
      </p:sp>
      <p:grpSp>
        <p:nvGrpSpPr>
          <p:cNvPr id="17" name="Group 16">
            <a:extLst>
              <a:ext uri="{FF2B5EF4-FFF2-40B4-BE49-F238E27FC236}">
                <a16:creationId xmlns:a16="http://schemas.microsoft.com/office/drawing/2014/main" id="{1E806F81-67B5-7732-4689-2C125C158759}"/>
              </a:ext>
            </a:extLst>
          </p:cNvPr>
          <p:cNvGrpSpPr/>
          <p:nvPr/>
        </p:nvGrpSpPr>
        <p:grpSpPr>
          <a:xfrm>
            <a:off x="1112660" y="1576165"/>
            <a:ext cx="10755593" cy="1167392"/>
            <a:chOff x="1112660" y="1703421"/>
            <a:chExt cx="10755593" cy="1167392"/>
          </a:xfrm>
        </p:grpSpPr>
        <p:sp>
          <p:nvSpPr>
            <p:cNvPr id="112" name="Rectangle 111">
              <a:extLst>
                <a:ext uri="{FF2B5EF4-FFF2-40B4-BE49-F238E27FC236}">
                  <a16:creationId xmlns:a16="http://schemas.microsoft.com/office/drawing/2014/main" id="{90B8C516-E154-FA1C-C907-E4BA776FA0BA}"/>
                </a:ext>
              </a:extLst>
            </p:cNvPr>
            <p:cNvSpPr/>
            <p:nvPr/>
          </p:nvSpPr>
          <p:spPr>
            <a:xfrm>
              <a:off x="2258112" y="2038847"/>
              <a:ext cx="892085" cy="4965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latin typeface="Outfit" pitchFamily="2" charset="0"/>
                </a:rPr>
                <a:t>Image Displayed </a:t>
              </a:r>
            </a:p>
          </p:txBody>
        </p:sp>
        <p:sp>
          <p:nvSpPr>
            <p:cNvPr id="113" name="Rectangle: Rounded Corners 112">
              <a:extLst>
                <a:ext uri="{FF2B5EF4-FFF2-40B4-BE49-F238E27FC236}">
                  <a16:creationId xmlns:a16="http://schemas.microsoft.com/office/drawing/2014/main" id="{696AE001-BBC2-48F5-90DD-035E90321D70}"/>
                </a:ext>
              </a:extLst>
            </p:cNvPr>
            <p:cNvSpPr/>
            <p:nvPr/>
          </p:nvSpPr>
          <p:spPr>
            <a:xfrm>
              <a:off x="3471486" y="1964426"/>
              <a:ext cx="1180419" cy="645382"/>
            </a:xfrm>
            <a:prstGeom prst="roundRect">
              <a:avLst>
                <a:gd name="adj" fmla="val 258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Outfit" pitchFamily="2" charset="0"/>
                </a:rPr>
                <a:t>Select Face Detection Method</a:t>
              </a:r>
            </a:p>
          </p:txBody>
        </p:sp>
        <p:grpSp>
          <p:nvGrpSpPr>
            <p:cNvPr id="114" name="Group 113">
              <a:extLst>
                <a:ext uri="{FF2B5EF4-FFF2-40B4-BE49-F238E27FC236}">
                  <a16:creationId xmlns:a16="http://schemas.microsoft.com/office/drawing/2014/main" id="{B07B6DDD-23CD-D890-00CD-2E69CC250C9B}"/>
                </a:ext>
              </a:extLst>
            </p:cNvPr>
            <p:cNvGrpSpPr/>
            <p:nvPr/>
          </p:nvGrpSpPr>
          <p:grpSpPr>
            <a:xfrm>
              <a:off x="4973194" y="1901969"/>
              <a:ext cx="1236622" cy="770296"/>
              <a:chOff x="-667837" y="2484830"/>
              <a:chExt cx="1750824" cy="1337819"/>
            </a:xfrm>
          </p:grpSpPr>
          <p:sp>
            <p:nvSpPr>
              <p:cNvPr id="115" name="Rectangle: Rounded Corners 114">
                <a:extLst>
                  <a:ext uri="{FF2B5EF4-FFF2-40B4-BE49-F238E27FC236}">
                    <a16:creationId xmlns:a16="http://schemas.microsoft.com/office/drawing/2014/main" id="{7F81D543-8B1F-5A07-61F4-FF1A0D5F154E}"/>
                  </a:ext>
                </a:extLst>
              </p:cNvPr>
              <p:cNvSpPr/>
              <p:nvPr/>
            </p:nvSpPr>
            <p:spPr>
              <a:xfrm>
                <a:off x="-667837" y="2484830"/>
                <a:ext cx="1737180" cy="630821"/>
              </a:xfrm>
              <a:prstGeom prst="roundRect">
                <a:avLst>
                  <a:gd name="adj" fmla="val 2474"/>
                </a:avLst>
              </a:prstGeom>
              <a:solidFill>
                <a:srgbClr val="FFF2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utfit" pitchFamily="2" charset="0"/>
                  </a:rPr>
                  <a:t>Haar Cascade Detection</a:t>
                </a:r>
              </a:p>
            </p:txBody>
          </p:sp>
          <p:sp>
            <p:nvSpPr>
              <p:cNvPr id="116" name="Rectangle: Rounded Corners 115">
                <a:extLst>
                  <a:ext uri="{FF2B5EF4-FFF2-40B4-BE49-F238E27FC236}">
                    <a16:creationId xmlns:a16="http://schemas.microsoft.com/office/drawing/2014/main" id="{31CC9FA8-E64B-4EFE-06DB-26CF6C6B387E}"/>
                  </a:ext>
                </a:extLst>
              </p:cNvPr>
              <p:cNvSpPr/>
              <p:nvPr/>
            </p:nvSpPr>
            <p:spPr>
              <a:xfrm>
                <a:off x="-654193" y="3191828"/>
                <a:ext cx="1737180" cy="630821"/>
              </a:xfrm>
              <a:prstGeom prst="roundRect">
                <a:avLst>
                  <a:gd name="adj" fmla="val 2474"/>
                </a:avLst>
              </a:prstGeom>
              <a:solidFill>
                <a:srgbClr val="FFF2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utfit" pitchFamily="2" charset="0"/>
                  </a:rPr>
                  <a:t>MTCNN Detection</a:t>
                </a:r>
              </a:p>
            </p:txBody>
          </p:sp>
        </p:grpSp>
        <p:sp>
          <p:nvSpPr>
            <p:cNvPr id="117" name="Rectangle 116">
              <a:extLst>
                <a:ext uri="{FF2B5EF4-FFF2-40B4-BE49-F238E27FC236}">
                  <a16:creationId xmlns:a16="http://schemas.microsoft.com/office/drawing/2014/main" id="{529CC27E-E6B1-1E95-2ADB-16C41EAF5D58}"/>
                </a:ext>
              </a:extLst>
            </p:cNvPr>
            <p:cNvSpPr/>
            <p:nvPr/>
          </p:nvSpPr>
          <p:spPr>
            <a:xfrm>
              <a:off x="6521468" y="1971707"/>
              <a:ext cx="875607" cy="630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latin typeface="Outfit" pitchFamily="2" charset="0"/>
                </a:rPr>
                <a:t>Return Detection Results</a:t>
              </a:r>
            </a:p>
          </p:txBody>
        </p:sp>
        <p:sp>
          <p:nvSpPr>
            <p:cNvPr id="118" name="Rectangle: Rounded Corners 117">
              <a:extLst>
                <a:ext uri="{FF2B5EF4-FFF2-40B4-BE49-F238E27FC236}">
                  <a16:creationId xmlns:a16="http://schemas.microsoft.com/office/drawing/2014/main" id="{8CA806D8-1075-E395-3E50-FAF57403619E}"/>
                </a:ext>
              </a:extLst>
            </p:cNvPr>
            <p:cNvSpPr/>
            <p:nvPr/>
          </p:nvSpPr>
          <p:spPr>
            <a:xfrm>
              <a:off x="7718364" y="1964426"/>
              <a:ext cx="1266674" cy="645382"/>
            </a:xfrm>
            <a:prstGeom prst="roundRect">
              <a:avLst>
                <a:gd name="adj" fmla="val 230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Outfit" pitchFamily="2" charset="0"/>
                </a:rPr>
                <a:t>Select Face Classification Method</a:t>
              </a:r>
            </a:p>
          </p:txBody>
        </p:sp>
        <p:grpSp>
          <p:nvGrpSpPr>
            <p:cNvPr id="119" name="Group 118">
              <a:extLst>
                <a:ext uri="{FF2B5EF4-FFF2-40B4-BE49-F238E27FC236}">
                  <a16:creationId xmlns:a16="http://schemas.microsoft.com/office/drawing/2014/main" id="{738578FE-926D-0E9A-E45D-4B0E71FE62E7}"/>
                </a:ext>
              </a:extLst>
            </p:cNvPr>
            <p:cNvGrpSpPr/>
            <p:nvPr/>
          </p:nvGrpSpPr>
          <p:grpSpPr>
            <a:xfrm>
              <a:off x="9306327" y="1703421"/>
              <a:ext cx="1104385" cy="1167392"/>
              <a:chOff x="-780455" y="5827788"/>
              <a:chExt cx="1560202" cy="2027486"/>
            </a:xfrm>
            <a:solidFill>
              <a:srgbClr val="FFF2CC"/>
            </a:solidFill>
          </p:grpSpPr>
          <p:sp>
            <p:nvSpPr>
              <p:cNvPr id="120" name="Rectangle: Rounded Corners 119">
                <a:extLst>
                  <a:ext uri="{FF2B5EF4-FFF2-40B4-BE49-F238E27FC236}">
                    <a16:creationId xmlns:a16="http://schemas.microsoft.com/office/drawing/2014/main" id="{96AD747C-DD4D-076A-0D74-693516B47F1B}"/>
                  </a:ext>
                </a:extLst>
              </p:cNvPr>
              <p:cNvSpPr/>
              <p:nvPr/>
            </p:nvSpPr>
            <p:spPr>
              <a:xfrm>
                <a:off x="-780455" y="5827788"/>
                <a:ext cx="1546588" cy="630821"/>
              </a:xfrm>
              <a:prstGeom prst="roundRect">
                <a:avLst>
                  <a:gd name="adj" fmla="val 247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utfit" pitchFamily="2" charset="0"/>
                  </a:rPr>
                  <a:t>Random Forest</a:t>
                </a:r>
              </a:p>
            </p:txBody>
          </p:sp>
          <p:sp>
            <p:nvSpPr>
              <p:cNvPr id="121" name="Rectangle: Rounded Corners 120">
                <a:extLst>
                  <a:ext uri="{FF2B5EF4-FFF2-40B4-BE49-F238E27FC236}">
                    <a16:creationId xmlns:a16="http://schemas.microsoft.com/office/drawing/2014/main" id="{368B588C-A2DE-1ED0-CBD5-2A6F92959A86}"/>
                  </a:ext>
                </a:extLst>
              </p:cNvPr>
              <p:cNvSpPr/>
              <p:nvPr/>
            </p:nvSpPr>
            <p:spPr>
              <a:xfrm>
                <a:off x="-774488" y="6526120"/>
                <a:ext cx="1546588" cy="630821"/>
              </a:xfrm>
              <a:prstGeom prst="roundRect">
                <a:avLst>
                  <a:gd name="adj" fmla="val 247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latin typeface="Outfit" pitchFamily="2" charset="0"/>
                  </a:rPr>
                  <a:t>DeepTRUTH</a:t>
                </a:r>
                <a:endParaRPr lang="en-US" sz="1200" b="1" dirty="0">
                  <a:solidFill>
                    <a:schemeClr val="tx1"/>
                  </a:solidFill>
                  <a:latin typeface="Outfit" pitchFamily="2" charset="0"/>
                </a:endParaRPr>
              </a:p>
            </p:txBody>
          </p:sp>
          <p:sp>
            <p:nvSpPr>
              <p:cNvPr id="122" name="Rectangle: Rounded Corners 121">
                <a:extLst>
                  <a:ext uri="{FF2B5EF4-FFF2-40B4-BE49-F238E27FC236}">
                    <a16:creationId xmlns:a16="http://schemas.microsoft.com/office/drawing/2014/main" id="{7BD92F7B-C061-FD8B-435C-B8C4B2AD8E41}"/>
                  </a:ext>
                </a:extLst>
              </p:cNvPr>
              <p:cNvSpPr/>
              <p:nvPr/>
            </p:nvSpPr>
            <p:spPr>
              <a:xfrm>
                <a:off x="-766841" y="7224453"/>
                <a:ext cx="1546588" cy="630821"/>
              </a:xfrm>
              <a:prstGeom prst="roundRect">
                <a:avLst>
                  <a:gd name="adj" fmla="val 247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utfit" pitchFamily="2" charset="0"/>
                  </a:rPr>
                  <a:t>EB0</a:t>
                </a:r>
              </a:p>
            </p:txBody>
          </p:sp>
        </p:grpSp>
        <p:sp>
          <p:nvSpPr>
            <p:cNvPr id="123" name="Rectangle: Rounded Corners 122">
              <a:extLst>
                <a:ext uri="{FF2B5EF4-FFF2-40B4-BE49-F238E27FC236}">
                  <a16:creationId xmlns:a16="http://schemas.microsoft.com/office/drawing/2014/main" id="{A7BA0866-AC8D-5752-AB4D-A8D972377B73}"/>
                </a:ext>
              </a:extLst>
            </p:cNvPr>
            <p:cNvSpPr/>
            <p:nvPr/>
          </p:nvSpPr>
          <p:spPr>
            <a:xfrm>
              <a:off x="10722365" y="1971707"/>
              <a:ext cx="1145888" cy="630820"/>
            </a:xfrm>
            <a:prstGeom prst="roundRect">
              <a:avLst>
                <a:gd name="adj" fmla="val 247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latin typeface="Outfit" pitchFamily="2" charset="0"/>
                </a:rPr>
                <a:t>Return Classification Results</a:t>
              </a:r>
            </a:p>
          </p:txBody>
        </p:sp>
        <p:cxnSp>
          <p:nvCxnSpPr>
            <p:cNvPr id="124" name="Straight Arrow Connector 123">
              <a:extLst>
                <a:ext uri="{FF2B5EF4-FFF2-40B4-BE49-F238E27FC236}">
                  <a16:creationId xmlns:a16="http://schemas.microsoft.com/office/drawing/2014/main" id="{EA26799E-0B62-36E2-B970-BE17BB109FB1}"/>
                </a:ext>
              </a:extLst>
            </p:cNvPr>
            <p:cNvCxnSpPr>
              <a:cxnSpLocks/>
              <a:stCxn id="112" idx="3"/>
              <a:endCxn id="113" idx="1"/>
            </p:cNvCxnSpPr>
            <p:nvPr/>
          </p:nvCxnSpPr>
          <p:spPr>
            <a:xfrm>
              <a:off x="3150197" y="2287117"/>
              <a:ext cx="321289" cy="0"/>
            </a:xfrm>
            <a:prstGeom prst="straightConnector1">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ctor: Elbow 124">
              <a:extLst>
                <a:ext uri="{FF2B5EF4-FFF2-40B4-BE49-F238E27FC236}">
                  <a16:creationId xmlns:a16="http://schemas.microsoft.com/office/drawing/2014/main" id="{9B6A7E2C-8664-A0ED-F368-31183421E5A8}"/>
                </a:ext>
              </a:extLst>
            </p:cNvPr>
            <p:cNvCxnSpPr>
              <a:cxnSpLocks/>
              <a:stCxn id="113" idx="3"/>
              <a:endCxn id="115" idx="1"/>
            </p:cNvCxnSpPr>
            <p:nvPr/>
          </p:nvCxnSpPr>
          <p:spPr>
            <a:xfrm flipV="1">
              <a:off x="4651905" y="2083578"/>
              <a:ext cx="321289" cy="203539"/>
            </a:xfrm>
            <a:prstGeom prst="bentConnector3">
              <a:avLst>
                <a:gd name="adj1" fmla="val 23264"/>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964A9588-034E-F75F-81B3-3A188E9EF22D}"/>
                </a:ext>
              </a:extLst>
            </p:cNvPr>
            <p:cNvCxnSpPr>
              <a:cxnSpLocks/>
              <a:stCxn id="113" idx="3"/>
              <a:endCxn id="116" idx="1"/>
            </p:cNvCxnSpPr>
            <p:nvPr/>
          </p:nvCxnSpPr>
          <p:spPr>
            <a:xfrm>
              <a:off x="4651905" y="2287117"/>
              <a:ext cx="330926" cy="203540"/>
            </a:xfrm>
            <a:prstGeom prst="bentConnector3">
              <a:avLst>
                <a:gd name="adj1" fmla="val 21950"/>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68495A34-5A23-68B5-EC38-7EEBF62918E3}"/>
                </a:ext>
              </a:extLst>
            </p:cNvPr>
            <p:cNvCxnSpPr>
              <a:cxnSpLocks/>
              <a:stCxn id="118" idx="3"/>
              <a:endCxn id="120" idx="1"/>
            </p:cNvCxnSpPr>
            <p:nvPr/>
          </p:nvCxnSpPr>
          <p:spPr>
            <a:xfrm flipV="1">
              <a:off x="8985038" y="1885029"/>
              <a:ext cx="321289" cy="402088"/>
            </a:xfrm>
            <a:prstGeom prst="bentConnector3">
              <a:avLst>
                <a:gd name="adj1" fmla="val 31458"/>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15EDA4CC-3DC4-C785-0BB4-B8613E61FD94}"/>
                </a:ext>
              </a:extLst>
            </p:cNvPr>
            <p:cNvCxnSpPr>
              <a:cxnSpLocks/>
              <a:stCxn id="118" idx="3"/>
              <a:endCxn id="122" idx="1"/>
            </p:cNvCxnSpPr>
            <p:nvPr/>
          </p:nvCxnSpPr>
          <p:spPr>
            <a:xfrm>
              <a:off x="8985038" y="2287117"/>
              <a:ext cx="330926" cy="402088"/>
            </a:xfrm>
            <a:prstGeom prst="bentConnector3">
              <a:avLst>
                <a:gd name="adj1" fmla="val 30742"/>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52D1FB66-C965-CDFF-A71F-0B2DFAD7B92C}"/>
                </a:ext>
              </a:extLst>
            </p:cNvPr>
            <p:cNvCxnSpPr>
              <a:cxnSpLocks/>
              <a:stCxn id="116" idx="3"/>
              <a:endCxn id="117" idx="1"/>
            </p:cNvCxnSpPr>
            <p:nvPr/>
          </p:nvCxnSpPr>
          <p:spPr>
            <a:xfrm flipV="1">
              <a:off x="6209816" y="2287117"/>
              <a:ext cx="311652" cy="203540"/>
            </a:xfrm>
            <a:prstGeom prst="bentConnector3">
              <a:avLst>
                <a:gd name="adj1" fmla="val 22883"/>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B0715FAB-CC1E-0532-E645-E18C1780F16C}"/>
                </a:ext>
              </a:extLst>
            </p:cNvPr>
            <p:cNvCxnSpPr>
              <a:cxnSpLocks/>
              <a:stCxn id="115" idx="3"/>
              <a:endCxn id="117" idx="1"/>
            </p:cNvCxnSpPr>
            <p:nvPr/>
          </p:nvCxnSpPr>
          <p:spPr>
            <a:xfrm>
              <a:off x="6200179" y="2083578"/>
              <a:ext cx="321289" cy="203539"/>
            </a:xfrm>
            <a:prstGeom prst="bentConnector3">
              <a:avLst>
                <a:gd name="adj1" fmla="val 25421"/>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3196BF50-EAD0-584B-9FE8-39AACE0FC75A}"/>
                </a:ext>
              </a:extLst>
            </p:cNvPr>
            <p:cNvCxnSpPr>
              <a:cxnSpLocks/>
              <a:stCxn id="120" idx="3"/>
              <a:endCxn id="123" idx="1"/>
            </p:cNvCxnSpPr>
            <p:nvPr/>
          </p:nvCxnSpPr>
          <p:spPr>
            <a:xfrm>
              <a:off x="10401075" y="1885029"/>
              <a:ext cx="321290" cy="402088"/>
            </a:xfrm>
            <a:prstGeom prst="bentConnector3">
              <a:avLst>
                <a:gd name="adj1" fmla="val 24127"/>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A5433C85-C61C-F81D-2589-94515061FEF8}"/>
                </a:ext>
              </a:extLst>
            </p:cNvPr>
            <p:cNvCxnSpPr>
              <a:cxnSpLocks/>
              <a:stCxn id="122" idx="3"/>
              <a:endCxn id="123" idx="1"/>
            </p:cNvCxnSpPr>
            <p:nvPr/>
          </p:nvCxnSpPr>
          <p:spPr>
            <a:xfrm flipV="1">
              <a:off x="10410712" y="2287117"/>
              <a:ext cx="311653" cy="402088"/>
            </a:xfrm>
            <a:prstGeom prst="bentConnector3">
              <a:avLst>
                <a:gd name="adj1" fmla="val 21440"/>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9DFF796F-F181-8871-D581-814B6DFEF9A1}"/>
                </a:ext>
              </a:extLst>
            </p:cNvPr>
            <p:cNvCxnSpPr>
              <a:cxnSpLocks/>
              <a:stCxn id="118" idx="3"/>
              <a:endCxn id="121" idx="1"/>
            </p:cNvCxnSpPr>
            <p:nvPr/>
          </p:nvCxnSpPr>
          <p:spPr>
            <a:xfrm>
              <a:off x="8985038" y="2287117"/>
              <a:ext cx="325513" cy="0"/>
            </a:xfrm>
            <a:prstGeom prst="straightConnector1">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062D43D-26E0-5CE6-14EA-438C824935A2}"/>
                </a:ext>
              </a:extLst>
            </p:cNvPr>
            <p:cNvCxnSpPr>
              <a:cxnSpLocks/>
              <a:stCxn id="117" idx="3"/>
              <a:endCxn id="118" idx="1"/>
            </p:cNvCxnSpPr>
            <p:nvPr/>
          </p:nvCxnSpPr>
          <p:spPr>
            <a:xfrm>
              <a:off x="7397075" y="2287117"/>
              <a:ext cx="321289" cy="0"/>
            </a:xfrm>
            <a:prstGeom prst="straightConnector1">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sp>
          <p:nvSpPr>
            <p:cNvPr id="2144" name="Rectangle: Rounded Corners 2143">
              <a:extLst>
                <a:ext uri="{FF2B5EF4-FFF2-40B4-BE49-F238E27FC236}">
                  <a16:creationId xmlns:a16="http://schemas.microsoft.com/office/drawing/2014/main" id="{C5382B36-8DFE-DD24-E3FC-AAA833C59B35}"/>
                </a:ext>
              </a:extLst>
            </p:cNvPr>
            <p:cNvSpPr/>
            <p:nvPr/>
          </p:nvSpPr>
          <p:spPr>
            <a:xfrm>
              <a:off x="1112660" y="1964426"/>
              <a:ext cx="824163" cy="645382"/>
            </a:xfrm>
            <a:prstGeom prst="roundRect">
              <a:avLst>
                <a:gd name="adj" fmla="val 258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Outfit" pitchFamily="2" charset="0"/>
                </a:rPr>
                <a:t>Upload Image</a:t>
              </a:r>
            </a:p>
          </p:txBody>
        </p:sp>
        <p:cxnSp>
          <p:nvCxnSpPr>
            <p:cNvPr id="2145" name="Straight Arrow Connector 2144">
              <a:extLst>
                <a:ext uri="{FF2B5EF4-FFF2-40B4-BE49-F238E27FC236}">
                  <a16:creationId xmlns:a16="http://schemas.microsoft.com/office/drawing/2014/main" id="{F482BC84-A05E-E93F-20DB-4295A75C224E}"/>
                </a:ext>
              </a:extLst>
            </p:cNvPr>
            <p:cNvCxnSpPr>
              <a:cxnSpLocks/>
              <a:stCxn id="2144" idx="3"/>
              <a:endCxn id="112" idx="1"/>
            </p:cNvCxnSpPr>
            <p:nvPr/>
          </p:nvCxnSpPr>
          <p:spPr>
            <a:xfrm>
              <a:off x="1936823" y="2287117"/>
              <a:ext cx="321289" cy="0"/>
            </a:xfrm>
            <a:prstGeom prst="straightConnector1">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cxnSp>
          <p:nvCxnSpPr>
            <p:cNvPr id="2202" name="Straight Arrow Connector 2201">
              <a:extLst>
                <a:ext uri="{FF2B5EF4-FFF2-40B4-BE49-F238E27FC236}">
                  <a16:creationId xmlns:a16="http://schemas.microsoft.com/office/drawing/2014/main" id="{65B967AB-87A0-2AE1-FE81-5630FF36B7BB}"/>
                </a:ext>
              </a:extLst>
            </p:cNvPr>
            <p:cNvCxnSpPr>
              <a:cxnSpLocks/>
            </p:cNvCxnSpPr>
            <p:nvPr/>
          </p:nvCxnSpPr>
          <p:spPr>
            <a:xfrm>
              <a:off x="10416945" y="2287115"/>
              <a:ext cx="299186" cy="1"/>
            </a:xfrm>
            <a:prstGeom prst="straightConnector1">
              <a:avLst/>
            </a:prstGeom>
            <a:ln w="57150">
              <a:solidFill>
                <a:srgbClr val="2E2C22"/>
              </a:solidFill>
              <a:tailEnd type="triangle"/>
            </a:ln>
          </p:spPr>
          <p:style>
            <a:lnRef idx="1">
              <a:schemeClr val="accent1"/>
            </a:lnRef>
            <a:fillRef idx="0">
              <a:schemeClr val="accent1"/>
            </a:fillRef>
            <a:effectRef idx="0">
              <a:schemeClr val="accent1"/>
            </a:effectRef>
            <a:fontRef idx="minor">
              <a:schemeClr val="tx1"/>
            </a:fontRef>
          </p:style>
        </p:cxnSp>
      </p:grpSp>
      <p:sp>
        <p:nvSpPr>
          <p:cNvPr id="2216" name="TextBox 9">
            <a:extLst>
              <a:ext uri="{FF2B5EF4-FFF2-40B4-BE49-F238E27FC236}">
                <a16:creationId xmlns:a16="http://schemas.microsoft.com/office/drawing/2014/main" id="{BBF24E59-77CD-8623-E083-6188A7C9B83E}"/>
              </a:ext>
            </a:extLst>
          </p:cNvPr>
          <p:cNvSpPr txBox="1"/>
          <p:nvPr/>
        </p:nvSpPr>
        <p:spPr>
          <a:xfrm>
            <a:off x="239086" y="1096648"/>
            <a:ext cx="1594830" cy="738664"/>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rPr>
              <a:t>System Workflow</a:t>
            </a:r>
          </a:p>
        </p:txBody>
      </p:sp>
      <p:grpSp>
        <p:nvGrpSpPr>
          <p:cNvPr id="21" name="Group 20">
            <a:extLst>
              <a:ext uri="{FF2B5EF4-FFF2-40B4-BE49-F238E27FC236}">
                <a16:creationId xmlns:a16="http://schemas.microsoft.com/office/drawing/2014/main" id="{52673B61-936D-C7DD-EFCD-29F5F3061F7D}"/>
              </a:ext>
            </a:extLst>
          </p:cNvPr>
          <p:cNvGrpSpPr/>
          <p:nvPr/>
        </p:nvGrpSpPr>
        <p:grpSpPr>
          <a:xfrm>
            <a:off x="170251" y="2593557"/>
            <a:ext cx="11698002" cy="3150113"/>
            <a:chOff x="170251" y="2709702"/>
            <a:chExt cx="11698002" cy="3150113"/>
          </a:xfrm>
        </p:grpSpPr>
        <p:pic>
          <p:nvPicPr>
            <p:cNvPr id="36" name="Picture 35">
              <a:extLst>
                <a:ext uri="{FF2B5EF4-FFF2-40B4-BE49-F238E27FC236}">
                  <a16:creationId xmlns:a16="http://schemas.microsoft.com/office/drawing/2014/main" id="{7BE1D669-B221-05E4-03C8-ADD86334539D}"/>
                </a:ext>
              </a:extLst>
            </p:cNvPr>
            <p:cNvPicPr>
              <a:picLocks noChangeAspect="1"/>
            </p:cNvPicPr>
            <p:nvPr/>
          </p:nvPicPr>
          <p:blipFill>
            <a:blip r:embed="rId3"/>
            <a:stretch>
              <a:fillRect/>
            </a:stretch>
          </p:blipFill>
          <p:spPr>
            <a:xfrm>
              <a:off x="1778798" y="3582334"/>
              <a:ext cx="2041215" cy="2041215"/>
            </a:xfrm>
            <a:prstGeom prst="rect">
              <a:avLst/>
            </a:prstGeom>
          </p:spPr>
        </p:pic>
        <p:sp>
          <p:nvSpPr>
            <p:cNvPr id="18" name="TextBox 9">
              <a:extLst>
                <a:ext uri="{FF2B5EF4-FFF2-40B4-BE49-F238E27FC236}">
                  <a16:creationId xmlns:a16="http://schemas.microsoft.com/office/drawing/2014/main" id="{EF30C1B6-874D-1302-C11C-B956839AE6AA}"/>
                </a:ext>
              </a:extLst>
            </p:cNvPr>
            <p:cNvSpPr txBox="1"/>
            <p:nvPr/>
          </p:nvSpPr>
          <p:spPr>
            <a:xfrm>
              <a:off x="5539124" y="2709702"/>
              <a:ext cx="4549543" cy="451342"/>
            </a:xfrm>
            <a:prstGeom prst="rect">
              <a:avLst/>
            </a:prstGeom>
          </p:spPr>
          <p:txBody>
            <a:bodyPr wrap="square" lIns="0" tIns="0" rIns="0" bIns="0" rtlCol="0" anchor="ctr">
              <a:spAutoFit/>
            </a:bodyPr>
            <a:lstStyle/>
            <a:p>
              <a:pPr marL="0" marR="0" lvl="0" indent="0" algn="ctr" defTabSz="609630" rtl="0" eaLnBrk="1" fontAlgn="auto" latinLnBrk="0" hangingPunct="1">
                <a:lnSpc>
                  <a:spcPts val="392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rPr>
                <a:t>Back End</a:t>
              </a:r>
            </a:p>
          </p:txBody>
        </p:sp>
        <p:sp>
          <p:nvSpPr>
            <p:cNvPr id="6" name="Rectangle: Rounded Corners 5">
              <a:extLst>
                <a:ext uri="{FF2B5EF4-FFF2-40B4-BE49-F238E27FC236}">
                  <a16:creationId xmlns:a16="http://schemas.microsoft.com/office/drawing/2014/main" id="{7CF805AD-85CA-06B1-465B-D2AB260833E1}"/>
                </a:ext>
              </a:extLst>
            </p:cNvPr>
            <p:cNvSpPr/>
            <p:nvPr/>
          </p:nvSpPr>
          <p:spPr>
            <a:xfrm>
              <a:off x="5539124" y="3292353"/>
              <a:ext cx="4585316" cy="2240142"/>
            </a:xfrm>
            <a:prstGeom prst="roundRect">
              <a:avLst>
                <a:gd name="adj" fmla="val 4284"/>
              </a:avLst>
            </a:prstGeom>
            <a:noFill/>
            <a:ln w="76200">
              <a:solidFill>
                <a:schemeClr val="accent2"/>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C79CA12B-4F05-CE92-6400-4A06D1BD36F5}"/>
                </a:ext>
              </a:extLst>
            </p:cNvPr>
            <p:cNvSpPr/>
            <p:nvPr/>
          </p:nvSpPr>
          <p:spPr>
            <a:xfrm>
              <a:off x="7999234" y="3509383"/>
              <a:ext cx="1880958" cy="1522518"/>
            </a:xfrm>
            <a:prstGeom prst="roundRect">
              <a:avLst>
                <a:gd name="adj" fmla="val 2252"/>
              </a:avLst>
            </a:prstGeom>
            <a:noFill/>
            <a:ln w="76200">
              <a:solidFill>
                <a:schemeClr val="accent3"/>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9">
              <a:extLst>
                <a:ext uri="{FF2B5EF4-FFF2-40B4-BE49-F238E27FC236}">
                  <a16:creationId xmlns:a16="http://schemas.microsoft.com/office/drawing/2014/main" id="{E89C0648-1A13-1978-130E-0811615BE4FB}"/>
                </a:ext>
              </a:extLst>
            </p:cNvPr>
            <p:cNvSpPr txBox="1"/>
            <p:nvPr/>
          </p:nvSpPr>
          <p:spPr>
            <a:xfrm>
              <a:off x="8034765" y="5152262"/>
              <a:ext cx="1880959"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b="1" dirty="0">
                  <a:solidFill>
                    <a:srgbClr val="9BBB59"/>
                  </a:solidFill>
                  <a:latin typeface="Outfit" pitchFamily="2" charset="0"/>
                  <a:ea typeface="Montserrat Bold"/>
                  <a:cs typeface="Montserrat Bold"/>
                  <a:sym typeface="Montserrat Bold"/>
                </a:rPr>
                <a:t>Classify Faces</a:t>
              </a:r>
              <a:endParaRPr kumimoji="0" lang="en-US" sz="1867" b="1" i="0" u="none" strike="noStrike" kern="1200" cap="none" spc="0" normalizeH="0" baseline="0" noProof="0" dirty="0">
                <a:ln>
                  <a:noFill/>
                </a:ln>
                <a:solidFill>
                  <a:srgbClr val="9BBB59"/>
                </a:solidFill>
                <a:effectLst/>
                <a:uLnTx/>
                <a:uFillTx/>
                <a:latin typeface="Outfit" pitchFamily="2" charset="0"/>
                <a:ea typeface="Montserrat Bold"/>
                <a:cs typeface="Montserrat Bold"/>
                <a:sym typeface="Montserrat Bold"/>
              </a:endParaRPr>
            </a:p>
          </p:txBody>
        </p:sp>
        <p:sp>
          <p:nvSpPr>
            <p:cNvPr id="11" name="Rectangle: Rounded Corners 10">
              <a:extLst>
                <a:ext uri="{FF2B5EF4-FFF2-40B4-BE49-F238E27FC236}">
                  <a16:creationId xmlns:a16="http://schemas.microsoft.com/office/drawing/2014/main" id="{74D7E455-8E37-EF29-F7B2-BCFE7EE458FD}"/>
                </a:ext>
              </a:extLst>
            </p:cNvPr>
            <p:cNvSpPr/>
            <p:nvPr/>
          </p:nvSpPr>
          <p:spPr>
            <a:xfrm>
              <a:off x="5803948" y="3547916"/>
              <a:ext cx="1880958" cy="1522517"/>
            </a:xfrm>
            <a:prstGeom prst="roundRect">
              <a:avLst>
                <a:gd name="adj" fmla="val 2252"/>
              </a:avLst>
            </a:prstGeom>
            <a:noFill/>
            <a:ln w="76200">
              <a:solidFill>
                <a:schemeClr val="accent3"/>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9">
              <a:extLst>
                <a:ext uri="{FF2B5EF4-FFF2-40B4-BE49-F238E27FC236}">
                  <a16:creationId xmlns:a16="http://schemas.microsoft.com/office/drawing/2014/main" id="{DD13298B-DBB9-5E4E-C645-FCF11FCC9B95}"/>
                </a:ext>
              </a:extLst>
            </p:cNvPr>
            <p:cNvSpPr txBox="1"/>
            <p:nvPr/>
          </p:nvSpPr>
          <p:spPr>
            <a:xfrm>
              <a:off x="5711643" y="5152262"/>
              <a:ext cx="2065570"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9BBB59"/>
                  </a:solidFill>
                  <a:effectLst/>
                  <a:uLnTx/>
                  <a:uFillTx/>
                  <a:latin typeface="Outfit" pitchFamily="2" charset="0"/>
                  <a:ea typeface="Montserrat Bold"/>
                  <a:cs typeface="Montserrat Bold"/>
                  <a:sym typeface="Montserrat Bold"/>
                </a:rPr>
                <a:t>Detect Faces</a:t>
              </a:r>
            </a:p>
          </p:txBody>
        </p:sp>
        <p:sp>
          <p:nvSpPr>
            <p:cNvPr id="22" name="TextBox 9">
              <a:extLst>
                <a:ext uri="{FF2B5EF4-FFF2-40B4-BE49-F238E27FC236}">
                  <a16:creationId xmlns:a16="http://schemas.microsoft.com/office/drawing/2014/main" id="{DCA538F3-FD30-F3F5-5D57-D8B17CC37831}"/>
                </a:ext>
              </a:extLst>
            </p:cNvPr>
            <p:cNvSpPr txBox="1"/>
            <p:nvPr/>
          </p:nvSpPr>
          <p:spPr>
            <a:xfrm>
              <a:off x="3564833" y="2807451"/>
              <a:ext cx="1781888" cy="369332"/>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rPr>
                <a:t>Front End</a:t>
              </a:r>
            </a:p>
          </p:txBody>
        </p:sp>
        <p:sp>
          <p:nvSpPr>
            <p:cNvPr id="2159" name="Arrow: Right 2158">
              <a:extLst>
                <a:ext uri="{FF2B5EF4-FFF2-40B4-BE49-F238E27FC236}">
                  <a16:creationId xmlns:a16="http://schemas.microsoft.com/office/drawing/2014/main" id="{B9BFB697-FD16-3E78-8D7D-4A3FA973B661}"/>
                </a:ext>
              </a:extLst>
            </p:cNvPr>
            <p:cNvSpPr/>
            <p:nvPr/>
          </p:nvSpPr>
          <p:spPr>
            <a:xfrm>
              <a:off x="3322755" y="3575056"/>
              <a:ext cx="457344" cy="322317"/>
            </a:xfrm>
            <a:prstGeom prst="rightArrow">
              <a:avLst>
                <a:gd name="adj1" fmla="val 50000"/>
                <a:gd name="adj2" fmla="val 80846"/>
              </a:avLst>
            </a:prstGeom>
            <a:solidFill>
              <a:srgbClr val="2E2C22"/>
            </a:solidFill>
            <a:ln>
              <a:solidFill>
                <a:srgbClr val="2E2C2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CB81652F-A749-D3DB-CF2B-C1594B6F43A1}"/>
                </a:ext>
              </a:extLst>
            </p:cNvPr>
            <p:cNvGrpSpPr/>
            <p:nvPr/>
          </p:nvGrpSpPr>
          <p:grpSpPr>
            <a:xfrm>
              <a:off x="3372430" y="3292353"/>
              <a:ext cx="2166694" cy="1236030"/>
              <a:chOff x="2245997" y="2129741"/>
              <a:chExt cx="2166694" cy="1236030"/>
            </a:xfrm>
            <a:noFill/>
          </p:grpSpPr>
          <p:sp>
            <p:nvSpPr>
              <p:cNvPr id="2146" name="Rectangle: Rounded Corners 2145">
                <a:extLst>
                  <a:ext uri="{FF2B5EF4-FFF2-40B4-BE49-F238E27FC236}">
                    <a16:creationId xmlns:a16="http://schemas.microsoft.com/office/drawing/2014/main" id="{7494B87A-F5BD-0034-D65C-C109CFF7733D}"/>
                  </a:ext>
                </a:extLst>
              </p:cNvPr>
              <p:cNvSpPr/>
              <p:nvPr/>
            </p:nvSpPr>
            <p:spPr>
              <a:xfrm>
                <a:off x="2723913" y="2129741"/>
                <a:ext cx="1210862" cy="909547"/>
              </a:xfrm>
              <a:prstGeom prst="roundRect">
                <a:avLst>
                  <a:gd name="adj" fmla="val 6045"/>
                </a:avLst>
              </a:prstGeom>
              <a:grpFill/>
              <a:ln w="762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TextBox 9">
                <a:extLst>
                  <a:ext uri="{FF2B5EF4-FFF2-40B4-BE49-F238E27FC236}">
                    <a16:creationId xmlns:a16="http://schemas.microsoft.com/office/drawing/2014/main" id="{08509D98-9E94-C2D4-5F45-DF5EA3668682}"/>
                  </a:ext>
                </a:extLst>
              </p:cNvPr>
              <p:cNvSpPr txBox="1"/>
              <p:nvPr/>
            </p:nvSpPr>
            <p:spPr>
              <a:xfrm>
                <a:off x="2245997" y="3078448"/>
                <a:ext cx="2166694" cy="287323"/>
              </a:xfrm>
              <a:prstGeom prst="rect">
                <a:avLst/>
              </a:prstGeom>
              <a:grp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79646"/>
                    </a:solidFill>
                    <a:effectLst/>
                    <a:uLnTx/>
                    <a:uFillTx/>
                    <a:latin typeface="Outfit" pitchFamily="2" charset="0"/>
                    <a:ea typeface="Montserrat Bold"/>
                    <a:cs typeface="Montserrat Bold"/>
                    <a:sym typeface="Montserrat Bold"/>
                  </a:rPr>
                  <a:t>Upload Image</a:t>
                </a:r>
              </a:p>
            </p:txBody>
          </p:sp>
          <p:pic>
            <p:nvPicPr>
              <p:cNvPr id="25" name="Picture 2" descr="Upload - Free computer icons">
                <a:extLst>
                  <a:ext uri="{FF2B5EF4-FFF2-40B4-BE49-F238E27FC236}">
                    <a16:creationId xmlns:a16="http://schemas.microsoft.com/office/drawing/2014/main" id="{FDB34E65-20FE-289A-C03B-DEC821517592}"/>
                  </a:ext>
                </a:extLst>
              </p:cNvPr>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56000"/>
                        </a14:imgEffect>
                        <a14:imgEffect>
                          <a14:saturation sat="246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013419" y="2262380"/>
                <a:ext cx="631850" cy="631850"/>
              </a:xfrm>
              <a:prstGeom prst="rect">
                <a:avLst/>
              </a:prstGeom>
              <a:grpFill/>
            </p:spPr>
          </p:pic>
        </p:grpSp>
        <p:sp>
          <p:nvSpPr>
            <p:cNvPr id="2160" name="Arrow: Right 2159">
              <a:extLst>
                <a:ext uri="{FF2B5EF4-FFF2-40B4-BE49-F238E27FC236}">
                  <a16:creationId xmlns:a16="http://schemas.microsoft.com/office/drawing/2014/main" id="{0CC83507-3C6E-5728-2B09-2FAE0DC54894}"/>
                </a:ext>
              </a:extLst>
            </p:cNvPr>
            <p:cNvSpPr/>
            <p:nvPr/>
          </p:nvSpPr>
          <p:spPr>
            <a:xfrm rot="10800000">
              <a:off x="3310742" y="5210178"/>
              <a:ext cx="459764" cy="322317"/>
            </a:xfrm>
            <a:prstGeom prst="rightArrow">
              <a:avLst>
                <a:gd name="adj1" fmla="val 50000"/>
                <a:gd name="adj2" fmla="val 73052"/>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9" name="Group 48">
              <a:extLst>
                <a:ext uri="{FF2B5EF4-FFF2-40B4-BE49-F238E27FC236}">
                  <a16:creationId xmlns:a16="http://schemas.microsoft.com/office/drawing/2014/main" id="{21B60E0B-DE18-D6BC-1843-B56D50D64D52}"/>
                </a:ext>
              </a:extLst>
            </p:cNvPr>
            <p:cNvGrpSpPr/>
            <p:nvPr/>
          </p:nvGrpSpPr>
          <p:grpSpPr>
            <a:xfrm>
              <a:off x="3564833" y="4648305"/>
              <a:ext cx="1781888" cy="1211510"/>
              <a:chOff x="2411056" y="4379864"/>
              <a:chExt cx="1781888" cy="1211510"/>
            </a:xfrm>
            <a:noFill/>
          </p:grpSpPr>
          <p:sp>
            <p:nvSpPr>
              <p:cNvPr id="4" name="Rectangle: Rounded Corners 3">
                <a:extLst>
                  <a:ext uri="{FF2B5EF4-FFF2-40B4-BE49-F238E27FC236}">
                    <a16:creationId xmlns:a16="http://schemas.microsoft.com/office/drawing/2014/main" id="{9ED4C856-E7B1-586D-79E0-3E86BFD6031D}"/>
                  </a:ext>
                </a:extLst>
              </p:cNvPr>
              <p:cNvSpPr/>
              <p:nvPr/>
            </p:nvSpPr>
            <p:spPr>
              <a:xfrm>
                <a:off x="2670294" y="4379864"/>
                <a:ext cx="1263412" cy="883717"/>
              </a:xfrm>
              <a:prstGeom prst="roundRect">
                <a:avLst>
                  <a:gd name="adj" fmla="val 6045"/>
                </a:avLst>
              </a:prstGeom>
              <a:grpFill/>
              <a:ln w="762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9">
                <a:extLst>
                  <a:ext uri="{FF2B5EF4-FFF2-40B4-BE49-F238E27FC236}">
                    <a16:creationId xmlns:a16="http://schemas.microsoft.com/office/drawing/2014/main" id="{FF5DE365-9439-CCC0-6F72-0693713BA656}"/>
                  </a:ext>
                </a:extLst>
              </p:cNvPr>
              <p:cNvSpPr txBox="1"/>
              <p:nvPr/>
            </p:nvSpPr>
            <p:spPr>
              <a:xfrm>
                <a:off x="2411056" y="5304052"/>
                <a:ext cx="1781888" cy="287322"/>
              </a:xfrm>
              <a:prstGeom prst="rect">
                <a:avLst/>
              </a:prstGeom>
              <a:grp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79646"/>
                    </a:solidFill>
                    <a:effectLst/>
                    <a:uLnTx/>
                    <a:uFillTx/>
                    <a:latin typeface="Outfit" pitchFamily="2" charset="0"/>
                    <a:ea typeface="Montserrat Bold"/>
                    <a:cs typeface="Montserrat Bold"/>
                    <a:sym typeface="Montserrat Bold"/>
                  </a:rPr>
                  <a:t>Present Results</a:t>
                </a:r>
              </a:p>
            </p:txBody>
          </p:sp>
          <p:grpSp>
            <p:nvGrpSpPr>
              <p:cNvPr id="13" name="Group 12">
                <a:extLst>
                  <a:ext uri="{FF2B5EF4-FFF2-40B4-BE49-F238E27FC236}">
                    <a16:creationId xmlns:a16="http://schemas.microsoft.com/office/drawing/2014/main" id="{A196F51A-6845-F5DD-2D0F-2CF76F5C59F4}"/>
                  </a:ext>
                </a:extLst>
              </p:cNvPr>
              <p:cNvGrpSpPr/>
              <p:nvPr/>
            </p:nvGrpSpPr>
            <p:grpSpPr>
              <a:xfrm>
                <a:off x="2924372" y="4466221"/>
                <a:ext cx="760551" cy="633963"/>
                <a:chOff x="2609074" y="3925727"/>
                <a:chExt cx="1329947" cy="1108587"/>
              </a:xfrm>
              <a:grpFill/>
            </p:grpSpPr>
            <p:pic>
              <p:nvPicPr>
                <p:cNvPr id="7" name="Picture 6" descr="A black background with a black square&#10;&#10;AI-generated content may be incorrect.">
                  <a:extLst>
                    <a:ext uri="{FF2B5EF4-FFF2-40B4-BE49-F238E27FC236}">
                      <a16:creationId xmlns:a16="http://schemas.microsoft.com/office/drawing/2014/main" id="{97D27CC3-DC63-5B82-87D0-FE4DE63FF7B6}"/>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Photocopy/>
                          </a14:imgEffect>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609074" y="3925727"/>
                  <a:ext cx="690246" cy="690246"/>
                </a:xfrm>
                <a:prstGeom prst="rect">
                  <a:avLst/>
                </a:prstGeom>
                <a:grpFill/>
              </p:spPr>
            </p:pic>
            <p:pic>
              <p:nvPicPr>
                <p:cNvPr id="9" name="Picture 8" descr="A black background with a black square&#10;&#10;AI-generated content may be incorrect.">
                  <a:extLst>
                    <a:ext uri="{FF2B5EF4-FFF2-40B4-BE49-F238E27FC236}">
                      <a16:creationId xmlns:a16="http://schemas.microsoft.com/office/drawing/2014/main" id="{E9B8BA8A-DCB4-810C-470D-C42AAD0A335F}"/>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2000"/>
                          </a14:imgEffect>
                          <a14:imgEffect>
                            <a14:colorTemperature colorTemp="15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9659" y="4474952"/>
                  <a:ext cx="559362" cy="559362"/>
                </a:xfrm>
                <a:prstGeom prst="rect">
                  <a:avLst/>
                </a:prstGeom>
                <a:grpFill/>
              </p:spPr>
            </p:pic>
          </p:grpSp>
        </p:grpSp>
        <p:sp>
          <p:nvSpPr>
            <p:cNvPr id="28" name="TextBox 27">
              <a:extLst>
                <a:ext uri="{FF2B5EF4-FFF2-40B4-BE49-F238E27FC236}">
                  <a16:creationId xmlns:a16="http://schemas.microsoft.com/office/drawing/2014/main" id="{173915F9-F357-C8EB-C475-C6D6DB6EE93D}"/>
                </a:ext>
              </a:extLst>
            </p:cNvPr>
            <p:cNvSpPr txBox="1"/>
            <p:nvPr/>
          </p:nvSpPr>
          <p:spPr>
            <a:xfrm>
              <a:off x="8057943" y="4480010"/>
              <a:ext cx="18346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2C22"/>
                  </a:solidFill>
                  <a:effectLst/>
                  <a:uLnTx/>
                  <a:uFillTx/>
                  <a:latin typeface="Outfit" pitchFamily="2" charset="0"/>
                  <a:ea typeface="+mn-ea"/>
                  <a:cs typeface="+mn-cs"/>
                </a:rPr>
                <a:t>Random Forest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E2C22"/>
                  </a:solidFill>
                  <a:effectLst/>
                  <a:uLnTx/>
                  <a:uFillTx/>
                  <a:latin typeface="Outfit" pitchFamily="2" charset="0"/>
                  <a:ea typeface="+mn-ea"/>
                  <a:cs typeface="+mn-cs"/>
                </a:rPr>
                <a:t>DeepTRUTH</a:t>
              </a:r>
              <a:r>
                <a:rPr kumimoji="0" lang="en-US" sz="1400" b="1" i="0" u="none" strike="noStrike" kern="1200" cap="none" spc="0" normalizeH="0" baseline="0" noProof="0" dirty="0">
                  <a:ln>
                    <a:noFill/>
                  </a:ln>
                  <a:solidFill>
                    <a:srgbClr val="2E2C22"/>
                  </a:solidFill>
                  <a:effectLst/>
                  <a:uLnTx/>
                  <a:uFillTx/>
                  <a:latin typeface="Outfit" pitchFamily="2" charset="0"/>
                  <a:ea typeface="+mn-ea"/>
                  <a:cs typeface="+mn-cs"/>
                </a:rPr>
                <a:t> </a:t>
              </a:r>
              <a:r>
                <a:rPr lang="en-US" sz="1400" b="1" dirty="0">
                  <a:solidFill>
                    <a:srgbClr val="2E2C22"/>
                  </a:solidFill>
                  <a:latin typeface="Outfit" pitchFamily="2" charset="0"/>
                </a:rPr>
                <a:t>or EB0</a:t>
              </a:r>
              <a:endParaRPr lang="en-US" sz="1100" b="1" dirty="0">
                <a:solidFill>
                  <a:srgbClr val="2E2C22"/>
                </a:solidFill>
                <a:latin typeface="Outfit" pitchFamily="2" charset="0"/>
              </a:endParaRPr>
            </a:p>
          </p:txBody>
        </p:sp>
        <p:sp>
          <p:nvSpPr>
            <p:cNvPr id="10" name="TextBox 9">
              <a:extLst>
                <a:ext uri="{FF2B5EF4-FFF2-40B4-BE49-F238E27FC236}">
                  <a16:creationId xmlns:a16="http://schemas.microsoft.com/office/drawing/2014/main" id="{EC8CCF44-1DF5-B57C-9833-ABF435FF695A}"/>
                </a:ext>
              </a:extLst>
            </p:cNvPr>
            <p:cNvSpPr txBox="1"/>
            <p:nvPr/>
          </p:nvSpPr>
          <p:spPr>
            <a:xfrm>
              <a:off x="5849077" y="4480010"/>
              <a:ext cx="1790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E2C22"/>
                  </a:solidFill>
                  <a:effectLst/>
                  <a:uLnTx/>
                  <a:uFillTx/>
                  <a:latin typeface="Outfit" pitchFamily="2" charset="0"/>
                  <a:ea typeface="+mn-ea"/>
                  <a:cs typeface="+mn-cs"/>
                </a:rPr>
                <a:t>Haar Cascade </a:t>
              </a:r>
              <a:r>
                <a:rPr lang="en-US" sz="1400" b="1" dirty="0">
                  <a:solidFill>
                    <a:srgbClr val="2E2C22"/>
                  </a:solidFill>
                  <a:latin typeface="Outfit" pitchFamily="2"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E2C22"/>
                  </a:solidFill>
                  <a:latin typeface="Outfit" pitchFamily="2" charset="0"/>
                </a:rPr>
                <a:t>MTCNN</a:t>
              </a:r>
            </a:p>
          </p:txBody>
        </p:sp>
        <p:pic>
          <p:nvPicPr>
            <p:cNvPr id="41" name="Picture 40">
              <a:extLst>
                <a:ext uri="{FF2B5EF4-FFF2-40B4-BE49-F238E27FC236}">
                  <a16:creationId xmlns:a16="http://schemas.microsoft.com/office/drawing/2014/main" id="{7841CC35-D5F5-09C1-AFAC-F664FE7BA6EB}"/>
                </a:ext>
              </a:extLst>
            </p:cNvPr>
            <p:cNvPicPr>
              <a:picLocks noChangeAspect="1"/>
            </p:cNvPicPr>
            <p:nvPr/>
          </p:nvPicPr>
          <p:blipFill>
            <a:blip r:embed="rId10">
              <a:duotone>
                <a:prstClr val="black"/>
                <a:schemeClr val="accent3">
                  <a:tint val="45000"/>
                  <a:satMod val="400000"/>
                </a:schemeClr>
              </a:duotone>
              <a:extLst>
                <a:ext uri="{BEBA8EAE-BF5A-486C-A8C5-ECC9F3942E4B}">
                  <a14:imgProps xmlns:a14="http://schemas.microsoft.com/office/drawing/2010/main">
                    <a14:imgLayer r:embed="rId11">
                      <a14:imgEffect>
                        <a14:artisticPhotocopy/>
                      </a14:imgEffect>
                      <a14:imgEffect>
                        <a14:brightnessContrast bright="-40000" contrast="40000"/>
                      </a14:imgEffect>
                    </a14:imgLayer>
                  </a14:imgProps>
                </a:ext>
              </a:extLst>
            </a:blip>
            <a:stretch>
              <a:fillRect/>
            </a:stretch>
          </p:blipFill>
          <p:spPr>
            <a:xfrm>
              <a:off x="6328908" y="3661040"/>
              <a:ext cx="831038" cy="831038"/>
            </a:xfrm>
            <a:prstGeom prst="rect">
              <a:avLst/>
            </a:prstGeom>
          </p:spPr>
        </p:pic>
        <p:pic>
          <p:nvPicPr>
            <p:cNvPr id="44" name="Picture 43">
              <a:extLst>
                <a:ext uri="{FF2B5EF4-FFF2-40B4-BE49-F238E27FC236}">
                  <a16:creationId xmlns:a16="http://schemas.microsoft.com/office/drawing/2014/main" id="{2F3A7E3D-2D68-1807-A058-450C424FC244}"/>
                </a:ext>
              </a:extLst>
            </p:cNvPr>
            <p:cNvPicPr>
              <a:picLocks noChangeAspect="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3">
                      <a14:imgEffect>
                        <a14:artisticPhotocopy/>
                      </a14:imgEffect>
                      <a14:imgEffect>
                        <a14:brightnessContrast bright="-40000" contrast="40000"/>
                      </a14:imgEffect>
                    </a14:imgLayer>
                  </a14:imgProps>
                </a:ext>
              </a:extLst>
            </a:blip>
            <a:stretch>
              <a:fillRect/>
            </a:stretch>
          </p:blipFill>
          <p:spPr>
            <a:xfrm>
              <a:off x="8571117" y="3627871"/>
              <a:ext cx="808254" cy="808254"/>
            </a:xfrm>
            <a:prstGeom prst="rect">
              <a:avLst/>
            </a:prstGeom>
          </p:spPr>
        </p:pic>
        <p:sp>
          <p:nvSpPr>
            <p:cNvPr id="50" name="Arrow: Right 49">
              <a:extLst>
                <a:ext uri="{FF2B5EF4-FFF2-40B4-BE49-F238E27FC236}">
                  <a16:creationId xmlns:a16="http://schemas.microsoft.com/office/drawing/2014/main" id="{DC93126B-C074-CEF3-42EE-6B83731C6D4B}"/>
                </a:ext>
              </a:extLst>
            </p:cNvPr>
            <p:cNvSpPr/>
            <p:nvPr/>
          </p:nvSpPr>
          <p:spPr>
            <a:xfrm>
              <a:off x="5119490" y="3575056"/>
              <a:ext cx="473331" cy="322317"/>
            </a:xfrm>
            <a:prstGeom prst="rightArrow">
              <a:avLst>
                <a:gd name="adj1" fmla="val 50000"/>
                <a:gd name="adj2" fmla="val 102669"/>
              </a:avLst>
            </a:prstGeom>
            <a:solidFill>
              <a:srgbClr val="2E2C22"/>
            </a:solidFill>
            <a:ln>
              <a:solidFill>
                <a:srgbClr val="2E2C2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Arrow: Right 50">
              <a:extLst>
                <a:ext uri="{FF2B5EF4-FFF2-40B4-BE49-F238E27FC236}">
                  <a16:creationId xmlns:a16="http://schemas.microsoft.com/office/drawing/2014/main" id="{84F2AD41-4E74-2AC4-7B37-2B0AD78AAD05}"/>
                </a:ext>
              </a:extLst>
            </p:cNvPr>
            <p:cNvSpPr/>
            <p:nvPr/>
          </p:nvSpPr>
          <p:spPr>
            <a:xfrm>
              <a:off x="7720437" y="4257874"/>
              <a:ext cx="278797" cy="322317"/>
            </a:xfrm>
            <a:prstGeom prst="rightArrow">
              <a:avLst>
                <a:gd name="adj1" fmla="val 50000"/>
                <a:gd name="adj2" fmla="val 102669"/>
              </a:avLst>
            </a:prstGeom>
            <a:solidFill>
              <a:srgbClr val="2E2C22"/>
            </a:solidFill>
            <a:ln>
              <a:solidFill>
                <a:srgbClr val="2E2C2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cxnSp>
          <p:nvCxnSpPr>
            <p:cNvPr id="103" name="Connector: Elbow 102">
              <a:extLst>
                <a:ext uri="{FF2B5EF4-FFF2-40B4-BE49-F238E27FC236}">
                  <a16:creationId xmlns:a16="http://schemas.microsoft.com/office/drawing/2014/main" id="{EBBF32F2-8732-F239-F969-097B087378D1}"/>
                </a:ext>
              </a:extLst>
            </p:cNvPr>
            <p:cNvCxnSpPr>
              <a:cxnSpLocks/>
              <a:stCxn id="6" idx="3"/>
              <a:endCxn id="4" idx="3"/>
            </p:cNvCxnSpPr>
            <p:nvPr/>
          </p:nvCxnSpPr>
          <p:spPr>
            <a:xfrm flipH="1">
              <a:off x="5087483" y="4412424"/>
              <a:ext cx="5036957" cy="677740"/>
            </a:xfrm>
            <a:prstGeom prst="bentConnector5">
              <a:avLst>
                <a:gd name="adj1" fmla="val -4538"/>
                <a:gd name="adj2" fmla="val 198995"/>
                <a:gd name="adj3" fmla="val 93752"/>
              </a:avLst>
            </a:prstGeom>
            <a:ln w="57150">
              <a:solidFill>
                <a:srgbClr val="2E2C22"/>
              </a:solidFill>
              <a:prstDash val="sysDash"/>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2121" name="TextBox 9">
              <a:extLst>
                <a:ext uri="{FF2B5EF4-FFF2-40B4-BE49-F238E27FC236}">
                  <a16:creationId xmlns:a16="http://schemas.microsoft.com/office/drawing/2014/main" id="{84A0D5FB-7196-4454-08D2-49AE2CE7C254}"/>
                </a:ext>
              </a:extLst>
            </p:cNvPr>
            <p:cNvSpPr txBox="1"/>
            <p:nvPr/>
          </p:nvSpPr>
          <p:spPr>
            <a:xfrm>
              <a:off x="10576081" y="3891534"/>
              <a:ext cx="1292172" cy="310366"/>
            </a:xfrm>
            <a:prstGeom prst="rect">
              <a:avLst/>
            </a:prstGeom>
            <a:noFill/>
          </p:spPr>
          <p:txBody>
            <a:bodyPr wrap="square" lIns="0" tIns="0" rIns="0" bIns="0" rtlCol="0" anchor="t">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9646"/>
                  </a:solidFill>
                  <a:effectLst/>
                  <a:uLnTx/>
                  <a:uFillTx/>
                  <a:latin typeface="Outfit" pitchFamily="2" charset="0"/>
                  <a:ea typeface="Montserrat Bold"/>
                  <a:cs typeface="Montserrat Bold"/>
                  <a:sym typeface="Montserrat Bold"/>
                </a:rPr>
                <a:t>HTML, CSS</a:t>
              </a:r>
            </a:p>
          </p:txBody>
        </p:sp>
        <p:sp>
          <p:nvSpPr>
            <p:cNvPr id="2122" name="TextBox 9">
              <a:extLst>
                <a:ext uri="{FF2B5EF4-FFF2-40B4-BE49-F238E27FC236}">
                  <a16:creationId xmlns:a16="http://schemas.microsoft.com/office/drawing/2014/main" id="{ED7A3F15-AB08-1680-D216-76796DA5C0D0}"/>
                </a:ext>
              </a:extLst>
            </p:cNvPr>
            <p:cNvSpPr txBox="1"/>
            <p:nvPr/>
          </p:nvSpPr>
          <p:spPr>
            <a:xfrm>
              <a:off x="10576081" y="4257875"/>
              <a:ext cx="1292172" cy="310366"/>
            </a:xfrm>
            <a:prstGeom prst="rect">
              <a:avLst/>
            </a:prstGeom>
            <a:noFill/>
          </p:spPr>
          <p:txBody>
            <a:bodyPr wrap="square" lIns="0" tIns="0" rIns="0" bIns="0" rtlCol="0" anchor="t">
              <a:spAutoFit/>
            </a:bodyPr>
            <a:lstStyle/>
            <a:p>
              <a:pPr lvl="0" defTabSz="609630">
                <a:defRPr/>
              </a:pPr>
              <a:r>
                <a:rPr lang="en-US" sz="2000" b="1" dirty="0">
                  <a:solidFill>
                    <a:srgbClr val="C0504D"/>
                  </a:solidFill>
                  <a:latin typeface="Outfit" pitchFamily="2" charset="0"/>
                  <a:ea typeface="Montserrat Bold"/>
                  <a:cs typeface="Montserrat Bold"/>
                  <a:sym typeface="Montserrat Bold"/>
                </a:rPr>
                <a:t>Java</a:t>
              </a:r>
            </a:p>
          </p:txBody>
        </p:sp>
        <p:sp>
          <p:nvSpPr>
            <p:cNvPr id="2123" name="TextBox 9">
              <a:extLst>
                <a:ext uri="{FF2B5EF4-FFF2-40B4-BE49-F238E27FC236}">
                  <a16:creationId xmlns:a16="http://schemas.microsoft.com/office/drawing/2014/main" id="{F041768F-4CEF-9DD4-65EC-E0F8111F8210}"/>
                </a:ext>
              </a:extLst>
            </p:cNvPr>
            <p:cNvSpPr txBox="1"/>
            <p:nvPr/>
          </p:nvSpPr>
          <p:spPr>
            <a:xfrm>
              <a:off x="10576081" y="4638244"/>
              <a:ext cx="1292172" cy="310366"/>
            </a:xfrm>
            <a:prstGeom prst="rect">
              <a:avLst/>
            </a:prstGeom>
            <a:noFill/>
          </p:spPr>
          <p:txBody>
            <a:bodyPr wrap="square" lIns="0" tIns="0" rIns="0" bIns="0" rtlCol="0" anchor="t">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solidFill>
                  <a:effectLst/>
                  <a:uLnTx/>
                  <a:uFillTx/>
                  <a:latin typeface="Outfit" pitchFamily="2" charset="0"/>
                  <a:ea typeface="Montserrat Bold"/>
                  <a:cs typeface="Montserrat Bold"/>
                  <a:sym typeface="Montserrat Bold"/>
                </a:rPr>
                <a:t>Python</a:t>
              </a:r>
            </a:p>
          </p:txBody>
        </p:sp>
        <p:grpSp>
          <p:nvGrpSpPr>
            <p:cNvPr id="2" name="Group 1">
              <a:extLst>
                <a:ext uri="{FF2B5EF4-FFF2-40B4-BE49-F238E27FC236}">
                  <a16:creationId xmlns:a16="http://schemas.microsoft.com/office/drawing/2014/main" id="{61221AE5-FAB8-E2A9-CC0A-923189B639CE}"/>
                </a:ext>
              </a:extLst>
            </p:cNvPr>
            <p:cNvGrpSpPr/>
            <p:nvPr/>
          </p:nvGrpSpPr>
          <p:grpSpPr>
            <a:xfrm>
              <a:off x="1493777" y="3119329"/>
              <a:ext cx="1669937" cy="575685"/>
              <a:chOff x="1493777" y="3395806"/>
              <a:chExt cx="1669937" cy="575685"/>
            </a:xfrm>
            <a:solidFill>
              <a:srgbClr val="2E2C22"/>
            </a:solidFill>
          </p:grpSpPr>
          <p:sp>
            <p:nvSpPr>
              <p:cNvPr id="2153" name="Thought Bubble: Cloud 2152">
                <a:extLst>
                  <a:ext uri="{FF2B5EF4-FFF2-40B4-BE49-F238E27FC236}">
                    <a16:creationId xmlns:a16="http://schemas.microsoft.com/office/drawing/2014/main" id="{F576EC56-49D2-55AA-AB09-3255D94F6761}"/>
                  </a:ext>
                </a:extLst>
              </p:cNvPr>
              <p:cNvSpPr/>
              <p:nvPr/>
            </p:nvSpPr>
            <p:spPr>
              <a:xfrm>
                <a:off x="1493777" y="3395806"/>
                <a:ext cx="1669937" cy="575685"/>
              </a:xfrm>
              <a:prstGeom prst="cloudCallout">
                <a:avLst>
                  <a:gd name="adj1" fmla="val 7052"/>
                  <a:gd name="adj2" fmla="val 88656"/>
                </a:avLst>
              </a:prstGeom>
              <a:solidFill>
                <a:schemeClr val="bg1"/>
              </a:solidFill>
              <a:ln>
                <a:solidFill>
                  <a:srgbClr val="2E2C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2155" name="TextBox 9">
                <a:extLst>
                  <a:ext uri="{FF2B5EF4-FFF2-40B4-BE49-F238E27FC236}">
                    <a16:creationId xmlns:a16="http://schemas.microsoft.com/office/drawing/2014/main" id="{9A4E0E7B-594A-02E8-8E90-6F47865B44AF}"/>
                  </a:ext>
                </a:extLst>
              </p:cNvPr>
              <p:cNvSpPr txBox="1"/>
              <p:nvPr/>
            </p:nvSpPr>
            <p:spPr>
              <a:xfrm>
                <a:off x="1567366" y="3546056"/>
                <a:ext cx="1438431" cy="205121"/>
              </a:xfrm>
              <a:prstGeom prst="rect">
                <a:avLst/>
              </a:prstGeom>
              <a:noFill/>
              <a:ln>
                <a:solidFill>
                  <a:schemeClr val="bg1"/>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rPr>
                  <a:t>Is this image real?</a:t>
                </a:r>
              </a:p>
            </p:txBody>
          </p:sp>
        </p:grpSp>
        <p:sp>
          <p:nvSpPr>
            <p:cNvPr id="2217" name="TextBox 9">
              <a:extLst>
                <a:ext uri="{FF2B5EF4-FFF2-40B4-BE49-F238E27FC236}">
                  <a16:creationId xmlns:a16="http://schemas.microsoft.com/office/drawing/2014/main" id="{FFAA69A1-ABE4-22C2-593C-9DADF084DBDA}"/>
                </a:ext>
              </a:extLst>
            </p:cNvPr>
            <p:cNvSpPr txBox="1"/>
            <p:nvPr/>
          </p:nvSpPr>
          <p:spPr>
            <a:xfrm>
              <a:off x="170251" y="4002970"/>
              <a:ext cx="1957684" cy="738664"/>
            </a:xfrm>
            <a:prstGeom prst="rect">
              <a:avLst/>
            </a:prstGeom>
          </p:spPr>
          <p:txBody>
            <a:bodyPr wrap="square" lIns="0" tIns="0" rIns="0" bIns="0" rtlCol="0" anchor="ctr">
              <a:spAutoFit/>
            </a:bodyPr>
            <a:lstStyle/>
            <a:p>
              <a:pPr lvl="0" algn="ctr" defTabSz="609630">
                <a:defRPr/>
              </a:pPr>
              <a:r>
                <a:rPr lang="en-US" sz="2400" b="1" dirty="0">
                  <a:solidFill>
                    <a:srgbClr val="2E2C22"/>
                  </a:solidFill>
                  <a:latin typeface="Outfit" pitchFamily="2" charset="0"/>
                  <a:ea typeface="Montserrat Bold"/>
                  <a:cs typeface="Montserrat Bold"/>
                  <a:sym typeface="Montserrat Bold"/>
                </a:rPr>
                <a:t>System Architecture</a:t>
              </a:r>
              <a:endParaRPr kumimoji="0" lang="en-US" sz="2400" b="1"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endParaRPr>
            </a:p>
          </p:txBody>
        </p:sp>
      </p:grpSp>
      <p:sp>
        <p:nvSpPr>
          <p:cNvPr id="30" name="Rectangle: Rounded Corners 29">
            <a:extLst>
              <a:ext uri="{FF2B5EF4-FFF2-40B4-BE49-F238E27FC236}">
                <a16:creationId xmlns:a16="http://schemas.microsoft.com/office/drawing/2014/main" id="{10C46800-3120-FD44-B720-BD8C5CF5CFCA}"/>
              </a:ext>
            </a:extLst>
          </p:cNvPr>
          <p:cNvSpPr/>
          <p:nvPr/>
        </p:nvSpPr>
        <p:spPr>
          <a:xfrm>
            <a:off x="0" y="918094"/>
            <a:ext cx="12146604" cy="11316348"/>
          </a:xfrm>
          <a:prstGeom prst="roundRect">
            <a:avLst>
              <a:gd name="adj" fmla="val 857"/>
            </a:avLst>
          </a:prstGeom>
          <a:noFill/>
          <a:ln w="76200">
            <a:solidFill>
              <a:srgbClr val="2E2C22">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39" name="TextBox 7">
            <a:extLst>
              <a:ext uri="{FF2B5EF4-FFF2-40B4-BE49-F238E27FC236}">
                <a16:creationId xmlns:a16="http://schemas.microsoft.com/office/drawing/2014/main" id="{B6CA0201-E6B4-D2D7-C267-F512C1A2850A}"/>
              </a:ext>
            </a:extLst>
          </p:cNvPr>
          <p:cNvSpPr txBox="1"/>
          <p:nvPr/>
        </p:nvSpPr>
        <p:spPr>
          <a:xfrm>
            <a:off x="779747" y="5876575"/>
            <a:ext cx="10397155" cy="553998"/>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lang="en-US" sz="3600" b="1" dirty="0">
                <a:solidFill>
                  <a:srgbClr val="2E2C22"/>
                </a:solidFill>
                <a:latin typeface="Montserrat" panose="00000500000000000000" pitchFamily="2" charset="0"/>
                <a:ea typeface="Neue Machina Ultra-Bold"/>
                <a:cs typeface="Neue Machina Ultra-Bold"/>
                <a:sym typeface="Neue Machina Ultra-Bold"/>
              </a:rPr>
              <a:t>Application Run Time</a:t>
            </a:r>
            <a:endParaRPr kumimoji="0" lang="en-US" sz="3600" b="1" i="0" u="none" strike="noStrike" kern="1200" cap="none" spc="0" normalizeH="0" baseline="0" noProof="0" dirty="0">
              <a:ln>
                <a:noFill/>
              </a:ln>
              <a:solidFill>
                <a:srgbClr val="2E2C22"/>
              </a:solidFill>
              <a:effectLst/>
              <a:uLnTx/>
              <a:uFillTx/>
              <a:latin typeface="Montserrat" panose="00000500000000000000" pitchFamily="2" charset="0"/>
              <a:ea typeface="Neue Machina Ultra-Bold"/>
              <a:cs typeface="Neue Machina Ultra-Bold"/>
              <a:sym typeface="Neue Machina Ultra-Bold"/>
            </a:endParaRPr>
          </a:p>
        </p:txBody>
      </p:sp>
      <p:graphicFrame>
        <p:nvGraphicFramePr>
          <p:cNvPr id="40" name="Table 39">
            <a:extLst>
              <a:ext uri="{FF2B5EF4-FFF2-40B4-BE49-F238E27FC236}">
                <a16:creationId xmlns:a16="http://schemas.microsoft.com/office/drawing/2014/main" id="{8BD55A54-17FA-304D-7B37-AD5897B17CC6}"/>
              </a:ext>
            </a:extLst>
          </p:cNvPr>
          <p:cNvGraphicFramePr>
            <a:graphicFrameLocks noGrp="1"/>
          </p:cNvGraphicFramePr>
          <p:nvPr>
            <p:extLst>
              <p:ext uri="{D42A27DB-BD31-4B8C-83A1-F6EECF244321}">
                <p14:modId xmlns:p14="http://schemas.microsoft.com/office/powerpoint/2010/main" val="900248321"/>
              </p:ext>
            </p:extLst>
          </p:nvPr>
        </p:nvGraphicFramePr>
        <p:xfrm>
          <a:off x="244042" y="9752109"/>
          <a:ext cx="7137927" cy="1824028"/>
        </p:xfrm>
        <a:graphic>
          <a:graphicData uri="http://schemas.openxmlformats.org/drawingml/2006/table">
            <a:tbl>
              <a:tblPr/>
              <a:tblGrid>
                <a:gridCol w="436827">
                  <a:extLst>
                    <a:ext uri="{9D8B030D-6E8A-4147-A177-3AD203B41FA5}">
                      <a16:colId xmlns:a16="http://schemas.microsoft.com/office/drawing/2014/main" val="92969156"/>
                    </a:ext>
                  </a:extLst>
                </a:gridCol>
                <a:gridCol w="752163">
                  <a:extLst>
                    <a:ext uri="{9D8B030D-6E8A-4147-A177-3AD203B41FA5}">
                      <a16:colId xmlns:a16="http://schemas.microsoft.com/office/drawing/2014/main" val="599264056"/>
                    </a:ext>
                  </a:extLst>
                </a:gridCol>
                <a:gridCol w="922868">
                  <a:extLst>
                    <a:ext uri="{9D8B030D-6E8A-4147-A177-3AD203B41FA5}">
                      <a16:colId xmlns:a16="http://schemas.microsoft.com/office/drawing/2014/main" val="2146675877"/>
                    </a:ext>
                  </a:extLst>
                </a:gridCol>
                <a:gridCol w="974624">
                  <a:extLst>
                    <a:ext uri="{9D8B030D-6E8A-4147-A177-3AD203B41FA5}">
                      <a16:colId xmlns:a16="http://schemas.microsoft.com/office/drawing/2014/main" val="307445143"/>
                    </a:ext>
                  </a:extLst>
                </a:gridCol>
                <a:gridCol w="937745">
                  <a:extLst>
                    <a:ext uri="{9D8B030D-6E8A-4147-A177-3AD203B41FA5}">
                      <a16:colId xmlns:a16="http://schemas.microsoft.com/office/drawing/2014/main" val="150032663"/>
                    </a:ext>
                  </a:extLst>
                </a:gridCol>
                <a:gridCol w="32634">
                  <a:extLst>
                    <a:ext uri="{9D8B030D-6E8A-4147-A177-3AD203B41FA5}">
                      <a16:colId xmlns:a16="http://schemas.microsoft.com/office/drawing/2014/main" val="3338337153"/>
                    </a:ext>
                  </a:extLst>
                </a:gridCol>
                <a:gridCol w="726019">
                  <a:extLst>
                    <a:ext uri="{9D8B030D-6E8A-4147-A177-3AD203B41FA5}">
                      <a16:colId xmlns:a16="http://schemas.microsoft.com/office/drawing/2014/main" val="518343623"/>
                    </a:ext>
                  </a:extLst>
                </a:gridCol>
                <a:gridCol w="682705">
                  <a:extLst>
                    <a:ext uri="{9D8B030D-6E8A-4147-A177-3AD203B41FA5}">
                      <a16:colId xmlns:a16="http://schemas.microsoft.com/office/drawing/2014/main" val="4242908851"/>
                    </a:ext>
                  </a:extLst>
                </a:gridCol>
                <a:gridCol w="1026347">
                  <a:extLst>
                    <a:ext uri="{9D8B030D-6E8A-4147-A177-3AD203B41FA5}">
                      <a16:colId xmlns:a16="http://schemas.microsoft.com/office/drawing/2014/main" val="679726404"/>
                    </a:ext>
                  </a:extLst>
                </a:gridCol>
                <a:gridCol w="645995">
                  <a:extLst>
                    <a:ext uri="{9D8B030D-6E8A-4147-A177-3AD203B41FA5}">
                      <a16:colId xmlns:a16="http://schemas.microsoft.com/office/drawing/2014/main" val="381173415"/>
                    </a:ext>
                  </a:extLst>
                </a:gridCol>
              </a:tblGrid>
              <a:tr h="332992">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200" b="1" i="0" u="none" strike="noStrike" dirty="0">
                          <a:solidFill>
                            <a:srgbClr val="000000"/>
                          </a:solidFill>
                          <a:effectLst/>
                          <a:latin typeface="Outfit" pitchFamily="2" charset="0"/>
                        </a:rPr>
                        <a:t>Faces Detected</a:t>
                      </a:r>
                    </a:p>
                  </a:txBody>
                  <a:tcPr marL="2617" marR="2617" marT="2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7D359"/>
                    </a:solidFill>
                  </a:tcPr>
                </a:tc>
                <a:tc>
                  <a:txBody>
                    <a:bodyPr/>
                    <a:lstStyle/>
                    <a:p>
                      <a:pPr algn="ctr" fontAlgn="b">
                        <a:buNone/>
                      </a:pPr>
                      <a:r>
                        <a:rPr lang="en-US" sz="1200" b="1" i="0" u="none" strike="noStrike" dirty="0">
                          <a:solidFill>
                            <a:srgbClr val="000000"/>
                          </a:solidFill>
                          <a:effectLst/>
                          <a:latin typeface="Outfit" pitchFamily="2" charset="0"/>
                        </a:rPr>
                        <a:t>HAAR+ RNF</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ctr" fontAlgn="b">
                        <a:buNone/>
                      </a:pPr>
                      <a:r>
                        <a:rPr lang="en-US" sz="1200" b="1" i="0" u="none" strike="noStrike" dirty="0">
                          <a:solidFill>
                            <a:srgbClr val="000000"/>
                          </a:solidFill>
                          <a:effectLst/>
                          <a:latin typeface="Outfit" pitchFamily="2" charset="0"/>
                        </a:rPr>
                        <a:t>HAAR + </a:t>
                      </a:r>
                    </a:p>
                    <a:p>
                      <a:pPr algn="ctr" fontAlgn="b">
                        <a:buNone/>
                      </a:pPr>
                      <a:r>
                        <a:rPr lang="en-US" sz="1200" b="1" i="0" u="none" strike="noStrike" dirty="0" err="1">
                          <a:solidFill>
                            <a:srgbClr val="000000"/>
                          </a:solidFill>
                          <a:effectLst/>
                          <a:latin typeface="Outfit" pitchFamily="2" charset="0"/>
                        </a:rPr>
                        <a:t>DeepTRUTH</a:t>
                      </a:r>
                      <a:endParaRPr lang="en-US" sz="1200" b="1" i="0" u="none" strike="noStrike" dirty="0">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b">
                        <a:buNone/>
                      </a:pPr>
                      <a:r>
                        <a:rPr lang="en-US" sz="1200" b="1" i="0" u="none" strike="noStrike" dirty="0">
                          <a:solidFill>
                            <a:srgbClr val="000000"/>
                          </a:solidFill>
                          <a:effectLst/>
                          <a:latin typeface="Outfit" pitchFamily="2" charset="0"/>
                        </a:rPr>
                        <a:t>HAAR+ EB0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1200" b="1" i="0" u="none" strike="noStrike" dirty="0">
                          <a:solidFill>
                            <a:srgbClr val="000000"/>
                          </a:solidFill>
                          <a:effectLst/>
                          <a:latin typeface="Outfit" pitchFamily="2" charset="0"/>
                        </a:rPr>
                        <a:t>Faces </a:t>
                      </a:r>
                    </a:p>
                    <a:p>
                      <a:pPr algn="ctr" fontAlgn="b">
                        <a:buNone/>
                      </a:pPr>
                      <a:r>
                        <a:rPr lang="en-US" sz="1200" b="1" i="0" u="none" strike="noStrike" dirty="0">
                          <a:solidFill>
                            <a:srgbClr val="000000"/>
                          </a:solidFill>
                          <a:effectLst/>
                          <a:latin typeface="Outfit" pitchFamily="2" charset="0"/>
                        </a:rPr>
                        <a:t>Detected</a:t>
                      </a:r>
                    </a:p>
                  </a:txBody>
                  <a:tcPr marL="2617" marR="2617" marT="2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7D359"/>
                    </a:solidFill>
                  </a:tcPr>
                </a:tc>
                <a:tc>
                  <a:txBody>
                    <a:bodyPr/>
                    <a:lstStyle/>
                    <a:p>
                      <a:pPr algn="ctr" fontAlgn="b">
                        <a:buNone/>
                      </a:pPr>
                      <a:r>
                        <a:rPr lang="en-US" sz="1200" b="1" i="0" u="none" strike="noStrike" dirty="0">
                          <a:solidFill>
                            <a:srgbClr val="000000"/>
                          </a:solidFill>
                          <a:effectLst/>
                          <a:latin typeface="Outfit" pitchFamily="2" charset="0"/>
                        </a:rPr>
                        <a:t>MTCNN</a:t>
                      </a:r>
                    </a:p>
                    <a:p>
                      <a:pPr algn="ctr" fontAlgn="b">
                        <a:buNone/>
                      </a:pPr>
                      <a:r>
                        <a:rPr lang="en-US" sz="1200" b="1" i="0" u="none" strike="noStrike" dirty="0">
                          <a:solidFill>
                            <a:srgbClr val="000000"/>
                          </a:solidFill>
                          <a:effectLst/>
                          <a:latin typeface="Outfit" pitchFamily="2" charset="0"/>
                        </a:rPr>
                        <a:t>+ RNF</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6DCD"/>
                    </a:solidFill>
                  </a:tcPr>
                </a:tc>
                <a:tc>
                  <a:txBody>
                    <a:bodyPr/>
                    <a:lstStyle/>
                    <a:p>
                      <a:pPr algn="ctr" fontAlgn="b">
                        <a:buNone/>
                      </a:pPr>
                      <a:r>
                        <a:rPr lang="en-US" sz="1200" b="1" i="0" u="none" strike="noStrike" dirty="0">
                          <a:solidFill>
                            <a:srgbClr val="000000"/>
                          </a:solidFill>
                          <a:effectLst/>
                          <a:latin typeface="Outfit" pitchFamily="2" charset="0"/>
                        </a:rPr>
                        <a:t>MTCNN+</a:t>
                      </a:r>
                    </a:p>
                    <a:p>
                      <a:pPr algn="ctr" fontAlgn="b">
                        <a:buNone/>
                      </a:pPr>
                      <a:r>
                        <a:rPr lang="en-US" sz="1200" b="1" i="0" u="none" strike="noStrike" dirty="0" err="1">
                          <a:solidFill>
                            <a:srgbClr val="000000"/>
                          </a:solidFill>
                          <a:effectLst/>
                          <a:latin typeface="Outfit" pitchFamily="2" charset="0"/>
                        </a:rPr>
                        <a:t>DeepTRUTH</a:t>
                      </a:r>
                      <a:endParaRPr lang="en-US" sz="1200" b="1" i="0" u="none" strike="noStrike" dirty="0">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a:txBody>
                    <a:bodyPr/>
                    <a:lstStyle/>
                    <a:p>
                      <a:pPr algn="ctr" fontAlgn="b">
                        <a:buNone/>
                      </a:pPr>
                      <a:r>
                        <a:rPr lang="en-US" sz="1200" b="1" i="0" u="none" strike="noStrike" dirty="0">
                          <a:solidFill>
                            <a:srgbClr val="000000"/>
                          </a:solidFill>
                          <a:effectLst/>
                          <a:latin typeface="Outfit" pitchFamily="2" charset="0"/>
                        </a:rPr>
                        <a:t>MTCNN+ EB0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7474"/>
                    </a:solidFill>
                  </a:tcPr>
                </a:tc>
                <a:extLst>
                  <a:ext uri="{0D108BD9-81ED-4DB2-BD59-A6C34878D82A}">
                    <a16:rowId xmlns:a16="http://schemas.microsoft.com/office/drawing/2014/main" val="1332691053"/>
                  </a:ext>
                </a:extLst>
              </a:tr>
              <a:tr h="305440">
                <a:tc>
                  <a:txBody>
                    <a:bodyPr/>
                    <a:lstStyle/>
                    <a:p>
                      <a:pPr algn="ctr" fontAlgn="b">
                        <a:buNone/>
                      </a:pPr>
                      <a:r>
                        <a:rPr lang="en-US" sz="1100" b="1" i="0" u="none" strike="noStrike" dirty="0">
                          <a:solidFill>
                            <a:srgbClr val="000000"/>
                          </a:solidFill>
                          <a:effectLst/>
                          <a:latin typeface="Outfit" pitchFamily="2" charset="0"/>
                        </a:rPr>
                        <a:t>Size (MB)</a:t>
                      </a:r>
                    </a:p>
                  </a:txBody>
                  <a:tcPr marL="2617" marR="2617" marT="2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buNone/>
                      </a:pPr>
                      <a:r>
                        <a:rPr lang="en-US" sz="1100" b="1" i="0" u="none" strike="noStrike" dirty="0">
                          <a:solidFill>
                            <a:srgbClr val="000000"/>
                          </a:solidFill>
                          <a:effectLst/>
                          <a:latin typeface="Outfit" pitchFamily="2" charset="0"/>
                        </a:rPr>
                        <a:t>Haar Cascade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buNone/>
                      </a:pPr>
                      <a:r>
                        <a:rPr lang="en-US" sz="1100" b="1" i="0" u="none" strike="noStrike">
                          <a:solidFill>
                            <a:srgbClr val="000000"/>
                          </a:solidFill>
                          <a:effectLst/>
                          <a:latin typeface="Outfit" pitchFamily="2" charset="0"/>
                        </a:rPr>
                        <a:t>ms/Face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100" b="1" i="0" u="none" strike="noStrike">
                          <a:solidFill>
                            <a:srgbClr val="000000"/>
                          </a:solidFill>
                          <a:effectLst/>
                          <a:latin typeface="Outfit" pitchFamily="2" charset="0"/>
                        </a:rPr>
                        <a:t>ms/Face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CEB"/>
                    </a:solidFill>
                  </a:tcPr>
                </a:tc>
                <a:tc>
                  <a:txBody>
                    <a:bodyPr/>
                    <a:lstStyle/>
                    <a:p>
                      <a:pPr algn="ctr" fontAlgn="b">
                        <a:buNone/>
                      </a:pPr>
                      <a:r>
                        <a:rPr lang="en-US" sz="1100" b="1" i="0" u="none" strike="noStrike">
                          <a:solidFill>
                            <a:srgbClr val="000000"/>
                          </a:solidFill>
                          <a:effectLst/>
                          <a:latin typeface="Outfit" pitchFamily="2" charset="0"/>
                        </a:rPr>
                        <a:t>ms/Face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buNone/>
                      </a:pPr>
                      <a:endParaRPr lang="en-US" sz="11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buNone/>
                      </a:pPr>
                      <a:r>
                        <a:rPr lang="en-US" sz="1100" b="1" i="0" u="none" strike="noStrike" dirty="0">
                          <a:solidFill>
                            <a:srgbClr val="000000"/>
                          </a:solidFill>
                          <a:effectLst/>
                          <a:latin typeface="Outfit" pitchFamily="2" charset="0"/>
                        </a:rPr>
                        <a:t>MTCNN</a:t>
                      </a:r>
                    </a:p>
                  </a:txBody>
                  <a:tcPr marL="2617" marR="2617" marT="2617"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tc>
                  <a:txBody>
                    <a:bodyPr/>
                    <a:lstStyle/>
                    <a:p>
                      <a:pPr algn="ctr" fontAlgn="b">
                        <a:buNone/>
                      </a:pPr>
                      <a:r>
                        <a:rPr lang="en-US" sz="1100" b="1" i="0" u="none" strike="noStrike" dirty="0">
                          <a:solidFill>
                            <a:srgbClr val="000000"/>
                          </a:solidFill>
                          <a:effectLst/>
                          <a:latin typeface="Outfit" pitchFamily="2" charset="0"/>
                        </a:rPr>
                        <a:t>ms/Face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b">
                        <a:buNone/>
                      </a:pPr>
                      <a:r>
                        <a:rPr lang="en-US" sz="1100" b="1" i="0" u="none" strike="noStrike" dirty="0">
                          <a:solidFill>
                            <a:srgbClr val="000000"/>
                          </a:solidFill>
                          <a:effectLst/>
                          <a:latin typeface="Outfit" pitchFamily="2" charset="0"/>
                        </a:rPr>
                        <a:t>ms/Face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b">
                        <a:buNone/>
                      </a:pPr>
                      <a:r>
                        <a:rPr lang="en-US" sz="1100" b="1" i="0" u="none" strike="noStrike" dirty="0">
                          <a:solidFill>
                            <a:srgbClr val="000000"/>
                          </a:solidFill>
                          <a:effectLst/>
                          <a:latin typeface="Outfit" pitchFamily="2" charset="0"/>
                        </a:rPr>
                        <a:t>ms/Face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ADAD"/>
                    </a:solidFill>
                  </a:tcPr>
                </a:tc>
                <a:extLst>
                  <a:ext uri="{0D108BD9-81ED-4DB2-BD59-A6C34878D82A}">
                    <a16:rowId xmlns:a16="http://schemas.microsoft.com/office/drawing/2014/main" val="1672250211"/>
                  </a:ext>
                </a:extLst>
              </a:tr>
              <a:tr h="167679">
                <a:tc>
                  <a:txBody>
                    <a:bodyPr/>
                    <a:lstStyle/>
                    <a:p>
                      <a:pPr algn="ctr" fontAlgn="b">
                        <a:buNone/>
                      </a:pPr>
                      <a:r>
                        <a:rPr lang="en-US" sz="1200" b="0" i="0" u="none" strike="noStrike" dirty="0">
                          <a:solidFill>
                            <a:srgbClr val="000000"/>
                          </a:solidFill>
                          <a:effectLst/>
                          <a:latin typeface="Outfit" pitchFamily="2" charset="0"/>
                        </a:rPr>
                        <a:t>0.25</a:t>
                      </a:r>
                    </a:p>
                  </a:txBody>
                  <a:tcPr marL="2617" marR="2617" marT="2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dirty="0">
                          <a:solidFill>
                            <a:srgbClr val="000000"/>
                          </a:solidFill>
                          <a:effectLst/>
                          <a:latin typeface="Outfit" pitchFamily="2" charset="0"/>
                        </a:rPr>
                        <a:t>17</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24.94</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200" b="0" i="0" u="none" strike="noStrike">
                          <a:solidFill>
                            <a:srgbClr val="000000"/>
                          </a:solidFill>
                          <a:effectLst/>
                          <a:latin typeface="Outfit" pitchFamily="2" charset="0"/>
                        </a:rPr>
                        <a:t>31.94</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ctr" fontAlgn="b">
                        <a:buNone/>
                      </a:pPr>
                      <a:r>
                        <a:rPr lang="en-US" sz="1200" b="0" i="0" u="none" strike="noStrike">
                          <a:solidFill>
                            <a:srgbClr val="000000"/>
                          </a:solidFill>
                          <a:effectLst/>
                          <a:latin typeface="Outfit" pitchFamily="2" charset="0"/>
                        </a:rPr>
                        <a:t>56.59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1200" b="0" i="0" u="none" strike="noStrike">
                          <a:solidFill>
                            <a:srgbClr val="000000"/>
                          </a:solidFill>
                          <a:effectLst/>
                          <a:latin typeface="Outfit" pitchFamily="2" charset="0"/>
                        </a:rPr>
                        <a:t>30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23.73</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buNone/>
                      </a:pPr>
                      <a:r>
                        <a:rPr lang="en-US" sz="1200" b="0" i="0" u="none" strike="noStrike">
                          <a:solidFill>
                            <a:srgbClr val="000000"/>
                          </a:solidFill>
                          <a:effectLst/>
                          <a:latin typeface="Outfit" pitchFamily="2" charset="0"/>
                        </a:rPr>
                        <a:t>27.70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buNone/>
                      </a:pPr>
                      <a:r>
                        <a:rPr lang="en-US" sz="1200" b="0" i="0" u="none" strike="noStrike" dirty="0">
                          <a:solidFill>
                            <a:srgbClr val="000000"/>
                          </a:solidFill>
                          <a:effectLst/>
                          <a:latin typeface="Outfit" pitchFamily="2" charset="0"/>
                        </a:rPr>
                        <a:t>41.67</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2852286409"/>
                  </a:ext>
                </a:extLst>
              </a:tr>
              <a:tr h="168757">
                <a:tc>
                  <a:txBody>
                    <a:bodyPr/>
                    <a:lstStyle/>
                    <a:p>
                      <a:pPr algn="ctr" fontAlgn="b">
                        <a:buNone/>
                      </a:pPr>
                      <a:r>
                        <a:rPr lang="en-US" sz="1200" b="0" i="0" u="none" strike="noStrike" dirty="0">
                          <a:solidFill>
                            <a:srgbClr val="000000"/>
                          </a:solidFill>
                          <a:effectLst/>
                          <a:latin typeface="Outfit" pitchFamily="2" charset="0"/>
                        </a:rPr>
                        <a:t>0.64</a:t>
                      </a:r>
                    </a:p>
                  </a:txBody>
                  <a:tcPr marL="3810" marR="3810" marT="3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19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84.63</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200" b="0" i="0" u="none" strike="noStrike">
                          <a:solidFill>
                            <a:srgbClr val="000000"/>
                          </a:solidFill>
                          <a:effectLst/>
                          <a:latin typeface="Outfit" pitchFamily="2" charset="0"/>
                        </a:rPr>
                        <a:t>91.32</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ctr" fontAlgn="b">
                        <a:buNone/>
                      </a:pPr>
                      <a:r>
                        <a:rPr lang="en-US" sz="1200" b="0" i="0" u="none" strike="noStrike">
                          <a:solidFill>
                            <a:srgbClr val="000000"/>
                          </a:solidFill>
                          <a:effectLst/>
                          <a:latin typeface="Outfit" pitchFamily="2" charset="0"/>
                        </a:rPr>
                        <a:t>113.32</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1200" b="0" i="0" u="none" strike="noStrike">
                          <a:solidFill>
                            <a:srgbClr val="000000"/>
                          </a:solidFill>
                          <a:effectLst/>
                          <a:latin typeface="Outfit" pitchFamily="2" charset="0"/>
                        </a:rPr>
                        <a:t>29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dirty="0">
                          <a:solidFill>
                            <a:srgbClr val="000000"/>
                          </a:solidFill>
                          <a:effectLst/>
                          <a:latin typeface="Outfit" pitchFamily="2" charset="0"/>
                        </a:rPr>
                        <a:t>65.55</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buNone/>
                      </a:pPr>
                      <a:r>
                        <a:rPr lang="en-US" sz="1200" b="0" i="0" u="none" strike="noStrike" dirty="0">
                          <a:solidFill>
                            <a:srgbClr val="000000"/>
                          </a:solidFill>
                          <a:effectLst/>
                          <a:latin typeface="Outfit" pitchFamily="2" charset="0"/>
                        </a:rPr>
                        <a:t>69.93</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buNone/>
                      </a:pPr>
                      <a:r>
                        <a:rPr lang="en-US" sz="1200" b="0" i="0" u="none" strike="noStrike" dirty="0">
                          <a:solidFill>
                            <a:srgbClr val="000000"/>
                          </a:solidFill>
                          <a:effectLst/>
                          <a:latin typeface="Outfit" pitchFamily="2" charset="0"/>
                        </a:rPr>
                        <a:t>84.34</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4034139292"/>
                  </a:ext>
                </a:extLst>
              </a:tr>
              <a:tr h="168757">
                <a:tc>
                  <a:txBody>
                    <a:bodyPr/>
                    <a:lstStyle/>
                    <a:p>
                      <a:pPr algn="ctr" fontAlgn="b">
                        <a:buNone/>
                      </a:pPr>
                      <a:r>
                        <a:rPr lang="en-US" sz="1200" b="0" i="0" u="none" strike="noStrike" dirty="0">
                          <a:solidFill>
                            <a:srgbClr val="000000"/>
                          </a:solidFill>
                          <a:effectLst/>
                          <a:latin typeface="Outfit" pitchFamily="2" charset="0"/>
                        </a:rPr>
                        <a:t>1.13</a:t>
                      </a:r>
                    </a:p>
                  </a:txBody>
                  <a:tcPr marL="3810" marR="3810" marT="3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22</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dirty="0">
                          <a:solidFill>
                            <a:srgbClr val="000000"/>
                          </a:solidFill>
                          <a:effectLst/>
                          <a:latin typeface="Outfit" pitchFamily="2" charset="0"/>
                        </a:rPr>
                        <a:t>144.36</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200" b="0" i="0" u="none" strike="noStrike">
                          <a:solidFill>
                            <a:srgbClr val="000000"/>
                          </a:solidFill>
                          <a:effectLst/>
                          <a:latin typeface="Outfit" pitchFamily="2" charset="0"/>
                        </a:rPr>
                        <a:t>150.64</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ctr" fontAlgn="b">
                        <a:buNone/>
                      </a:pPr>
                      <a:r>
                        <a:rPr lang="en-US" sz="1200" b="0" i="0" u="none" strike="noStrike">
                          <a:solidFill>
                            <a:srgbClr val="000000"/>
                          </a:solidFill>
                          <a:effectLst/>
                          <a:latin typeface="Outfit" pitchFamily="2" charset="0"/>
                        </a:rPr>
                        <a:t>176.00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1200" b="0" i="0" u="none" strike="noStrike">
                          <a:solidFill>
                            <a:srgbClr val="000000"/>
                          </a:solidFill>
                          <a:effectLst/>
                          <a:latin typeface="Outfit" pitchFamily="2" charset="0"/>
                        </a:rPr>
                        <a:t>29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125.14</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buNone/>
                      </a:pPr>
                      <a:r>
                        <a:rPr lang="en-US" sz="1200" b="0" i="0" u="none" strike="noStrike">
                          <a:solidFill>
                            <a:srgbClr val="000000"/>
                          </a:solidFill>
                          <a:effectLst/>
                          <a:latin typeface="Outfit" pitchFamily="2" charset="0"/>
                        </a:rPr>
                        <a:t>129.90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buNone/>
                      </a:pPr>
                      <a:r>
                        <a:rPr lang="en-US" sz="1200" b="0" i="0" u="none" strike="noStrike" dirty="0">
                          <a:solidFill>
                            <a:srgbClr val="000000"/>
                          </a:solidFill>
                          <a:effectLst/>
                          <a:latin typeface="Outfit" pitchFamily="2" charset="0"/>
                        </a:rPr>
                        <a:t>149.14</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3104638524"/>
                  </a:ext>
                </a:extLst>
              </a:tr>
              <a:tr h="168757">
                <a:tc>
                  <a:txBody>
                    <a:bodyPr/>
                    <a:lstStyle/>
                    <a:p>
                      <a:pPr algn="ctr" fontAlgn="b">
                        <a:buNone/>
                      </a:pPr>
                      <a:r>
                        <a:rPr lang="en-US" sz="1200" b="0" i="0" u="none" strike="noStrike" dirty="0">
                          <a:solidFill>
                            <a:srgbClr val="000000"/>
                          </a:solidFill>
                          <a:effectLst/>
                          <a:latin typeface="Outfit" pitchFamily="2" charset="0"/>
                        </a:rPr>
                        <a:t>1.74</a:t>
                      </a:r>
                    </a:p>
                  </a:txBody>
                  <a:tcPr marL="3810" marR="3810" marT="3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23</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218.78</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200" b="0" i="0" u="none" strike="noStrike">
                          <a:solidFill>
                            <a:srgbClr val="000000"/>
                          </a:solidFill>
                          <a:effectLst/>
                          <a:latin typeface="Outfit" pitchFamily="2" charset="0"/>
                        </a:rPr>
                        <a:t>222.65</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ctr" fontAlgn="b">
                        <a:buNone/>
                      </a:pPr>
                      <a:r>
                        <a:rPr lang="en-US" sz="1200" b="0" i="0" u="none" strike="noStrike">
                          <a:solidFill>
                            <a:srgbClr val="000000"/>
                          </a:solidFill>
                          <a:effectLst/>
                          <a:latin typeface="Outfit" pitchFamily="2" charset="0"/>
                        </a:rPr>
                        <a:t>248.17</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1200" b="0" i="0" u="none" strike="noStrike">
                          <a:solidFill>
                            <a:srgbClr val="000000"/>
                          </a:solidFill>
                          <a:effectLst/>
                          <a:latin typeface="Outfit" pitchFamily="2" charset="0"/>
                        </a:rPr>
                        <a:t>28</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206.21</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buNone/>
                      </a:pPr>
                      <a:r>
                        <a:rPr lang="en-US" sz="1200" b="0" i="0" u="none" strike="noStrike">
                          <a:solidFill>
                            <a:srgbClr val="000000"/>
                          </a:solidFill>
                          <a:effectLst/>
                          <a:latin typeface="Outfit" pitchFamily="2" charset="0"/>
                        </a:rPr>
                        <a:t>209.39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buNone/>
                      </a:pPr>
                      <a:r>
                        <a:rPr lang="en-US" sz="1200" b="0" i="0" u="none" strike="noStrike" dirty="0">
                          <a:solidFill>
                            <a:srgbClr val="000000"/>
                          </a:solidFill>
                          <a:effectLst/>
                          <a:latin typeface="Outfit" pitchFamily="2" charset="0"/>
                        </a:rPr>
                        <a:t>230.36</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3316304580"/>
                  </a:ext>
                </a:extLst>
              </a:tr>
              <a:tr h="168757">
                <a:tc>
                  <a:txBody>
                    <a:bodyPr/>
                    <a:lstStyle/>
                    <a:p>
                      <a:pPr algn="ctr" fontAlgn="b">
                        <a:buNone/>
                      </a:pPr>
                      <a:r>
                        <a:rPr lang="en-US" sz="1200" b="0" i="0" u="none" strike="noStrike" dirty="0">
                          <a:solidFill>
                            <a:srgbClr val="000000"/>
                          </a:solidFill>
                          <a:effectLst/>
                          <a:latin typeface="Outfit" pitchFamily="2" charset="0"/>
                        </a:rPr>
                        <a:t>2.38</a:t>
                      </a:r>
                    </a:p>
                  </a:txBody>
                  <a:tcPr marL="3810" marR="3810" marT="38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24</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307.79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200" b="0" i="0" u="none" strike="noStrike">
                          <a:solidFill>
                            <a:srgbClr val="000000"/>
                          </a:solidFill>
                          <a:effectLst/>
                          <a:latin typeface="Outfit" pitchFamily="2" charset="0"/>
                        </a:rPr>
                        <a:t>312.29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ctr" fontAlgn="b">
                        <a:buNone/>
                      </a:pPr>
                      <a:r>
                        <a:rPr lang="en-US" sz="1200" b="0" i="0" u="none" strike="noStrike" dirty="0">
                          <a:solidFill>
                            <a:srgbClr val="000000"/>
                          </a:solidFill>
                          <a:effectLst/>
                          <a:latin typeface="Outfit" pitchFamily="2" charset="0"/>
                        </a:rPr>
                        <a:t>309.79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1200" b="0" i="0" u="none" strike="noStrike">
                          <a:solidFill>
                            <a:srgbClr val="000000"/>
                          </a:solidFill>
                          <a:effectLst/>
                          <a:latin typeface="Outfit" pitchFamily="2" charset="0"/>
                        </a:rPr>
                        <a:t>29</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buNone/>
                      </a:pPr>
                      <a:r>
                        <a:rPr lang="en-US" sz="1200" b="0" i="0" u="none" strike="noStrike">
                          <a:solidFill>
                            <a:srgbClr val="000000"/>
                          </a:solidFill>
                          <a:effectLst/>
                          <a:latin typeface="Outfit" pitchFamily="2" charset="0"/>
                        </a:rPr>
                        <a:t>276.00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buNone/>
                      </a:pPr>
                      <a:r>
                        <a:rPr lang="en-US" sz="1200" b="0" i="0" u="none" strike="noStrike" dirty="0">
                          <a:solidFill>
                            <a:srgbClr val="000000"/>
                          </a:solidFill>
                          <a:effectLst/>
                          <a:latin typeface="Outfit" pitchFamily="2" charset="0"/>
                        </a:rPr>
                        <a:t>279.72</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b">
                        <a:buNone/>
                      </a:pPr>
                      <a:r>
                        <a:rPr lang="en-US" sz="1200" b="0" i="0" u="none" strike="noStrike" dirty="0">
                          <a:solidFill>
                            <a:srgbClr val="000000"/>
                          </a:solidFill>
                          <a:effectLst/>
                          <a:latin typeface="Outfit" pitchFamily="2" charset="0"/>
                        </a:rPr>
                        <a:t>302.48</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3452520456"/>
                  </a:ext>
                </a:extLst>
              </a:tr>
              <a:tr h="167679">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1200" b="1" i="0" u="none" strike="noStrike">
                          <a:solidFill>
                            <a:srgbClr val="000000"/>
                          </a:solidFill>
                          <a:effectLst/>
                          <a:latin typeface="Outfit" pitchFamily="2" charset="0"/>
                        </a:rPr>
                        <a:t>Average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200" b="1" i="0" u="none" strike="noStrike" dirty="0">
                          <a:solidFill>
                            <a:srgbClr val="000000"/>
                          </a:solidFill>
                          <a:effectLst/>
                          <a:latin typeface="Outfit" pitchFamily="2" charset="0"/>
                        </a:rPr>
                        <a:t>156.10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200" b="1" i="0" u="none" strike="noStrike" dirty="0">
                          <a:solidFill>
                            <a:srgbClr val="000000"/>
                          </a:solidFill>
                          <a:effectLst/>
                          <a:latin typeface="Outfit" pitchFamily="2" charset="0"/>
                        </a:rPr>
                        <a:t>161.57</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200" b="1" i="0" u="none" strike="noStrike" dirty="0">
                          <a:solidFill>
                            <a:srgbClr val="000000"/>
                          </a:solidFill>
                          <a:effectLst/>
                          <a:latin typeface="Outfit" pitchFamily="2" charset="0"/>
                        </a:rPr>
                        <a:t>156.77</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endParaRPr lang="en-US" sz="1200" b="0" i="0" u="none" strike="noStrike">
                        <a:solidFill>
                          <a:srgbClr val="000000"/>
                        </a:solidFill>
                        <a:effectLst/>
                        <a:latin typeface="Outfit" pitchFamily="2" charset="0"/>
                      </a:endParaRP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1200" b="1" i="0" u="none" strike="noStrike">
                          <a:solidFill>
                            <a:srgbClr val="000000"/>
                          </a:solidFill>
                          <a:effectLst/>
                          <a:latin typeface="Outfit" pitchFamily="2" charset="0"/>
                        </a:rPr>
                        <a:t>Average</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200" b="1" i="0" u="none" strike="noStrike">
                          <a:solidFill>
                            <a:srgbClr val="000000"/>
                          </a:solidFill>
                          <a:effectLst/>
                          <a:latin typeface="Outfit" pitchFamily="2" charset="0"/>
                        </a:rPr>
                        <a:t>139.33</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200" b="1" i="0" u="none" strike="noStrike" dirty="0">
                          <a:solidFill>
                            <a:srgbClr val="000000"/>
                          </a:solidFill>
                          <a:effectLst/>
                          <a:latin typeface="Outfit" pitchFamily="2" charset="0"/>
                        </a:rPr>
                        <a:t>143.33</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200" b="1" i="0" u="none" strike="noStrike" dirty="0">
                          <a:solidFill>
                            <a:srgbClr val="000000"/>
                          </a:solidFill>
                          <a:effectLst/>
                          <a:latin typeface="Outfit" pitchFamily="2" charset="0"/>
                        </a:rPr>
                        <a:t>161.60</a:t>
                      </a:r>
                    </a:p>
                  </a:txBody>
                  <a:tcPr marL="2617" marR="2617" marT="2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5941794"/>
                  </a:ext>
                </a:extLst>
              </a:tr>
            </a:tbl>
          </a:graphicData>
        </a:graphic>
      </p:graphicFrame>
      <p:grpSp>
        <p:nvGrpSpPr>
          <p:cNvPr id="23" name="Group 22">
            <a:extLst>
              <a:ext uri="{FF2B5EF4-FFF2-40B4-BE49-F238E27FC236}">
                <a16:creationId xmlns:a16="http://schemas.microsoft.com/office/drawing/2014/main" id="{0C284F81-F944-B08F-BD61-7ADF0E3BC524}"/>
              </a:ext>
            </a:extLst>
          </p:cNvPr>
          <p:cNvGrpSpPr/>
          <p:nvPr/>
        </p:nvGrpSpPr>
        <p:grpSpPr>
          <a:xfrm>
            <a:off x="732088" y="6925337"/>
            <a:ext cx="6619335" cy="2694381"/>
            <a:chOff x="386081" y="6925336"/>
            <a:chExt cx="6932904" cy="2822018"/>
          </a:xfrm>
        </p:grpSpPr>
        <p:grpSp>
          <p:nvGrpSpPr>
            <p:cNvPr id="42" name="Group 41">
              <a:extLst>
                <a:ext uri="{FF2B5EF4-FFF2-40B4-BE49-F238E27FC236}">
                  <a16:creationId xmlns:a16="http://schemas.microsoft.com/office/drawing/2014/main" id="{F1BB00FE-EA95-0B82-A68B-2AF30FCB213D}"/>
                </a:ext>
              </a:extLst>
            </p:cNvPr>
            <p:cNvGrpSpPr/>
            <p:nvPr/>
          </p:nvGrpSpPr>
          <p:grpSpPr>
            <a:xfrm>
              <a:off x="386081" y="6925336"/>
              <a:ext cx="6932904" cy="2822018"/>
              <a:chOff x="386081" y="1240912"/>
              <a:chExt cx="6932904" cy="2822018"/>
            </a:xfrm>
          </p:grpSpPr>
          <p:sp>
            <p:nvSpPr>
              <p:cNvPr id="43" name="Rectangle 42">
                <a:extLst>
                  <a:ext uri="{FF2B5EF4-FFF2-40B4-BE49-F238E27FC236}">
                    <a16:creationId xmlns:a16="http://schemas.microsoft.com/office/drawing/2014/main" id="{222C2AD2-D6BD-93E7-E853-95CF7D3EB478}"/>
                  </a:ext>
                </a:extLst>
              </p:cNvPr>
              <p:cNvSpPr/>
              <p:nvPr/>
            </p:nvSpPr>
            <p:spPr>
              <a:xfrm>
                <a:off x="386081" y="1240912"/>
                <a:ext cx="6932904" cy="282201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5" name="Picture 44">
                <a:extLst>
                  <a:ext uri="{FF2B5EF4-FFF2-40B4-BE49-F238E27FC236}">
                    <a16:creationId xmlns:a16="http://schemas.microsoft.com/office/drawing/2014/main" id="{0D5A11CA-B8E0-9BD5-C1E5-8D676AF0C5E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8752" y="1321635"/>
                <a:ext cx="6647562" cy="2660572"/>
              </a:xfrm>
              <a:prstGeom prst="rect">
                <a:avLst/>
              </a:prstGeom>
              <a:noFill/>
            </p:spPr>
          </p:pic>
        </p:grpSp>
        <p:sp>
          <p:nvSpPr>
            <p:cNvPr id="46" name="TextBox 45">
              <a:extLst>
                <a:ext uri="{FF2B5EF4-FFF2-40B4-BE49-F238E27FC236}">
                  <a16:creationId xmlns:a16="http://schemas.microsoft.com/office/drawing/2014/main" id="{F3A9AA6A-80DB-5C06-747E-CB2E4C3D3ADF}"/>
                </a:ext>
              </a:extLst>
            </p:cNvPr>
            <p:cNvSpPr txBox="1"/>
            <p:nvPr/>
          </p:nvSpPr>
          <p:spPr>
            <a:xfrm>
              <a:off x="528752" y="9348332"/>
              <a:ext cx="2606334" cy="338554"/>
            </a:xfrm>
            <a:prstGeom prst="rect">
              <a:avLst/>
            </a:prstGeom>
            <a:noFill/>
          </p:spPr>
          <p:txBody>
            <a:bodyPr wrap="square" rtlCol="0">
              <a:spAutoFit/>
            </a:bodyPr>
            <a:lstStyle/>
            <a:p>
              <a:r>
                <a:rPr lang="en-US" sz="1600" b="1" dirty="0">
                  <a:latin typeface="Outfit" pitchFamily="2" charset="0"/>
                </a:rPr>
                <a:t>Original Image</a:t>
              </a:r>
            </a:p>
          </p:txBody>
        </p:sp>
      </p:grpSp>
      <p:sp>
        <p:nvSpPr>
          <p:cNvPr id="47" name="TextBox 9">
            <a:extLst>
              <a:ext uri="{FF2B5EF4-FFF2-40B4-BE49-F238E27FC236}">
                <a16:creationId xmlns:a16="http://schemas.microsoft.com/office/drawing/2014/main" id="{367FCE90-32C5-DA47-2408-B6766B84A03F}"/>
              </a:ext>
            </a:extLst>
          </p:cNvPr>
          <p:cNvSpPr txBox="1"/>
          <p:nvPr/>
        </p:nvSpPr>
        <p:spPr>
          <a:xfrm>
            <a:off x="528751" y="11655425"/>
            <a:ext cx="6853217" cy="307776"/>
          </a:xfrm>
          <a:prstGeom prst="rect">
            <a:avLst/>
          </a:prstGeom>
        </p:spPr>
        <p:txBody>
          <a:bodyPr wrap="square" lIns="0" tIns="0" rIns="0" bIns="0" rtlCol="0" anchor="ctr">
            <a:spAutoFit/>
          </a:bodyPr>
          <a:lstStyle/>
          <a:p>
            <a:pPr lvl="0" algn="ctr" defTabSz="609630">
              <a:defRPr/>
            </a:pPr>
            <a:r>
              <a:rPr lang="en-US" sz="2000" b="1" dirty="0">
                <a:solidFill>
                  <a:srgbClr val="2E2C22"/>
                </a:solidFill>
                <a:latin typeface="Outfit" pitchFamily="2" charset="0"/>
                <a:ea typeface="Montserrat Bold"/>
                <a:cs typeface="Montserrat Bold"/>
                <a:sym typeface="Montserrat Bold"/>
              </a:rPr>
              <a:t>All possible combinations perform better than goal amount</a:t>
            </a:r>
            <a:endParaRPr kumimoji="0" lang="en-US" sz="2000" b="1"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endParaRPr>
          </a:p>
        </p:txBody>
      </p:sp>
      <p:grpSp>
        <p:nvGrpSpPr>
          <p:cNvPr id="52" name="Group 51">
            <a:extLst>
              <a:ext uri="{FF2B5EF4-FFF2-40B4-BE49-F238E27FC236}">
                <a16:creationId xmlns:a16="http://schemas.microsoft.com/office/drawing/2014/main" id="{40C8EFE0-05E7-0BCA-EC09-DD054DF88C89}"/>
              </a:ext>
            </a:extLst>
          </p:cNvPr>
          <p:cNvGrpSpPr/>
          <p:nvPr/>
        </p:nvGrpSpPr>
        <p:grpSpPr>
          <a:xfrm>
            <a:off x="7558747" y="6909313"/>
            <a:ext cx="3901165" cy="5127086"/>
            <a:chOff x="7558747" y="1224888"/>
            <a:chExt cx="4046822" cy="5318515"/>
          </a:xfrm>
        </p:grpSpPr>
        <p:sp>
          <p:nvSpPr>
            <p:cNvPr id="53" name="Rectangle 52">
              <a:extLst>
                <a:ext uri="{FF2B5EF4-FFF2-40B4-BE49-F238E27FC236}">
                  <a16:creationId xmlns:a16="http://schemas.microsoft.com/office/drawing/2014/main" id="{E33B5D29-D512-3308-A648-8226E90BD650}"/>
                </a:ext>
              </a:extLst>
            </p:cNvPr>
            <p:cNvSpPr/>
            <p:nvPr/>
          </p:nvSpPr>
          <p:spPr>
            <a:xfrm>
              <a:off x="7558747" y="1224888"/>
              <a:ext cx="4034526" cy="494939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4" name="Picture 53" descr="A graph of different types of data&#10;&#10;AI-generated content may be incorrect.">
              <a:extLst>
                <a:ext uri="{FF2B5EF4-FFF2-40B4-BE49-F238E27FC236}">
                  <a16:creationId xmlns:a16="http://schemas.microsoft.com/office/drawing/2014/main" id="{4D60E7C7-D04B-AEB3-4544-B161EFA229F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167" r="4680" b="68465"/>
            <a:stretch>
              <a:fillRect/>
            </a:stretch>
          </p:blipFill>
          <p:spPr bwMode="auto">
            <a:xfrm>
              <a:off x="7664601" y="1256706"/>
              <a:ext cx="3713818" cy="1676360"/>
            </a:xfrm>
            <a:prstGeom prst="rect">
              <a:avLst/>
            </a:prstGeom>
            <a:ln>
              <a:noFill/>
            </a:ln>
            <a:extLst>
              <a:ext uri="{53640926-AAD7-44D8-BBD7-CCE9431645EC}">
                <a14:shadowObscured xmlns:a14="http://schemas.microsoft.com/office/drawing/2010/main"/>
              </a:ext>
            </a:extLst>
          </p:spPr>
        </p:pic>
        <p:pic>
          <p:nvPicPr>
            <p:cNvPr id="55" name="Picture 54" descr="A graph of different types of data&#10;&#10;AI-generated content may be incorrect.">
              <a:extLst>
                <a:ext uri="{FF2B5EF4-FFF2-40B4-BE49-F238E27FC236}">
                  <a16:creationId xmlns:a16="http://schemas.microsoft.com/office/drawing/2014/main" id="{08AC74FE-E629-3F81-A591-B6DE5CACA0D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096" t="32126" r="4522" b="35738"/>
            <a:stretch>
              <a:fillRect/>
            </a:stretch>
          </p:blipFill>
          <p:spPr bwMode="auto">
            <a:xfrm>
              <a:off x="7684494" y="2865425"/>
              <a:ext cx="3653762" cy="1676360"/>
            </a:xfrm>
            <a:prstGeom prst="rect">
              <a:avLst/>
            </a:prstGeom>
            <a:ln>
              <a:noFill/>
            </a:ln>
            <a:extLst>
              <a:ext uri="{53640926-AAD7-44D8-BBD7-CCE9431645EC}">
                <a14:shadowObscured xmlns:a14="http://schemas.microsoft.com/office/drawing/2010/main"/>
              </a:ext>
            </a:extLst>
          </p:spPr>
        </p:pic>
        <p:pic>
          <p:nvPicPr>
            <p:cNvPr id="56" name="Picture 55" descr="A graph of different types of data&#10;&#10;AI-generated content may be incorrect.">
              <a:extLst>
                <a:ext uri="{FF2B5EF4-FFF2-40B4-BE49-F238E27FC236}">
                  <a16:creationId xmlns:a16="http://schemas.microsoft.com/office/drawing/2014/main" id="{19F90924-A158-EC2E-D8B0-605E2AFC8BF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707" t="65942" r="1" b="3510"/>
            <a:stretch>
              <a:fillRect/>
            </a:stretch>
          </p:blipFill>
          <p:spPr bwMode="auto">
            <a:xfrm>
              <a:off x="7678087" y="4541785"/>
              <a:ext cx="3836948" cy="1590458"/>
            </a:xfrm>
            <a:prstGeom prst="rect">
              <a:avLst/>
            </a:prstGeom>
            <a:ln>
              <a:noFill/>
            </a:ln>
            <a:extLst>
              <a:ext uri="{53640926-AAD7-44D8-BBD7-CCE9431645EC}">
                <a14:shadowObscured xmlns:a14="http://schemas.microsoft.com/office/drawing/2010/main"/>
              </a:ext>
            </a:extLst>
          </p:spPr>
        </p:pic>
        <p:sp>
          <p:nvSpPr>
            <p:cNvPr id="57" name="TextBox 9">
              <a:extLst>
                <a:ext uri="{FF2B5EF4-FFF2-40B4-BE49-F238E27FC236}">
                  <a16:creationId xmlns:a16="http://schemas.microsoft.com/office/drawing/2014/main" id="{89D19B77-15BE-F6DF-1C9C-F781430E56D5}"/>
                </a:ext>
              </a:extLst>
            </p:cNvPr>
            <p:cNvSpPr txBox="1"/>
            <p:nvPr/>
          </p:nvSpPr>
          <p:spPr>
            <a:xfrm>
              <a:off x="7571043" y="6297182"/>
              <a:ext cx="4034526" cy="246221"/>
            </a:xfrm>
            <a:prstGeom prst="rect">
              <a:avLst/>
            </a:prstGeom>
          </p:spPr>
          <p:txBody>
            <a:bodyPr wrap="square" lIns="0" tIns="0" rIns="0" bIns="0" rtlCol="0" anchor="ctr">
              <a:spAutoFit/>
            </a:bodyPr>
            <a:lstStyle/>
            <a:p>
              <a:pPr lvl="0" algn="ctr" defTabSz="609630">
                <a:defRPr/>
              </a:pPr>
              <a:r>
                <a:rPr lang="en-US" sz="1600" b="1" noProof="0" dirty="0">
                  <a:solidFill>
                    <a:srgbClr val="2E2C22"/>
                  </a:solidFill>
                  <a:latin typeface="Outfit" pitchFamily="2" charset="0"/>
                  <a:ea typeface="Montserrat Bold"/>
                  <a:cs typeface="Montserrat Bold"/>
                  <a:sym typeface="Montserrat Bold"/>
                </a:rPr>
                <a:t>Image was scaled up by 1.1x per iteration</a:t>
              </a:r>
              <a:endParaRPr kumimoji="0" lang="en-US" sz="1600" b="1"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endParaRPr>
            </a:p>
          </p:txBody>
        </p:sp>
      </p:grpSp>
      <p:sp>
        <p:nvSpPr>
          <p:cNvPr id="61" name="TextBox 9">
            <a:extLst>
              <a:ext uri="{FF2B5EF4-FFF2-40B4-BE49-F238E27FC236}">
                <a16:creationId xmlns:a16="http://schemas.microsoft.com/office/drawing/2014/main" id="{2C12D4A9-B11B-8125-06AD-6D75963632F2}"/>
              </a:ext>
            </a:extLst>
          </p:cNvPr>
          <p:cNvSpPr txBox="1"/>
          <p:nvPr/>
        </p:nvSpPr>
        <p:spPr>
          <a:xfrm>
            <a:off x="1643445" y="6435661"/>
            <a:ext cx="8480996" cy="369332"/>
          </a:xfrm>
          <a:prstGeom prst="rect">
            <a:avLst/>
          </a:prstGeom>
        </p:spPr>
        <p:txBody>
          <a:bodyPr wrap="square" lIns="0" tIns="0" rIns="0" bIns="0" rtlCol="0" anchor="ctr">
            <a:spAutoFit/>
          </a:bodyPr>
          <a:lstStyle/>
          <a:p>
            <a:pPr lvl="0" algn="ctr" defTabSz="609630">
              <a:defRPr/>
            </a:pPr>
            <a:r>
              <a:rPr lang="en-US" sz="2400" b="1" dirty="0">
                <a:solidFill>
                  <a:srgbClr val="2E2C22"/>
                </a:solidFill>
                <a:latin typeface="Outfit" pitchFamily="2" charset="0"/>
                <a:ea typeface="Montserrat Bold"/>
                <a:cs typeface="Montserrat Bold"/>
                <a:sym typeface="Montserrat Bold"/>
              </a:rPr>
              <a:t>A variety of images were used to test the application</a:t>
            </a:r>
            <a:endParaRPr kumimoji="0" lang="en-US" sz="2400" b="1" i="0" u="none" strike="noStrike" kern="1200" cap="none" spc="0" normalizeH="0" baseline="0" noProof="0" dirty="0">
              <a:ln>
                <a:noFill/>
              </a:ln>
              <a:solidFill>
                <a:srgbClr val="2E2C22"/>
              </a:solidFill>
              <a:effectLst/>
              <a:uLnTx/>
              <a:uFillTx/>
              <a:latin typeface="Outfit" pitchFamily="2" charset="0"/>
              <a:ea typeface="Montserrat Bold"/>
              <a:cs typeface="Montserrat Bold"/>
              <a:sym typeface="Montserrat Bold"/>
            </a:endParaRPr>
          </a:p>
        </p:txBody>
      </p:sp>
    </p:spTree>
    <p:extLst>
      <p:ext uri="{BB962C8B-B14F-4D97-AF65-F5344CB8AC3E}">
        <p14:creationId xmlns:p14="http://schemas.microsoft.com/office/powerpoint/2010/main" val="832093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7"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BCB301-8D24-03D2-7637-63160189698F}"/>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DEFEB987-4C11-ED34-CF08-D7076274877C}"/>
              </a:ext>
            </a:extLst>
          </p:cNvPr>
          <p:cNvSpPr txBox="1"/>
          <p:nvPr/>
        </p:nvSpPr>
        <p:spPr>
          <a:xfrm>
            <a:off x="685799" y="-157026"/>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CNN </a:t>
            </a:r>
            <a:r>
              <a:rPr kumimoji="0" lang="en-US" sz="4400" b="1" i="0" u="none" strike="noStrike" kern="1200" cap="none" spc="0" normalizeH="0" baseline="0" noProof="0" dirty="0" err="1">
                <a:ln>
                  <a:noFill/>
                </a:ln>
                <a:solidFill>
                  <a:srgbClr val="4F4343"/>
                </a:solidFill>
                <a:effectLst/>
                <a:uLnTx/>
                <a:uFillTx/>
                <a:latin typeface="Montserrat" panose="00000500000000000000" pitchFamily="2" charset="0"/>
                <a:ea typeface="Neue Machina Ultra-Bold"/>
                <a:cs typeface="Neue Machina Ultra-Bold"/>
                <a:sym typeface="Neue Machina Ultra-Bold"/>
              </a:rPr>
              <a:t>DeepTRUTH</a:t>
            </a:r>
            <a:r>
              <a:rPr kumimoji="0" lang="en-US" sz="44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 Model</a:t>
            </a:r>
          </a:p>
        </p:txBody>
      </p:sp>
      <p:sp>
        <p:nvSpPr>
          <p:cNvPr id="46" name="TextBox 45">
            <a:extLst>
              <a:ext uri="{FF2B5EF4-FFF2-40B4-BE49-F238E27FC236}">
                <a16:creationId xmlns:a16="http://schemas.microsoft.com/office/drawing/2014/main" id="{05257BFB-8741-6E05-B670-CD67C2438C4A}"/>
              </a:ext>
            </a:extLst>
          </p:cNvPr>
          <p:cNvSpPr txBox="1"/>
          <p:nvPr/>
        </p:nvSpPr>
        <p:spPr>
          <a:xfrm flipH="1">
            <a:off x="370836" y="1121425"/>
            <a:ext cx="11450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4343"/>
                </a:solidFill>
                <a:effectLst/>
                <a:uLnTx/>
                <a:uFillTx/>
                <a:latin typeface="Outfit" pitchFamily="2" charset="0"/>
                <a:ea typeface="+mn-ea"/>
                <a:cs typeface="+mn-cs"/>
              </a:rPr>
              <a:t>The number of layers and the size of the kernels were iterated, and the model was evaluated on the validation data after each epoch.</a:t>
            </a:r>
          </a:p>
        </p:txBody>
      </p:sp>
      <p:sp>
        <p:nvSpPr>
          <p:cNvPr id="49" name="TextBox 48">
            <a:extLst>
              <a:ext uri="{FF2B5EF4-FFF2-40B4-BE49-F238E27FC236}">
                <a16:creationId xmlns:a16="http://schemas.microsoft.com/office/drawing/2014/main" id="{126A7A7A-B8DE-27E3-BBFD-522CC28838BC}"/>
              </a:ext>
            </a:extLst>
          </p:cNvPr>
          <p:cNvSpPr txBox="1"/>
          <p:nvPr/>
        </p:nvSpPr>
        <p:spPr>
          <a:xfrm flipH="1">
            <a:off x="553716" y="1940342"/>
            <a:ext cx="53594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F4343"/>
                </a:solidFill>
                <a:effectLst/>
                <a:uLnTx/>
                <a:uFillTx/>
                <a:latin typeface="Outfit" pitchFamily="2" charset="0"/>
                <a:ea typeface="+mn-ea"/>
                <a:cs typeface="+mn-cs"/>
              </a:rPr>
              <a:t>Kernel: </a:t>
            </a:r>
            <a:r>
              <a:rPr kumimoji="0" lang="en-US" sz="2200" b="0" i="0" u="none" strike="noStrike" kern="1200" cap="none" spc="0" normalizeH="0" baseline="0" noProof="0" dirty="0">
                <a:ln>
                  <a:noFill/>
                </a:ln>
                <a:solidFill>
                  <a:srgbClr val="4F4343"/>
                </a:solidFill>
                <a:effectLst/>
                <a:uLnTx/>
                <a:uFillTx/>
                <a:latin typeface="Outfit" pitchFamily="2" charset="0"/>
                <a:ea typeface="+mn-ea"/>
                <a:cs typeface="+mn-cs"/>
              </a:rPr>
              <a:t>A filter in the form of a small matrix</a:t>
            </a:r>
          </a:p>
        </p:txBody>
      </p:sp>
      <p:sp>
        <p:nvSpPr>
          <p:cNvPr id="50" name="TextBox 49">
            <a:extLst>
              <a:ext uri="{FF2B5EF4-FFF2-40B4-BE49-F238E27FC236}">
                <a16:creationId xmlns:a16="http://schemas.microsoft.com/office/drawing/2014/main" id="{025CE360-E187-69AA-0B88-5ACFE796900F}"/>
              </a:ext>
            </a:extLst>
          </p:cNvPr>
          <p:cNvSpPr txBox="1"/>
          <p:nvPr/>
        </p:nvSpPr>
        <p:spPr>
          <a:xfrm flipH="1">
            <a:off x="6166793" y="1952422"/>
            <a:ext cx="56859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F4343"/>
                </a:solidFill>
                <a:effectLst/>
                <a:uLnTx/>
                <a:uFillTx/>
                <a:latin typeface="Outfit" pitchFamily="2" charset="0"/>
                <a:ea typeface="+mn-ea"/>
                <a:cs typeface="+mn-cs"/>
              </a:rPr>
              <a:t>Layer: </a:t>
            </a:r>
            <a:r>
              <a:rPr kumimoji="0" lang="en-US" sz="2200" b="0" i="0" u="none" strike="noStrike" kern="1200" cap="none" spc="0" normalizeH="0" baseline="0" noProof="0" dirty="0">
                <a:ln>
                  <a:noFill/>
                </a:ln>
                <a:solidFill>
                  <a:srgbClr val="4F4343"/>
                </a:solidFill>
                <a:effectLst/>
                <a:uLnTx/>
                <a:uFillTx/>
                <a:latin typeface="Outfit" pitchFamily="2" charset="0"/>
                <a:ea typeface="+mn-ea"/>
                <a:cs typeface="+mn-cs"/>
              </a:rPr>
              <a:t>level of processing that extracts features to learn</a:t>
            </a:r>
          </a:p>
        </p:txBody>
      </p:sp>
      <p:sp>
        <p:nvSpPr>
          <p:cNvPr id="2" name="Rectangle: Rounded Corners 1">
            <a:extLst>
              <a:ext uri="{FF2B5EF4-FFF2-40B4-BE49-F238E27FC236}">
                <a16:creationId xmlns:a16="http://schemas.microsoft.com/office/drawing/2014/main" id="{E113CE49-33FB-2901-1C5A-02F60C05EE16}"/>
              </a:ext>
            </a:extLst>
          </p:cNvPr>
          <p:cNvSpPr/>
          <p:nvPr/>
        </p:nvSpPr>
        <p:spPr>
          <a:xfrm>
            <a:off x="83820" y="957263"/>
            <a:ext cx="12108180" cy="6563677"/>
          </a:xfrm>
          <a:prstGeom prst="roundRect">
            <a:avLst>
              <a:gd name="adj" fmla="val 1514"/>
            </a:avLst>
          </a:prstGeom>
          <a:noFill/>
          <a:ln w="76200">
            <a:solidFill>
              <a:srgbClr val="4F4343">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770BA29-E45E-0ED1-0C12-BDC5107BB9C2}"/>
              </a:ext>
            </a:extLst>
          </p:cNvPr>
          <p:cNvGrpSpPr/>
          <p:nvPr/>
        </p:nvGrpSpPr>
        <p:grpSpPr>
          <a:xfrm>
            <a:off x="1137194" y="2783419"/>
            <a:ext cx="9855062" cy="4564053"/>
            <a:chOff x="-46284" y="2414087"/>
            <a:chExt cx="12215142" cy="5657049"/>
          </a:xfrm>
        </p:grpSpPr>
        <p:pic>
          <p:nvPicPr>
            <p:cNvPr id="6" name="Picture 5">
              <a:extLst>
                <a:ext uri="{FF2B5EF4-FFF2-40B4-BE49-F238E27FC236}">
                  <a16:creationId xmlns:a16="http://schemas.microsoft.com/office/drawing/2014/main" id="{1866041A-4549-88CC-E8DA-43780DC1D59A}"/>
                </a:ext>
              </a:extLst>
            </p:cNvPr>
            <p:cNvPicPr>
              <a:picLocks noChangeAspect="1"/>
            </p:cNvPicPr>
            <p:nvPr/>
          </p:nvPicPr>
          <p:blipFill>
            <a:blip r:embed="rId3"/>
            <a:srcRect t="11801" b="20215"/>
            <a:stretch>
              <a:fillRect/>
            </a:stretch>
          </p:blipFill>
          <p:spPr>
            <a:xfrm>
              <a:off x="-23142" y="5491853"/>
              <a:ext cx="12192000" cy="2579283"/>
            </a:xfrm>
            <a:prstGeom prst="rect">
              <a:avLst/>
            </a:prstGeom>
          </p:spPr>
        </p:pic>
        <p:pic>
          <p:nvPicPr>
            <p:cNvPr id="3" name="Picture 2" descr="A graph of a graph of a graph&#10;&#10;AI-generated content may be incorrect.">
              <a:extLst>
                <a:ext uri="{FF2B5EF4-FFF2-40B4-BE49-F238E27FC236}">
                  <a16:creationId xmlns:a16="http://schemas.microsoft.com/office/drawing/2014/main" id="{EABA8CCA-4CB2-8C2C-9F50-AE193210D926}"/>
                </a:ext>
              </a:extLst>
            </p:cNvPr>
            <p:cNvPicPr>
              <a:picLocks noChangeAspect="1"/>
            </p:cNvPicPr>
            <p:nvPr/>
          </p:nvPicPr>
          <p:blipFill>
            <a:blip r:embed="rId4">
              <a:extLst>
                <a:ext uri="{28A0092B-C50C-407E-A947-70E740481C1C}">
                  <a14:useLocalDpi xmlns:a14="http://schemas.microsoft.com/office/drawing/2010/main" val="0"/>
                </a:ext>
              </a:extLst>
            </a:blip>
            <a:srcRect b="20884"/>
            <a:stretch>
              <a:fillRect/>
            </a:stretch>
          </p:blipFill>
          <p:spPr>
            <a:xfrm>
              <a:off x="-46284" y="2414087"/>
              <a:ext cx="12215142" cy="3049171"/>
            </a:xfrm>
            <a:prstGeom prst="rect">
              <a:avLst/>
            </a:prstGeom>
          </p:spPr>
        </p:pic>
      </p:grpSp>
    </p:spTree>
    <p:extLst>
      <p:ext uri="{BB962C8B-B14F-4D97-AF65-F5344CB8AC3E}">
        <p14:creationId xmlns:p14="http://schemas.microsoft.com/office/powerpoint/2010/main" val="31443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2EF9DA-706D-CD4C-D209-0A4716DA8B13}"/>
            </a:ext>
          </a:extLst>
        </p:cNvPr>
        <p:cNvGrpSpPr/>
        <p:nvPr/>
      </p:nvGrpSpPr>
      <p:grpSpPr>
        <a:xfrm>
          <a:off x="0" y="0"/>
          <a:ext cx="0" cy="0"/>
          <a:chOff x="0" y="0"/>
          <a:chExt cx="0" cy="0"/>
        </a:xfrm>
      </p:grpSpPr>
      <p:sp>
        <p:nvSpPr>
          <p:cNvPr id="2197" name="TextBox 7">
            <a:extLst>
              <a:ext uri="{FF2B5EF4-FFF2-40B4-BE49-F238E27FC236}">
                <a16:creationId xmlns:a16="http://schemas.microsoft.com/office/drawing/2014/main" id="{61576153-F586-7E0A-4A9C-C7E0D1FFB3DD}"/>
              </a:ext>
            </a:extLst>
          </p:cNvPr>
          <p:cNvSpPr txBox="1"/>
          <p:nvPr/>
        </p:nvSpPr>
        <p:spPr>
          <a:xfrm>
            <a:off x="83819" y="26761"/>
            <a:ext cx="12108181" cy="677108"/>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Project Results</a:t>
            </a:r>
          </a:p>
        </p:txBody>
      </p:sp>
      <p:graphicFrame>
        <p:nvGraphicFramePr>
          <p:cNvPr id="3" name="Table 2">
            <a:extLst>
              <a:ext uri="{FF2B5EF4-FFF2-40B4-BE49-F238E27FC236}">
                <a16:creationId xmlns:a16="http://schemas.microsoft.com/office/drawing/2014/main" id="{4E62DBC9-DFB3-BE03-84D6-9BAD0F1C6A7C}"/>
              </a:ext>
            </a:extLst>
          </p:cNvPr>
          <p:cNvGraphicFramePr>
            <a:graphicFrameLocks noGrp="1"/>
          </p:cNvGraphicFramePr>
          <p:nvPr>
            <p:extLst>
              <p:ext uri="{D42A27DB-BD31-4B8C-83A1-F6EECF244321}">
                <p14:modId xmlns:p14="http://schemas.microsoft.com/office/powerpoint/2010/main" val="2926378060"/>
              </p:ext>
            </p:extLst>
          </p:nvPr>
        </p:nvGraphicFramePr>
        <p:xfrm>
          <a:off x="232808" y="899843"/>
          <a:ext cx="11726384" cy="5096517"/>
        </p:xfrm>
        <a:graphic>
          <a:graphicData uri="http://schemas.openxmlformats.org/drawingml/2006/table">
            <a:tbl>
              <a:tblPr firstRow="1" firstCol="1" bandRow="1"/>
              <a:tblGrid>
                <a:gridCol w="1674510">
                  <a:extLst>
                    <a:ext uri="{9D8B030D-6E8A-4147-A177-3AD203B41FA5}">
                      <a16:colId xmlns:a16="http://schemas.microsoft.com/office/drawing/2014/main" val="2640390389"/>
                    </a:ext>
                  </a:extLst>
                </a:gridCol>
                <a:gridCol w="2531760">
                  <a:extLst>
                    <a:ext uri="{9D8B030D-6E8A-4147-A177-3AD203B41FA5}">
                      <a16:colId xmlns:a16="http://schemas.microsoft.com/office/drawing/2014/main" val="1485352728"/>
                    </a:ext>
                  </a:extLst>
                </a:gridCol>
                <a:gridCol w="1431492">
                  <a:extLst>
                    <a:ext uri="{9D8B030D-6E8A-4147-A177-3AD203B41FA5}">
                      <a16:colId xmlns:a16="http://schemas.microsoft.com/office/drawing/2014/main" val="1109709910"/>
                    </a:ext>
                  </a:extLst>
                </a:gridCol>
                <a:gridCol w="1852439">
                  <a:extLst>
                    <a:ext uri="{9D8B030D-6E8A-4147-A177-3AD203B41FA5}">
                      <a16:colId xmlns:a16="http://schemas.microsoft.com/office/drawing/2014/main" val="3228415475"/>
                    </a:ext>
                  </a:extLst>
                </a:gridCol>
                <a:gridCol w="4236183">
                  <a:extLst>
                    <a:ext uri="{9D8B030D-6E8A-4147-A177-3AD203B41FA5}">
                      <a16:colId xmlns:a16="http://schemas.microsoft.com/office/drawing/2014/main" val="3674213596"/>
                    </a:ext>
                  </a:extLst>
                </a:gridCol>
              </a:tblGrid>
              <a:tr h="175843">
                <a:tc>
                  <a:txBody>
                    <a:bodyPr/>
                    <a:lstStyle/>
                    <a:p>
                      <a:pPr marL="0" marR="0" algn="ctr">
                        <a:lnSpc>
                          <a:spcPct val="115000"/>
                        </a:lnSpc>
                        <a:spcAft>
                          <a:spcPts val="800"/>
                        </a:spcAft>
                        <a:buNone/>
                      </a:pPr>
                      <a:r>
                        <a:rPr lang="en-US" sz="2000" b="1" kern="0" dirty="0">
                          <a:solidFill>
                            <a:srgbClr val="FFFFFF"/>
                          </a:solidFill>
                          <a:effectLst/>
                          <a:latin typeface="Outfit" pitchFamily="2" charset="0"/>
                          <a:ea typeface="Times New Roman" panose="02020603050405020304" pitchFamily="18" charset="0"/>
                          <a:cs typeface="Times New Roman" panose="02020603050405020304" pitchFamily="18" charset="0"/>
                        </a:rPr>
                        <a:t> </a:t>
                      </a:r>
                      <a:endParaRPr lang="en-US" sz="20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204C"/>
                    </a:solidFill>
                  </a:tcPr>
                </a:tc>
                <a:tc>
                  <a:txBody>
                    <a:bodyPr/>
                    <a:lstStyle/>
                    <a:p>
                      <a:pPr marL="0" marR="0" algn="ctr">
                        <a:lnSpc>
                          <a:spcPct val="115000"/>
                        </a:lnSpc>
                        <a:spcAft>
                          <a:spcPts val="800"/>
                        </a:spcAft>
                        <a:buNone/>
                      </a:pPr>
                      <a:r>
                        <a:rPr lang="en-US" sz="2000" b="1" kern="0" dirty="0">
                          <a:solidFill>
                            <a:srgbClr val="FFFFFF"/>
                          </a:solidFill>
                          <a:effectLst/>
                          <a:latin typeface="Outfit" pitchFamily="2" charset="0"/>
                          <a:ea typeface="Times New Roman" panose="02020603050405020304" pitchFamily="18" charset="0"/>
                          <a:cs typeface="Times New Roman" panose="02020603050405020304" pitchFamily="18" charset="0"/>
                        </a:rPr>
                        <a:t>Criteria</a:t>
                      </a:r>
                      <a:endParaRPr lang="en-US" sz="20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204C"/>
                    </a:solidFill>
                  </a:tcPr>
                </a:tc>
                <a:tc>
                  <a:txBody>
                    <a:bodyPr/>
                    <a:lstStyle/>
                    <a:p>
                      <a:pPr marL="0" marR="0" algn="ctr">
                        <a:lnSpc>
                          <a:spcPct val="115000"/>
                        </a:lnSpc>
                        <a:spcAft>
                          <a:spcPts val="800"/>
                        </a:spcAft>
                        <a:buNone/>
                      </a:pPr>
                      <a:r>
                        <a:rPr lang="en-US" sz="2000" b="1" kern="0" dirty="0">
                          <a:solidFill>
                            <a:srgbClr val="FFFFFF"/>
                          </a:solidFill>
                          <a:effectLst/>
                          <a:latin typeface="Outfit" pitchFamily="2" charset="0"/>
                          <a:ea typeface="Times New Roman" panose="02020603050405020304" pitchFamily="18" charset="0"/>
                          <a:cs typeface="Times New Roman" panose="02020603050405020304" pitchFamily="18" charset="0"/>
                        </a:rPr>
                        <a:t>Goal Value</a:t>
                      </a:r>
                      <a:endParaRPr lang="en-US" sz="20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204C"/>
                    </a:solidFill>
                  </a:tcPr>
                </a:tc>
                <a:tc>
                  <a:txBody>
                    <a:bodyPr/>
                    <a:lstStyle/>
                    <a:p>
                      <a:pPr marL="0" marR="0" algn="ctr">
                        <a:lnSpc>
                          <a:spcPct val="115000"/>
                        </a:lnSpc>
                        <a:spcAft>
                          <a:spcPts val="800"/>
                        </a:spcAft>
                        <a:buNone/>
                      </a:pPr>
                      <a:r>
                        <a:rPr lang="en-US" sz="2000" b="1" kern="100" dirty="0">
                          <a:solidFill>
                            <a:schemeClr val="bg1"/>
                          </a:solidFill>
                          <a:effectLst/>
                          <a:latin typeface="Outfit" pitchFamily="2" charset="0"/>
                          <a:ea typeface="Aptos" panose="020B0004020202020204" pitchFamily="34" charset="0"/>
                          <a:cs typeface="Times New Roman" panose="02020603050405020304" pitchFamily="18" charset="0"/>
                        </a:rPr>
                        <a:t>Achieved Value</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204C"/>
                    </a:solidFill>
                  </a:tcPr>
                </a:tc>
                <a:tc>
                  <a:txBody>
                    <a:bodyPr/>
                    <a:lstStyle/>
                    <a:p>
                      <a:pPr marL="0" marR="0" algn="ctr">
                        <a:lnSpc>
                          <a:spcPct val="115000"/>
                        </a:lnSpc>
                        <a:spcAft>
                          <a:spcPts val="800"/>
                        </a:spcAft>
                        <a:buNone/>
                      </a:pPr>
                      <a:r>
                        <a:rPr lang="en-US" sz="2000" b="1" kern="100" dirty="0">
                          <a:solidFill>
                            <a:schemeClr val="bg1"/>
                          </a:solidFill>
                          <a:effectLst/>
                          <a:latin typeface="Outfit" pitchFamily="2" charset="0"/>
                          <a:ea typeface="Aptos" panose="020B0004020202020204" pitchFamily="34" charset="0"/>
                          <a:cs typeface="Times New Roman" panose="02020603050405020304" pitchFamily="18" charset="0"/>
                        </a:rPr>
                        <a:t>Justification</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204C"/>
                    </a:solidFill>
                  </a:tcPr>
                </a:tc>
                <a:extLst>
                  <a:ext uri="{0D108BD9-81ED-4DB2-BD59-A6C34878D82A}">
                    <a16:rowId xmlns:a16="http://schemas.microsoft.com/office/drawing/2014/main" val="271056686"/>
                  </a:ext>
                </a:extLst>
              </a:tr>
              <a:tr h="161400">
                <a:tc rowSpan="4">
                  <a:txBody>
                    <a:bodyPr/>
                    <a:lstStyle/>
                    <a:p>
                      <a:pPr marL="0" marR="0" algn="ctr">
                        <a:lnSpc>
                          <a:spcPct val="115000"/>
                        </a:lnSpc>
                        <a:spcAft>
                          <a:spcPts val="800"/>
                        </a:spcAft>
                        <a:buNone/>
                      </a:pPr>
                      <a:r>
                        <a:rPr lang="en-US" sz="1700" b="1" kern="0" dirty="0">
                          <a:solidFill>
                            <a:srgbClr val="000000"/>
                          </a:solidFill>
                          <a:effectLst/>
                          <a:latin typeface="Outfit" pitchFamily="2" charset="0"/>
                          <a:ea typeface="Times New Roman" panose="02020603050405020304" pitchFamily="18" charset="0"/>
                          <a:cs typeface="Times New Roman" panose="02020603050405020304" pitchFamily="18" charset="0"/>
                        </a:rPr>
                        <a:t>Performance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D973"/>
                    </a:solidFill>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Accuracy</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marL="0" marR="0" algn="ctr">
                        <a:lnSpc>
                          <a:spcPct val="115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95%</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US" sz="1700" b="0" i="0" u="none" strike="noStrike" dirty="0">
                          <a:solidFill>
                            <a:srgbClr val="000000"/>
                          </a:solidFill>
                          <a:effectLst/>
                          <a:latin typeface="Outfit" pitchFamily="2" charset="0"/>
                        </a:rPr>
                        <a:t>98.90%</a:t>
                      </a:r>
                    </a:p>
                  </a:txBody>
                  <a:tcPr marL="2186" marR="2186" marT="21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rowSpan="4">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The EB0 Model performed the best</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1537934445"/>
                  </a:ext>
                </a:extLst>
              </a:tr>
              <a:tr h="206920">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Precision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a:txBody>
                    <a:bodyPr/>
                    <a:lstStyle/>
                    <a:p>
                      <a:pPr marL="0" marR="0" algn="ctr">
                        <a:lnSpc>
                          <a:spcPct val="115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90%</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a:txBody>
                    <a:bodyPr/>
                    <a:lstStyle/>
                    <a:p>
                      <a:pPr algn="ctr" fontAlgn="ctr">
                        <a:buNone/>
                      </a:pPr>
                      <a:r>
                        <a:rPr lang="en-US" sz="1700" b="0" i="0" u="none" strike="noStrike" dirty="0">
                          <a:solidFill>
                            <a:srgbClr val="000000"/>
                          </a:solidFill>
                          <a:effectLst/>
                          <a:latin typeface="Outfit" pitchFamily="2" charset="0"/>
                        </a:rPr>
                        <a:t>98.10%</a:t>
                      </a:r>
                    </a:p>
                  </a:txBody>
                  <a:tcPr marL="2186" marR="2186" marT="21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vMerge="1">
                  <a:txBody>
                    <a:bodyPr/>
                    <a:lstStyle/>
                    <a:p>
                      <a:pPr marL="0" marR="0" algn="ctr">
                        <a:lnSpc>
                          <a:spcPct val="115000"/>
                        </a:lnSpc>
                        <a:spcAft>
                          <a:spcPts val="800"/>
                        </a:spcAft>
                        <a:buNone/>
                      </a:pPr>
                      <a:endParaRPr lang="en-US" sz="16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688611132"/>
                  </a:ext>
                </a:extLst>
              </a:tr>
              <a:tr h="161400">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Recall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marL="0" marR="0" algn="ctr">
                        <a:lnSpc>
                          <a:spcPct val="115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85%</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buNone/>
                      </a:pPr>
                      <a:r>
                        <a:rPr lang="en-US" sz="1700" b="0" i="0" u="none" strike="noStrike" dirty="0">
                          <a:solidFill>
                            <a:srgbClr val="000000"/>
                          </a:solidFill>
                          <a:effectLst/>
                          <a:latin typeface="Outfit" pitchFamily="2" charset="0"/>
                        </a:rPr>
                        <a:t>98.36%</a:t>
                      </a:r>
                    </a:p>
                  </a:txBody>
                  <a:tcPr marL="2186" marR="2186" marT="21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vMerge="1">
                  <a:txBody>
                    <a:bodyPr/>
                    <a:lstStyle/>
                    <a:p>
                      <a:pPr marL="0" marR="0" algn="ctr">
                        <a:lnSpc>
                          <a:spcPct val="115000"/>
                        </a:lnSpc>
                        <a:spcAft>
                          <a:spcPts val="800"/>
                        </a:spcAft>
                        <a:buNone/>
                      </a:pPr>
                      <a:endParaRPr lang="en-US" sz="16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907546068"/>
                  </a:ext>
                </a:extLst>
              </a:tr>
              <a:tr h="161400">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F1 Score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a:txBody>
                    <a:bodyPr/>
                    <a:lstStyle/>
                    <a:p>
                      <a:pPr marL="0" marR="0" algn="ctr">
                        <a:lnSpc>
                          <a:spcPct val="115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85%</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a:txBody>
                    <a:bodyPr/>
                    <a:lstStyle/>
                    <a:p>
                      <a:pPr algn="ctr" fontAlgn="ctr">
                        <a:buNone/>
                      </a:pPr>
                      <a:r>
                        <a:rPr lang="en-US" sz="1700" b="0" i="0" u="none" strike="noStrike" dirty="0">
                          <a:solidFill>
                            <a:srgbClr val="000000"/>
                          </a:solidFill>
                          <a:effectLst/>
                          <a:latin typeface="Outfit" pitchFamily="2" charset="0"/>
                        </a:rPr>
                        <a:t>98.23%</a:t>
                      </a:r>
                    </a:p>
                  </a:txBody>
                  <a:tcPr marL="2186" marR="2186" marT="21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vMerge="1">
                  <a:txBody>
                    <a:bodyPr/>
                    <a:lstStyle/>
                    <a:p>
                      <a:pPr marL="0" marR="0" algn="ctr">
                        <a:lnSpc>
                          <a:spcPct val="115000"/>
                        </a:lnSpc>
                        <a:spcAft>
                          <a:spcPts val="800"/>
                        </a:spcAft>
                        <a:buNone/>
                      </a:pPr>
                      <a:endParaRPr lang="en-US" sz="16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038219331"/>
                  </a:ext>
                </a:extLst>
              </a:tr>
              <a:tr h="161400">
                <a:tc rowSpan="4">
                  <a:txBody>
                    <a:bodyPr/>
                    <a:lstStyle/>
                    <a:p>
                      <a:pPr marL="0" marR="0" algn="ctr">
                        <a:lnSpc>
                          <a:spcPct val="115000"/>
                        </a:lnSpc>
                        <a:spcAft>
                          <a:spcPts val="800"/>
                        </a:spcAft>
                        <a:buNone/>
                      </a:pPr>
                      <a:r>
                        <a:rPr lang="en-US" sz="1700" b="1" kern="0" dirty="0">
                          <a:solidFill>
                            <a:srgbClr val="000000"/>
                          </a:solidFill>
                          <a:effectLst/>
                          <a:latin typeface="Outfit" pitchFamily="2" charset="0"/>
                          <a:ea typeface="Times New Roman" panose="02020603050405020304" pitchFamily="18" charset="0"/>
                          <a:cs typeface="Times New Roman" panose="02020603050405020304" pitchFamily="18" charset="0"/>
                        </a:rPr>
                        <a:t>Efficiency</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6DCD"/>
                    </a:solidFill>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Algorithm Process time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tc>
                  <a:txBody>
                    <a:bodyPr/>
                    <a:lstStyle/>
                    <a:p>
                      <a:pPr marL="0" marR="0" algn="ctr">
                        <a:lnSpc>
                          <a:spcPct val="115000"/>
                        </a:lnSpc>
                        <a:spcAft>
                          <a:spcPts val="800"/>
                        </a:spcAft>
                        <a:buNone/>
                      </a:pPr>
                      <a:r>
                        <a:rPr lang="en-US" sz="1700" kern="100" dirty="0">
                          <a:solidFill>
                            <a:srgbClr val="000000"/>
                          </a:solidFill>
                          <a:effectLst/>
                          <a:latin typeface="Outfit" pitchFamily="2" charset="0"/>
                          <a:ea typeface="Aptos" panose="020B0004020202020204" pitchFamily="34" charset="0"/>
                          <a:cs typeface="Times New Roman" panose="02020603050405020304" pitchFamily="18" charset="0"/>
                        </a:rPr>
                        <a:t>1500 </a:t>
                      </a: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ms/Face</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tc>
                  <a:txBody>
                    <a:bodyPr/>
                    <a:lstStyle/>
                    <a:p>
                      <a:pPr marL="0" marR="0" lvl="0" indent="0" algn="ctr" defTabSz="609630" rtl="0" eaLnBrk="1" fontAlgn="auto" latinLnBrk="0" hangingPunct="1">
                        <a:lnSpc>
                          <a:spcPct val="115000"/>
                        </a:lnSpc>
                        <a:spcBef>
                          <a:spcPts val="0"/>
                        </a:spcBef>
                        <a:spcAft>
                          <a:spcPts val="800"/>
                        </a:spcAft>
                        <a:buClrTx/>
                        <a:buSzTx/>
                        <a:buFontTx/>
                        <a:buNone/>
                        <a:tabLst/>
                        <a:defRPr/>
                      </a:pPr>
                      <a:r>
                        <a:rPr lang="en-US" sz="1700" b="0" i="0" u="none" strike="noStrike" dirty="0">
                          <a:solidFill>
                            <a:srgbClr val="000000"/>
                          </a:solidFill>
                          <a:effectLst/>
                          <a:latin typeface="Outfit" pitchFamily="2" charset="0"/>
                        </a:rPr>
                        <a:t>&lt; 161.60 ms/Face</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MTCNN+EB0 took the longest</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extLst>
                  <a:ext uri="{0D108BD9-81ED-4DB2-BD59-A6C34878D82A}">
                    <a16:rowId xmlns:a16="http://schemas.microsoft.com/office/drawing/2014/main" val="2571354906"/>
                  </a:ext>
                </a:extLst>
              </a:tr>
              <a:tr h="161400">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Website boot time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tc>
                  <a:txBody>
                    <a:bodyPr/>
                    <a:lstStyle/>
                    <a:p>
                      <a:pPr marL="0" marR="0" algn="ctr">
                        <a:lnSpc>
                          <a:spcPct val="115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5 Seconds</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&lt; 1 Second</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Webtool available online</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121418142"/>
                  </a:ext>
                </a:extLst>
              </a:tr>
              <a:tr h="161400">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Resource Usage</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tc>
                  <a:txBody>
                    <a:bodyPr/>
                    <a:lstStyle/>
                    <a:p>
                      <a:pPr marL="0" marR="0" algn="ctr">
                        <a:lnSpc>
                          <a:spcPct val="115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&lt; 128 GB RAM</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&lt;16 GB RAM</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Runs on laptop</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EDD"/>
                    </a:solidFill>
                  </a:tcPr>
                </a:tc>
                <a:extLst>
                  <a:ext uri="{0D108BD9-81ED-4DB2-BD59-A6C34878D82A}">
                    <a16:rowId xmlns:a16="http://schemas.microsoft.com/office/drawing/2014/main" val="2597531305"/>
                  </a:ext>
                </a:extLst>
              </a:tr>
              <a:tr h="161400">
                <a:tc vMerge="1">
                  <a:txBody>
                    <a:bodyPr/>
                    <a:lstStyle/>
                    <a:p>
                      <a:endParaRPr lang="en-US"/>
                    </a:p>
                  </a:txBody>
                  <a:tcPr/>
                </a:tc>
                <a:tc>
                  <a:txBody>
                    <a:bodyPr/>
                    <a:lstStyle/>
                    <a:p>
                      <a:pPr marL="0" marR="0" algn="ctr">
                        <a:lnSpc>
                          <a:spcPct val="100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Dataset Generalizability</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tc>
                  <a:txBody>
                    <a:bodyPr/>
                    <a:lstStyle/>
                    <a:p>
                      <a:pPr marL="0" marR="0" algn="ctr">
                        <a:lnSpc>
                          <a:spcPct val="115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60%</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60.64%</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Performance on Caltech Dataset</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36553181"/>
                  </a:ext>
                </a:extLst>
              </a:tr>
              <a:tr h="161400">
                <a:tc rowSpan="2">
                  <a:txBody>
                    <a:bodyPr/>
                    <a:lstStyle/>
                    <a:p>
                      <a:pPr marL="0" marR="0" algn="ctr">
                        <a:lnSpc>
                          <a:spcPct val="115000"/>
                        </a:lnSpc>
                        <a:spcAft>
                          <a:spcPts val="800"/>
                        </a:spcAft>
                        <a:buNone/>
                      </a:pPr>
                      <a:r>
                        <a:rPr lang="en-US" sz="1700" b="1" kern="0">
                          <a:solidFill>
                            <a:srgbClr val="000000"/>
                          </a:solidFill>
                          <a:effectLst/>
                          <a:latin typeface="Outfit" pitchFamily="2" charset="0"/>
                          <a:ea typeface="Times New Roman" panose="02020603050405020304" pitchFamily="18" charset="0"/>
                          <a:cs typeface="Times New Roman" panose="02020603050405020304" pitchFamily="18" charset="0"/>
                        </a:rPr>
                        <a:t>Code </a:t>
                      </a:r>
                      <a:br>
                        <a:rPr lang="en-US" sz="1700" b="1" kern="0">
                          <a:solidFill>
                            <a:srgbClr val="000000"/>
                          </a:solidFill>
                          <a:effectLst/>
                          <a:latin typeface="Outfit" pitchFamily="2" charset="0"/>
                          <a:ea typeface="Times New Roman" panose="02020603050405020304" pitchFamily="18" charset="0"/>
                          <a:cs typeface="Times New Roman" panose="02020603050405020304" pitchFamily="18" charset="0"/>
                        </a:rPr>
                      </a:br>
                      <a:r>
                        <a:rPr lang="en-US" sz="1700" b="1" kern="0">
                          <a:solidFill>
                            <a:srgbClr val="000000"/>
                          </a:solidFill>
                          <a:effectLst/>
                          <a:latin typeface="Outfit" pitchFamily="2" charset="0"/>
                          <a:ea typeface="Times New Roman" panose="02020603050405020304" pitchFamily="18" charset="0"/>
                          <a:cs typeface="Times New Roman" panose="02020603050405020304" pitchFamily="18" charset="0"/>
                        </a:rPr>
                        <a:t>Maintainability </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CBF3"/>
                    </a:solidFill>
                  </a:tcPr>
                </a:tc>
                <a:tc>
                  <a:txBody>
                    <a:bodyPr/>
                    <a:lstStyle/>
                    <a:p>
                      <a:pPr marL="0" marR="0" algn="ctr">
                        <a:lnSpc>
                          <a:spcPct val="100000"/>
                        </a:lnSpc>
                        <a:spcAft>
                          <a:spcPts val="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ISIP Guide Compliance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a:txBody>
                    <a:bodyPr/>
                    <a:lstStyle/>
                    <a:p>
                      <a:pPr marL="0" marR="0" algn="ctr">
                        <a:lnSpc>
                          <a:spcPct val="115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Pass</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Pass</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rowSpan="2">
                  <a:txBody>
                    <a:bodyPr/>
                    <a:lstStyle/>
                    <a:p>
                      <a:pPr marL="0" marR="0" algn="ctr">
                        <a:lnSpc>
                          <a:spcPct val="100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Produced proper documentation for all software</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extLst>
                  <a:ext uri="{0D108BD9-81ED-4DB2-BD59-A6C34878D82A}">
                    <a16:rowId xmlns:a16="http://schemas.microsoft.com/office/drawing/2014/main" val="1031273359"/>
                  </a:ext>
                </a:extLst>
              </a:tr>
              <a:tr h="173650">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Documentation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a:txBody>
                    <a:bodyPr/>
                    <a:lstStyle/>
                    <a:p>
                      <a:pPr marL="0" marR="0" algn="ctr">
                        <a:lnSpc>
                          <a:spcPct val="115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Pass</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Pass</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vMerge="1">
                  <a:txBody>
                    <a:bodyPr/>
                    <a:lstStyle/>
                    <a:p>
                      <a:pPr marL="0" marR="0" algn="ctr">
                        <a:lnSpc>
                          <a:spcPct val="115000"/>
                        </a:lnSpc>
                        <a:spcAft>
                          <a:spcPts val="800"/>
                        </a:spcAft>
                        <a:buNone/>
                      </a:pPr>
                      <a:endParaRPr lang="en-US" sz="16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153008270"/>
                  </a:ext>
                </a:extLst>
              </a:tr>
              <a:tr h="161400">
                <a:tc rowSpan="3">
                  <a:txBody>
                    <a:bodyPr/>
                    <a:lstStyle/>
                    <a:p>
                      <a:pPr marL="0" marR="0" algn="ctr">
                        <a:lnSpc>
                          <a:spcPct val="115000"/>
                        </a:lnSpc>
                        <a:spcAft>
                          <a:spcPts val="800"/>
                        </a:spcAft>
                        <a:buNone/>
                      </a:pPr>
                      <a:r>
                        <a:rPr lang="en-US" sz="1700" b="1" kern="0">
                          <a:solidFill>
                            <a:srgbClr val="000000"/>
                          </a:solidFill>
                          <a:effectLst/>
                          <a:latin typeface="Outfit" pitchFamily="2" charset="0"/>
                          <a:ea typeface="Times New Roman" panose="02020603050405020304" pitchFamily="18" charset="0"/>
                          <a:cs typeface="Times New Roman" panose="02020603050405020304" pitchFamily="18" charset="0"/>
                        </a:rPr>
                        <a:t>Usability</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Interpretability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marL="0" marR="0" algn="ctr">
                        <a:lnSpc>
                          <a:spcPct val="115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Pass</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Pass</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Feedback console &amp; confidence information</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4112958768"/>
                  </a:ext>
                </a:extLst>
              </a:tr>
              <a:tr h="161400">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Accessibility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tc>
                  <a:txBody>
                    <a:bodyPr/>
                    <a:lstStyle/>
                    <a:p>
                      <a:pPr marL="0" marR="0" algn="ctr">
                        <a:lnSpc>
                          <a:spcPct val="115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Pass</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Pass</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Keyboard tested</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1502936732"/>
                  </a:ext>
                </a:extLst>
              </a:tr>
              <a:tr h="161400">
                <a:tc vMerge="1">
                  <a:txBody>
                    <a:bodyPr/>
                    <a:lstStyle/>
                    <a:p>
                      <a:endParaRPr lang="en-US"/>
                    </a:p>
                  </a:txBody>
                  <a:tcPr/>
                </a:tc>
                <a:tc>
                  <a:txBody>
                    <a:bodyPr/>
                    <a:lstStyle/>
                    <a:p>
                      <a:pPr marL="0" marR="0" algn="ctr">
                        <a:lnSpc>
                          <a:spcPct val="100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User Interface </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marL="0" marR="0" algn="ctr">
                        <a:lnSpc>
                          <a:spcPct val="115000"/>
                        </a:lnSpc>
                        <a:spcAft>
                          <a:spcPts val="800"/>
                        </a:spcAft>
                        <a:buNone/>
                      </a:pPr>
                      <a:r>
                        <a:rPr lang="en-US" sz="1700" kern="0">
                          <a:solidFill>
                            <a:srgbClr val="000000"/>
                          </a:solidFill>
                          <a:effectLst/>
                          <a:latin typeface="Outfit" pitchFamily="2" charset="0"/>
                          <a:ea typeface="Times New Roman" panose="02020603050405020304" pitchFamily="18" charset="0"/>
                          <a:cs typeface="Times New Roman" panose="02020603050405020304" pitchFamily="18" charset="0"/>
                        </a:rPr>
                        <a:t>Pass</a:t>
                      </a:r>
                      <a:endParaRPr lang="en-US" sz="1700" kern="10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Pass</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marL="0" marR="0" lvl="0" indent="0" algn="ctr" defTabSz="609630" rtl="0" eaLnBrk="1" fontAlgn="auto" latinLnBrk="0" hangingPunct="1">
                        <a:lnSpc>
                          <a:spcPct val="115000"/>
                        </a:lnSpc>
                        <a:spcBef>
                          <a:spcPts val="0"/>
                        </a:spcBef>
                        <a:spcAft>
                          <a:spcPts val="800"/>
                        </a:spcAft>
                        <a:buClrTx/>
                        <a:buSzTx/>
                        <a:buFontTx/>
                        <a:buNone/>
                        <a:tabLst/>
                        <a:defRPr/>
                      </a:pPr>
                      <a:r>
                        <a:rPr lang="en-US" sz="1700" kern="100" dirty="0">
                          <a:effectLst/>
                          <a:latin typeface="Outfit" pitchFamily="2" charset="0"/>
                          <a:ea typeface="Aptos" panose="020B0004020202020204" pitchFamily="34" charset="0"/>
                          <a:cs typeface="Times New Roman" panose="02020603050405020304" pitchFamily="18" charset="0"/>
                        </a:rPr>
                        <a:t>High contrast colors + simple UI</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1726297922"/>
                  </a:ext>
                </a:extLst>
              </a:tr>
              <a:tr h="302001">
                <a:tc rowSpan="2">
                  <a:txBody>
                    <a:bodyPr/>
                    <a:lstStyle/>
                    <a:p>
                      <a:pPr marL="0" marR="0" algn="ctr">
                        <a:lnSpc>
                          <a:spcPct val="115000"/>
                        </a:lnSpc>
                        <a:spcAft>
                          <a:spcPts val="0"/>
                        </a:spcAft>
                        <a:buNone/>
                      </a:pPr>
                      <a:r>
                        <a:rPr lang="en-US" sz="1700" b="1" kern="0" dirty="0">
                          <a:solidFill>
                            <a:srgbClr val="000000"/>
                          </a:solidFill>
                          <a:effectLst/>
                          <a:latin typeface="Outfit" pitchFamily="2" charset="0"/>
                          <a:ea typeface="Times New Roman" panose="02020603050405020304" pitchFamily="18" charset="0"/>
                          <a:cs typeface="Times New Roman" panose="02020603050405020304" pitchFamily="18" charset="0"/>
                        </a:rPr>
                        <a:t>Ethics &amp; </a:t>
                      </a:r>
                      <a:br>
                        <a:rPr lang="en-US" sz="1700" b="1" kern="0" dirty="0">
                          <a:solidFill>
                            <a:srgbClr val="000000"/>
                          </a:solidFill>
                          <a:effectLst/>
                          <a:latin typeface="Outfit" pitchFamily="2" charset="0"/>
                          <a:ea typeface="Times New Roman" panose="02020603050405020304" pitchFamily="18" charset="0"/>
                          <a:cs typeface="Times New Roman" panose="02020603050405020304" pitchFamily="18" charset="0"/>
                        </a:rPr>
                      </a:br>
                      <a:r>
                        <a:rPr lang="en-US" sz="1700" b="1" kern="0" dirty="0">
                          <a:solidFill>
                            <a:srgbClr val="000000"/>
                          </a:solidFill>
                          <a:effectLst/>
                          <a:latin typeface="Outfit" pitchFamily="2" charset="0"/>
                          <a:ea typeface="Times New Roman" panose="02020603050405020304" pitchFamily="18" charset="0"/>
                          <a:cs typeface="Times New Roman" panose="02020603050405020304" pitchFamily="18" charset="0"/>
                        </a:rPr>
                        <a:t>Security</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ADAD"/>
                    </a:solidFill>
                  </a:tcPr>
                </a:tc>
                <a:tc>
                  <a:txBody>
                    <a:bodyPr/>
                    <a:lstStyle/>
                    <a:p>
                      <a:pPr marL="0" marR="0" algn="ctr">
                        <a:lnSpc>
                          <a:spcPct val="100000"/>
                        </a:lnSpc>
                        <a:spcAft>
                          <a:spcPts val="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Algorithmic Transparency </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ADAD"/>
                    </a:solidFill>
                  </a:tcPr>
                </a:tc>
                <a:tc>
                  <a:txBody>
                    <a:bodyPr/>
                    <a:lstStyle/>
                    <a:p>
                      <a:pPr marL="0" marR="0" algn="ctr">
                        <a:lnSpc>
                          <a:spcPct val="115000"/>
                        </a:lnSpc>
                        <a:spcAft>
                          <a:spcPts val="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Pass</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ADAD"/>
                    </a:solidFill>
                  </a:tcPr>
                </a:tc>
                <a:tc>
                  <a:txBody>
                    <a:bodyPr/>
                    <a:lstStyle/>
                    <a:p>
                      <a:pPr marL="0" marR="0" algn="ctr">
                        <a:lnSpc>
                          <a:spcPct val="115000"/>
                        </a:lnSpc>
                        <a:spcAft>
                          <a:spcPts val="0"/>
                        </a:spcAft>
                        <a:buNone/>
                      </a:pPr>
                      <a:r>
                        <a:rPr lang="en-US" sz="1700" kern="100" dirty="0">
                          <a:effectLst/>
                          <a:latin typeface="Outfit" pitchFamily="2" charset="0"/>
                          <a:ea typeface="Aptos" panose="020B0004020202020204" pitchFamily="34" charset="0"/>
                          <a:cs typeface="Times New Roman" panose="02020603050405020304" pitchFamily="18" charset="0"/>
                        </a:rPr>
                        <a:t>Pass</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ADAD"/>
                    </a:solidFill>
                  </a:tcPr>
                </a:tc>
                <a:tc>
                  <a:txBody>
                    <a:bodyPr/>
                    <a:lstStyle/>
                    <a:p>
                      <a:pPr marL="0" marR="0" algn="ctr">
                        <a:lnSpc>
                          <a:spcPct val="115000"/>
                        </a:lnSpc>
                        <a:spcAft>
                          <a:spcPts val="0"/>
                        </a:spcAft>
                        <a:buNone/>
                      </a:pPr>
                      <a:r>
                        <a:rPr lang="en-US" sz="1700" kern="100" dirty="0">
                          <a:effectLst/>
                          <a:latin typeface="Outfit" pitchFamily="2" charset="0"/>
                          <a:ea typeface="Aptos" panose="020B0004020202020204" pitchFamily="34" charset="0"/>
                          <a:cs typeface="Times New Roman" panose="02020603050405020304" pitchFamily="18" charset="0"/>
                        </a:rPr>
                        <a:t>No bias in model performance across gender detected </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ADAD"/>
                    </a:solidFill>
                  </a:tcPr>
                </a:tc>
                <a:extLst>
                  <a:ext uri="{0D108BD9-81ED-4DB2-BD59-A6C34878D82A}">
                    <a16:rowId xmlns:a16="http://schemas.microsoft.com/office/drawing/2014/main" val="2064190618"/>
                  </a:ext>
                </a:extLst>
              </a:tr>
              <a:tr h="335051">
                <a:tc vMerge="1">
                  <a:txBody>
                    <a:bodyPr/>
                    <a:lstStyle/>
                    <a:p>
                      <a:endParaRPr lang="en-US"/>
                    </a:p>
                  </a:txBody>
                  <a:tcPr/>
                </a:tc>
                <a:tc>
                  <a:txBody>
                    <a:bodyPr/>
                    <a:lstStyle/>
                    <a:p>
                      <a:pPr marL="0" marR="0" algn="ctr">
                        <a:lnSpc>
                          <a:spcPct val="100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Website Security</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700" kern="0" dirty="0">
                          <a:solidFill>
                            <a:srgbClr val="000000"/>
                          </a:solidFill>
                          <a:effectLst/>
                          <a:latin typeface="Outfit" pitchFamily="2" charset="0"/>
                          <a:ea typeface="Times New Roman" panose="02020603050405020304" pitchFamily="18" charset="0"/>
                          <a:cs typeface="Times New Roman" panose="02020603050405020304" pitchFamily="18" charset="0"/>
                        </a:rPr>
                        <a:t>Pass</a:t>
                      </a:r>
                      <a:endParaRPr lang="en-US" sz="1700" kern="100" dirty="0">
                        <a:effectLst/>
                        <a:latin typeface="Outfit" pitchFamily="2" charset="0"/>
                        <a:ea typeface="Aptos" panose="020B0004020202020204" pitchFamily="34" charset="0"/>
                        <a:cs typeface="Times New Roman" panose="02020603050405020304" pitchFamily="18" charset="0"/>
                      </a:endParaRP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Pass</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700" kern="100" dirty="0">
                          <a:effectLst/>
                          <a:latin typeface="Outfit" pitchFamily="2" charset="0"/>
                          <a:ea typeface="Aptos" panose="020B0004020202020204" pitchFamily="34" charset="0"/>
                          <a:cs typeface="Times New Roman" panose="02020603050405020304" pitchFamily="18" charset="0"/>
                        </a:rPr>
                        <a:t>All dependencies on CSV’s removed, photo data cleared</a:t>
                      </a:r>
                    </a:p>
                  </a:txBody>
                  <a:tcPr marL="36361" marR="36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75946576"/>
                  </a:ext>
                </a:extLst>
              </a:tr>
            </a:tbl>
          </a:graphicData>
        </a:graphic>
      </p:graphicFrame>
      <p:sp>
        <p:nvSpPr>
          <p:cNvPr id="42" name="TextBox 7">
            <a:extLst>
              <a:ext uri="{FF2B5EF4-FFF2-40B4-BE49-F238E27FC236}">
                <a16:creationId xmlns:a16="http://schemas.microsoft.com/office/drawing/2014/main" id="{B3200BBF-7D9C-9055-4817-D7EC84F81AE6}"/>
              </a:ext>
            </a:extLst>
          </p:cNvPr>
          <p:cNvSpPr txBox="1"/>
          <p:nvPr/>
        </p:nvSpPr>
        <p:spPr>
          <a:xfrm>
            <a:off x="244042" y="6242007"/>
            <a:ext cx="11715150" cy="369332"/>
          </a:xfrm>
          <a:prstGeom prst="rect">
            <a:avLst/>
          </a:prstGeom>
        </p:spPr>
        <p:txBody>
          <a:bodyPr wrap="square" lIns="0" tIns="0" rIns="0" bIns="0" rtlCol="0" anchor="ctr">
            <a:spAutoFit/>
          </a:bodyPr>
          <a:lstStyle/>
          <a:p>
            <a:pPr lvl="0" algn="ctr" defTabSz="609630">
              <a:defRPr/>
            </a:pPr>
            <a:r>
              <a:rPr lang="en-US" sz="2400" b="1" dirty="0">
                <a:solidFill>
                  <a:srgbClr val="01204C"/>
                </a:solidFill>
                <a:latin typeface="Outfit" pitchFamily="2" charset="0"/>
                <a:ea typeface="Neue Machina Ultra-Bold"/>
                <a:cs typeface="Neue Machina Ultra-Bold"/>
                <a:sym typeface="Neue Machina Ultra-Bold"/>
              </a:rPr>
              <a:t>This project was entirely software based and thus required no additional cost.</a:t>
            </a:r>
            <a:endParaRPr kumimoji="0" lang="en-US" sz="24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endParaRPr>
          </a:p>
        </p:txBody>
      </p:sp>
      <p:sp>
        <p:nvSpPr>
          <p:cNvPr id="43" name="Rectangle: Rounded Corners 42">
            <a:extLst>
              <a:ext uri="{FF2B5EF4-FFF2-40B4-BE49-F238E27FC236}">
                <a16:creationId xmlns:a16="http://schemas.microsoft.com/office/drawing/2014/main" id="{7EFC7B03-3242-7D3C-2A35-0BFA97BA3B93}"/>
              </a:ext>
            </a:extLst>
          </p:cNvPr>
          <p:cNvSpPr/>
          <p:nvPr/>
        </p:nvSpPr>
        <p:spPr>
          <a:xfrm>
            <a:off x="83820" y="783575"/>
            <a:ext cx="12108180" cy="10606667"/>
          </a:xfrm>
          <a:prstGeom prst="roundRect">
            <a:avLst>
              <a:gd name="adj" fmla="val 1514"/>
            </a:avLst>
          </a:prstGeom>
          <a:noFill/>
          <a:ln w="76200">
            <a:solidFill>
              <a:srgbClr val="01204C">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44" name="TextBox 7">
            <a:extLst>
              <a:ext uri="{FF2B5EF4-FFF2-40B4-BE49-F238E27FC236}">
                <a16:creationId xmlns:a16="http://schemas.microsoft.com/office/drawing/2014/main" id="{35C19998-974E-A76D-168D-ACFEC44254F1}"/>
              </a:ext>
            </a:extLst>
          </p:cNvPr>
          <p:cNvSpPr txBox="1"/>
          <p:nvPr/>
        </p:nvSpPr>
        <p:spPr>
          <a:xfrm>
            <a:off x="83821" y="7201203"/>
            <a:ext cx="12108180" cy="553998"/>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Future </a:t>
            </a:r>
            <a:r>
              <a:rPr lang="en-US" sz="3600" b="1" dirty="0">
                <a:solidFill>
                  <a:srgbClr val="01204C"/>
                </a:solidFill>
                <a:latin typeface="Montserrat" panose="00000500000000000000" pitchFamily="2" charset="0"/>
                <a:ea typeface="Neue Machina Ultra-Bold"/>
                <a:cs typeface="Neue Machina Ultra-Bold"/>
                <a:sym typeface="Neue Machina Ultra-Bold"/>
              </a:rPr>
              <a:t>W</a:t>
            </a:r>
            <a:r>
              <a:rPr kumimoji="0" lang="en-US" sz="36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ork</a:t>
            </a:r>
          </a:p>
        </p:txBody>
      </p:sp>
      <p:grpSp>
        <p:nvGrpSpPr>
          <p:cNvPr id="61" name="Group 60">
            <a:extLst>
              <a:ext uri="{FF2B5EF4-FFF2-40B4-BE49-F238E27FC236}">
                <a16:creationId xmlns:a16="http://schemas.microsoft.com/office/drawing/2014/main" id="{1D896D2C-5C10-ED75-4AC6-3DA85A4B2503}"/>
              </a:ext>
            </a:extLst>
          </p:cNvPr>
          <p:cNvGrpSpPr/>
          <p:nvPr/>
        </p:nvGrpSpPr>
        <p:grpSpPr>
          <a:xfrm>
            <a:off x="441910" y="7839929"/>
            <a:ext cx="11308180" cy="2441676"/>
            <a:chOff x="570157" y="7612537"/>
            <a:chExt cx="11308180" cy="2441676"/>
          </a:xfrm>
        </p:grpSpPr>
        <p:grpSp>
          <p:nvGrpSpPr>
            <p:cNvPr id="59" name="Group 58">
              <a:extLst>
                <a:ext uri="{FF2B5EF4-FFF2-40B4-BE49-F238E27FC236}">
                  <a16:creationId xmlns:a16="http://schemas.microsoft.com/office/drawing/2014/main" id="{A3A25091-DBDF-B1D1-2428-CA7BDA9F9C13}"/>
                </a:ext>
              </a:extLst>
            </p:cNvPr>
            <p:cNvGrpSpPr/>
            <p:nvPr/>
          </p:nvGrpSpPr>
          <p:grpSpPr>
            <a:xfrm>
              <a:off x="5836236" y="7667381"/>
              <a:ext cx="6042101" cy="2386832"/>
              <a:chOff x="5836236" y="7667381"/>
              <a:chExt cx="6042101" cy="2386832"/>
            </a:xfrm>
          </p:grpSpPr>
          <p:grpSp>
            <p:nvGrpSpPr>
              <p:cNvPr id="45" name="Group 44">
                <a:extLst>
                  <a:ext uri="{FF2B5EF4-FFF2-40B4-BE49-F238E27FC236}">
                    <a16:creationId xmlns:a16="http://schemas.microsoft.com/office/drawing/2014/main" id="{11E424CD-E2F9-D756-4912-40B6B4951A69}"/>
                  </a:ext>
                </a:extLst>
              </p:cNvPr>
              <p:cNvGrpSpPr/>
              <p:nvPr/>
            </p:nvGrpSpPr>
            <p:grpSpPr>
              <a:xfrm>
                <a:off x="6078061" y="8386252"/>
                <a:ext cx="5523985" cy="307777"/>
                <a:chOff x="5994240" y="1936709"/>
                <a:chExt cx="5523985" cy="307777"/>
              </a:xfrm>
            </p:grpSpPr>
            <p:sp>
              <p:nvSpPr>
                <p:cNvPr id="46" name="TextBox 7">
                  <a:extLst>
                    <a:ext uri="{FF2B5EF4-FFF2-40B4-BE49-F238E27FC236}">
                      <a16:creationId xmlns:a16="http://schemas.microsoft.com/office/drawing/2014/main" id="{E3B16071-83A4-52A8-8E90-CE96F45BD55B}"/>
                    </a:ext>
                  </a:extLst>
                </p:cNvPr>
                <p:cNvSpPr txBox="1"/>
                <p:nvPr/>
              </p:nvSpPr>
              <p:spPr>
                <a:xfrm>
                  <a:off x="6220785" y="1936709"/>
                  <a:ext cx="5297440" cy="307777"/>
                </a:xfrm>
                <a:prstGeom prst="rect">
                  <a:avLst/>
                </a:prstGeom>
              </p:spPr>
              <p:txBody>
                <a:bodyPr wrap="square" lIns="0" tIns="0" rIns="0" bIns="0" rtlCol="0" anchor="ctr">
                  <a:spAutoFit/>
                </a:bodyPr>
                <a:lstStyle/>
                <a:p>
                  <a:pPr marL="0" marR="0" lvl="0" indent="0" algn="just" defTabSz="609630" rtl="0" eaLnBrk="1" fontAlgn="auto" latinLnBrk="0" hangingPunct="1">
                    <a:spcBef>
                      <a:spcPts val="0"/>
                    </a:spcBef>
                    <a:spcAft>
                      <a:spcPts val="0"/>
                    </a:spcAft>
                    <a:buClrTx/>
                    <a:buSzTx/>
                    <a:buFontTx/>
                    <a:buNone/>
                    <a:tabLst/>
                    <a:defRPr/>
                  </a:pPr>
                  <a:r>
                    <a:rPr kumimoji="0" lang="en-US" sz="2000"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Investigate dataset quality</a:t>
                  </a:r>
                </a:p>
              </p:txBody>
            </p:sp>
            <p:sp>
              <p:nvSpPr>
                <p:cNvPr id="47" name="Oval 46">
                  <a:extLst>
                    <a:ext uri="{FF2B5EF4-FFF2-40B4-BE49-F238E27FC236}">
                      <a16:creationId xmlns:a16="http://schemas.microsoft.com/office/drawing/2014/main" id="{4861A893-5EAD-81A5-3042-B2E6186F4222}"/>
                    </a:ext>
                  </a:extLst>
                </p:cNvPr>
                <p:cNvSpPr/>
                <p:nvPr/>
              </p:nvSpPr>
              <p:spPr>
                <a:xfrm>
                  <a:off x="5994240" y="2036368"/>
                  <a:ext cx="101760" cy="108458"/>
                </a:xfrm>
                <a:prstGeom prst="ellipse">
                  <a:avLst/>
                </a:prstGeom>
                <a:solidFill>
                  <a:srgbClr val="01204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204C"/>
                    </a:solidFill>
                  </a:endParaRPr>
                </a:p>
              </p:txBody>
            </p:sp>
          </p:grpSp>
          <p:sp>
            <p:nvSpPr>
              <p:cNvPr id="48" name="TextBox 7">
                <a:extLst>
                  <a:ext uri="{FF2B5EF4-FFF2-40B4-BE49-F238E27FC236}">
                    <a16:creationId xmlns:a16="http://schemas.microsoft.com/office/drawing/2014/main" id="{F2DDAAC1-A484-F43C-6FC0-31DFFF34026A}"/>
                  </a:ext>
                </a:extLst>
              </p:cNvPr>
              <p:cNvSpPr txBox="1"/>
              <p:nvPr/>
            </p:nvSpPr>
            <p:spPr>
              <a:xfrm>
                <a:off x="5836236" y="7667381"/>
                <a:ext cx="5765809" cy="677108"/>
              </a:xfrm>
              <a:prstGeom prst="rect">
                <a:avLst/>
              </a:prstGeom>
            </p:spPr>
            <p:txBody>
              <a:bodyPr wrap="square" lIns="0" tIns="0" rIns="0" bIns="0" rtlCol="0" anchor="ctr">
                <a:spAutoFit/>
              </a:bodyPr>
              <a:lstStyle/>
              <a:p>
                <a:pPr marL="0" marR="0" lvl="0" indent="0" algn="just" defTabSz="609630" rtl="0" eaLnBrk="1" fontAlgn="auto" latinLnBrk="0" hangingPunct="1">
                  <a:spcBef>
                    <a:spcPts val="0"/>
                  </a:spcBef>
                  <a:spcAft>
                    <a:spcPts val="0"/>
                  </a:spcAft>
                  <a:buClrTx/>
                  <a:buSzTx/>
                  <a:buFontTx/>
                  <a:buNone/>
                  <a:tabLst/>
                  <a:defRPr/>
                </a:pPr>
                <a:r>
                  <a:rPr kumimoji="0" lang="en-US" sz="22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If someone were to </a:t>
                </a:r>
                <a:r>
                  <a:rPr lang="en-US" sz="2200" b="1" dirty="0">
                    <a:solidFill>
                      <a:srgbClr val="01204C"/>
                    </a:solidFill>
                    <a:latin typeface="Outfit" pitchFamily="2" charset="0"/>
                    <a:ea typeface="Neue Machina Ultra-Bold"/>
                    <a:cs typeface="Neue Machina Ultra-Bold"/>
                    <a:sym typeface="Neue Machina Ultra-Bold"/>
                  </a:rPr>
                  <a:t>continue this project, they could:</a:t>
                </a:r>
                <a:endParaRPr kumimoji="0" lang="en-US" sz="22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endParaRPr>
              </a:p>
            </p:txBody>
          </p:sp>
          <p:grpSp>
            <p:nvGrpSpPr>
              <p:cNvPr id="49" name="Group 48">
                <a:extLst>
                  <a:ext uri="{FF2B5EF4-FFF2-40B4-BE49-F238E27FC236}">
                    <a16:creationId xmlns:a16="http://schemas.microsoft.com/office/drawing/2014/main" id="{781B9768-F6EF-ABCD-3F54-D29D3DA55528}"/>
                  </a:ext>
                </a:extLst>
              </p:cNvPr>
              <p:cNvGrpSpPr/>
              <p:nvPr/>
            </p:nvGrpSpPr>
            <p:grpSpPr>
              <a:xfrm>
                <a:off x="6078061" y="9082173"/>
                <a:ext cx="5523985" cy="307777"/>
                <a:chOff x="5994240" y="2714192"/>
                <a:chExt cx="5523985" cy="307777"/>
              </a:xfrm>
            </p:grpSpPr>
            <p:sp>
              <p:nvSpPr>
                <p:cNvPr id="50" name="TextBox 7">
                  <a:extLst>
                    <a:ext uri="{FF2B5EF4-FFF2-40B4-BE49-F238E27FC236}">
                      <a16:creationId xmlns:a16="http://schemas.microsoft.com/office/drawing/2014/main" id="{D010159C-510D-061B-8982-2F16F286E24D}"/>
                    </a:ext>
                  </a:extLst>
                </p:cNvPr>
                <p:cNvSpPr txBox="1"/>
                <p:nvPr/>
              </p:nvSpPr>
              <p:spPr>
                <a:xfrm>
                  <a:off x="6220785" y="2714192"/>
                  <a:ext cx="5297440" cy="307777"/>
                </a:xfrm>
                <a:prstGeom prst="rect">
                  <a:avLst/>
                </a:prstGeom>
              </p:spPr>
              <p:txBody>
                <a:bodyPr wrap="square" lIns="0" tIns="0" rIns="0" bIns="0" rtlCol="0" anchor="ctr">
                  <a:spAutoFit/>
                </a:bodyPr>
                <a:lstStyle/>
                <a:p>
                  <a:pPr marL="0" marR="0" lvl="0" indent="0" algn="just" defTabSz="609630" rtl="0" eaLnBrk="1" fontAlgn="auto" latinLnBrk="0" hangingPunct="1">
                    <a:spcBef>
                      <a:spcPts val="0"/>
                    </a:spcBef>
                    <a:spcAft>
                      <a:spcPts val="0"/>
                    </a:spcAft>
                    <a:buClrTx/>
                    <a:buSzTx/>
                    <a:buFontTx/>
                    <a:buNone/>
                    <a:tabLst/>
                    <a:defRPr/>
                  </a:pPr>
                  <a:r>
                    <a:rPr kumimoji="0" lang="en-US" sz="2000"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Implement DeepFake audio or video detection</a:t>
                  </a:r>
                </a:p>
              </p:txBody>
            </p:sp>
            <p:sp>
              <p:nvSpPr>
                <p:cNvPr id="51" name="Oval 50">
                  <a:extLst>
                    <a:ext uri="{FF2B5EF4-FFF2-40B4-BE49-F238E27FC236}">
                      <a16:creationId xmlns:a16="http://schemas.microsoft.com/office/drawing/2014/main" id="{780AF375-61C4-9DAF-6B0E-D62029625BED}"/>
                    </a:ext>
                  </a:extLst>
                </p:cNvPr>
                <p:cNvSpPr/>
                <p:nvPr/>
              </p:nvSpPr>
              <p:spPr>
                <a:xfrm>
                  <a:off x="5994240" y="2813851"/>
                  <a:ext cx="101760" cy="108458"/>
                </a:xfrm>
                <a:prstGeom prst="ellipse">
                  <a:avLst/>
                </a:prstGeom>
                <a:solidFill>
                  <a:srgbClr val="01204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204C"/>
                    </a:solidFill>
                  </a:endParaRPr>
                </a:p>
              </p:txBody>
            </p:sp>
          </p:grpSp>
          <p:grpSp>
            <p:nvGrpSpPr>
              <p:cNvPr id="52" name="Group 51">
                <a:extLst>
                  <a:ext uri="{FF2B5EF4-FFF2-40B4-BE49-F238E27FC236}">
                    <a16:creationId xmlns:a16="http://schemas.microsoft.com/office/drawing/2014/main" id="{D93C22D2-28E0-8A7C-3169-109A797DD098}"/>
                  </a:ext>
                </a:extLst>
              </p:cNvPr>
              <p:cNvGrpSpPr/>
              <p:nvPr/>
            </p:nvGrpSpPr>
            <p:grpSpPr>
              <a:xfrm>
                <a:off x="6078061" y="8732633"/>
                <a:ext cx="5648793" cy="307777"/>
                <a:chOff x="5994240" y="2334699"/>
                <a:chExt cx="5648793" cy="307777"/>
              </a:xfrm>
            </p:grpSpPr>
            <p:sp>
              <p:nvSpPr>
                <p:cNvPr id="53" name="TextBox 7">
                  <a:extLst>
                    <a:ext uri="{FF2B5EF4-FFF2-40B4-BE49-F238E27FC236}">
                      <a16:creationId xmlns:a16="http://schemas.microsoft.com/office/drawing/2014/main" id="{3049FFE2-C849-F5EC-A71F-C16C9B9EBCE0}"/>
                    </a:ext>
                  </a:extLst>
                </p:cNvPr>
                <p:cNvSpPr txBox="1"/>
                <p:nvPr/>
              </p:nvSpPr>
              <p:spPr>
                <a:xfrm>
                  <a:off x="6208515" y="2334699"/>
                  <a:ext cx="5434518" cy="307777"/>
                </a:xfrm>
                <a:prstGeom prst="rect">
                  <a:avLst/>
                </a:prstGeom>
              </p:spPr>
              <p:txBody>
                <a:bodyPr wrap="square" lIns="0" tIns="0" rIns="0" bIns="0" rtlCol="0" anchor="ctr">
                  <a:spAutoFit/>
                </a:bodyPr>
                <a:lstStyle/>
                <a:p>
                  <a:pPr marL="0" marR="0" lvl="0" indent="0" algn="just" defTabSz="609630" rtl="0" eaLnBrk="1" fontAlgn="auto" latinLnBrk="0" hangingPunct="1">
                    <a:spcBef>
                      <a:spcPts val="0"/>
                    </a:spcBef>
                    <a:spcAft>
                      <a:spcPts val="0"/>
                    </a:spcAft>
                    <a:buClrTx/>
                    <a:buSzTx/>
                    <a:buFontTx/>
                    <a:buNone/>
                    <a:tabLst/>
                    <a:defRPr/>
                  </a:pPr>
                  <a:r>
                    <a:rPr kumimoji="0" lang="en-US" sz="2000"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Train on alternative DeepFake datasets</a:t>
                  </a:r>
                </a:p>
              </p:txBody>
            </p:sp>
            <p:sp>
              <p:nvSpPr>
                <p:cNvPr id="54" name="Oval 53">
                  <a:extLst>
                    <a:ext uri="{FF2B5EF4-FFF2-40B4-BE49-F238E27FC236}">
                      <a16:creationId xmlns:a16="http://schemas.microsoft.com/office/drawing/2014/main" id="{AEA56628-3B80-AAEB-A964-CD2503BF2E41}"/>
                    </a:ext>
                  </a:extLst>
                </p:cNvPr>
                <p:cNvSpPr/>
                <p:nvPr/>
              </p:nvSpPr>
              <p:spPr>
                <a:xfrm>
                  <a:off x="5994240" y="2434358"/>
                  <a:ext cx="101760" cy="108458"/>
                </a:xfrm>
                <a:prstGeom prst="ellipse">
                  <a:avLst/>
                </a:prstGeom>
                <a:solidFill>
                  <a:srgbClr val="01204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204C"/>
                    </a:solidFill>
                  </a:endParaRPr>
                </a:p>
              </p:txBody>
            </p:sp>
          </p:grpSp>
          <p:sp>
            <p:nvSpPr>
              <p:cNvPr id="55" name="TextBox 7">
                <a:extLst>
                  <a:ext uri="{FF2B5EF4-FFF2-40B4-BE49-F238E27FC236}">
                    <a16:creationId xmlns:a16="http://schemas.microsoft.com/office/drawing/2014/main" id="{7511F597-AC4F-4221-8852-81F9655B9A61}"/>
                  </a:ext>
                </a:extLst>
              </p:cNvPr>
              <p:cNvSpPr txBox="1"/>
              <p:nvPr/>
            </p:nvSpPr>
            <p:spPr>
              <a:xfrm>
                <a:off x="5836237" y="9377105"/>
                <a:ext cx="6042100" cy="677108"/>
              </a:xfrm>
              <a:prstGeom prst="rect">
                <a:avLst/>
              </a:prstGeom>
            </p:spPr>
            <p:txBody>
              <a:bodyPr wrap="square" lIns="0" tIns="0" rIns="0" bIns="0" rtlCol="0" anchor="ctr">
                <a:spAutoFit/>
              </a:bodyPr>
              <a:lstStyle/>
              <a:p>
                <a:pPr marL="0" marR="0" lvl="0" indent="0" algn="just" defTabSz="609630" rtl="0" eaLnBrk="1" fontAlgn="auto" latinLnBrk="0" hangingPunct="1">
                  <a:spcBef>
                    <a:spcPts val="0"/>
                  </a:spcBef>
                  <a:spcAft>
                    <a:spcPts val="0"/>
                  </a:spcAft>
                  <a:buClrTx/>
                  <a:buSzTx/>
                  <a:buFontTx/>
                  <a:buNone/>
                  <a:tabLst/>
                  <a:defRPr/>
                </a:pPr>
                <a:r>
                  <a:rPr kumimoji="0" lang="en-US" sz="22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DeepFake detection is a moving target as content generation methods evolve.  </a:t>
                </a:r>
              </a:p>
            </p:txBody>
          </p:sp>
        </p:grpSp>
        <p:grpSp>
          <p:nvGrpSpPr>
            <p:cNvPr id="60" name="Group 59">
              <a:extLst>
                <a:ext uri="{FF2B5EF4-FFF2-40B4-BE49-F238E27FC236}">
                  <a16:creationId xmlns:a16="http://schemas.microsoft.com/office/drawing/2014/main" id="{3613BEAE-CBC3-672E-1C03-B1E7390499B0}"/>
                </a:ext>
              </a:extLst>
            </p:cNvPr>
            <p:cNvGrpSpPr/>
            <p:nvPr/>
          </p:nvGrpSpPr>
          <p:grpSpPr>
            <a:xfrm>
              <a:off x="570157" y="7612537"/>
              <a:ext cx="4794562" cy="2441676"/>
              <a:chOff x="570157" y="7612537"/>
              <a:chExt cx="4794562" cy="2441676"/>
            </a:xfrm>
          </p:grpSpPr>
          <p:pic>
            <p:nvPicPr>
              <p:cNvPr id="56" name="Picture 55">
                <a:extLst>
                  <a:ext uri="{FF2B5EF4-FFF2-40B4-BE49-F238E27FC236}">
                    <a16:creationId xmlns:a16="http://schemas.microsoft.com/office/drawing/2014/main" id="{0CB9BF8C-DE77-1D3B-3CA7-16C2A9B93D0D}"/>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Effect>
                          <a14:brightnessContrast bright="-40000"/>
                        </a14:imgEffect>
                      </a14:imgLayer>
                    </a14:imgProps>
                  </a:ext>
                </a:extLst>
              </a:blip>
              <a:stretch>
                <a:fillRect/>
              </a:stretch>
            </p:blipFill>
            <p:spPr>
              <a:xfrm>
                <a:off x="2487509" y="7612537"/>
                <a:ext cx="959858" cy="981832"/>
              </a:xfrm>
              <a:prstGeom prst="rect">
                <a:avLst/>
              </a:prstGeom>
            </p:spPr>
          </p:pic>
          <p:sp>
            <p:nvSpPr>
              <p:cNvPr id="57" name="TextBox 7">
                <a:extLst>
                  <a:ext uri="{FF2B5EF4-FFF2-40B4-BE49-F238E27FC236}">
                    <a16:creationId xmlns:a16="http://schemas.microsoft.com/office/drawing/2014/main" id="{86241576-171B-8178-DD6F-0808A58E5ED3}"/>
                  </a:ext>
                </a:extLst>
              </p:cNvPr>
              <p:cNvSpPr txBox="1"/>
              <p:nvPr/>
            </p:nvSpPr>
            <p:spPr>
              <a:xfrm>
                <a:off x="570157" y="8699996"/>
                <a:ext cx="4794562" cy="1354217"/>
              </a:xfrm>
              <a:prstGeom prst="rect">
                <a:avLst/>
              </a:prstGeom>
            </p:spPr>
            <p:txBody>
              <a:bodyPr wrap="square" lIns="0" tIns="0" rIns="0" bIns="0" rtlCol="0" anchor="ctr">
                <a:spAutoFit/>
              </a:bodyPr>
              <a:lstStyle/>
              <a:p>
                <a:pPr algn="just" defTabSz="609630">
                  <a:defRPr/>
                </a:pPr>
                <a:r>
                  <a:rPr lang="en-US" sz="2200" b="1" dirty="0">
                    <a:solidFill>
                      <a:srgbClr val="01204C"/>
                    </a:solidFill>
                    <a:latin typeface="Outfit" pitchFamily="2" charset="0"/>
                    <a:ea typeface="Neue Machina Ultra-Bold"/>
                    <a:cs typeface="Neue Machina Ultra-Bold"/>
                    <a:sym typeface="Neue Machina Ultra-Bold"/>
                  </a:rPr>
                  <a:t>Our application’s performance </a:t>
                </a:r>
                <a:r>
                  <a:rPr kumimoji="0" lang="en-US" sz="22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lies in its generalizability</a:t>
                </a:r>
                <a:r>
                  <a:rPr lang="en-US" sz="2200" b="1" dirty="0">
                    <a:solidFill>
                      <a:srgbClr val="01204C"/>
                    </a:solidFill>
                    <a:latin typeface="Outfit" pitchFamily="2" charset="0"/>
                    <a:ea typeface="Neue Machina Ultra-Bold"/>
                    <a:cs typeface="Neue Machina Ultra-Bold"/>
                    <a:sym typeface="Neue Machina Ultra-Bold"/>
                  </a:rPr>
                  <a:t>, and deepfake detection remains a moving target as content generation methods evolve.  </a:t>
                </a:r>
              </a:p>
            </p:txBody>
          </p:sp>
        </p:grpSp>
      </p:grpSp>
      <p:sp>
        <p:nvSpPr>
          <p:cNvPr id="5" name="TextBox 7">
            <a:extLst>
              <a:ext uri="{FF2B5EF4-FFF2-40B4-BE49-F238E27FC236}">
                <a16:creationId xmlns:a16="http://schemas.microsoft.com/office/drawing/2014/main" id="{D5B32C03-5A44-F96C-ABC4-FDBCD8C8A482}"/>
              </a:ext>
            </a:extLst>
          </p:cNvPr>
          <p:cNvSpPr txBox="1"/>
          <p:nvPr/>
        </p:nvSpPr>
        <p:spPr>
          <a:xfrm>
            <a:off x="193999" y="6721605"/>
            <a:ext cx="11715150" cy="369332"/>
          </a:xfrm>
          <a:prstGeom prst="rect">
            <a:avLst/>
          </a:prstGeom>
        </p:spPr>
        <p:txBody>
          <a:bodyPr wrap="square" lIns="0" tIns="0" rIns="0" bIns="0" rtlCol="0" anchor="ctr">
            <a:spAutoFit/>
          </a:bodyPr>
          <a:lstStyle/>
          <a:p>
            <a:pPr lvl="0" algn="ctr" defTabSz="609630">
              <a:defRPr/>
            </a:pPr>
            <a:r>
              <a:rPr lang="en-US" sz="2400" b="1" dirty="0">
                <a:solidFill>
                  <a:srgbClr val="01204C"/>
                </a:solidFill>
                <a:latin typeface="Outfit" pitchFamily="2" charset="0"/>
                <a:ea typeface="Neue Machina Ultra-Bold"/>
                <a:cs typeface="Neue Machina Ultra-Bold"/>
                <a:sym typeface="Neue Machina Ultra-Bold"/>
              </a:rPr>
              <a:t>Visit our website at: https://isip.piconepress.com/projects/dfake/</a:t>
            </a:r>
          </a:p>
        </p:txBody>
      </p:sp>
    </p:spTree>
    <p:extLst>
      <p:ext uri="{BB962C8B-B14F-4D97-AF65-F5344CB8AC3E}">
        <p14:creationId xmlns:p14="http://schemas.microsoft.com/office/powerpoint/2010/main" val="2897821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7EC073-AA8D-D73C-48FF-470F42F21978}"/>
            </a:ext>
          </a:extLst>
        </p:cNvPr>
        <p:cNvGrpSpPr/>
        <p:nvPr/>
      </p:nvGrpSpPr>
      <p:grpSpPr>
        <a:xfrm>
          <a:off x="0" y="0"/>
          <a:ext cx="0" cy="0"/>
          <a:chOff x="0" y="0"/>
          <a:chExt cx="0" cy="0"/>
        </a:xfrm>
      </p:grpSpPr>
      <p:sp>
        <p:nvSpPr>
          <p:cNvPr id="2197" name="TextBox 7">
            <a:extLst>
              <a:ext uri="{FF2B5EF4-FFF2-40B4-BE49-F238E27FC236}">
                <a16:creationId xmlns:a16="http://schemas.microsoft.com/office/drawing/2014/main" id="{DD038077-9C8D-E4A1-CFB9-39E5155B4370}"/>
              </a:ext>
            </a:extLst>
          </p:cNvPr>
          <p:cNvSpPr txBox="1"/>
          <p:nvPr/>
        </p:nvSpPr>
        <p:spPr>
          <a:xfrm>
            <a:off x="3373121" y="2518879"/>
            <a:ext cx="5445758" cy="492442"/>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Selected References </a:t>
            </a:r>
          </a:p>
        </p:txBody>
      </p:sp>
      <p:sp>
        <p:nvSpPr>
          <p:cNvPr id="43" name="Rectangle: Rounded Corners 42">
            <a:extLst>
              <a:ext uri="{FF2B5EF4-FFF2-40B4-BE49-F238E27FC236}">
                <a16:creationId xmlns:a16="http://schemas.microsoft.com/office/drawing/2014/main" id="{00B722F0-8E6B-10BF-2827-BE0572A08BAB}"/>
              </a:ext>
            </a:extLst>
          </p:cNvPr>
          <p:cNvSpPr/>
          <p:nvPr/>
        </p:nvSpPr>
        <p:spPr>
          <a:xfrm>
            <a:off x="48479" y="2427514"/>
            <a:ext cx="12108180" cy="2641444"/>
          </a:xfrm>
          <a:prstGeom prst="roundRect">
            <a:avLst>
              <a:gd name="adj" fmla="val 7023"/>
            </a:avLst>
          </a:prstGeom>
          <a:noFill/>
          <a:ln w="76200">
            <a:solidFill>
              <a:srgbClr val="01204C">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57" name="TextBox 7">
            <a:extLst>
              <a:ext uri="{FF2B5EF4-FFF2-40B4-BE49-F238E27FC236}">
                <a16:creationId xmlns:a16="http://schemas.microsoft.com/office/drawing/2014/main" id="{FEFB7675-5A56-3F3F-C777-EFF6B8D179B6}"/>
              </a:ext>
            </a:extLst>
          </p:cNvPr>
          <p:cNvSpPr txBox="1"/>
          <p:nvPr/>
        </p:nvSpPr>
        <p:spPr>
          <a:xfrm>
            <a:off x="639969" y="2972939"/>
            <a:ext cx="11244360" cy="1969770"/>
          </a:xfrm>
          <a:prstGeom prst="rect">
            <a:avLst/>
          </a:prstGeom>
        </p:spPr>
        <p:txBody>
          <a:bodyPr wrap="square" lIns="0" tIns="0" rIns="0" bIns="0" rtlCol="0" anchor="ctr">
            <a:spAutoFit/>
          </a:bodyPr>
          <a:lstStyle/>
          <a:p>
            <a:pPr lvl="0" algn="just"/>
            <a:r>
              <a:rPr lang="en-US" sz="1600" dirty="0">
                <a:solidFill>
                  <a:srgbClr val="01204C"/>
                </a:solidFill>
                <a:latin typeface="Outfit" pitchFamily="2" charset="0"/>
              </a:rPr>
              <a:t>F. </a:t>
            </a:r>
            <a:r>
              <a:rPr lang="en-US" sz="1600" dirty="0" err="1">
                <a:solidFill>
                  <a:srgbClr val="01204C"/>
                </a:solidFill>
                <a:latin typeface="Outfit" pitchFamily="2" charset="0"/>
              </a:rPr>
              <a:t>Juefei</a:t>
            </a:r>
            <a:r>
              <a:rPr lang="en-US" sz="1600" dirty="0">
                <a:solidFill>
                  <a:srgbClr val="01204C"/>
                </a:solidFill>
                <a:latin typeface="Outfit" pitchFamily="2" charset="0"/>
              </a:rPr>
              <a:t>-Xu, R. Wang, Y. Huang, Q. Guo, L. Ma, and Y. Liu, “Countering Malicious DeepFakes: Survey, Battleground, and Horizon,” </a:t>
            </a:r>
            <a:r>
              <a:rPr lang="en-US" sz="1600" i="1" dirty="0">
                <a:solidFill>
                  <a:srgbClr val="01204C"/>
                </a:solidFill>
                <a:latin typeface="Outfit" pitchFamily="2" charset="0"/>
              </a:rPr>
              <a:t>arXiv.org</a:t>
            </a:r>
            <a:r>
              <a:rPr lang="en-US" sz="1600" dirty="0">
                <a:solidFill>
                  <a:srgbClr val="01204C"/>
                </a:solidFill>
                <a:latin typeface="Outfit" pitchFamily="2" charset="0"/>
              </a:rPr>
              <a:t>, 2021. </a:t>
            </a:r>
            <a:r>
              <a:rPr lang="en-US" sz="1600" dirty="0">
                <a:solidFill>
                  <a:srgbClr val="0000FF"/>
                </a:solidFill>
                <a:latin typeface="Outfit" pitchFamily="2" charset="0"/>
                <a:hlinkClick r:id="rId3">
                  <a:extLst>
                    <a:ext uri="{A12FA001-AC4F-418D-AE19-62706E023703}">
                      <ahyp:hlinkClr xmlns:ahyp="http://schemas.microsoft.com/office/drawing/2018/hyperlinkcolor" val="tx"/>
                    </a:ext>
                  </a:extLst>
                </a:hlinkClick>
              </a:rPr>
              <a:t>https://arxiv.org/abs/</a:t>
            </a:r>
            <a:r>
              <a:rPr lang="en-US" sz="1600" dirty="0">
                <a:solidFill>
                  <a:srgbClr val="01204C"/>
                </a:solidFill>
                <a:latin typeface="Outfit" pitchFamily="2" charset="0"/>
                <a:hlinkClick r:id="rId3">
                  <a:extLst>
                    <a:ext uri="{A12FA001-AC4F-418D-AE19-62706E023703}">
                      <ahyp:hlinkClr xmlns:ahyp="http://schemas.microsoft.com/office/drawing/2018/hyperlinkcolor" val="tx"/>
                    </a:ext>
                  </a:extLst>
                </a:hlinkClick>
              </a:rPr>
              <a:t>2103.00218</a:t>
            </a:r>
            <a:endParaRPr lang="en-US" sz="1600" dirty="0">
              <a:solidFill>
                <a:srgbClr val="01204C"/>
              </a:solidFill>
              <a:latin typeface="Outfit" pitchFamily="2" charset="0"/>
            </a:endParaRPr>
          </a:p>
          <a:p>
            <a:pPr lvl="0" algn="just"/>
            <a:r>
              <a:rPr lang="en-US" sz="1600" dirty="0">
                <a:solidFill>
                  <a:srgbClr val="01204C"/>
                </a:solidFill>
                <a:latin typeface="Outfit" pitchFamily="2" charset="0"/>
              </a:rPr>
              <a:t>T.-N. Le, H. Nguyen, J. Yamagishi, and I. Echizen, “OpenForensics: Large-Scale Challenging Dataset For Multi-Face Forgery Detection And Segmentation In-The-Wild.” </a:t>
            </a:r>
          </a:p>
          <a:p>
            <a:pPr lvl="0" algn="just"/>
            <a:r>
              <a:rPr lang="en-US" sz="1600" dirty="0">
                <a:solidFill>
                  <a:srgbClr val="01204C"/>
                </a:solidFill>
                <a:latin typeface="Outfit" pitchFamily="2" charset="0"/>
              </a:rPr>
              <a:t>M. Tan and Q. Le, “</a:t>
            </a:r>
            <a:r>
              <a:rPr lang="en-US" sz="1600" dirty="0" err="1">
                <a:solidFill>
                  <a:srgbClr val="01204C"/>
                </a:solidFill>
                <a:latin typeface="Outfit" pitchFamily="2" charset="0"/>
              </a:rPr>
              <a:t>Efficientnet</a:t>
            </a:r>
            <a:r>
              <a:rPr lang="en-US" sz="1600" dirty="0">
                <a:solidFill>
                  <a:srgbClr val="01204C"/>
                </a:solidFill>
                <a:latin typeface="Outfit" pitchFamily="2" charset="0"/>
              </a:rPr>
              <a:t>: Rethinking model scaling for convolutional neural networks,” in </a:t>
            </a:r>
            <a:r>
              <a:rPr lang="en-US" sz="1600" i="1" dirty="0">
                <a:solidFill>
                  <a:srgbClr val="01204C"/>
                </a:solidFill>
                <a:latin typeface="Outfit" pitchFamily="2" charset="0"/>
              </a:rPr>
              <a:t>International Conference on Machine Learning</a:t>
            </a:r>
            <a:r>
              <a:rPr lang="en-US" sz="1600" dirty="0">
                <a:solidFill>
                  <a:srgbClr val="01204C"/>
                </a:solidFill>
                <a:latin typeface="Outfit" pitchFamily="2" charset="0"/>
              </a:rPr>
              <a:t>. PMLR, 2019, pp. 6105–6114.</a:t>
            </a:r>
          </a:p>
          <a:p>
            <a:pPr lvl="0" algn="just"/>
            <a:r>
              <a:rPr lang="en-US" sz="1600" dirty="0">
                <a:solidFill>
                  <a:srgbClr val="01204C"/>
                </a:solidFill>
                <a:latin typeface="Outfit" pitchFamily="2" charset="0"/>
              </a:rPr>
              <a:t>J. M. S. Prewitt, “Object enhancement and extraction,” in Picture Processing and </a:t>
            </a:r>
            <a:r>
              <a:rPr lang="en-US" sz="1600" dirty="0" err="1">
                <a:solidFill>
                  <a:srgbClr val="01204C"/>
                </a:solidFill>
                <a:latin typeface="Outfit" pitchFamily="2" charset="0"/>
              </a:rPr>
              <a:t>Psychopictorics</a:t>
            </a:r>
            <a:r>
              <a:rPr lang="en-US" sz="1600" dirty="0">
                <a:solidFill>
                  <a:srgbClr val="01204C"/>
                </a:solidFill>
                <a:latin typeface="Outfit" pitchFamily="2" charset="0"/>
              </a:rPr>
              <a:t>, B. Lipkin and A. Rosenfeld, Eds., New York, NY, USA: Academic Press, 1970, pp. 75–149.</a:t>
            </a:r>
          </a:p>
        </p:txBody>
      </p:sp>
      <p:grpSp>
        <p:nvGrpSpPr>
          <p:cNvPr id="8" name="Group 7">
            <a:extLst>
              <a:ext uri="{FF2B5EF4-FFF2-40B4-BE49-F238E27FC236}">
                <a16:creationId xmlns:a16="http://schemas.microsoft.com/office/drawing/2014/main" id="{4BA34242-6D7F-3F24-FDFD-A634CF37DF87}"/>
              </a:ext>
            </a:extLst>
          </p:cNvPr>
          <p:cNvGrpSpPr/>
          <p:nvPr/>
        </p:nvGrpSpPr>
        <p:grpSpPr>
          <a:xfrm>
            <a:off x="307671" y="2972939"/>
            <a:ext cx="483512" cy="1743645"/>
            <a:chOff x="701371" y="3096049"/>
            <a:chExt cx="273989" cy="1743645"/>
          </a:xfrm>
        </p:grpSpPr>
        <p:sp>
          <p:nvSpPr>
            <p:cNvPr id="2" name="TextBox 7">
              <a:extLst>
                <a:ext uri="{FF2B5EF4-FFF2-40B4-BE49-F238E27FC236}">
                  <a16:creationId xmlns:a16="http://schemas.microsoft.com/office/drawing/2014/main" id="{80DFCB28-319D-2021-9703-68216C9CF160}"/>
                </a:ext>
              </a:extLst>
            </p:cNvPr>
            <p:cNvSpPr txBox="1"/>
            <p:nvPr/>
          </p:nvSpPr>
          <p:spPr>
            <a:xfrm>
              <a:off x="701371" y="3096049"/>
              <a:ext cx="273989" cy="276999"/>
            </a:xfrm>
            <a:prstGeom prst="rect">
              <a:avLst/>
            </a:prstGeom>
          </p:spPr>
          <p:txBody>
            <a:bodyPr wrap="square" lIns="0" tIns="0" rIns="0" bIns="0" rtlCol="0" anchor="ctr">
              <a:spAutoFit/>
            </a:bodyPr>
            <a:lstStyle/>
            <a:p>
              <a:pPr lvl="0" algn="just"/>
              <a:r>
                <a:rPr lang="en-US" dirty="0">
                  <a:solidFill>
                    <a:srgbClr val="01204C"/>
                  </a:solidFill>
                  <a:latin typeface="Outfit" pitchFamily="2" charset="0"/>
                </a:rPr>
                <a:t>[1]</a:t>
              </a:r>
            </a:p>
          </p:txBody>
        </p:sp>
        <p:sp>
          <p:nvSpPr>
            <p:cNvPr id="5" name="TextBox 7">
              <a:extLst>
                <a:ext uri="{FF2B5EF4-FFF2-40B4-BE49-F238E27FC236}">
                  <a16:creationId xmlns:a16="http://schemas.microsoft.com/office/drawing/2014/main" id="{93FD991E-CB67-1129-90C8-6E51B8AA09B8}"/>
                </a:ext>
              </a:extLst>
            </p:cNvPr>
            <p:cNvSpPr txBox="1"/>
            <p:nvPr/>
          </p:nvSpPr>
          <p:spPr>
            <a:xfrm>
              <a:off x="701371" y="3589340"/>
              <a:ext cx="273989" cy="276999"/>
            </a:xfrm>
            <a:prstGeom prst="rect">
              <a:avLst/>
            </a:prstGeom>
          </p:spPr>
          <p:txBody>
            <a:bodyPr wrap="square" lIns="0" tIns="0" rIns="0" bIns="0" rtlCol="0" anchor="ctr">
              <a:spAutoFit/>
            </a:bodyPr>
            <a:lstStyle/>
            <a:p>
              <a:pPr lvl="0" algn="just"/>
              <a:r>
                <a:rPr lang="en-US" dirty="0">
                  <a:solidFill>
                    <a:srgbClr val="01204C"/>
                  </a:solidFill>
                  <a:latin typeface="Outfit" pitchFamily="2" charset="0"/>
                </a:rPr>
                <a:t>[2]</a:t>
              </a:r>
            </a:p>
          </p:txBody>
        </p:sp>
        <p:sp>
          <p:nvSpPr>
            <p:cNvPr id="6" name="TextBox 7">
              <a:extLst>
                <a:ext uri="{FF2B5EF4-FFF2-40B4-BE49-F238E27FC236}">
                  <a16:creationId xmlns:a16="http://schemas.microsoft.com/office/drawing/2014/main" id="{6D5A73A1-DBF6-B472-8EAD-9D9F57A53B48}"/>
                </a:ext>
              </a:extLst>
            </p:cNvPr>
            <p:cNvSpPr txBox="1"/>
            <p:nvPr/>
          </p:nvSpPr>
          <p:spPr>
            <a:xfrm>
              <a:off x="701371" y="4056972"/>
              <a:ext cx="273989" cy="276999"/>
            </a:xfrm>
            <a:prstGeom prst="rect">
              <a:avLst/>
            </a:prstGeom>
          </p:spPr>
          <p:txBody>
            <a:bodyPr wrap="square" lIns="0" tIns="0" rIns="0" bIns="0" rtlCol="0" anchor="ctr">
              <a:spAutoFit/>
            </a:bodyPr>
            <a:lstStyle/>
            <a:p>
              <a:pPr lvl="0" algn="just"/>
              <a:r>
                <a:rPr lang="en-US" dirty="0">
                  <a:solidFill>
                    <a:srgbClr val="01204C"/>
                  </a:solidFill>
                  <a:latin typeface="Outfit" pitchFamily="2" charset="0"/>
                </a:rPr>
                <a:t>[3]</a:t>
              </a:r>
            </a:p>
          </p:txBody>
        </p:sp>
        <p:sp>
          <p:nvSpPr>
            <p:cNvPr id="7" name="TextBox 7">
              <a:extLst>
                <a:ext uri="{FF2B5EF4-FFF2-40B4-BE49-F238E27FC236}">
                  <a16:creationId xmlns:a16="http://schemas.microsoft.com/office/drawing/2014/main" id="{EDAA10D3-14C3-CD24-1916-4288D41A20FF}"/>
                </a:ext>
              </a:extLst>
            </p:cNvPr>
            <p:cNvSpPr txBox="1"/>
            <p:nvPr/>
          </p:nvSpPr>
          <p:spPr>
            <a:xfrm>
              <a:off x="701371" y="4562695"/>
              <a:ext cx="273989" cy="276999"/>
            </a:xfrm>
            <a:prstGeom prst="rect">
              <a:avLst/>
            </a:prstGeom>
          </p:spPr>
          <p:txBody>
            <a:bodyPr wrap="square" lIns="0" tIns="0" rIns="0" bIns="0" rtlCol="0" anchor="ctr">
              <a:spAutoFit/>
            </a:bodyPr>
            <a:lstStyle/>
            <a:p>
              <a:pPr lvl="0" algn="just"/>
              <a:r>
                <a:rPr lang="en-US" dirty="0">
                  <a:solidFill>
                    <a:srgbClr val="01204C"/>
                  </a:solidFill>
                  <a:latin typeface="Outfit" pitchFamily="2" charset="0"/>
                </a:rPr>
                <a:t>[4]</a:t>
              </a:r>
            </a:p>
          </p:txBody>
        </p:sp>
      </p:grpSp>
    </p:spTree>
    <p:extLst>
      <p:ext uri="{BB962C8B-B14F-4D97-AF65-F5344CB8AC3E}">
        <p14:creationId xmlns:p14="http://schemas.microsoft.com/office/powerpoint/2010/main" val="1433075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36D301-C308-423E-5D3F-CC3D365E8ED8}"/>
            </a:ext>
          </a:extLst>
        </p:cNvPr>
        <p:cNvGrpSpPr/>
        <p:nvPr/>
      </p:nvGrpSpPr>
      <p:grpSpPr>
        <a:xfrm>
          <a:off x="0" y="0"/>
          <a:ext cx="0" cy="0"/>
          <a:chOff x="0" y="0"/>
          <a:chExt cx="0" cy="0"/>
        </a:xfrm>
      </p:grpSpPr>
      <p:sp>
        <p:nvSpPr>
          <p:cNvPr id="3" name="TextBox 7">
            <a:extLst>
              <a:ext uri="{FF2B5EF4-FFF2-40B4-BE49-F238E27FC236}">
                <a16:creationId xmlns:a16="http://schemas.microsoft.com/office/drawing/2014/main" id="{C850A7C7-4726-F242-9A2E-2A350DB8C4D6}"/>
              </a:ext>
            </a:extLst>
          </p:cNvPr>
          <p:cNvSpPr txBox="1"/>
          <p:nvPr/>
        </p:nvSpPr>
        <p:spPr>
          <a:xfrm>
            <a:off x="0" y="69233"/>
            <a:ext cx="12192000"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Convolutional Neural Network</a:t>
            </a:r>
          </a:p>
        </p:txBody>
      </p:sp>
      <p:grpSp>
        <p:nvGrpSpPr>
          <p:cNvPr id="2" name="Group 1">
            <a:extLst>
              <a:ext uri="{FF2B5EF4-FFF2-40B4-BE49-F238E27FC236}">
                <a16:creationId xmlns:a16="http://schemas.microsoft.com/office/drawing/2014/main" id="{69659B36-C4E3-2FC6-7C37-BF0054E4D084}"/>
              </a:ext>
            </a:extLst>
          </p:cNvPr>
          <p:cNvGrpSpPr/>
          <p:nvPr/>
        </p:nvGrpSpPr>
        <p:grpSpPr>
          <a:xfrm>
            <a:off x="471874" y="1000657"/>
            <a:ext cx="11248252" cy="5000748"/>
            <a:chOff x="471874" y="1000657"/>
            <a:chExt cx="11248252" cy="5000748"/>
          </a:xfrm>
        </p:grpSpPr>
        <p:sp>
          <p:nvSpPr>
            <p:cNvPr id="5" name="Rectangle: Rounded Corners 4">
              <a:extLst>
                <a:ext uri="{FF2B5EF4-FFF2-40B4-BE49-F238E27FC236}">
                  <a16:creationId xmlns:a16="http://schemas.microsoft.com/office/drawing/2014/main" id="{ADD6B67F-80B2-D3E6-FEB0-9314F71A744B}"/>
                </a:ext>
              </a:extLst>
            </p:cNvPr>
            <p:cNvSpPr/>
            <p:nvPr/>
          </p:nvSpPr>
          <p:spPr>
            <a:xfrm>
              <a:off x="644543" y="1510340"/>
              <a:ext cx="1958393" cy="590594"/>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6" name="TextBox 5">
              <a:extLst>
                <a:ext uri="{FF2B5EF4-FFF2-40B4-BE49-F238E27FC236}">
                  <a16:creationId xmlns:a16="http://schemas.microsoft.com/office/drawing/2014/main" id="{5596E890-95CE-97F9-819C-E174A8BDE239}"/>
                </a:ext>
              </a:extLst>
            </p:cNvPr>
            <p:cNvSpPr txBox="1"/>
            <p:nvPr/>
          </p:nvSpPr>
          <p:spPr>
            <a:xfrm>
              <a:off x="644542" y="1620971"/>
              <a:ext cx="19583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Input Layer</a:t>
              </a:r>
            </a:p>
          </p:txBody>
        </p:sp>
        <p:sp>
          <p:nvSpPr>
            <p:cNvPr id="15" name="Rectangle: Rounded Corners 14">
              <a:extLst>
                <a:ext uri="{FF2B5EF4-FFF2-40B4-BE49-F238E27FC236}">
                  <a16:creationId xmlns:a16="http://schemas.microsoft.com/office/drawing/2014/main" id="{2C269CC3-DCD8-1E89-02C3-DDCDB7E86DA2}"/>
                </a:ext>
              </a:extLst>
            </p:cNvPr>
            <p:cNvSpPr/>
            <p:nvPr/>
          </p:nvSpPr>
          <p:spPr>
            <a:xfrm>
              <a:off x="2700121" y="1510340"/>
              <a:ext cx="4296003" cy="590594"/>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8F27D81-7DDF-0759-5E28-EF155A92AAEC}"/>
                </a:ext>
              </a:extLst>
            </p:cNvPr>
            <p:cNvSpPr txBox="1"/>
            <p:nvPr/>
          </p:nvSpPr>
          <p:spPr>
            <a:xfrm>
              <a:off x="2700120" y="1620971"/>
              <a:ext cx="42171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Color channels, height, width of image</a:t>
              </a:r>
            </a:p>
          </p:txBody>
        </p:sp>
        <p:sp>
          <p:nvSpPr>
            <p:cNvPr id="7" name="Rectangle: Rounded Corners 6">
              <a:extLst>
                <a:ext uri="{FF2B5EF4-FFF2-40B4-BE49-F238E27FC236}">
                  <a16:creationId xmlns:a16="http://schemas.microsoft.com/office/drawing/2014/main" id="{7FB74BD6-1A18-3BE6-D343-14838F27B248}"/>
                </a:ext>
              </a:extLst>
            </p:cNvPr>
            <p:cNvSpPr/>
            <p:nvPr/>
          </p:nvSpPr>
          <p:spPr>
            <a:xfrm>
              <a:off x="644543" y="2316807"/>
              <a:ext cx="1958393" cy="884723"/>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8" name="TextBox 7">
              <a:extLst>
                <a:ext uri="{FF2B5EF4-FFF2-40B4-BE49-F238E27FC236}">
                  <a16:creationId xmlns:a16="http://schemas.microsoft.com/office/drawing/2014/main" id="{EF6596F2-4F9F-76EF-1CD2-78E2C3DFB209}"/>
                </a:ext>
              </a:extLst>
            </p:cNvPr>
            <p:cNvSpPr txBox="1"/>
            <p:nvPr/>
          </p:nvSpPr>
          <p:spPr>
            <a:xfrm>
              <a:off x="644542" y="2436003"/>
              <a:ext cx="19583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Convolutional Layers</a:t>
              </a:r>
            </a:p>
          </p:txBody>
        </p:sp>
        <p:sp>
          <p:nvSpPr>
            <p:cNvPr id="17" name="Rectangle: Rounded Corners 16">
              <a:extLst>
                <a:ext uri="{FF2B5EF4-FFF2-40B4-BE49-F238E27FC236}">
                  <a16:creationId xmlns:a16="http://schemas.microsoft.com/office/drawing/2014/main" id="{846C42D0-1A6F-8ECE-FA82-142A877BB113}"/>
                </a:ext>
              </a:extLst>
            </p:cNvPr>
            <p:cNvSpPr/>
            <p:nvPr/>
          </p:nvSpPr>
          <p:spPr>
            <a:xfrm>
              <a:off x="2700121" y="2316807"/>
              <a:ext cx="4296003" cy="884723"/>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1A5AD390-2237-243C-F2A6-9B2132D0F690}"/>
                </a:ext>
              </a:extLst>
            </p:cNvPr>
            <p:cNvSpPr txBox="1"/>
            <p:nvPr/>
          </p:nvSpPr>
          <p:spPr>
            <a:xfrm>
              <a:off x="2700120" y="2436003"/>
              <a:ext cx="4217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Number of filters, filter size, filter stride, activation function, number of layers</a:t>
              </a:r>
            </a:p>
          </p:txBody>
        </p:sp>
        <p:sp>
          <p:nvSpPr>
            <p:cNvPr id="9" name="Rectangle: Rounded Corners 8">
              <a:extLst>
                <a:ext uri="{FF2B5EF4-FFF2-40B4-BE49-F238E27FC236}">
                  <a16:creationId xmlns:a16="http://schemas.microsoft.com/office/drawing/2014/main" id="{D91BC27B-640B-AC53-60B4-8B99C9A4CD70}"/>
                </a:ext>
              </a:extLst>
            </p:cNvPr>
            <p:cNvSpPr/>
            <p:nvPr/>
          </p:nvSpPr>
          <p:spPr>
            <a:xfrm>
              <a:off x="644543" y="3424575"/>
              <a:ext cx="1958393" cy="628312"/>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9458603-2830-8248-9AFC-CF45C264B785}"/>
                </a:ext>
              </a:extLst>
            </p:cNvPr>
            <p:cNvSpPr txBox="1"/>
            <p:nvPr/>
          </p:nvSpPr>
          <p:spPr>
            <a:xfrm>
              <a:off x="644542" y="3554065"/>
              <a:ext cx="19583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Pooling Layers</a:t>
              </a:r>
            </a:p>
          </p:txBody>
        </p:sp>
        <p:sp>
          <p:nvSpPr>
            <p:cNvPr id="21" name="Rectangle: Rounded Corners 20">
              <a:extLst>
                <a:ext uri="{FF2B5EF4-FFF2-40B4-BE49-F238E27FC236}">
                  <a16:creationId xmlns:a16="http://schemas.microsoft.com/office/drawing/2014/main" id="{F26B75A2-0928-CE34-7980-2342AA3EA068}"/>
                </a:ext>
              </a:extLst>
            </p:cNvPr>
            <p:cNvSpPr/>
            <p:nvPr/>
          </p:nvSpPr>
          <p:spPr>
            <a:xfrm>
              <a:off x="2700121" y="3443434"/>
              <a:ext cx="4296003" cy="590594"/>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51242F6-EE5C-C405-6E0B-C1CBBAD63BB1}"/>
                </a:ext>
              </a:extLst>
            </p:cNvPr>
            <p:cNvSpPr txBox="1"/>
            <p:nvPr/>
          </p:nvSpPr>
          <p:spPr>
            <a:xfrm>
              <a:off x="2660391" y="3526197"/>
              <a:ext cx="43748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Pooling type, pool size, stride, placement</a:t>
              </a:r>
            </a:p>
          </p:txBody>
        </p:sp>
        <p:sp>
          <p:nvSpPr>
            <p:cNvPr id="11" name="Rectangle: Rounded Corners 10">
              <a:extLst>
                <a:ext uri="{FF2B5EF4-FFF2-40B4-BE49-F238E27FC236}">
                  <a16:creationId xmlns:a16="http://schemas.microsoft.com/office/drawing/2014/main" id="{AFA802AD-BD9F-DAAD-6492-409FB3E08E15}"/>
                </a:ext>
              </a:extLst>
            </p:cNvPr>
            <p:cNvSpPr/>
            <p:nvPr/>
          </p:nvSpPr>
          <p:spPr>
            <a:xfrm>
              <a:off x="644543" y="4278961"/>
              <a:ext cx="1958393" cy="890714"/>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EC16D9B-1249-C67D-528D-E1A28B08DAB9}"/>
                </a:ext>
              </a:extLst>
            </p:cNvPr>
            <p:cNvSpPr txBox="1"/>
            <p:nvPr/>
          </p:nvSpPr>
          <p:spPr>
            <a:xfrm>
              <a:off x="644542" y="4401153"/>
              <a:ext cx="19583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Fully Connected Layers</a:t>
              </a:r>
            </a:p>
          </p:txBody>
        </p:sp>
        <p:sp>
          <p:nvSpPr>
            <p:cNvPr id="23" name="Rectangle: Rounded Corners 22">
              <a:extLst>
                <a:ext uri="{FF2B5EF4-FFF2-40B4-BE49-F238E27FC236}">
                  <a16:creationId xmlns:a16="http://schemas.microsoft.com/office/drawing/2014/main" id="{E0A9D4FA-929D-F062-B00F-93098C2B76EE}"/>
                </a:ext>
              </a:extLst>
            </p:cNvPr>
            <p:cNvSpPr/>
            <p:nvPr/>
          </p:nvSpPr>
          <p:spPr>
            <a:xfrm>
              <a:off x="2700121" y="4281957"/>
              <a:ext cx="4296003" cy="884723"/>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89314F4B-568F-9B67-0801-EF66DCCE18B1}"/>
                </a:ext>
              </a:extLst>
            </p:cNvPr>
            <p:cNvSpPr txBox="1"/>
            <p:nvPr/>
          </p:nvSpPr>
          <p:spPr>
            <a:xfrm>
              <a:off x="2700120" y="4401153"/>
              <a:ext cx="4217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Number of layers, neurons per layer, activation functions, dropout rate</a:t>
              </a:r>
            </a:p>
          </p:txBody>
        </p:sp>
        <p:sp>
          <p:nvSpPr>
            <p:cNvPr id="13" name="Rectangle: Rounded Corners 12">
              <a:extLst>
                <a:ext uri="{FF2B5EF4-FFF2-40B4-BE49-F238E27FC236}">
                  <a16:creationId xmlns:a16="http://schemas.microsoft.com/office/drawing/2014/main" id="{249E207B-A410-9ABF-81F3-E9DC6411A242}"/>
                </a:ext>
              </a:extLst>
            </p:cNvPr>
            <p:cNvSpPr/>
            <p:nvPr/>
          </p:nvSpPr>
          <p:spPr>
            <a:xfrm>
              <a:off x="644543" y="5377455"/>
              <a:ext cx="1958393" cy="601569"/>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694E7FA9-4A8E-8771-871F-7D56E949C385}"/>
                </a:ext>
              </a:extLst>
            </p:cNvPr>
            <p:cNvSpPr txBox="1"/>
            <p:nvPr/>
          </p:nvSpPr>
          <p:spPr>
            <a:xfrm>
              <a:off x="644542" y="5493573"/>
              <a:ext cx="19583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Output Layers</a:t>
              </a:r>
            </a:p>
          </p:txBody>
        </p:sp>
        <p:sp>
          <p:nvSpPr>
            <p:cNvPr id="25" name="Rectangle: Rounded Corners 24">
              <a:extLst>
                <a:ext uri="{FF2B5EF4-FFF2-40B4-BE49-F238E27FC236}">
                  <a16:creationId xmlns:a16="http://schemas.microsoft.com/office/drawing/2014/main" id="{D782B095-311C-9A78-8364-4993193F7EDE}"/>
                </a:ext>
              </a:extLst>
            </p:cNvPr>
            <p:cNvSpPr/>
            <p:nvPr/>
          </p:nvSpPr>
          <p:spPr>
            <a:xfrm>
              <a:off x="2700121" y="5382942"/>
              <a:ext cx="4296003" cy="590594"/>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96A76F03-6D62-BB55-CFD0-94C9E9532124}"/>
                </a:ext>
              </a:extLst>
            </p:cNvPr>
            <p:cNvSpPr txBox="1"/>
            <p:nvPr/>
          </p:nvSpPr>
          <p:spPr>
            <a:xfrm>
              <a:off x="2700120" y="5355074"/>
              <a:ext cx="421712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1 Neuron for binary classification, Activation function</a:t>
              </a:r>
            </a:p>
          </p:txBody>
        </p:sp>
        <p:sp>
          <p:nvSpPr>
            <p:cNvPr id="44" name="TextBox 43">
              <a:extLst>
                <a:ext uri="{FF2B5EF4-FFF2-40B4-BE49-F238E27FC236}">
                  <a16:creationId xmlns:a16="http://schemas.microsoft.com/office/drawing/2014/main" id="{13CC9557-8EA0-BC5C-56D3-09947D98ED6D}"/>
                </a:ext>
              </a:extLst>
            </p:cNvPr>
            <p:cNvSpPr txBox="1"/>
            <p:nvPr/>
          </p:nvSpPr>
          <p:spPr>
            <a:xfrm>
              <a:off x="7679821" y="2054699"/>
              <a:ext cx="34366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4343"/>
                  </a:solidFill>
                  <a:effectLst/>
                  <a:uLnTx/>
                  <a:uFillTx/>
                  <a:latin typeface="Outfit" pitchFamily="2" charset="0"/>
                  <a:ea typeface="+mn-ea"/>
                  <a:cs typeface="+mn-cs"/>
                </a:rPr>
                <a:t>Activation Function</a:t>
              </a:r>
            </a:p>
          </p:txBody>
        </p:sp>
        <p:sp>
          <p:nvSpPr>
            <p:cNvPr id="45" name="TextBox 44">
              <a:extLst>
                <a:ext uri="{FF2B5EF4-FFF2-40B4-BE49-F238E27FC236}">
                  <a16:creationId xmlns:a16="http://schemas.microsoft.com/office/drawing/2014/main" id="{8C088DCB-105E-360B-5756-3421C76E65A0}"/>
                </a:ext>
              </a:extLst>
            </p:cNvPr>
            <p:cNvSpPr txBox="1"/>
            <p:nvPr/>
          </p:nvSpPr>
          <p:spPr>
            <a:xfrm>
              <a:off x="7435710" y="2445342"/>
              <a:ext cx="392484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Introduces nonlinearity, allows the network to learn complex patterns beyond simple linear combinations.</a:t>
              </a:r>
            </a:p>
          </p:txBody>
        </p:sp>
        <p:sp>
          <p:nvSpPr>
            <p:cNvPr id="47" name="TextBox 46">
              <a:extLst>
                <a:ext uri="{FF2B5EF4-FFF2-40B4-BE49-F238E27FC236}">
                  <a16:creationId xmlns:a16="http://schemas.microsoft.com/office/drawing/2014/main" id="{64D88B4C-D217-6E7E-B493-702E1EBB6E4B}"/>
                </a:ext>
              </a:extLst>
            </p:cNvPr>
            <p:cNvSpPr txBox="1"/>
            <p:nvPr/>
          </p:nvSpPr>
          <p:spPr>
            <a:xfrm>
              <a:off x="7679821" y="3398327"/>
              <a:ext cx="34366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4343"/>
                  </a:solidFill>
                  <a:effectLst/>
                  <a:uLnTx/>
                  <a:uFillTx/>
                  <a:latin typeface="Outfit" pitchFamily="2" charset="0"/>
                  <a:ea typeface="+mn-ea"/>
                  <a:cs typeface="+mn-cs"/>
                </a:rPr>
                <a:t>Pooling Type</a:t>
              </a:r>
            </a:p>
          </p:txBody>
        </p:sp>
        <p:sp>
          <p:nvSpPr>
            <p:cNvPr id="48" name="TextBox 47">
              <a:extLst>
                <a:ext uri="{FF2B5EF4-FFF2-40B4-BE49-F238E27FC236}">
                  <a16:creationId xmlns:a16="http://schemas.microsoft.com/office/drawing/2014/main" id="{B489C071-4CC8-8ABB-7D0A-23947B7154DD}"/>
                </a:ext>
              </a:extLst>
            </p:cNvPr>
            <p:cNvSpPr txBox="1"/>
            <p:nvPr/>
          </p:nvSpPr>
          <p:spPr>
            <a:xfrm>
              <a:off x="7435710" y="3788970"/>
              <a:ext cx="392484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Method used to summarize and down sample feature extracted to reduce spatial dimension.</a:t>
              </a:r>
            </a:p>
          </p:txBody>
        </p:sp>
        <p:sp>
          <p:nvSpPr>
            <p:cNvPr id="49" name="TextBox 48">
              <a:extLst>
                <a:ext uri="{FF2B5EF4-FFF2-40B4-BE49-F238E27FC236}">
                  <a16:creationId xmlns:a16="http://schemas.microsoft.com/office/drawing/2014/main" id="{DD53B8FA-9861-16B3-5F62-AF4F2F96F340}"/>
                </a:ext>
              </a:extLst>
            </p:cNvPr>
            <p:cNvSpPr txBox="1"/>
            <p:nvPr/>
          </p:nvSpPr>
          <p:spPr>
            <a:xfrm>
              <a:off x="7679821" y="4741955"/>
              <a:ext cx="34366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4343"/>
                  </a:solidFill>
                  <a:effectLst/>
                  <a:uLnTx/>
                  <a:uFillTx/>
                  <a:latin typeface="Outfit" pitchFamily="2" charset="0"/>
                  <a:ea typeface="+mn-ea"/>
                  <a:cs typeface="+mn-cs"/>
                </a:rPr>
                <a:t>Dropout Rate</a:t>
              </a:r>
            </a:p>
          </p:txBody>
        </p:sp>
        <p:sp>
          <p:nvSpPr>
            <p:cNvPr id="50" name="TextBox 49">
              <a:extLst>
                <a:ext uri="{FF2B5EF4-FFF2-40B4-BE49-F238E27FC236}">
                  <a16:creationId xmlns:a16="http://schemas.microsoft.com/office/drawing/2014/main" id="{5AD7F742-50AD-27C5-AA7A-7D79B8F4625B}"/>
                </a:ext>
              </a:extLst>
            </p:cNvPr>
            <p:cNvSpPr txBox="1"/>
            <p:nvPr/>
          </p:nvSpPr>
          <p:spPr>
            <a:xfrm>
              <a:off x="7435710" y="5132598"/>
              <a:ext cx="392484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Parameter used to prevent overfitting by randomly turning off some neurons during training.</a:t>
              </a:r>
            </a:p>
          </p:txBody>
        </p:sp>
        <p:sp>
          <p:nvSpPr>
            <p:cNvPr id="53" name="TextBox 52">
              <a:extLst>
                <a:ext uri="{FF2B5EF4-FFF2-40B4-BE49-F238E27FC236}">
                  <a16:creationId xmlns:a16="http://schemas.microsoft.com/office/drawing/2014/main" id="{9D0015CE-4558-1EB5-E147-C3C690850C90}"/>
                </a:ext>
              </a:extLst>
            </p:cNvPr>
            <p:cNvSpPr txBox="1"/>
            <p:nvPr/>
          </p:nvSpPr>
          <p:spPr>
            <a:xfrm>
              <a:off x="7679821" y="1510340"/>
              <a:ext cx="34366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4343"/>
                  </a:solidFill>
                  <a:effectLst/>
                  <a:uLnTx/>
                  <a:uFillTx/>
                  <a:latin typeface="Outfit" pitchFamily="2" charset="0"/>
                  <a:ea typeface="+mn-ea"/>
                  <a:cs typeface="+mn-cs"/>
                </a:rPr>
                <a:t>Definitions:</a:t>
              </a:r>
            </a:p>
          </p:txBody>
        </p:sp>
        <p:sp>
          <p:nvSpPr>
            <p:cNvPr id="54" name="TextBox 7">
              <a:extLst>
                <a:ext uri="{FF2B5EF4-FFF2-40B4-BE49-F238E27FC236}">
                  <a16:creationId xmlns:a16="http://schemas.microsoft.com/office/drawing/2014/main" id="{A9F1FB05-86B8-E4E7-5080-FED8714FB265}"/>
                </a:ext>
              </a:extLst>
            </p:cNvPr>
            <p:cNvSpPr txBox="1"/>
            <p:nvPr/>
          </p:nvSpPr>
          <p:spPr>
            <a:xfrm>
              <a:off x="471874" y="1000657"/>
              <a:ext cx="11248252"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4343"/>
                  </a:solidFill>
                  <a:effectLst/>
                  <a:uLnTx/>
                  <a:uFillTx/>
                  <a:latin typeface="Outfit" pitchFamily="2" charset="0"/>
                  <a:ea typeface="Neue Machina Ultra-Bold"/>
                  <a:cs typeface="Neue Machina Ultra-Bold"/>
                  <a:sym typeface="Neue Machina Ultra-Bold"/>
                </a:rPr>
                <a:t>Components of CNN that need to be designed and tuned for effective classification:</a:t>
              </a:r>
            </a:p>
          </p:txBody>
        </p:sp>
      </p:grpSp>
      <p:sp>
        <p:nvSpPr>
          <p:cNvPr id="4" name="Rectangle: Rounded Corners 3">
            <a:extLst>
              <a:ext uri="{FF2B5EF4-FFF2-40B4-BE49-F238E27FC236}">
                <a16:creationId xmlns:a16="http://schemas.microsoft.com/office/drawing/2014/main" id="{043EA90B-2BC6-8F8E-A417-E639809BA3AB}"/>
              </a:ext>
            </a:extLst>
          </p:cNvPr>
          <p:cNvSpPr/>
          <p:nvPr/>
        </p:nvSpPr>
        <p:spPr>
          <a:xfrm>
            <a:off x="0" y="882638"/>
            <a:ext cx="12192000" cy="20275884"/>
          </a:xfrm>
          <a:prstGeom prst="roundRect">
            <a:avLst>
              <a:gd name="adj" fmla="val 1133"/>
            </a:avLst>
          </a:prstGeom>
          <a:noFill/>
          <a:ln w="76200">
            <a:solidFill>
              <a:srgbClr val="4F4343">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F4343"/>
              </a:solidFill>
              <a:effectLst/>
              <a:uLnTx/>
              <a:uFillTx/>
              <a:latin typeface="Calibri"/>
              <a:ea typeface="+mn-ea"/>
              <a:cs typeface="+mn-cs"/>
            </a:endParaRPr>
          </a:p>
        </p:txBody>
      </p:sp>
      <p:sp>
        <p:nvSpPr>
          <p:cNvPr id="19" name="TextBox 16">
            <a:extLst>
              <a:ext uri="{FF2B5EF4-FFF2-40B4-BE49-F238E27FC236}">
                <a16:creationId xmlns:a16="http://schemas.microsoft.com/office/drawing/2014/main" id="{8987377E-9F99-CFD6-A86F-2E5796C7DA4A}"/>
              </a:ext>
            </a:extLst>
          </p:cNvPr>
          <p:cNvSpPr txBox="1"/>
          <p:nvPr/>
        </p:nvSpPr>
        <p:spPr>
          <a:xfrm>
            <a:off x="685799" y="6199227"/>
            <a:ext cx="11034327" cy="553998"/>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Tensors</a:t>
            </a:r>
          </a:p>
        </p:txBody>
      </p:sp>
      <p:grpSp>
        <p:nvGrpSpPr>
          <p:cNvPr id="20" name="Group 19">
            <a:extLst>
              <a:ext uri="{FF2B5EF4-FFF2-40B4-BE49-F238E27FC236}">
                <a16:creationId xmlns:a16="http://schemas.microsoft.com/office/drawing/2014/main" id="{5F1202A8-B707-1DB2-E6B4-5557DCD7FCD6}"/>
              </a:ext>
            </a:extLst>
          </p:cNvPr>
          <p:cNvGrpSpPr/>
          <p:nvPr/>
        </p:nvGrpSpPr>
        <p:grpSpPr>
          <a:xfrm>
            <a:off x="1263236" y="6662997"/>
            <a:ext cx="9633364" cy="1653043"/>
            <a:chOff x="1263236" y="1084658"/>
            <a:chExt cx="9633364" cy="1653043"/>
          </a:xfrm>
        </p:grpSpPr>
        <p:sp>
          <p:nvSpPr>
            <p:cNvPr id="33" name="TextBox 32">
              <a:extLst>
                <a:ext uri="{FF2B5EF4-FFF2-40B4-BE49-F238E27FC236}">
                  <a16:creationId xmlns:a16="http://schemas.microsoft.com/office/drawing/2014/main" id="{778511D1-AAC2-A5E0-EB0D-ECCE3E50C0D5}"/>
                </a:ext>
              </a:extLst>
            </p:cNvPr>
            <p:cNvSpPr txBox="1"/>
            <p:nvPr/>
          </p:nvSpPr>
          <p:spPr>
            <a:xfrm>
              <a:off x="1263236" y="1084658"/>
              <a:ext cx="9633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4343"/>
                  </a:solidFill>
                  <a:effectLst/>
                  <a:uLnTx/>
                  <a:uFillTx/>
                  <a:latin typeface="Outfit" pitchFamily="2" charset="0"/>
                  <a:ea typeface="+mn-ea"/>
                  <a:cs typeface="+mn-cs"/>
                </a:rPr>
                <a:t>Tensors are multi-dimensional arrays used by CNNs to process images</a:t>
              </a:r>
            </a:p>
          </p:txBody>
        </p:sp>
        <p:sp>
          <p:nvSpPr>
            <p:cNvPr id="34" name="TextBox 33">
              <a:extLst>
                <a:ext uri="{FF2B5EF4-FFF2-40B4-BE49-F238E27FC236}">
                  <a16:creationId xmlns:a16="http://schemas.microsoft.com/office/drawing/2014/main" id="{F4AA6D94-74EF-F8B0-D482-2C2AF66F8A34}"/>
                </a:ext>
              </a:extLst>
            </p:cNvPr>
            <p:cNvSpPr txBox="1"/>
            <p:nvPr/>
          </p:nvSpPr>
          <p:spPr>
            <a:xfrm flipH="1">
              <a:off x="1544882" y="2056459"/>
              <a:ext cx="12255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4343"/>
                  </a:solidFill>
                  <a:effectLst/>
                  <a:uLnTx/>
                  <a:uFillTx/>
                  <a:latin typeface="Outfit" pitchFamily="2" charset="0"/>
                  <a:ea typeface="+mn-ea"/>
                  <a:cs typeface="+mn-cs"/>
                </a:rPr>
                <a:t>Scalars</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A0FA3A8-0F4E-7C29-0639-87928239EED3}"/>
                    </a:ext>
                  </a:extLst>
                </p:cNvPr>
                <p:cNvSpPr txBox="1"/>
                <p:nvPr/>
              </p:nvSpPr>
              <p:spPr>
                <a:xfrm flipH="1">
                  <a:off x="1815392" y="1606404"/>
                  <a:ext cx="684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dPr>
                          <m:e>
                            <m:r>
                              <a:rPr kumimoji="0" lang="en-US" sz="2000" b="1" i="1" u="none" strike="noStrike" kern="1200" cap="none" spc="0" normalizeH="0" baseline="0" noProof="0" dirty="0">
                                <a:ln>
                                  <a:noFill/>
                                </a:ln>
                                <a:solidFill>
                                  <a:srgbClr val="4F4343"/>
                                </a:solidFill>
                                <a:effectLst/>
                                <a:uLnTx/>
                                <a:uFillTx/>
                                <a:latin typeface="Cambria Math" panose="02040503050406030204" pitchFamily="18" charset="0"/>
                                <a:ea typeface="+mn-ea"/>
                                <a:cs typeface="+mn-cs"/>
                              </a:rPr>
                              <m:t>𝟏</m:t>
                            </m:r>
                            <m:r>
                              <a:rPr kumimoji="0" lang="en-US" sz="2000" b="1" i="1" u="none" strike="noStrike" kern="1200" cap="none" spc="0" normalizeH="0" baseline="0" noProof="0" dirty="0">
                                <a:ln>
                                  <a:noFill/>
                                </a:ln>
                                <a:solidFill>
                                  <a:srgbClr val="4F4343"/>
                                </a:solidFill>
                                <a:effectLst/>
                                <a:uLnTx/>
                                <a:uFillTx/>
                                <a:latin typeface="Cambria Math" panose="02040503050406030204" pitchFamily="18" charset="0"/>
                                <a:ea typeface="+mn-ea"/>
                                <a:cs typeface="+mn-cs"/>
                              </a:rPr>
                              <m:t>]</m:t>
                            </m:r>
                          </m:e>
                        </m:d>
                      </m:oMath>
                    </m:oMathPara>
                  </a14:m>
                  <a:endParaRPr kumimoji="0" lang="en-US" sz="2000" b="1" i="0" u="none" strike="noStrike" kern="1200" cap="none" spc="0" normalizeH="0" baseline="0" noProof="0" dirty="0">
                    <a:ln>
                      <a:noFill/>
                    </a:ln>
                    <a:solidFill>
                      <a:srgbClr val="4F4343"/>
                    </a:solidFill>
                    <a:effectLst/>
                    <a:uLnTx/>
                    <a:uFillTx/>
                    <a:latin typeface="Calibri"/>
                    <a:ea typeface="+mn-ea"/>
                    <a:cs typeface="+mn-cs"/>
                  </a:endParaRPr>
                </a:p>
              </p:txBody>
            </p:sp>
          </mc:Choice>
          <mc:Fallback xmlns="">
            <p:sp>
              <p:nvSpPr>
                <p:cNvPr id="35" name="TextBox 34">
                  <a:extLst>
                    <a:ext uri="{FF2B5EF4-FFF2-40B4-BE49-F238E27FC236}">
                      <a16:creationId xmlns:a16="http://schemas.microsoft.com/office/drawing/2014/main" id="{3A0FA3A8-0F4E-7C29-0639-87928239EED3}"/>
                    </a:ext>
                  </a:extLst>
                </p:cNvPr>
                <p:cNvSpPr txBox="1">
                  <a:spLocks noRot="1" noChangeAspect="1" noMove="1" noResize="1" noEditPoints="1" noAdjustHandles="1" noChangeArrowheads="1" noChangeShapeType="1" noTextEdit="1"/>
                </p:cNvSpPr>
                <p:nvPr/>
              </p:nvSpPr>
              <p:spPr>
                <a:xfrm flipH="1">
                  <a:off x="1815392" y="1606404"/>
                  <a:ext cx="684530" cy="400110"/>
                </a:xfrm>
                <a:prstGeom prst="rect">
                  <a:avLst/>
                </a:prstGeom>
                <a:blipFill>
                  <a:blip r:embed="rId3"/>
                  <a:stretch>
                    <a:fillRect l="-44643" t="-125758" r="-27679" b="-189394"/>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6C5627EA-1C69-7EBA-2AFB-002B1CBF1AAC}"/>
                </a:ext>
              </a:extLst>
            </p:cNvPr>
            <p:cNvSpPr txBox="1"/>
            <p:nvPr/>
          </p:nvSpPr>
          <p:spPr>
            <a:xfrm flipH="1">
              <a:off x="1263236" y="2368369"/>
              <a:ext cx="17888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F4343"/>
                  </a:solidFill>
                  <a:effectLst/>
                  <a:uLnTx/>
                  <a:uFillTx/>
                  <a:latin typeface="Outfit" pitchFamily="2" charset="0"/>
                  <a:ea typeface="+mn-ea"/>
                  <a:cs typeface="+mn-cs"/>
                </a:rPr>
                <a:t>Single value</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4270027-5C59-1C2A-3701-FE07597883C0}"/>
                    </a:ext>
                  </a:extLst>
                </p:cNvPr>
                <p:cNvSpPr txBox="1"/>
                <p:nvPr/>
              </p:nvSpPr>
              <p:spPr>
                <a:xfrm flipH="1">
                  <a:off x="3247696" y="1606404"/>
                  <a:ext cx="20942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dPr>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𝟏</m:t>
                            </m:r>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 </m:t>
                            </m:r>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𝟐</m:t>
                            </m:r>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 </m:t>
                            </m:r>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𝟑</m:t>
                            </m:r>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 …, </m:t>
                            </m:r>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𝑵</m:t>
                            </m:r>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m:t>
                            </m:r>
                          </m:e>
                        </m:d>
                      </m:oMath>
                    </m:oMathPara>
                  </a14:m>
                  <a:endParaRPr kumimoji="0" lang="ar-AE" sz="1600" b="0" i="0" u="none" strike="noStrike" kern="1200" cap="none" spc="0" normalizeH="0" baseline="0" noProof="0">
                    <a:ln>
                      <a:noFill/>
                    </a:ln>
                    <a:solidFill>
                      <a:srgbClr val="4F4343"/>
                    </a:solidFill>
                    <a:effectLst/>
                    <a:uLnTx/>
                    <a:uFillTx/>
                    <a:latin typeface="Calibri"/>
                    <a:ea typeface="+mn-ea"/>
                    <a:cs typeface="+mn-cs"/>
                  </a:endParaRPr>
                </a:p>
              </p:txBody>
            </p:sp>
          </mc:Choice>
          <mc:Fallback xmlns="">
            <p:sp>
              <p:nvSpPr>
                <p:cNvPr id="37" name="TextBox 36">
                  <a:extLst>
                    <a:ext uri="{FF2B5EF4-FFF2-40B4-BE49-F238E27FC236}">
                      <a16:creationId xmlns:a16="http://schemas.microsoft.com/office/drawing/2014/main" id="{54270027-5C59-1C2A-3701-FE07597883C0}"/>
                    </a:ext>
                  </a:extLst>
                </p:cNvPr>
                <p:cNvSpPr txBox="1">
                  <a:spLocks noRot="1" noChangeAspect="1" noMove="1" noResize="1" noEditPoints="1" noAdjustHandles="1" noChangeArrowheads="1" noChangeShapeType="1" noTextEdit="1"/>
                </p:cNvSpPr>
                <p:nvPr/>
              </p:nvSpPr>
              <p:spPr>
                <a:xfrm flipH="1">
                  <a:off x="3247696" y="1606404"/>
                  <a:ext cx="2094230" cy="400110"/>
                </a:xfrm>
                <a:prstGeom prst="rect">
                  <a:avLst/>
                </a:prstGeom>
                <a:blipFill>
                  <a:blip r:embed="rId4"/>
                  <a:stretch>
                    <a:fillRect l="-8746" t="-122727" b="-192424"/>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CB0EED8E-C6D3-83C0-7411-175D8AD44A78}"/>
                </a:ext>
              </a:extLst>
            </p:cNvPr>
            <p:cNvSpPr txBox="1"/>
            <p:nvPr/>
          </p:nvSpPr>
          <p:spPr>
            <a:xfrm flipH="1">
              <a:off x="3514396" y="2056459"/>
              <a:ext cx="15608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4343"/>
                  </a:solidFill>
                  <a:effectLst/>
                  <a:uLnTx/>
                  <a:uFillTx/>
                  <a:latin typeface="Outfit" pitchFamily="2" charset="0"/>
                  <a:ea typeface="+mn-ea"/>
                  <a:cs typeface="+mn-cs"/>
                </a:rPr>
                <a:t>Vectors</a:t>
              </a:r>
            </a:p>
          </p:txBody>
        </p:sp>
        <p:sp>
          <p:nvSpPr>
            <p:cNvPr id="39" name="TextBox 38">
              <a:extLst>
                <a:ext uri="{FF2B5EF4-FFF2-40B4-BE49-F238E27FC236}">
                  <a16:creationId xmlns:a16="http://schemas.microsoft.com/office/drawing/2014/main" id="{1EB1FBEE-29EF-F574-88F8-CAA160AD90A2}"/>
                </a:ext>
              </a:extLst>
            </p:cNvPr>
            <p:cNvSpPr txBox="1"/>
            <p:nvPr/>
          </p:nvSpPr>
          <p:spPr>
            <a:xfrm flipH="1">
              <a:off x="3400390" y="2368369"/>
              <a:ext cx="17888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F4343"/>
                  </a:solidFill>
                  <a:effectLst/>
                  <a:uLnTx/>
                  <a:uFillTx/>
                  <a:latin typeface="Outfit" pitchFamily="2" charset="0"/>
                  <a:ea typeface="+mn-ea"/>
                  <a:cs typeface="+mn-cs"/>
                </a:rPr>
                <a:t>List of values</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4DB1C7A-BFF6-7259-954F-6A8277A41E25}"/>
                    </a:ext>
                  </a:extLst>
                </p:cNvPr>
                <p:cNvSpPr txBox="1"/>
                <p:nvPr/>
              </p:nvSpPr>
              <p:spPr>
                <a:xfrm flipH="1">
                  <a:off x="5651550" y="1462422"/>
                  <a:ext cx="1560830" cy="640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dPr>
                          <m:e>
                            <m:m>
                              <m:mPr>
                                <m:mcs>
                                  <m:mc>
                                    <m:mcPr>
                                      <m:count m:val="2"/>
                                      <m:mcJc m:val="center"/>
                                    </m:mcPr>
                                  </m:mc>
                                </m:mcs>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mPr>
                              <m:mr>
                                <m:e>
                                  <m:r>
                                    <m:rPr>
                                      <m:brk m:alnAt="7"/>
                                    </m:r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𝟏</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𝟐</m:t>
                                  </m:r>
                                </m:e>
                              </m:mr>
                              <m:mr>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𝟑</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𝟒</m:t>
                                  </m:r>
                                </m:e>
                              </m:mr>
                            </m:m>
                          </m:e>
                        </m:d>
                      </m:oMath>
                    </m:oMathPara>
                  </a14:m>
                  <a:endParaRPr kumimoji="0" lang="ar-AE" sz="1600" b="0" i="0" u="none" strike="noStrike" kern="1200" cap="none" spc="0" normalizeH="0" baseline="0" noProof="0">
                    <a:ln>
                      <a:noFill/>
                    </a:ln>
                    <a:solidFill>
                      <a:srgbClr val="4F4343"/>
                    </a:solidFill>
                    <a:effectLst/>
                    <a:uLnTx/>
                    <a:uFillTx/>
                    <a:latin typeface="Calibri"/>
                    <a:ea typeface="+mn-ea"/>
                    <a:cs typeface="+mn-cs"/>
                  </a:endParaRPr>
                </a:p>
              </p:txBody>
            </p:sp>
          </mc:Choice>
          <mc:Fallback xmlns="">
            <p:sp>
              <p:nvSpPr>
                <p:cNvPr id="40" name="TextBox 39">
                  <a:extLst>
                    <a:ext uri="{FF2B5EF4-FFF2-40B4-BE49-F238E27FC236}">
                      <a16:creationId xmlns:a16="http://schemas.microsoft.com/office/drawing/2014/main" id="{D4DB1C7A-BFF6-7259-954F-6A8277A41E25}"/>
                    </a:ext>
                  </a:extLst>
                </p:cNvPr>
                <p:cNvSpPr txBox="1">
                  <a:spLocks noRot="1" noChangeAspect="1" noMove="1" noResize="1" noEditPoints="1" noAdjustHandles="1" noChangeArrowheads="1" noChangeShapeType="1" noTextEdit="1"/>
                </p:cNvSpPr>
                <p:nvPr/>
              </p:nvSpPr>
              <p:spPr>
                <a:xfrm flipH="1">
                  <a:off x="5651550" y="1462422"/>
                  <a:ext cx="1560830" cy="640112"/>
                </a:xfrm>
                <a:prstGeom prst="rect">
                  <a:avLst/>
                </a:prstGeom>
                <a:blipFill>
                  <a:blip r:embed="rId5"/>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C02E75A1-A127-AAF8-DBDC-F1A9BA6E1075}"/>
                </a:ext>
              </a:extLst>
            </p:cNvPr>
            <p:cNvSpPr txBox="1"/>
            <p:nvPr/>
          </p:nvSpPr>
          <p:spPr>
            <a:xfrm flipH="1">
              <a:off x="5651550" y="2056459"/>
              <a:ext cx="15608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4343"/>
                  </a:solidFill>
                  <a:effectLst/>
                  <a:uLnTx/>
                  <a:uFillTx/>
                  <a:latin typeface="Outfit" pitchFamily="2" charset="0"/>
                  <a:ea typeface="+mn-ea"/>
                  <a:cs typeface="+mn-cs"/>
                </a:rPr>
                <a:t>Matrix</a:t>
              </a:r>
            </a:p>
          </p:txBody>
        </p:sp>
        <p:sp>
          <p:nvSpPr>
            <p:cNvPr id="42" name="TextBox 41">
              <a:extLst>
                <a:ext uri="{FF2B5EF4-FFF2-40B4-BE49-F238E27FC236}">
                  <a16:creationId xmlns:a16="http://schemas.microsoft.com/office/drawing/2014/main" id="{76ACE608-13A2-846A-7F98-2C53EDDDB995}"/>
                </a:ext>
              </a:extLst>
            </p:cNvPr>
            <p:cNvSpPr txBox="1"/>
            <p:nvPr/>
          </p:nvSpPr>
          <p:spPr>
            <a:xfrm flipH="1">
              <a:off x="5537544" y="2368369"/>
              <a:ext cx="17888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F4343"/>
                  </a:solidFill>
                  <a:effectLst/>
                  <a:uLnTx/>
                  <a:uFillTx/>
                  <a:latin typeface="Outfit" pitchFamily="2" charset="0"/>
                  <a:ea typeface="+mn-ea"/>
                  <a:cs typeface="+mn-cs"/>
                </a:rPr>
                <a:t>Grid of values</a:t>
              </a:r>
            </a:p>
          </p:txBody>
        </p:sp>
        <p:sp>
          <p:nvSpPr>
            <p:cNvPr id="43" name="TextBox 42">
              <a:extLst>
                <a:ext uri="{FF2B5EF4-FFF2-40B4-BE49-F238E27FC236}">
                  <a16:creationId xmlns:a16="http://schemas.microsoft.com/office/drawing/2014/main" id="{1A859614-6441-6582-D86F-5899CAD8119F}"/>
                </a:ext>
              </a:extLst>
            </p:cNvPr>
            <p:cNvSpPr txBox="1"/>
            <p:nvPr/>
          </p:nvSpPr>
          <p:spPr>
            <a:xfrm flipH="1">
              <a:off x="8323734" y="2056459"/>
              <a:ext cx="15608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4343"/>
                  </a:solidFill>
                  <a:effectLst/>
                  <a:uLnTx/>
                  <a:uFillTx/>
                  <a:latin typeface="Outfit" pitchFamily="2" charset="0"/>
                  <a:ea typeface="+mn-ea"/>
                  <a:cs typeface="+mn-cs"/>
                </a:rPr>
                <a:t>Tensors</a:t>
              </a:r>
            </a:p>
          </p:txBody>
        </p:sp>
        <p:sp>
          <p:nvSpPr>
            <p:cNvPr id="46" name="TextBox 45">
              <a:extLst>
                <a:ext uri="{FF2B5EF4-FFF2-40B4-BE49-F238E27FC236}">
                  <a16:creationId xmlns:a16="http://schemas.microsoft.com/office/drawing/2014/main" id="{74FEFC9E-0C29-3A9B-92C0-95802BF53951}"/>
                </a:ext>
              </a:extLst>
            </p:cNvPr>
            <p:cNvSpPr txBox="1"/>
            <p:nvPr/>
          </p:nvSpPr>
          <p:spPr>
            <a:xfrm flipH="1">
              <a:off x="8209728" y="2368369"/>
              <a:ext cx="17888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F4343"/>
                  </a:solidFill>
                  <a:effectLst/>
                  <a:uLnTx/>
                  <a:uFillTx/>
                  <a:latin typeface="Outfit" pitchFamily="2" charset="0"/>
                  <a:ea typeface="+mn-ea"/>
                  <a:cs typeface="+mn-cs"/>
                </a:rPr>
                <a:t>Multiple grids</a:t>
              </a:r>
            </a:p>
          </p:txBody>
        </p:sp>
        <p:grpSp>
          <p:nvGrpSpPr>
            <p:cNvPr id="51" name="Group 50">
              <a:extLst>
                <a:ext uri="{FF2B5EF4-FFF2-40B4-BE49-F238E27FC236}">
                  <a16:creationId xmlns:a16="http://schemas.microsoft.com/office/drawing/2014/main" id="{9FE1E8E7-1D76-F212-BB32-F617E6C1D778}"/>
                </a:ext>
              </a:extLst>
            </p:cNvPr>
            <p:cNvGrpSpPr/>
            <p:nvPr/>
          </p:nvGrpSpPr>
          <p:grpSpPr>
            <a:xfrm>
              <a:off x="7472266" y="1462422"/>
              <a:ext cx="3263767" cy="640112"/>
              <a:chOff x="7013561" y="2561131"/>
              <a:chExt cx="3263767" cy="640112"/>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21E0F73-364A-3A47-DC36-1A2A392AB010}"/>
                      </a:ext>
                    </a:extLst>
                  </p:cNvPr>
                  <p:cNvSpPr txBox="1"/>
                  <p:nvPr/>
                </p:nvSpPr>
                <p:spPr>
                  <a:xfrm flipH="1">
                    <a:off x="7867764" y="2705113"/>
                    <a:ext cx="4736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m:t>
                          </m:r>
                        </m:oMath>
                      </m:oMathPara>
                    </a14:m>
                    <a:endParaRPr kumimoji="0" lang="en-US" sz="1600" b="0" i="0" u="none" strike="noStrike" kern="1200" cap="none" spc="0" normalizeH="0" baseline="0" noProof="0">
                      <a:ln>
                        <a:noFill/>
                      </a:ln>
                      <a:solidFill>
                        <a:srgbClr val="4F4343"/>
                      </a:solidFill>
                      <a:effectLst/>
                      <a:uLnTx/>
                      <a:uFillTx/>
                      <a:latin typeface="Calibri"/>
                      <a:ea typeface="+mn-ea"/>
                      <a:cs typeface="+mn-cs"/>
                    </a:endParaRPr>
                  </a:p>
                </p:txBody>
              </p:sp>
            </mc:Choice>
            <mc:Fallback xmlns="">
              <p:sp>
                <p:nvSpPr>
                  <p:cNvPr id="52" name="TextBox 51">
                    <a:extLst>
                      <a:ext uri="{FF2B5EF4-FFF2-40B4-BE49-F238E27FC236}">
                        <a16:creationId xmlns:a16="http://schemas.microsoft.com/office/drawing/2014/main" id="{B21E0F73-364A-3A47-DC36-1A2A392AB010}"/>
                      </a:ext>
                    </a:extLst>
                  </p:cNvPr>
                  <p:cNvSpPr txBox="1">
                    <a:spLocks noRot="1" noChangeAspect="1" noMove="1" noResize="1" noEditPoints="1" noAdjustHandles="1" noChangeArrowheads="1" noChangeShapeType="1" noTextEdit="1"/>
                  </p:cNvSpPr>
                  <p:nvPr/>
                </p:nvSpPr>
                <p:spPr>
                  <a:xfrm flipH="1">
                    <a:off x="7867764" y="2705113"/>
                    <a:ext cx="473612"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8129B29-1954-410E-70C3-44CF56191C28}"/>
                      </a:ext>
                    </a:extLst>
                  </p:cNvPr>
                  <p:cNvSpPr txBox="1"/>
                  <p:nvPr/>
                </p:nvSpPr>
                <p:spPr>
                  <a:xfrm flipH="1">
                    <a:off x="7013561" y="2561131"/>
                    <a:ext cx="1100270" cy="6401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dPr>
                            <m:e>
                              <m:m>
                                <m:mPr>
                                  <m:mcs>
                                    <m:mc>
                                      <m:mcPr>
                                        <m:count m:val="2"/>
                                        <m:mcJc m:val="center"/>
                                      </m:mcPr>
                                    </m:mc>
                                  </m:mcs>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mPr>
                                <m:mr>
                                  <m:e>
                                    <m:r>
                                      <m:rPr>
                                        <m:brk m:alnAt="7"/>
                                      </m:r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𝟏</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𝟐</m:t>
                                    </m:r>
                                  </m:e>
                                </m:mr>
                                <m:mr>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𝟑</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𝟒</m:t>
                                    </m:r>
                                  </m:e>
                                </m:mr>
                              </m:m>
                            </m:e>
                          </m:d>
                        </m:oMath>
                      </m:oMathPara>
                    </a14:m>
                    <a:endParaRPr kumimoji="0" lang="ar-AE" sz="1600" b="0" i="0" u="none" strike="noStrike" kern="1200" cap="none" spc="0" normalizeH="0" baseline="0" noProof="0">
                      <a:ln>
                        <a:noFill/>
                      </a:ln>
                      <a:solidFill>
                        <a:srgbClr val="4F4343"/>
                      </a:solidFill>
                      <a:effectLst/>
                      <a:uLnTx/>
                      <a:uFillTx/>
                      <a:latin typeface="Calibri"/>
                      <a:ea typeface="+mn-ea"/>
                      <a:cs typeface="+mn-cs"/>
                    </a:endParaRPr>
                  </a:p>
                </p:txBody>
              </p:sp>
            </mc:Choice>
            <mc:Fallback xmlns="">
              <p:sp>
                <p:nvSpPr>
                  <p:cNvPr id="55" name="TextBox 54">
                    <a:extLst>
                      <a:ext uri="{FF2B5EF4-FFF2-40B4-BE49-F238E27FC236}">
                        <a16:creationId xmlns:a16="http://schemas.microsoft.com/office/drawing/2014/main" id="{A8129B29-1954-410E-70C3-44CF56191C28}"/>
                      </a:ext>
                    </a:extLst>
                  </p:cNvPr>
                  <p:cNvSpPr txBox="1">
                    <a:spLocks noRot="1" noChangeAspect="1" noMove="1" noResize="1" noEditPoints="1" noAdjustHandles="1" noChangeArrowheads="1" noChangeShapeType="1" noTextEdit="1"/>
                  </p:cNvSpPr>
                  <p:nvPr/>
                </p:nvSpPr>
                <p:spPr>
                  <a:xfrm flipH="1">
                    <a:off x="7013561" y="2561131"/>
                    <a:ext cx="1100270" cy="6401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3FFFB5F-58E9-16A0-783A-ED5F9A68D428}"/>
                      </a:ext>
                    </a:extLst>
                  </p:cNvPr>
                  <p:cNvSpPr txBox="1"/>
                  <p:nvPr/>
                </p:nvSpPr>
                <p:spPr>
                  <a:xfrm flipH="1">
                    <a:off x="8095309" y="2561131"/>
                    <a:ext cx="1100270" cy="6401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dPr>
                            <m:e>
                              <m:m>
                                <m:mPr>
                                  <m:mcs>
                                    <m:mc>
                                      <m:mcPr>
                                        <m:count m:val="2"/>
                                        <m:mcJc m:val="center"/>
                                      </m:mcPr>
                                    </m:mc>
                                  </m:mcs>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mPr>
                                <m:mr>
                                  <m:e>
                                    <m:r>
                                      <m:rPr>
                                        <m:brk m:alnAt="7"/>
                                      </m:r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𝟏</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𝟐</m:t>
                                    </m:r>
                                  </m:e>
                                </m:mr>
                                <m:mr>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𝟑</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𝟒</m:t>
                                    </m:r>
                                  </m:e>
                                </m:mr>
                              </m:m>
                            </m:e>
                          </m:d>
                        </m:oMath>
                      </m:oMathPara>
                    </a14:m>
                    <a:endParaRPr kumimoji="0" lang="ar-AE" sz="1600" b="0" i="0" u="none" strike="noStrike" kern="1200" cap="none" spc="0" normalizeH="0" baseline="0" noProof="0">
                      <a:ln>
                        <a:noFill/>
                      </a:ln>
                      <a:solidFill>
                        <a:srgbClr val="4F4343"/>
                      </a:solidFill>
                      <a:effectLst/>
                      <a:uLnTx/>
                      <a:uFillTx/>
                      <a:latin typeface="Calibri"/>
                      <a:ea typeface="+mn-ea"/>
                      <a:cs typeface="+mn-cs"/>
                    </a:endParaRPr>
                  </a:p>
                </p:txBody>
              </p:sp>
            </mc:Choice>
            <mc:Fallback xmlns="">
              <p:sp>
                <p:nvSpPr>
                  <p:cNvPr id="56" name="TextBox 55">
                    <a:extLst>
                      <a:ext uri="{FF2B5EF4-FFF2-40B4-BE49-F238E27FC236}">
                        <a16:creationId xmlns:a16="http://schemas.microsoft.com/office/drawing/2014/main" id="{E3FFFB5F-58E9-16A0-783A-ED5F9A68D428}"/>
                      </a:ext>
                    </a:extLst>
                  </p:cNvPr>
                  <p:cNvSpPr txBox="1">
                    <a:spLocks noRot="1" noChangeAspect="1" noMove="1" noResize="1" noEditPoints="1" noAdjustHandles="1" noChangeArrowheads="1" noChangeShapeType="1" noTextEdit="1"/>
                  </p:cNvSpPr>
                  <p:nvPr/>
                </p:nvSpPr>
                <p:spPr>
                  <a:xfrm flipH="1">
                    <a:off x="8095309" y="2561131"/>
                    <a:ext cx="1100270" cy="6401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9B9DAFB-AD9D-77DE-36AF-2DA3F7E8F8C5}"/>
                      </a:ext>
                    </a:extLst>
                  </p:cNvPr>
                  <p:cNvSpPr txBox="1"/>
                  <p:nvPr/>
                </p:nvSpPr>
                <p:spPr>
                  <a:xfrm flipH="1">
                    <a:off x="9177058" y="2561131"/>
                    <a:ext cx="1100270" cy="6401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dPr>
                            <m:e>
                              <m:m>
                                <m:mPr>
                                  <m:mcs>
                                    <m:mc>
                                      <m:mcPr>
                                        <m:count m:val="2"/>
                                        <m:mcJc m:val="center"/>
                                      </m:mcPr>
                                    </m:mc>
                                  </m:mcs>
                                  <m:ctrl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ctrlPr>
                                </m:mPr>
                                <m:mr>
                                  <m:e>
                                    <m:r>
                                      <m:rPr>
                                        <m:brk m:alnAt="7"/>
                                      </m:rP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𝟏</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𝟐</m:t>
                                    </m:r>
                                  </m:e>
                                </m:mr>
                                <m:mr>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𝟑</m:t>
                                    </m:r>
                                  </m:e>
                                  <m:e>
                                    <m:r>
                                      <a:rPr kumimoji="0" lang="ar-AE"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𝟒</m:t>
                                    </m:r>
                                  </m:e>
                                </m:mr>
                              </m:m>
                            </m:e>
                          </m:d>
                        </m:oMath>
                      </m:oMathPara>
                    </a14:m>
                    <a:endParaRPr kumimoji="0" lang="ar-AE" sz="1600" b="0" i="0" u="none" strike="noStrike" kern="1200" cap="none" spc="0" normalizeH="0" baseline="0" noProof="0">
                      <a:ln>
                        <a:noFill/>
                      </a:ln>
                      <a:solidFill>
                        <a:srgbClr val="4F4343"/>
                      </a:solidFill>
                      <a:effectLst/>
                      <a:uLnTx/>
                      <a:uFillTx/>
                      <a:latin typeface="Calibri"/>
                      <a:ea typeface="+mn-ea"/>
                      <a:cs typeface="+mn-cs"/>
                    </a:endParaRPr>
                  </a:p>
                </p:txBody>
              </p:sp>
            </mc:Choice>
            <mc:Fallback xmlns="">
              <p:sp>
                <p:nvSpPr>
                  <p:cNvPr id="57" name="TextBox 56">
                    <a:extLst>
                      <a:ext uri="{FF2B5EF4-FFF2-40B4-BE49-F238E27FC236}">
                        <a16:creationId xmlns:a16="http://schemas.microsoft.com/office/drawing/2014/main" id="{E9B9DAFB-AD9D-77DE-36AF-2DA3F7E8F8C5}"/>
                      </a:ext>
                    </a:extLst>
                  </p:cNvPr>
                  <p:cNvSpPr txBox="1">
                    <a:spLocks noRot="1" noChangeAspect="1" noMove="1" noResize="1" noEditPoints="1" noAdjustHandles="1" noChangeArrowheads="1" noChangeShapeType="1" noTextEdit="1"/>
                  </p:cNvSpPr>
                  <p:nvPr/>
                </p:nvSpPr>
                <p:spPr>
                  <a:xfrm flipH="1">
                    <a:off x="9177058" y="2561131"/>
                    <a:ext cx="1100270" cy="64011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9870083-37EE-97E1-9525-7CC5378290F2}"/>
                      </a:ext>
                    </a:extLst>
                  </p:cNvPr>
                  <p:cNvSpPr txBox="1"/>
                  <p:nvPr/>
                </p:nvSpPr>
                <p:spPr>
                  <a:xfrm flipH="1">
                    <a:off x="8949512" y="2705113"/>
                    <a:ext cx="4736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dirty="0" smtClean="0">
                              <a:ln>
                                <a:noFill/>
                              </a:ln>
                              <a:solidFill>
                                <a:srgbClr val="4F4343"/>
                              </a:solidFill>
                              <a:effectLst/>
                              <a:uLnTx/>
                              <a:uFillTx/>
                              <a:latin typeface="Cambria Math" panose="02040503050406030204" pitchFamily="18" charset="0"/>
                              <a:ea typeface="+mn-ea"/>
                              <a:cs typeface="+mn-cs"/>
                            </a:rPr>
                            <m:t>,</m:t>
                          </m:r>
                        </m:oMath>
                      </m:oMathPara>
                    </a14:m>
                    <a:endParaRPr kumimoji="0" lang="en-US" sz="1600" b="0" i="0" u="none" strike="noStrike" kern="1200" cap="none" spc="0" normalizeH="0" baseline="0" noProof="0">
                      <a:ln>
                        <a:noFill/>
                      </a:ln>
                      <a:solidFill>
                        <a:srgbClr val="4F4343"/>
                      </a:solidFill>
                      <a:effectLst/>
                      <a:uLnTx/>
                      <a:uFillTx/>
                      <a:latin typeface="Calibri"/>
                      <a:ea typeface="+mn-ea"/>
                      <a:cs typeface="+mn-cs"/>
                    </a:endParaRPr>
                  </a:p>
                </p:txBody>
              </p:sp>
            </mc:Choice>
            <mc:Fallback xmlns="">
              <p:sp>
                <p:nvSpPr>
                  <p:cNvPr id="58" name="TextBox 57">
                    <a:extLst>
                      <a:ext uri="{FF2B5EF4-FFF2-40B4-BE49-F238E27FC236}">
                        <a16:creationId xmlns:a16="http://schemas.microsoft.com/office/drawing/2014/main" id="{99870083-37EE-97E1-9525-7CC5378290F2}"/>
                      </a:ext>
                    </a:extLst>
                  </p:cNvPr>
                  <p:cNvSpPr txBox="1">
                    <a:spLocks noRot="1" noChangeAspect="1" noMove="1" noResize="1" noEditPoints="1" noAdjustHandles="1" noChangeArrowheads="1" noChangeShapeType="1" noTextEdit="1"/>
                  </p:cNvSpPr>
                  <p:nvPr/>
                </p:nvSpPr>
                <p:spPr>
                  <a:xfrm flipH="1">
                    <a:off x="8949512" y="2705113"/>
                    <a:ext cx="473612" cy="400110"/>
                  </a:xfrm>
                  <a:prstGeom prst="rect">
                    <a:avLst/>
                  </a:prstGeom>
                  <a:blipFill>
                    <a:blip r:embed="rId10"/>
                    <a:stretch>
                      <a:fillRect/>
                    </a:stretch>
                  </a:blipFill>
                </p:spPr>
                <p:txBody>
                  <a:bodyPr/>
                  <a:lstStyle/>
                  <a:p>
                    <a:r>
                      <a:rPr lang="en-US">
                        <a:noFill/>
                      </a:rPr>
                      <a:t> </a:t>
                    </a:r>
                  </a:p>
                </p:txBody>
              </p:sp>
            </mc:Fallback>
          </mc:AlternateContent>
        </p:grpSp>
      </p:grpSp>
      <p:grpSp>
        <p:nvGrpSpPr>
          <p:cNvPr id="27" name="Group 26">
            <a:extLst>
              <a:ext uri="{FF2B5EF4-FFF2-40B4-BE49-F238E27FC236}">
                <a16:creationId xmlns:a16="http://schemas.microsoft.com/office/drawing/2014/main" id="{428326C8-6AFE-A624-2DD8-A8331E2BA31E}"/>
              </a:ext>
            </a:extLst>
          </p:cNvPr>
          <p:cNvGrpSpPr/>
          <p:nvPr/>
        </p:nvGrpSpPr>
        <p:grpSpPr>
          <a:xfrm>
            <a:off x="656828" y="8289085"/>
            <a:ext cx="11443698" cy="2684403"/>
            <a:chOff x="656828" y="8540089"/>
            <a:chExt cx="11443698" cy="2684403"/>
          </a:xfrm>
        </p:grpSpPr>
        <p:grpSp>
          <p:nvGrpSpPr>
            <p:cNvPr id="59" name="Group 58">
              <a:extLst>
                <a:ext uri="{FF2B5EF4-FFF2-40B4-BE49-F238E27FC236}">
                  <a16:creationId xmlns:a16="http://schemas.microsoft.com/office/drawing/2014/main" id="{4E4B3E1A-186E-0056-8E72-18ECACA7A912}"/>
                </a:ext>
              </a:extLst>
            </p:cNvPr>
            <p:cNvGrpSpPr/>
            <p:nvPr/>
          </p:nvGrpSpPr>
          <p:grpSpPr>
            <a:xfrm>
              <a:off x="3556675" y="8634763"/>
              <a:ext cx="2698902" cy="2495054"/>
              <a:chOff x="3743907" y="3602485"/>
              <a:chExt cx="2764154" cy="2495054"/>
            </a:xfrm>
          </p:grpSpPr>
          <p:sp>
            <p:nvSpPr>
              <p:cNvPr id="60" name="TextBox 59">
                <a:extLst>
                  <a:ext uri="{FF2B5EF4-FFF2-40B4-BE49-F238E27FC236}">
                    <a16:creationId xmlns:a16="http://schemas.microsoft.com/office/drawing/2014/main" id="{B6C759B8-993D-4A87-1998-42D3C5273AA8}"/>
                  </a:ext>
                </a:extLst>
              </p:cNvPr>
              <p:cNvSpPr txBox="1"/>
              <p:nvPr/>
            </p:nvSpPr>
            <p:spPr>
              <a:xfrm flipH="1">
                <a:off x="3743907" y="3602485"/>
                <a:ext cx="27641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Each color is quantified by a vector of RGB</a:t>
                </a:r>
              </a:p>
            </p:txBody>
          </p:sp>
          <p:sp>
            <p:nvSpPr>
              <p:cNvPr id="61" name="Rectangle: Rounded Corners 60">
                <a:extLst>
                  <a:ext uri="{FF2B5EF4-FFF2-40B4-BE49-F238E27FC236}">
                    <a16:creationId xmlns:a16="http://schemas.microsoft.com/office/drawing/2014/main" id="{6AFA404C-CF95-4C91-CB39-77A80D117CFE}"/>
                  </a:ext>
                </a:extLst>
              </p:cNvPr>
              <p:cNvSpPr/>
              <p:nvPr/>
            </p:nvSpPr>
            <p:spPr>
              <a:xfrm>
                <a:off x="3743911" y="4381706"/>
                <a:ext cx="2764150" cy="481070"/>
              </a:xfrm>
              <a:prstGeom prst="roundRect">
                <a:avLst/>
              </a:prstGeom>
              <a:solidFill>
                <a:srgbClr val="FDE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RGB(253 229 0)</a:t>
                </a:r>
                <a:endPar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62" name="Rectangle: Rounded Corners 61">
                <a:extLst>
                  <a:ext uri="{FF2B5EF4-FFF2-40B4-BE49-F238E27FC236}">
                    <a16:creationId xmlns:a16="http://schemas.microsoft.com/office/drawing/2014/main" id="{72313FC2-5E6A-BF84-FDF0-F59EDE3E87A8}"/>
                  </a:ext>
                </a:extLst>
              </p:cNvPr>
              <p:cNvSpPr/>
              <p:nvPr/>
            </p:nvSpPr>
            <p:spPr>
              <a:xfrm>
                <a:off x="3743911" y="5008808"/>
                <a:ext cx="2764150" cy="48107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RGB(255 255 255)</a:t>
                </a:r>
                <a:endPar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63" name="Rectangle: Rounded Corners 62">
                <a:extLst>
                  <a:ext uri="{FF2B5EF4-FFF2-40B4-BE49-F238E27FC236}">
                    <a16:creationId xmlns:a16="http://schemas.microsoft.com/office/drawing/2014/main" id="{7DE68AAC-FEA6-C26C-7BB1-1D3B47A09070}"/>
                  </a:ext>
                </a:extLst>
              </p:cNvPr>
              <p:cNvSpPr/>
              <p:nvPr/>
            </p:nvSpPr>
            <p:spPr>
              <a:xfrm>
                <a:off x="3743911" y="5616469"/>
                <a:ext cx="2764150" cy="481070"/>
              </a:xfrm>
              <a:prstGeom prst="round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Outfit" pitchFamily="2" charset="0"/>
                    <a:ea typeface="+mn-ea"/>
                    <a:cs typeface="+mn-cs"/>
                  </a:rPr>
                  <a:t>RGB(255 255 255)</a:t>
                </a:r>
              </a:p>
            </p:txBody>
          </p:sp>
        </p:grpSp>
        <p:grpSp>
          <p:nvGrpSpPr>
            <p:cNvPr id="256" name="Group 255">
              <a:extLst>
                <a:ext uri="{FF2B5EF4-FFF2-40B4-BE49-F238E27FC236}">
                  <a16:creationId xmlns:a16="http://schemas.microsoft.com/office/drawing/2014/main" id="{F295C1B5-858B-B679-3C4D-981C267BAB27}"/>
                </a:ext>
              </a:extLst>
            </p:cNvPr>
            <p:cNvGrpSpPr/>
            <p:nvPr/>
          </p:nvGrpSpPr>
          <p:grpSpPr>
            <a:xfrm>
              <a:off x="9142630" y="9350364"/>
              <a:ext cx="2957896" cy="1123742"/>
              <a:chOff x="9420068" y="3829698"/>
              <a:chExt cx="2115104" cy="1123742"/>
            </a:xfrm>
          </p:grpSpPr>
          <p:sp>
            <p:nvSpPr>
              <p:cNvPr id="257" name="TextBox 256">
                <a:extLst>
                  <a:ext uri="{FF2B5EF4-FFF2-40B4-BE49-F238E27FC236}">
                    <a16:creationId xmlns:a16="http://schemas.microsoft.com/office/drawing/2014/main" id="{C9319782-E954-19B4-A414-47674F01B5E9}"/>
                  </a:ext>
                </a:extLst>
              </p:cNvPr>
              <p:cNvSpPr txBox="1"/>
              <p:nvPr/>
            </p:nvSpPr>
            <p:spPr>
              <a:xfrm flipH="1">
                <a:off x="9420068" y="3829698"/>
                <a:ext cx="211510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The values could be mapped to a matrix to form a tensor.</a:t>
                </a:r>
              </a:p>
            </p:txBody>
          </p:sp>
          <p:sp>
            <p:nvSpPr>
              <p:cNvPr id="258" name="TextBox 257">
                <a:extLst>
                  <a:ext uri="{FF2B5EF4-FFF2-40B4-BE49-F238E27FC236}">
                    <a16:creationId xmlns:a16="http://schemas.microsoft.com/office/drawing/2014/main" id="{834CFB9F-A704-EC8A-C66B-3707164C152D}"/>
                  </a:ext>
                </a:extLst>
              </p:cNvPr>
              <p:cNvSpPr txBox="1"/>
              <p:nvPr/>
            </p:nvSpPr>
            <p:spPr>
              <a:xfrm flipH="1">
                <a:off x="9420068" y="4368665"/>
                <a:ext cx="211510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The dimension of this tensor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(row, column, color channel)</a:t>
                </a:r>
              </a:p>
            </p:txBody>
          </p:sp>
        </p:grpSp>
        <p:grpSp>
          <p:nvGrpSpPr>
            <p:cNvPr id="259" name="Group 258">
              <a:extLst>
                <a:ext uri="{FF2B5EF4-FFF2-40B4-BE49-F238E27FC236}">
                  <a16:creationId xmlns:a16="http://schemas.microsoft.com/office/drawing/2014/main" id="{0E0369E1-D14E-F71E-F58D-45BE16538E89}"/>
                </a:ext>
              </a:extLst>
            </p:cNvPr>
            <p:cNvGrpSpPr/>
            <p:nvPr/>
          </p:nvGrpSpPr>
          <p:grpSpPr>
            <a:xfrm>
              <a:off x="6569023" y="8614450"/>
              <a:ext cx="2537592" cy="2535680"/>
              <a:chOff x="6569023" y="3094123"/>
              <a:chExt cx="2537592" cy="2535680"/>
            </a:xfrm>
          </p:grpSpPr>
          <p:pic>
            <p:nvPicPr>
              <p:cNvPr id="260" name="Picture 259">
                <a:extLst>
                  <a:ext uri="{FF2B5EF4-FFF2-40B4-BE49-F238E27FC236}">
                    <a16:creationId xmlns:a16="http://schemas.microsoft.com/office/drawing/2014/main" id="{4BB392E3-E629-1E29-FFC7-C175F8E55458}"/>
                  </a:ext>
                </a:extLst>
              </p:cNvPr>
              <p:cNvPicPr>
                <a:picLocks noChangeAspect="1"/>
              </p:cNvPicPr>
              <p:nvPr/>
            </p:nvPicPr>
            <p:blipFill>
              <a:blip r:embed="rId11"/>
              <a:srcRect l="33808" t="6935" r="39080" b="12623"/>
              <a:stretch>
                <a:fillRect/>
              </a:stretch>
            </p:blipFill>
            <p:spPr>
              <a:xfrm>
                <a:off x="6569023" y="3094123"/>
                <a:ext cx="2273008" cy="2261797"/>
              </a:xfrm>
              <a:prstGeom prst="rect">
                <a:avLst/>
              </a:prstGeom>
            </p:spPr>
          </p:pic>
          <p:pic>
            <p:nvPicPr>
              <p:cNvPr id="261" name="Picture 260">
                <a:extLst>
                  <a:ext uri="{FF2B5EF4-FFF2-40B4-BE49-F238E27FC236}">
                    <a16:creationId xmlns:a16="http://schemas.microsoft.com/office/drawing/2014/main" id="{2C774FB0-092E-45D7-D72D-BFA8CB9C74A6}"/>
                  </a:ext>
                </a:extLst>
              </p:cNvPr>
              <p:cNvPicPr>
                <a:picLocks noChangeAspect="1"/>
              </p:cNvPicPr>
              <p:nvPr/>
            </p:nvPicPr>
            <p:blipFill>
              <a:blip r:embed="rId11"/>
              <a:srcRect l="67063" t="6679" r="5707" b="12368"/>
              <a:stretch>
                <a:fillRect/>
              </a:stretch>
            </p:blipFill>
            <p:spPr>
              <a:xfrm>
                <a:off x="6692249" y="3218958"/>
                <a:ext cx="2282959" cy="2276161"/>
              </a:xfrm>
              <a:prstGeom prst="rect">
                <a:avLst/>
              </a:prstGeom>
            </p:spPr>
          </p:pic>
          <p:pic>
            <p:nvPicPr>
              <p:cNvPr id="262" name="Picture 261">
                <a:extLst>
                  <a:ext uri="{FF2B5EF4-FFF2-40B4-BE49-F238E27FC236}">
                    <a16:creationId xmlns:a16="http://schemas.microsoft.com/office/drawing/2014/main" id="{1007EE0D-040E-DFCC-55EC-FD62B2A63668}"/>
                  </a:ext>
                </a:extLst>
              </p:cNvPr>
              <p:cNvPicPr>
                <a:picLocks noChangeAspect="1"/>
              </p:cNvPicPr>
              <p:nvPr/>
            </p:nvPicPr>
            <p:blipFill>
              <a:blip r:embed="rId11"/>
              <a:srcRect l="651" t="6579" r="72119" b="12268"/>
              <a:stretch>
                <a:fillRect/>
              </a:stretch>
            </p:blipFill>
            <p:spPr>
              <a:xfrm>
                <a:off x="6823656" y="3348022"/>
                <a:ext cx="2282959" cy="2281781"/>
              </a:xfrm>
              <a:prstGeom prst="rect">
                <a:avLst/>
              </a:prstGeom>
            </p:spPr>
          </p:pic>
        </p:grpSp>
        <p:grpSp>
          <p:nvGrpSpPr>
            <p:cNvPr id="263" name="Group 262">
              <a:extLst>
                <a:ext uri="{FF2B5EF4-FFF2-40B4-BE49-F238E27FC236}">
                  <a16:creationId xmlns:a16="http://schemas.microsoft.com/office/drawing/2014/main" id="{FB58BAAB-86FD-67AE-2240-5564C87DE46C}"/>
                </a:ext>
              </a:extLst>
            </p:cNvPr>
            <p:cNvGrpSpPr/>
            <p:nvPr/>
          </p:nvGrpSpPr>
          <p:grpSpPr>
            <a:xfrm>
              <a:off x="656828" y="8540089"/>
              <a:ext cx="2735970" cy="2684403"/>
              <a:chOff x="656828" y="2904435"/>
              <a:chExt cx="2735970" cy="2684403"/>
            </a:xfrm>
          </p:grpSpPr>
          <p:pic>
            <p:nvPicPr>
              <p:cNvPr id="264" name="Picture 263" descr="A yellow smiley face with black eyes&#10;&#10;AI-generated content may be incorrect.">
                <a:extLst>
                  <a:ext uri="{FF2B5EF4-FFF2-40B4-BE49-F238E27FC236}">
                    <a16:creationId xmlns:a16="http://schemas.microsoft.com/office/drawing/2014/main" id="{AF84E039-5FDD-D328-4046-9F17848F2DAB}"/>
                  </a:ext>
                </a:extLst>
              </p:cNvPr>
              <p:cNvPicPr>
                <a:picLocks noChangeAspect="1"/>
              </p:cNvPicPr>
              <p:nvPr/>
            </p:nvPicPr>
            <p:blipFill>
              <a:blip r:embed="rId12">
                <a:extLst>
                  <a:ext uri="{28A0092B-C50C-407E-A947-70E740481C1C}">
                    <a14:useLocalDpi xmlns:a14="http://schemas.microsoft.com/office/drawing/2010/main" val="0"/>
                  </a:ext>
                </a:extLst>
              </a:blip>
              <a:srcRect l="5348" t="5438" r="5437" b="5347"/>
              <a:stretch>
                <a:fillRect/>
              </a:stretch>
            </p:blipFill>
            <p:spPr>
              <a:xfrm>
                <a:off x="766346" y="2985870"/>
                <a:ext cx="2511688" cy="2511688"/>
              </a:xfrm>
              <a:prstGeom prst="rect">
                <a:avLst/>
              </a:prstGeom>
            </p:spPr>
          </p:pic>
          <p:grpSp>
            <p:nvGrpSpPr>
              <p:cNvPr id="265" name="Group 264">
                <a:extLst>
                  <a:ext uri="{FF2B5EF4-FFF2-40B4-BE49-F238E27FC236}">
                    <a16:creationId xmlns:a16="http://schemas.microsoft.com/office/drawing/2014/main" id="{FB4FC992-FA29-0AD9-A549-796FDCE74D1F}"/>
                  </a:ext>
                </a:extLst>
              </p:cNvPr>
              <p:cNvGrpSpPr/>
              <p:nvPr/>
            </p:nvGrpSpPr>
            <p:grpSpPr>
              <a:xfrm>
                <a:off x="656828" y="2904435"/>
                <a:ext cx="2735970" cy="2684403"/>
                <a:chOff x="889035" y="3319942"/>
                <a:chExt cx="3258477" cy="3197064"/>
              </a:xfrm>
            </p:grpSpPr>
            <p:grpSp>
              <p:nvGrpSpPr>
                <p:cNvPr id="266" name="Group 265">
                  <a:extLst>
                    <a:ext uri="{FF2B5EF4-FFF2-40B4-BE49-F238E27FC236}">
                      <a16:creationId xmlns:a16="http://schemas.microsoft.com/office/drawing/2014/main" id="{6B70CCDE-EE06-7F9D-3DE4-A9E6DF54749A}"/>
                    </a:ext>
                  </a:extLst>
                </p:cNvPr>
                <p:cNvGrpSpPr/>
                <p:nvPr/>
              </p:nvGrpSpPr>
              <p:grpSpPr>
                <a:xfrm>
                  <a:off x="1022594" y="3319942"/>
                  <a:ext cx="2991362" cy="3197064"/>
                  <a:chOff x="646897" y="1501541"/>
                  <a:chExt cx="2991362" cy="3412155"/>
                </a:xfrm>
              </p:grpSpPr>
              <p:cxnSp>
                <p:nvCxnSpPr>
                  <p:cNvPr id="286" name="Straight Connector 285">
                    <a:extLst>
                      <a:ext uri="{FF2B5EF4-FFF2-40B4-BE49-F238E27FC236}">
                        <a16:creationId xmlns:a16="http://schemas.microsoft.com/office/drawing/2014/main" id="{C27F482C-80AD-C7F2-20B5-C46745CAC355}"/>
                      </a:ext>
                    </a:extLst>
                  </p:cNvPr>
                  <p:cNvCxnSpPr/>
                  <p:nvPr/>
                </p:nvCxnSpPr>
                <p:spPr>
                  <a:xfrm>
                    <a:off x="8241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CFFF8D9-29E0-9898-7901-7460A64469B1}"/>
                      </a:ext>
                    </a:extLst>
                  </p:cNvPr>
                  <p:cNvCxnSpPr/>
                  <p:nvPr/>
                </p:nvCxnSpPr>
                <p:spPr>
                  <a:xfrm>
                    <a:off x="997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409E283-DACE-B073-F373-DF583FE5125B}"/>
                      </a:ext>
                    </a:extLst>
                  </p:cNvPr>
                  <p:cNvCxnSpPr/>
                  <p:nvPr/>
                </p:nvCxnSpPr>
                <p:spPr>
                  <a:xfrm>
                    <a:off x="11802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DC664D85-0D29-08E9-AD8F-42B3B3FE430D}"/>
                      </a:ext>
                    </a:extLst>
                  </p:cNvPr>
                  <p:cNvCxnSpPr/>
                  <p:nvPr/>
                </p:nvCxnSpPr>
                <p:spPr>
                  <a:xfrm>
                    <a:off x="13575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6391E6F7-AFB1-528D-2F63-17A821ABFF3C}"/>
                      </a:ext>
                    </a:extLst>
                  </p:cNvPr>
                  <p:cNvCxnSpPr/>
                  <p:nvPr/>
                </p:nvCxnSpPr>
                <p:spPr>
                  <a:xfrm>
                    <a:off x="15308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62D68B86-C2EB-A240-AFCB-5A3DE59BE56D}"/>
                      </a:ext>
                    </a:extLst>
                  </p:cNvPr>
                  <p:cNvCxnSpPr/>
                  <p:nvPr/>
                </p:nvCxnSpPr>
                <p:spPr>
                  <a:xfrm>
                    <a:off x="17136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3424E1AE-492A-59BC-07E8-96443A242FA8}"/>
                      </a:ext>
                    </a:extLst>
                  </p:cNvPr>
                  <p:cNvCxnSpPr/>
                  <p:nvPr/>
                </p:nvCxnSpPr>
                <p:spPr>
                  <a:xfrm>
                    <a:off x="18808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6DE9DCC-4D8E-8279-739C-5B8C4F0E4A35}"/>
                      </a:ext>
                    </a:extLst>
                  </p:cNvPr>
                  <p:cNvCxnSpPr/>
                  <p:nvPr/>
                </p:nvCxnSpPr>
                <p:spPr>
                  <a:xfrm>
                    <a:off x="20540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8CD77023-276A-BB6D-1D2F-63194B3009D1}"/>
                      </a:ext>
                    </a:extLst>
                  </p:cNvPr>
                  <p:cNvCxnSpPr/>
                  <p:nvPr/>
                </p:nvCxnSpPr>
                <p:spPr>
                  <a:xfrm>
                    <a:off x="22369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EEE21243-B496-C089-ACCC-88DFFF09D16A}"/>
                      </a:ext>
                    </a:extLst>
                  </p:cNvPr>
                  <p:cNvCxnSpPr/>
                  <p:nvPr/>
                </p:nvCxnSpPr>
                <p:spPr>
                  <a:xfrm>
                    <a:off x="240912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0154AFE0-3572-1B3A-5289-A59038FC65E8}"/>
                      </a:ext>
                    </a:extLst>
                  </p:cNvPr>
                  <p:cNvCxnSpPr/>
                  <p:nvPr/>
                </p:nvCxnSpPr>
                <p:spPr>
                  <a:xfrm>
                    <a:off x="258237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3DEA4BB7-8258-2845-D0AE-2D787233B73C}"/>
                      </a:ext>
                    </a:extLst>
                  </p:cNvPr>
                  <p:cNvCxnSpPr/>
                  <p:nvPr/>
                </p:nvCxnSpPr>
                <p:spPr>
                  <a:xfrm>
                    <a:off x="27652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8CAAE9D-0729-58A8-8F72-A348AB57E1C1}"/>
                      </a:ext>
                    </a:extLst>
                  </p:cNvPr>
                  <p:cNvCxnSpPr/>
                  <p:nvPr/>
                </p:nvCxnSpPr>
                <p:spPr>
                  <a:xfrm>
                    <a:off x="292728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2B53A7D-4FFA-61C9-333F-A4D457A76E87}"/>
                      </a:ext>
                    </a:extLst>
                  </p:cNvPr>
                  <p:cNvCxnSpPr/>
                  <p:nvPr/>
                </p:nvCxnSpPr>
                <p:spPr>
                  <a:xfrm>
                    <a:off x="31005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5E7AB193-98DE-8827-02CC-4A97524AED62}"/>
                      </a:ext>
                    </a:extLst>
                  </p:cNvPr>
                  <p:cNvCxnSpPr/>
                  <p:nvPr/>
                </p:nvCxnSpPr>
                <p:spPr>
                  <a:xfrm>
                    <a:off x="3283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870E760A-BBE7-68A2-FEFD-E01346277496}"/>
                      </a:ext>
                    </a:extLst>
                  </p:cNvPr>
                  <p:cNvCxnSpPr/>
                  <p:nvPr/>
                </p:nvCxnSpPr>
                <p:spPr>
                  <a:xfrm>
                    <a:off x="34556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84C2F49D-13E1-C32E-E071-A7D7763A1B80}"/>
                      </a:ext>
                    </a:extLst>
                  </p:cNvPr>
                  <p:cNvCxnSpPr/>
                  <p:nvPr/>
                </p:nvCxnSpPr>
                <p:spPr>
                  <a:xfrm>
                    <a:off x="6468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81A7777-52E9-5285-9F20-C8D0F5E6C81A}"/>
                      </a:ext>
                    </a:extLst>
                  </p:cNvPr>
                  <p:cNvCxnSpPr/>
                  <p:nvPr/>
                </p:nvCxnSpPr>
                <p:spPr>
                  <a:xfrm>
                    <a:off x="3638259"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67" name="Group 266">
                  <a:extLst>
                    <a:ext uri="{FF2B5EF4-FFF2-40B4-BE49-F238E27FC236}">
                      <a16:creationId xmlns:a16="http://schemas.microsoft.com/office/drawing/2014/main" id="{57F7DB0B-973A-C37A-4B28-6AC04D90F150}"/>
                    </a:ext>
                  </a:extLst>
                </p:cNvPr>
                <p:cNvGrpSpPr/>
                <p:nvPr/>
              </p:nvGrpSpPr>
              <p:grpSpPr>
                <a:xfrm rot="5400000">
                  <a:off x="1022593" y="3280468"/>
                  <a:ext cx="2991362" cy="3258477"/>
                  <a:chOff x="646897" y="1501541"/>
                  <a:chExt cx="2991362" cy="3412155"/>
                </a:xfrm>
              </p:grpSpPr>
              <p:cxnSp>
                <p:nvCxnSpPr>
                  <p:cNvPr id="268" name="Straight Connector 267">
                    <a:extLst>
                      <a:ext uri="{FF2B5EF4-FFF2-40B4-BE49-F238E27FC236}">
                        <a16:creationId xmlns:a16="http://schemas.microsoft.com/office/drawing/2014/main" id="{C172F3B8-4797-E3ED-EE68-5391E5D1B3EC}"/>
                      </a:ext>
                    </a:extLst>
                  </p:cNvPr>
                  <p:cNvCxnSpPr/>
                  <p:nvPr/>
                </p:nvCxnSpPr>
                <p:spPr>
                  <a:xfrm>
                    <a:off x="8241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CDE4D7F-CD68-6952-3AAB-B034A237A329}"/>
                      </a:ext>
                    </a:extLst>
                  </p:cNvPr>
                  <p:cNvCxnSpPr/>
                  <p:nvPr/>
                </p:nvCxnSpPr>
                <p:spPr>
                  <a:xfrm>
                    <a:off x="997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CE6793A8-B352-CEA1-EB10-569DE6F00815}"/>
                      </a:ext>
                    </a:extLst>
                  </p:cNvPr>
                  <p:cNvCxnSpPr/>
                  <p:nvPr/>
                </p:nvCxnSpPr>
                <p:spPr>
                  <a:xfrm>
                    <a:off x="11802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0458CE51-66CE-352C-A93B-5D243077E02A}"/>
                      </a:ext>
                    </a:extLst>
                  </p:cNvPr>
                  <p:cNvCxnSpPr/>
                  <p:nvPr/>
                </p:nvCxnSpPr>
                <p:spPr>
                  <a:xfrm>
                    <a:off x="13575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7A602B3E-E0D7-0EEA-1AEF-331FA3C7B24E}"/>
                      </a:ext>
                    </a:extLst>
                  </p:cNvPr>
                  <p:cNvCxnSpPr/>
                  <p:nvPr/>
                </p:nvCxnSpPr>
                <p:spPr>
                  <a:xfrm>
                    <a:off x="15308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C5E1A7F6-7EE9-C355-02FE-1C6CD616B642}"/>
                      </a:ext>
                    </a:extLst>
                  </p:cNvPr>
                  <p:cNvCxnSpPr/>
                  <p:nvPr/>
                </p:nvCxnSpPr>
                <p:spPr>
                  <a:xfrm>
                    <a:off x="17136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315E779-5A30-8F57-2DA9-541764F9CF23}"/>
                      </a:ext>
                    </a:extLst>
                  </p:cNvPr>
                  <p:cNvCxnSpPr/>
                  <p:nvPr/>
                </p:nvCxnSpPr>
                <p:spPr>
                  <a:xfrm>
                    <a:off x="18808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5F462E9-261E-62CA-BEE2-1B6C8377F69C}"/>
                      </a:ext>
                    </a:extLst>
                  </p:cNvPr>
                  <p:cNvCxnSpPr/>
                  <p:nvPr/>
                </p:nvCxnSpPr>
                <p:spPr>
                  <a:xfrm>
                    <a:off x="20540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8DE8160-B313-DE60-BE46-0CB1BCDD2902}"/>
                      </a:ext>
                    </a:extLst>
                  </p:cNvPr>
                  <p:cNvCxnSpPr/>
                  <p:nvPr/>
                </p:nvCxnSpPr>
                <p:spPr>
                  <a:xfrm>
                    <a:off x="22369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9E39ADBF-3187-2177-16EB-8E3A9006AD6F}"/>
                      </a:ext>
                    </a:extLst>
                  </p:cNvPr>
                  <p:cNvCxnSpPr/>
                  <p:nvPr/>
                </p:nvCxnSpPr>
                <p:spPr>
                  <a:xfrm>
                    <a:off x="240912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6421185A-3431-3CEE-D4C5-3263815C32AF}"/>
                      </a:ext>
                    </a:extLst>
                  </p:cNvPr>
                  <p:cNvCxnSpPr/>
                  <p:nvPr/>
                </p:nvCxnSpPr>
                <p:spPr>
                  <a:xfrm>
                    <a:off x="258237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DF797BA1-89DD-C42D-831F-75CD2D2A4333}"/>
                      </a:ext>
                    </a:extLst>
                  </p:cNvPr>
                  <p:cNvCxnSpPr/>
                  <p:nvPr/>
                </p:nvCxnSpPr>
                <p:spPr>
                  <a:xfrm>
                    <a:off x="27652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DAAA9DEC-ED72-FA17-CBF5-59A37C8C0FA4}"/>
                      </a:ext>
                    </a:extLst>
                  </p:cNvPr>
                  <p:cNvCxnSpPr/>
                  <p:nvPr/>
                </p:nvCxnSpPr>
                <p:spPr>
                  <a:xfrm>
                    <a:off x="292728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7D8B48D-F83C-96EB-11A3-975545A14A4B}"/>
                      </a:ext>
                    </a:extLst>
                  </p:cNvPr>
                  <p:cNvCxnSpPr/>
                  <p:nvPr/>
                </p:nvCxnSpPr>
                <p:spPr>
                  <a:xfrm>
                    <a:off x="31005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E96BE1D5-426E-E790-83B0-309185658DE9}"/>
                      </a:ext>
                    </a:extLst>
                  </p:cNvPr>
                  <p:cNvCxnSpPr/>
                  <p:nvPr/>
                </p:nvCxnSpPr>
                <p:spPr>
                  <a:xfrm>
                    <a:off x="3283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D4D15C42-D43F-5D20-5413-C6D56456DCC4}"/>
                      </a:ext>
                    </a:extLst>
                  </p:cNvPr>
                  <p:cNvCxnSpPr/>
                  <p:nvPr/>
                </p:nvCxnSpPr>
                <p:spPr>
                  <a:xfrm>
                    <a:off x="34556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DE5E483E-6D82-8CCE-7A34-5F3FBD6AD80F}"/>
                      </a:ext>
                    </a:extLst>
                  </p:cNvPr>
                  <p:cNvCxnSpPr/>
                  <p:nvPr/>
                </p:nvCxnSpPr>
                <p:spPr>
                  <a:xfrm>
                    <a:off x="6468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75481808-F778-53EB-B303-B2F9D7D9D018}"/>
                      </a:ext>
                    </a:extLst>
                  </p:cNvPr>
                  <p:cNvCxnSpPr/>
                  <p:nvPr/>
                </p:nvCxnSpPr>
                <p:spPr>
                  <a:xfrm>
                    <a:off x="3638259"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sp>
        <p:nvSpPr>
          <p:cNvPr id="305" name="TextBox 16">
            <a:extLst>
              <a:ext uri="{FF2B5EF4-FFF2-40B4-BE49-F238E27FC236}">
                <a16:creationId xmlns:a16="http://schemas.microsoft.com/office/drawing/2014/main" id="{2110539C-D47B-A5DF-C484-EB48C7F14600}"/>
              </a:ext>
            </a:extLst>
          </p:cNvPr>
          <p:cNvSpPr txBox="1"/>
          <p:nvPr/>
        </p:nvSpPr>
        <p:spPr>
          <a:xfrm>
            <a:off x="0" y="11244100"/>
            <a:ext cx="12192001" cy="553998"/>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Batch, Loss, Epoch</a:t>
            </a:r>
          </a:p>
        </p:txBody>
      </p:sp>
      <p:sp>
        <p:nvSpPr>
          <p:cNvPr id="306" name="Rectangle 305">
            <a:extLst>
              <a:ext uri="{FF2B5EF4-FFF2-40B4-BE49-F238E27FC236}">
                <a16:creationId xmlns:a16="http://schemas.microsoft.com/office/drawing/2014/main" id="{C18431E6-7739-153D-F550-733F4DD10062}"/>
              </a:ext>
            </a:extLst>
          </p:cNvPr>
          <p:cNvSpPr/>
          <p:nvPr/>
        </p:nvSpPr>
        <p:spPr>
          <a:xfrm>
            <a:off x="587880" y="12972275"/>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1</a:t>
            </a:r>
          </a:p>
        </p:txBody>
      </p:sp>
      <p:sp>
        <p:nvSpPr>
          <p:cNvPr id="307" name="Rectangle 306">
            <a:extLst>
              <a:ext uri="{FF2B5EF4-FFF2-40B4-BE49-F238E27FC236}">
                <a16:creationId xmlns:a16="http://schemas.microsoft.com/office/drawing/2014/main" id="{C8EE9DD1-C176-6413-E8EA-EF7D7906EB57}"/>
              </a:ext>
            </a:extLst>
          </p:cNvPr>
          <p:cNvSpPr/>
          <p:nvPr/>
        </p:nvSpPr>
        <p:spPr>
          <a:xfrm>
            <a:off x="1778160" y="12972275"/>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2</a:t>
            </a:r>
          </a:p>
        </p:txBody>
      </p:sp>
      <p:sp>
        <p:nvSpPr>
          <p:cNvPr id="308" name="Rectangle 307">
            <a:extLst>
              <a:ext uri="{FF2B5EF4-FFF2-40B4-BE49-F238E27FC236}">
                <a16:creationId xmlns:a16="http://schemas.microsoft.com/office/drawing/2014/main" id="{8D62584F-6709-59D4-76D5-B3BAF0DEC74F}"/>
              </a:ext>
            </a:extLst>
          </p:cNvPr>
          <p:cNvSpPr/>
          <p:nvPr/>
        </p:nvSpPr>
        <p:spPr>
          <a:xfrm>
            <a:off x="2968440" y="12972275"/>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3</a:t>
            </a:r>
          </a:p>
        </p:txBody>
      </p:sp>
      <p:sp>
        <p:nvSpPr>
          <p:cNvPr id="309" name="Rectangle 308">
            <a:extLst>
              <a:ext uri="{FF2B5EF4-FFF2-40B4-BE49-F238E27FC236}">
                <a16:creationId xmlns:a16="http://schemas.microsoft.com/office/drawing/2014/main" id="{CB28F95A-9516-ABFC-9BEE-AEFC1F4C06C0}"/>
              </a:ext>
            </a:extLst>
          </p:cNvPr>
          <p:cNvSpPr/>
          <p:nvPr/>
        </p:nvSpPr>
        <p:spPr>
          <a:xfrm>
            <a:off x="587880" y="13566635"/>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4</a:t>
            </a:r>
          </a:p>
        </p:txBody>
      </p:sp>
      <p:sp>
        <p:nvSpPr>
          <p:cNvPr id="310" name="Rectangle 309">
            <a:extLst>
              <a:ext uri="{FF2B5EF4-FFF2-40B4-BE49-F238E27FC236}">
                <a16:creationId xmlns:a16="http://schemas.microsoft.com/office/drawing/2014/main" id="{966811F7-17F3-7629-CDC5-E558CC80341B}"/>
              </a:ext>
            </a:extLst>
          </p:cNvPr>
          <p:cNvSpPr/>
          <p:nvPr/>
        </p:nvSpPr>
        <p:spPr>
          <a:xfrm>
            <a:off x="1778160" y="13566635"/>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5</a:t>
            </a:r>
          </a:p>
        </p:txBody>
      </p:sp>
      <p:sp>
        <p:nvSpPr>
          <p:cNvPr id="311" name="Rectangle 310">
            <a:extLst>
              <a:ext uri="{FF2B5EF4-FFF2-40B4-BE49-F238E27FC236}">
                <a16:creationId xmlns:a16="http://schemas.microsoft.com/office/drawing/2014/main" id="{21ADC889-9B00-E2F5-77AF-DB11C52D27C3}"/>
              </a:ext>
            </a:extLst>
          </p:cNvPr>
          <p:cNvSpPr/>
          <p:nvPr/>
        </p:nvSpPr>
        <p:spPr>
          <a:xfrm>
            <a:off x="2968440" y="13566635"/>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6</a:t>
            </a:r>
          </a:p>
        </p:txBody>
      </p:sp>
      <p:sp>
        <p:nvSpPr>
          <p:cNvPr id="312" name="TextBox 311">
            <a:extLst>
              <a:ext uri="{FF2B5EF4-FFF2-40B4-BE49-F238E27FC236}">
                <a16:creationId xmlns:a16="http://schemas.microsoft.com/office/drawing/2014/main" id="{A96B36F4-2790-AA13-922B-A0F569F107EA}"/>
              </a:ext>
            </a:extLst>
          </p:cNvPr>
          <p:cNvSpPr txBox="1"/>
          <p:nvPr/>
        </p:nvSpPr>
        <p:spPr>
          <a:xfrm flipH="1">
            <a:off x="919800" y="12229483"/>
            <a:ext cx="27919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Lets say we have a large dataset</a:t>
            </a:r>
          </a:p>
        </p:txBody>
      </p:sp>
      <p:sp>
        <p:nvSpPr>
          <p:cNvPr id="313" name="Rectangle 312">
            <a:extLst>
              <a:ext uri="{FF2B5EF4-FFF2-40B4-BE49-F238E27FC236}">
                <a16:creationId xmlns:a16="http://schemas.microsoft.com/office/drawing/2014/main" id="{48B7CE39-0779-BEF4-49F8-D351590800E7}"/>
              </a:ext>
            </a:extLst>
          </p:cNvPr>
          <p:cNvSpPr/>
          <p:nvPr/>
        </p:nvSpPr>
        <p:spPr>
          <a:xfrm rot="5400000">
            <a:off x="1860100" y="13998523"/>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4343"/>
                </a:solidFill>
                <a:effectLst/>
                <a:uLnTx/>
                <a:uFillTx/>
                <a:latin typeface="Outfit" pitchFamily="2" charset="0"/>
                <a:ea typeface="+mn-ea"/>
                <a:cs typeface="+mn-cs"/>
              </a:rPr>
              <a:t>..</a:t>
            </a:r>
          </a:p>
        </p:txBody>
      </p:sp>
      <p:sp>
        <p:nvSpPr>
          <p:cNvPr id="314" name="Rectangle 313">
            <a:extLst>
              <a:ext uri="{FF2B5EF4-FFF2-40B4-BE49-F238E27FC236}">
                <a16:creationId xmlns:a16="http://schemas.microsoft.com/office/drawing/2014/main" id="{90D6B51A-5E3B-1084-F276-5FB0E9772CA5}"/>
              </a:ext>
            </a:extLst>
          </p:cNvPr>
          <p:cNvSpPr/>
          <p:nvPr/>
        </p:nvSpPr>
        <p:spPr>
          <a:xfrm>
            <a:off x="587880" y="14430411"/>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utfit" pitchFamily="2" charset="0"/>
                <a:ea typeface="+mn-ea"/>
                <a:cs typeface="+mn-cs"/>
              </a:rPr>
              <a:t>Image N</a:t>
            </a:r>
          </a:p>
        </p:txBody>
      </p:sp>
      <p:sp>
        <p:nvSpPr>
          <p:cNvPr id="315" name="Rectangle 314">
            <a:extLst>
              <a:ext uri="{FF2B5EF4-FFF2-40B4-BE49-F238E27FC236}">
                <a16:creationId xmlns:a16="http://schemas.microsoft.com/office/drawing/2014/main" id="{40F4F1FF-341A-C728-267F-DFDE4C42CAC4}"/>
              </a:ext>
            </a:extLst>
          </p:cNvPr>
          <p:cNvSpPr/>
          <p:nvPr/>
        </p:nvSpPr>
        <p:spPr>
          <a:xfrm>
            <a:off x="1778160" y="14430411"/>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utfit" pitchFamily="2" charset="0"/>
                <a:ea typeface="+mn-ea"/>
                <a:cs typeface="+mn-cs"/>
              </a:rPr>
              <a:t>Image N+1</a:t>
            </a:r>
          </a:p>
        </p:txBody>
      </p:sp>
      <p:sp>
        <p:nvSpPr>
          <p:cNvPr id="316" name="Rectangle 315">
            <a:extLst>
              <a:ext uri="{FF2B5EF4-FFF2-40B4-BE49-F238E27FC236}">
                <a16:creationId xmlns:a16="http://schemas.microsoft.com/office/drawing/2014/main" id="{5DCB8DF4-10C1-9169-9F72-0791ECA59847}"/>
              </a:ext>
            </a:extLst>
          </p:cNvPr>
          <p:cNvSpPr/>
          <p:nvPr/>
        </p:nvSpPr>
        <p:spPr>
          <a:xfrm>
            <a:off x="2968440" y="14430411"/>
            <a:ext cx="101428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utfit" pitchFamily="2" charset="0"/>
                <a:ea typeface="+mn-ea"/>
                <a:cs typeface="+mn-cs"/>
              </a:rPr>
              <a:t>Image N+2</a:t>
            </a:r>
          </a:p>
        </p:txBody>
      </p:sp>
      <p:sp>
        <p:nvSpPr>
          <p:cNvPr id="317" name="TextBox 316">
            <a:extLst>
              <a:ext uri="{FF2B5EF4-FFF2-40B4-BE49-F238E27FC236}">
                <a16:creationId xmlns:a16="http://schemas.microsoft.com/office/drawing/2014/main" id="{0B467B61-0E8B-7045-730A-FFCE35CAE45E}"/>
              </a:ext>
            </a:extLst>
          </p:cNvPr>
          <p:cNvSpPr txBox="1"/>
          <p:nvPr/>
        </p:nvSpPr>
        <p:spPr>
          <a:xfrm flipH="1">
            <a:off x="5315400" y="12183125"/>
            <a:ext cx="2904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A subset of the data can be fed model at once</a:t>
            </a:r>
          </a:p>
        </p:txBody>
      </p:sp>
      <p:sp>
        <p:nvSpPr>
          <p:cNvPr id="318" name="TextBox 317">
            <a:extLst>
              <a:ext uri="{FF2B5EF4-FFF2-40B4-BE49-F238E27FC236}">
                <a16:creationId xmlns:a16="http://schemas.microsoft.com/office/drawing/2014/main" id="{8E35D014-2190-7F31-E3EF-364ADBDF8B68}"/>
              </a:ext>
            </a:extLst>
          </p:cNvPr>
          <p:cNvSpPr txBox="1"/>
          <p:nvPr/>
        </p:nvSpPr>
        <p:spPr>
          <a:xfrm flipH="1">
            <a:off x="5315400" y="11771645"/>
            <a:ext cx="2904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4343"/>
                </a:solidFill>
                <a:effectLst/>
                <a:uLnTx/>
                <a:uFillTx/>
                <a:latin typeface="Outfit" pitchFamily="2" charset="0"/>
                <a:ea typeface="+mn-ea"/>
                <a:cs typeface="+mn-cs"/>
              </a:rPr>
              <a:t>Batch</a:t>
            </a:r>
          </a:p>
        </p:txBody>
      </p:sp>
      <p:sp>
        <p:nvSpPr>
          <p:cNvPr id="320" name="TextBox 319">
            <a:extLst>
              <a:ext uri="{FF2B5EF4-FFF2-40B4-BE49-F238E27FC236}">
                <a16:creationId xmlns:a16="http://schemas.microsoft.com/office/drawing/2014/main" id="{FBFD66E1-9226-7CD0-C9C1-D6839FDB2286}"/>
              </a:ext>
            </a:extLst>
          </p:cNvPr>
          <p:cNvSpPr txBox="1"/>
          <p:nvPr/>
        </p:nvSpPr>
        <p:spPr>
          <a:xfrm flipH="1">
            <a:off x="4043680" y="12261359"/>
            <a:ext cx="93980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Into Model</a:t>
            </a:r>
          </a:p>
        </p:txBody>
      </p:sp>
      <p:sp>
        <p:nvSpPr>
          <p:cNvPr id="321" name="TextBox 320">
            <a:extLst>
              <a:ext uri="{FF2B5EF4-FFF2-40B4-BE49-F238E27FC236}">
                <a16:creationId xmlns:a16="http://schemas.microsoft.com/office/drawing/2014/main" id="{839E8B8A-F252-816D-0B20-FB1F3DFD9B0F}"/>
              </a:ext>
            </a:extLst>
          </p:cNvPr>
          <p:cNvSpPr txBox="1"/>
          <p:nvPr/>
        </p:nvSpPr>
        <p:spPr>
          <a:xfrm flipH="1">
            <a:off x="9181575" y="12183125"/>
            <a:ext cx="2712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rPr>
              <a:t>Predictions are from the true labels</a:t>
            </a:r>
          </a:p>
        </p:txBody>
      </p:sp>
      <p:sp>
        <p:nvSpPr>
          <p:cNvPr id="322" name="TextBox 321">
            <a:extLst>
              <a:ext uri="{FF2B5EF4-FFF2-40B4-BE49-F238E27FC236}">
                <a16:creationId xmlns:a16="http://schemas.microsoft.com/office/drawing/2014/main" id="{7B6F7F7C-E017-BBAA-BA56-939FD35914BE}"/>
              </a:ext>
            </a:extLst>
          </p:cNvPr>
          <p:cNvSpPr txBox="1"/>
          <p:nvPr/>
        </p:nvSpPr>
        <p:spPr>
          <a:xfrm flipH="1">
            <a:off x="9181575" y="11771645"/>
            <a:ext cx="2712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4343"/>
                </a:solidFill>
                <a:effectLst/>
                <a:uLnTx/>
                <a:uFillTx/>
                <a:latin typeface="Outfit" pitchFamily="2" charset="0"/>
                <a:ea typeface="+mn-ea"/>
                <a:cs typeface="+mn-cs"/>
              </a:rPr>
              <a:t>Loss Rate</a:t>
            </a:r>
          </a:p>
        </p:txBody>
      </p:sp>
      <p:sp>
        <p:nvSpPr>
          <p:cNvPr id="323" name="Rectangle 322">
            <a:extLst>
              <a:ext uri="{FF2B5EF4-FFF2-40B4-BE49-F238E27FC236}">
                <a16:creationId xmlns:a16="http://schemas.microsoft.com/office/drawing/2014/main" id="{86BC3D29-CF96-EB3E-051C-55864F1A1F4A}"/>
              </a:ext>
            </a:extLst>
          </p:cNvPr>
          <p:cNvSpPr/>
          <p:nvPr/>
        </p:nvSpPr>
        <p:spPr>
          <a:xfrm>
            <a:off x="5036000" y="12972275"/>
            <a:ext cx="339484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1</a:t>
            </a:r>
          </a:p>
        </p:txBody>
      </p:sp>
      <p:sp>
        <p:nvSpPr>
          <p:cNvPr id="324" name="Rectangle 323">
            <a:extLst>
              <a:ext uri="{FF2B5EF4-FFF2-40B4-BE49-F238E27FC236}">
                <a16:creationId xmlns:a16="http://schemas.microsoft.com/office/drawing/2014/main" id="{43F326B4-F794-D615-E858-DFAB81ECCF38}"/>
              </a:ext>
            </a:extLst>
          </p:cNvPr>
          <p:cNvSpPr/>
          <p:nvPr/>
        </p:nvSpPr>
        <p:spPr>
          <a:xfrm>
            <a:off x="6050280" y="13098564"/>
            <a:ext cx="1366280" cy="208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2</a:t>
            </a:r>
          </a:p>
        </p:txBody>
      </p:sp>
      <p:sp>
        <p:nvSpPr>
          <p:cNvPr id="325" name="Rectangle 324">
            <a:extLst>
              <a:ext uri="{FF2B5EF4-FFF2-40B4-BE49-F238E27FC236}">
                <a16:creationId xmlns:a16="http://schemas.microsoft.com/office/drawing/2014/main" id="{30273212-6A59-61B1-BE0F-2C1DB3174970}"/>
              </a:ext>
            </a:extLst>
          </p:cNvPr>
          <p:cNvSpPr/>
          <p:nvPr/>
        </p:nvSpPr>
        <p:spPr>
          <a:xfrm>
            <a:off x="7326386" y="13035164"/>
            <a:ext cx="1047994" cy="3350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3</a:t>
            </a:r>
          </a:p>
        </p:txBody>
      </p:sp>
      <p:sp>
        <p:nvSpPr>
          <p:cNvPr id="326" name="Arrow: Right 325">
            <a:extLst>
              <a:ext uri="{FF2B5EF4-FFF2-40B4-BE49-F238E27FC236}">
                <a16:creationId xmlns:a16="http://schemas.microsoft.com/office/drawing/2014/main" id="{15263F3B-FDD6-DC17-05DD-B9456AFD0437}"/>
              </a:ext>
            </a:extLst>
          </p:cNvPr>
          <p:cNvSpPr/>
          <p:nvPr/>
        </p:nvSpPr>
        <p:spPr>
          <a:xfrm>
            <a:off x="8666240" y="12972275"/>
            <a:ext cx="952780" cy="460800"/>
          </a:xfrm>
          <a:prstGeom prst="rightArrow">
            <a:avLst>
              <a:gd name="adj1" fmla="val 25747"/>
              <a:gd name="adj2" fmla="val 58819"/>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27" name="Rectangle 326">
            <a:extLst>
              <a:ext uri="{FF2B5EF4-FFF2-40B4-BE49-F238E27FC236}">
                <a16:creationId xmlns:a16="http://schemas.microsoft.com/office/drawing/2014/main" id="{CFFE4594-ACE9-2049-9DB2-A78EFEEC213C}"/>
              </a:ext>
            </a:extLst>
          </p:cNvPr>
          <p:cNvSpPr/>
          <p:nvPr/>
        </p:nvSpPr>
        <p:spPr>
          <a:xfrm>
            <a:off x="10030795" y="12972275"/>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~0.5</a:t>
            </a:r>
          </a:p>
        </p:txBody>
      </p:sp>
      <p:sp>
        <p:nvSpPr>
          <p:cNvPr id="328" name="Arrow: Right 327">
            <a:extLst>
              <a:ext uri="{FF2B5EF4-FFF2-40B4-BE49-F238E27FC236}">
                <a16:creationId xmlns:a16="http://schemas.microsoft.com/office/drawing/2014/main" id="{4DA47581-B1E1-7221-0B97-811F5401C586}"/>
              </a:ext>
            </a:extLst>
          </p:cNvPr>
          <p:cNvSpPr/>
          <p:nvPr/>
        </p:nvSpPr>
        <p:spPr>
          <a:xfrm>
            <a:off x="8666240" y="13615196"/>
            <a:ext cx="952780" cy="460800"/>
          </a:xfrm>
          <a:prstGeom prst="rightArrow">
            <a:avLst>
              <a:gd name="adj1" fmla="val 25747"/>
              <a:gd name="adj2" fmla="val 58819"/>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29" name="Rectangle 328">
            <a:extLst>
              <a:ext uri="{FF2B5EF4-FFF2-40B4-BE49-F238E27FC236}">
                <a16:creationId xmlns:a16="http://schemas.microsoft.com/office/drawing/2014/main" id="{8D62E94D-94B2-9F45-1A07-4DFCE5065045}"/>
              </a:ext>
            </a:extLst>
          </p:cNvPr>
          <p:cNvSpPr/>
          <p:nvPr/>
        </p:nvSpPr>
        <p:spPr>
          <a:xfrm>
            <a:off x="10030795" y="13566635"/>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~0.25</a:t>
            </a:r>
          </a:p>
        </p:txBody>
      </p:sp>
      <p:sp>
        <p:nvSpPr>
          <p:cNvPr id="330" name="Arrow: Right 329">
            <a:extLst>
              <a:ext uri="{FF2B5EF4-FFF2-40B4-BE49-F238E27FC236}">
                <a16:creationId xmlns:a16="http://schemas.microsoft.com/office/drawing/2014/main" id="{0F41AE1A-9730-F8CD-29A7-2ADE476F3229}"/>
              </a:ext>
            </a:extLst>
          </p:cNvPr>
          <p:cNvSpPr/>
          <p:nvPr/>
        </p:nvSpPr>
        <p:spPr>
          <a:xfrm>
            <a:off x="8666240" y="14430411"/>
            <a:ext cx="952780" cy="460800"/>
          </a:xfrm>
          <a:prstGeom prst="rightArrow">
            <a:avLst>
              <a:gd name="adj1" fmla="val 25747"/>
              <a:gd name="adj2" fmla="val 58819"/>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Outfit" pitchFamily="2" charset="0"/>
              <a:ea typeface="+mn-ea"/>
              <a:cs typeface="+mn-cs"/>
            </a:endParaRPr>
          </a:p>
        </p:txBody>
      </p:sp>
      <p:sp>
        <p:nvSpPr>
          <p:cNvPr id="331" name="Rectangle 330">
            <a:extLst>
              <a:ext uri="{FF2B5EF4-FFF2-40B4-BE49-F238E27FC236}">
                <a16:creationId xmlns:a16="http://schemas.microsoft.com/office/drawing/2014/main" id="{E6B4DB53-8C47-C915-88A4-3C72C59179B7}"/>
              </a:ext>
            </a:extLst>
          </p:cNvPr>
          <p:cNvSpPr/>
          <p:nvPr/>
        </p:nvSpPr>
        <p:spPr>
          <a:xfrm>
            <a:off x="9833271" y="14430411"/>
            <a:ext cx="151806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~ideally close to 0.0</a:t>
            </a:r>
          </a:p>
        </p:txBody>
      </p:sp>
      <p:sp>
        <p:nvSpPr>
          <p:cNvPr id="332" name="TextBox 331">
            <a:extLst>
              <a:ext uri="{FF2B5EF4-FFF2-40B4-BE49-F238E27FC236}">
                <a16:creationId xmlns:a16="http://schemas.microsoft.com/office/drawing/2014/main" id="{19436355-3C15-1ACA-B5BB-C7F1A11DDDB2}"/>
              </a:ext>
            </a:extLst>
          </p:cNvPr>
          <p:cNvSpPr txBox="1"/>
          <p:nvPr/>
        </p:nvSpPr>
        <p:spPr>
          <a:xfrm flipH="1">
            <a:off x="885640" y="11771645"/>
            <a:ext cx="2904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4343"/>
                </a:solidFill>
                <a:effectLst/>
                <a:uLnTx/>
                <a:uFillTx/>
                <a:latin typeface="Outfit" pitchFamily="2" charset="0"/>
                <a:ea typeface="+mn-ea"/>
                <a:cs typeface="+mn-cs"/>
              </a:rPr>
              <a:t>Dataset</a:t>
            </a:r>
          </a:p>
        </p:txBody>
      </p:sp>
      <p:sp>
        <p:nvSpPr>
          <p:cNvPr id="333" name="Rectangle 332">
            <a:extLst>
              <a:ext uri="{FF2B5EF4-FFF2-40B4-BE49-F238E27FC236}">
                <a16:creationId xmlns:a16="http://schemas.microsoft.com/office/drawing/2014/main" id="{72DFA273-A6BF-D0CF-FC3E-8B57CA338DCA}"/>
              </a:ext>
            </a:extLst>
          </p:cNvPr>
          <p:cNvSpPr/>
          <p:nvPr/>
        </p:nvSpPr>
        <p:spPr>
          <a:xfrm rot="5400000">
            <a:off x="6348320" y="14022804"/>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4343"/>
                </a:solidFill>
                <a:effectLst/>
                <a:uLnTx/>
                <a:uFillTx/>
                <a:latin typeface="Outfit" pitchFamily="2" charset="0"/>
                <a:ea typeface="+mn-ea"/>
                <a:cs typeface="+mn-cs"/>
              </a:rPr>
              <a:t>..</a:t>
            </a:r>
          </a:p>
        </p:txBody>
      </p:sp>
      <p:sp>
        <p:nvSpPr>
          <p:cNvPr id="334" name="TextBox 333">
            <a:extLst>
              <a:ext uri="{FF2B5EF4-FFF2-40B4-BE49-F238E27FC236}">
                <a16:creationId xmlns:a16="http://schemas.microsoft.com/office/drawing/2014/main" id="{5E69203E-2FB7-307C-7A5C-1D89BD8A65E2}"/>
              </a:ext>
            </a:extLst>
          </p:cNvPr>
          <p:cNvSpPr txBox="1"/>
          <p:nvPr/>
        </p:nvSpPr>
        <p:spPr>
          <a:xfrm flipH="1">
            <a:off x="370836" y="15033898"/>
            <a:ext cx="114503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4343"/>
                </a:solidFill>
                <a:effectLst/>
                <a:uLnTx/>
                <a:uFillTx/>
                <a:latin typeface="Outfit" pitchFamily="2" charset="0"/>
              </a:rPr>
              <a:t>Epochs are complete pass throughs in the entire training dataset within the model.</a:t>
            </a:r>
          </a:p>
          <a:p>
            <a:pPr algn="ctr">
              <a:defRPr/>
            </a:pPr>
            <a:r>
              <a:rPr lang="en-US" sz="2000" dirty="0">
                <a:solidFill>
                  <a:srgbClr val="4F4343"/>
                </a:solidFill>
                <a:latin typeface="Outfit" pitchFamily="2" charset="0"/>
              </a:rPr>
              <a:t>The models performance should increase with more epochs</a:t>
            </a:r>
          </a:p>
        </p:txBody>
      </p:sp>
      <p:sp>
        <p:nvSpPr>
          <p:cNvPr id="335" name="Rectangle 334">
            <a:extLst>
              <a:ext uri="{FF2B5EF4-FFF2-40B4-BE49-F238E27FC236}">
                <a16:creationId xmlns:a16="http://schemas.microsoft.com/office/drawing/2014/main" id="{B079A908-83C8-3A0A-86C0-A19E162095DE}"/>
              </a:ext>
            </a:extLst>
          </p:cNvPr>
          <p:cNvSpPr/>
          <p:nvPr/>
        </p:nvSpPr>
        <p:spPr>
          <a:xfrm rot="5400000">
            <a:off x="10177729" y="13939986"/>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4343"/>
                </a:solidFill>
                <a:effectLst/>
                <a:uLnTx/>
                <a:uFillTx/>
                <a:latin typeface="Outfit" pitchFamily="2" charset="0"/>
                <a:ea typeface="+mn-ea"/>
                <a:cs typeface="+mn-cs"/>
              </a:rPr>
              <a:t>...</a:t>
            </a:r>
          </a:p>
        </p:txBody>
      </p:sp>
      <p:sp>
        <p:nvSpPr>
          <p:cNvPr id="336" name="Rectangle 335">
            <a:extLst>
              <a:ext uri="{FF2B5EF4-FFF2-40B4-BE49-F238E27FC236}">
                <a16:creationId xmlns:a16="http://schemas.microsoft.com/office/drawing/2014/main" id="{767BC7DC-A8A7-D78D-BDB9-58C0B734103D}"/>
              </a:ext>
            </a:extLst>
          </p:cNvPr>
          <p:cNvSpPr/>
          <p:nvPr/>
        </p:nvSpPr>
        <p:spPr>
          <a:xfrm>
            <a:off x="5036000" y="13625857"/>
            <a:ext cx="339484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4</a:t>
            </a:r>
          </a:p>
        </p:txBody>
      </p:sp>
      <p:sp>
        <p:nvSpPr>
          <p:cNvPr id="337" name="Rectangle 336">
            <a:extLst>
              <a:ext uri="{FF2B5EF4-FFF2-40B4-BE49-F238E27FC236}">
                <a16:creationId xmlns:a16="http://schemas.microsoft.com/office/drawing/2014/main" id="{E58CEDB8-176F-5D6F-BF7A-F32C0C1CBC2A}"/>
              </a:ext>
            </a:extLst>
          </p:cNvPr>
          <p:cNvSpPr/>
          <p:nvPr/>
        </p:nvSpPr>
        <p:spPr>
          <a:xfrm>
            <a:off x="6050280" y="13752146"/>
            <a:ext cx="1366280" cy="208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5</a:t>
            </a:r>
          </a:p>
        </p:txBody>
      </p:sp>
      <p:sp>
        <p:nvSpPr>
          <p:cNvPr id="338" name="Rectangle 337">
            <a:extLst>
              <a:ext uri="{FF2B5EF4-FFF2-40B4-BE49-F238E27FC236}">
                <a16:creationId xmlns:a16="http://schemas.microsoft.com/office/drawing/2014/main" id="{25FAF877-57C8-850C-AC8A-40626C9DAC68}"/>
              </a:ext>
            </a:extLst>
          </p:cNvPr>
          <p:cNvSpPr/>
          <p:nvPr/>
        </p:nvSpPr>
        <p:spPr>
          <a:xfrm>
            <a:off x="7326386" y="13688746"/>
            <a:ext cx="1047994" cy="3350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6</a:t>
            </a:r>
          </a:p>
        </p:txBody>
      </p:sp>
      <p:sp>
        <p:nvSpPr>
          <p:cNvPr id="339" name="Rectangle 338">
            <a:extLst>
              <a:ext uri="{FF2B5EF4-FFF2-40B4-BE49-F238E27FC236}">
                <a16:creationId xmlns:a16="http://schemas.microsoft.com/office/drawing/2014/main" id="{3ACCCBDB-1048-3787-0CF9-53268FF6750B}"/>
              </a:ext>
            </a:extLst>
          </p:cNvPr>
          <p:cNvSpPr/>
          <p:nvPr/>
        </p:nvSpPr>
        <p:spPr>
          <a:xfrm>
            <a:off x="5036000" y="14471543"/>
            <a:ext cx="3394840" cy="460800"/>
          </a:xfrm>
          <a:prstGeom prst="rect">
            <a:avLst/>
          </a:prstGeom>
          <a:solidFill>
            <a:schemeClr val="bg1"/>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N</a:t>
            </a:r>
          </a:p>
        </p:txBody>
      </p:sp>
      <p:sp>
        <p:nvSpPr>
          <p:cNvPr id="340" name="Rectangle 339">
            <a:extLst>
              <a:ext uri="{FF2B5EF4-FFF2-40B4-BE49-F238E27FC236}">
                <a16:creationId xmlns:a16="http://schemas.microsoft.com/office/drawing/2014/main" id="{CEF509CA-6290-599B-3847-8BF88A9F2A1C}"/>
              </a:ext>
            </a:extLst>
          </p:cNvPr>
          <p:cNvSpPr/>
          <p:nvPr/>
        </p:nvSpPr>
        <p:spPr>
          <a:xfrm>
            <a:off x="6107825" y="14597832"/>
            <a:ext cx="1245476" cy="2082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N+1</a:t>
            </a:r>
          </a:p>
        </p:txBody>
      </p:sp>
      <p:sp>
        <p:nvSpPr>
          <p:cNvPr id="341" name="Rectangle 340">
            <a:extLst>
              <a:ext uri="{FF2B5EF4-FFF2-40B4-BE49-F238E27FC236}">
                <a16:creationId xmlns:a16="http://schemas.microsoft.com/office/drawing/2014/main" id="{685E9D58-E3CA-B456-7A75-E3910B3B0425}"/>
              </a:ext>
            </a:extLst>
          </p:cNvPr>
          <p:cNvSpPr/>
          <p:nvPr/>
        </p:nvSpPr>
        <p:spPr>
          <a:xfrm>
            <a:off x="7194055" y="14534432"/>
            <a:ext cx="1287005" cy="3350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rPr>
              <a:t>Image N+2</a:t>
            </a:r>
          </a:p>
        </p:txBody>
      </p:sp>
      <p:sp>
        <p:nvSpPr>
          <p:cNvPr id="345" name="TextBox 344">
            <a:extLst>
              <a:ext uri="{FF2B5EF4-FFF2-40B4-BE49-F238E27FC236}">
                <a16:creationId xmlns:a16="http://schemas.microsoft.com/office/drawing/2014/main" id="{5DE98105-B743-70DA-95BC-70ED57BB80B3}"/>
              </a:ext>
            </a:extLst>
          </p:cNvPr>
          <p:cNvSpPr txBox="1"/>
          <p:nvPr/>
        </p:nvSpPr>
        <p:spPr>
          <a:xfrm>
            <a:off x="4761497" y="16221057"/>
            <a:ext cx="6958629" cy="1015663"/>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dirty="0">
                <a:ln>
                  <a:noFill/>
                </a:ln>
                <a:solidFill>
                  <a:srgbClr val="4F4343"/>
                </a:solidFill>
                <a:effectLst/>
                <a:uLnTx/>
                <a:uFillTx/>
                <a:latin typeface="Outfit" pitchFamily="2" charset="0"/>
                <a:ea typeface="+mn-ea"/>
                <a:cs typeface="+mn-cs"/>
              </a:rPr>
              <a:t>Lower Layers: edges, lines, colors</a:t>
            </a:r>
          </a:p>
          <a:p>
            <a:pPr algn="just">
              <a:defRPr/>
            </a:pPr>
            <a:r>
              <a:rPr lang="en-US" sz="2000" dirty="0">
                <a:solidFill>
                  <a:srgbClr val="4F4343"/>
                </a:solidFill>
                <a:latin typeface="Outfit" pitchFamily="2" charset="0"/>
              </a:rPr>
              <a:t>Middle Layers: patterns, shapes, textures</a:t>
            </a:r>
          </a:p>
          <a:p>
            <a:pPr algn="just">
              <a:defRPr/>
            </a:pPr>
            <a:r>
              <a:rPr lang="en-US" sz="2000" dirty="0">
                <a:solidFill>
                  <a:srgbClr val="4F4343"/>
                </a:solidFill>
                <a:latin typeface="Outfit" pitchFamily="2" charset="0"/>
              </a:rPr>
              <a:t>Higher Layers: faces objects signs of manipulation</a:t>
            </a:r>
          </a:p>
        </p:txBody>
      </p:sp>
      <p:grpSp>
        <p:nvGrpSpPr>
          <p:cNvPr id="378" name="Group 377">
            <a:extLst>
              <a:ext uri="{FF2B5EF4-FFF2-40B4-BE49-F238E27FC236}">
                <a16:creationId xmlns:a16="http://schemas.microsoft.com/office/drawing/2014/main" id="{8F8CD6EE-D6C7-A392-17D7-BE28E079D23E}"/>
              </a:ext>
            </a:extLst>
          </p:cNvPr>
          <p:cNvGrpSpPr/>
          <p:nvPr/>
        </p:nvGrpSpPr>
        <p:grpSpPr>
          <a:xfrm>
            <a:off x="1240249" y="17942674"/>
            <a:ext cx="9735152" cy="2580534"/>
            <a:chOff x="1894601" y="18273202"/>
            <a:chExt cx="7915466" cy="2098182"/>
          </a:xfrm>
        </p:grpSpPr>
        <p:pic>
          <p:nvPicPr>
            <p:cNvPr id="349" name="Picture 348">
              <a:extLst>
                <a:ext uri="{FF2B5EF4-FFF2-40B4-BE49-F238E27FC236}">
                  <a16:creationId xmlns:a16="http://schemas.microsoft.com/office/drawing/2014/main" id="{1FE6D62D-45A7-4F57-8183-438251C6D597}"/>
                </a:ext>
              </a:extLst>
            </p:cNvPr>
            <p:cNvPicPr>
              <a:picLocks noChangeAspect="1"/>
            </p:cNvPicPr>
            <p:nvPr/>
          </p:nvPicPr>
          <p:blipFill>
            <a:blip r:embed="rId13"/>
            <a:srcRect l="2754" t="9816" r="53129" b="51637"/>
            <a:stretch>
              <a:fillRect/>
            </a:stretch>
          </p:blipFill>
          <p:spPr>
            <a:xfrm>
              <a:off x="1894601" y="18273202"/>
              <a:ext cx="3913936" cy="1011766"/>
            </a:xfrm>
            <a:prstGeom prst="rect">
              <a:avLst/>
            </a:prstGeom>
          </p:spPr>
        </p:pic>
        <p:pic>
          <p:nvPicPr>
            <p:cNvPr id="351" name="Picture 350">
              <a:extLst>
                <a:ext uri="{FF2B5EF4-FFF2-40B4-BE49-F238E27FC236}">
                  <a16:creationId xmlns:a16="http://schemas.microsoft.com/office/drawing/2014/main" id="{3C11BC1A-585C-F797-D380-4B87D7AEDCAE}"/>
                </a:ext>
              </a:extLst>
            </p:cNvPr>
            <p:cNvPicPr>
              <a:picLocks noChangeAspect="1"/>
            </p:cNvPicPr>
            <p:nvPr/>
          </p:nvPicPr>
          <p:blipFill>
            <a:blip r:embed="rId13"/>
            <a:srcRect l="2754" t="54843" r="53129" b="6610"/>
            <a:stretch>
              <a:fillRect/>
            </a:stretch>
          </p:blipFill>
          <p:spPr>
            <a:xfrm>
              <a:off x="1894601" y="19359618"/>
              <a:ext cx="3913936" cy="1011766"/>
            </a:xfrm>
            <a:prstGeom prst="rect">
              <a:avLst/>
            </a:prstGeom>
          </p:spPr>
        </p:pic>
        <p:pic>
          <p:nvPicPr>
            <p:cNvPr id="352" name="Picture 351">
              <a:extLst>
                <a:ext uri="{FF2B5EF4-FFF2-40B4-BE49-F238E27FC236}">
                  <a16:creationId xmlns:a16="http://schemas.microsoft.com/office/drawing/2014/main" id="{B12DB694-E1FC-F75A-8177-8EA4B72D787B}"/>
                </a:ext>
              </a:extLst>
            </p:cNvPr>
            <p:cNvPicPr>
              <a:picLocks noChangeAspect="1"/>
            </p:cNvPicPr>
            <p:nvPr/>
          </p:nvPicPr>
          <p:blipFill>
            <a:blip r:embed="rId13"/>
            <a:srcRect l="54225" t="9816" r="1658" b="51637"/>
            <a:stretch>
              <a:fillRect/>
            </a:stretch>
          </p:blipFill>
          <p:spPr>
            <a:xfrm>
              <a:off x="5896131" y="18292135"/>
              <a:ext cx="3913936" cy="1011766"/>
            </a:xfrm>
            <a:prstGeom prst="rect">
              <a:avLst/>
            </a:prstGeom>
          </p:spPr>
        </p:pic>
        <p:pic>
          <p:nvPicPr>
            <p:cNvPr id="353" name="Picture 352">
              <a:extLst>
                <a:ext uri="{FF2B5EF4-FFF2-40B4-BE49-F238E27FC236}">
                  <a16:creationId xmlns:a16="http://schemas.microsoft.com/office/drawing/2014/main" id="{14A29603-30BA-7104-AC2C-462CA08D32D8}"/>
                </a:ext>
              </a:extLst>
            </p:cNvPr>
            <p:cNvPicPr>
              <a:picLocks noChangeAspect="1"/>
            </p:cNvPicPr>
            <p:nvPr/>
          </p:nvPicPr>
          <p:blipFill>
            <a:blip r:embed="rId13"/>
            <a:srcRect l="54225" t="55385" r="1658" b="6068"/>
            <a:stretch>
              <a:fillRect/>
            </a:stretch>
          </p:blipFill>
          <p:spPr>
            <a:xfrm>
              <a:off x="5896131" y="19359618"/>
              <a:ext cx="3913936" cy="1011766"/>
            </a:xfrm>
            <a:prstGeom prst="rect">
              <a:avLst/>
            </a:prstGeom>
          </p:spPr>
        </p:pic>
      </p:grpSp>
      <p:sp>
        <p:nvSpPr>
          <p:cNvPr id="354" name="TextBox 353">
            <a:extLst>
              <a:ext uri="{FF2B5EF4-FFF2-40B4-BE49-F238E27FC236}">
                <a16:creationId xmlns:a16="http://schemas.microsoft.com/office/drawing/2014/main" id="{AD39EA3B-CFB8-2F06-6BCA-169A2C74FB52}"/>
              </a:ext>
            </a:extLst>
          </p:cNvPr>
          <p:cNvSpPr txBox="1"/>
          <p:nvPr/>
        </p:nvSpPr>
        <p:spPr>
          <a:xfrm>
            <a:off x="1894601" y="17590826"/>
            <a:ext cx="39139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4343"/>
                </a:solidFill>
                <a:effectLst/>
                <a:uLnTx/>
                <a:uFillTx/>
                <a:latin typeface="Outfit" pitchFamily="2" charset="0"/>
                <a:ea typeface="+mn-ea"/>
                <a:cs typeface="+mn-cs"/>
              </a:rPr>
              <a:t>Original</a:t>
            </a:r>
            <a:endParaRPr kumimoji="0" lang="en-US" sz="32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55" name="TextBox 354">
            <a:extLst>
              <a:ext uri="{FF2B5EF4-FFF2-40B4-BE49-F238E27FC236}">
                <a16:creationId xmlns:a16="http://schemas.microsoft.com/office/drawing/2014/main" id="{34EF90AF-61DC-564A-F31D-528B66F79D5F}"/>
              </a:ext>
            </a:extLst>
          </p:cNvPr>
          <p:cNvSpPr txBox="1"/>
          <p:nvPr/>
        </p:nvSpPr>
        <p:spPr>
          <a:xfrm>
            <a:off x="6181646" y="17590826"/>
            <a:ext cx="47609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4343"/>
                </a:solidFill>
                <a:effectLst/>
                <a:uLnTx/>
                <a:uFillTx/>
                <a:latin typeface="Outfit" pitchFamily="2" charset="0"/>
                <a:ea typeface="+mn-ea"/>
                <a:cs typeface="+mn-cs"/>
              </a:rPr>
              <a:t>Gradient Magnitude</a:t>
            </a:r>
            <a:endParaRPr kumimoji="0" lang="en-US" sz="32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56" name="TextBox 355">
            <a:extLst>
              <a:ext uri="{FF2B5EF4-FFF2-40B4-BE49-F238E27FC236}">
                <a16:creationId xmlns:a16="http://schemas.microsoft.com/office/drawing/2014/main" id="{8992456B-C804-796F-7744-A92329681DB4}"/>
              </a:ext>
            </a:extLst>
          </p:cNvPr>
          <p:cNvSpPr txBox="1"/>
          <p:nvPr/>
        </p:nvSpPr>
        <p:spPr>
          <a:xfrm>
            <a:off x="1894601" y="20610876"/>
            <a:ext cx="39139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4343"/>
                </a:solidFill>
                <a:effectLst/>
                <a:uLnTx/>
                <a:uFillTx/>
                <a:latin typeface="Outfit" pitchFamily="2" charset="0"/>
                <a:ea typeface="+mn-ea"/>
                <a:cs typeface="+mn-cs"/>
              </a:rPr>
              <a:t>X-Direction Derivative</a:t>
            </a:r>
            <a:endParaRPr kumimoji="0" lang="en-US" sz="32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57" name="TextBox 356">
            <a:extLst>
              <a:ext uri="{FF2B5EF4-FFF2-40B4-BE49-F238E27FC236}">
                <a16:creationId xmlns:a16="http://schemas.microsoft.com/office/drawing/2014/main" id="{70DFC68D-64F5-070B-523C-B09F0376AE96}"/>
              </a:ext>
            </a:extLst>
          </p:cNvPr>
          <p:cNvSpPr txBox="1"/>
          <p:nvPr/>
        </p:nvSpPr>
        <p:spPr>
          <a:xfrm>
            <a:off x="6473872" y="20554466"/>
            <a:ext cx="39139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4343"/>
                </a:solidFill>
                <a:effectLst/>
                <a:uLnTx/>
                <a:uFillTx/>
                <a:latin typeface="Outfit" pitchFamily="2" charset="0"/>
                <a:ea typeface="+mn-ea"/>
                <a:cs typeface="+mn-cs"/>
              </a:rPr>
              <a:t>Y-Direction Derivative</a:t>
            </a:r>
            <a:endParaRPr kumimoji="0" lang="en-US" sz="32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74" name="TextBox 16">
            <a:extLst>
              <a:ext uri="{FF2B5EF4-FFF2-40B4-BE49-F238E27FC236}">
                <a16:creationId xmlns:a16="http://schemas.microsoft.com/office/drawing/2014/main" id="{10C692D8-ADF7-4800-0E1E-FB084C00C036}"/>
              </a:ext>
            </a:extLst>
          </p:cNvPr>
          <p:cNvSpPr txBox="1"/>
          <p:nvPr/>
        </p:nvSpPr>
        <p:spPr>
          <a:xfrm>
            <a:off x="0" y="15765415"/>
            <a:ext cx="12192000" cy="492443"/>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CNN Edge Detection</a:t>
            </a:r>
          </a:p>
        </p:txBody>
      </p:sp>
      <p:sp>
        <p:nvSpPr>
          <p:cNvPr id="375" name="Arrow: Right 374">
            <a:extLst>
              <a:ext uri="{FF2B5EF4-FFF2-40B4-BE49-F238E27FC236}">
                <a16:creationId xmlns:a16="http://schemas.microsoft.com/office/drawing/2014/main" id="{7B27DCBB-6639-9AC3-0F27-13584F95CC7C}"/>
              </a:ext>
            </a:extLst>
          </p:cNvPr>
          <p:cNvSpPr/>
          <p:nvPr/>
        </p:nvSpPr>
        <p:spPr>
          <a:xfrm>
            <a:off x="4068546" y="12972275"/>
            <a:ext cx="910994" cy="460800"/>
          </a:xfrm>
          <a:prstGeom prst="rightArrow">
            <a:avLst>
              <a:gd name="adj1" fmla="val 25747"/>
              <a:gd name="adj2" fmla="val 58819"/>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76" name="Arrow: Right 375">
            <a:extLst>
              <a:ext uri="{FF2B5EF4-FFF2-40B4-BE49-F238E27FC236}">
                <a16:creationId xmlns:a16="http://schemas.microsoft.com/office/drawing/2014/main" id="{19270C94-551D-AE28-81CC-7751B2BADF58}"/>
              </a:ext>
            </a:extLst>
          </p:cNvPr>
          <p:cNvSpPr/>
          <p:nvPr/>
        </p:nvSpPr>
        <p:spPr>
          <a:xfrm>
            <a:off x="4068546" y="13615196"/>
            <a:ext cx="910994" cy="460800"/>
          </a:xfrm>
          <a:prstGeom prst="rightArrow">
            <a:avLst>
              <a:gd name="adj1" fmla="val 25747"/>
              <a:gd name="adj2" fmla="val 58819"/>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77" name="Arrow: Right 376">
            <a:extLst>
              <a:ext uri="{FF2B5EF4-FFF2-40B4-BE49-F238E27FC236}">
                <a16:creationId xmlns:a16="http://schemas.microsoft.com/office/drawing/2014/main" id="{D8A0BE80-BE36-806D-3E75-95FEB6DCB575}"/>
              </a:ext>
            </a:extLst>
          </p:cNvPr>
          <p:cNvSpPr/>
          <p:nvPr/>
        </p:nvSpPr>
        <p:spPr>
          <a:xfrm>
            <a:off x="4068546" y="14430411"/>
            <a:ext cx="910994" cy="460800"/>
          </a:xfrm>
          <a:prstGeom prst="rightArrow">
            <a:avLst>
              <a:gd name="adj1" fmla="val 25747"/>
              <a:gd name="adj2" fmla="val 58819"/>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Outfit" pitchFamily="2" charset="0"/>
              <a:ea typeface="+mn-ea"/>
              <a:cs typeface="+mn-cs"/>
            </a:endParaRPr>
          </a:p>
        </p:txBody>
      </p:sp>
      <p:sp>
        <p:nvSpPr>
          <p:cNvPr id="381" name="TextBox 380">
            <a:extLst>
              <a:ext uri="{FF2B5EF4-FFF2-40B4-BE49-F238E27FC236}">
                <a16:creationId xmlns:a16="http://schemas.microsoft.com/office/drawing/2014/main" id="{16D8FF78-09BF-45FD-2E82-F3D68A7CA829}"/>
              </a:ext>
            </a:extLst>
          </p:cNvPr>
          <p:cNvSpPr txBox="1"/>
          <p:nvPr/>
        </p:nvSpPr>
        <p:spPr>
          <a:xfrm>
            <a:off x="2009757" y="16322443"/>
            <a:ext cx="2668390" cy="707886"/>
          </a:xfrm>
          <a:prstGeom prst="rect">
            <a:avLst/>
          </a:prstGeom>
          <a:noFill/>
        </p:spPr>
        <p:txBody>
          <a:bodyPr wrap="square">
            <a:spAutoFit/>
          </a:bodyPr>
          <a:lstStyle/>
          <a:p>
            <a:pPr algn="just">
              <a:defRPr/>
            </a:pPr>
            <a:r>
              <a:rPr lang="en-US" sz="2000" b="1" dirty="0">
                <a:solidFill>
                  <a:srgbClr val="4F4343"/>
                </a:solidFill>
                <a:latin typeface="Outfit" pitchFamily="2" charset="0"/>
              </a:rPr>
              <a:t>Extracted features in convolutional layer:</a:t>
            </a:r>
            <a:endParaRPr kumimoji="0" lang="en-US" sz="20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382" name="TextBox 381">
            <a:extLst>
              <a:ext uri="{FF2B5EF4-FFF2-40B4-BE49-F238E27FC236}">
                <a16:creationId xmlns:a16="http://schemas.microsoft.com/office/drawing/2014/main" id="{1FA127A1-8188-E870-0C59-B2A75A597920}"/>
              </a:ext>
            </a:extLst>
          </p:cNvPr>
          <p:cNvSpPr txBox="1"/>
          <p:nvPr/>
        </p:nvSpPr>
        <p:spPr>
          <a:xfrm>
            <a:off x="918216" y="17259568"/>
            <a:ext cx="10198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4343"/>
                </a:solidFill>
                <a:effectLst/>
                <a:uLnTx/>
                <a:uFillTx/>
                <a:latin typeface="Outfit" pitchFamily="2" charset="0"/>
                <a:ea typeface="+mn-ea"/>
                <a:cs typeface="+mn-cs"/>
              </a:rPr>
              <a:t>Prewitt filter: A manual example of lower Convolutional layers</a:t>
            </a:r>
          </a:p>
        </p:txBody>
      </p:sp>
    </p:spTree>
    <p:extLst>
      <p:ext uri="{BB962C8B-B14F-4D97-AF65-F5344CB8AC3E}">
        <p14:creationId xmlns:p14="http://schemas.microsoft.com/office/powerpoint/2010/main" val="41221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500"/>
                                        <p:tgtEl>
                                          <p:spTgt spid="3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0"/>
                                        </p:tgtEl>
                                        <p:attrNameLst>
                                          <p:attrName>style.visibility</p:attrName>
                                        </p:attrNameLst>
                                      </p:cBhvr>
                                      <p:to>
                                        <p:strVal val="visible"/>
                                      </p:to>
                                    </p:set>
                                    <p:animEffect transition="in" filter="fade">
                                      <p:cBhvr>
                                        <p:cTn id="17" dur="500"/>
                                        <p:tgtEl>
                                          <p:spTgt spid="3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8"/>
                                        </p:tgtEl>
                                        <p:attrNameLst>
                                          <p:attrName>style.visibility</p:attrName>
                                        </p:attrNameLst>
                                      </p:cBhvr>
                                      <p:to>
                                        <p:strVal val="visible"/>
                                      </p:to>
                                    </p:set>
                                    <p:animEffect transition="in" filter="fade">
                                      <p:cBhvr>
                                        <p:cTn id="20" dur="500"/>
                                        <p:tgtEl>
                                          <p:spTgt spid="3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7"/>
                                        </p:tgtEl>
                                        <p:attrNameLst>
                                          <p:attrName>style.visibility</p:attrName>
                                        </p:attrNameLst>
                                      </p:cBhvr>
                                      <p:to>
                                        <p:strVal val="visible"/>
                                      </p:to>
                                    </p:set>
                                    <p:animEffect transition="in" filter="fade">
                                      <p:cBhvr>
                                        <p:cTn id="23" dur="500"/>
                                        <p:tgtEl>
                                          <p:spTgt spid="3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2"/>
                                        </p:tgtEl>
                                        <p:attrNameLst>
                                          <p:attrName>style.visibility</p:attrName>
                                        </p:attrNameLst>
                                      </p:cBhvr>
                                      <p:to>
                                        <p:strVal val="visible"/>
                                      </p:to>
                                    </p:set>
                                    <p:animEffect transition="in" filter="fade">
                                      <p:cBhvr>
                                        <p:cTn id="26" dur="500"/>
                                        <p:tgtEl>
                                          <p:spTgt spid="3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1"/>
                                        </p:tgtEl>
                                        <p:attrNameLst>
                                          <p:attrName>style.visibility</p:attrName>
                                        </p:attrNameLst>
                                      </p:cBhvr>
                                      <p:to>
                                        <p:strVal val="visible"/>
                                      </p:to>
                                    </p:set>
                                    <p:animEffect transition="in" filter="fade">
                                      <p:cBhvr>
                                        <p:cTn id="29" dur="500"/>
                                        <p:tgtEl>
                                          <p:spTgt spid="3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3"/>
                                        </p:tgtEl>
                                        <p:attrNameLst>
                                          <p:attrName>style.visibility</p:attrName>
                                        </p:attrNameLst>
                                      </p:cBhvr>
                                      <p:to>
                                        <p:strVal val="visible"/>
                                      </p:to>
                                    </p:set>
                                    <p:animEffect transition="in" filter="fade">
                                      <p:cBhvr>
                                        <p:cTn id="32" dur="500"/>
                                        <p:tgtEl>
                                          <p:spTgt spid="3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4"/>
                                        </p:tgtEl>
                                        <p:attrNameLst>
                                          <p:attrName>style.visibility</p:attrName>
                                        </p:attrNameLst>
                                      </p:cBhvr>
                                      <p:to>
                                        <p:strVal val="visible"/>
                                      </p:to>
                                    </p:set>
                                    <p:animEffect transition="in" filter="fade">
                                      <p:cBhvr>
                                        <p:cTn id="37" dur="500"/>
                                        <p:tgtEl>
                                          <p:spTgt spid="3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5"/>
                                        </p:tgtEl>
                                        <p:attrNameLst>
                                          <p:attrName>style.visibility</p:attrName>
                                        </p:attrNameLst>
                                      </p:cBhvr>
                                      <p:to>
                                        <p:strVal val="visible"/>
                                      </p:to>
                                    </p:set>
                                    <p:animEffect transition="in" filter="fade">
                                      <p:cBhvr>
                                        <p:cTn id="40"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3" grpId="0"/>
      <p:bldP spid="317" grpId="0"/>
      <p:bldP spid="318" grpId="0"/>
      <p:bldP spid="320" grpId="0"/>
      <p:bldP spid="321" grpId="0"/>
      <p:bldP spid="322" grpId="0"/>
      <p:bldP spid="333" grpId="0"/>
      <p:bldP spid="334" grpId="0"/>
      <p:bldP spid="3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6F4E04-0EB2-C301-A77E-0A007000C7E7}"/>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30C3AB88-DD0D-0554-C7F0-FA7B8B2BF2F7}"/>
              </a:ext>
            </a:extLst>
          </p:cNvPr>
          <p:cNvSpPr txBox="1"/>
          <p:nvPr/>
        </p:nvSpPr>
        <p:spPr>
          <a:xfrm>
            <a:off x="640078" y="1460662"/>
            <a:ext cx="10911842" cy="2585323"/>
          </a:xfrm>
          <a:prstGeom prst="rect">
            <a:avLst/>
          </a:prstGeom>
        </p:spPr>
        <p:txBody>
          <a:bodyPr wrap="square" lIns="0" tIns="0" rIns="0" bIns="0" rtlCol="0" anchor="t">
            <a:spAutoFit/>
          </a:bodyPr>
          <a:lstStyle/>
          <a:p>
            <a:pPr algn="just">
              <a:defRPr/>
            </a:pPr>
            <a:r>
              <a:rPr kumimoji="0" lang="en-US" sz="2400" b="0" i="0" u="none" strike="noStrike" kern="1200" cap="none" spc="0" normalizeH="0" baseline="0" noProof="0" dirty="0">
                <a:ln>
                  <a:noFill/>
                </a:ln>
                <a:solidFill>
                  <a:srgbClr val="01204C"/>
                </a:solidFill>
                <a:effectLst/>
                <a:uLnTx/>
                <a:uFillTx/>
                <a:latin typeface="Outfit" pitchFamily="2" charset="0"/>
                <a:ea typeface="Aptos" panose="020B0004020202020204" pitchFamily="34" charset="0"/>
                <a:cs typeface="Times New Roman" panose="02020603050405020304" pitchFamily="18" charset="0"/>
              </a:rPr>
              <a:t>Artificially generated and manipulated images such as DeepFakes, have become easier to create, and harder to detect. These images pose a serious risk to the credibility of public figures, resulting in great emotional, financial and political turmoil.</a:t>
            </a:r>
            <a:r>
              <a:rPr lang="en-US" sz="2400" dirty="0">
                <a:solidFill>
                  <a:srgbClr val="01204C"/>
                </a:solidFill>
                <a:latin typeface="Outfit" pitchFamily="2" charset="0"/>
                <a:ea typeface="Aptos" panose="020B0004020202020204" pitchFamily="34" charset="0"/>
                <a:cs typeface="Times New Roman" panose="02020603050405020304" pitchFamily="18" charset="0"/>
              </a:rPr>
              <a:t> An accurate and reliable DeepFake detector is needed to protect individuals such as celebrities, politicians, and even corporations who are frequent victims of DeepFake misuse.</a:t>
            </a:r>
            <a:endParaRPr lang="en-US" sz="2400" dirty="0">
              <a:solidFill>
                <a:srgbClr val="01204C"/>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1204C"/>
                </a:solidFill>
                <a:effectLst/>
                <a:uLnTx/>
                <a:uFillTx/>
                <a:latin typeface="Outfit" pitchFamily="2" charset="0"/>
                <a:ea typeface="Aptos" panose="020B0004020202020204" pitchFamily="34" charset="0"/>
                <a:cs typeface="Times New Roman" panose="02020603050405020304" pitchFamily="18" charset="0"/>
              </a:rPr>
              <a:t> </a:t>
            </a:r>
          </a:p>
        </p:txBody>
      </p:sp>
      <p:sp>
        <p:nvSpPr>
          <p:cNvPr id="2" name="TextBox 16">
            <a:extLst>
              <a:ext uri="{FF2B5EF4-FFF2-40B4-BE49-F238E27FC236}">
                <a16:creationId xmlns:a16="http://schemas.microsoft.com/office/drawing/2014/main" id="{CC572852-DDD9-7EE9-5E42-DBCF4274D1C6}"/>
              </a:ext>
            </a:extLst>
          </p:cNvPr>
          <p:cNvSpPr txBox="1"/>
          <p:nvPr/>
        </p:nvSpPr>
        <p:spPr>
          <a:xfrm>
            <a:off x="731217" y="3728266"/>
            <a:ext cx="10646698" cy="98488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DeepFakes pose a risk to everyone, making us all stakeholders in their detection and mitigation.</a:t>
            </a:r>
          </a:p>
        </p:txBody>
      </p:sp>
      <p:sp>
        <p:nvSpPr>
          <p:cNvPr id="8" name="Rectangle: Rounded Corners 7">
            <a:extLst>
              <a:ext uri="{FF2B5EF4-FFF2-40B4-BE49-F238E27FC236}">
                <a16:creationId xmlns:a16="http://schemas.microsoft.com/office/drawing/2014/main" id="{978F36D8-E651-290B-C1BD-523B39AC1F6A}"/>
              </a:ext>
            </a:extLst>
          </p:cNvPr>
          <p:cNvSpPr/>
          <p:nvPr/>
        </p:nvSpPr>
        <p:spPr>
          <a:xfrm>
            <a:off x="0" y="1183565"/>
            <a:ext cx="12192000" cy="3845635"/>
          </a:xfrm>
          <a:prstGeom prst="roundRect">
            <a:avLst>
              <a:gd name="adj" fmla="val 3509"/>
            </a:avLst>
          </a:prstGeom>
          <a:noFill/>
          <a:ln w="76200">
            <a:solidFill>
              <a:srgbClr val="01204C">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6">
            <a:extLst>
              <a:ext uri="{FF2B5EF4-FFF2-40B4-BE49-F238E27FC236}">
                <a16:creationId xmlns:a16="http://schemas.microsoft.com/office/drawing/2014/main" id="{A2F9F203-2F18-67EC-44AD-82045068066D}"/>
              </a:ext>
            </a:extLst>
          </p:cNvPr>
          <p:cNvSpPr txBox="1"/>
          <p:nvPr/>
        </p:nvSpPr>
        <p:spPr>
          <a:xfrm>
            <a:off x="338442" y="6835"/>
            <a:ext cx="11447159"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Problem Statement</a:t>
            </a:r>
          </a:p>
        </p:txBody>
      </p:sp>
    </p:spTree>
    <p:extLst>
      <p:ext uri="{BB962C8B-B14F-4D97-AF65-F5344CB8AC3E}">
        <p14:creationId xmlns:p14="http://schemas.microsoft.com/office/powerpoint/2010/main" val="2278583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3B7B847-DB59-6BC3-484D-6C155D39ED96}"/>
              </a:ext>
            </a:extLst>
          </p:cNvPr>
          <p:cNvGraphicFramePr>
            <a:graphicFrameLocks noGrp="1"/>
          </p:cNvGraphicFramePr>
          <p:nvPr>
            <p:extLst>
              <p:ext uri="{D42A27DB-BD31-4B8C-83A1-F6EECF244321}">
                <p14:modId xmlns:p14="http://schemas.microsoft.com/office/powerpoint/2010/main" val="770541466"/>
              </p:ext>
            </p:extLst>
          </p:nvPr>
        </p:nvGraphicFramePr>
        <p:xfrm>
          <a:off x="3419031" y="1303829"/>
          <a:ext cx="8448709" cy="2152503"/>
        </p:xfrm>
        <a:graphic>
          <a:graphicData uri="http://schemas.openxmlformats.org/drawingml/2006/table">
            <a:tbl>
              <a:tblPr firstRow="1" bandRow="1">
                <a:tableStyleId>{5C22544A-7EE6-4342-B048-85BDC9FD1C3A}</a:tableStyleId>
              </a:tblPr>
              <a:tblGrid>
                <a:gridCol w="1789449">
                  <a:extLst>
                    <a:ext uri="{9D8B030D-6E8A-4147-A177-3AD203B41FA5}">
                      <a16:colId xmlns:a16="http://schemas.microsoft.com/office/drawing/2014/main" val="2601158603"/>
                    </a:ext>
                  </a:extLst>
                </a:gridCol>
                <a:gridCol w="1901024">
                  <a:extLst>
                    <a:ext uri="{9D8B030D-6E8A-4147-A177-3AD203B41FA5}">
                      <a16:colId xmlns:a16="http://schemas.microsoft.com/office/drawing/2014/main" val="2694850680"/>
                    </a:ext>
                  </a:extLst>
                </a:gridCol>
                <a:gridCol w="853762">
                  <a:extLst>
                    <a:ext uri="{9D8B030D-6E8A-4147-A177-3AD203B41FA5}">
                      <a16:colId xmlns:a16="http://schemas.microsoft.com/office/drawing/2014/main" val="4219863395"/>
                    </a:ext>
                  </a:extLst>
                </a:gridCol>
                <a:gridCol w="2311629">
                  <a:extLst>
                    <a:ext uri="{9D8B030D-6E8A-4147-A177-3AD203B41FA5}">
                      <a16:colId xmlns:a16="http://schemas.microsoft.com/office/drawing/2014/main" val="3001049488"/>
                    </a:ext>
                  </a:extLst>
                </a:gridCol>
                <a:gridCol w="1592845">
                  <a:extLst>
                    <a:ext uri="{9D8B030D-6E8A-4147-A177-3AD203B41FA5}">
                      <a16:colId xmlns:a16="http://schemas.microsoft.com/office/drawing/2014/main" val="3183897918"/>
                    </a:ext>
                  </a:extLst>
                </a:gridCol>
              </a:tblGrid>
              <a:tr h="589940">
                <a:tc>
                  <a:txBody>
                    <a:bodyPr/>
                    <a:lstStyle/>
                    <a:p>
                      <a:pPr algn="ctr"/>
                      <a:r>
                        <a:rPr lang="en-US" sz="1800" dirty="0">
                          <a:latin typeface="Outfit" pitchFamily="2" charset="0"/>
                        </a:rPr>
                        <a:t>Criteria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Requirement / </a:t>
                      </a:r>
                    </a:p>
                    <a:p>
                      <a:pPr algn="ctr"/>
                      <a:r>
                        <a:rPr lang="en-US" sz="1800" dirty="0">
                          <a:latin typeface="Outfit" pitchFamily="2" charset="0"/>
                        </a:rPr>
                        <a:t>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a:latin typeface="Outfit" pitchFamily="2" charset="0"/>
                        </a:rPr>
                        <a:t>Goal </a:t>
                      </a:r>
                    </a:p>
                    <a:p>
                      <a:pPr algn="ctr"/>
                      <a:r>
                        <a:rPr lang="en-US" sz="1800">
                          <a:latin typeface="Outfit" pitchFamily="2" charset="0"/>
                        </a:rPr>
                        <a:t>Value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Negotiability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Standard</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extLst>
                  <a:ext uri="{0D108BD9-81ED-4DB2-BD59-A6C34878D82A}">
                    <a16:rowId xmlns:a16="http://schemas.microsoft.com/office/drawing/2014/main" val="1048448272"/>
                  </a:ext>
                </a:extLst>
              </a:tr>
              <a:tr h="265042">
                <a:tc>
                  <a:txBody>
                    <a:bodyPr/>
                    <a:lstStyle/>
                    <a:p>
                      <a:pPr algn="ctr"/>
                      <a:r>
                        <a:rPr lang="en-US" sz="1800" dirty="0">
                          <a:latin typeface="Outfit" pitchFamily="2" charset="0"/>
                        </a:rPr>
                        <a:t>Accuracy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95%</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2031488291"/>
                  </a:ext>
                </a:extLst>
              </a:tr>
              <a:tr h="265042">
                <a:tc>
                  <a:txBody>
                    <a:bodyPr/>
                    <a:lstStyle/>
                    <a:p>
                      <a:pPr algn="ctr"/>
                      <a:r>
                        <a:rPr lang="en-US" sz="1800">
                          <a:latin typeface="Outfit" pitchFamily="2" charset="0"/>
                        </a:rPr>
                        <a:t>Precision</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a:latin typeface="Outfit" pitchFamily="2" charset="0"/>
                        </a:rPr>
                        <a:t>90%</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1711714168"/>
                  </a:ext>
                </a:extLst>
              </a:tr>
              <a:tr h="265042">
                <a:tc>
                  <a:txBody>
                    <a:bodyPr/>
                    <a:lstStyle/>
                    <a:p>
                      <a:pPr algn="ctr"/>
                      <a:r>
                        <a:rPr lang="en-US" sz="1800">
                          <a:latin typeface="Outfit" pitchFamily="2" charset="0"/>
                        </a:rPr>
                        <a:t>Recall</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85%</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927297796"/>
                  </a:ext>
                </a:extLst>
              </a:tr>
              <a:tr h="415143">
                <a:tc>
                  <a:txBody>
                    <a:bodyPr/>
                    <a:lstStyle/>
                    <a:p>
                      <a:pPr algn="ctr"/>
                      <a:r>
                        <a:rPr lang="en-US" sz="1800">
                          <a:latin typeface="Outfit" pitchFamily="2" charset="0"/>
                        </a:rPr>
                        <a:t>F1 Score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85%</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4150750116"/>
                  </a:ext>
                </a:extLst>
              </a:tr>
            </a:tbl>
          </a:graphicData>
        </a:graphic>
      </p:graphicFrame>
      <p:sp>
        <p:nvSpPr>
          <p:cNvPr id="7" name="TextBox 7">
            <a:extLst>
              <a:ext uri="{FF2B5EF4-FFF2-40B4-BE49-F238E27FC236}">
                <a16:creationId xmlns:a16="http://schemas.microsoft.com/office/drawing/2014/main" id="{564986C3-D47D-8A00-99CE-86207FCC36AB}"/>
              </a:ext>
            </a:extLst>
          </p:cNvPr>
          <p:cNvSpPr txBox="1"/>
          <p:nvPr/>
        </p:nvSpPr>
        <p:spPr>
          <a:xfrm>
            <a:off x="0" y="8685"/>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Requirement &amp; Constraints</a:t>
            </a:r>
          </a:p>
        </p:txBody>
      </p:sp>
      <p:pic>
        <p:nvPicPr>
          <p:cNvPr id="8" name="Picture 7">
            <a:extLst>
              <a:ext uri="{FF2B5EF4-FFF2-40B4-BE49-F238E27FC236}">
                <a16:creationId xmlns:a16="http://schemas.microsoft.com/office/drawing/2014/main" id="{A2079FD1-068F-3F2C-3E12-3DD646780B7A}"/>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artisticPhotocopy/>
                    </a14:imgEffect>
                    <a14:imgEffect>
                      <a14:brightnessContrast bright="-20000"/>
                    </a14:imgEffect>
                  </a14:imgLayer>
                </a14:imgProps>
              </a:ext>
            </a:extLst>
          </a:blip>
          <a:stretch>
            <a:fillRect/>
          </a:stretch>
        </p:blipFill>
        <p:spPr>
          <a:xfrm>
            <a:off x="1280404" y="1252051"/>
            <a:ext cx="1014701" cy="1014701"/>
          </a:xfrm>
          <a:prstGeom prst="rect">
            <a:avLst/>
          </a:prstGeom>
        </p:spPr>
      </p:pic>
      <p:sp>
        <p:nvSpPr>
          <p:cNvPr id="9" name="TextBox 9">
            <a:extLst>
              <a:ext uri="{FF2B5EF4-FFF2-40B4-BE49-F238E27FC236}">
                <a16:creationId xmlns:a16="http://schemas.microsoft.com/office/drawing/2014/main" id="{6301A5A3-9A27-5833-38C4-667229061B8D}"/>
              </a:ext>
            </a:extLst>
          </p:cNvPr>
          <p:cNvSpPr txBox="1"/>
          <p:nvPr/>
        </p:nvSpPr>
        <p:spPr>
          <a:xfrm>
            <a:off x="391388" y="2707493"/>
            <a:ext cx="2792732"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mn-ea"/>
                <a:cs typeface="Times New Roman" panose="02020603050405020304" pitchFamily="18" charset="0"/>
              </a:rPr>
              <a:t>Measuring how correctly our solution distinguishes real from fake content across datasets.</a:t>
            </a:r>
          </a:p>
        </p:txBody>
      </p:sp>
      <p:sp>
        <p:nvSpPr>
          <p:cNvPr id="10" name="TextBox 16">
            <a:extLst>
              <a:ext uri="{FF2B5EF4-FFF2-40B4-BE49-F238E27FC236}">
                <a16:creationId xmlns:a16="http://schemas.microsoft.com/office/drawing/2014/main" id="{0888D8AE-B399-859A-4C2C-FBE1707BDB2E}"/>
              </a:ext>
            </a:extLst>
          </p:cNvPr>
          <p:cNvSpPr txBox="1"/>
          <p:nvPr/>
        </p:nvSpPr>
        <p:spPr>
          <a:xfrm>
            <a:off x="510807" y="2350398"/>
            <a:ext cx="255389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Performance</a:t>
            </a:r>
            <a:endParaRPr kumimoji="0" lang="en-US" sz="32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graphicFrame>
        <p:nvGraphicFramePr>
          <p:cNvPr id="15" name="Table 14">
            <a:extLst>
              <a:ext uri="{FF2B5EF4-FFF2-40B4-BE49-F238E27FC236}">
                <a16:creationId xmlns:a16="http://schemas.microsoft.com/office/drawing/2014/main" id="{AF90D403-D9B9-D446-B3C7-A3EEC6A8477D}"/>
              </a:ext>
            </a:extLst>
          </p:cNvPr>
          <p:cNvGraphicFramePr>
            <a:graphicFrameLocks noGrp="1"/>
          </p:cNvGraphicFramePr>
          <p:nvPr>
            <p:extLst>
              <p:ext uri="{D42A27DB-BD31-4B8C-83A1-F6EECF244321}">
                <p14:modId xmlns:p14="http://schemas.microsoft.com/office/powerpoint/2010/main" val="809027915"/>
              </p:ext>
            </p:extLst>
          </p:nvPr>
        </p:nvGraphicFramePr>
        <p:xfrm>
          <a:off x="359078" y="3726855"/>
          <a:ext cx="5761651" cy="898171"/>
        </p:xfrm>
        <a:graphic>
          <a:graphicData uri="http://schemas.openxmlformats.org/drawingml/2006/table">
            <a:tbl>
              <a:tblPr>
                <a:tableStyleId>{5C22544A-7EE6-4342-B048-85BDC9FD1C3A}</a:tableStyleId>
              </a:tblPr>
              <a:tblGrid>
                <a:gridCol w="1924367">
                  <a:extLst>
                    <a:ext uri="{9D8B030D-6E8A-4147-A177-3AD203B41FA5}">
                      <a16:colId xmlns:a16="http://schemas.microsoft.com/office/drawing/2014/main" val="891258439"/>
                    </a:ext>
                  </a:extLst>
                </a:gridCol>
                <a:gridCol w="1829076">
                  <a:extLst>
                    <a:ext uri="{9D8B030D-6E8A-4147-A177-3AD203B41FA5}">
                      <a16:colId xmlns:a16="http://schemas.microsoft.com/office/drawing/2014/main" val="1800656759"/>
                    </a:ext>
                  </a:extLst>
                </a:gridCol>
                <a:gridCol w="2008208">
                  <a:extLst>
                    <a:ext uri="{9D8B030D-6E8A-4147-A177-3AD203B41FA5}">
                      <a16:colId xmlns:a16="http://schemas.microsoft.com/office/drawing/2014/main" val="1756451049"/>
                    </a:ext>
                  </a:extLst>
                </a:gridCol>
              </a:tblGrid>
              <a:tr h="326156">
                <a:tc>
                  <a:txBody>
                    <a:bodyPr/>
                    <a:lstStyle/>
                    <a:p>
                      <a:pPr algn="ctr" rtl="0" fontAlgn="b"/>
                      <a:r>
                        <a:rPr lang="en-US" sz="1800" b="1" u="none" strike="noStrike" dirty="0">
                          <a:solidFill>
                            <a:srgbClr val="403152"/>
                          </a:solidFill>
                          <a:effectLst/>
                          <a:latin typeface="Outfit" pitchFamily="2" charset="0"/>
                        </a:rPr>
                        <a:t>Actual / Predicted</a:t>
                      </a:r>
                      <a:endParaRPr lang="en-US" sz="1800" b="1" i="0" u="none" strike="noStrike" dirty="0">
                        <a:solidFill>
                          <a:srgbClr val="403152"/>
                        </a:solidFill>
                        <a:effectLst/>
                        <a:latin typeface="Outfit" pitchFamily="2"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800" b="1" u="none" strike="noStrike">
                          <a:solidFill>
                            <a:srgbClr val="403152"/>
                          </a:solidFill>
                          <a:effectLst/>
                          <a:latin typeface="Outfit" pitchFamily="2" charset="0"/>
                        </a:rPr>
                        <a:t>Predicted Real</a:t>
                      </a:r>
                      <a:endParaRPr lang="en-US" sz="1800" b="1" i="0" u="none" strike="noStrike">
                        <a:solidFill>
                          <a:srgbClr val="403152"/>
                        </a:solidFill>
                        <a:effectLst/>
                        <a:latin typeface="Outfit" pitchFamily="2"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800" b="1" u="none" strike="noStrike">
                          <a:solidFill>
                            <a:srgbClr val="403152"/>
                          </a:solidFill>
                          <a:effectLst/>
                          <a:latin typeface="Outfit" pitchFamily="2" charset="0"/>
                        </a:rPr>
                        <a:t>Predicted Fake</a:t>
                      </a:r>
                      <a:endParaRPr lang="en-US" sz="1800" b="1" i="0" u="none" strike="noStrike">
                        <a:solidFill>
                          <a:srgbClr val="403152"/>
                        </a:solidFill>
                        <a:effectLst/>
                        <a:latin typeface="Outfit" pitchFamily="2"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1317863"/>
                  </a:ext>
                </a:extLst>
              </a:tr>
              <a:tr h="295155">
                <a:tc>
                  <a:txBody>
                    <a:bodyPr/>
                    <a:lstStyle/>
                    <a:p>
                      <a:pPr algn="ctr" rtl="0" fontAlgn="b"/>
                      <a:r>
                        <a:rPr lang="en-US" sz="1800" b="1" u="none" strike="noStrike">
                          <a:solidFill>
                            <a:srgbClr val="403152"/>
                          </a:solidFill>
                          <a:effectLst/>
                          <a:latin typeface="Outfit" pitchFamily="2" charset="0"/>
                        </a:rPr>
                        <a:t>Actual Real</a:t>
                      </a:r>
                      <a:endParaRPr lang="en-US" sz="1800" b="1" i="0" u="none" strike="noStrike">
                        <a:solidFill>
                          <a:srgbClr val="403152"/>
                        </a:solidFill>
                        <a:effectLst/>
                        <a:latin typeface="Outfit" pitchFamily="2"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r>
                        <a:rPr lang="en-US" sz="1800" b="0" u="none" strike="noStrike" dirty="0">
                          <a:solidFill>
                            <a:srgbClr val="403152"/>
                          </a:solidFill>
                          <a:effectLst/>
                          <a:latin typeface="Outfit" pitchFamily="2" charset="0"/>
                        </a:rPr>
                        <a:t>TP</a:t>
                      </a:r>
                      <a:endParaRPr lang="en-US" sz="1400" b="0" dirty="0">
                        <a:solidFill>
                          <a:srgbClr val="403152"/>
                        </a:solidFill>
                        <a:effectLst/>
                        <a:latin typeface="Outfit" pitchFamily="2" charset="0"/>
                        <a:ea typeface="Times New Roman" panose="02020603050405020304" pitchFamily="18"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r>
                        <a:rPr lang="en-US" sz="1800" b="0">
                          <a:solidFill>
                            <a:srgbClr val="403152"/>
                          </a:solidFill>
                          <a:effectLst/>
                          <a:latin typeface="Outfit" pitchFamily="2" charset="0"/>
                        </a:rPr>
                        <a:t>FN</a:t>
                      </a:r>
                      <a:endParaRPr lang="en-US" sz="1400" b="0">
                        <a:solidFill>
                          <a:srgbClr val="403152"/>
                        </a:solidFill>
                        <a:effectLst/>
                        <a:latin typeface="Outfit" pitchFamily="2" charset="0"/>
                        <a:ea typeface="Times New Roman" panose="02020603050405020304" pitchFamily="18"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200269"/>
                  </a:ext>
                </a:extLst>
              </a:tr>
              <a:tr h="104803">
                <a:tc>
                  <a:txBody>
                    <a:bodyPr/>
                    <a:lstStyle/>
                    <a:p>
                      <a:pPr algn="ctr" rtl="0" fontAlgn="b"/>
                      <a:r>
                        <a:rPr lang="en-US" sz="1800" b="1" u="none" strike="noStrike">
                          <a:solidFill>
                            <a:srgbClr val="403152"/>
                          </a:solidFill>
                          <a:effectLst/>
                          <a:latin typeface="Outfit" pitchFamily="2" charset="0"/>
                        </a:rPr>
                        <a:t>Actual Fake</a:t>
                      </a:r>
                      <a:endParaRPr lang="en-US" sz="1800" b="1" i="0" u="none" strike="noStrike">
                        <a:solidFill>
                          <a:srgbClr val="403152"/>
                        </a:solidFill>
                        <a:effectLst/>
                        <a:latin typeface="Outfit" pitchFamily="2"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r>
                        <a:rPr lang="en-US" sz="1800" b="0" u="none" strike="noStrike" dirty="0">
                          <a:solidFill>
                            <a:srgbClr val="403152"/>
                          </a:solidFill>
                          <a:effectLst/>
                          <a:latin typeface="Outfit" pitchFamily="2" charset="0"/>
                        </a:rPr>
                        <a:t>FP</a:t>
                      </a:r>
                      <a:endParaRPr lang="en-US" sz="1800" b="0" dirty="0">
                        <a:solidFill>
                          <a:srgbClr val="403152"/>
                        </a:solidFill>
                        <a:effectLst/>
                        <a:latin typeface="Outfit" pitchFamily="2"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800" b="0" dirty="0">
                          <a:solidFill>
                            <a:srgbClr val="403152"/>
                          </a:solidFill>
                          <a:effectLst/>
                          <a:latin typeface="Outfit" pitchFamily="2" charset="0"/>
                        </a:rPr>
                        <a:t>TN</a:t>
                      </a:r>
                      <a:endParaRPr lang="en-US" sz="1800" b="0" i="0" u="none" strike="noStrike" dirty="0">
                        <a:solidFill>
                          <a:srgbClr val="403152"/>
                        </a:solidFill>
                        <a:effectLst/>
                        <a:latin typeface="Outfit" pitchFamily="2" charset="0"/>
                      </a:endParaRPr>
                    </a:p>
                  </a:txBody>
                  <a:tcPr marL="2540" marR="2540" marT="25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379080"/>
                  </a:ext>
                </a:extLst>
              </a:tr>
            </a:tbl>
          </a:graphicData>
        </a:graphic>
      </p:graphicFrame>
      <p:pic>
        <p:nvPicPr>
          <p:cNvPr id="17" name="Picture 16">
            <a:extLst>
              <a:ext uri="{FF2B5EF4-FFF2-40B4-BE49-F238E27FC236}">
                <a16:creationId xmlns:a16="http://schemas.microsoft.com/office/drawing/2014/main" id="{FD776F15-9F52-65F0-1F7E-ADB7DBEFA301}"/>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3461061" y="4078703"/>
            <a:ext cx="235518" cy="235516"/>
          </a:xfrm>
          <a:prstGeom prst="rect">
            <a:avLst/>
          </a:prstGeom>
        </p:spPr>
      </p:pic>
      <p:pic>
        <p:nvPicPr>
          <p:cNvPr id="18" name="Picture 17">
            <a:extLst>
              <a:ext uri="{FF2B5EF4-FFF2-40B4-BE49-F238E27FC236}">
                <a16:creationId xmlns:a16="http://schemas.microsoft.com/office/drawing/2014/main" id="{71453C22-68A1-82B6-62D1-701566C8BBDB}"/>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artisticPhotocopy/>
                    </a14:imgEffect>
                    <a14:imgEffect>
                      <a14:brightnessContrast bright="-20000"/>
                    </a14:imgEffect>
                  </a14:imgLayer>
                </a14:imgProps>
              </a:ext>
            </a:extLst>
          </a:blip>
          <a:stretch>
            <a:fillRect/>
          </a:stretch>
        </p:blipFill>
        <p:spPr>
          <a:xfrm flipH="1">
            <a:off x="3708022" y="4090740"/>
            <a:ext cx="211442" cy="211442"/>
          </a:xfrm>
          <a:prstGeom prst="rect">
            <a:avLst/>
          </a:prstGeom>
        </p:spPr>
      </p:pic>
      <p:pic>
        <p:nvPicPr>
          <p:cNvPr id="19" name="Picture 18">
            <a:extLst>
              <a:ext uri="{FF2B5EF4-FFF2-40B4-BE49-F238E27FC236}">
                <a16:creationId xmlns:a16="http://schemas.microsoft.com/office/drawing/2014/main" id="{68E8EBBF-3A57-77E8-F116-953307A312C4}"/>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5316530" y="4354342"/>
            <a:ext cx="235518" cy="235516"/>
          </a:xfrm>
          <a:prstGeom prst="rect">
            <a:avLst/>
          </a:prstGeom>
        </p:spPr>
      </p:pic>
      <p:pic>
        <p:nvPicPr>
          <p:cNvPr id="20" name="Picture 19">
            <a:extLst>
              <a:ext uri="{FF2B5EF4-FFF2-40B4-BE49-F238E27FC236}">
                <a16:creationId xmlns:a16="http://schemas.microsoft.com/office/drawing/2014/main" id="{FF138061-9C28-785C-66AB-EE2A0767D3D3}"/>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artisticPhotocopy/>
                    </a14:imgEffect>
                    <a14:imgEffect>
                      <a14:brightnessContrast bright="-20000"/>
                    </a14:imgEffect>
                  </a14:imgLayer>
                </a14:imgProps>
              </a:ext>
            </a:extLst>
          </a:blip>
          <a:stretch>
            <a:fillRect/>
          </a:stretch>
        </p:blipFill>
        <p:spPr>
          <a:xfrm>
            <a:off x="5558535" y="4353617"/>
            <a:ext cx="235518" cy="235516"/>
          </a:xfrm>
          <a:prstGeom prst="rect">
            <a:avLst/>
          </a:prstGeom>
        </p:spPr>
      </p:pic>
      <p:pic>
        <p:nvPicPr>
          <p:cNvPr id="21" name="Picture 20">
            <a:extLst>
              <a:ext uri="{FF2B5EF4-FFF2-40B4-BE49-F238E27FC236}">
                <a16:creationId xmlns:a16="http://schemas.microsoft.com/office/drawing/2014/main" id="{146602A7-A807-B264-FB18-F95939BD716F}"/>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artisticPhotocopy/>
                    </a14:imgEffect>
                    <a14:imgEffect>
                      <a14:brightnessContrast bright="-20000"/>
                    </a14:imgEffect>
                  </a14:imgLayer>
                </a14:imgProps>
              </a:ext>
            </a:extLst>
          </a:blip>
          <a:stretch>
            <a:fillRect/>
          </a:stretch>
        </p:blipFill>
        <p:spPr>
          <a:xfrm>
            <a:off x="5552048" y="4068630"/>
            <a:ext cx="248493" cy="248491"/>
          </a:xfrm>
          <a:prstGeom prst="rect">
            <a:avLst/>
          </a:prstGeom>
        </p:spPr>
      </p:pic>
      <p:pic>
        <p:nvPicPr>
          <p:cNvPr id="22" name="Picture 21">
            <a:extLst>
              <a:ext uri="{FF2B5EF4-FFF2-40B4-BE49-F238E27FC236}">
                <a16:creationId xmlns:a16="http://schemas.microsoft.com/office/drawing/2014/main" id="{FCDBEF65-2C79-CCF7-0797-05E935337C10}"/>
              </a:ext>
            </a:extLst>
          </p:cNvPr>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5316530" y="4078701"/>
            <a:ext cx="235518" cy="235518"/>
          </a:xfrm>
          <a:prstGeom prst="rect">
            <a:avLst/>
          </a:prstGeom>
        </p:spPr>
      </p:pic>
      <p:pic>
        <p:nvPicPr>
          <p:cNvPr id="23" name="Picture 22">
            <a:extLst>
              <a:ext uri="{FF2B5EF4-FFF2-40B4-BE49-F238E27FC236}">
                <a16:creationId xmlns:a16="http://schemas.microsoft.com/office/drawing/2014/main" id="{A310A424-833A-A8BE-79CD-4B19625099FA}"/>
              </a:ext>
            </a:extLst>
          </p:cNvPr>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3443679" y="4346610"/>
            <a:ext cx="235518" cy="235518"/>
          </a:xfrm>
          <a:prstGeom prst="rect">
            <a:avLst/>
          </a:prstGeom>
        </p:spPr>
      </p:pic>
      <p:pic>
        <p:nvPicPr>
          <p:cNvPr id="24" name="Picture 23">
            <a:extLst>
              <a:ext uri="{FF2B5EF4-FFF2-40B4-BE49-F238E27FC236}">
                <a16:creationId xmlns:a16="http://schemas.microsoft.com/office/drawing/2014/main" id="{51152C72-672F-8702-B478-0E3232703D87}"/>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artisticPhotocopy/>
                    </a14:imgEffect>
                    <a14:imgEffect>
                      <a14:brightnessContrast bright="-20000"/>
                    </a14:imgEffect>
                  </a14:imgLayer>
                </a14:imgProps>
              </a:ext>
            </a:extLst>
          </a:blip>
          <a:stretch>
            <a:fillRect/>
          </a:stretch>
        </p:blipFill>
        <p:spPr>
          <a:xfrm flipH="1">
            <a:off x="3708022" y="4359451"/>
            <a:ext cx="211442" cy="211442"/>
          </a:xfrm>
          <a:prstGeom prst="rect">
            <a:avLst/>
          </a:prstGeom>
        </p:spPr>
      </p:pic>
      <p:grpSp>
        <p:nvGrpSpPr>
          <p:cNvPr id="25" name="Group 24">
            <a:extLst>
              <a:ext uri="{FF2B5EF4-FFF2-40B4-BE49-F238E27FC236}">
                <a16:creationId xmlns:a16="http://schemas.microsoft.com/office/drawing/2014/main" id="{249995E0-F5D7-FA64-3C4A-33537D9F949A}"/>
              </a:ext>
            </a:extLst>
          </p:cNvPr>
          <p:cNvGrpSpPr/>
          <p:nvPr/>
        </p:nvGrpSpPr>
        <p:grpSpPr>
          <a:xfrm>
            <a:off x="6475801" y="3662011"/>
            <a:ext cx="1110929" cy="1147800"/>
            <a:chOff x="1097758" y="2725484"/>
            <a:chExt cx="1110929" cy="1147800"/>
          </a:xfrm>
        </p:grpSpPr>
        <p:pic>
          <p:nvPicPr>
            <p:cNvPr id="26" name="Picture 25">
              <a:extLst>
                <a:ext uri="{FF2B5EF4-FFF2-40B4-BE49-F238E27FC236}">
                  <a16:creationId xmlns:a16="http://schemas.microsoft.com/office/drawing/2014/main" id="{DBC9128F-C3E9-DF54-510F-82831412962A}"/>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396179" y="2725484"/>
              <a:ext cx="514086" cy="514086"/>
            </a:xfrm>
            <a:prstGeom prst="rect">
              <a:avLst/>
            </a:prstGeom>
          </p:spPr>
        </p:pic>
        <p:grpSp>
          <p:nvGrpSpPr>
            <p:cNvPr id="27" name="Group 26">
              <a:extLst>
                <a:ext uri="{FF2B5EF4-FFF2-40B4-BE49-F238E27FC236}">
                  <a16:creationId xmlns:a16="http://schemas.microsoft.com/office/drawing/2014/main" id="{58E9B073-3517-9D51-905F-DE265B7D683A}"/>
                </a:ext>
              </a:extLst>
            </p:cNvPr>
            <p:cNvGrpSpPr/>
            <p:nvPr/>
          </p:nvGrpSpPr>
          <p:grpSpPr>
            <a:xfrm>
              <a:off x="1097758" y="3294999"/>
              <a:ext cx="1110929" cy="578285"/>
              <a:chOff x="2640341" y="2708669"/>
              <a:chExt cx="1110929" cy="578285"/>
            </a:xfrm>
          </p:grpSpPr>
          <p:sp>
            <p:nvSpPr>
              <p:cNvPr id="28" name="Title 1">
                <a:extLst>
                  <a:ext uri="{FF2B5EF4-FFF2-40B4-BE49-F238E27FC236}">
                    <a16:creationId xmlns:a16="http://schemas.microsoft.com/office/drawing/2014/main" id="{B339EFB5-E334-490D-E0D1-356F8811287E}"/>
                  </a:ext>
                </a:extLst>
              </p:cNvPr>
              <p:cNvSpPr txBox="1">
                <a:spLocks/>
              </p:cNvSpPr>
              <p:nvPr/>
            </p:nvSpPr>
            <p:spPr>
              <a:xfrm>
                <a:off x="2765316" y="2708669"/>
                <a:ext cx="860978"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True (T)</a:t>
                </a:r>
              </a:p>
            </p:txBody>
          </p:sp>
          <p:sp>
            <p:nvSpPr>
              <p:cNvPr id="29" name="Title 1">
                <a:extLst>
                  <a:ext uri="{FF2B5EF4-FFF2-40B4-BE49-F238E27FC236}">
                    <a16:creationId xmlns:a16="http://schemas.microsoft.com/office/drawing/2014/main" id="{B207D7DE-8041-3CB3-CD64-4FEE35D2A9BE}"/>
                  </a:ext>
                </a:extLst>
              </p:cNvPr>
              <p:cNvSpPr txBox="1">
                <a:spLocks/>
              </p:cNvSpPr>
              <p:nvPr/>
            </p:nvSpPr>
            <p:spPr>
              <a:xfrm>
                <a:off x="2793758"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correct </a:t>
                </a:r>
              </a:p>
            </p:txBody>
          </p:sp>
          <p:sp>
            <p:nvSpPr>
              <p:cNvPr id="30" name="Title 1">
                <a:extLst>
                  <a:ext uri="{FF2B5EF4-FFF2-40B4-BE49-F238E27FC236}">
                    <a16:creationId xmlns:a16="http://schemas.microsoft.com/office/drawing/2014/main" id="{FD8DF02F-76A2-D890-235C-915B8FF4A9FB}"/>
                  </a:ext>
                </a:extLst>
              </p:cNvPr>
              <p:cNvSpPr txBox="1">
                <a:spLocks/>
              </p:cNvSpPr>
              <p:nvPr/>
            </p:nvSpPr>
            <p:spPr>
              <a:xfrm>
                <a:off x="2640341"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classification </a:t>
                </a:r>
              </a:p>
            </p:txBody>
          </p:sp>
        </p:grpSp>
      </p:grpSp>
      <p:grpSp>
        <p:nvGrpSpPr>
          <p:cNvPr id="31" name="Group 30">
            <a:extLst>
              <a:ext uri="{FF2B5EF4-FFF2-40B4-BE49-F238E27FC236}">
                <a16:creationId xmlns:a16="http://schemas.microsoft.com/office/drawing/2014/main" id="{CBA77348-DE07-0522-ECC7-2FAD19792300}"/>
              </a:ext>
            </a:extLst>
          </p:cNvPr>
          <p:cNvGrpSpPr/>
          <p:nvPr/>
        </p:nvGrpSpPr>
        <p:grpSpPr>
          <a:xfrm>
            <a:off x="7719513" y="3667248"/>
            <a:ext cx="1110929" cy="1127019"/>
            <a:chOff x="2550477" y="2746264"/>
            <a:chExt cx="1110929" cy="1127019"/>
          </a:xfrm>
        </p:grpSpPr>
        <p:grpSp>
          <p:nvGrpSpPr>
            <p:cNvPr id="32" name="Group 31">
              <a:extLst>
                <a:ext uri="{FF2B5EF4-FFF2-40B4-BE49-F238E27FC236}">
                  <a16:creationId xmlns:a16="http://schemas.microsoft.com/office/drawing/2014/main" id="{E090D5D8-9FD1-ECD4-DB3E-F33D69E4F1C7}"/>
                </a:ext>
              </a:extLst>
            </p:cNvPr>
            <p:cNvGrpSpPr/>
            <p:nvPr/>
          </p:nvGrpSpPr>
          <p:grpSpPr>
            <a:xfrm>
              <a:off x="2550477" y="3294998"/>
              <a:ext cx="1110929" cy="578285"/>
              <a:chOff x="4478565" y="2708669"/>
              <a:chExt cx="1110929" cy="578285"/>
            </a:xfrm>
          </p:grpSpPr>
          <p:sp>
            <p:nvSpPr>
              <p:cNvPr id="34" name="Title 1">
                <a:extLst>
                  <a:ext uri="{FF2B5EF4-FFF2-40B4-BE49-F238E27FC236}">
                    <a16:creationId xmlns:a16="http://schemas.microsoft.com/office/drawing/2014/main" id="{3ED28BB0-EC83-144E-5E7B-763A32A458CC}"/>
                  </a:ext>
                </a:extLst>
              </p:cNvPr>
              <p:cNvSpPr txBox="1">
                <a:spLocks/>
              </p:cNvSpPr>
              <p:nvPr/>
            </p:nvSpPr>
            <p:spPr>
              <a:xfrm>
                <a:off x="4548438" y="2708669"/>
                <a:ext cx="971182"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False (F)</a:t>
                </a:r>
              </a:p>
            </p:txBody>
          </p:sp>
          <p:sp>
            <p:nvSpPr>
              <p:cNvPr id="35" name="Title 1">
                <a:extLst>
                  <a:ext uri="{FF2B5EF4-FFF2-40B4-BE49-F238E27FC236}">
                    <a16:creationId xmlns:a16="http://schemas.microsoft.com/office/drawing/2014/main" id="{C63114C2-4040-2874-1124-E2E851468F38}"/>
                  </a:ext>
                </a:extLst>
              </p:cNvPr>
              <p:cNvSpPr txBox="1">
                <a:spLocks/>
              </p:cNvSpPr>
              <p:nvPr/>
            </p:nvSpPr>
            <p:spPr>
              <a:xfrm>
                <a:off x="4631982"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incorrect </a:t>
                </a:r>
              </a:p>
            </p:txBody>
          </p:sp>
          <p:sp>
            <p:nvSpPr>
              <p:cNvPr id="36" name="Title 1">
                <a:extLst>
                  <a:ext uri="{FF2B5EF4-FFF2-40B4-BE49-F238E27FC236}">
                    <a16:creationId xmlns:a16="http://schemas.microsoft.com/office/drawing/2014/main" id="{3A0CD3D4-8FFC-6144-497E-DC71C0B5D7C8}"/>
                  </a:ext>
                </a:extLst>
              </p:cNvPr>
              <p:cNvSpPr txBox="1">
                <a:spLocks/>
              </p:cNvSpPr>
              <p:nvPr/>
            </p:nvSpPr>
            <p:spPr>
              <a:xfrm>
                <a:off x="4478565"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classification </a:t>
                </a:r>
              </a:p>
            </p:txBody>
          </p:sp>
        </p:grpSp>
        <p:pic>
          <p:nvPicPr>
            <p:cNvPr id="33" name="Picture 32">
              <a:extLst>
                <a:ext uri="{FF2B5EF4-FFF2-40B4-BE49-F238E27FC236}">
                  <a16:creationId xmlns:a16="http://schemas.microsoft.com/office/drawing/2014/main" id="{A0A04CC9-B429-213A-A4CF-0FD7C20E5D16}"/>
                </a:ext>
              </a:extLst>
            </p:cNvPr>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2861495" y="2746264"/>
              <a:ext cx="488893" cy="488893"/>
            </a:xfrm>
            <a:prstGeom prst="rect">
              <a:avLst/>
            </a:prstGeom>
          </p:spPr>
        </p:pic>
      </p:grpSp>
      <p:grpSp>
        <p:nvGrpSpPr>
          <p:cNvPr id="37" name="Group 36">
            <a:extLst>
              <a:ext uri="{FF2B5EF4-FFF2-40B4-BE49-F238E27FC236}">
                <a16:creationId xmlns:a16="http://schemas.microsoft.com/office/drawing/2014/main" id="{84A5C3AA-8EBC-9AC2-D452-8FE760D01844}"/>
              </a:ext>
            </a:extLst>
          </p:cNvPr>
          <p:cNvGrpSpPr/>
          <p:nvPr/>
        </p:nvGrpSpPr>
        <p:grpSpPr>
          <a:xfrm>
            <a:off x="8963225" y="3668596"/>
            <a:ext cx="1280714" cy="1127816"/>
            <a:chOff x="3428603" y="2762554"/>
            <a:chExt cx="1280714" cy="1127816"/>
          </a:xfrm>
        </p:grpSpPr>
        <p:grpSp>
          <p:nvGrpSpPr>
            <p:cNvPr id="38" name="Group 37">
              <a:extLst>
                <a:ext uri="{FF2B5EF4-FFF2-40B4-BE49-F238E27FC236}">
                  <a16:creationId xmlns:a16="http://schemas.microsoft.com/office/drawing/2014/main" id="{B2446736-64BF-93AA-E3DB-2517A62B38F9}"/>
                </a:ext>
              </a:extLst>
            </p:cNvPr>
            <p:cNvGrpSpPr/>
            <p:nvPr/>
          </p:nvGrpSpPr>
          <p:grpSpPr>
            <a:xfrm>
              <a:off x="3428603" y="3312085"/>
              <a:ext cx="1280714" cy="578285"/>
              <a:chOff x="6356871" y="2708669"/>
              <a:chExt cx="1280714" cy="578285"/>
            </a:xfrm>
          </p:grpSpPr>
          <p:sp>
            <p:nvSpPr>
              <p:cNvPr id="40" name="Title 1">
                <a:extLst>
                  <a:ext uri="{FF2B5EF4-FFF2-40B4-BE49-F238E27FC236}">
                    <a16:creationId xmlns:a16="http://schemas.microsoft.com/office/drawing/2014/main" id="{4C1E6175-C5E7-C491-3071-D576BBEED0B3}"/>
                  </a:ext>
                </a:extLst>
              </p:cNvPr>
              <p:cNvSpPr txBox="1">
                <a:spLocks/>
              </p:cNvSpPr>
              <p:nvPr/>
            </p:nvSpPr>
            <p:spPr>
              <a:xfrm>
                <a:off x="6356871" y="2708669"/>
                <a:ext cx="1280714"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Positive (P)</a:t>
                </a:r>
              </a:p>
            </p:txBody>
          </p:sp>
          <p:sp>
            <p:nvSpPr>
              <p:cNvPr id="41" name="Title 1">
                <a:extLst>
                  <a:ext uri="{FF2B5EF4-FFF2-40B4-BE49-F238E27FC236}">
                    <a16:creationId xmlns:a16="http://schemas.microsoft.com/office/drawing/2014/main" id="{5FA4A5C9-E293-829D-FD90-98888EDFD332}"/>
                  </a:ext>
                </a:extLst>
              </p:cNvPr>
              <p:cNvSpPr txBox="1">
                <a:spLocks/>
              </p:cNvSpPr>
              <p:nvPr/>
            </p:nvSpPr>
            <p:spPr>
              <a:xfrm>
                <a:off x="6595181"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real </a:t>
                </a:r>
              </a:p>
            </p:txBody>
          </p:sp>
          <p:sp>
            <p:nvSpPr>
              <p:cNvPr id="42" name="Title 1">
                <a:extLst>
                  <a:ext uri="{FF2B5EF4-FFF2-40B4-BE49-F238E27FC236}">
                    <a16:creationId xmlns:a16="http://schemas.microsoft.com/office/drawing/2014/main" id="{848688E1-F6C8-A15C-6893-AE304232AEEC}"/>
                  </a:ext>
                </a:extLst>
              </p:cNvPr>
              <p:cNvSpPr txBox="1">
                <a:spLocks/>
              </p:cNvSpPr>
              <p:nvPr/>
            </p:nvSpPr>
            <p:spPr>
              <a:xfrm>
                <a:off x="6441764"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image </a:t>
                </a:r>
              </a:p>
            </p:txBody>
          </p:sp>
        </p:grpSp>
        <p:pic>
          <p:nvPicPr>
            <p:cNvPr id="39" name="Picture 38">
              <a:extLst>
                <a:ext uri="{FF2B5EF4-FFF2-40B4-BE49-F238E27FC236}">
                  <a16:creationId xmlns:a16="http://schemas.microsoft.com/office/drawing/2014/main" id="{46EE2CDB-EFDB-DA80-4F40-41F1211AD0F7}"/>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artisticPhotocopy/>
                      </a14:imgEffect>
                      <a14:imgEffect>
                        <a14:brightnessContrast bright="-20000"/>
                      </a14:imgEffect>
                    </a14:imgLayer>
                  </a14:imgProps>
                </a:ext>
              </a:extLst>
            </a:blip>
            <a:stretch>
              <a:fillRect/>
            </a:stretch>
          </p:blipFill>
          <p:spPr>
            <a:xfrm flipH="1">
              <a:off x="3833704" y="2762554"/>
              <a:ext cx="470513" cy="470513"/>
            </a:xfrm>
            <a:prstGeom prst="rect">
              <a:avLst/>
            </a:prstGeom>
          </p:spPr>
        </p:pic>
      </p:grpSp>
      <p:grpSp>
        <p:nvGrpSpPr>
          <p:cNvPr id="43" name="Group 42">
            <a:extLst>
              <a:ext uri="{FF2B5EF4-FFF2-40B4-BE49-F238E27FC236}">
                <a16:creationId xmlns:a16="http://schemas.microsoft.com/office/drawing/2014/main" id="{FF6A12F6-3904-2029-6925-E8CCD3DBDEAF}"/>
              </a:ext>
            </a:extLst>
          </p:cNvPr>
          <p:cNvGrpSpPr/>
          <p:nvPr/>
        </p:nvGrpSpPr>
        <p:grpSpPr>
          <a:xfrm>
            <a:off x="10376722" y="3668254"/>
            <a:ext cx="1367638" cy="1128408"/>
            <a:chOff x="4560712" y="2744059"/>
            <a:chExt cx="1367638" cy="1128408"/>
          </a:xfrm>
        </p:grpSpPr>
        <p:grpSp>
          <p:nvGrpSpPr>
            <p:cNvPr id="44" name="Group 43">
              <a:extLst>
                <a:ext uri="{FF2B5EF4-FFF2-40B4-BE49-F238E27FC236}">
                  <a16:creationId xmlns:a16="http://schemas.microsoft.com/office/drawing/2014/main" id="{A444C8B0-98DB-47AA-D3A0-2267B20447AD}"/>
                </a:ext>
              </a:extLst>
            </p:cNvPr>
            <p:cNvGrpSpPr/>
            <p:nvPr/>
          </p:nvGrpSpPr>
          <p:grpSpPr>
            <a:xfrm>
              <a:off x="4560712" y="3294182"/>
              <a:ext cx="1367638" cy="578285"/>
              <a:chOff x="8387535" y="2708669"/>
              <a:chExt cx="1367638" cy="578285"/>
            </a:xfrm>
          </p:grpSpPr>
          <p:sp>
            <p:nvSpPr>
              <p:cNvPr id="46" name="Title 1">
                <a:extLst>
                  <a:ext uri="{FF2B5EF4-FFF2-40B4-BE49-F238E27FC236}">
                    <a16:creationId xmlns:a16="http://schemas.microsoft.com/office/drawing/2014/main" id="{534BA0A4-2300-0723-7B08-95AAC0462E33}"/>
                  </a:ext>
                </a:extLst>
              </p:cNvPr>
              <p:cNvSpPr txBox="1">
                <a:spLocks/>
              </p:cNvSpPr>
              <p:nvPr/>
            </p:nvSpPr>
            <p:spPr>
              <a:xfrm>
                <a:off x="8387535" y="2708669"/>
                <a:ext cx="1367638"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Negative (N)</a:t>
                </a:r>
              </a:p>
            </p:txBody>
          </p:sp>
          <p:sp>
            <p:nvSpPr>
              <p:cNvPr id="47" name="Title 1">
                <a:extLst>
                  <a:ext uri="{FF2B5EF4-FFF2-40B4-BE49-F238E27FC236}">
                    <a16:creationId xmlns:a16="http://schemas.microsoft.com/office/drawing/2014/main" id="{0DB7DCFD-935F-DC65-40BA-630DA011ECDC}"/>
                  </a:ext>
                </a:extLst>
              </p:cNvPr>
              <p:cNvSpPr txBox="1">
                <a:spLocks/>
              </p:cNvSpPr>
              <p:nvPr/>
            </p:nvSpPr>
            <p:spPr>
              <a:xfrm>
                <a:off x="8669307"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fake</a:t>
                </a:r>
              </a:p>
            </p:txBody>
          </p:sp>
          <p:sp>
            <p:nvSpPr>
              <p:cNvPr id="48" name="Title 1">
                <a:extLst>
                  <a:ext uri="{FF2B5EF4-FFF2-40B4-BE49-F238E27FC236}">
                    <a16:creationId xmlns:a16="http://schemas.microsoft.com/office/drawing/2014/main" id="{83D500DB-2488-B421-D1D9-DFBFE7B8C914}"/>
                  </a:ext>
                </a:extLst>
              </p:cNvPr>
              <p:cNvSpPr txBox="1">
                <a:spLocks/>
              </p:cNvSpPr>
              <p:nvPr/>
            </p:nvSpPr>
            <p:spPr>
              <a:xfrm>
                <a:off x="8515890"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03152"/>
                    </a:solidFill>
                    <a:effectLst/>
                    <a:uLnTx/>
                    <a:uFillTx/>
                    <a:latin typeface="Outfit" pitchFamily="2" charset="0"/>
                    <a:ea typeface="Cambria Math" panose="02040503050406030204" pitchFamily="18" charset="0"/>
                    <a:cs typeface="+mj-cs"/>
                  </a:rPr>
                  <a:t>image </a:t>
                </a:r>
              </a:p>
            </p:txBody>
          </p:sp>
        </p:grpSp>
        <p:pic>
          <p:nvPicPr>
            <p:cNvPr id="45" name="Picture 44">
              <a:extLst>
                <a:ext uri="{FF2B5EF4-FFF2-40B4-BE49-F238E27FC236}">
                  <a16:creationId xmlns:a16="http://schemas.microsoft.com/office/drawing/2014/main" id="{73F6721F-C857-09F0-D3CA-CD9E8DD6AAAA}"/>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artisticPhotocopy/>
                      </a14:imgEffect>
                      <a14:imgEffect>
                        <a14:brightnessContrast bright="-20000"/>
                      </a14:imgEffect>
                    </a14:imgLayer>
                  </a14:imgProps>
                </a:ext>
              </a:extLst>
            </a:blip>
            <a:stretch>
              <a:fillRect/>
            </a:stretch>
          </p:blipFill>
          <p:spPr>
            <a:xfrm>
              <a:off x="4987488" y="2744059"/>
              <a:ext cx="514086" cy="514086"/>
            </a:xfrm>
            <a:prstGeom prst="rect">
              <a:avLst/>
            </a:prstGeom>
          </p:spPr>
        </p:pic>
      </p:grpSp>
      <p:sp>
        <p:nvSpPr>
          <p:cNvPr id="53" name="Content Placeholder 2">
            <a:extLst>
              <a:ext uri="{FF2B5EF4-FFF2-40B4-BE49-F238E27FC236}">
                <a16:creationId xmlns:a16="http://schemas.microsoft.com/office/drawing/2014/main" id="{2515CA4C-415C-8BF0-94CE-41C57D7C14B7}"/>
              </a:ext>
            </a:extLst>
          </p:cNvPr>
          <p:cNvSpPr>
            <a:spLocks noGrp="1"/>
          </p:cNvSpPr>
          <p:nvPr/>
        </p:nvSpPr>
        <p:spPr>
          <a:xfrm>
            <a:off x="869534" y="4961967"/>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03152"/>
                </a:solidFill>
                <a:effectLst/>
                <a:uLnTx/>
                <a:uFillTx/>
                <a:latin typeface="Outfit" pitchFamily="2" charset="0"/>
                <a:ea typeface="+mn-ea"/>
                <a:cs typeface="+mn-cs"/>
              </a:rPr>
              <a:t>Accuracy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03152"/>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4898C2C8-DA0D-4587-710D-4917D349EB50}"/>
                  </a:ext>
                </a:extLst>
              </p:cNvPr>
              <p:cNvSpPr>
                <a:spLocks noGrp="1"/>
              </p:cNvSpPr>
              <p:nvPr/>
            </p:nvSpPr>
            <p:spPr>
              <a:xfrm>
                <a:off x="639571" y="5423620"/>
                <a:ext cx="2162534" cy="5541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𝑇𝑁</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 </m:t>
                          </m:r>
                        </m:num>
                        <m:den>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𝐹𝑃</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𝑇𝑁</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𝐹𝑁</m:t>
                          </m:r>
                        </m:den>
                      </m:f>
                    </m:oMath>
                  </m:oMathPara>
                </a14:m>
                <a:endParaRPr kumimoji="0" lang="en-US" sz="2800" b="0" i="0" u="none" strike="noStrike" kern="1200" cap="none" spc="0" normalizeH="0" baseline="0" noProof="0">
                  <a:ln>
                    <a:noFill/>
                  </a:ln>
                  <a:solidFill>
                    <a:srgbClr val="403152"/>
                  </a:solidFill>
                  <a:effectLst/>
                  <a:uLnTx/>
                  <a:uFillTx/>
                  <a:latin typeface="Outfit"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03152"/>
                  </a:solidFill>
                  <a:effectLst/>
                  <a:uLnTx/>
                  <a:uFillTx/>
                  <a:latin typeface="Outfit" pitchFamily="2" charset="0"/>
                  <a:ea typeface="+mn-ea"/>
                  <a:cs typeface="+mn-cs"/>
                </a:endParaRPr>
              </a:p>
            </p:txBody>
          </p:sp>
        </mc:Choice>
        <mc:Fallback xmlns="">
          <p:sp>
            <p:nvSpPr>
              <p:cNvPr id="54" name="Content Placeholder 2">
                <a:extLst>
                  <a:ext uri="{FF2B5EF4-FFF2-40B4-BE49-F238E27FC236}">
                    <a16:creationId xmlns:a16="http://schemas.microsoft.com/office/drawing/2014/main" id="{4898C2C8-DA0D-4587-710D-4917D349EB50}"/>
                  </a:ext>
                </a:extLst>
              </p:cNvPr>
              <p:cNvSpPr>
                <a:spLocks noGrp="1" noRot="1" noChangeAspect="1" noMove="1" noResize="1" noEditPoints="1" noAdjustHandles="1" noChangeArrowheads="1" noChangeShapeType="1" noTextEdit="1"/>
              </p:cNvSpPr>
              <p:nvPr/>
            </p:nvSpPr>
            <p:spPr>
              <a:xfrm>
                <a:off x="639571" y="5423620"/>
                <a:ext cx="2162534" cy="554126"/>
              </a:xfrm>
              <a:prstGeom prst="rect">
                <a:avLst/>
              </a:prstGeom>
              <a:blipFill>
                <a:blip r:embed="rId13"/>
                <a:stretch>
                  <a:fillRect l="-5070" r="-1972" b="-109890"/>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4B9DA94C-F7B3-606D-29CD-F90D525891DB}"/>
              </a:ext>
            </a:extLst>
          </p:cNvPr>
          <p:cNvSpPr txBox="1"/>
          <p:nvPr/>
        </p:nvSpPr>
        <p:spPr>
          <a:xfrm>
            <a:off x="370508" y="6001483"/>
            <a:ext cx="270066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3152"/>
                </a:solidFill>
                <a:effectLst/>
                <a:uLnTx/>
                <a:uFillTx/>
                <a:latin typeface="Outfit" pitchFamily="2" charset="0"/>
                <a:ea typeface="+mn-ea"/>
                <a:cs typeface="+mn-cs"/>
              </a:rPr>
              <a:t>How often the model classifies an image correctly</a:t>
            </a:r>
          </a:p>
        </p:txBody>
      </p:sp>
      <p:sp>
        <p:nvSpPr>
          <p:cNvPr id="56" name="Content Placeholder 2">
            <a:extLst>
              <a:ext uri="{FF2B5EF4-FFF2-40B4-BE49-F238E27FC236}">
                <a16:creationId xmlns:a16="http://schemas.microsoft.com/office/drawing/2014/main" id="{E1C0DF96-55F9-985A-3A8C-21612EB02189}"/>
              </a:ext>
            </a:extLst>
          </p:cNvPr>
          <p:cNvSpPr>
            <a:spLocks noGrp="1"/>
          </p:cNvSpPr>
          <p:nvPr/>
        </p:nvSpPr>
        <p:spPr>
          <a:xfrm>
            <a:off x="3753361" y="4961967"/>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03152"/>
                </a:solidFill>
                <a:effectLst/>
                <a:uLnTx/>
                <a:uFillTx/>
                <a:latin typeface="Outfit" pitchFamily="2" charset="0"/>
                <a:ea typeface="+mn-ea"/>
                <a:cs typeface="+mn-cs"/>
              </a:rPr>
              <a:t>Precision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403152"/>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3D2D0224-46DD-30B0-843F-52568106AEF6}"/>
                  </a:ext>
                </a:extLst>
              </p:cNvPr>
              <p:cNvSpPr>
                <a:spLocks noGrp="1"/>
              </p:cNvSpPr>
              <p:nvPr/>
            </p:nvSpPr>
            <p:spPr>
              <a:xfrm>
                <a:off x="3523398" y="5423620"/>
                <a:ext cx="2162534" cy="5541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𝑇𝑃</m:t>
                          </m:r>
                        </m:num>
                        <m:den>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𝐹𝑃</m:t>
                          </m:r>
                        </m:den>
                      </m:f>
                    </m:oMath>
                  </m:oMathPara>
                </a14:m>
                <a:endParaRPr kumimoji="0" lang="en-US" sz="2800" b="0" i="0" u="none" strike="noStrike" kern="1200" cap="none" spc="0" normalizeH="0" baseline="0" noProof="0">
                  <a:ln>
                    <a:noFill/>
                  </a:ln>
                  <a:solidFill>
                    <a:srgbClr val="403152"/>
                  </a:solidFill>
                  <a:effectLst/>
                  <a:uLnTx/>
                  <a:uFillTx/>
                  <a:latin typeface="Outfit"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03152"/>
                  </a:solidFill>
                  <a:effectLst/>
                  <a:uLnTx/>
                  <a:uFillTx/>
                  <a:latin typeface="Outfit" pitchFamily="2" charset="0"/>
                  <a:ea typeface="+mn-ea"/>
                  <a:cs typeface="+mn-cs"/>
                </a:endParaRPr>
              </a:p>
            </p:txBody>
          </p:sp>
        </mc:Choice>
        <mc:Fallback xmlns="">
          <p:sp>
            <p:nvSpPr>
              <p:cNvPr id="57" name="Content Placeholder 2">
                <a:extLst>
                  <a:ext uri="{FF2B5EF4-FFF2-40B4-BE49-F238E27FC236}">
                    <a16:creationId xmlns:a16="http://schemas.microsoft.com/office/drawing/2014/main" id="{3D2D0224-46DD-30B0-843F-52568106AEF6}"/>
                  </a:ext>
                </a:extLst>
              </p:cNvPr>
              <p:cNvSpPr>
                <a:spLocks noGrp="1" noRot="1" noChangeAspect="1" noMove="1" noResize="1" noEditPoints="1" noAdjustHandles="1" noChangeArrowheads="1" noChangeShapeType="1" noTextEdit="1"/>
              </p:cNvSpPr>
              <p:nvPr/>
            </p:nvSpPr>
            <p:spPr>
              <a:xfrm>
                <a:off x="3523398" y="5423620"/>
                <a:ext cx="2162534" cy="554126"/>
              </a:xfrm>
              <a:prstGeom prst="rect">
                <a:avLst/>
              </a:prstGeom>
              <a:blipFill>
                <a:blip r:embed="rId14"/>
                <a:stretch>
                  <a:fillRect l="-5070" b="-109890"/>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6BF6497F-BB98-860E-86AF-7935EBD585BB}"/>
              </a:ext>
            </a:extLst>
          </p:cNvPr>
          <p:cNvSpPr txBox="1"/>
          <p:nvPr/>
        </p:nvSpPr>
        <p:spPr>
          <a:xfrm>
            <a:off x="3209406" y="6001483"/>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3152"/>
                </a:solidFill>
                <a:effectLst/>
                <a:uLnTx/>
                <a:uFillTx/>
                <a:latin typeface="Outfit" pitchFamily="2" charset="0"/>
                <a:ea typeface="+mn-ea"/>
                <a:cs typeface="+mn-cs"/>
              </a:rPr>
              <a:t>Proportion of correct positive predictions to all positive cases</a:t>
            </a:r>
          </a:p>
        </p:txBody>
      </p:sp>
      <p:sp>
        <p:nvSpPr>
          <p:cNvPr id="59" name="Content Placeholder 2">
            <a:extLst>
              <a:ext uri="{FF2B5EF4-FFF2-40B4-BE49-F238E27FC236}">
                <a16:creationId xmlns:a16="http://schemas.microsoft.com/office/drawing/2014/main" id="{DE2CD104-BC0A-0ED7-B87B-19E60E71B252}"/>
              </a:ext>
            </a:extLst>
          </p:cNvPr>
          <p:cNvSpPr>
            <a:spLocks noGrp="1"/>
          </p:cNvSpPr>
          <p:nvPr/>
        </p:nvSpPr>
        <p:spPr>
          <a:xfrm>
            <a:off x="6691145" y="4961967"/>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03152"/>
                </a:solidFill>
                <a:effectLst/>
                <a:uLnTx/>
                <a:uFillTx/>
                <a:latin typeface="Outfit" pitchFamily="2" charset="0"/>
                <a:ea typeface="+mn-ea"/>
                <a:cs typeface="+mn-cs"/>
              </a:rPr>
              <a:t>Recall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403152"/>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3E8475D6-67BC-4817-4B3E-D0EDA775EDE5}"/>
                  </a:ext>
                </a:extLst>
              </p:cNvPr>
              <p:cNvSpPr>
                <a:spLocks noGrp="1"/>
              </p:cNvSpPr>
              <p:nvPr/>
            </p:nvSpPr>
            <p:spPr>
              <a:xfrm>
                <a:off x="6461182" y="5423620"/>
                <a:ext cx="2162534" cy="5541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𝑇𝑃</m:t>
                          </m:r>
                        </m:num>
                        <m:den>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𝐹𝑁</m:t>
                          </m:r>
                        </m:den>
                      </m:f>
                    </m:oMath>
                  </m:oMathPara>
                </a14:m>
                <a:endParaRPr kumimoji="0" lang="en-US" sz="2800" b="0" i="0" u="none" strike="noStrike" kern="1200" cap="none" spc="0" normalizeH="0" baseline="0" noProof="0">
                  <a:ln>
                    <a:noFill/>
                  </a:ln>
                  <a:solidFill>
                    <a:srgbClr val="403152"/>
                  </a:solidFill>
                  <a:effectLst/>
                  <a:uLnTx/>
                  <a:uFillTx/>
                  <a:latin typeface="Outfit"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03152"/>
                  </a:solidFill>
                  <a:effectLst/>
                  <a:uLnTx/>
                  <a:uFillTx/>
                  <a:latin typeface="Outfit" pitchFamily="2" charset="0"/>
                  <a:ea typeface="+mn-ea"/>
                  <a:cs typeface="+mn-cs"/>
                </a:endParaRPr>
              </a:p>
            </p:txBody>
          </p:sp>
        </mc:Choice>
        <mc:Fallback xmlns="">
          <p:sp>
            <p:nvSpPr>
              <p:cNvPr id="60" name="Content Placeholder 2">
                <a:extLst>
                  <a:ext uri="{FF2B5EF4-FFF2-40B4-BE49-F238E27FC236}">
                    <a16:creationId xmlns:a16="http://schemas.microsoft.com/office/drawing/2014/main" id="{3E8475D6-67BC-4817-4B3E-D0EDA775EDE5}"/>
                  </a:ext>
                </a:extLst>
              </p:cNvPr>
              <p:cNvSpPr>
                <a:spLocks noGrp="1" noRot="1" noChangeAspect="1" noMove="1" noResize="1" noEditPoints="1" noAdjustHandles="1" noChangeArrowheads="1" noChangeShapeType="1" noTextEdit="1"/>
              </p:cNvSpPr>
              <p:nvPr/>
            </p:nvSpPr>
            <p:spPr>
              <a:xfrm>
                <a:off x="6461182" y="5423620"/>
                <a:ext cx="2162534" cy="554126"/>
              </a:xfrm>
              <a:prstGeom prst="rect">
                <a:avLst/>
              </a:prstGeom>
              <a:blipFill>
                <a:blip r:embed="rId15"/>
                <a:stretch>
                  <a:fillRect l="-5070" b="-109890"/>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181A7C25-8968-A2C8-A7D7-FB6102FC3A3D}"/>
              </a:ext>
            </a:extLst>
          </p:cNvPr>
          <p:cNvSpPr txBox="1"/>
          <p:nvPr/>
        </p:nvSpPr>
        <p:spPr>
          <a:xfrm>
            <a:off x="6147190" y="6001483"/>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03152"/>
                </a:solidFill>
                <a:effectLst/>
                <a:uLnTx/>
                <a:uFillTx/>
                <a:latin typeface="Outfit" pitchFamily="2" charset="0"/>
                <a:ea typeface="+mn-ea"/>
                <a:cs typeface="+mn-cs"/>
              </a:rPr>
              <a:t>Proportion of positive cases correctly identified</a:t>
            </a:r>
          </a:p>
        </p:txBody>
      </p:sp>
      <p:sp>
        <p:nvSpPr>
          <p:cNvPr id="62" name="Content Placeholder 2">
            <a:extLst>
              <a:ext uri="{FF2B5EF4-FFF2-40B4-BE49-F238E27FC236}">
                <a16:creationId xmlns:a16="http://schemas.microsoft.com/office/drawing/2014/main" id="{F555B91C-4C9B-B612-A9A9-F0D49ADEF137}"/>
              </a:ext>
            </a:extLst>
          </p:cNvPr>
          <p:cNvSpPr>
            <a:spLocks noGrp="1"/>
          </p:cNvSpPr>
          <p:nvPr/>
        </p:nvSpPr>
        <p:spPr>
          <a:xfrm>
            <a:off x="9682950" y="4961967"/>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03152"/>
                </a:solidFill>
                <a:effectLst/>
                <a:uLnTx/>
                <a:uFillTx/>
                <a:latin typeface="Outfit" pitchFamily="2" charset="0"/>
                <a:ea typeface="+mn-ea"/>
                <a:cs typeface="+mn-cs"/>
              </a:rPr>
              <a:t>F1 Score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403152"/>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63" name="Content Placeholder 2">
                <a:extLst>
                  <a:ext uri="{FF2B5EF4-FFF2-40B4-BE49-F238E27FC236}">
                    <a16:creationId xmlns:a16="http://schemas.microsoft.com/office/drawing/2014/main" id="{B9B09324-E304-DBC2-26ED-CFE21365B65C}"/>
                  </a:ext>
                </a:extLst>
              </p:cNvPr>
              <p:cNvSpPr>
                <a:spLocks noGrp="1"/>
              </p:cNvSpPr>
              <p:nvPr/>
            </p:nvSpPr>
            <p:spPr>
              <a:xfrm>
                <a:off x="9452987" y="5423620"/>
                <a:ext cx="2162534" cy="55412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𝑃𝑟𝑒𝑐𝑖𝑠𝑖𝑜𝑛</m:t>
                          </m:r>
                          <m:r>
                            <a:rPr kumimoji="0" lang="en-US" sz="1800" b="0" i="1" u="none" strike="noStrike" kern="1200" cap="none" spc="0" normalizeH="0" baseline="0" noProof="0">
                              <a:ln>
                                <a:noFill/>
                              </a:ln>
                              <a:solidFill>
                                <a:srgbClr val="403152"/>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Cambria Math" panose="02040503050406030204" pitchFamily="18" charset="0"/>
                              <a:cs typeface="+mn-cs"/>
                            </a:rPr>
                            <m:t>𝑅𝑒𝑐𝑎𝑙𝑙</m:t>
                          </m:r>
                        </m:num>
                        <m:den>
                          <m:r>
                            <a:rPr kumimoji="0" lang="en-US" sz="1800" b="0" i="1" u="none" strike="noStrike" kern="1200" cap="none" spc="0" normalizeH="0" baseline="0" noProof="0">
                              <a:ln>
                                <a:noFill/>
                              </a:ln>
                              <a:solidFill>
                                <a:srgbClr val="403152"/>
                              </a:solidFill>
                              <a:effectLst/>
                              <a:uLnTx/>
                              <a:uFillTx/>
                              <a:latin typeface="Cambria Math" panose="02040503050406030204" pitchFamily="18" charset="0"/>
                              <a:ea typeface="+mn-ea"/>
                              <a:cs typeface="+mn-cs"/>
                            </a:rPr>
                            <m:t>𝑃𝑟𝑒𝑐𝑖𝑠𝑖𝑜𝑛</m:t>
                          </m:r>
                          <m:r>
                            <a:rPr kumimoji="0" lang="en-US" sz="1800" b="0" i="1" u="none" strike="noStrike" kern="1200" cap="none" spc="0" normalizeH="0" baseline="0" noProof="0" smtClean="0">
                              <a:ln>
                                <a:noFill/>
                              </a:ln>
                              <a:solidFill>
                                <a:srgbClr val="403152"/>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403152"/>
                              </a:solidFill>
                              <a:effectLst/>
                              <a:uLnTx/>
                              <a:uFillTx/>
                              <a:latin typeface="Cambria Math" panose="02040503050406030204" pitchFamily="18" charset="0"/>
                              <a:ea typeface="Cambria Math" panose="02040503050406030204" pitchFamily="18" charset="0"/>
                              <a:cs typeface="+mn-cs"/>
                            </a:rPr>
                            <m:t>𝑅𝑒𝑐𝑎𝑙𝑙</m:t>
                          </m:r>
                        </m:den>
                      </m:f>
                    </m:oMath>
                  </m:oMathPara>
                </a14:m>
                <a:endParaRPr kumimoji="0" lang="en-US" sz="2800" b="0" i="0" u="none" strike="noStrike" kern="1200" cap="none" spc="0" normalizeH="0" baseline="0" noProof="0">
                  <a:ln>
                    <a:noFill/>
                  </a:ln>
                  <a:solidFill>
                    <a:srgbClr val="403152"/>
                  </a:solidFill>
                  <a:effectLst/>
                  <a:uLnTx/>
                  <a:uFillTx/>
                  <a:latin typeface="Outfit" pitchFamily="2" charset="0"/>
                  <a:ea typeface="+mn-ea"/>
                  <a:cs typeface="+mn-cs"/>
                </a:endParaRPr>
              </a:p>
            </p:txBody>
          </p:sp>
        </mc:Choice>
        <mc:Fallback xmlns="">
          <p:sp>
            <p:nvSpPr>
              <p:cNvPr id="63" name="Content Placeholder 2">
                <a:extLst>
                  <a:ext uri="{FF2B5EF4-FFF2-40B4-BE49-F238E27FC236}">
                    <a16:creationId xmlns:a16="http://schemas.microsoft.com/office/drawing/2014/main" id="{B9B09324-E304-DBC2-26ED-CFE21365B65C}"/>
                  </a:ext>
                </a:extLst>
              </p:cNvPr>
              <p:cNvSpPr>
                <a:spLocks noGrp="1" noRot="1" noChangeAspect="1" noMove="1" noResize="1" noEditPoints="1" noAdjustHandles="1" noChangeArrowheads="1" noChangeShapeType="1" noTextEdit="1"/>
              </p:cNvSpPr>
              <p:nvPr/>
            </p:nvSpPr>
            <p:spPr>
              <a:xfrm>
                <a:off x="9452987" y="5423620"/>
                <a:ext cx="2162534" cy="554126"/>
              </a:xfrm>
              <a:prstGeom prst="rect">
                <a:avLst/>
              </a:prstGeom>
              <a:blipFill>
                <a:blip r:embed="rId16"/>
                <a:stretch>
                  <a:fillRect r="-1977"/>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27249948-0FBF-1D1D-7BE9-BF5B9C8CEE9B}"/>
              </a:ext>
            </a:extLst>
          </p:cNvPr>
          <p:cNvSpPr txBox="1"/>
          <p:nvPr/>
        </p:nvSpPr>
        <p:spPr>
          <a:xfrm>
            <a:off x="9138995" y="6001483"/>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3152"/>
                </a:solidFill>
                <a:effectLst/>
                <a:uLnTx/>
                <a:uFillTx/>
                <a:latin typeface="Outfit" pitchFamily="2" charset="0"/>
                <a:ea typeface="+mn-ea"/>
                <a:cs typeface="+mn-cs"/>
              </a:rPr>
              <a:t>Combines precision and recall into a balanced metric</a:t>
            </a:r>
          </a:p>
        </p:txBody>
      </p:sp>
      <p:grpSp>
        <p:nvGrpSpPr>
          <p:cNvPr id="77" name="Group 76">
            <a:extLst>
              <a:ext uri="{FF2B5EF4-FFF2-40B4-BE49-F238E27FC236}">
                <a16:creationId xmlns:a16="http://schemas.microsoft.com/office/drawing/2014/main" id="{F1305D49-F325-C5F0-5CCB-8F01FA233177}"/>
              </a:ext>
            </a:extLst>
          </p:cNvPr>
          <p:cNvGrpSpPr/>
          <p:nvPr/>
        </p:nvGrpSpPr>
        <p:grpSpPr>
          <a:xfrm>
            <a:off x="3138981" y="4988911"/>
            <a:ext cx="5909137" cy="1575235"/>
            <a:chOff x="3138981" y="4939510"/>
            <a:chExt cx="5909137" cy="1855746"/>
          </a:xfrm>
        </p:grpSpPr>
        <p:cxnSp>
          <p:nvCxnSpPr>
            <p:cNvPr id="65" name="Straight Connector 64">
              <a:extLst>
                <a:ext uri="{FF2B5EF4-FFF2-40B4-BE49-F238E27FC236}">
                  <a16:creationId xmlns:a16="http://schemas.microsoft.com/office/drawing/2014/main" id="{494CEB18-B77A-660C-4260-E1B0B2745E87}"/>
                </a:ext>
              </a:extLst>
            </p:cNvPr>
            <p:cNvCxnSpPr>
              <a:cxnSpLocks/>
            </p:cNvCxnSpPr>
            <p:nvPr/>
          </p:nvCxnSpPr>
          <p:spPr>
            <a:xfrm>
              <a:off x="3138981"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3469FA4-DFC4-29A4-A525-DC41FEC19250}"/>
                </a:ext>
              </a:extLst>
            </p:cNvPr>
            <p:cNvCxnSpPr>
              <a:cxnSpLocks/>
            </p:cNvCxnSpPr>
            <p:nvPr/>
          </p:nvCxnSpPr>
          <p:spPr>
            <a:xfrm>
              <a:off x="6147190"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1E800E8-A601-64BC-CB09-7FB7D44B4770}"/>
                </a:ext>
              </a:extLst>
            </p:cNvPr>
            <p:cNvCxnSpPr>
              <a:cxnSpLocks/>
            </p:cNvCxnSpPr>
            <p:nvPr/>
          </p:nvCxnSpPr>
          <p:spPr>
            <a:xfrm>
              <a:off x="9048118"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grpSp>
      <p:sp>
        <p:nvSpPr>
          <p:cNvPr id="78" name="Rectangle: Rounded Corners 77">
            <a:extLst>
              <a:ext uri="{FF2B5EF4-FFF2-40B4-BE49-F238E27FC236}">
                <a16:creationId xmlns:a16="http://schemas.microsoft.com/office/drawing/2014/main" id="{5BAAEF62-3DDD-7625-AA58-80DC75DA1650}"/>
              </a:ext>
            </a:extLst>
          </p:cNvPr>
          <p:cNvSpPr/>
          <p:nvPr/>
        </p:nvSpPr>
        <p:spPr>
          <a:xfrm>
            <a:off x="0" y="1183564"/>
            <a:ext cx="12192000" cy="18667018"/>
          </a:xfrm>
          <a:prstGeom prst="roundRect">
            <a:avLst>
              <a:gd name="adj" fmla="val 1009"/>
            </a:avLst>
          </a:prstGeom>
          <a:noFill/>
          <a:ln w="76200">
            <a:solidFill>
              <a:srgbClr val="403152">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79" name="Table 78">
            <a:extLst>
              <a:ext uri="{FF2B5EF4-FFF2-40B4-BE49-F238E27FC236}">
                <a16:creationId xmlns:a16="http://schemas.microsoft.com/office/drawing/2014/main" id="{58315301-1653-A2FF-C4A9-6B1E9F5643FE}"/>
              </a:ext>
            </a:extLst>
          </p:cNvPr>
          <p:cNvGraphicFramePr>
            <a:graphicFrameLocks noGrp="1"/>
          </p:cNvGraphicFramePr>
          <p:nvPr>
            <p:extLst>
              <p:ext uri="{D42A27DB-BD31-4B8C-83A1-F6EECF244321}">
                <p14:modId xmlns:p14="http://schemas.microsoft.com/office/powerpoint/2010/main" val="940023858"/>
              </p:ext>
            </p:extLst>
          </p:nvPr>
        </p:nvGraphicFramePr>
        <p:xfrm>
          <a:off x="3419029" y="6928378"/>
          <a:ext cx="8448709" cy="1737360"/>
        </p:xfrm>
        <a:graphic>
          <a:graphicData uri="http://schemas.openxmlformats.org/drawingml/2006/table">
            <a:tbl>
              <a:tblPr firstRow="1" bandRow="1">
                <a:tableStyleId>{5C22544A-7EE6-4342-B048-85BDC9FD1C3A}</a:tableStyleId>
              </a:tblPr>
              <a:tblGrid>
                <a:gridCol w="1828343">
                  <a:extLst>
                    <a:ext uri="{9D8B030D-6E8A-4147-A177-3AD203B41FA5}">
                      <a16:colId xmlns:a16="http://schemas.microsoft.com/office/drawing/2014/main" val="2601158603"/>
                    </a:ext>
                  </a:extLst>
                </a:gridCol>
                <a:gridCol w="1906388">
                  <a:extLst>
                    <a:ext uri="{9D8B030D-6E8A-4147-A177-3AD203B41FA5}">
                      <a16:colId xmlns:a16="http://schemas.microsoft.com/office/drawing/2014/main" val="2694850680"/>
                    </a:ext>
                  </a:extLst>
                </a:gridCol>
                <a:gridCol w="826102">
                  <a:extLst>
                    <a:ext uri="{9D8B030D-6E8A-4147-A177-3AD203B41FA5}">
                      <a16:colId xmlns:a16="http://schemas.microsoft.com/office/drawing/2014/main" val="4219863395"/>
                    </a:ext>
                  </a:extLst>
                </a:gridCol>
                <a:gridCol w="2316551">
                  <a:extLst>
                    <a:ext uri="{9D8B030D-6E8A-4147-A177-3AD203B41FA5}">
                      <a16:colId xmlns:a16="http://schemas.microsoft.com/office/drawing/2014/main" val="3001049488"/>
                    </a:ext>
                  </a:extLst>
                </a:gridCol>
                <a:gridCol w="1571325">
                  <a:extLst>
                    <a:ext uri="{9D8B030D-6E8A-4147-A177-3AD203B41FA5}">
                      <a16:colId xmlns:a16="http://schemas.microsoft.com/office/drawing/2014/main" val="3183897918"/>
                    </a:ext>
                  </a:extLst>
                </a:gridCol>
              </a:tblGrid>
              <a:tr h="152902">
                <a:tc>
                  <a:txBody>
                    <a:bodyPr/>
                    <a:lstStyle/>
                    <a:p>
                      <a:pPr algn="ctr"/>
                      <a:r>
                        <a:rPr lang="en-US" sz="1800" dirty="0">
                          <a:latin typeface="Outfit" pitchFamily="2" charset="0"/>
                        </a:rPr>
                        <a:t>Criteria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Requirement /</a:t>
                      </a:r>
                    </a:p>
                    <a:p>
                      <a:pPr algn="ctr"/>
                      <a:r>
                        <a:rPr lang="en-US" sz="1800" dirty="0">
                          <a:latin typeface="Outfit" pitchFamily="2" charset="0"/>
                        </a:rPr>
                        <a:t> 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a:latin typeface="Outfit" pitchFamily="2" charset="0"/>
                        </a:rPr>
                        <a:t>Goal Value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Negotiability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Standard</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extLst>
                  <a:ext uri="{0D108BD9-81ED-4DB2-BD59-A6C34878D82A}">
                    <a16:rowId xmlns:a16="http://schemas.microsoft.com/office/drawing/2014/main" val="1048448272"/>
                  </a:ext>
                </a:extLst>
              </a:tr>
              <a:tr h="152902">
                <a:tc>
                  <a:txBody>
                    <a:bodyPr/>
                    <a:lstStyle/>
                    <a:p>
                      <a:pPr algn="ctr"/>
                      <a:r>
                        <a:rPr lang="en-US" sz="1800" kern="1200" dirty="0">
                          <a:solidFill>
                            <a:schemeClr val="dk1"/>
                          </a:solidFill>
                          <a:latin typeface="Outfit" pitchFamily="2" charset="0"/>
                          <a:ea typeface="+mn-ea"/>
                          <a:cs typeface="+mn-cs"/>
                        </a:rPr>
                        <a:t>Interpretability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Outfit" pitchFamily="2" charset="0"/>
                          <a:ea typeface="+mn-ea"/>
                          <a:cs typeface="+mn-cs"/>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Pass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WACG</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2031488291"/>
                  </a:ext>
                </a:extLst>
              </a:tr>
              <a:tr h="152902">
                <a:tc>
                  <a:txBody>
                    <a:bodyPr/>
                    <a:lstStyle/>
                    <a:p>
                      <a:pPr algn="ctr"/>
                      <a:r>
                        <a:rPr lang="en-US" sz="1800" dirty="0">
                          <a:latin typeface="Outfit" pitchFamily="2" charset="0"/>
                        </a:rPr>
                        <a:t>Accessibility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a:latin typeface="Outfit" pitchFamily="2" charset="0"/>
                        </a:rPr>
                        <a:t>Pass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WACG</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1711714168"/>
                  </a:ext>
                </a:extLst>
              </a:tr>
              <a:tr h="152902">
                <a:tc>
                  <a:txBody>
                    <a:bodyPr/>
                    <a:lstStyle/>
                    <a:p>
                      <a:pPr algn="ctr"/>
                      <a:r>
                        <a:rPr lang="en-US" sz="1800" dirty="0">
                          <a:latin typeface="Outfit" pitchFamily="2" charset="0"/>
                        </a:rPr>
                        <a:t>User Interface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Pass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WACG</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927297796"/>
                  </a:ext>
                </a:extLst>
              </a:tr>
            </a:tbl>
          </a:graphicData>
        </a:graphic>
      </p:graphicFrame>
      <p:grpSp>
        <p:nvGrpSpPr>
          <p:cNvPr id="16" name="Group 15">
            <a:extLst>
              <a:ext uri="{FF2B5EF4-FFF2-40B4-BE49-F238E27FC236}">
                <a16:creationId xmlns:a16="http://schemas.microsoft.com/office/drawing/2014/main" id="{5FD105CD-2F4D-A6C7-C048-D3BDD535D968}"/>
              </a:ext>
            </a:extLst>
          </p:cNvPr>
          <p:cNvGrpSpPr/>
          <p:nvPr/>
        </p:nvGrpSpPr>
        <p:grpSpPr>
          <a:xfrm>
            <a:off x="421459" y="6802648"/>
            <a:ext cx="2762660" cy="1988821"/>
            <a:chOff x="421459" y="7041188"/>
            <a:chExt cx="2762660" cy="1988821"/>
          </a:xfrm>
        </p:grpSpPr>
        <p:sp>
          <p:nvSpPr>
            <p:cNvPr id="83" name="TextBox 16">
              <a:extLst>
                <a:ext uri="{FF2B5EF4-FFF2-40B4-BE49-F238E27FC236}">
                  <a16:creationId xmlns:a16="http://schemas.microsoft.com/office/drawing/2014/main" id="{5D4BF2CC-DC9B-AA3E-2C5D-62315263A080}"/>
                </a:ext>
              </a:extLst>
            </p:cNvPr>
            <p:cNvSpPr txBox="1"/>
            <p:nvPr/>
          </p:nvSpPr>
          <p:spPr>
            <a:xfrm>
              <a:off x="744861" y="7946593"/>
              <a:ext cx="2040106"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Usability</a:t>
              </a:r>
              <a:endParaRPr kumimoji="0" lang="en-US" sz="44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pic>
          <p:nvPicPr>
            <p:cNvPr id="100" name="Picture 99">
              <a:extLst>
                <a:ext uri="{FF2B5EF4-FFF2-40B4-BE49-F238E27FC236}">
                  <a16:creationId xmlns:a16="http://schemas.microsoft.com/office/drawing/2014/main" id="{D181D5A3-E6BE-9152-3DE4-9C6C0688B928}"/>
                </a:ext>
              </a:extLst>
            </p:cNvPr>
            <p:cNvPicPr>
              <a:picLocks noChangeAspect="1"/>
            </p:cNvPicPr>
            <p:nvPr/>
          </p:nvPicPr>
          <p:blipFill>
            <a:blip r:embed="rId17">
              <a:duotone>
                <a:prstClr val="black"/>
                <a:schemeClr val="accent4">
                  <a:tint val="45000"/>
                  <a:satMod val="400000"/>
                </a:schemeClr>
              </a:duotone>
              <a:extLst>
                <a:ext uri="{BEBA8EAE-BF5A-486C-A8C5-ECC9F3942E4B}">
                  <a14:imgProps xmlns:a14="http://schemas.microsoft.com/office/drawing/2010/main">
                    <a14:imgLayer r:embed="rId18">
                      <a14:imgEffect>
                        <a14:artisticPhotocopy/>
                      </a14:imgEffect>
                      <a14:imgEffect>
                        <a14:brightnessContrast bright="-20000"/>
                      </a14:imgEffect>
                    </a14:imgLayer>
                  </a14:imgProps>
                </a:ext>
              </a:extLst>
            </a:blip>
            <a:srcRect l="9900" r="10291"/>
            <a:stretch>
              <a:fillRect/>
            </a:stretch>
          </p:blipFill>
          <p:spPr>
            <a:xfrm>
              <a:off x="1507837" y="7041188"/>
              <a:ext cx="677021" cy="848303"/>
            </a:xfrm>
            <a:prstGeom prst="rect">
              <a:avLst/>
            </a:prstGeom>
          </p:spPr>
        </p:pic>
        <p:sp>
          <p:nvSpPr>
            <p:cNvPr id="102" name="TextBox 9">
              <a:extLst>
                <a:ext uri="{FF2B5EF4-FFF2-40B4-BE49-F238E27FC236}">
                  <a16:creationId xmlns:a16="http://schemas.microsoft.com/office/drawing/2014/main" id="{3EFF23BE-6F45-0087-CDFC-7E5B03D27C8F}"/>
                </a:ext>
              </a:extLst>
            </p:cNvPr>
            <p:cNvSpPr txBox="1"/>
            <p:nvPr/>
          </p:nvSpPr>
          <p:spPr>
            <a:xfrm>
              <a:off x="421459" y="8291345"/>
              <a:ext cx="276266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mn-ea"/>
                  <a:cs typeface="Times New Roman" panose="02020603050405020304" pitchFamily="18" charset="0"/>
                </a:rPr>
                <a:t>Demonstration app is intuitive, accessible,  offering results with low user effort.</a:t>
              </a:r>
              <a:endParaRPr kumimoji="0" lang="en-US" sz="1600" b="0" i="0" u="none" strike="noStrike" kern="1200" cap="none" spc="0" normalizeH="0" baseline="0" noProof="0" dirty="0">
                <a:ln>
                  <a:noFill/>
                </a:ln>
                <a:solidFill>
                  <a:srgbClr val="403152"/>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DAE8B03E-C7A1-875C-29B9-6F78E257493E}"/>
              </a:ext>
            </a:extLst>
          </p:cNvPr>
          <p:cNvGrpSpPr/>
          <p:nvPr/>
        </p:nvGrpSpPr>
        <p:grpSpPr>
          <a:xfrm>
            <a:off x="390992" y="8918332"/>
            <a:ext cx="11155477" cy="1064928"/>
            <a:chOff x="390992" y="9260427"/>
            <a:chExt cx="11155477" cy="1064928"/>
          </a:xfrm>
        </p:grpSpPr>
        <p:grpSp>
          <p:nvGrpSpPr>
            <p:cNvPr id="13" name="Group 12">
              <a:extLst>
                <a:ext uri="{FF2B5EF4-FFF2-40B4-BE49-F238E27FC236}">
                  <a16:creationId xmlns:a16="http://schemas.microsoft.com/office/drawing/2014/main" id="{310DCAEE-A6FA-FAC1-D73F-4B6592C1BB9C}"/>
                </a:ext>
              </a:extLst>
            </p:cNvPr>
            <p:cNvGrpSpPr/>
            <p:nvPr/>
          </p:nvGrpSpPr>
          <p:grpSpPr>
            <a:xfrm>
              <a:off x="390992" y="9260427"/>
              <a:ext cx="11155477" cy="1064928"/>
              <a:chOff x="390992" y="9206797"/>
              <a:chExt cx="11155477" cy="1064928"/>
            </a:xfrm>
          </p:grpSpPr>
          <p:grpSp>
            <p:nvGrpSpPr>
              <p:cNvPr id="12" name="Group 11">
                <a:extLst>
                  <a:ext uri="{FF2B5EF4-FFF2-40B4-BE49-F238E27FC236}">
                    <a16:creationId xmlns:a16="http://schemas.microsoft.com/office/drawing/2014/main" id="{44AA9DF0-E037-EC00-5457-CAFE5C7C8865}"/>
                  </a:ext>
                </a:extLst>
              </p:cNvPr>
              <p:cNvGrpSpPr/>
              <p:nvPr/>
            </p:nvGrpSpPr>
            <p:grpSpPr>
              <a:xfrm>
                <a:off x="390992" y="9206797"/>
                <a:ext cx="3429894" cy="1064928"/>
                <a:chOff x="390992" y="9206797"/>
                <a:chExt cx="3429894" cy="1064928"/>
              </a:xfrm>
            </p:grpSpPr>
            <p:sp>
              <p:nvSpPr>
                <p:cNvPr id="84" name="TextBox 83">
                  <a:extLst>
                    <a:ext uri="{FF2B5EF4-FFF2-40B4-BE49-F238E27FC236}">
                      <a16:creationId xmlns:a16="http://schemas.microsoft.com/office/drawing/2014/main" id="{18FE6EAA-BC17-5471-8306-366EB5EFBF83}"/>
                    </a:ext>
                  </a:extLst>
                </p:cNvPr>
                <p:cNvSpPr txBox="1"/>
                <p:nvPr/>
              </p:nvSpPr>
              <p:spPr>
                <a:xfrm>
                  <a:off x="390992" y="9533061"/>
                  <a:ext cx="3429894"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Calibri"/>
                      <a:cs typeface="Calibri"/>
                    </a:rPr>
                    <a:t>All content is interpretable,</a:t>
                  </a:r>
                  <a:r>
                    <a:rPr lang="en-US" sz="1600" dirty="0">
                      <a:solidFill>
                        <a:srgbClr val="403152"/>
                      </a:solidFill>
                      <a:latin typeface="Outfit" pitchFamily="2" charset="0"/>
                      <a:ea typeface="Calibri"/>
                      <a:cs typeface="Calibri"/>
                    </a:rPr>
                    <a:t> </a:t>
                  </a:r>
                  <a:r>
                    <a:rPr kumimoji="0" lang="en-US" sz="1600" b="0" i="0" u="none" strike="noStrike" kern="1200" cap="none" spc="0" normalizeH="0" baseline="0" noProof="0" dirty="0">
                      <a:ln>
                        <a:noFill/>
                      </a:ln>
                      <a:solidFill>
                        <a:srgbClr val="403152"/>
                      </a:solidFill>
                      <a:effectLst/>
                      <a:uLnTx/>
                      <a:uFillTx/>
                      <a:latin typeface="Outfit" pitchFamily="2" charset="0"/>
                      <a:ea typeface="Calibri"/>
                      <a:cs typeface="Calibri"/>
                    </a:rPr>
                    <a:t>maintains appropriate color contrast, and uses text </a:t>
                  </a:r>
                  <a:r>
                    <a:rPr lang="en-US" sz="1600" dirty="0">
                      <a:solidFill>
                        <a:srgbClr val="403152"/>
                      </a:solidFill>
                      <a:latin typeface="Outfit" pitchFamily="2" charset="0"/>
                      <a:ea typeface="Calibri"/>
                      <a:cs typeface="Calibri"/>
                    </a:rPr>
                    <a:t>for UI feedback.</a:t>
                  </a:r>
                  <a:endParaRPr kumimoji="0" lang="en-US" sz="1600" b="0" i="0" u="none" strike="noStrike" kern="1200" cap="none" spc="0" normalizeH="0" baseline="0" noProof="0" dirty="0">
                    <a:ln>
                      <a:noFill/>
                    </a:ln>
                    <a:solidFill>
                      <a:srgbClr val="403152"/>
                    </a:solidFill>
                    <a:effectLst/>
                    <a:uLnTx/>
                    <a:uFillTx/>
                    <a:latin typeface="Outfit" pitchFamily="2" charset="0"/>
                    <a:ea typeface="Calibri"/>
                    <a:cs typeface="Calibri"/>
                  </a:endParaRPr>
                </a:p>
              </p:txBody>
            </p:sp>
            <p:sp>
              <p:nvSpPr>
                <p:cNvPr id="85" name="TextBox 84">
                  <a:extLst>
                    <a:ext uri="{FF2B5EF4-FFF2-40B4-BE49-F238E27FC236}">
                      <a16:creationId xmlns:a16="http://schemas.microsoft.com/office/drawing/2014/main" id="{6D185B52-9B69-92C9-4BF5-CBF7E67973BC}"/>
                    </a:ext>
                  </a:extLst>
                </p:cNvPr>
                <p:cNvSpPr txBox="1"/>
                <p:nvPr/>
              </p:nvSpPr>
              <p:spPr>
                <a:xfrm>
                  <a:off x="441477" y="9206797"/>
                  <a:ext cx="332892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a:ea typeface="Neue Machina Ultra-Bold"/>
                      <a:cs typeface="Neue Machina Ultra-Bold"/>
                      <a:sym typeface="Neue Machina Ultra-Bold"/>
                    </a:rPr>
                    <a:t>Interpretability</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grpSp>
          <p:grpSp>
            <p:nvGrpSpPr>
              <p:cNvPr id="11" name="Group 10">
                <a:extLst>
                  <a:ext uri="{FF2B5EF4-FFF2-40B4-BE49-F238E27FC236}">
                    <a16:creationId xmlns:a16="http://schemas.microsoft.com/office/drawing/2014/main" id="{C50220A8-1693-7477-A718-A8A6554AE0F3}"/>
                  </a:ext>
                </a:extLst>
              </p:cNvPr>
              <p:cNvGrpSpPr/>
              <p:nvPr/>
            </p:nvGrpSpPr>
            <p:grpSpPr>
              <a:xfrm>
                <a:off x="4309804" y="9206797"/>
                <a:ext cx="3413534" cy="1064928"/>
                <a:chOff x="4340369" y="9206797"/>
                <a:chExt cx="3413534" cy="1064928"/>
              </a:xfrm>
            </p:grpSpPr>
            <p:sp>
              <p:nvSpPr>
                <p:cNvPr id="86" name="TextBox 85">
                  <a:extLst>
                    <a:ext uri="{FF2B5EF4-FFF2-40B4-BE49-F238E27FC236}">
                      <a16:creationId xmlns:a16="http://schemas.microsoft.com/office/drawing/2014/main" id="{56EDC23C-55D3-D19B-DBE2-EB4BEB1E0573}"/>
                    </a:ext>
                  </a:extLst>
                </p:cNvPr>
                <p:cNvSpPr txBox="1"/>
                <p:nvPr/>
              </p:nvSpPr>
              <p:spPr>
                <a:xfrm>
                  <a:off x="4382674" y="9206797"/>
                  <a:ext cx="332892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a:ea typeface="Neue Machina Ultra-Bold"/>
                      <a:cs typeface="Neue Machina Ultra-Bold"/>
                      <a:sym typeface="Neue Machina Ultra-Bold"/>
                    </a:rPr>
                    <a:t>Accessibility</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88" name="TextBox 87">
                  <a:extLst>
                    <a:ext uri="{FF2B5EF4-FFF2-40B4-BE49-F238E27FC236}">
                      <a16:creationId xmlns:a16="http://schemas.microsoft.com/office/drawing/2014/main" id="{90FE860F-F8B9-E17E-7E0F-FB4C18BCD952}"/>
                    </a:ext>
                  </a:extLst>
                </p:cNvPr>
                <p:cNvSpPr txBox="1"/>
                <p:nvPr/>
              </p:nvSpPr>
              <p:spPr>
                <a:xfrm>
                  <a:off x="4340369" y="9533061"/>
                  <a:ext cx="3413534"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Calibri"/>
                      <a:cs typeface="Calibri"/>
                    </a:rPr>
                    <a:t>App is usable with mouse or keyboard and is compatible with screen readers and assistive technologies.</a:t>
                  </a:r>
                  <a:endParaRPr kumimoji="0" lang="en-US" sz="2000" b="0" i="0" u="none" strike="noStrike" kern="1200" cap="none" spc="0" normalizeH="0" baseline="0" noProof="0" dirty="0">
                    <a:ln>
                      <a:noFill/>
                    </a:ln>
                    <a:solidFill>
                      <a:srgbClr val="403152"/>
                    </a:solidFill>
                    <a:effectLst/>
                    <a:uLnTx/>
                    <a:uFillTx/>
                    <a:latin typeface="Outfit" pitchFamily="2" charset="0"/>
                    <a:ea typeface="Calibri"/>
                    <a:cs typeface="Calibri"/>
                  </a:endParaRPr>
                </a:p>
              </p:txBody>
            </p:sp>
          </p:grpSp>
          <p:grpSp>
            <p:nvGrpSpPr>
              <p:cNvPr id="6" name="Group 5">
                <a:extLst>
                  <a:ext uri="{FF2B5EF4-FFF2-40B4-BE49-F238E27FC236}">
                    <a16:creationId xmlns:a16="http://schemas.microsoft.com/office/drawing/2014/main" id="{34FF7B32-D643-D5B8-D2CA-EF3C4AD5DE0E}"/>
                  </a:ext>
                </a:extLst>
              </p:cNvPr>
              <p:cNvGrpSpPr/>
              <p:nvPr/>
            </p:nvGrpSpPr>
            <p:grpSpPr>
              <a:xfrm>
                <a:off x="8212256" y="9206797"/>
                <a:ext cx="3334213" cy="1064928"/>
                <a:chOff x="8212256" y="9206797"/>
                <a:chExt cx="3334213" cy="1064928"/>
              </a:xfrm>
            </p:grpSpPr>
            <p:sp>
              <p:nvSpPr>
                <p:cNvPr id="87" name="TextBox 86">
                  <a:extLst>
                    <a:ext uri="{FF2B5EF4-FFF2-40B4-BE49-F238E27FC236}">
                      <a16:creationId xmlns:a16="http://schemas.microsoft.com/office/drawing/2014/main" id="{25C56968-D3ED-4A5F-2BC2-09F752C32228}"/>
                    </a:ext>
                  </a:extLst>
                </p:cNvPr>
                <p:cNvSpPr txBox="1"/>
                <p:nvPr/>
              </p:nvSpPr>
              <p:spPr>
                <a:xfrm>
                  <a:off x="8212256" y="9206797"/>
                  <a:ext cx="3334207"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a:ea typeface="Neue Machina Ultra-Bold"/>
                      <a:cs typeface="Neue Machina Ultra-Bold"/>
                      <a:sym typeface="Neue Machina Ultra-Bold"/>
                    </a:rPr>
                    <a:t>User Interface</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89" name="TextBox 88">
                  <a:extLst>
                    <a:ext uri="{FF2B5EF4-FFF2-40B4-BE49-F238E27FC236}">
                      <a16:creationId xmlns:a16="http://schemas.microsoft.com/office/drawing/2014/main" id="{8221C322-990E-82FE-30CE-D1E7006B55EB}"/>
                    </a:ext>
                  </a:extLst>
                </p:cNvPr>
                <p:cNvSpPr txBox="1"/>
                <p:nvPr/>
              </p:nvSpPr>
              <p:spPr>
                <a:xfrm>
                  <a:off x="8217545" y="9533061"/>
                  <a:ext cx="3328924"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Calibri"/>
                      <a:cs typeface="Calibri"/>
                    </a:rPr>
                    <a:t>Interface</a:t>
                  </a:r>
                  <a:r>
                    <a:rPr kumimoji="0" lang="en-US" sz="1600" b="0" i="0" u="none" strike="noStrike" kern="1200" cap="none" spc="0" normalizeH="0" noProof="0" dirty="0">
                      <a:ln>
                        <a:noFill/>
                      </a:ln>
                      <a:solidFill>
                        <a:srgbClr val="403152"/>
                      </a:solidFill>
                      <a:effectLst/>
                      <a:uLnTx/>
                      <a:uFillTx/>
                      <a:latin typeface="Outfit" pitchFamily="2" charset="0"/>
                      <a:ea typeface="Calibri"/>
                      <a:cs typeface="Calibri"/>
                    </a:rPr>
                    <a:t> is </a:t>
                  </a:r>
                  <a:r>
                    <a:rPr kumimoji="0" lang="en-US" sz="1600" b="0" i="0" u="none" strike="noStrike" kern="1200" cap="none" spc="0" normalizeH="0" baseline="0" noProof="0" dirty="0">
                      <a:ln>
                        <a:noFill/>
                      </a:ln>
                      <a:solidFill>
                        <a:srgbClr val="403152"/>
                      </a:solidFill>
                      <a:effectLst/>
                      <a:uLnTx/>
                      <a:uFillTx/>
                      <a:latin typeface="Outfit" pitchFamily="2" charset="0"/>
                      <a:ea typeface="Calibri"/>
                      <a:cs typeface="Calibri"/>
                    </a:rPr>
                    <a:t>intuitive, and easy to navigate</a:t>
                  </a:r>
                  <a:r>
                    <a:rPr lang="en-US" sz="1600" dirty="0">
                      <a:solidFill>
                        <a:srgbClr val="403152"/>
                      </a:solidFill>
                      <a:latin typeface="Outfit" pitchFamily="2" charset="0"/>
                      <a:ea typeface="Calibri"/>
                      <a:cs typeface="Calibri"/>
                    </a:rPr>
                    <a:t>, with </a:t>
                  </a:r>
                  <a:r>
                    <a:rPr kumimoji="0" lang="en-US" sz="1600" b="0" i="0" u="none" strike="noStrike" kern="1200" cap="none" spc="0" normalizeH="0" baseline="0" noProof="0" dirty="0">
                      <a:ln>
                        <a:noFill/>
                      </a:ln>
                      <a:solidFill>
                        <a:srgbClr val="403152"/>
                      </a:solidFill>
                      <a:effectLst/>
                      <a:uLnTx/>
                      <a:uFillTx/>
                      <a:latin typeface="Outfit" pitchFamily="2" charset="0"/>
                      <a:ea typeface="Calibri"/>
                      <a:cs typeface="Calibri"/>
                    </a:rPr>
                    <a:t>components clearly labeled.</a:t>
                  </a:r>
                </a:p>
              </p:txBody>
            </p:sp>
          </p:grpSp>
        </p:grpSp>
        <p:grpSp>
          <p:nvGrpSpPr>
            <p:cNvPr id="103" name="Group 102">
              <a:extLst>
                <a:ext uri="{FF2B5EF4-FFF2-40B4-BE49-F238E27FC236}">
                  <a16:creationId xmlns:a16="http://schemas.microsoft.com/office/drawing/2014/main" id="{4688378F-999A-B43C-0B59-6B60544777BE}"/>
                </a:ext>
              </a:extLst>
            </p:cNvPr>
            <p:cNvGrpSpPr/>
            <p:nvPr/>
          </p:nvGrpSpPr>
          <p:grpSpPr>
            <a:xfrm>
              <a:off x="3970860" y="9317212"/>
              <a:ext cx="3995740" cy="951359"/>
              <a:chOff x="6147190" y="4939510"/>
              <a:chExt cx="2900928" cy="1855746"/>
            </a:xfrm>
          </p:grpSpPr>
          <p:cxnSp>
            <p:nvCxnSpPr>
              <p:cNvPr id="105" name="Straight Connector 104">
                <a:extLst>
                  <a:ext uri="{FF2B5EF4-FFF2-40B4-BE49-F238E27FC236}">
                    <a16:creationId xmlns:a16="http://schemas.microsoft.com/office/drawing/2014/main" id="{D1F5D5A3-DDB3-E481-A96E-4B998793A96C}"/>
                  </a:ext>
                </a:extLst>
              </p:cNvPr>
              <p:cNvCxnSpPr>
                <a:cxnSpLocks/>
              </p:cNvCxnSpPr>
              <p:nvPr/>
            </p:nvCxnSpPr>
            <p:spPr>
              <a:xfrm>
                <a:off x="6147190"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8C34690-F3DE-D32D-3B14-59B8F1A34BC1}"/>
                  </a:ext>
                </a:extLst>
              </p:cNvPr>
              <p:cNvCxnSpPr>
                <a:cxnSpLocks/>
              </p:cNvCxnSpPr>
              <p:nvPr/>
            </p:nvCxnSpPr>
            <p:spPr>
              <a:xfrm>
                <a:off x="9048118"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grpSp>
      </p:grpSp>
      <p:graphicFrame>
        <p:nvGraphicFramePr>
          <p:cNvPr id="107" name="Table 106">
            <a:extLst>
              <a:ext uri="{FF2B5EF4-FFF2-40B4-BE49-F238E27FC236}">
                <a16:creationId xmlns:a16="http://schemas.microsoft.com/office/drawing/2014/main" id="{4C6B9908-0C03-7970-E66C-EBC7687CD054}"/>
              </a:ext>
            </a:extLst>
          </p:cNvPr>
          <p:cNvGraphicFramePr>
            <a:graphicFrameLocks noGrp="1"/>
          </p:cNvGraphicFramePr>
          <p:nvPr>
            <p:extLst>
              <p:ext uri="{D42A27DB-BD31-4B8C-83A1-F6EECF244321}">
                <p14:modId xmlns:p14="http://schemas.microsoft.com/office/powerpoint/2010/main" val="3199152684"/>
              </p:ext>
            </p:extLst>
          </p:nvPr>
        </p:nvGraphicFramePr>
        <p:xfrm>
          <a:off x="3419028" y="10177870"/>
          <a:ext cx="8448709" cy="2103120"/>
        </p:xfrm>
        <a:graphic>
          <a:graphicData uri="http://schemas.openxmlformats.org/drawingml/2006/table">
            <a:tbl>
              <a:tblPr firstRow="1" bandRow="1">
                <a:tableStyleId>{5C22544A-7EE6-4342-B048-85BDC9FD1C3A}</a:tableStyleId>
              </a:tblPr>
              <a:tblGrid>
                <a:gridCol w="1850042">
                  <a:extLst>
                    <a:ext uri="{9D8B030D-6E8A-4147-A177-3AD203B41FA5}">
                      <a16:colId xmlns:a16="http://schemas.microsoft.com/office/drawing/2014/main" val="2601158603"/>
                    </a:ext>
                  </a:extLst>
                </a:gridCol>
                <a:gridCol w="1932201">
                  <a:extLst>
                    <a:ext uri="{9D8B030D-6E8A-4147-A177-3AD203B41FA5}">
                      <a16:colId xmlns:a16="http://schemas.microsoft.com/office/drawing/2014/main" val="2694850680"/>
                    </a:ext>
                  </a:extLst>
                </a:gridCol>
                <a:gridCol w="1612858">
                  <a:extLst>
                    <a:ext uri="{9D8B030D-6E8A-4147-A177-3AD203B41FA5}">
                      <a16:colId xmlns:a16="http://schemas.microsoft.com/office/drawing/2014/main" val="4219863395"/>
                    </a:ext>
                  </a:extLst>
                </a:gridCol>
                <a:gridCol w="1873921">
                  <a:extLst>
                    <a:ext uri="{9D8B030D-6E8A-4147-A177-3AD203B41FA5}">
                      <a16:colId xmlns:a16="http://schemas.microsoft.com/office/drawing/2014/main" val="3001049488"/>
                    </a:ext>
                  </a:extLst>
                </a:gridCol>
                <a:gridCol w="1179687">
                  <a:extLst>
                    <a:ext uri="{9D8B030D-6E8A-4147-A177-3AD203B41FA5}">
                      <a16:colId xmlns:a16="http://schemas.microsoft.com/office/drawing/2014/main" val="3183897918"/>
                    </a:ext>
                  </a:extLst>
                </a:gridCol>
              </a:tblGrid>
              <a:tr h="230020">
                <a:tc>
                  <a:txBody>
                    <a:bodyPr/>
                    <a:lstStyle/>
                    <a:p>
                      <a:pPr algn="ctr">
                        <a:spcAft>
                          <a:spcPts val="0"/>
                        </a:spcAft>
                      </a:pPr>
                      <a:r>
                        <a:rPr lang="en-US" sz="1800" dirty="0">
                          <a:latin typeface="Outfit" pitchFamily="2" charset="0"/>
                        </a:rPr>
                        <a:t>Criteria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Requirement /</a:t>
                      </a:r>
                    </a:p>
                    <a:p>
                      <a:pPr algn="ctr"/>
                      <a:r>
                        <a:rPr lang="en-US" sz="1800" dirty="0">
                          <a:latin typeface="Outfit" pitchFamily="2" charset="0"/>
                        </a:rPr>
                        <a:t> 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spcAft>
                          <a:spcPts val="0"/>
                        </a:spcAft>
                      </a:pPr>
                      <a:r>
                        <a:rPr lang="en-US" sz="1800" dirty="0">
                          <a:latin typeface="Outfit" pitchFamily="2" charset="0"/>
                        </a:rPr>
                        <a:t>Goal Value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spcAft>
                          <a:spcPts val="0"/>
                        </a:spcAft>
                      </a:pPr>
                      <a:r>
                        <a:rPr lang="en-US" sz="1800" dirty="0">
                          <a:latin typeface="Outfit" pitchFamily="2" charset="0"/>
                        </a:rPr>
                        <a:t>Negotiability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spcAft>
                          <a:spcPts val="0"/>
                        </a:spcAft>
                      </a:pPr>
                      <a:r>
                        <a:rPr lang="en-US" sz="1800" dirty="0">
                          <a:latin typeface="Outfit" pitchFamily="2" charset="0"/>
                        </a:rPr>
                        <a:t>Standard</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extLst>
                  <a:ext uri="{0D108BD9-81ED-4DB2-BD59-A6C34878D82A}">
                    <a16:rowId xmlns:a16="http://schemas.microsoft.com/office/drawing/2014/main" val="1048448272"/>
                  </a:ext>
                </a:extLst>
              </a:tr>
              <a:tr h="230020">
                <a:tc>
                  <a:txBody>
                    <a:bodyPr/>
                    <a:lstStyle/>
                    <a:p>
                      <a:pPr algn="ctr">
                        <a:spcAft>
                          <a:spcPts val="0"/>
                        </a:spcAft>
                      </a:pPr>
                      <a:r>
                        <a:rPr lang="en-US" sz="1800" dirty="0">
                          <a:latin typeface="Outfit" pitchFamily="2" charset="0"/>
                        </a:rPr>
                        <a:t>Process Time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spcAft>
                          <a:spcPts val="0"/>
                        </a:spcAft>
                      </a:pPr>
                      <a:r>
                        <a:rPr lang="en-US" sz="1800" dirty="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2.50 sec/face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spcAft>
                          <a:spcPts val="0"/>
                        </a:spcAft>
                      </a:pP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spcAft>
                          <a:spcPts val="0"/>
                        </a:spcAft>
                      </a:pP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2031488291"/>
                  </a:ext>
                </a:extLst>
              </a:tr>
              <a:tr h="230020">
                <a:tc>
                  <a:txBody>
                    <a:bodyPr/>
                    <a:lstStyle/>
                    <a:p>
                      <a:pPr algn="ctr">
                        <a:spcAft>
                          <a:spcPts val="0"/>
                        </a:spcAft>
                      </a:pPr>
                      <a:r>
                        <a:rPr lang="en-US" sz="1800" dirty="0">
                          <a:latin typeface="Outfit" pitchFamily="2" charset="0"/>
                        </a:rPr>
                        <a:t>Site Start time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spcAft>
                          <a:spcPts val="0"/>
                        </a:spcAft>
                      </a:pPr>
                      <a:r>
                        <a:rPr lang="en-US" sz="1800" dirty="0">
                          <a:latin typeface="Outfit" pitchFamily="2" charset="0"/>
                        </a:rPr>
                        <a:t>5 Seconds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1711714168"/>
                  </a:ext>
                </a:extLst>
              </a:tr>
              <a:tr h="230020">
                <a:tc>
                  <a:txBody>
                    <a:bodyPr/>
                    <a:lstStyle/>
                    <a:p>
                      <a:pPr algn="ctr">
                        <a:spcAft>
                          <a:spcPts val="0"/>
                        </a:spcAft>
                      </a:pPr>
                      <a:r>
                        <a:rPr lang="en-US" sz="1800" dirty="0">
                          <a:latin typeface="Outfit" pitchFamily="2" charset="0"/>
                        </a:rPr>
                        <a:t>Resource Usage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spcAft>
                          <a:spcPts val="0"/>
                        </a:spcAft>
                      </a:pPr>
                      <a:r>
                        <a:rPr lang="en-US" sz="1800" dirty="0">
                          <a:latin typeface="Outfit" pitchFamily="2" charset="0"/>
                        </a:rPr>
                        <a:t>&lt; 128 RAM </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Non-Negotiable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ISIP</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927297796"/>
                  </a:ext>
                </a:extLst>
              </a:tr>
              <a:tr h="230020">
                <a:tc>
                  <a:txBody>
                    <a:bodyPr/>
                    <a:lstStyle/>
                    <a:p>
                      <a:pPr algn="ctr">
                        <a:spcAft>
                          <a:spcPts val="0"/>
                        </a:spcAft>
                      </a:pPr>
                      <a:r>
                        <a:rPr lang="en-US" sz="1800" dirty="0">
                          <a:latin typeface="Outfit" pitchFamily="2" charset="0"/>
                        </a:rPr>
                        <a:t>Generalizability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60%</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4150750116"/>
                  </a:ext>
                </a:extLst>
              </a:tr>
            </a:tbl>
          </a:graphicData>
        </a:graphic>
      </p:graphicFrame>
      <p:sp>
        <p:nvSpPr>
          <p:cNvPr id="109" name="Content Placeholder 2">
            <a:extLst>
              <a:ext uri="{FF2B5EF4-FFF2-40B4-BE49-F238E27FC236}">
                <a16:creationId xmlns:a16="http://schemas.microsoft.com/office/drawing/2014/main" id="{A04CE41B-E169-9521-B0A4-E6D37ED23EF2}"/>
              </a:ext>
            </a:extLst>
          </p:cNvPr>
          <p:cNvSpPr>
            <a:spLocks noGrp="1"/>
          </p:cNvSpPr>
          <p:nvPr/>
        </p:nvSpPr>
        <p:spPr>
          <a:xfrm>
            <a:off x="486236" y="12442131"/>
            <a:ext cx="2376268" cy="441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rPr>
              <a:t>Algorithm Process Time</a:t>
            </a:r>
          </a:p>
        </p:txBody>
      </p:sp>
      <p:sp>
        <p:nvSpPr>
          <p:cNvPr id="110" name="Content Placeholder 2">
            <a:extLst>
              <a:ext uri="{FF2B5EF4-FFF2-40B4-BE49-F238E27FC236}">
                <a16:creationId xmlns:a16="http://schemas.microsoft.com/office/drawing/2014/main" id="{5D62CC47-DF20-63BE-1B48-3083F67FFDC3}"/>
              </a:ext>
            </a:extLst>
          </p:cNvPr>
          <p:cNvSpPr>
            <a:spLocks noGrp="1"/>
          </p:cNvSpPr>
          <p:nvPr/>
        </p:nvSpPr>
        <p:spPr>
          <a:xfrm>
            <a:off x="3059109" y="12442131"/>
            <a:ext cx="3235114" cy="441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rPr>
              <a:t>Website Boot </a:t>
            </a:r>
            <a:r>
              <a:rPr lang="en-US" sz="2000" b="1" dirty="0">
                <a:solidFill>
                  <a:srgbClr val="403152"/>
                </a:solidFill>
                <a:latin typeface="Montserrat" panose="00000500000000000000" pitchFamily="2" charset="0"/>
              </a:rPr>
              <a:t>T</a:t>
            </a:r>
            <a:r>
              <a:rPr kumimoji="0" lang="en-US" sz="2000" b="1" i="0" u="none" strike="noStrike" kern="1200" cap="none" spc="0" normalizeH="0" baseline="0" noProof="0" dirty="0" err="1">
                <a:ln>
                  <a:noFill/>
                </a:ln>
                <a:solidFill>
                  <a:srgbClr val="403152"/>
                </a:solidFill>
                <a:effectLst/>
                <a:uLnTx/>
                <a:uFillTx/>
                <a:latin typeface="Montserrat" panose="00000500000000000000" pitchFamily="2" charset="0"/>
              </a:rPr>
              <a:t>ime</a:t>
            </a:r>
            <a:endParaRPr kumimoji="0" lang="en-US" sz="2000" b="1" i="0" u="none" strike="noStrike" kern="1200" cap="none" spc="0" normalizeH="0" baseline="0" noProof="0" dirty="0">
              <a:ln>
                <a:noFill/>
              </a:ln>
              <a:solidFill>
                <a:srgbClr val="403152"/>
              </a:solidFill>
              <a:effectLst/>
              <a:uLnTx/>
              <a:uFillTx/>
              <a:latin typeface="Montserrat" panose="00000500000000000000" pitchFamily="2" charset="0"/>
            </a:endParaRPr>
          </a:p>
        </p:txBody>
      </p:sp>
      <p:sp>
        <p:nvSpPr>
          <p:cNvPr id="111" name="Content Placeholder 2">
            <a:extLst>
              <a:ext uri="{FF2B5EF4-FFF2-40B4-BE49-F238E27FC236}">
                <a16:creationId xmlns:a16="http://schemas.microsoft.com/office/drawing/2014/main" id="{71F7060A-8F15-C2EA-6461-E06AD6C04E83}"/>
              </a:ext>
            </a:extLst>
          </p:cNvPr>
          <p:cNvSpPr>
            <a:spLocks noGrp="1"/>
          </p:cNvSpPr>
          <p:nvPr/>
        </p:nvSpPr>
        <p:spPr>
          <a:xfrm>
            <a:off x="6265630" y="12442131"/>
            <a:ext cx="2672078" cy="441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rPr>
              <a:t>Resource Usage</a:t>
            </a:r>
          </a:p>
        </p:txBody>
      </p:sp>
      <p:sp>
        <p:nvSpPr>
          <p:cNvPr id="112" name="Content Placeholder 2">
            <a:extLst>
              <a:ext uri="{FF2B5EF4-FFF2-40B4-BE49-F238E27FC236}">
                <a16:creationId xmlns:a16="http://schemas.microsoft.com/office/drawing/2014/main" id="{E8CE2706-2722-147B-72A9-EEF807B2F094}"/>
              </a:ext>
            </a:extLst>
          </p:cNvPr>
          <p:cNvSpPr>
            <a:spLocks noGrp="1"/>
          </p:cNvSpPr>
          <p:nvPr/>
        </p:nvSpPr>
        <p:spPr>
          <a:xfrm>
            <a:off x="9208948" y="12442131"/>
            <a:ext cx="2579270" cy="441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rPr>
              <a:t>Generalizability</a:t>
            </a:r>
          </a:p>
        </p:txBody>
      </p:sp>
      <p:sp>
        <p:nvSpPr>
          <p:cNvPr id="113" name="TextBox 112">
            <a:extLst>
              <a:ext uri="{FF2B5EF4-FFF2-40B4-BE49-F238E27FC236}">
                <a16:creationId xmlns:a16="http://schemas.microsoft.com/office/drawing/2014/main" id="{35263D81-6DF0-7EC3-74EA-DAD8DFB90ED6}"/>
              </a:ext>
            </a:extLst>
          </p:cNvPr>
          <p:cNvSpPr txBox="1"/>
          <p:nvPr/>
        </p:nvSpPr>
        <p:spPr>
          <a:xfrm>
            <a:off x="3369221" y="12920325"/>
            <a:ext cx="2614890" cy="830997"/>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a:ea typeface="Calibri"/>
                <a:cs typeface="Calibri"/>
              </a:rPr>
              <a:t>Our website should be readily </a:t>
            </a:r>
            <a:r>
              <a:rPr lang="en-US" sz="1600" dirty="0">
                <a:solidFill>
                  <a:srgbClr val="403152"/>
                </a:solidFill>
                <a:latin typeface="Outfit"/>
                <a:ea typeface="Calibri"/>
                <a:cs typeface="Calibri"/>
              </a:rPr>
              <a:t>live and accessible</a:t>
            </a:r>
            <a:r>
              <a:rPr kumimoji="0" lang="en-US" sz="1600" b="0" i="0" u="none" strike="noStrike" kern="1200" cap="none" spc="0" normalizeH="0" baseline="0" noProof="0" dirty="0">
                <a:ln>
                  <a:noFill/>
                </a:ln>
                <a:solidFill>
                  <a:srgbClr val="403152"/>
                </a:solidFill>
                <a:effectLst/>
                <a:uLnTx/>
                <a:uFillTx/>
                <a:latin typeface="Outfit"/>
                <a:ea typeface="Calibri"/>
                <a:cs typeface="Calibri"/>
              </a:rPr>
              <a:t>,</a:t>
            </a:r>
            <a:r>
              <a:rPr kumimoji="0" lang="en-US" sz="1600" b="0" i="0" u="none" strike="noStrike" kern="1200" cap="none" spc="0" normalizeH="0" noProof="0" dirty="0">
                <a:ln>
                  <a:noFill/>
                </a:ln>
                <a:solidFill>
                  <a:srgbClr val="403152"/>
                </a:solidFill>
                <a:effectLst/>
                <a:uLnTx/>
                <a:uFillTx/>
                <a:latin typeface="Outfit"/>
                <a:ea typeface="Calibri"/>
                <a:cs typeface="Calibri"/>
              </a:rPr>
              <a:t> </a:t>
            </a:r>
            <a:r>
              <a:rPr kumimoji="0" lang="en-US" sz="1600" b="0" i="0" u="none" strike="noStrike" kern="1200" cap="none" spc="0" normalizeH="0" baseline="0" noProof="0" dirty="0">
                <a:ln>
                  <a:noFill/>
                </a:ln>
                <a:solidFill>
                  <a:srgbClr val="403152"/>
                </a:solidFill>
                <a:effectLst/>
                <a:uLnTx/>
                <a:uFillTx/>
                <a:latin typeface="Outfit"/>
                <a:ea typeface="Calibri"/>
                <a:cs typeface="Calibri"/>
              </a:rPr>
              <a:t>hosted on the ISIP server</a:t>
            </a:r>
            <a:r>
              <a:rPr lang="en-US" sz="1600" noProof="0" dirty="0">
                <a:solidFill>
                  <a:srgbClr val="403152"/>
                </a:solidFill>
                <a:latin typeface="Outfit"/>
                <a:ea typeface="Calibri"/>
                <a:cs typeface="Calibri"/>
              </a:rPr>
              <a:t>.</a:t>
            </a:r>
            <a:endParaRPr kumimoji="0" lang="en-US" sz="2000" b="0" i="0" u="none" strike="noStrike" kern="1200" cap="none" spc="0" normalizeH="0" baseline="0" noProof="0" dirty="0">
              <a:ln>
                <a:noFill/>
              </a:ln>
              <a:solidFill>
                <a:srgbClr val="403152"/>
              </a:solidFill>
              <a:effectLst/>
              <a:uLnTx/>
              <a:uFillTx/>
              <a:latin typeface="Calibri"/>
            </a:endParaRPr>
          </a:p>
        </p:txBody>
      </p:sp>
      <p:sp>
        <p:nvSpPr>
          <p:cNvPr id="114" name="TextBox 113">
            <a:extLst>
              <a:ext uri="{FF2B5EF4-FFF2-40B4-BE49-F238E27FC236}">
                <a16:creationId xmlns:a16="http://schemas.microsoft.com/office/drawing/2014/main" id="{D815045F-EEC4-EA56-1D89-6D61E3B1A73A}"/>
              </a:ext>
            </a:extLst>
          </p:cNvPr>
          <p:cNvSpPr txBox="1"/>
          <p:nvPr/>
        </p:nvSpPr>
        <p:spPr>
          <a:xfrm>
            <a:off x="6294224" y="12920324"/>
            <a:ext cx="2614890" cy="830997"/>
          </a:xfrm>
          <a:prstGeom prst="rect">
            <a:avLst/>
          </a:prstGeom>
          <a:noFill/>
        </p:spPr>
        <p:txBody>
          <a:bodyPr wrap="square" lIns="91440" tIns="45720" rIns="91440" bIns="45720" anchor="t">
            <a:spAutoFit/>
          </a:bodyPr>
          <a:lstStyle/>
          <a:p>
            <a:pPr lvl="0" algn="just">
              <a:defRPr/>
            </a:pPr>
            <a:r>
              <a:rPr lang="en-US" sz="1600" dirty="0">
                <a:solidFill>
                  <a:srgbClr val="403152"/>
                </a:solidFill>
                <a:latin typeface="Outfit"/>
                <a:ea typeface="Calibri"/>
                <a:cs typeface="Calibri"/>
              </a:rPr>
              <a:t>Our application should use less than 128 GB of RAM on the Neuronix Cluster.</a:t>
            </a:r>
            <a:endParaRPr kumimoji="0" lang="en-US" sz="2000" b="0" i="0" u="none" strike="noStrike" kern="1200" cap="none" spc="0" normalizeH="0" baseline="0" noProof="0" dirty="0">
              <a:ln>
                <a:noFill/>
              </a:ln>
              <a:solidFill>
                <a:srgbClr val="403152"/>
              </a:solidFill>
              <a:effectLst/>
              <a:uLnTx/>
              <a:uFillTx/>
              <a:latin typeface="Calibri"/>
            </a:endParaRPr>
          </a:p>
        </p:txBody>
      </p:sp>
      <p:sp>
        <p:nvSpPr>
          <p:cNvPr id="115" name="TextBox 114">
            <a:extLst>
              <a:ext uri="{FF2B5EF4-FFF2-40B4-BE49-F238E27FC236}">
                <a16:creationId xmlns:a16="http://schemas.microsoft.com/office/drawing/2014/main" id="{28240DF7-4C0B-EABA-B362-3C5F918AFAE4}"/>
              </a:ext>
            </a:extLst>
          </p:cNvPr>
          <p:cNvSpPr txBox="1"/>
          <p:nvPr/>
        </p:nvSpPr>
        <p:spPr>
          <a:xfrm>
            <a:off x="9191138" y="12920323"/>
            <a:ext cx="2614890" cy="830997"/>
          </a:xfrm>
          <a:prstGeom prst="rect">
            <a:avLst/>
          </a:prstGeom>
          <a:noFill/>
        </p:spPr>
        <p:txBody>
          <a:bodyPr wrap="square" lIns="91440" tIns="45720" rIns="91440" bIns="45720" anchor="t">
            <a:spAutoFit/>
          </a:bodyPr>
          <a:lstStyle/>
          <a:p>
            <a:pPr lvl="0" algn="just">
              <a:defRPr/>
            </a:pPr>
            <a:r>
              <a:rPr lang="en-US" sz="1600" dirty="0">
                <a:solidFill>
                  <a:srgbClr val="403152"/>
                </a:solidFill>
                <a:latin typeface="Outfit"/>
                <a:ea typeface="Calibri"/>
                <a:cs typeface="Calibri"/>
              </a:rPr>
              <a:t>The models should classify images from different DeepFake methods. </a:t>
            </a:r>
            <a:endParaRPr kumimoji="0" lang="en-US" sz="2000" b="0" i="0" u="none" strike="noStrike" kern="1200" cap="none" spc="0" normalizeH="0" baseline="0" noProof="0" dirty="0">
              <a:ln>
                <a:noFill/>
              </a:ln>
              <a:solidFill>
                <a:srgbClr val="403152"/>
              </a:solidFill>
              <a:effectLst/>
              <a:uLnTx/>
              <a:uFillTx/>
              <a:latin typeface="Calibri"/>
            </a:endParaRPr>
          </a:p>
        </p:txBody>
      </p:sp>
      <p:sp>
        <p:nvSpPr>
          <p:cNvPr id="116" name="TextBox 115">
            <a:extLst>
              <a:ext uri="{FF2B5EF4-FFF2-40B4-BE49-F238E27FC236}">
                <a16:creationId xmlns:a16="http://schemas.microsoft.com/office/drawing/2014/main" id="{6D7120B4-CBD5-ACB2-0D2A-EF7BED9CBFCD}"/>
              </a:ext>
            </a:extLst>
          </p:cNvPr>
          <p:cNvSpPr txBox="1"/>
          <p:nvPr/>
        </p:nvSpPr>
        <p:spPr>
          <a:xfrm>
            <a:off x="366925" y="12920322"/>
            <a:ext cx="2614890" cy="830997"/>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a:ea typeface="Calibri"/>
                <a:cs typeface="Calibri"/>
              </a:rPr>
              <a:t>Our final algorithm classification time should below 2500 ms per face. </a:t>
            </a:r>
            <a:endParaRPr kumimoji="0" lang="en-US" sz="2000" b="0" i="0" u="none" strike="noStrike" kern="1200" cap="none" spc="0" normalizeH="0" baseline="0" noProof="0" dirty="0">
              <a:ln>
                <a:noFill/>
              </a:ln>
              <a:solidFill>
                <a:srgbClr val="403152"/>
              </a:solidFill>
              <a:effectLst/>
              <a:uLnTx/>
              <a:uFillTx/>
              <a:latin typeface="Calibri"/>
            </a:endParaRPr>
          </a:p>
        </p:txBody>
      </p:sp>
      <p:grpSp>
        <p:nvGrpSpPr>
          <p:cNvPr id="118" name="Group 117">
            <a:extLst>
              <a:ext uri="{FF2B5EF4-FFF2-40B4-BE49-F238E27FC236}">
                <a16:creationId xmlns:a16="http://schemas.microsoft.com/office/drawing/2014/main" id="{227B6CF1-F449-F4CF-3DB6-0FC0BFF39AE1}"/>
              </a:ext>
            </a:extLst>
          </p:cNvPr>
          <p:cNvGrpSpPr/>
          <p:nvPr/>
        </p:nvGrpSpPr>
        <p:grpSpPr>
          <a:xfrm>
            <a:off x="320422" y="10229166"/>
            <a:ext cx="2911993" cy="2000529"/>
            <a:chOff x="4538373" y="1437426"/>
            <a:chExt cx="2911993" cy="2000529"/>
          </a:xfrm>
        </p:grpSpPr>
        <p:pic>
          <p:nvPicPr>
            <p:cNvPr id="119" name="Picture 118">
              <a:extLst>
                <a:ext uri="{FF2B5EF4-FFF2-40B4-BE49-F238E27FC236}">
                  <a16:creationId xmlns:a16="http://schemas.microsoft.com/office/drawing/2014/main" id="{9FDB880D-8AFC-2647-26BF-64969616DED2}"/>
                </a:ext>
              </a:extLst>
            </p:cNvPr>
            <p:cNvPicPr>
              <a:picLocks noChangeAspect="1"/>
            </p:cNvPicPr>
            <p:nvPr/>
          </p:nvPicPr>
          <p:blipFill>
            <a:blip r:embed="rId19">
              <a:duotone>
                <a:prstClr val="black"/>
                <a:schemeClr val="accent4">
                  <a:tint val="45000"/>
                  <a:satMod val="400000"/>
                </a:schemeClr>
              </a:duotone>
              <a:extLst>
                <a:ext uri="{BEBA8EAE-BF5A-486C-A8C5-ECC9F3942E4B}">
                  <a14:imgProps xmlns:a14="http://schemas.microsoft.com/office/drawing/2010/main">
                    <a14:imgLayer r:embed="rId20">
                      <a14:imgEffect>
                        <a14:artisticPhotocopy/>
                      </a14:imgEffect>
                      <a14:imgEffect>
                        <a14:brightnessContrast bright="-20000"/>
                      </a14:imgEffect>
                    </a14:imgLayer>
                  </a14:imgProps>
                </a:ext>
              </a:extLst>
            </a:blip>
            <a:stretch>
              <a:fillRect/>
            </a:stretch>
          </p:blipFill>
          <p:spPr>
            <a:xfrm>
              <a:off x="5556552" y="1437426"/>
              <a:ext cx="846257" cy="846257"/>
            </a:xfrm>
            <a:prstGeom prst="rect">
              <a:avLst/>
            </a:prstGeom>
          </p:spPr>
        </p:pic>
        <p:sp>
          <p:nvSpPr>
            <p:cNvPr id="120" name="TextBox 9">
              <a:extLst>
                <a:ext uri="{FF2B5EF4-FFF2-40B4-BE49-F238E27FC236}">
                  <a16:creationId xmlns:a16="http://schemas.microsoft.com/office/drawing/2014/main" id="{0C86407F-9303-B427-CACA-F4C105551D18}"/>
                </a:ext>
              </a:extLst>
            </p:cNvPr>
            <p:cNvSpPr txBox="1"/>
            <p:nvPr/>
          </p:nvSpPr>
          <p:spPr>
            <a:xfrm>
              <a:off x="4611772" y="2699291"/>
              <a:ext cx="2838594"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mn-ea"/>
                  <a:cs typeface="Times New Roman" panose="02020603050405020304" pitchFamily="18" charset="0"/>
                </a:rPr>
                <a:t>Delivering fast, results while minimizing resource usage, ensuring smooth performance.</a:t>
              </a:r>
              <a:endParaRPr kumimoji="0" lang="en-US" sz="1600" b="0" i="0" u="none" strike="noStrike" kern="1200" cap="none" spc="0" normalizeH="0" baseline="0" noProof="0" dirty="0">
                <a:ln>
                  <a:noFill/>
                </a:ln>
                <a:solidFill>
                  <a:srgbClr val="403152"/>
                </a:solidFill>
                <a:effectLst/>
                <a:uLnTx/>
                <a:uFillTx/>
                <a:latin typeface="Calibri"/>
                <a:ea typeface="+mn-ea"/>
                <a:cs typeface="+mn-cs"/>
              </a:endParaRPr>
            </a:p>
          </p:txBody>
        </p:sp>
        <p:sp>
          <p:nvSpPr>
            <p:cNvPr id="121" name="TextBox 16">
              <a:extLst>
                <a:ext uri="{FF2B5EF4-FFF2-40B4-BE49-F238E27FC236}">
                  <a16:creationId xmlns:a16="http://schemas.microsoft.com/office/drawing/2014/main" id="{C3247BA3-4216-71D8-BBBD-6DA482C2C939}"/>
                </a:ext>
              </a:extLst>
            </p:cNvPr>
            <p:cNvSpPr txBox="1"/>
            <p:nvPr/>
          </p:nvSpPr>
          <p:spPr>
            <a:xfrm>
              <a:off x="4538373" y="2361162"/>
              <a:ext cx="288898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Efficiency</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grpSp>
      <p:grpSp>
        <p:nvGrpSpPr>
          <p:cNvPr id="122" name="Group 121">
            <a:extLst>
              <a:ext uri="{FF2B5EF4-FFF2-40B4-BE49-F238E27FC236}">
                <a16:creationId xmlns:a16="http://schemas.microsoft.com/office/drawing/2014/main" id="{A29FA6BA-6EBB-3C7B-C1FD-F2BC075CB8A1}"/>
              </a:ext>
            </a:extLst>
          </p:cNvPr>
          <p:cNvGrpSpPr/>
          <p:nvPr/>
        </p:nvGrpSpPr>
        <p:grpSpPr>
          <a:xfrm>
            <a:off x="3138981" y="12593864"/>
            <a:ext cx="5909137" cy="1074496"/>
            <a:chOff x="3138981" y="4939510"/>
            <a:chExt cx="5909137" cy="1855746"/>
          </a:xfrm>
        </p:grpSpPr>
        <p:cxnSp>
          <p:nvCxnSpPr>
            <p:cNvPr id="123" name="Straight Connector 122">
              <a:extLst>
                <a:ext uri="{FF2B5EF4-FFF2-40B4-BE49-F238E27FC236}">
                  <a16:creationId xmlns:a16="http://schemas.microsoft.com/office/drawing/2014/main" id="{82565612-7729-B563-A58C-65075E4F762C}"/>
                </a:ext>
              </a:extLst>
            </p:cNvPr>
            <p:cNvCxnSpPr>
              <a:cxnSpLocks/>
            </p:cNvCxnSpPr>
            <p:nvPr/>
          </p:nvCxnSpPr>
          <p:spPr>
            <a:xfrm>
              <a:off x="3138981"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692ECE0-0D97-8C1E-7D8D-C219C5A837DC}"/>
                </a:ext>
              </a:extLst>
            </p:cNvPr>
            <p:cNvCxnSpPr>
              <a:cxnSpLocks/>
            </p:cNvCxnSpPr>
            <p:nvPr/>
          </p:nvCxnSpPr>
          <p:spPr>
            <a:xfrm>
              <a:off x="6147190"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5843241-0B37-FF9A-2D6A-3238CB5E35B8}"/>
                </a:ext>
              </a:extLst>
            </p:cNvPr>
            <p:cNvCxnSpPr>
              <a:cxnSpLocks/>
            </p:cNvCxnSpPr>
            <p:nvPr/>
          </p:nvCxnSpPr>
          <p:spPr>
            <a:xfrm>
              <a:off x="9048118"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grpSp>
      <p:graphicFrame>
        <p:nvGraphicFramePr>
          <p:cNvPr id="126" name="Table 125">
            <a:extLst>
              <a:ext uri="{FF2B5EF4-FFF2-40B4-BE49-F238E27FC236}">
                <a16:creationId xmlns:a16="http://schemas.microsoft.com/office/drawing/2014/main" id="{9E4BAAE4-8543-2B79-B665-286CE5CBF9A7}"/>
              </a:ext>
            </a:extLst>
          </p:cNvPr>
          <p:cNvGraphicFramePr>
            <a:graphicFrameLocks noGrp="1"/>
          </p:cNvGraphicFramePr>
          <p:nvPr>
            <p:extLst>
              <p:ext uri="{D42A27DB-BD31-4B8C-83A1-F6EECF244321}">
                <p14:modId xmlns:p14="http://schemas.microsoft.com/office/powerpoint/2010/main" val="501789441"/>
              </p:ext>
            </p:extLst>
          </p:nvPr>
        </p:nvGraphicFramePr>
        <p:xfrm>
          <a:off x="3374954" y="14281339"/>
          <a:ext cx="8552252" cy="1523261"/>
        </p:xfrm>
        <a:graphic>
          <a:graphicData uri="http://schemas.openxmlformats.org/drawingml/2006/table">
            <a:tbl>
              <a:tblPr firstRow="1" bandRow="1">
                <a:tableStyleId>{5C22544A-7EE6-4342-B048-85BDC9FD1C3A}</a:tableStyleId>
              </a:tblPr>
              <a:tblGrid>
                <a:gridCol w="1916369">
                  <a:extLst>
                    <a:ext uri="{9D8B030D-6E8A-4147-A177-3AD203B41FA5}">
                      <a16:colId xmlns:a16="http://schemas.microsoft.com/office/drawing/2014/main" val="2601158603"/>
                    </a:ext>
                  </a:extLst>
                </a:gridCol>
                <a:gridCol w="1856237">
                  <a:extLst>
                    <a:ext uri="{9D8B030D-6E8A-4147-A177-3AD203B41FA5}">
                      <a16:colId xmlns:a16="http://schemas.microsoft.com/office/drawing/2014/main" val="2694850680"/>
                    </a:ext>
                  </a:extLst>
                </a:gridCol>
                <a:gridCol w="1623060">
                  <a:extLst>
                    <a:ext uri="{9D8B030D-6E8A-4147-A177-3AD203B41FA5}">
                      <a16:colId xmlns:a16="http://schemas.microsoft.com/office/drawing/2014/main" val="4219863395"/>
                    </a:ext>
                  </a:extLst>
                </a:gridCol>
                <a:gridCol w="1868805">
                  <a:extLst>
                    <a:ext uri="{9D8B030D-6E8A-4147-A177-3AD203B41FA5}">
                      <a16:colId xmlns:a16="http://schemas.microsoft.com/office/drawing/2014/main" val="3001049488"/>
                    </a:ext>
                  </a:extLst>
                </a:gridCol>
                <a:gridCol w="1287781">
                  <a:extLst>
                    <a:ext uri="{9D8B030D-6E8A-4147-A177-3AD203B41FA5}">
                      <a16:colId xmlns:a16="http://schemas.microsoft.com/office/drawing/2014/main" val="3183897918"/>
                    </a:ext>
                  </a:extLst>
                </a:gridCol>
              </a:tblGrid>
              <a:tr h="668274">
                <a:tc>
                  <a:txBody>
                    <a:bodyPr/>
                    <a:lstStyle/>
                    <a:p>
                      <a:pPr algn="ctr"/>
                      <a:r>
                        <a:rPr lang="en-US" sz="1800" dirty="0">
                          <a:latin typeface="Outfit" pitchFamily="2" charset="0"/>
                        </a:rPr>
                        <a:t>Criteria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Requirement /</a:t>
                      </a:r>
                    </a:p>
                    <a:p>
                      <a:pPr algn="ctr"/>
                      <a:r>
                        <a:rPr lang="en-US" sz="1800" dirty="0">
                          <a:latin typeface="Outfit" pitchFamily="2" charset="0"/>
                        </a:rPr>
                        <a:t> 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Goal Value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Negotiability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Standard</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extLst>
                  <a:ext uri="{0D108BD9-81ED-4DB2-BD59-A6C34878D82A}">
                    <a16:rowId xmlns:a16="http://schemas.microsoft.com/office/drawing/2014/main" val="1048448272"/>
                  </a:ext>
                </a:extLst>
              </a:tr>
              <a:tr h="394982">
                <a:tc>
                  <a:txBody>
                    <a:bodyPr/>
                    <a:lstStyle/>
                    <a:p>
                      <a:pPr algn="ctr"/>
                      <a:r>
                        <a:rPr lang="en-US" sz="1800" kern="1200" dirty="0">
                          <a:solidFill>
                            <a:schemeClr val="dk1"/>
                          </a:solidFill>
                          <a:latin typeface="Outfit" pitchFamily="2" charset="0"/>
                          <a:ea typeface="+mn-ea"/>
                          <a:cs typeface="+mn-cs"/>
                        </a:rPr>
                        <a:t>ISIP Guideline </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Outfit" pitchFamily="2" charset="0"/>
                          <a:ea typeface="+mn-ea"/>
                          <a:cs typeface="+mn-cs"/>
                        </a:rPr>
                        <a:t>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a:latin typeface="Outfit" pitchFamily="2" charset="0"/>
                        </a:rPr>
                        <a:t>Pass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a:latin typeface="Outfit" pitchFamily="2" charset="0"/>
                        </a:rPr>
                        <a:t>Non-Negotiable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a:latin typeface="Outfit" pitchFamily="2" charset="0"/>
                        </a:rPr>
                        <a:t>ISIP</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2031488291"/>
                  </a:ext>
                </a:extLst>
              </a:tr>
              <a:tr h="460005">
                <a:tc>
                  <a:txBody>
                    <a:bodyPr/>
                    <a:lstStyle/>
                    <a:p>
                      <a:pPr algn="ctr"/>
                      <a:r>
                        <a:rPr lang="en-US" sz="1800">
                          <a:latin typeface="Outfit" pitchFamily="2" charset="0"/>
                        </a:rPr>
                        <a:t>Documentation</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pitchFamily="2" charset="0"/>
                        </a:rPr>
                        <a:t>Pass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Non-Negotiable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ISO 12207</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1711714168"/>
                  </a:ext>
                </a:extLst>
              </a:tr>
            </a:tbl>
          </a:graphicData>
        </a:graphic>
      </p:graphicFrame>
      <p:grpSp>
        <p:nvGrpSpPr>
          <p:cNvPr id="49" name="Group 48">
            <a:extLst>
              <a:ext uri="{FF2B5EF4-FFF2-40B4-BE49-F238E27FC236}">
                <a16:creationId xmlns:a16="http://schemas.microsoft.com/office/drawing/2014/main" id="{7875B6C3-E385-D94E-8CD9-C1BE4FA0E8B2}"/>
              </a:ext>
            </a:extLst>
          </p:cNvPr>
          <p:cNvGrpSpPr/>
          <p:nvPr/>
        </p:nvGrpSpPr>
        <p:grpSpPr>
          <a:xfrm>
            <a:off x="325443" y="13880065"/>
            <a:ext cx="2906972" cy="2044353"/>
            <a:chOff x="325443" y="14393810"/>
            <a:chExt cx="2906972" cy="2044353"/>
          </a:xfrm>
        </p:grpSpPr>
        <p:pic>
          <p:nvPicPr>
            <p:cNvPr id="127" name="Picture 126">
              <a:extLst>
                <a:ext uri="{FF2B5EF4-FFF2-40B4-BE49-F238E27FC236}">
                  <a16:creationId xmlns:a16="http://schemas.microsoft.com/office/drawing/2014/main" id="{A681F2D9-6EF0-10CA-48A5-7ABDEA39FF3B}"/>
                </a:ext>
              </a:extLst>
            </p:cNvPr>
            <p:cNvPicPr>
              <a:picLocks noChangeAspect="1"/>
            </p:cNvPicPr>
            <p:nvPr/>
          </p:nvPicPr>
          <p:blipFill>
            <a:blip r:embed="rId21">
              <a:duotone>
                <a:prstClr val="black"/>
                <a:schemeClr val="accent4">
                  <a:tint val="45000"/>
                  <a:satMod val="400000"/>
                </a:schemeClr>
              </a:duotone>
              <a:extLst>
                <a:ext uri="{BEBA8EAE-BF5A-486C-A8C5-ECC9F3942E4B}">
                  <a14:imgProps xmlns:a14="http://schemas.microsoft.com/office/drawing/2010/main">
                    <a14:imgLayer r:embed="rId22">
                      <a14:imgEffect>
                        <a14:artisticPhotocopy/>
                      </a14:imgEffect>
                      <a14:imgEffect>
                        <a14:brightnessContrast bright="-20000"/>
                      </a14:imgEffect>
                    </a14:imgLayer>
                  </a14:imgProps>
                </a:ext>
              </a:extLst>
            </a:blip>
            <a:stretch>
              <a:fillRect/>
            </a:stretch>
          </p:blipFill>
          <p:spPr>
            <a:xfrm>
              <a:off x="1346786" y="14393810"/>
              <a:ext cx="864284" cy="864284"/>
            </a:xfrm>
            <a:prstGeom prst="rect">
              <a:avLst/>
            </a:prstGeom>
          </p:spPr>
        </p:pic>
        <p:sp>
          <p:nvSpPr>
            <p:cNvPr id="128" name="TextBox 127">
              <a:extLst>
                <a:ext uri="{FF2B5EF4-FFF2-40B4-BE49-F238E27FC236}">
                  <a16:creationId xmlns:a16="http://schemas.microsoft.com/office/drawing/2014/main" id="{A61DCB67-A4B4-2D3D-005C-093C84B71ECD}"/>
                </a:ext>
              </a:extLst>
            </p:cNvPr>
            <p:cNvSpPr txBox="1"/>
            <p:nvPr/>
          </p:nvSpPr>
          <p:spPr>
            <a:xfrm>
              <a:off x="343477" y="15342404"/>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Code Maintainability</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129" name="TextBox 9">
              <a:extLst>
                <a:ext uri="{FF2B5EF4-FFF2-40B4-BE49-F238E27FC236}">
                  <a16:creationId xmlns:a16="http://schemas.microsoft.com/office/drawing/2014/main" id="{72CAC0CB-3282-EBF1-57A7-FA9313B1AEF4}"/>
                </a:ext>
              </a:extLst>
            </p:cNvPr>
            <p:cNvSpPr txBox="1"/>
            <p:nvPr/>
          </p:nvSpPr>
          <p:spPr>
            <a:xfrm>
              <a:off x="325443" y="15699499"/>
              <a:ext cx="2906972"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mn-ea"/>
                  <a:cs typeface="Times New Roman" panose="02020603050405020304" pitchFamily="18" charset="0"/>
                </a:rPr>
                <a:t>Ease with which a codebase can be understood, modified, tested, and extended over time.</a:t>
              </a:r>
              <a:endParaRPr kumimoji="0" lang="en-US" sz="1600" b="0" i="0" u="none" strike="noStrike" kern="1200" cap="none" spc="0" normalizeH="0" baseline="0" noProof="0" dirty="0">
                <a:ln>
                  <a:noFill/>
                </a:ln>
                <a:solidFill>
                  <a:srgbClr val="403152"/>
                </a:solidFill>
                <a:effectLst/>
                <a:uLnTx/>
                <a:uFillTx/>
                <a:latin typeface="Calibri"/>
                <a:ea typeface="+mn-ea"/>
                <a:cs typeface="+mn-cs"/>
              </a:endParaRPr>
            </a:p>
          </p:txBody>
        </p:sp>
      </p:grpSp>
      <p:graphicFrame>
        <p:nvGraphicFramePr>
          <p:cNvPr id="130" name="Table 129">
            <a:extLst>
              <a:ext uri="{FF2B5EF4-FFF2-40B4-BE49-F238E27FC236}">
                <a16:creationId xmlns:a16="http://schemas.microsoft.com/office/drawing/2014/main" id="{EE82DDEF-BFE6-6430-6169-7D3576D615F7}"/>
              </a:ext>
            </a:extLst>
          </p:cNvPr>
          <p:cNvGraphicFramePr>
            <a:graphicFrameLocks noGrp="1"/>
          </p:cNvGraphicFramePr>
          <p:nvPr>
            <p:extLst>
              <p:ext uri="{D42A27DB-BD31-4B8C-83A1-F6EECF244321}">
                <p14:modId xmlns:p14="http://schemas.microsoft.com/office/powerpoint/2010/main" val="3660735927"/>
              </p:ext>
            </p:extLst>
          </p:nvPr>
        </p:nvGraphicFramePr>
        <p:xfrm>
          <a:off x="3374956" y="16083339"/>
          <a:ext cx="8525214" cy="1920240"/>
        </p:xfrm>
        <a:graphic>
          <a:graphicData uri="http://schemas.openxmlformats.org/drawingml/2006/table">
            <a:tbl>
              <a:tblPr firstRow="1" bandRow="1">
                <a:tableStyleId>{5C22544A-7EE6-4342-B048-85BDC9FD1C3A}</a:tableStyleId>
              </a:tblPr>
              <a:tblGrid>
                <a:gridCol w="1901840">
                  <a:extLst>
                    <a:ext uri="{9D8B030D-6E8A-4147-A177-3AD203B41FA5}">
                      <a16:colId xmlns:a16="http://schemas.microsoft.com/office/drawing/2014/main" val="2601158603"/>
                    </a:ext>
                  </a:extLst>
                </a:gridCol>
                <a:gridCol w="1931724">
                  <a:extLst>
                    <a:ext uri="{9D8B030D-6E8A-4147-A177-3AD203B41FA5}">
                      <a16:colId xmlns:a16="http://schemas.microsoft.com/office/drawing/2014/main" val="2694850680"/>
                    </a:ext>
                  </a:extLst>
                </a:gridCol>
                <a:gridCol w="1569720">
                  <a:extLst>
                    <a:ext uri="{9D8B030D-6E8A-4147-A177-3AD203B41FA5}">
                      <a16:colId xmlns:a16="http://schemas.microsoft.com/office/drawing/2014/main" val="4219863395"/>
                    </a:ext>
                  </a:extLst>
                </a:gridCol>
                <a:gridCol w="1821180">
                  <a:extLst>
                    <a:ext uri="{9D8B030D-6E8A-4147-A177-3AD203B41FA5}">
                      <a16:colId xmlns:a16="http://schemas.microsoft.com/office/drawing/2014/main" val="3001049488"/>
                    </a:ext>
                  </a:extLst>
                </a:gridCol>
                <a:gridCol w="1300750">
                  <a:extLst>
                    <a:ext uri="{9D8B030D-6E8A-4147-A177-3AD203B41FA5}">
                      <a16:colId xmlns:a16="http://schemas.microsoft.com/office/drawing/2014/main" val="3183897918"/>
                    </a:ext>
                  </a:extLst>
                </a:gridCol>
              </a:tblGrid>
              <a:tr h="589940">
                <a:tc>
                  <a:txBody>
                    <a:bodyPr/>
                    <a:lstStyle/>
                    <a:p>
                      <a:pPr algn="ctr"/>
                      <a:r>
                        <a:rPr lang="en-US" sz="1800" dirty="0">
                          <a:latin typeface="Outfit"/>
                        </a:rPr>
                        <a:t>Criteria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Requirement /</a:t>
                      </a:r>
                    </a:p>
                    <a:p>
                      <a:pPr algn="ctr"/>
                      <a:r>
                        <a:rPr lang="en-US" sz="1800" dirty="0">
                          <a:latin typeface="Outfit" pitchFamily="2" charset="0"/>
                        </a:rPr>
                        <a:t> 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a:rPr>
                        <a:t>Goal Value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pitchFamily="2" charset="0"/>
                        </a:rPr>
                        <a:t>Negotiability</a:t>
                      </a:r>
                      <a:endParaRPr lang="en-US" sz="1800" dirty="0">
                        <a:latin typeface="Outfit"/>
                      </a:endParaRP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tc>
                  <a:txBody>
                    <a:bodyPr/>
                    <a:lstStyle/>
                    <a:p>
                      <a:pPr algn="ctr"/>
                      <a:r>
                        <a:rPr lang="en-US" sz="1800" dirty="0">
                          <a:latin typeface="Outfit"/>
                        </a:rPr>
                        <a:t>Standard</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403152"/>
                    </a:solidFill>
                  </a:tcPr>
                </a:tc>
                <a:extLst>
                  <a:ext uri="{0D108BD9-81ED-4DB2-BD59-A6C34878D82A}">
                    <a16:rowId xmlns:a16="http://schemas.microsoft.com/office/drawing/2014/main" val="1048448272"/>
                  </a:ext>
                </a:extLst>
              </a:tr>
              <a:tr h="0">
                <a:tc>
                  <a:txBody>
                    <a:bodyPr/>
                    <a:lstStyle/>
                    <a:p>
                      <a:pPr algn="ctr"/>
                      <a:r>
                        <a:rPr lang="en-US" sz="1800" kern="1200" dirty="0">
                          <a:solidFill>
                            <a:schemeClr val="dk1"/>
                          </a:solidFill>
                          <a:latin typeface="Outfit"/>
                          <a:ea typeface="+mn-ea"/>
                          <a:cs typeface="+mn-cs"/>
                        </a:rPr>
                        <a:t>Algorithmic Transparency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Outfit"/>
                          <a:ea typeface="+mn-ea"/>
                          <a:cs typeface="+mn-cs"/>
                        </a:rPr>
                        <a:t>Constraint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a:rPr>
                        <a:t>Pass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a:rPr>
                        <a:t>Non-negotiable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a:rPr>
                        <a:t>IEEE7003- 2024 Standard</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2031488291"/>
                  </a:ext>
                </a:extLst>
              </a:tr>
              <a:tr h="265042">
                <a:tc>
                  <a:txBody>
                    <a:bodyPr/>
                    <a:lstStyle/>
                    <a:p>
                      <a:pPr algn="ctr"/>
                      <a:r>
                        <a:rPr lang="en-US" sz="1800">
                          <a:latin typeface="Outfit"/>
                        </a:rPr>
                        <a:t>Website Security</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a:rPr>
                        <a:t>Requirement</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algn="ctr"/>
                      <a:r>
                        <a:rPr lang="en-US" sz="1800" dirty="0">
                          <a:latin typeface="Outfit"/>
                        </a:rPr>
                        <a:t>Pass</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a:rPr>
                        <a:t>Non-Negotiable</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a:rPr>
                        <a:t>ISO 27001</a:t>
                      </a:r>
                      <a:endParaRPr lang="en-US" sz="1800" dirty="0">
                        <a:latin typeface="Outfit" pitchFamily="2" charset="0"/>
                      </a:endParaRP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tcPr>
                </a:tc>
                <a:extLst>
                  <a:ext uri="{0D108BD9-81ED-4DB2-BD59-A6C34878D82A}">
                    <a16:rowId xmlns:a16="http://schemas.microsoft.com/office/drawing/2014/main" val="1711714168"/>
                  </a:ext>
                </a:extLst>
              </a:tr>
            </a:tbl>
          </a:graphicData>
        </a:graphic>
      </p:graphicFrame>
      <p:grpSp>
        <p:nvGrpSpPr>
          <p:cNvPr id="50" name="Group 49">
            <a:extLst>
              <a:ext uri="{FF2B5EF4-FFF2-40B4-BE49-F238E27FC236}">
                <a16:creationId xmlns:a16="http://schemas.microsoft.com/office/drawing/2014/main" id="{397D26E2-08CA-540A-75F1-4FE5A111F9D9}"/>
              </a:ext>
            </a:extLst>
          </p:cNvPr>
          <p:cNvGrpSpPr/>
          <p:nvPr/>
        </p:nvGrpSpPr>
        <p:grpSpPr>
          <a:xfrm>
            <a:off x="370123" y="15977918"/>
            <a:ext cx="2862292" cy="2131083"/>
            <a:chOff x="370123" y="16479190"/>
            <a:chExt cx="2862292" cy="2131083"/>
          </a:xfrm>
        </p:grpSpPr>
        <p:sp>
          <p:nvSpPr>
            <p:cNvPr id="131" name="TextBox 130">
              <a:extLst>
                <a:ext uri="{FF2B5EF4-FFF2-40B4-BE49-F238E27FC236}">
                  <a16:creationId xmlns:a16="http://schemas.microsoft.com/office/drawing/2014/main" id="{45EFF15C-6539-2A58-0592-2C679B4D0D06}"/>
                </a:ext>
              </a:extLst>
            </p:cNvPr>
            <p:cNvSpPr txBox="1"/>
            <p:nvPr/>
          </p:nvSpPr>
          <p:spPr>
            <a:xfrm>
              <a:off x="434453" y="17284987"/>
              <a:ext cx="2749667"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Ethic &amp; Security</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132" name="TextBox 9">
              <a:extLst>
                <a:ext uri="{FF2B5EF4-FFF2-40B4-BE49-F238E27FC236}">
                  <a16:creationId xmlns:a16="http://schemas.microsoft.com/office/drawing/2014/main" id="{153F770F-7F0A-D7F1-F826-54B4D82D888E}"/>
                </a:ext>
              </a:extLst>
            </p:cNvPr>
            <p:cNvSpPr txBox="1"/>
            <p:nvPr/>
          </p:nvSpPr>
          <p:spPr>
            <a:xfrm>
              <a:off x="370123" y="17625388"/>
              <a:ext cx="2862292" cy="98488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pitchFamily="2" charset="0"/>
                  <a:ea typeface="+mn-ea"/>
                  <a:cs typeface="Times New Roman" panose="02020603050405020304" pitchFamily="18" charset="0"/>
                </a:rPr>
                <a:t>Ensuring user privacy, protecting data, and promoting responsible detection with fairness and transparency.</a:t>
              </a:r>
              <a:endParaRPr kumimoji="0" lang="en-US" sz="1600" b="0" i="0" u="none" strike="noStrike" kern="1200" cap="none" spc="0" normalizeH="0" baseline="0" noProof="0" dirty="0">
                <a:ln>
                  <a:noFill/>
                </a:ln>
                <a:solidFill>
                  <a:srgbClr val="403152"/>
                </a:solidFill>
                <a:effectLst/>
                <a:uLnTx/>
                <a:uFillTx/>
                <a:latin typeface="Calibri"/>
                <a:ea typeface="+mn-ea"/>
              </a:endParaRPr>
            </a:p>
          </p:txBody>
        </p:sp>
        <p:pic>
          <p:nvPicPr>
            <p:cNvPr id="133" name="Picture 132">
              <a:extLst>
                <a:ext uri="{FF2B5EF4-FFF2-40B4-BE49-F238E27FC236}">
                  <a16:creationId xmlns:a16="http://schemas.microsoft.com/office/drawing/2014/main" id="{698D1934-3C04-E9F5-D884-7A499074AAF2}"/>
                </a:ext>
              </a:extLst>
            </p:cNvPr>
            <p:cNvPicPr>
              <a:picLocks noChangeAspect="1"/>
            </p:cNvPicPr>
            <p:nvPr/>
          </p:nvPicPr>
          <p:blipFill>
            <a:blip r:embed="rId23">
              <a:duotone>
                <a:prstClr val="black"/>
                <a:schemeClr val="accent4">
                  <a:tint val="45000"/>
                  <a:satMod val="400000"/>
                </a:schemeClr>
              </a:duotone>
              <a:extLst>
                <a:ext uri="{BEBA8EAE-BF5A-486C-A8C5-ECC9F3942E4B}">
                  <a14:imgProps xmlns:a14="http://schemas.microsoft.com/office/drawing/2010/main">
                    <a14:imgLayer r:embed="rId24">
                      <a14:imgEffect>
                        <a14:artisticPhotocopy/>
                      </a14:imgEffect>
                      <a14:imgEffect>
                        <a14:brightnessContrast bright="-20000"/>
                      </a14:imgEffect>
                    </a14:imgLayer>
                  </a14:imgProps>
                </a:ext>
              </a:extLst>
            </a:blip>
            <a:stretch>
              <a:fillRect/>
            </a:stretch>
          </p:blipFill>
          <p:spPr>
            <a:xfrm>
              <a:off x="1370371" y="16479190"/>
              <a:ext cx="817114" cy="817112"/>
            </a:xfrm>
            <a:prstGeom prst="rect">
              <a:avLst/>
            </a:prstGeom>
          </p:spPr>
        </p:pic>
      </p:grpSp>
      <p:grpSp>
        <p:nvGrpSpPr>
          <p:cNvPr id="134" name="Group 133">
            <a:extLst>
              <a:ext uri="{FF2B5EF4-FFF2-40B4-BE49-F238E27FC236}">
                <a16:creationId xmlns:a16="http://schemas.microsoft.com/office/drawing/2014/main" id="{04B2AAE2-37E6-1FD0-4948-3B0B72B7ECC7}"/>
              </a:ext>
            </a:extLst>
          </p:cNvPr>
          <p:cNvGrpSpPr/>
          <p:nvPr/>
        </p:nvGrpSpPr>
        <p:grpSpPr>
          <a:xfrm>
            <a:off x="432953" y="18209682"/>
            <a:ext cx="2501650" cy="1052265"/>
            <a:chOff x="476561" y="5419352"/>
            <a:chExt cx="2866609" cy="1052265"/>
          </a:xfrm>
        </p:grpSpPr>
        <p:sp>
          <p:nvSpPr>
            <p:cNvPr id="135" name="TextBox 134">
              <a:extLst>
                <a:ext uri="{FF2B5EF4-FFF2-40B4-BE49-F238E27FC236}">
                  <a16:creationId xmlns:a16="http://schemas.microsoft.com/office/drawing/2014/main" id="{6C3DD5F0-2217-3767-5DE0-5BFB77CB4AEB}"/>
                </a:ext>
              </a:extLst>
            </p:cNvPr>
            <p:cNvSpPr txBox="1"/>
            <p:nvPr/>
          </p:nvSpPr>
          <p:spPr>
            <a:xfrm>
              <a:off x="476561" y="5419352"/>
              <a:ext cx="2866609"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ISIP Guideline</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136" name="TextBox 135">
              <a:extLst>
                <a:ext uri="{FF2B5EF4-FFF2-40B4-BE49-F238E27FC236}">
                  <a16:creationId xmlns:a16="http://schemas.microsoft.com/office/drawing/2014/main" id="{9F493BFA-1E22-ADA6-AAEC-12E29A045621}"/>
                </a:ext>
              </a:extLst>
            </p:cNvPr>
            <p:cNvSpPr txBox="1"/>
            <p:nvPr/>
          </p:nvSpPr>
          <p:spPr>
            <a:xfrm>
              <a:off x="559177" y="5732953"/>
              <a:ext cx="2701375"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403152"/>
                  </a:solidFill>
                  <a:latin typeface="Outfit" pitchFamily="2" charset="0"/>
                  <a:cs typeface="Times New Roman" panose="02020603050405020304" pitchFamily="18" charset="0"/>
                </a:rPr>
                <a:t>W</a:t>
              </a:r>
              <a:r>
                <a:rPr kumimoji="0" lang="en-US" sz="1600" b="0" i="0" u="none" strike="noStrike" kern="1200" cap="none" spc="0" normalizeH="0" baseline="0" noProof="0" dirty="0">
                  <a:ln>
                    <a:noFill/>
                  </a:ln>
                  <a:solidFill>
                    <a:srgbClr val="403152"/>
                  </a:solidFill>
                  <a:effectLst/>
                  <a:uLnTx/>
                  <a:uFillTx/>
                  <a:latin typeface="Outfit" pitchFamily="2" charset="0"/>
                  <a:ea typeface="+mn-ea"/>
                  <a:cs typeface="Times New Roman" panose="02020603050405020304" pitchFamily="18" charset="0"/>
                </a:rPr>
                <a:t>e should follow ISIP’s naming conventions and commenting style.</a:t>
              </a:r>
              <a:endParaRPr kumimoji="0" lang="en-US" sz="1600" b="0" i="0" u="none" strike="noStrike" kern="1200" cap="none" spc="0" normalizeH="0" baseline="0" noProof="0" dirty="0">
                <a:ln>
                  <a:noFill/>
                </a:ln>
                <a:solidFill>
                  <a:srgbClr val="403152"/>
                </a:solidFill>
                <a:effectLst/>
                <a:uLnTx/>
                <a:uFillTx/>
                <a:latin typeface="Calibri"/>
                <a:ea typeface="+mn-ea"/>
                <a:cs typeface="+mn-cs"/>
              </a:endParaRPr>
            </a:p>
          </p:txBody>
        </p:sp>
      </p:grpSp>
      <p:grpSp>
        <p:nvGrpSpPr>
          <p:cNvPr id="137" name="Group 136">
            <a:extLst>
              <a:ext uri="{FF2B5EF4-FFF2-40B4-BE49-F238E27FC236}">
                <a16:creationId xmlns:a16="http://schemas.microsoft.com/office/drawing/2014/main" id="{253D5EE6-A776-20D1-354F-07819947300A}"/>
              </a:ext>
            </a:extLst>
          </p:cNvPr>
          <p:cNvGrpSpPr/>
          <p:nvPr/>
        </p:nvGrpSpPr>
        <p:grpSpPr>
          <a:xfrm>
            <a:off x="3463675" y="18209682"/>
            <a:ext cx="2401412" cy="1298486"/>
            <a:chOff x="3504306" y="5419352"/>
            <a:chExt cx="2751750" cy="1298486"/>
          </a:xfrm>
        </p:grpSpPr>
        <p:sp>
          <p:nvSpPr>
            <p:cNvPr id="138" name="TextBox 137">
              <a:extLst>
                <a:ext uri="{FF2B5EF4-FFF2-40B4-BE49-F238E27FC236}">
                  <a16:creationId xmlns:a16="http://schemas.microsoft.com/office/drawing/2014/main" id="{B8BA552B-B689-EC76-661D-ADBAF5CA0418}"/>
                </a:ext>
              </a:extLst>
            </p:cNvPr>
            <p:cNvSpPr txBox="1"/>
            <p:nvPr/>
          </p:nvSpPr>
          <p:spPr>
            <a:xfrm>
              <a:off x="3653392" y="5419352"/>
              <a:ext cx="2453578"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rPr>
                <a:t>ISO 12207</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139" name="TextBox 138">
              <a:extLst>
                <a:ext uri="{FF2B5EF4-FFF2-40B4-BE49-F238E27FC236}">
                  <a16:creationId xmlns:a16="http://schemas.microsoft.com/office/drawing/2014/main" id="{0A98F06B-E697-F958-84BB-5AB6D058A231}"/>
                </a:ext>
              </a:extLst>
            </p:cNvPr>
            <p:cNvSpPr txBox="1"/>
            <p:nvPr/>
          </p:nvSpPr>
          <p:spPr>
            <a:xfrm>
              <a:off x="3504306" y="5732953"/>
              <a:ext cx="2751750" cy="98488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403152"/>
                  </a:solidFill>
                  <a:latin typeface="Outfit" pitchFamily="2" charset="0"/>
                  <a:cs typeface="Times New Roman" panose="02020603050405020304" pitchFamily="18" charset="0"/>
                </a:rPr>
                <a:t>Create documents such as read me files and user guides, which are accessible. </a:t>
              </a:r>
              <a:endParaRPr kumimoji="0" lang="en-US" sz="1600" b="0" i="0" u="none" strike="noStrike" kern="1200" cap="none" spc="0" normalizeH="0" baseline="0" noProof="0" dirty="0">
                <a:ln>
                  <a:noFill/>
                </a:ln>
                <a:solidFill>
                  <a:srgbClr val="403152"/>
                </a:solidFill>
                <a:effectLst/>
                <a:uLnTx/>
                <a:uFillTx/>
                <a:latin typeface="Calibri"/>
                <a:ea typeface="+mn-ea"/>
                <a:cs typeface="+mn-cs"/>
              </a:endParaRPr>
            </a:p>
          </p:txBody>
        </p:sp>
      </p:grpSp>
      <p:grpSp>
        <p:nvGrpSpPr>
          <p:cNvPr id="140" name="Group 139">
            <a:extLst>
              <a:ext uri="{FF2B5EF4-FFF2-40B4-BE49-F238E27FC236}">
                <a16:creationId xmlns:a16="http://schemas.microsoft.com/office/drawing/2014/main" id="{D0E147A9-58A6-81E4-F4FF-0D764AABE210}"/>
              </a:ext>
            </a:extLst>
          </p:cNvPr>
          <p:cNvGrpSpPr/>
          <p:nvPr/>
        </p:nvGrpSpPr>
        <p:grpSpPr>
          <a:xfrm>
            <a:off x="9352201" y="18209682"/>
            <a:ext cx="2436018" cy="1298486"/>
            <a:chOff x="9400596" y="5419352"/>
            <a:chExt cx="2791404" cy="1298486"/>
          </a:xfrm>
        </p:grpSpPr>
        <p:sp>
          <p:nvSpPr>
            <p:cNvPr id="141" name="TextBox 140">
              <a:extLst>
                <a:ext uri="{FF2B5EF4-FFF2-40B4-BE49-F238E27FC236}">
                  <a16:creationId xmlns:a16="http://schemas.microsoft.com/office/drawing/2014/main" id="{B0605DAB-6C3B-B0A9-9FC5-A059A664DBAE}"/>
                </a:ext>
              </a:extLst>
            </p:cNvPr>
            <p:cNvSpPr txBox="1"/>
            <p:nvPr/>
          </p:nvSpPr>
          <p:spPr>
            <a:xfrm>
              <a:off x="9812215" y="5419352"/>
              <a:ext cx="1968166"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a:ea typeface="Neue Machina Ultra-Bold"/>
                  <a:cs typeface="Neue Machina Ultra-Bold"/>
                  <a:sym typeface="Neue Machina Ultra-Bold"/>
                </a:rPr>
                <a:t>ISO 27001</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142" name="TextBox 141">
              <a:extLst>
                <a:ext uri="{FF2B5EF4-FFF2-40B4-BE49-F238E27FC236}">
                  <a16:creationId xmlns:a16="http://schemas.microsoft.com/office/drawing/2014/main" id="{22DA7125-42CB-0708-A6C1-DF5519A9F84E}"/>
                </a:ext>
              </a:extLst>
            </p:cNvPr>
            <p:cNvSpPr txBox="1"/>
            <p:nvPr/>
          </p:nvSpPr>
          <p:spPr>
            <a:xfrm>
              <a:off x="9400596" y="5732953"/>
              <a:ext cx="2791404" cy="98488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3152"/>
                  </a:solidFill>
                  <a:effectLst/>
                  <a:uLnTx/>
                  <a:uFillTx/>
                  <a:latin typeface="Outfit"/>
                  <a:ea typeface="Calibri"/>
                  <a:cs typeface="Times New Roman"/>
                </a:rPr>
                <a:t>The application should not store uploaded photos, keeping all user data private.</a:t>
              </a:r>
              <a:endParaRPr kumimoji="0" lang="en-US" b="0" i="0" u="none" strike="noStrike" kern="1200" cap="none" spc="0" normalizeH="0" baseline="0" noProof="0" dirty="0">
                <a:ln>
                  <a:noFill/>
                </a:ln>
                <a:solidFill>
                  <a:srgbClr val="403152"/>
                </a:solidFill>
                <a:effectLst/>
                <a:uLnTx/>
                <a:uFillTx/>
                <a:latin typeface="Calibri"/>
                <a:ea typeface="+mn-ea"/>
                <a:cs typeface="+mn-cs"/>
              </a:endParaRPr>
            </a:p>
          </p:txBody>
        </p:sp>
      </p:grpSp>
      <p:grpSp>
        <p:nvGrpSpPr>
          <p:cNvPr id="143" name="Group 142">
            <a:extLst>
              <a:ext uri="{FF2B5EF4-FFF2-40B4-BE49-F238E27FC236}">
                <a16:creationId xmlns:a16="http://schemas.microsoft.com/office/drawing/2014/main" id="{CBE2D2A8-A5D8-8481-DBA4-6C6B01DCBCBF}"/>
              </a:ext>
            </a:extLst>
          </p:cNvPr>
          <p:cNvGrpSpPr/>
          <p:nvPr/>
        </p:nvGrpSpPr>
        <p:grpSpPr>
          <a:xfrm>
            <a:off x="6389373" y="18209682"/>
            <a:ext cx="2436018" cy="1298486"/>
            <a:chOff x="6792325" y="5419352"/>
            <a:chExt cx="2791404" cy="1298486"/>
          </a:xfrm>
        </p:grpSpPr>
        <p:sp>
          <p:nvSpPr>
            <p:cNvPr id="144" name="TextBox 143">
              <a:extLst>
                <a:ext uri="{FF2B5EF4-FFF2-40B4-BE49-F238E27FC236}">
                  <a16:creationId xmlns:a16="http://schemas.microsoft.com/office/drawing/2014/main" id="{761A4900-676F-6CE6-ED22-B0D35B39EFD8}"/>
                </a:ext>
              </a:extLst>
            </p:cNvPr>
            <p:cNvSpPr txBox="1"/>
            <p:nvPr/>
          </p:nvSpPr>
          <p:spPr>
            <a:xfrm>
              <a:off x="6961238" y="5419352"/>
              <a:ext cx="2453578"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3152"/>
                  </a:solidFill>
                  <a:effectLst/>
                  <a:uLnTx/>
                  <a:uFillTx/>
                  <a:latin typeface="Montserrat"/>
                  <a:ea typeface="Neue Machina Ultra-Bold"/>
                  <a:cs typeface="Neue Machina Ultra-Bold"/>
                  <a:sym typeface="Neue Machina Ultra-Bold"/>
                </a:rPr>
                <a:t>IEEE 7003</a:t>
              </a:r>
              <a:endParaRPr kumimoji="0" lang="en-US" sz="2800" b="1" i="0" u="none" strike="noStrike" kern="1200" cap="none" spc="0" normalizeH="0" baseline="0" noProof="0" dirty="0">
                <a:ln>
                  <a:noFill/>
                </a:ln>
                <a:solidFill>
                  <a:srgbClr val="403152"/>
                </a:solidFill>
                <a:effectLst/>
                <a:uLnTx/>
                <a:uFillTx/>
                <a:latin typeface="Montserrat" panose="00000500000000000000" pitchFamily="2" charset="0"/>
                <a:ea typeface="Neue Machina Ultra-Bold"/>
                <a:cs typeface="Neue Machina Ultra-Bold"/>
                <a:sym typeface="Neue Machina Ultra-Bold"/>
              </a:endParaRPr>
            </a:p>
          </p:txBody>
        </p:sp>
        <p:sp>
          <p:nvSpPr>
            <p:cNvPr id="145" name="TextBox 144">
              <a:extLst>
                <a:ext uri="{FF2B5EF4-FFF2-40B4-BE49-F238E27FC236}">
                  <a16:creationId xmlns:a16="http://schemas.microsoft.com/office/drawing/2014/main" id="{E503E712-141F-AA39-707D-4B4152741797}"/>
                </a:ext>
              </a:extLst>
            </p:cNvPr>
            <p:cNvSpPr txBox="1"/>
            <p:nvPr/>
          </p:nvSpPr>
          <p:spPr>
            <a:xfrm>
              <a:off x="6792325" y="5732953"/>
              <a:ext cx="2791404" cy="98488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403152"/>
                  </a:solidFill>
                  <a:latin typeface="Outfit"/>
                  <a:ea typeface="Calibri"/>
                  <a:cs typeface="Times New Roman"/>
                </a:rPr>
                <a:t>D</a:t>
              </a:r>
              <a:r>
                <a:rPr kumimoji="0" lang="en-US" sz="1600" b="0" i="0" u="none" strike="noStrike" kern="1200" cap="none" spc="0" normalizeH="0" baseline="0" noProof="0" dirty="0" err="1">
                  <a:ln>
                    <a:noFill/>
                  </a:ln>
                  <a:solidFill>
                    <a:srgbClr val="403152"/>
                  </a:solidFill>
                  <a:effectLst/>
                  <a:uLnTx/>
                  <a:uFillTx/>
                  <a:latin typeface="Outfit"/>
                  <a:ea typeface="Calibri"/>
                  <a:cs typeface="Times New Roman"/>
                </a:rPr>
                <a:t>ocumenting</a:t>
              </a:r>
              <a:r>
                <a:rPr kumimoji="0" lang="en-US" sz="1600" b="0" i="0" u="none" strike="noStrike" kern="1200" cap="none" spc="0" normalizeH="0" baseline="0" noProof="0" dirty="0">
                  <a:ln>
                    <a:noFill/>
                  </a:ln>
                  <a:solidFill>
                    <a:srgbClr val="403152"/>
                  </a:solidFill>
                  <a:effectLst/>
                  <a:uLnTx/>
                  <a:uFillTx/>
                  <a:latin typeface="Outfit"/>
                  <a:ea typeface="Calibri"/>
                  <a:cs typeface="Times New Roman"/>
                </a:rPr>
                <a:t> race or gender bias in the model to confirm the system works as intended.</a:t>
              </a:r>
              <a:endParaRPr kumimoji="0" lang="en-US" b="0" i="0" u="none" strike="noStrike" kern="1200" cap="none" spc="0" normalizeH="0" baseline="0" noProof="0" dirty="0">
                <a:ln>
                  <a:noFill/>
                </a:ln>
                <a:solidFill>
                  <a:srgbClr val="403152"/>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B250316-68E2-9528-F98E-482D640D4017}"/>
              </a:ext>
            </a:extLst>
          </p:cNvPr>
          <p:cNvGrpSpPr/>
          <p:nvPr/>
        </p:nvGrpSpPr>
        <p:grpSpPr>
          <a:xfrm>
            <a:off x="3138981" y="18455637"/>
            <a:ext cx="5909137" cy="1074496"/>
            <a:chOff x="3138981" y="4939510"/>
            <a:chExt cx="5909137" cy="1855746"/>
          </a:xfrm>
        </p:grpSpPr>
        <p:cxnSp>
          <p:nvCxnSpPr>
            <p:cNvPr id="52" name="Straight Connector 51">
              <a:extLst>
                <a:ext uri="{FF2B5EF4-FFF2-40B4-BE49-F238E27FC236}">
                  <a16:creationId xmlns:a16="http://schemas.microsoft.com/office/drawing/2014/main" id="{BD41A173-E8A4-1BF7-22E4-6FF54A41B22B}"/>
                </a:ext>
              </a:extLst>
            </p:cNvPr>
            <p:cNvCxnSpPr>
              <a:cxnSpLocks/>
            </p:cNvCxnSpPr>
            <p:nvPr/>
          </p:nvCxnSpPr>
          <p:spPr>
            <a:xfrm>
              <a:off x="3138981"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678C3CA-AE5C-9395-3345-37F4478BC443}"/>
                </a:ext>
              </a:extLst>
            </p:cNvPr>
            <p:cNvCxnSpPr>
              <a:cxnSpLocks/>
            </p:cNvCxnSpPr>
            <p:nvPr/>
          </p:nvCxnSpPr>
          <p:spPr>
            <a:xfrm>
              <a:off x="6147190"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8147652-FA35-8D83-5A04-ABC2DCC6E691}"/>
                </a:ext>
              </a:extLst>
            </p:cNvPr>
            <p:cNvCxnSpPr>
              <a:cxnSpLocks/>
            </p:cNvCxnSpPr>
            <p:nvPr/>
          </p:nvCxnSpPr>
          <p:spPr>
            <a:xfrm>
              <a:off x="9048118" y="4939510"/>
              <a:ext cx="0" cy="1855746"/>
            </a:xfrm>
            <a:prstGeom prst="line">
              <a:avLst/>
            </a:prstGeom>
            <a:ln w="38100">
              <a:solidFill>
                <a:srgbClr val="403152"/>
              </a:solidFill>
              <a:prstDash val="lgDashDot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2728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fade">
                                      <p:cBhvr>
                                        <p:cTn id="60" dur="500"/>
                                        <p:tgtEl>
                                          <p:spTgt spid="7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7"/>
                                        </p:tgtEl>
                                        <p:attrNameLst>
                                          <p:attrName>style.visibility</p:attrName>
                                        </p:attrNameLst>
                                      </p:cBhvr>
                                      <p:to>
                                        <p:strVal val="visible"/>
                                      </p:to>
                                    </p:set>
                                    <p:animEffect transition="in" filter="fade">
                                      <p:cBhvr>
                                        <p:cTn id="65" dur="500"/>
                                        <p:tgtEl>
                                          <p:spTgt spid="10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fade">
                                      <p:cBhvr>
                                        <p:cTn id="70" dur="500"/>
                                        <p:tgtEl>
                                          <p:spTgt spid="10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animEffect transition="in" filter="fade">
                                      <p:cBhvr>
                                        <p:cTn id="73" dur="500"/>
                                        <p:tgtEl>
                                          <p:spTgt spid="11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fade">
                                      <p:cBhvr>
                                        <p:cTn id="76" dur="500"/>
                                        <p:tgtEl>
                                          <p:spTgt spid="11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2"/>
                                        </p:tgtEl>
                                        <p:attrNameLst>
                                          <p:attrName>style.visibility</p:attrName>
                                        </p:attrNameLst>
                                      </p:cBhvr>
                                      <p:to>
                                        <p:strVal val="visible"/>
                                      </p:to>
                                    </p:set>
                                    <p:animEffect transition="in" filter="fade">
                                      <p:cBhvr>
                                        <p:cTn id="79" dur="500"/>
                                        <p:tgtEl>
                                          <p:spTgt spid="11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3"/>
                                        </p:tgtEl>
                                        <p:attrNameLst>
                                          <p:attrName>style.visibility</p:attrName>
                                        </p:attrNameLst>
                                      </p:cBhvr>
                                      <p:to>
                                        <p:strVal val="visible"/>
                                      </p:to>
                                    </p:set>
                                    <p:animEffect transition="in" filter="fade">
                                      <p:cBhvr>
                                        <p:cTn id="82" dur="500"/>
                                        <p:tgtEl>
                                          <p:spTgt spid="11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fade">
                                      <p:cBhvr>
                                        <p:cTn id="85" dur="500"/>
                                        <p:tgtEl>
                                          <p:spTgt spid="11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15"/>
                                        </p:tgtEl>
                                        <p:attrNameLst>
                                          <p:attrName>style.visibility</p:attrName>
                                        </p:attrNameLst>
                                      </p:cBhvr>
                                      <p:to>
                                        <p:strVal val="visible"/>
                                      </p:to>
                                    </p:set>
                                    <p:animEffect transition="in" filter="fade">
                                      <p:cBhvr>
                                        <p:cTn id="88" dur="500"/>
                                        <p:tgtEl>
                                          <p:spTgt spid="11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6"/>
                                        </p:tgtEl>
                                        <p:attrNameLst>
                                          <p:attrName>style.visibility</p:attrName>
                                        </p:attrNameLst>
                                      </p:cBhvr>
                                      <p:to>
                                        <p:strVal val="visible"/>
                                      </p:to>
                                    </p:set>
                                    <p:animEffect transition="in" filter="fade">
                                      <p:cBhvr>
                                        <p:cTn id="91" dur="500"/>
                                        <p:tgtEl>
                                          <p:spTgt spid="116"/>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118"/>
                                        </p:tgtEl>
                                        <p:attrNameLst>
                                          <p:attrName>style.visibility</p:attrName>
                                        </p:attrNameLst>
                                      </p:cBhvr>
                                      <p:to>
                                        <p:strVal val="visible"/>
                                      </p:to>
                                    </p:set>
                                    <p:animEffect transition="in" filter="fade">
                                      <p:cBhvr>
                                        <p:cTn id="96" dur="1000"/>
                                        <p:tgtEl>
                                          <p:spTgt spid="118"/>
                                        </p:tgtEl>
                                      </p:cBhvr>
                                    </p:animEffect>
                                    <p:anim calcmode="lin" valueType="num">
                                      <p:cBhvr>
                                        <p:cTn id="97" dur="1000" fill="hold"/>
                                        <p:tgtEl>
                                          <p:spTgt spid="118"/>
                                        </p:tgtEl>
                                        <p:attrNameLst>
                                          <p:attrName>ppt_x</p:attrName>
                                        </p:attrNameLst>
                                      </p:cBhvr>
                                      <p:tavLst>
                                        <p:tav tm="0">
                                          <p:val>
                                            <p:strVal val="#ppt_x"/>
                                          </p:val>
                                        </p:tav>
                                        <p:tav tm="100000">
                                          <p:val>
                                            <p:strVal val="#ppt_x"/>
                                          </p:val>
                                        </p:tav>
                                      </p:tavLst>
                                    </p:anim>
                                    <p:anim calcmode="lin" valueType="num">
                                      <p:cBhvr>
                                        <p:cTn id="98"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30"/>
                                        </p:tgtEl>
                                        <p:attrNameLst>
                                          <p:attrName>style.visibility</p:attrName>
                                        </p:attrNameLst>
                                      </p:cBhvr>
                                      <p:to>
                                        <p:strVal val="visible"/>
                                      </p:to>
                                    </p:set>
                                    <p:animEffect transition="in" filter="fade">
                                      <p:cBhvr>
                                        <p:cTn id="103" dur="500"/>
                                        <p:tgtEl>
                                          <p:spTgt spid="130"/>
                                        </p:tgtEl>
                                      </p:cBhvr>
                                    </p:animEffect>
                                  </p:childTnLst>
                                </p:cTn>
                              </p:par>
                              <p:par>
                                <p:cTn id="104" presetID="10" presetClass="entr" presetSubtype="0" fill="hold" nodeType="withEffect">
                                  <p:stCondLst>
                                    <p:cond delay="0"/>
                                  </p:stCondLst>
                                  <p:childTnLst>
                                    <p:set>
                                      <p:cBhvr>
                                        <p:cTn id="105" dur="1" fill="hold">
                                          <p:stCondLst>
                                            <p:cond delay="0"/>
                                          </p:stCondLst>
                                        </p:cTn>
                                        <p:tgtEl>
                                          <p:spTgt spid="140"/>
                                        </p:tgtEl>
                                        <p:attrNameLst>
                                          <p:attrName>style.visibility</p:attrName>
                                        </p:attrNameLst>
                                      </p:cBhvr>
                                      <p:to>
                                        <p:strVal val="visible"/>
                                      </p:to>
                                    </p:set>
                                    <p:animEffect transition="in" filter="fade">
                                      <p:cBhvr>
                                        <p:cTn id="106" dur="500"/>
                                        <p:tgtEl>
                                          <p:spTgt spid="140"/>
                                        </p:tgtEl>
                                      </p:cBhvr>
                                    </p:animEffect>
                                  </p:childTnLst>
                                </p:cTn>
                              </p:par>
                              <p:par>
                                <p:cTn id="107" presetID="10" presetClass="entr" presetSubtype="0" fill="hold" nodeType="withEffect">
                                  <p:stCondLst>
                                    <p:cond delay="0"/>
                                  </p:stCondLst>
                                  <p:childTnLst>
                                    <p:set>
                                      <p:cBhvr>
                                        <p:cTn id="108" dur="1" fill="hold">
                                          <p:stCondLst>
                                            <p:cond delay="0"/>
                                          </p:stCondLst>
                                        </p:cTn>
                                        <p:tgtEl>
                                          <p:spTgt spid="143"/>
                                        </p:tgtEl>
                                        <p:attrNameLst>
                                          <p:attrName>style.visibility</p:attrName>
                                        </p:attrNameLst>
                                      </p:cBhvr>
                                      <p:to>
                                        <p:strVal val="visible"/>
                                      </p:to>
                                    </p:set>
                                    <p:animEffect transition="in" filter="fade">
                                      <p:cBhvr>
                                        <p:cTn id="10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2" grpId="0"/>
      <p:bldP spid="63" grpId="0"/>
      <p:bldP spid="64" grpId="0"/>
      <p:bldP spid="78" grpId="0" animBg="1"/>
      <p:bldP spid="109" grpId="0"/>
      <p:bldP spid="110" grpId="0"/>
      <p:bldP spid="111" grpId="0"/>
      <p:bldP spid="112" grpId="0"/>
      <p:bldP spid="113" grpId="0"/>
      <p:bldP spid="114" grpId="0"/>
      <p:bldP spid="115" grpId="0"/>
      <p:bldP spid="1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86CAD9-615A-3439-BF8D-3EF566BA4662}"/>
            </a:ext>
          </a:extLst>
        </p:cNvPr>
        <p:cNvGrpSpPr/>
        <p:nvPr/>
      </p:nvGrpSpPr>
      <p:grpSpPr>
        <a:xfrm>
          <a:off x="0" y="0"/>
          <a:ext cx="0" cy="0"/>
          <a:chOff x="0" y="0"/>
          <a:chExt cx="0" cy="0"/>
        </a:xfrm>
      </p:grpSpPr>
      <p:sp>
        <p:nvSpPr>
          <p:cNvPr id="111" name="TextBox 7">
            <a:extLst>
              <a:ext uri="{FF2B5EF4-FFF2-40B4-BE49-F238E27FC236}">
                <a16:creationId xmlns:a16="http://schemas.microsoft.com/office/drawing/2014/main" id="{88A1D8C9-46FC-C094-6144-0D8D282650B2}"/>
              </a:ext>
            </a:extLst>
          </p:cNvPr>
          <p:cNvSpPr txBox="1"/>
          <p:nvPr/>
        </p:nvSpPr>
        <p:spPr>
          <a:xfrm>
            <a:off x="779747" y="57793"/>
            <a:ext cx="10397155" cy="102419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1204C"/>
                </a:solidFill>
                <a:effectLst/>
                <a:uLnTx/>
                <a:uFillTx/>
                <a:latin typeface="Montserrat" panose="00000500000000000000" pitchFamily="2" charset="0"/>
                <a:ea typeface="Neue Machina Ultra-Bold"/>
                <a:cs typeface="Neue Machina Ultra-Bold"/>
                <a:sym typeface="Neue Machina Ultra-Bold"/>
              </a:rPr>
              <a:t>Engineering Design</a:t>
            </a:r>
          </a:p>
        </p:txBody>
      </p:sp>
      <p:sp>
        <p:nvSpPr>
          <p:cNvPr id="83" name="TextBox 82">
            <a:extLst>
              <a:ext uri="{FF2B5EF4-FFF2-40B4-BE49-F238E27FC236}">
                <a16:creationId xmlns:a16="http://schemas.microsoft.com/office/drawing/2014/main" id="{1FEC07C6-1967-174E-2E63-011A5D16ED9F}"/>
              </a:ext>
            </a:extLst>
          </p:cNvPr>
          <p:cNvSpPr txBox="1"/>
          <p:nvPr/>
        </p:nvSpPr>
        <p:spPr>
          <a:xfrm>
            <a:off x="323553" y="3557071"/>
            <a:ext cx="3794402" cy="523220"/>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E7F9A"/>
                </a:solidFill>
                <a:effectLst/>
                <a:uLnTx/>
                <a:uFillTx/>
                <a:latin typeface="Outfit" pitchFamily="2" charset="0"/>
                <a:ea typeface="+mn-ea"/>
                <a:cs typeface="+mn-cs"/>
              </a:rPr>
              <a:t>Dataset Management</a:t>
            </a:r>
          </a:p>
        </p:txBody>
      </p:sp>
      <p:grpSp>
        <p:nvGrpSpPr>
          <p:cNvPr id="15" name="Group 14">
            <a:extLst>
              <a:ext uri="{FF2B5EF4-FFF2-40B4-BE49-F238E27FC236}">
                <a16:creationId xmlns:a16="http://schemas.microsoft.com/office/drawing/2014/main" id="{F197C478-AE18-7391-5D22-C1B03453F5AF}"/>
              </a:ext>
            </a:extLst>
          </p:cNvPr>
          <p:cNvGrpSpPr/>
          <p:nvPr/>
        </p:nvGrpSpPr>
        <p:grpSpPr>
          <a:xfrm>
            <a:off x="-787557" y="3850778"/>
            <a:ext cx="1154196" cy="1151162"/>
            <a:chOff x="1627948" y="2238721"/>
            <a:chExt cx="971744" cy="969190"/>
          </a:xfrm>
          <a:solidFill>
            <a:srgbClr val="7E7F9A"/>
          </a:solidFill>
        </p:grpSpPr>
        <p:sp>
          <p:nvSpPr>
            <p:cNvPr id="105" name="Google Shape;12465;p89">
              <a:extLst>
                <a:ext uri="{FF2B5EF4-FFF2-40B4-BE49-F238E27FC236}">
                  <a16:creationId xmlns:a16="http://schemas.microsoft.com/office/drawing/2014/main" id="{6F7CB059-8E1E-F724-B186-130793195920}"/>
                </a:ext>
              </a:extLst>
            </p:cNvPr>
            <p:cNvSpPr/>
            <p:nvPr/>
          </p:nvSpPr>
          <p:spPr>
            <a:xfrm>
              <a:off x="1627948" y="2238721"/>
              <a:ext cx="971744" cy="969190"/>
            </a:xfrm>
            <a:custGeom>
              <a:avLst/>
              <a:gdLst/>
              <a:ahLst/>
              <a:cxnLst/>
              <a:rect l="l" t="t" r="r" b="b"/>
              <a:pathLst>
                <a:path w="11784" h="11753" extrusionOk="0">
                  <a:moveTo>
                    <a:pt x="5734" y="694"/>
                  </a:moveTo>
                  <a:cubicBezTo>
                    <a:pt x="7624" y="694"/>
                    <a:pt x="9168" y="2238"/>
                    <a:pt x="9168" y="4128"/>
                  </a:cubicBezTo>
                  <a:cubicBezTo>
                    <a:pt x="9168" y="6050"/>
                    <a:pt x="7624" y="7594"/>
                    <a:pt x="5734" y="7594"/>
                  </a:cubicBezTo>
                  <a:cubicBezTo>
                    <a:pt x="3844" y="7594"/>
                    <a:pt x="2332" y="6018"/>
                    <a:pt x="2332" y="4128"/>
                  </a:cubicBezTo>
                  <a:cubicBezTo>
                    <a:pt x="2332" y="2238"/>
                    <a:pt x="3844" y="694"/>
                    <a:pt x="5734" y="694"/>
                  </a:cubicBezTo>
                  <a:close/>
                  <a:moveTo>
                    <a:pt x="977" y="7531"/>
                  </a:moveTo>
                  <a:cubicBezTo>
                    <a:pt x="1166" y="7531"/>
                    <a:pt x="1323" y="7688"/>
                    <a:pt x="1323" y="7909"/>
                  </a:cubicBezTo>
                  <a:cubicBezTo>
                    <a:pt x="1292" y="8129"/>
                    <a:pt x="1134" y="8255"/>
                    <a:pt x="977" y="8255"/>
                  </a:cubicBezTo>
                  <a:cubicBezTo>
                    <a:pt x="788" y="8255"/>
                    <a:pt x="630" y="8098"/>
                    <a:pt x="630" y="7909"/>
                  </a:cubicBezTo>
                  <a:cubicBezTo>
                    <a:pt x="630" y="7688"/>
                    <a:pt x="788" y="7531"/>
                    <a:pt x="977" y="7531"/>
                  </a:cubicBezTo>
                  <a:close/>
                  <a:moveTo>
                    <a:pt x="10586" y="7531"/>
                  </a:moveTo>
                  <a:cubicBezTo>
                    <a:pt x="10775" y="7531"/>
                    <a:pt x="10932" y="7688"/>
                    <a:pt x="10932" y="7909"/>
                  </a:cubicBezTo>
                  <a:cubicBezTo>
                    <a:pt x="10932" y="8129"/>
                    <a:pt x="10775" y="8255"/>
                    <a:pt x="10586" y="8255"/>
                  </a:cubicBezTo>
                  <a:cubicBezTo>
                    <a:pt x="10397" y="8255"/>
                    <a:pt x="10239" y="8098"/>
                    <a:pt x="10239" y="7909"/>
                  </a:cubicBezTo>
                  <a:cubicBezTo>
                    <a:pt x="10239" y="7688"/>
                    <a:pt x="10397" y="7531"/>
                    <a:pt x="10586" y="7531"/>
                  </a:cubicBezTo>
                  <a:close/>
                  <a:moveTo>
                    <a:pt x="3025" y="9641"/>
                  </a:moveTo>
                  <a:cubicBezTo>
                    <a:pt x="3214" y="9641"/>
                    <a:pt x="3371" y="9799"/>
                    <a:pt x="3371" y="9988"/>
                  </a:cubicBezTo>
                  <a:cubicBezTo>
                    <a:pt x="3340" y="10177"/>
                    <a:pt x="3214" y="10335"/>
                    <a:pt x="3025" y="10335"/>
                  </a:cubicBezTo>
                  <a:cubicBezTo>
                    <a:pt x="2836" y="10335"/>
                    <a:pt x="2678" y="10177"/>
                    <a:pt x="2678" y="9988"/>
                  </a:cubicBezTo>
                  <a:cubicBezTo>
                    <a:pt x="2678" y="9799"/>
                    <a:pt x="2836" y="9641"/>
                    <a:pt x="3025" y="9641"/>
                  </a:cubicBezTo>
                  <a:close/>
                  <a:moveTo>
                    <a:pt x="8475" y="9641"/>
                  </a:moveTo>
                  <a:cubicBezTo>
                    <a:pt x="8696" y="9641"/>
                    <a:pt x="8822" y="9799"/>
                    <a:pt x="8822" y="9988"/>
                  </a:cubicBezTo>
                  <a:cubicBezTo>
                    <a:pt x="8822" y="10177"/>
                    <a:pt x="8664" y="10335"/>
                    <a:pt x="8475" y="10335"/>
                  </a:cubicBezTo>
                  <a:cubicBezTo>
                    <a:pt x="8255" y="10335"/>
                    <a:pt x="8128" y="10177"/>
                    <a:pt x="8128" y="9988"/>
                  </a:cubicBezTo>
                  <a:cubicBezTo>
                    <a:pt x="8128" y="9799"/>
                    <a:pt x="8255" y="9641"/>
                    <a:pt x="8475" y="9641"/>
                  </a:cubicBezTo>
                  <a:close/>
                  <a:moveTo>
                    <a:pt x="5734" y="10303"/>
                  </a:moveTo>
                  <a:cubicBezTo>
                    <a:pt x="5955" y="10303"/>
                    <a:pt x="6112" y="10461"/>
                    <a:pt x="6112" y="10650"/>
                  </a:cubicBezTo>
                  <a:cubicBezTo>
                    <a:pt x="6112" y="10839"/>
                    <a:pt x="5955" y="10996"/>
                    <a:pt x="5734" y="10996"/>
                  </a:cubicBezTo>
                  <a:cubicBezTo>
                    <a:pt x="5545" y="10996"/>
                    <a:pt x="5388" y="10839"/>
                    <a:pt x="5388" y="10650"/>
                  </a:cubicBezTo>
                  <a:cubicBezTo>
                    <a:pt x="5388" y="10461"/>
                    <a:pt x="5545" y="10303"/>
                    <a:pt x="5734" y="10303"/>
                  </a:cubicBezTo>
                  <a:close/>
                  <a:moveTo>
                    <a:pt x="5797" y="1"/>
                  </a:moveTo>
                  <a:cubicBezTo>
                    <a:pt x="3497" y="1"/>
                    <a:pt x="1701" y="1860"/>
                    <a:pt x="1701" y="4097"/>
                  </a:cubicBezTo>
                  <a:cubicBezTo>
                    <a:pt x="1701" y="5010"/>
                    <a:pt x="2017" y="5924"/>
                    <a:pt x="2552" y="6617"/>
                  </a:cubicBezTo>
                  <a:lnTo>
                    <a:pt x="1701" y="7153"/>
                  </a:lnTo>
                  <a:cubicBezTo>
                    <a:pt x="1481" y="6995"/>
                    <a:pt x="1260" y="6901"/>
                    <a:pt x="1040" y="6901"/>
                  </a:cubicBezTo>
                  <a:cubicBezTo>
                    <a:pt x="473" y="6901"/>
                    <a:pt x="0" y="7373"/>
                    <a:pt x="0" y="7940"/>
                  </a:cubicBezTo>
                  <a:cubicBezTo>
                    <a:pt x="0" y="8476"/>
                    <a:pt x="473" y="8948"/>
                    <a:pt x="1040" y="8948"/>
                  </a:cubicBezTo>
                  <a:cubicBezTo>
                    <a:pt x="1575" y="8948"/>
                    <a:pt x="2048" y="8476"/>
                    <a:pt x="2048" y="7940"/>
                  </a:cubicBezTo>
                  <a:lnTo>
                    <a:pt x="2048" y="7751"/>
                  </a:lnTo>
                  <a:lnTo>
                    <a:pt x="3088" y="7153"/>
                  </a:lnTo>
                  <a:cubicBezTo>
                    <a:pt x="3340" y="7373"/>
                    <a:pt x="3623" y="7625"/>
                    <a:pt x="3970" y="7783"/>
                  </a:cubicBezTo>
                  <a:lnTo>
                    <a:pt x="3308" y="8948"/>
                  </a:lnTo>
                  <a:lnTo>
                    <a:pt x="3119" y="8948"/>
                  </a:lnTo>
                  <a:cubicBezTo>
                    <a:pt x="2552" y="8948"/>
                    <a:pt x="2080" y="9421"/>
                    <a:pt x="2080" y="9988"/>
                  </a:cubicBezTo>
                  <a:cubicBezTo>
                    <a:pt x="2080" y="10524"/>
                    <a:pt x="2552" y="10996"/>
                    <a:pt x="3119" y="10996"/>
                  </a:cubicBezTo>
                  <a:cubicBezTo>
                    <a:pt x="3655" y="10996"/>
                    <a:pt x="4127" y="10524"/>
                    <a:pt x="4127" y="9988"/>
                  </a:cubicBezTo>
                  <a:cubicBezTo>
                    <a:pt x="4127" y="9736"/>
                    <a:pt x="4064" y="9515"/>
                    <a:pt x="3907" y="9326"/>
                  </a:cubicBezTo>
                  <a:lnTo>
                    <a:pt x="4600" y="8098"/>
                  </a:lnTo>
                  <a:cubicBezTo>
                    <a:pt x="4883" y="8161"/>
                    <a:pt x="5199" y="8255"/>
                    <a:pt x="5514" y="8287"/>
                  </a:cubicBezTo>
                  <a:lnTo>
                    <a:pt x="5514" y="9736"/>
                  </a:lnTo>
                  <a:cubicBezTo>
                    <a:pt x="5136" y="9894"/>
                    <a:pt x="4852" y="10272"/>
                    <a:pt x="4852" y="10713"/>
                  </a:cubicBezTo>
                  <a:cubicBezTo>
                    <a:pt x="4852" y="11280"/>
                    <a:pt x="5325" y="11752"/>
                    <a:pt x="5860" y="11752"/>
                  </a:cubicBezTo>
                  <a:cubicBezTo>
                    <a:pt x="6427" y="11752"/>
                    <a:pt x="6900" y="11280"/>
                    <a:pt x="6900" y="10713"/>
                  </a:cubicBezTo>
                  <a:cubicBezTo>
                    <a:pt x="6900" y="10303"/>
                    <a:pt x="6616" y="9894"/>
                    <a:pt x="6238" y="9736"/>
                  </a:cubicBezTo>
                  <a:lnTo>
                    <a:pt x="6238" y="8287"/>
                  </a:lnTo>
                  <a:cubicBezTo>
                    <a:pt x="6553" y="8255"/>
                    <a:pt x="6868" y="8224"/>
                    <a:pt x="7120" y="8098"/>
                  </a:cubicBezTo>
                  <a:lnTo>
                    <a:pt x="7845" y="9326"/>
                  </a:lnTo>
                  <a:cubicBezTo>
                    <a:pt x="7687" y="9515"/>
                    <a:pt x="7593" y="9736"/>
                    <a:pt x="7593" y="9988"/>
                  </a:cubicBezTo>
                  <a:cubicBezTo>
                    <a:pt x="7593" y="10524"/>
                    <a:pt x="8065" y="10996"/>
                    <a:pt x="8633" y="10996"/>
                  </a:cubicBezTo>
                  <a:cubicBezTo>
                    <a:pt x="9168" y="10996"/>
                    <a:pt x="9641" y="10524"/>
                    <a:pt x="9641" y="9988"/>
                  </a:cubicBezTo>
                  <a:cubicBezTo>
                    <a:pt x="9641" y="9421"/>
                    <a:pt x="9168" y="8948"/>
                    <a:pt x="8633" y="8948"/>
                  </a:cubicBezTo>
                  <a:lnTo>
                    <a:pt x="8444" y="8948"/>
                  </a:lnTo>
                  <a:lnTo>
                    <a:pt x="7750" y="7783"/>
                  </a:lnTo>
                  <a:cubicBezTo>
                    <a:pt x="8065" y="7625"/>
                    <a:pt x="8381" y="7373"/>
                    <a:pt x="8664" y="7153"/>
                  </a:cubicBezTo>
                  <a:lnTo>
                    <a:pt x="9735" y="7751"/>
                  </a:lnTo>
                  <a:lnTo>
                    <a:pt x="9735" y="7940"/>
                  </a:lnTo>
                  <a:cubicBezTo>
                    <a:pt x="9735" y="8476"/>
                    <a:pt x="10208" y="8948"/>
                    <a:pt x="10743" y="8948"/>
                  </a:cubicBezTo>
                  <a:cubicBezTo>
                    <a:pt x="11310" y="8948"/>
                    <a:pt x="11783" y="8476"/>
                    <a:pt x="11783" y="7940"/>
                  </a:cubicBezTo>
                  <a:cubicBezTo>
                    <a:pt x="11626" y="7342"/>
                    <a:pt x="11153" y="6901"/>
                    <a:pt x="10586" y="6901"/>
                  </a:cubicBezTo>
                  <a:cubicBezTo>
                    <a:pt x="10302" y="6901"/>
                    <a:pt x="10082" y="6995"/>
                    <a:pt x="9924" y="7153"/>
                  </a:cubicBezTo>
                  <a:lnTo>
                    <a:pt x="9011" y="6617"/>
                  </a:lnTo>
                  <a:cubicBezTo>
                    <a:pt x="9578" y="5924"/>
                    <a:pt x="9893" y="5010"/>
                    <a:pt x="9893" y="4097"/>
                  </a:cubicBezTo>
                  <a:cubicBezTo>
                    <a:pt x="9893" y="1828"/>
                    <a:pt x="8034" y="1"/>
                    <a:pt x="579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106" name="Google Shape;12466;p89">
              <a:extLst>
                <a:ext uri="{FF2B5EF4-FFF2-40B4-BE49-F238E27FC236}">
                  <a16:creationId xmlns:a16="http://schemas.microsoft.com/office/drawing/2014/main" id="{1F9A5B0F-FD76-CF0E-1989-8CD5ABA2C013}"/>
                </a:ext>
              </a:extLst>
            </p:cNvPr>
            <p:cNvSpPr/>
            <p:nvPr/>
          </p:nvSpPr>
          <p:spPr>
            <a:xfrm>
              <a:off x="1931907" y="2350458"/>
              <a:ext cx="342964" cy="397556"/>
            </a:xfrm>
            <a:custGeom>
              <a:avLst/>
              <a:gdLst/>
              <a:ahLst/>
              <a:cxnLst/>
              <a:rect l="l" t="t" r="r" b="b"/>
              <a:pathLst>
                <a:path w="4159" h="4821" extrusionOk="0">
                  <a:moveTo>
                    <a:pt x="2048" y="725"/>
                  </a:moveTo>
                  <a:cubicBezTo>
                    <a:pt x="2458" y="725"/>
                    <a:pt x="2741" y="1040"/>
                    <a:pt x="2741" y="1387"/>
                  </a:cubicBezTo>
                  <a:cubicBezTo>
                    <a:pt x="2741" y="1765"/>
                    <a:pt x="2426" y="2049"/>
                    <a:pt x="2048" y="2049"/>
                  </a:cubicBezTo>
                  <a:cubicBezTo>
                    <a:pt x="1702" y="2049"/>
                    <a:pt x="1387" y="1733"/>
                    <a:pt x="1387" y="1387"/>
                  </a:cubicBezTo>
                  <a:cubicBezTo>
                    <a:pt x="1387" y="1040"/>
                    <a:pt x="1702" y="725"/>
                    <a:pt x="2048" y="725"/>
                  </a:cubicBezTo>
                  <a:close/>
                  <a:moveTo>
                    <a:pt x="2363" y="2773"/>
                  </a:moveTo>
                  <a:cubicBezTo>
                    <a:pt x="2930" y="2773"/>
                    <a:pt x="3403" y="3246"/>
                    <a:pt x="3403" y="3781"/>
                  </a:cubicBezTo>
                  <a:lnTo>
                    <a:pt x="3403" y="4128"/>
                  </a:lnTo>
                  <a:lnTo>
                    <a:pt x="630" y="4128"/>
                  </a:lnTo>
                  <a:lnTo>
                    <a:pt x="630" y="3781"/>
                  </a:lnTo>
                  <a:lnTo>
                    <a:pt x="693" y="3781"/>
                  </a:lnTo>
                  <a:cubicBezTo>
                    <a:pt x="693" y="3246"/>
                    <a:pt x="1166" y="2773"/>
                    <a:pt x="1702" y="2773"/>
                  </a:cubicBezTo>
                  <a:close/>
                  <a:moveTo>
                    <a:pt x="2111" y="1"/>
                  </a:moveTo>
                  <a:cubicBezTo>
                    <a:pt x="1355" y="1"/>
                    <a:pt x="725" y="631"/>
                    <a:pt x="725" y="1387"/>
                  </a:cubicBezTo>
                  <a:cubicBezTo>
                    <a:pt x="725" y="1702"/>
                    <a:pt x="851" y="2017"/>
                    <a:pt x="1040" y="2238"/>
                  </a:cubicBezTo>
                  <a:cubicBezTo>
                    <a:pt x="441" y="2521"/>
                    <a:pt x="63" y="3120"/>
                    <a:pt x="63" y="3781"/>
                  </a:cubicBezTo>
                  <a:lnTo>
                    <a:pt x="63" y="4443"/>
                  </a:lnTo>
                  <a:cubicBezTo>
                    <a:pt x="0" y="4663"/>
                    <a:pt x="158" y="4821"/>
                    <a:pt x="378" y="4821"/>
                  </a:cubicBezTo>
                  <a:lnTo>
                    <a:pt x="3781" y="4821"/>
                  </a:lnTo>
                  <a:cubicBezTo>
                    <a:pt x="4001" y="4821"/>
                    <a:pt x="4159" y="4663"/>
                    <a:pt x="4159" y="4443"/>
                  </a:cubicBezTo>
                  <a:lnTo>
                    <a:pt x="4159" y="3781"/>
                  </a:lnTo>
                  <a:cubicBezTo>
                    <a:pt x="4159" y="3120"/>
                    <a:pt x="3749" y="2521"/>
                    <a:pt x="3151" y="2238"/>
                  </a:cubicBezTo>
                  <a:cubicBezTo>
                    <a:pt x="3371" y="2017"/>
                    <a:pt x="3466" y="1733"/>
                    <a:pt x="3466" y="1387"/>
                  </a:cubicBezTo>
                  <a:cubicBezTo>
                    <a:pt x="3466" y="631"/>
                    <a:pt x="2836" y="1"/>
                    <a:pt x="211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grpSp>
      <p:sp>
        <p:nvSpPr>
          <p:cNvPr id="19" name="TextBox 18">
            <a:extLst>
              <a:ext uri="{FF2B5EF4-FFF2-40B4-BE49-F238E27FC236}">
                <a16:creationId xmlns:a16="http://schemas.microsoft.com/office/drawing/2014/main" id="{92B878C3-CF4B-ED7E-869B-C9287AFE6A33}"/>
              </a:ext>
            </a:extLst>
          </p:cNvPr>
          <p:cNvSpPr txBox="1"/>
          <p:nvPr/>
        </p:nvSpPr>
        <p:spPr>
          <a:xfrm>
            <a:off x="535949" y="4032622"/>
            <a:ext cx="3369610" cy="830997"/>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E7F9A"/>
                </a:solidFill>
                <a:effectLst/>
                <a:uLnTx/>
                <a:uFillTx/>
                <a:latin typeface="Outfit" pitchFamily="2" charset="0"/>
                <a:ea typeface="+mn-ea"/>
                <a:cs typeface="+mn-cs"/>
              </a:rPr>
              <a:t>The process of labeling data to train AI models.</a:t>
            </a:r>
            <a:endParaRPr kumimoji="0" lang="en-US" sz="2400" b="1" i="0" u="none" strike="noStrike" kern="0" cap="none" spc="0" normalizeH="0" baseline="0" noProof="0" dirty="0">
              <a:ln>
                <a:noFill/>
              </a:ln>
              <a:solidFill>
                <a:srgbClr val="7E7F9A"/>
              </a:solidFill>
              <a:effectLst/>
              <a:uLnTx/>
              <a:uFillTx/>
              <a:latin typeface="Outfit" pitchFamily="2" charset="0"/>
              <a:ea typeface="+mn-ea"/>
              <a:cs typeface="+mn-cs"/>
            </a:endParaRPr>
          </a:p>
        </p:txBody>
      </p:sp>
      <p:sp>
        <p:nvSpPr>
          <p:cNvPr id="89" name="TextBox 88">
            <a:extLst>
              <a:ext uri="{FF2B5EF4-FFF2-40B4-BE49-F238E27FC236}">
                <a16:creationId xmlns:a16="http://schemas.microsoft.com/office/drawing/2014/main" id="{A4C6E698-73F3-E732-7FED-EDFBE95FF062}"/>
              </a:ext>
            </a:extLst>
          </p:cNvPr>
          <p:cNvSpPr txBox="1"/>
          <p:nvPr/>
        </p:nvSpPr>
        <p:spPr>
          <a:xfrm>
            <a:off x="5355317" y="3557071"/>
            <a:ext cx="3689498" cy="523220"/>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AB9B9B"/>
                </a:solidFill>
                <a:effectLst/>
                <a:uLnTx/>
                <a:uFillTx/>
                <a:latin typeface="Outfit" pitchFamily="2" charset="0"/>
                <a:ea typeface="+mn-ea"/>
                <a:cs typeface="+mn-cs"/>
              </a:rPr>
              <a:t>Model Training</a:t>
            </a:r>
          </a:p>
        </p:txBody>
      </p:sp>
      <p:pic>
        <p:nvPicPr>
          <p:cNvPr id="110" name="Picture 109" descr="A black background with a smiling face&#10;&#10;AI-generated content may be incorrect.">
            <a:extLst>
              <a:ext uri="{FF2B5EF4-FFF2-40B4-BE49-F238E27FC236}">
                <a16:creationId xmlns:a16="http://schemas.microsoft.com/office/drawing/2014/main" id="{9A2FD50A-ECA0-781C-4259-02A550C28FF0}"/>
              </a:ext>
            </a:extLst>
          </p:cNvPr>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21976" y="3750250"/>
            <a:ext cx="1293706" cy="1293706"/>
          </a:xfrm>
          <a:prstGeom prst="rect">
            <a:avLst/>
          </a:prstGeom>
        </p:spPr>
      </p:pic>
      <p:sp>
        <p:nvSpPr>
          <p:cNvPr id="21" name="TextBox 20">
            <a:extLst>
              <a:ext uri="{FF2B5EF4-FFF2-40B4-BE49-F238E27FC236}">
                <a16:creationId xmlns:a16="http://schemas.microsoft.com/office/drawing/2014/main" id="{F8A9855C-5045-DFE3-03AB-44C747D1060A}"/>
              </a:ext>
            </a:extLst>
          </p:cNvPr>
          <p:cNvSpPr txBox="1"/>
          <p:nvPr/>
        </p:nvSpPr>
        <p:spPr>
          <a:xfrm>
            <a:off x="5370144" y="4032622"/>
            <a:ext cx="3564052" cy="120032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B9B9B"/>
                </a:solidFill>
                <a:effectLst/>
                <a:uLnTx/>
                <a:uFillTx/>
                <a:latin typeface="Outfit" pitchFamily="2" charset="0"/>
                <a:ea typeface="+mn-ea"/>
                <a:cs typeface="+mn-cs"/>
              </a:rPr>
              <a:t>Training a detector to classify by feeding it processed data.</a:t>
            </a:r>
            <a:endParaRPr kumimoji="0" lang="en-US" sz="2400" b="1" i="0" u="none" strike="noStrike" kern="0" cap="none" spc="0" normalizeH="0" baseline="0" noProof="0" dirty="0">
              <a:ln>
                <a:noFill/>
              </a:ln>
              <a:solidFill>
                <a:srgbClr val="AB9B9B"/>
              </a:solidFill>
              <a:effectLst/>
              <a:uLnTx/>
              <a:uFillTx/>
              <a:latin typeface="Outfit" pitchFamily="2" charset="0"/>
              <a:ea typeface="+mn-ea"/>
              <a:cs typeface="+mn-cs"/>
            </a:endParaRPr>
          </a:p>
        </p:txBody>
      </p:sp>
      <p:sp>
        <p:nvSpPr>
          <p:cNvPr id="5" name="TextBox 4">
            <a:extLst>
              <a:ext uri="{FF2B5EF4-FFF2-40B4-BE49-F238E27FC236}">
                <a16:creationId xmlns:a16="http://schemas.microsoft.com/office/drawing/2014/main" id="{51DB1DC9-497A-E17F-7729-8F038B4A963E}"/>
              </a:ext>
            </a:extLst>
          </p:cNvPr>
          <p:cNvSpPr txBox="1"/>
          <p:nvPr/>
        </p:nvSpPr>
        <p:spPr>
          <a:xfrm>
            <a:off x="10336060" y="3557071"/>
            <a:ext cx="4222676" cy="523220"/>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A7A28B"/>
                </a:solidFill>
                <a:effectLst/>
                <a:uLnTx/>
                <a:uFillTx/>
                <a:latin typeface="Outfit" pitchFamily="2" charset="0"/>
                <a:ea typeface="+mn-ea"/>
                <a:cs typeface="+mn-cs"/>
              </a:rPr>
              <a:t>Web </a:t>
            </a:r>
            <a:r>
              <a:rPr lang="en-US" sz="2800" b="1" kern="0" dirty="0">
                <a:solidFill>
                  <a:srgbClr val="A7A28B"/>
                </a:solidFill>
                <a:latin typeface="Outfit" pitchFamily="2" charset="0"/>
              </a:rPr>
              <a:t>T</a:t>
            </a:r>
            <a:r>
              <a:rPr kumimoji="0" lang="en-US" sz="2800" b="1" i="0" u="none" strike="noStrike" kern="0" cap="none" spc="0" normalizeH="0" baseline="0" noProof="0" dirty="0" err="1">
                <a:ln>
                  <a:noFill/>
                </a:ln>
                <a:solidFill>
                  <a:srgbClr val="A7A28B"/>
                </a:solidFill>
                <a:effectLst/>
                <a:uLnTx/>
                <a:uFillTx/>
                <a:latin typeface="Outfit" pitchFamily="2" charset="0"/>
                <a:ea typeface="+mn-ea"/>
                <a:cs typeface="+mn-cs"/>
              </a:rPr>
              <a:t>ool</a:t>
            </a:r>
            <a:r>
              <a:rPr kumimoji="0" lang="en-US" sz="2800" b="1" i="0" u="none" strike="noStrike" kern="0" cap="none" spc="0" normalizeH="0" baseline="0" noProof="0" dirty="0">
                <a:ln>
                  <a:noFill/>
                </a:ln>
                <a:solidFill>
                  <a:srgbClr val="A7A28B"/>
                </a:solidFill>
                <a:effectLst/>
                <a:uLnTx/>
                <a:uFillTx/>
                <a:latin typeface="Outfit" pitchFamily="2" charset="0"/>
                <a:ea typeface="+mn-ea"/>
                <a:cs typeface="+mn-cs"/>
              </a:rPr>
              <a:t> </a:t>
            </a:r>
            <a:r>
              <a:rPr lang="en-US" sz="2800" b="1" kern="0" dirty="0">
                <a:solidFill>
                  <a:srgbClr val="A7A28B"/>
                </a:solidFill>
                <a:latin typeface="Outfit" pitchFamily="2" charset="0"/>
              </a:rPr>
              <a:t>D</a:t>
            </a:r>
            <a:r>
              <a:rPr kumimoji="0" lang="en-US" sz="2800" b="1" i="0" u="none" strike="noStrike" kern="0" cap="none" spc="0" normalizeH="0" baseline="0" noProof="0" dirty="0" err="1">
                <a:ln>
                  <a:noFill/>
                </a:ln>
                <a:solidFill>
                  <a:srgbClr val="A7A28B"/>
                </a:solidFill>
                <a:effectLst/>
                <a:uLnTx/>
                <a:uFillTx/>
                <a:latin typeface="Outfit" pitchFamily="2" charset="0"/>
                <a:ea typeface="+mn-ea"/>
                <a:cs typeface="+mn-cs"/>
              </a:rPr>
              <a:t>evelopment</a:t>
            </a:r>
            <a:endParaRPr kumimoji="0" lang="en-US" sz="2800" b="1" i="0" u="none" strike="noStrike" kern="0" cap="none" spc="0" normalizeH="0" baseline="0" noProof="0" dirty="0">
              <a:ln>
                <a:noFill/>
              </a:ln>
              <a:solidFill>
                <a:srgbClr val="A7A28B"/>
              </a:solidFill>
              <a:effectLst/>
              <a:uLnTx/>
              <a:uFillTx/>
              <a:latin typeface="Outfit" pitchFamily="2" charset="0"/>
              <a:ea typeface="+mn-ea"/>
              <a:cs typeface="+mn-cs"/>
            </a:endParaRPr>
          </a:p>
        </p:txBody>
      </p:sp>
      <p:sp>
        <p:nvSpPr>
          <p:cNvPr id="7" name="TextBox 6">
            <a:extLst>
              <a:ext uri="{FF2B5EF4-FFF2-40B4-BE49-F238E27FC236}">
                <a16:creationId xmlns:a16="http://schemas.microsoft.com/office/drawing/2014/main" id="{CA8AC030-8EB7-B929-44FE-0863550CB6DA}"/>
              </a:ext>
            </a:extLst>
          </p:cNvPr>
          <p:cNvSpPr txBox="1"/>
          <p:nvPr/>
        </p:nvSpPr>
        <p:spPr>
          <a:xfrm>
            <a:off x="10398782" y="4032622"/>
            <a:ext cx="3821335" cy="120032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7A28B"/>
                </a:solidFill>
                <a:effectLst/>
                <a:uLnTx/>
                <a:uFillTx/>
                <a:latin typeface="Outfit" pitchFamily="2" charset="0"/>
                <a:ea typeface="+mn-ea"/>
                <a:cs typeface="+mn-cs"/>
              </a:rPr>
              <a:t>A platform for users to upload images and detect DeepFakes.</a:t>
            </a:r>
            <a:endParaRPr kumimoji="0" lang="en-US" sz="2400" b="1" i="0" u="none" strike="noStrike" kern="0" cap="none" spc="0" normalizeH="0" baseline="0" noProof="0" dirty="0">
              <a:ln>
                <a:noFill/>
              </a:ln>
              <a:solidFill>
                <a:srgbClr val="A7A28B"/>
              </a:solidFill>
              <a:effectLst/>
              <a:uLnTx/>
              <a:uFillTx/>
              <a:latin typeface="Outfit" pitchFamily="2" charset="0"/>
              <a:ea typeface="+mn-ea"/>
              <a:cs typeface="+mn-cs"/>
            </a:endParaRPr>
          </a:p>
        </p:txBody>
      </p:sp>
      <p:grpSp>
        <p:nvGrpSpPr>
          <p:cNvPr id="2" name="Group 1">
            <a:extLst>
              <a:ext uri="{FF2B5EF4-FFF2-40B4-BE49-F238E27FC236}">
                <a16:creationId xmlns:a16="http://schemas.microsoft.com/office/drawing/2014/main" id="{7CB6A612-2659-CB13-1E04-0141DF045645}"/>
              </a:ext>
            </a:extLst>
          </p:cNvPr>
          <p:cNvGrpSpPr/>
          <p:nvPr/>
        </p:nvGrpSpPr>
        <p:grpSpPr>
          <a:xfrm>
            <a:off x="9253335" y="3948585"/>
            <a:ext cx="1028748" cy="909178"/>
            <a:chOff x="6924158" y="3860084"/>
            <a:chExt cx="641288" cy="566751"/>
          </a:xfrm>
          <a:solidFill>
            <a:srgbClr val="A7A28B"/>
          </a:solidFill>
        </p:grpSpPr>
        <p:sp>
          <p:nvSpPr>
            <p:cNvPr id="97" name="Google Shape;12445;p89">
              <a:extLst>
                <a:ext uri="{FF2B5EF4-FFF2-40B4-BE49-F238E27FC236}">
                  <a16:creationId xmlns:a16="http://schemas.microsoft.com/office/drawing/2014/main" id="{03C272EC-EF74-3D3A-E37A-7D01FAEBC0F7}"/>
                </a:ext>
              </a:extLst>
            </p:cNvPr>
            <p:cNvSpPr/>
            <p:nvPr/>
          </p:nvSpPr>
          <p:spPr>
            <a:xfrm>
              <a:off x="6924158" y="3860084"/>
              <a:ext cx="641288" cy="566751"/>
            </a:xfrm>
            <a:custGeom>
              <a:avLst/>
              <a:gdLst/>
              <a:ahLst/>
              <a:cxnLst/>
              <a:rect l="l" t="t" r="r" b="b"/>
              <a:pathLst>
                <a:path w="11658" h="10303" extrusionOk="0">
                  <a:moveTo>
                    <a:pt x="10618" y="693"/>
                  </a:moveTo>
                  <a:cubicBezTo>
                    <a:pt x="10807" y="693"/>
                    <a:pt x="10964" y="851"/>
                    <a:pt x="10964" y="1040"/>
                  </a:cubicBezTo>
                  <a:lnTo>
                    <a:pt x="10964" y="2741"/>
                  </a:lnTo>
                  <a:lnTo>
                    <a:pt x="662" y="2741"/>
                  </a:lnTo>
                  <a:lnTo>
                    <a:pt x="662" y="1040"/>
                  </a:lnTo>
                  <a:cubicBezTo>
                    <a:pt x="662" y="851"/>
                    <a:pt x="820" y="693"/>
                    <a:pt x="1009" y="693"/>
                  </a:cubicBezTo>
                  <a:close/>
                  <a:moveTo>
                    <a:pt x="10996" y="3403"/>
                  </a:moveTo>
                  <a:lnTo>
                    <a:pt x="10996" y="9231"/>
                  </a:lnTo>
                  <a:cubicBezTo>
                    <a:pt x="10964" y="9420"/>
                    <a:pt x="10838" y="9578"/>
                    <a:pt x="10618" y="9578"/>
                  </a:cubicBezTo>
                  <a:lnTo>
                    <a:pt x="1009" y="9578"/>
                  </a:lnTo>
                  <a:cubicBezTo>
                    <a:pt x="820" y="9578"/>
                    <a:pt x="662" y="9420"/>
                    <a:pt x="662" y="9231"/>
                  </a:cubicBezTo>
                  <a:lnTo>
                    <a:pt x="662" y="3403"/>
                  </a:lnTo>
                  <a:close/>
                  <a:moveTo>
                    <a:pt x="1009" y="0"/>
                  </a:moveTo>
                  <a:cubicBezTo>
                    <a:pt x="473" y="0"/>
                    <a:pt x="1" y="473"/>
                    <a:pt x="1" y="1040"/>
                  </a:cubicBezTo>
                  <a:lnTo>
                    <a:pt x="1" y="9263"/>
                  </a:lnTo>
                  <a:cubicBezTo>
                    <a:pt x="1" y="9830"/>
                    <a:pt x="473" y="10302"/>
                    <a:pt x="1009" y="10302"/>
                  </a:cubicBezTo>
                  <a:lnTo>
                    <a:pt x="10618" y="10302"/>
                  </a:lnTo>
                  <a:cubicBezTo>
                    <a:pt x="11185" y="10302"/>
                    <a:pt x="11658" y="9830"/>
                    <a:pt x="11658" y="9263"/>
                  </a:cubicBezTo>
                  <a:lnTo>
                    <a:pt x="11658" y="1040"/>
                  </a:lnTo>
                  <a:cubicBezTo>
                    <a:pt x="11658" y="441"/>
                    <a:pt x="11217" y="0"/>
                    <a:pt x="1061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98" name="Google Shape;12446;p89">
              <a:extLst>
                <a:ext uri="{FF2B5EF4-FFF2-40B4-BE49-F238E27FC236}">
                  <a16:creationId xmlns:a16="http://schemas.microsoft.com/office/drawing/2014/main" id="{E5D0B676-451D-9F8F-80A6-B98862D5CE44}"/>
                </a:ext>
              </a:extLst>
            </p:cNvPr>
            <p:cNvSpPr/>
            <p:nvPr/>
          </p:nvSpPr>
          <p:spPr>
            <a:xfrm>
              <a:off x="6996934" y="3934620"/>
              <a:ext cx="39936" cy="38176"/>
            </a:xfrm>
            <a:custGeom>
              <a:avLst/>
              <a:gdLst/>
              <a:ahLst/>
              <a:cxnLst/>
              <a:rect l="l" t="t" r="r" b="b"/>
              <a:pathLst>
                <a:path w="726" h="694" extrusionOk="0">
                  <a:moveTo>
                    <a:pt x="348" y="0"/>
                  </a:moveTo>
                  <a:cubicBezTo>
                    <a:pt x="158" y="0"/>
                    <a:pt x="1" y="158"/>
                    <a:pt x="1" y="347"/>
                  </a:cubicBezTo>
                  <a:cubicBezTo>
                    <a:pt x="1" y="536"/>
                    <a:pt x="158" y="693"/>
                    <a:pt x="348" y="693"/>
                  </a:cubicBezTo>
                  <a:cubicBezTo>
                    <a:pt x="568" y="693"/>
                    <a:pt x="726" y="536"/>
                    <a:pt x="726" y="347"/>
                  </a:cubicBezTo>
                  <a:cubicBezTo>
                    <a:pt x="726" y="158"/>
                    <a:pt x="568" y="0"/>
                    <a:pt x="34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99" name="Google Shape;12447;p89">
              <a:extLst>
                <a:ext uri="{FF2B5EF4-FFF2-40B4-BE49-F238E27FC236}">
                  <a16:creationId xmlns:a16="http://schemas.microsoft.com/office/drawing/2014/main" id="{9546C441-4F03-9928-8569-2B9A41A289A5}"/>
                </a:ext>
              </a:extLst>
            </p:cNvPr>
            <p:cNvSpPr/>
            <p:nvPr/>
          </p:nvSpPr>
          <p:spPr>
            <a:xfrm>
              <a:off x="7073231" y="3934620"/>
              <a:ext cx="38176" cy="38176"/>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100" name="Google Shape;12448;p89">
              <a:extLst>
                <a:ext uri="{FF2B5EF4-FFF2-40B4-BE49-F238E27FC236}">
                  <a16:creationId xmlns:a16="http://schemas.microsoft.com/office/drawing/2014/main" id="{CCAC450C-C9DB-4959-7C1E-069D5C1C9AC1}"/>
                </a:ext>
              </a:extLst>
            </p:cNvPr>
            <p:cNvSpPr/>
            <p:nvPr/>
          </p:nvSpPr>
          <p:spPr>
            <a:xfrm>
              <a:off x="7149472" y="3934620"/>
              <a:ext cx="38176" cy="38176"/>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101" name="Google Shape;12449;p89">
              <a:extLst>
                <a:ext uri="{FF2B5EF4-FFF2-40B4-BE49-F238E27FC236}">
                  <a16:creationId xmlns:a16="http://schemas.microsoft.com/office/drawing/2014/main" id="{A25686D1-6801-78EC-3230-7C584942F3BA}"/>
                </a:ext>
              </a:extLst>
            </p:cNvPr>
            <p:cNvSpPr/>
            <p:nvPr/>
          </p:nvSpPr>
          <p:spPr>
            <a:xfrm>
              <a:off x="7222249" y="3934620"/>
              <a:ext cx="266956" cy="38176"/>
            </a:xfrm>
            <a:custGeom>
              <a:avLst/>
              <a:gdLst/>
              <a:ahLst/>
              <a:cxnLst/>
              <a:rect l="l" t="t" r="r" b="b"/>
              <a:pathLst>
                <a:path w="4853" h="694" extrusionOk="0">
                  <a:moveTo>
                    <a:pt x="347" y="0"/>
                  </a:moveTo>
                  <a:cubicBezTo>
                    <a:pt x="158" y="0"/>
                    <a:pt x="1" y="158"/>
                    <a:pt x="1" y="347"/>
                  </a:cubicBezTo>
                  <a:cubicBezTo>
                    <a:pt x="32" y="536"/>
                    <a:pt x="190" y="693"/>
                    <a:pt x="347" y="693"/>
                  </a:cubicBezTo>
                  <a:lnTo>
                    <a:pt x="4506" y="693"/>
                  </a:lnTo>
                  <a:cubicBezTo>
                    <a:pt x="4695" y="693"/>
                    <a:pt x="4852" y="536"/>
                    <a:pt x="4852" y="347"/>
                  </a:cubicBezTo>
                  <a:cubicBezTo>
                    <a:pt x="4852" y="158"/>
                    <a:pt x="4695" y="0"/>
                    <a:pt x="450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102" name="Google Shape;12450;p89">
              <a:extLst>
                <a:ext uri="{FF2B5EF4-FFF2-40B4-BE49-F238E27FC236}">
                  <a16:creationId xmlns:a16="http://schemas.microsoft.com/office/drawing/2014/main" id="{1E5C9FBC-FA6B-018B-0CF6-11630022CCD1}"/>
                </a:ext>
              </a:extLst>
            </p:cNvPr>
            <p:cNvSpPr/>
            <p:nvPr/>
          </p:nvSpPr>
          <p:spPr>
            <a:xfrm>
              <a:off x="7340077" y="4124784"/>
              <a:ext cx="114472" cy="187688"/>
            </a:xfrm>
            <a:custGeom>
              <a:avLst/>
              <a:gdLst/>
              <a:ahLst/>
              <a:cxnLst/>
              <a:rect l="l" t="t" r="r" b="b"/>
              <a:pathLst>
                <a:path w="2081" h="3412" extrusionOk="0">
                  <a:moveTo>
                    <a:pt x="347" y="1"/>
                  </a:moveTo>
                  <a:cubicBezTo>
                    <a:pt x="261" y="1"/>
                    <a:pt x="174" y="24"/>
                    <a:pt x="127" y="72"/>
                  </a:cubicBezTo>
                  <a:cubicBezTo>
                    <a:pt x="1" y="198"/>
                    <a:pt x="1" y="450"/>
                    <a:pt x="127" y="544"/>
                  </a:cubicBezTo>
                  <a:lnTo>
                    <a:pt x="1261" y="1710"/>
                  </a:lnTo>
                  <a:lnTo>
                    <a:pt x="127" y="2844"/>
                  </a:lnTo>
                  <a:cubicBezTo>
                    <a:pt x="1" y="2970"/>
                    <a:pt x="1" y="3191"/>
                    <a:pt x="127" y="3317"/>
                  </a:cubicBezTo>
                  <a:cubicBezTo>
                    <a:pt x="174" y="3380"/>
                    <a:pt x="261" y="3411"/>
                    <a:pt x="347" y="3411"/>
                  </a:cubicBezTo>
                  <a:cubicBezTo>
                    <a:pt x="434" y="3411"/>
                    <a:pt x="521" y="3380"/>
                    <a:pt x="568" y="3317"/>
                  </a:cubicBezTo>
                  <a:lnTo>
                    <a:pt x="1954" y="1930"/>
                  </a:lnTo>
                  <a:cubicBezTo>
                    <a:pt x="2080" y="1804"/>
                    <a:pt x="2080" y="1584"/>
                    <a:pt x="1954" y="1458"/>
                  </a:cubicBezTo>
                  <a:lnTo>
                    <a:pt x="568" y="72"/>
                  </a:lnTo>
                  <a:cubicBezTo>
                    <a:pt x="521" y="24"/>
                    <a:pt x="434"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103" name="Google Shape;12451;p89">
              <a:extLst>
                <a:ext uri="{FF2B5EF4-FFF2-40B4-BE49-F238E27FC236}">
                  <a16:creationId xmlns:a16="http://schemas.microsoft.com/office/drawing/2014/main" id="{D790B68D-EDA4-3E24-179B-BE5B93EAB361}"/>
                </a:ext>
              </a:extLst>
            </p:cNvPr>
            <p:cNvSpPr/>
            <p:nvPr/>
          </p:nvSpPr>
          <p:spPr>
            <a:xfrm>
              <a:off x="7033350" y="4124784"/>
              <a:ext cx="117883" cy="187688"/>
            </a:xfrm>
            <a:custGeom>
              <a:avLst/>
              <a:gdLst/>
              <a:ahLst/>
              <a:cxnLst/>
              <a:rect l="l" t="t" r="r" b="b"/>
              <a:pathLst>
                <a:path w="2143" h="3412" extrusionOk="0">
                  <a:moveTo>
                    <a:pt x="1749" y="1"/>
                  </a:moveTo>
                  <a:cubicBezTo>
                    <a:pt x="1662" y="1"/>
                    <a:pt x="1576" y="24"/>
                    <a:pt x="1513" y="72"/>
                  </a:cubicBezTo>
                  <a:lnTo>
                    <a:pt x="127" y="1458"/>
                  </a:lnTo>
                  <a:cubicBezTo>
                    <a:pt x="1" y="1584"/>
                    <a:pt x="1" y="1804"/>
                    <a:pt x="127" y="1930"/>
                  </a:cubicBezTo>
                  <a:lnTo>
                    <a:pt x="1513" y="3317"/>
                  </a:lnTo>
                  <a:cubicBezTo>
                    <a:pt x="1576" y="3380"/>
                    <a:pt x="1662" y="3411"/>
                    <a:pt x="1749" y="3411"/>
                  </a:cubicBezTo>
                  <a:cubicBezTo>
                    <a:pt x="1836" y="3411"/>
                    <a:pt x="1922" y="3380"/>
                    <a:pt x="1985" y="3317"/>
                  </a:cubicBezTo>
                  <a:cubicBezTo>
                    <a:pt x="2111" y="3191"/>
                    <a:pt x="2111" y="2970"/>
                    <a:pt x="1985" y="2844"/>
                  </a:cubicBezTo>
                  <a:lnTo>
                    <a:pt x="851" y="1710"/>
                  </a:lnTo>
                  <a:lnTo>
                    <a:pt x="1985" y="544"/>
                  </a:lnTo>
                  <a:cubicBezTo>
                    <a:pt x="2143" y="450"/>
                    <a:pt x="2143" y="198"/>
                    <a:pt x="1985" y="72"/>
                  </a:cubicBezTo>
                  <a:cubicBezTo>
                    <a:pt x="1922" y="24"/>
                    <a:pt x="1836" y="1"/>
                    <a:pt x="1749"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sp>
          <p:nvSpPr>
            <p:cNvPr id="104" name="Google Shape;12452;p89">
              <a:extLst>
                <a:ext uri="{FF2B5EF4-FFF2-40B4-BE49-F238E27FC236}">
                  <a16:creationId xmlns:a16="http://schemas.microsoft.com/office/drawing/2014/main" id="{9E2BBE56-A4F0-2C6D-5A94-26F53BD524FC}"/>
                </a:ext>
              </a:extLst>
            </p:cNvPr>
            <p:cNvSpPr/>
            <p:nvPr/>
          </p:nvSpPr>
          <p:spPr>
            <a:xfrm>
              <a:off x="7184128" y="4084463"/>
              <a:ext cx="119643" cy="262720"/>
            </a:xfrm>
            <a:custGeom>
              <a:avLst/>
              <a:gdLst/>
              <a:ahLst/>
              <a:cxnLst/>
              <a:rect l="l" t="t" r="r" b="b"/>
              <a:pathLst>
                <a:path w="2175" h="4776" extrusionOk="0">
                  <a:moveTo>
                    <a:pt x="1778" y="0"/>
                  </a:moveTo>
                  <a:cubicBezTo>
                    <a:pt x="1617" y="0"/>
                    <a:pt x="1501" y="108"/>
                    <a:pt x="1450" y="237"/>
                  </a:cubicBezTo>
                  <a:lnTo>
                    <a:pt x="63" y="4333"/>
                  </a:lnTo>
                  <a:cubicBezTo>
                    <a:pt x="0" y="4522"/>
                    <a:pt x="95" y="4680"/>
                    <a:pt x="253" y="4743"/>
                  </a:cubicBezTo>
                  <a:cubicBezTo>
                    <a:pt x="305" y="4765"/>
                    <a:pt x="354" y="4775"/>
                    <a:pt x="399" y="4775"/>
                  </a:cubicBezTo>
                  <a:cubicBezTo>
                    <a:pt x="543" y="4775"/>
                    <a:pt x="646" y="4674"/>
                    <a:pt x="694" y="4554"/>
                  </a:cubicBezTo>
                  <a:lnTo>
                    <a:pt x="2080" y="458"/>
                  </a:lnTo>
                  <a:cubicBezTo>
                    <a:pt x="2174" y="300"/>
                    <a:pt x="2048" y="111"/>
                    <a:pt x="1891" y="17"/>
                  </a:cubicBezTo>
                  <a:cubicBezTo>
                    <a:pt x="1851" y="6"/>
                    <a:pt x="1813" y="0"/>
                    <a:pt x="177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endParaRPr>
            </a:p>
          </p:txBody>
        </p:sp>
      </p:grpSp>
      <p:sp>
        <p:nvSpPr>
          <p:cNvPr id="8" name="TextBox 7">
            <a:extLst>
              <a:ext uri="{FF2B5EF4-FFF2-40B4-BE49-F238E27FC236}">
                <a16:creationId xmlns:a16="http://schemas.microsoft.com/office/drawing/2014/main" id="{D82F658F-1A6B-0B41-B874-1C16DF9DC8F5}"/>
              </a:ext>
            </a:extLst>
          </p:cNvPr>
          <p:cNvSpPr txBox="1"/>
          <p:nvPr/>
        </p:nvSpPr>
        <p:spPr>
          <a:xfrm>
            <a:off x="-578734" y="2791956"/>
            <a:ext cx="15012364" cy="553998"/>
          </a:xfrm>
          <a:prstGeom prst="rect">
            <a:avLst/>
          </a:prstGeom>
        </p:spPr>
        <p:txBody>
          <a:bodyPr wrap="square" lIns="0" tIns="0" rIns="0" bIns="0" rtlCol="0" anchor="t">
            <a:spAutoFit/>
          </a:bodyPr>
          <a:lstStyle/>
          <a:p>
            <a:pPr lvl="0" algn="ctr" defTabSz="609630">
              <a:defRPr/>
            </a:pPr>
            <a:r>
              <a:rPr kumimoji="0" lang="en-US" sz="36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Our project </a:t>
            </a:r>
            <a:r>
              <a:rPr lang="en-US" sz="3600" b="1" dirty="0">
                <a:solidFill>
                  <a:srgbClr val="01204C"/>
                </a:solidFill>
                <a:latin typeface="Outfit" pitchFamily="2" charset="0"/>
                <a:ea typeface="Neue Machina Ultra-Bold"/>
                <a:cs typeface="Neue Machina Ultra-Bold"/>
                <a:sym typeface="Neue Machina Ultra-Bold"/>
              </a:rPr>
              <a:t>was</a:t>
            </a:r>
            <a:r>
              <a:rPr kumimoji="0" lang="en-US" sz="36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 developed in 3 </a:t>
            </a:r>
            <a:r>
              <a:rPr lang="en-US" sz="3600" b="1" dirty="0">
                <a:solidFill>
                  <a:srgbClr val="01204C"/>
                </a:solidFill>
                <a:latin typeface="Outfit" pitchFamily="2" charset="0"/>
                <a:ea typeface="Neue Machina Ultra-Bold"/>
                <a:cs typeface="Neue Machina Ultra-Bold"/>
                <a:sym typeface="Neue Machina Ultra-Bold"/>
              </a:rPr>
              <a:t>portions</a:t>
            </a:r>
            <a:r>
              <a:rPr kumimoji="0" lang="en-US" sz="3600" b="1" i="0" u="none" strike="noStrike" kern="1200" cap="none" spc="0" normalizeH="0" baseline="0" noProof="0" dirty="0">
                <a:ln>
                  <a:noFill/>
                </a:ln>
                <a:solidFill>
                  <a:srgbClr val="01204C"/>
                </a:solidFill>
                <a:effectLst/>
                <a:uLnTx/>
                <a:uFillTx/>
                <a:latin typeface="Outfit" pitchFamily="2" charset="0"/>
                <a:ea typeface="Neue Machina Ultra-Bold"/>
                <a:cs typeface="Neue Machina Ultra-Bold"/>
                <a:sym typeface="Neue Machina Ultra-Bold"/>
              </a:rPr>
              <a:t>:</a:t>
            </a:r>
          </a:p>
        </p:txBody>
      </p:sp>
      <p:sp>
        <p:nvSpPr>
          <p:cNvPr id="9" name="TextBox 7">
            <a:extLst>
              <a:ext uri="{FF2B5EF4-FFF2-40B4-BE49-F238E27FC236}">
                <a16:creationId xmlns:a16="http://schemas.microsoft.com/office/drawing/2014/main" id="{917C0048-ACE7-582E-33D5-31BD3FDEC40C}"/>
              </a:ext>
            </a:extLst>
          </p:cNvPr>
          <p:cNvSpPr txBox="1"/>
          <p:nvPr/>
        </p:nvSpPr>
        <p:spPr>
          <a:xfrm>
            <a:off x="0" y="-6944305"/>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a:t>
            </a:r>
          </a:p>
        </p:txBody>
      </p:sp>
      <p:graphicFrame>
        <p:nvGraphicFramePr>
          <p:cNvPr id="10" name="Table 9">
            <a:extLst>
              <a:ext uri="{FF2B5EF4-FFF2-40B4-BE49-F238E27FC236}">
                <a16:creationId xmlns:a16="http://schemas.microsoft.com/office/drawing/2014/main" id="{1D5E5D44-6B3A-FC0B-EC8C-B8ADCFEBB3FC}"/>
              </a:ext>
            </a:extLst>
          </p:cNvPr>
          <p:cNvGraphicFramePr>
            <a:graphicFrameLocks noGrp="1"/>
          </p:cNvGraphicFramePr>
          <p:nvPr>
            <p:extLst>
              <p:ext uri="{D42A27DB-BD31-4B8C-83A1-F6EECF244321}">
                <p14:modId xmlns:p14="http://schemas.microsoft.com/office/powerpoint/2010/main" val="3380105150"/>
              </p:ext>
            </p:extLst>
          </p:nvPr>
        </p:nvGraphicFramePr>
        <p:xfrm>
          <a:off x="3374954" y="-5709693"/>
          <a:ext cx="8398628" cy="1523261"/>
        </p:xfrm>
        <a:graphic>
          <a:graphicData uri="http://schemas.openxmlformats.org/drawingml/2006/table">
            <a:tbl>
              <a:tblPr firstRow="1" bandRow="1">
                <a:tableStyleId>{5C22544A-7EE6-4342-B048-85BDC9FD1C3A}</a:tableStyleId>
              </a:tblPr>
              <a:tblGrid>
                <a:gridCol w="1916369">
                  <a:extLst>
                    <a:ext uri="{9D8B030D-6E8A-4147-A177-3AD203B41FA5}">
                      <a16:colId xmlns:a16="http://schemas.microsoft.com/office/drawing/2014/main" val="2601158603"/>
                    </a:ext>
                  </a:extLst>
                </a:gridCol>
                <a:gridCol w="1633532">
                  <a:extLst>
                    <a:ext uri="{9D8B030D-6E8A-4147-A177-3AD203B41FA5}">
                      <a16:colId xmlns:a16="http://schemas.microsoft.com/office/drawing/2014/main" val="2694850680"/>
                    </a:ext>
                  </a:extLst>
                </a:gridCol>
                <a:gridCol w="1447909">
                  <a:extLst>
                    <a:ext uri="{9D8B030D-6E8A-4147-A177-3AD203B41FA5}">
                      <a16:colId xmlns:a16="http://schemas.microsoft.com/office/drawing/2014/main" val="4219863395"/>
                    </a:ext>
                  </a:extLst>
                </a:gridCol>
                <a:gridCol w="2113037">
                  <a:extLst>
                    <a:ext uri="{9D8B030D-6E8A-4147-A177-3AD203B41FA5}">
                      <a16:colId xmlns:a16="http://schemas.microsoft.com/office/drawing/2014/main" val="3001049488"/>
                    </a:ext>
                  </a:extLst>
                </a:gridCol>
                <a:gridCol w="1287781">
                  <a:extLst>
                    <a:ext uri="{9D8B030D-6E8A-4147-A177-3AD203B41FA5}">
                      <a16:colId xmlns:a16="http://schemas.microsoft.com/office/drawing/2014/main" val="3183897918"/>
                    </a:ext>
                  </a:extLst>
                </a:gridCol>
              </a:tblGrid>
              <a:tr h="668274">
                <a:tc>
                  <a:txBody>
                    <a:bodyPr/>
                    <a:lstStyle/>
                    <a:p>
                      <a:pPr algn="ctr"/>
                      <a:r>
                        <a:rPr lang="en-US" sz="1800" dirty="0">
                          <a:latin typeface="Outfit" pitchFamily="2" charset="0"/>
                        </a:rPr>
                        <a:t>Criteria</a:t>
                      </a:r>
                    </a:p>
                  </a:txBody>
                  <a:tcPr anchor="ctr">
                    <a:solidFill>
                      <a:schemeClr val="tx1">
                        <a:lumMod val="95000"/>
                        <a:lumOff val="5000"/>
                      </a:schemeClr>
                    </a:solidFill>
                  </a:tcPr>
                </a:tc>
                <a:tc>
                  <a:txBody>
                    <a:bodyPr/>
                    <a:lstStyle/>
                    <a:p>
                      <a:pPr algn="ctr"/>
                      <a:r>
                        <a:rPr lang="en-US" sz="1800">
                          <a:latin typeface="Outfit" pitchFamily="2" charset="0"/>
                        </a:rPr>
                        <a:t>Requirement</a:t>
                      </a:r>
                    </a:p>
                    <a:p>
                      <a:pPr algn="ctr"/>
                      <a:r>
                        <a:rPr lang="en-US" sz="1800">
                          <a:latin typeface="Outfit" pitchFamily="2" charset="0"/>
                        </a:rPr>
                        <a:t>Constraint</a:t>
                      </a:r>
                    </a:p>
                  </a:txBody>
                  <a:tcPr anchor="ctr">
                    <a:solidFill>
                      <a:schemeClr val="tx1">
                        <a:lumMod val="95000"/>
                        <a:lumOff val="5000"/>
                      </a:schemeClr>
                    </a:solidFill>
                  </a:tcPr>
                </a:tc>
                <a:tc>
                  <a:txBody>
                    <a:bodyPr/>
                    <a:lstStyle/>
                    <a:p>
                      <a:pPr algn="ctr"/>
                      <a:r>
                        <a:rPr lang="en-US" sz="1800">
                          <a:latin typeface="Outfit" pitchFamily="2" charset="0"/>
                        </a:rPr>
                        <a:t>Goal Value</a:t>
                      </a:r>
                    </a:p>
                  </a:txBody>
                  <a:tcPr anchor="ctr">
                    <a:solidFill>
                      <a:schemeClr val="tx1">
                        <a:lumMod val="95000"/>
                        <a:lumOff val="5000"/>
                      </a:schemeClr>
                    </a:solidFill>
                  </a:tcPr>
                </a:tc>
                <a:tc>
                  <a:txBody>
                    <a:bodyPr/>
                    <a:lstStyle/>
                    <a:p>
                      <a:pPr algn="ctr"/>
                      <a:r>
                        <a:rPr lang="en-US" sz="1800" dirty="0">
                          <a:latin typeface="Outfit" pitchFamily="2" charset="0"/>
                        </a:rPr>
                        <a:t>Negotiable / Non-Negotiable</a:t>
                      </a:r>
                    </a:p>
                  </a:txBody>
                  <a:tcPr anchor="ctr">
                    <a:solidFill>
                      <a:schemeClr val="tx1">
                        <a:lumMod val="95000"/>
                        <a:lumOff val="5000"/>
                      </a:schemeClr>
                    </a:solidFill>
                  </a:tcPr>
                </a:tc>
                <a:tc>
                  <a:txBody>
                    <a:bodyPr/>
                    <a:lstStyle/>
                    <a:p>
                      <a:pPr algn="ctr"/>
                      <a:r>
                        <a:rPr lang="en-US" sz="1800">
                          <a:latin typeface="Outfit" pitchFamily="2" charset="0"/>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394982">
                <a:tc>
                  <a:txBody>
                    <a:bodyPr/>
                    <a:lstStyle/>
                    <a:p>
                      <a:pPr algn="ctr"/>
                      <a:r>
                        <a:rPr lang="en-US" sz="1800" kern="1200" dirty="0">
                          <a:solidFill>
                            <a:schemeClr val="dk1"/>
                          </a:solidFill>
                          <a:latin typeface="Outfit" pitchFamily="2" charset="0"/>
                          <a:ea typeface="+mn-ea"/>
                          <a:cs typeface="+mn-cs"/>
                        </a:rPr>
                        <a:t>ISIP Guideline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Outfit" pitchFamily="2" charset="0"/>
                          <a:ea typeface="+mn-ea"/>
                          <a:cs typeface="+mn-cs"/>
                        </a:rPr>
                        <a:t>Constraint</a:t>
                      </a:r>
                    </a:p>
                  </a:txBody>
                  <a:tcPr anchor="ctr"/>
                </a:tc>
                <a:tc>
                  <a:txBody>
                    <a:bodyPr/>
                    <a:lstStyle/>
                    <a:p>
                      <a:pPr algn="ctr"/>
                      <a:r>
                        <a:rPr lang="en-US" sz="1800">
                          <a:latin typeface="Outfit" pitchFamily="2" charset="0"/>
                        </a:rPr>
                        <a:t>Pass</a:t>
                      </a:r>
                    </a:p>
                  </a:txBody>
                  <a:tcPr anchor="ctr"/>
                </a:tc>
                <a:tc>
                  <a:txBody>
                    <a:bodyPr/>
                    <a:lstStyle/>
                    <a:p>
                      <a:pPr algn="ctr"/>
                      <a:r>
                        <a:rPr lang="en-US" sz="1800">
                          <a:latin typeface="Outfit" pitchFamily="2" charset="0"/>
                        </a:rPr>
                        <a:t>Non-Negotiable</a:t>
                      </a:r>
                    </a:p>
                  </a:txBody>
                  <a:tcPr anchor="ctr"/>
                </a:tc>
                <a:tc>
                  <a:txBody>
                    <a:bodyPr/>
                    <a:lstStyle/>
                    <a:p>
                      <a:pPr algn="ctr"/>
                      <a:r>
                        <a:rPr lang="en-US" sz="1800">
                          <a:latin typeface="Outfit" pitchFamily="2" charset="0"/>
                        </a:rPr>
                        <a:t>ISIP</a:t>
                      </a:r>
                    </a:p>
                  </a:txBody>
                  <a:tcPr anchor="ctr"/>
                </a:tc>
                <a:extLst>
                  <a:ext uri="{0D108BD9-81ED-4DB2-BD59-A6C34878D82A}">
                    <a16:rowId xmlns:a16="http://schemas.microsoft.com/office/drawing/2014/main" val="2031488291"/>
                  </a:ext>
                </a:extLst>
              </a:tr>
              <a:tr h="460005">
                <a:tc>
                  <a:txBody>
                    <a:bodyPr/>
                    <a:lstStyle/>
                    <a:p>
                      <a:pPr algn="ctr"/>
                      <a:r>
                        <a:rPr lang="en-US" sz="1800">
                          <a:latin typeface="Outfit" pitchFamily="2" charset="0"/>
                        </a:rPr>
                        <a:t>Documentation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requirement</a:t>
                      </a:r>
                    </a:p>
                  </a:txBody>
                  <a:tcPr anchor="ctr"/>
                </a:tc>
                <a:tc>
                  <a:txBody>
                    <a:bodyPr/>
                    <a:lstStyle/>
                    <a:p>
                      <a:pPr algn="ctr"/>
                      <a:r>
                        <a:rPr lang="en-US" sz="1800" dirty="0">
                          <a:latin typeface="Outfit" pitchFamily="2" charset="0"/>
                        </a:rPr>
                        <a:t>Pass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Non-Negotiable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ISO 12207</a:t>
                      </a:r>
                    </a:p>
                  </a:txBody>
                  <a:tcPr anchor="ctr"/>
                </a:tc>
                <a:extLst>
                  <a:ext uri="{0D108BD9-81ED-4DB2-BD59-A6C34878D82A}">
                    <a16:rowId xmlns:a16="http://schemas.microsoft.com/office/drawing/2014/main" val="1711714168"/>
                  </a:ext>
                </a:extLst>
              </a:tr>
            </a:tbl>
          </a:graphicData>
        </a:graphic>
      </p:graphicFrame>
      <p:pic>
        <p:nvPicPr>
          <p:cNvPr id="11" name="Picture 10">
            <a:extLst>
              <a:ext uri="{FF2B5EF4-FFF2-40B4-BE49-F238E27FC236}">
                <a16:creationId xmlns:a16="http://schemas.microsoft.com/office/drawing/2014/main" id="{BB08208D-7963-DAAF-0334-694719DF3B3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346786" y="-5938975"/>
            <a:ext cx="864284" cy="864284"/>
          </a:xfrm>
          <a:prstGeom prst="rect">
            <a:avLst/>
          </a:prstGeom>
        </p:spPr>
      </p:pic>
      <p:sp>
        <p:nvSpPr>
          <p:cNvPr id="12" name="TextBox 11">
            <a:extLst>
              <a:ext uri="{FF2B5EF4-FFF2-40B4-BE49-F238E27FC236}">
                <a16:creationId xmlns:a16="http://schemas.microsoft.com/office/drawing/2014/main" id="{88162AA3-97F5-CED2-31C6-DEE420C03BE3}"/>
              </a:ext>
            </a:extLst>
          </p:cNvPr>
          <p:cNvSpPr txBox="1"/>
          <p:nvPr/>
        </p:nvSpPr>
        <p:spPr>
          <a:xfrm>
            <a:off x="343477" y="-4990381"/>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Code Maintainability</a:t>
            </a:r>
            <a:endParaRPr kumimoji="0" lang="en-US" sz="2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3" name="TextBox 9">
            <a:extLst>
              <a:ext uri="{FF2B5EF4-FFF2-40B4-BE49-F238E27FC236}">
                <a16:creationId xmlns:a16="http://schemas.microsoft.com/office/drawing/2014/main" id="{3B913D8D-0D28-66AD-A835-153EB9C9D721}"/>
              </a:ext>
            </a:extLst>
          </p:cNvPr>
          <p:cNvSpPr txBox="1"/>
          <p:nvPr/>
        </p:nvSpPr>
        <p:spPr>
          <a:xfrm>
            <a:off x="418418" y="-4633286"/>
            <a:ext cx="2721022" cy="6463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utfit" pitchFamily="2" charset="0"/>
                <a:ea typeface="+mn-ea"/>
                <a:cs typeface="Times New Roman" panose="02020603050405020304" pitchFamily="18" charset="0"/>
              </a:rPr>
              <a:t>Ease with which a codebase can be understood, modified, tested, and extended over time.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6" name="Table 15">
            <a:extLst>
              <a:ext uri="{FF2B5EF4-FFF2-40B4-BE49-F238E27FC236}">
                <a16:creationId xmlns:a16="http://schemas.microsoft.com/office/drawing/2014/main" id="{D7CAF7E5-0FA8-5584-4738-07D1BB47F3C6}"/>
              </a:ext>
            </a:extLst>
          </p:cNvPr>
          <p:cNvGraphicFramePr>
            <a:graphicFrameLocks noGrp="1"/>
          </p:cNvGraphicFramePr>
          <p:nvPr>
            <p:extLst>
              <p:ext uri="{D42A27DB-BD31-4B8C-83A1-F6EECF244321}">
                <p14:modId xmlns:p14="http://schemas.microsoft.com/office/powerpoint/2010/main" val="4085345526"/>
              </p:ext>
            </p:extLst>
          </p:nvPr>
        </p:nvGraphicFramePr>
        <p:xfrm>
          <a:off x="3374956" y="-4042383"/>
          <a:ext cx="8409830" cy="1920240"/>
        </p:xfrm>
        <a:graphic>
          <a:graphicData uri="http://schemas.openxmlformats.org/drawingml/2006/table">
            <a:tbl>
              <a:tblPr firstRow="1" bandRow="1">
                <a:tableStyleId>{5C22544A-7EE6-4342-B048-85BDC9FD1C3A}</a:tableStyleId>
              </a:tblPr>
              <a:tblGrid>
                <a:gridCol w="1901840">
                  <a:extLst>
                    <a:ext uri="{9D8B030D-6E8A-4147-A177-3AD203B41FA5}">
                      <a16:colId xmlns:a16="http://schemas.microsoft.com/office/drawing/2014/main" val="2601158603"/>
                    </a:ext>
                  </a:extLst>
                </a:gridCol>
                <a:gridCol w="1631613">
                  <a:extLst>
                    <a:ext uri="{9D8B030D-6E8A-4147-A177-3AD203B41FA5}">
                      <a16:colId xmlns:a16="http://schemas.microsoft.com/office/drawing/2014/main" val="2694850680"/>
                    </a:ext>
                  </a:extLst>
                </a:gridCol>
                <a:gridCol w="1447909">
                  <a:extLst>
                    <a:ext uri="{9D8B030D-6E8A-4147-A177-3AD203B41FA5}">
                      <a16:colId xmlns:a16="http://schemas.microsoft.com/office/drawing/2014/main" val="4219863395"/>
                    </a:ext>
                  </a:extLst>
                </a:gridCol>
                <a:gridCol w="2134450">
                  <a:extLst>
                    <a:ext uri="{9D8B030D-6E8A-4147-A177-3AD203B41FA5}">
                      <a16:colId xmlns:a16="http://schemas.microsoft.com/office/drawing/2014/main" val="3001049488"/>
                    </a:ext>
                  </a:extLst>
                </a:gridCol>
                <a:gridCol w="1294018">
                  <a:extLst>
                    <a:ext uri="{9D8B030D-6E8A-4147-A177-3AD203B41FA5}">
                      <a16:colId xmlns:a16="http://schemas.microsoft.com/office/drawing/2014/main" val="3183897918"/>
                    </a:ext>
                  </a:extLst>
                </a:gridCol>
              </a:tblGrid>
              <a:tr h="589940">
                <a:tc>
                  <a:txBody>
                    <a:bodyPr/>
                    <a:lstStyle/>
                    <a:p>
                      <a:pPr algn="ctr"/>
                      <a:r>
                        <a:rPr lang="en-US" sz="1800">
                          <a:latin typeface="Outfit"/>
                        </a:rPr>
                        <a:t>Criteria</a:t>
                      </a:r>
                    </a:p>
                  </a:txBody>
                  <a:tcPr anchor="ctr">
                    <a:solidFill>
                      <a:schemeClr val="tx1">
                        <a:lumMod val="95000"/>
                        <a:lumOff val="5000"/>
                      </a:schemeClr>
                    </a:solidFill>
                  </a:tcPr>
                </a:tc>
                <a:tc>
                  <a:txBody>
                    <a:bodyPr/>
                    <a:lstStyle/>
                    <a:p>
                      <a:pPr algn="ctr"/>
                      <a:r>
                        <a:rPr lang="en-US" sz="1800" dirty="0">
                          <a:latin typeface="Outfit"/>
                        </a:rPr>
                        <a:t>Requirement</a:t>
                      </a:r>
                    </a:p>
                    <a:p>
                      <a:pPr algn="ctr"/>
                      <a:r>
                        <a:rPr lang="en-US" sz="1800" dirty="0">
                          <a:latin typeface="Outfit"/>
                        </a:rPr>
                        <a:t>Constraint</a:t>
                      </a:r>
                    </a:p>
                  </a:txBody>
                  <a:tcPr anchor="ctr">
                    <a:solidFill>
                      <a:schemeClr val="tx1">
                        <a:lumMod val="95000"/>
                        <a:lumOff val="5000"/>
                      </a:schemeClr>
                    </a:solidFill>
                  </a:tcPr>
                </a:tc>
                <a:tc>
                  <a:txBody>
                    <a:bodyPr/>
                    <a:lstStyle/>
                    <a:p>
                      <a:pPr algn="ctr"/>
                      <a:r>
                        <a:rPr lang="en-US" sz="1800" dirty="0">
                          <a:latin typeface="Outfit"/>
                        </a:rPr>
                        <a:t>Goal Value</a:t>
                      </a:r>
                    </a:p>
                  </a:txBody>
                  <a:tcPr anchor="ctr">
                    <a:solidFill>
                      <a:schemeClr val="tx1">
                        <a:lumMod val="95000"/>
                        <a:lumOff val="5000"/>
                      </a:schemeClr>
                    </a:solidFill>
                  </a:tcPr>
                </a:tc>
                <a:tc>
                  <a:txBody>
                    <a:bodyPr/>
                    <a:lstStyle/>
                    <a:p>
                      <a:pPr algn="ctr"/>
                      <a:r>
                        <a:rPr lang="en-US" sz="1800" dirty="0">
                          <a:latin typeface="Outfit"/>
                        </a:rPr>
                        <a:t>Negotiable / Non-Negotiable</a:t>
                      </a:r>
                    </a:p>
                  </a:txBody>
                  <a:tcPr anchor="ctr">
                    <a:solidFill>
                      <a:schemeClr val="tx1">
                        <a:lumMod val="95000"/>
                        <a:lumOff val="5000"/>
                      </a:schemeClr>
                    </a:solidFill>
                  </a:tcPr>
                </a:tc>
                <a:tc>
                  <a:txBody>
                    <a:bodyPr/>
                    <a:lstStyle/>
                    <a:p>
                      <a:pPr algn="ctr"/>
                      <a:r>
                        <a:rPr lang="en-US" sz="1800">
                          <a:latin typeface="Outfit"/>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0">
                <a:tc>
                  <a:txBody>
                    <a:bodyPr/>
                    <a:lstStyle/>
                    <a:p>
                      <a:pPr algn="ctr"/>
                      <a:r>
                        <a:rPr lang="en-US" sz="1800" kern="1200" dirty="0">
                          <a:solidFill>
                            <a:schemeClr val="dk1"/>
                          </a:solidFill>
                          <a:latin typeface="Outfit"/>
                          <a:ea typeface="+mn-ea"/>
                          <a:cs typeface="+mn-cs"/>
                        </a:rPr>
                        <a:t>Algorithmic Transparency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Outfit"/>
                          <a:ea typeface="+mn-ea"/>
                          <a:cs typeface="+mn-cs"/>
                        </a:rPr>
                        <a:t>Constraint</a:t>
                      </a:r>
                    </a:p>
                  </a:txBody>
                  <a:tcPr anchor="ctr"/>
                </a:tc>
                <a:tc>
                  <a:txBody>
                    <a:bodyPr/>
                    <a:lstStyle/>
                    <a:p>
                      <a:pPr algn="ctr"/>
                      <a:r>
                        <a:rPr lang="en-US" sz="1800">
                          <a:latin typeface="Outfit"/>
                        </a:rPr>
                        <a:t>Pass</a:t>
                      </a:r>
                    </a:p>
                  </a:txBody>
                  <a:tcPr anchor="ctr"/>
                </a:tc>
                <a:tc>
                  <a:txBody>
                    <a:bodyPr/>
                    <a:lstStyle/>
                    <a:p>
                      <a:pPr algn="ctr"/>
                      <a:r>
                        <a:rPr lang="en-US" sz="1800" dirty="0">
                          <a:latin typeface="Outfit"/>
                        </a:rPr>
                        <a:t>Non-negotiable</a:t>
                      </a:r>
                    </a:p>
                  </a:txBody>
                  <a:tcPr anchor="ctr"/>
                </a:tc>
                <a:tc>
                  <a:txBody>
                    <a:bodyPr/>
                    <a:lstStyle/>
                    <a:p>
                      <a:pPr algn="ctr"/>
                      <a:r>
                        <a:rPr lang="en-US" sz="1800" dirty="0">
                          <a:latin typeface="Outfit"/>
                        </a:rPr>
                        <a:t>IEEE7003- 2024 Standard</a:t>
                      </a:r>
                    </a:p>
                  </a:txBody>
                  <a:tcPr anchor="ctr"/>
                </a:tc>
                <a:extLst>
                  <a:ext uri="{0D108BD9-81ED-4DB2-BD59-A6C34878D82A}">
                    <a16:rowId xmlns:a16="http://schemas.microsoft.com/office/drawing/2014/main" val="2031488291"/>
                  </a:ext>
                </a:extLst>
              </a:tr>
              <a:tr h="265042">
                <a:tc>
                  <a:txBody>
                    <a:bodyPr/>
                    <a:lstStyle/>
                    <a:p>
                      <a:pPr algn="ctr"/>
                      <a:r>
                        <a:rPr lang="en-US" sz="1800">
                          <a:latin typeface="Outfit"/>
                        </a:rPr>
                        <a:t>Website Security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a:rPr>
                        <a:t>Requirement</a:t>
                      </a:r>
                    </a:p>
                  </a:txBody>
                  <a:tcPr anchor="ctr"/>
                </a:tc>
                <a:tc>
                  <a:txBody>
                    <a:bodyPr/>
                    <a:lstStyle/>
                    <a:p>
                      <a:pPr algn="ctr"/>
                      <a:r>
                        <a:rPr lang="en-US" sz="1800" dirty="0">
                          <a:latin typeface="Outfit"/>
                        </a:rPr>
                        <a:t>Pass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a:rPr>
                        <a:t>Non-Negotiable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a:rPr>
                        <a:t>ISO 27001</a:t>
                      </a:r>
                      <a:endParaRPr lang="en-US" sz="1800" dirty="0">
                        <a:latin typeface="Outfit" pitchFamily="2" charset="0"/>
                      </a:endParaRPr>
                    </a:p>
                  </a:txBody>
                  <a:tcPr anchor="ctr"/>
                </a:tc>
                <a:extLst>
                  <a:ext uri="{0D108BD9-81ED-4DB2-BD59-A6C34878D82A}">
                    <a16:rowId xmlns:a16="http://schemas.microsoft.com/office/drawing/2014/main" val="1711714168"/>
                  </a:ext>
                </a:extLst>
              </a:tr>
            </a:tbl>
          </a:graphicData>
        </a:graphic>
      </p:graphicFrame>
      <p:sp>
        <p:nvSpPr>
          <p:cNvPr id="17" name="TextBox 16">
            <a:extLst>
              <a:ext uri="{FF2B5EF4-FFF2-40B4-BE49-F238E27FC236}">
                <a16:creationId xmlns:a16="http://schemas.microsoft.com/office/drawing/2014/main" id="{D4616F4A-3A04-58D8-704E-814A5030E4AF}"/>
              </a:ext>
            </a:extLst>
          </p:cNvPr>
          <p:cNvSpPr txBox="1"/>
          <p:nvPr/>
        </p:nvSpPr>
        <p:spPr>
          <a:xfrm>
            <a:off x="434453" y="-3047798"/>
            <a:ext cx="2749667"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Ethic &amp; Security</a:t>
            </a:r>
            <a:endParaRPr kumimoji="0" lang="en-US" sz="2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8" name="TextBox 9">
            <a:extLst>
              <a:ext uri="{FF2B5EF4-FFF2-40B4-BE49-F238E27FC236}">
                <a16:creationId xmlns:a16="http://schemas.microsoft.com/office/drawing/2014/main" id="{AF3676DF-50ED-27B6-429D-1970DF5F6C95}"/>
              </a:ext>
            </a:extLst>
          </p:cNvPr>
          <p:cNvSpPr txBox="1"/>
          <p:nvPr/>
        </p:nvSpPr>
        <p:spPr>
          <a:xfrm>
            <a:off x="418418" y="-2707397"/>
            <a:ext cx="2765702" cy="86177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utfit" pitchFamily="2" charset="0"/>
                <a:ea typeface="+mn-ea"/>
                <a:cs typeface="Times New Roman" panose="02020603050405020304" pitchFamily="18" charset="0"/>
              </a:rPr>
              <a:t>Ensuring user privacy, protecting data, and promoting responsible detection with fairness and transparency.</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1D4CBA4E-C800-9FE9-FE4A-6530F72EB10F}"/>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1393956" y="-3864910"/>
            <a:ext cx="817114" cy="817112"/>
          </a:xfrm>
          <a:prstGeom prst="rect">
            <a:avLst/>
          </a:prstGeom>
        </p:spPr>
      </p:pic>
      <p:grpSp>
        <p:nvGrpSpPr>
          <p:cNvPr id="22" name="Group 21">
            <a:extLst>
              <a:ext uri="{FF2B5EF4-FFF2-40B4-BE49-F238E27FC236}">
                <a16:creationId xmlns:a16="http://schemas.microsoft.com/office/drawing/2014/main" id="{7F98C7FD-E3AD-7C5A-C21A-8CF1EE907B58}"/>
              </a:ext>
            </a:extLst>
          </p:cNvPr>
          <p:cNvGrpSpPr/>
          <p:nvPr/>
        </p:nvGrpSpPr>
        <p:grpSpPr>
          <a:xfrm>
            <a:off x="432953" y="-1525997"/>
            <a:ext cx="2501650" cy="959932"/>
            <a:chOff x="476561" y="5419352"/>
            <a:chExt cx="2866609" cy="959932"/>
          </a:xfrm>
        </p:grpSpPr>
        <p:sp>
          <p:nvSpPr>
            <p:cNvPr id="23" name="TextBox 22">
              <a:extLst>
                <a:ext uri="{FF2B5EF4-FFF2-40B4-BE49-F238E27FC236}">
                  <a16:creationId xmlns:a16="http://schemas.microsoft.com/office/drawing/2014/main" id="{679844F3-8BBC-4FDB-324D-2F0DC0CAAFE0}"/>
                </a:ext>
              </a:extLst>
            </p:cNvPr>
            <p:cNvSpPr txBox="1"/>
            <p:nvPr/>
          </p:nvSpPr>
          <p:spPr>
            <a:xfrm>
              <a:off x="476561" y="5419352"/>
              <a:ext cx="2866609" cy="27699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ISIP Guideline</a:t>
              </a:r>
              <a:endParaRPr kumimoji="0" lang="en-US" sz="2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24" name="TextBox 23">
              <a:extLst>
                <a:ext uri="{FF2B5EF4-FFF2-40B4-BE49-F238E27FC236}">
                  <a16:creationId xmlns:a16="http://schemas.microsoft.com/office/drawing/2014/main" id="{8D61B12C-E31A-B7E9-0C9A-A9E5943FFAB8}"/>
                </a:ext>
              </a:extLst>
            </p:cNvPr>
            <p:cNvSpPr txBox="1"/>
            <p:nvPr/>
          </p:nvSpPr>
          <p:spPr>
            <a:xfrm>
              <a:off x="559177" y="5732953"/>
              <a:ext cx="2701376" cy="6463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Outfit" pitchFamily="2" charset="0"/>
                  <a:cs typeface="Times New Roman" panose="02020603050405020304" pitchFamily="18" charset="0"/>
                </a:rPr>
                <a:t>W</a:t>
              </a:r>
              <a:r>
                <a:rPr kumimoji="0" lang="en-US" sz="1400" b="0" i="0" u="none" strike="noStrike" kern="1200" cap="none" spc="0" normalizeH="0" baseline="0" noProof="0" dirty="0">
                  <a:ln>
                    <a:noFill/>
                  </a:ln>
                  <a:solidFill>
                    <a:prstClr val="white"/>
                  </a:solidFill>
                  <a:effectLst/>
                  <a:uLnTx/>
                  <a:uFillTx/>
                  <a:latin typeface="Outfit" pitchFamily="2" charset="0"/>
                  <a:ea typeface="+mn-ea"/>
                  <a:cs typeface="Times New Roman" panose="02020603050405020304" pitchFamily="18" charset="0"/>
                </a:rPr>
                <a:t>e should follow ISIP’s naming conventions and commenting style.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C589D5C5-F652-FCC0-3F7D-71E0A50076D2}"/>
              </a:ext>
            </a:extLst>
          </p:cNvPr>
          <p:cNvGrpSpPr/>
          <p:nvPr/>
        </p:nvGrpSpPr>
        <p:grpSpPr>
          <a:xfrm>
            <a:off x="3463675" y="-1525997"/>
            <a:ext cx="2401412" cy="959932"/>
            <a:chOff x="3504306" y="5419352"/>
            <a:chExt cx="2751750" cy="959932"/>
          </a:xfrm>
        </p:grpSpPr>
        <p:sp>
          <p:nvSpPr>
            <p:cNvPr id="26" name="TextBox 25">
              <a:extLst>
                <a:ext uri="{FF2B5EF4-FFF2-40B4-BE49-F238E27FC236}">
                  <a16:creationId xmlns:a16="http://schemas.microsoft.com/office/drawing/2014/main" id="{03B01DB1-D892-B983-E31B-32FDFA3F40DF}"/>
                </a:ext>
              </a:extLst>
            </p:cNvPr>
            <p:cNvSpPr txBox="1"/>
            <p:nvPr/>
          </p:nvSpPr>
          <p:spPr>
            <a:xfrm>
              <a:off x="3653392" y="5419352"/>
              <a:ext cx="2453578" cy="27699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ISO 12207</a:t>
              </a:r>
              <a:endParaRPr kumimoji="0" lang="en-US" sz="2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27" name="TextBox 26">
              <a:extLst>
                <a:ext uri="{FF2B5EF4-FFF2-40B4-BE49-F238E27FC236}">
                  <a16:creationId xmlns:a16="http://schemas.microsoft.com/office/drawing/2014/main" id="{3BA6F0D2-60E8-6192-70EE-13E16495D60C}"/>
                </a:ext>
              </a:extLst>
            </p:cNvPr>
            <p:cNvSpPr txBox="1"/>
            <p:nvPr/>
          </p:nvSpPr>
          <p:spPr>
            <a:xfrm>
              <a:off x="3504306" y="5732953"/>
              <a:ext cx="2751750" cy="6463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Outfit" pitchFamily="2" charset="0"/>
                  <a:cs typeface="Times New Roman" panose="02020603050405020304" pitchFamily="18" charset="0"/>
                </a:rPr>
                <a:t>Create documents such as read me files and user guides, which are accessible.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65E0909E-96F4-5B90-B035-40E0BA56D402}"/>
              </a:ext>
            </a:extLst>
          </p:cNvPr>
          <p:cNvGrpSpPr/>
          <p:nvPr/>
        </p:nvGrpSpPr>
        <p:grpSpPr>
          <a:xfrm>
            <a:off x="9352201" y="-1525997"/>
            <a:ext cx="2436018" cy="959932"/>
            <a:chOff x="9400596" y="5419352"/>
            <a:chExt cx="2791404" cy="959932"/>
          </a:xfrm>
        </p:grpSpPr>
        <p:sp>
          <p:nvSpPr>
            <p:cNvPr id="29" name="TextBox 28">
              <a:extLst>
                <a:ext uri="{FF2B5EF4-FFF2-40B4-BE49-F238E27FC236}">
                  <a16:creationId xmlns:a16="http://schemas.microsoft.com/office/drawing/2014/main" id="{EF833714-8929-D783-DE8A-85D676D31D82}"/>
                </a:ext>
              </a:extLst>
            </p:cNvPr>
            <p:cNvSpPr txBox="1"/>
            <p:nvPr/>
          </p:nvSpPr>
          <p:spPr>
            <a:xfrm>
              <a:off x="9812215" y="5419352"/>
              <a:ext cx="1968166" cy="27699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a:ea typeface="Neue Machina Ultra-Bold"/>
                  <a:cs typeface="Neue Machina Ultra-Bold"/>
                  <a:sym typeface="Neue Machina Ultra-Bold"/>
                </a:rPr>
                <a:t>ISO 27001</a:t>
              </a:r>
              <a:endParaRPr kumimoji="0" lang="en-US" sz="2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30" name="TextBox 29">
              <a:extLst>
                <a:ext uri="{FF2B5EF4-FFF2-40B4-BE49-F238E27FC236}">
                  <a16:creationId xmlns:a16="http://schemas.microsoft.com/office/drawing/2014/main" id="{FB55E8E6-8E07-33C5-047C-6D65ED00A4D2}"/>
                </a:ext>
              </a:extLst>
            </p:cNvPr>
            <p:cNvSpPr txBox="1"/>
            <p:nvPr/>
          </p:nvSpPr>
          <p:spPr>
            <a:xfrm>
              <a:off x="9400596" y="5732953"/>
              <a:ext cx="2791404" cy="6463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utfit"/>
                  <a:ea typeface="Calibri"/>
                  <a:cs typeface="Times New Roman"/>
                </a:rPr>
                <a:t>The application should not store uploaded photos, keeping all user data private.</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1281E84-F247-ECB9-29F7-05F47A5F3832}"/>
              </a:ext>
            </a:extLst>
          </p:cNvPr>
          <p:cNvGrpSpPr/>
          <p:nvPr/>
        </p:nvGrpSpPr>
        <p:grpSpPr>
          <a:xfrm>
            <a:off x="6389373" y="-1525997"/>
            <a:ext cx="2436018" cy="959932"/>
            <a:chOff x="6792325" y="5419352"/>
            <a:chExt cx="2791404" cy="959932"/>
          </a:xfrm>
        </p:grpSpPr>
        <p:sp>
          <p:nvSpPr>
            <p:cNvPr id="32" name="TextBox 31">
              <a:extLst>
                <a:ext uri="{FF2B5EF4-FFF2-40B4-BE49-F238E27FC236}">
                  <a16:creationId xmlns:a16="http://schemas.microsoft.com/office/drawing/2014/main" id="{2324DFED-9051-BB9E-A1D6-29E941757A85}"/>
                </a:ext>
              </a:extLst>
            </p:cNvPr>
            <p:cNvSpPr txBox="1"/>
            <p:nvPr/>
          </p:nvSpPr>
          <p:spPr>
            <a:xfrm>
              <a:off x="6961238" y="5419352"/>
              <a:ext cx="2453578" cy="27699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a:ea typeface="Neue Machina Ultra-Bold"/>
                  <a:cs typeface="Neue Machina Ultra-Bold"/>
                  <a:sym typeface="Neue Machina Ultra-Bold"/>
                </a:rPr>
                <a:t>IEEE 7003</a:t>
              </a:r>
              <a:endParaRPr kumimoji="0" lang="en-US" sz="2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33" name="TextBox 32">
              <a:extLst>
                <a:ext uri="{FF2B5EF4-FFF2-40B4-BE49-F238E27FC236}">
                  <a16:creationId xmlns:a16="http://schemas.microsoft.com/office/drawing/2014/main" id="{682ACB26-33FA-4989-39AA-24B542CCBDAA}"/>
                </a:ext>
              </a:extLst>
            </p:cNvPr>
            <p:cNvSpPr txBox="1"/>
            <p:nvPr/>
          </p:nvSpPr>
          <p:spPr>
            <a:xfrm>
              <a:off x="6792325" y="5732953"/>
              <a:ext cx="2791404" cy="6463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Outfit"/>
                  <a:ea typeface="Calibri"/>
                  <a:cs typeface="Times New Roman"/>
                </a:rPr>
                <a:t>D</a:t>
              </a:r>
              <a:r>
                <a:rPr kumimoji="0" lang="en-US" sz="1400" b="0" i="0" u="none" strike="noStrike" kern="1200" cap="none" spc="0" normalizeH="0" baseline="0" noProof="0" dirty="0" err="1">
                  <a:ln>
                    <a:noFill/>
                  </a:ln>
                  <a:solidFill>
                    <a:prstClr val="white"/>
                  </a:solidFill>
                  <a:effectLst/>
                  <a:uLnTx/>
                  <a:uFillTx/>
                  <a:latin typeface="Outfit"/>
                  <a:ea typeface="Calibri"/>
                  <a:cs typeface="Times New Roman"/>
                </a:rPr>
                <a:t>ocumenting</a:t>
              </a:r>
              <a:r>
                <a:rPr kumimoji="0" lang="en-US" sz="1400" b="0" i="0" u="none" strike="noStrike" kern="1200" cap="none" spc="0" normalizeH="0" baseline="0" noProof="0" dirty="0">
                  <a:ln>
                    <a:noFill/>
                  </a:ln>
                  <a:solidFill>
                    <a:prstClr val="white"/>
                  </a:solidFill>
                  <a:effectLst/>
                  <a:uLnTx/>
                  <a:uFillTx/>
                  <a:latin typeface="Outfit"/>
                  <a:ea typeface="Calibri"/>
                  <a:cs typeface="Times New Roman"/>
                </a:rPr>
                <a:t> race or gender bias in the model to confirm the system works as intended.</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TextBox 7">
            <a:extLst>
              <a:ext uri="{FF2B5EF4-FFF2-40B4-BE49-F238E27FC236}">
                <a16:creationId xmlns:a16="http://schemas.microsoft.com/office/drawing/2014/main" id="{80913D3F-3EEC-DE48-3819-44FB03587FC6}"/>
              </a:ext>
            </a:extLst>
          </p:cNvPr>
          <p:cNvSpPr txBox="1"/>
          <p:nvPr/>
        </p:nvSpPr>
        <p:spPr>
          <a:xfrm>
            <a:off x="0" y="7160282"/>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Dataset Breakdown</a:t>
            </a:r>
          </a:p>
        </p:txBody>
      </p:sp>
      <p:grpSp>
        <p:nvGrpSpPr>
          <p:cNvPr id="35" name="Group 34">
            <a:extLst>
              <a:ext uri="{FF2B5EF4-FFF2-40B4-BE49-F238E27FC236}">
                <a16:creationId xmlns:a16="http://schemas.microsoft.com/office/drawing/2014/main" id="{C1237BA9-FA91-288A-3991-3CE3B062AD3E}"/>
              </a:ext>
            </a:extLst>
          </p:cNvPr>
          <p:cNvGrpSpPr/>
          <p:nvPr/>
        </p:nvGrpSpPr>
        <p:grpSpPr>
          <a:xfrm>
            <a:off x="555372" y="8530045"/>
            <a:ext cx="2017546" cy="925898"/>
            <a:chOff x="555372" y="1390986"/>
            <a:chExt cx="2017546" cy="925898"/>
          </a:xfrm>
        </p:grpSpPr>
        <p:sp>
          <p:nvSpPr>
            <p:cNvPr id="36" name="TextBox 35">
              <a:extLst>
                <a:ext uri="{FF2B5EF4-FFF2-40B4-BE49-F238E27FC236}">
                  <a16:creationId xmlns:a16="http://schemas.microsoft.com/office/drawing/2014/main" id="{357D1106-E83F-6B23-A4C5-73D449FC8CFD}"/>
                </a:ext>
              </a:extLst>
            </p:cNvPr>
            <p:cNvSpPr txBox="1"/>
            <p:nvPr/>
          </p:nvSpPr>
          <p:spPr>
            <a:xfrm>
              <a:off x="555372" y="1390986"/>
              <a:ext cx="201754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Dataset Name</a:t>
              </a:r>
            </a:p>
          </p:txBody>
        </p:sp>
        <p:sp>
          <p:nvSpPr>
            <p:cNvPr id="37" name="TextBox 36">
              <a:extLst>
                <a:ext uri="{FF2B5EF4-FFF2-40B4-BE49-F238E27FC236}">
                  <a16:creationId xmlns:a16="http://schemas.microsoft.com/office/drawing/2014/main" id="{FF4AA35A-7F9F-FE95-745D-7DD1BF2C9406}"/>
                </a:ext>
              </a:extLst>
            </p:cNvPr>
            <p:cNvSpPr txBox="1"/>
            <p:nvPr/>
          </p:nvSpPr>
          <p:spPr>
            <a:xfrm>
              <a:off x="665197" y="1947552"/>
              <a:ext cx="17978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OpenForensics</a:t>
              </a:r>
            </a:p>
          </p:txBody>
        </p:sp>
      </p:grpSp>
      <p:grpSp>
        <p:nvGrpSpPr>
          <p:cNvPr id="38" name="Group 37">
            <a:extLst>
              <a:ext uri="{FF2B5EF4-FFF2-40B4-BE49-F238E27FC236}">
                <a16:creationId xmlns:a16="http://schemas.microsoft.com/office/drawing/2014/main" id="{7673C3FD-4057-06B0-757F-749D9B1C38E5}"/>
              </a:ext>
            </a:extLst>
          </p:cNvPr>
          <p:cNvGrpSpPr/>
          <p:nvPr/>
        </p:nvGrpSpPr>
        <p:grpSpPr>
          <a:xfrm>
            <a:off x="2768257" y="8413087"/>
            <a:ext cx="2119070" cy="1042856"/>
            <a:chOff x="2768257" y="1274028"/>
            <a:chExt cx="2119070" cy="1042856"/>
          </a:xfrm>
        </p:grpSpPr>
        <p:sp>
          <p:nvSpPr>
            <p:cNvPr id="39" name="TextBox 38">
              <a:extLst>
                <a:ext uri="{FF2B5EF4-FFF2-40B4-BE49-F238E27FC236}">
                  <a16:creationId xmlns:a16="http://schemas.microsoft.com/office/drawing/2014/main" id="{0A98A6F8-DCFD-CD67-98BF-153C69E7C33F}"/>
                </a:ext>
              </a:extLst>
            </p:cNvPr>
            <p:cNvSpPr txBox="1"/>
            <p:nvPr/>
          </p:nvSpPr>
          <p:spPr>
            <a:xfrm>
              <a:off x="2768257" y="1274028"/>
              <a:ext cx="21190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Number of Real Images</a:t>
              </a:r>
            </a:p>
          </p:txBody>
        </p:sp>
        <p:sp>
          <p:nvSpPr>
            <p:cNvPr id="40" name="TextBox 39">
              <a:extLst>
                <a:ext uri="{FF2B5EF4-FFF2-40B4-BE49-F238E27FC236}">
                  <a16:creationId xmlns:a16="http://schemas.microsoft.com/office/drawing/2014/main" id="{905AED69-321C-179D-48A6-FF267FC3F2A3}"/>
                </a:ext>
              </a:extLst>
            </p:cNvPr>
            <p:cNvSpPr txBox="1"/>
            <p:nvPr/>
          </p:nvSpPr>
          <p:spPr>
            <a:xfrm>
              <a:off x="2796428" y="1947552"/>
              <a:ext cx="206272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45,473</a:t>
              </a:r>
            </a:p>
          </p:txBody>
        </p:sp>
      </p:grpSp>
      <p:cxnSp>
        <p:nvCxnSpPr>
          <p:cNvPr id="41" name="Straight Connector 40">
            <a:extLst>
              <a:ext uri="{FF2B5EF4-FFF2-40B4-BE49-F238E27FC236}">
                <a16:creationId xmlns:a16="http://schemas.microsoft.com/office/drawing/2014/main" id="{9D1AE9A0-4E07-CA5B-BDB6-9412DAC042DA}"/>
              </a:ext>
            </a:extLst>
          </p:cNvPr>
          <p:cNvCxnSpPr>
            <a:cxnSpLocks/>
          </p:cNvCxnSpPr>
          <p:nvPr/>
        </p:nvCxnSpPr>
        <p:spPr>
          <a:xfrm>
            <a:off x="2715207" y="8376157"/>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03AC9599-D798-7E44-8B7C-E1C1967D1B0A}"/>
              </a:ext>
            </a:extLst>
          </p:cNvPr>
          <p:cNvGrpSpPr/>
          <p:nvPr/>
        </p:nvGrpSpPr>
        <p:grpSpPr>
          <a:xfrm>
            <a:off x="7114610" y="8398966"/>
            <a:ext cx="1927672" cy="1149036"/>
            <a:chOff x="4920281" y="1237098"/>
            <a:chExt cx="1927672" cy="1149036"/>
          </a:xfrm>
        </p:grpSpPr>
        <p:grpSp>
          <p:nvGrpSpPr>
            <p:cNvPr id="43" name="Group 42">
              <a:extLst>
                <a:ext uri="{FF2B5EF4-FFF2-40B4-BE49-F238E27FC236}">
                  <a16:creationId xmlns:a16="http://schemas.microsoft.com/office/drawing/2014/main" id="{BCF9EA16-0FC3-C984-6676-FE7369DBBCB0}"/>
                </a:ext>
              </a:extLst>
            </p:cNvPr>
            <p:cNvGrpSpPr/>
            <p:nvPr/>
          </p:nvGrpSpPr>
          <p:grpSpPr>
            <a:xfrm>
              <a:off x="4920281" y="1237098"/>
              <a:ext cx="1927672" cy="1079786"/>
              <a:chOff x="4920281" y="1237098"/>
              <a:chExt cx="1927672" cy="1079786"/>
            </a:xfrm>
          </p:grpSpPr>
          <p:sp>
            <p:nvSpPr>
              <p:cNvPr id="45" name="TextBox 44">
                <a:extLst>
                  <a:ext uri="{FF2B5EF4-FFF2-40B4-BE49-F238E27FC236}">
                    <a16:creationId xmlns:a16="http://schemas.microsoft.com/office/drawing/2014/main" id="{8EB989C0-310A-91E1-1E50-903A5A3CA96E}"/>
                  </a:ext>
                </a:extLst>
              </p:cNvPr>
              <p:cNvSpPr txBox="1"/>
              <p:nvPr/>
            </p:nvSpPr>
            <p:spPr>
              <a:xfrm>
                <a:off x="5049992" y="1237098"/>
                <a:ext cx="1668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Source of Real Images</a:t>
                </a:r>
              </a:p>
            </p:txBody>
          </p:sp>
          <p:sp>
            <p:nvSpPr>
              <p:cNvPr id="46" name="TextBox 45">
                <a:extLst>
                  <a:ext uri="{FF2B5EF4-FFF2-40B4-BE49-F238E27FC236}">
                    <a16:creationId xmlns:a16="http://schemas.microsoft.com/office/drawing/2014/main" id="{E2B11B03-2E69-E087-95C1-C64F6D02F132}"/>
                  </a:ext>
                </a:extLst>
              </p:cNvPr>
              <p:cNvSpPr txBox="1"/>
              <p:nvPr/>
            </p:nvSpPr>
            <p:spPr>
              <a:xfrm>
                <a:off x="4920281" y="1947552"/>
                <a:ext cx="19276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Google Images</a:t>
                </a:r>
              </a:p>
            </p:txBody>
          </p:sp>
        </p:grpSp>
        <p:cxnSp>
          <p:nvCxnSpPr>
            <p:cNvPr id="44" name="Straight Connector 43">
              <a:extLst>
                <a:ext uri="{FF2B5EF4-FFF2-40B4-BE49-F238E27FC236}">
                  <a16:creationId xmlns:a16="http://schemas.microsoft.com/office/drawing/2014/main" id="{1D580CB9-2DB3-6F79-0302-2F78912EC4C9}"/>
                </a:ext>
              </a:extLst>
            </p:cNvPr>
            <p:cNvCxnSpPr>
              <a:cxnSpLocks/>
            </p:cNvCxnSpPr>
            <p:nvPr/>
          </p:nvCxnSpPr>
          <p:spPr>
            <a:xfrm>
              <a:off x="493770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0680865-4FF6-7E5B-401F-F7FB8F25055D}"/>
              </a:ext>
            </a:extLst>
          </p:cNvPr>
          <p:cNvGrpSpPr/>
          <p:nvPr/>
        </p:nvGrpSpPr>
        <p:grpSpPr>
          <a:xfrm>
            <a:off x="4887327" y="8362764"/>
            <a:ext cx="2284721" cy="1149036"/>
            <a:chOff x="6786827" y="1237098"/>
            <a:chExt cx="2284721" cy="1149036"/>
          </a:xfrm>
        </p:grpSpPr>
        <p:grpSp>
          <p:nvGrpSpPr>
            <p:cNvPr id="48" name="Group 47">
              <a:extLst>
                <a:ext uri="{FF2B5EF4-FFF2-40B4-BE49-F238E27FC236}">
                  <a16:creationId xmlns:a16="http://schemas.microsoft.com/office/drawing/2014/main" id="{DF9AC092-D8DF-B4DE-80B6-E573BA8986FF}"/>
                </a:ext>
              </a:extLst>
            </p:cNvPr>
            <p:cNvGrpSpPr/>
            <p:nvPr/>
          </p:nvGrpSpPr>
          <p:grpSpPr>
            <a:xfrm>
              <a:off x="6841696" y="1274028"/>
              <a:ext cx="2229852" cy="1042856"/>
              <a:chOff x="6841696" y="1274028"/>
              <a:chExt cx="2229852" cy="1042856"/>
            </a:xfrm>
          </p:grpSpPr>
          <p:sp>
            <p:nvSpPr>
              <p:cNvPr id="50" name="TextBox 49">
                <a:extLst>
                  <a:ext uri="{FF2B5EF4-FFF2-40B4-BE49-F238E27FC236}">
                    <a16:creationId xmlns:a16="http://schemas.microsoft.com/office/drawing/2014/main" id="{E4699000-A249-B84B-771F-93C001328FAA}"/>
                  </a:ext>
                </a:extLst>
              </p:cNvPr>
              <p:cNvSpPr txBox="1"/>
              <p:nvPr/>
            </p:nvSpPr>
            <p:spPr>
              <a:xfrm>
                <a:off x="6888542" y="1274028"/>
                <a:ext cx="207441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Number of Fake Images</a:t>
                </a:r>
              </a:p>
            </p:txBody>
          </p:sp>
          <p:sp>
            <p:nvSpPr>
              <p:cNvPr id="51" name="TextBox 50">
                <a:extLst>
                  <a:ext uri="{FF2B5EF4-FFF2-40B4-BE49-F238E27FC236}">
                    <a16:creationId xmlns:a16="http://schemas.microsoft.com/office/drawing/2014/main" id="{19363E1C-83F9-64BC-2D48-065ACB5FBCB9}"/>
                  </a:ext>
                </a:extLst>
              </p:cNvPr>
              <p:cNvSpPr txBox="1"/>
              <p:nvPr/>
            </p:nvSpPr>
            <p:spPr>
              <a:xfrm>
                <a:off x="6841696" y="1947552"/>
                <a:ext cx="22298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70,325</a:t>
                </a:r>
              </a:p>
            </p:txBody>
          </p:sp>
        </p:grpSp>
        <p:cxnSp>
          <p:nvCxnSpPr>
            <p:cNvPr id="49" name="Straight Connector 48">
              <a:extLst>
                <a:ext uri="{FF2B5EF4-FFF2-40B4-BE49-F238E27FC236}">
                  <a16:creationId xmlns:a16="http://schemas.microsoft.com/office/drawing/2014/main" id="{9F1E1FAE-FDA3-4BC8-6110-0DD472B7481D}"/>
                </a:ext>
              </a:extLst>
            </p:cNvPr>
            <p:cNvCxnSpPr>
              <a:cxnSpLocks/>
            </p:cNvCxnSpPr>
            <p:nvPr/>
          </p:nvCxnSpPr>
          <p:spPr>
            <a:xfrm>
              <a:off x="678682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A7DA9FA-6207-E497-F610-B5EA3CFBBCAD}"/>
              </a:ext>
            </a:extLst>
          </p:cNvPr>
          <p:cNvGrpSpPr/>
          <p:nvPr/>
        </p:nvGrpSpPr>
        <p:grpSpPr>
          <a:xfrm>
            <a:off x="9071548" y="8376157"/>
            <a:ext cx="2587051" cy="1149036"/>
            <a:chOff x="9071548" y="1237098"/>
            <a:chExt cx="2587051" cy="1149036"/>
          </a:xfrm>
        </p:grpSpPr>
        <p:grpSp>
          <p:nvGrpSpPr>
            <p:cNvPr id="53" name="Group 52">
              <a:extLst>
                <a:ext uri="{FF2B5EF4-FFF2-40B4-BE49-F238E27FC236}">
                  <a16:creationId xmlns:a16="http://schemas.microsoft.com/office/drawing/2014/main" id="{26C65CC2-31A8-C756-A8AA-9BE7D7CD7976}"/>
                </a:ext>
              </a:extLst>
            </p:cNvPr>
            <p:cNvGrpSpPr/>
            <p:nvPr/>
          </p:nvGrpSpPr>
          <p:grpSpPr>
            <a:xfrm>
              <a:off x="9220088" y="1237098"/>
              <a:ext cx="2438511" cy="1079786"/>
              <a:chOff x="9220088" y="1237098"/>
              <a:chExt cx="2438511" cy="1079786"/>
            </a:xfrm>
          </p:grpSpPr>
          <p:sp>
            <p:nvSpPr>
              <p:cNvPr id="55" name="TextBox 54">
                <a:extLst>
                  <a:ext uri="{FF2B5EF4-FFF2-40B4-BE49-F238E27FC236}">
                    <a16:creationId xmlns:a16="http://schemas.microsoft.com/office/drawing/2014/main" id="{A97C8F57-8EC3-36EA-DAD8-5E4BADDEFA03}"/>
                  </a:ext>
                </a:extLst>
              </p:cNvPr>
              <p:cNvSpPr txBox="1"/>
              <p:nvPr/>
            </p:nvSpPr>
            <p:spPr>
              <a:xfrm>
                <a:off x="9321802" y="1237098"/>
                <a:ext cx="215899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Source of Fake Images</a:t>
                </a:r>
              </a:p>
            </p:txBody>
          </p:sp>
          <p:sp>
            <p:nvSpPr>
              <p:cNvPr id="56" name="TextBox 55">
                <a:extLst>
                  <a:ext uri="{FF2B5EF4-FFF2-40B4-BE49-F238E27FC236}">
                    <a16:creationId xmlns:a16="http://schemas.microsoft.com/office/drawing/2014/main" id="{9B924565-1056-271B-A2EB-F48E4100099B}"/>
                  </a:ext>
                </a:extLst>
              </p:cNvPr>
              <p:cNvSpPr txBox="1"/>
              <p:nvPr/>
            </p:nvSpPr>
            <p:spPr>
              <a:xfrm>
                <a:off x="9220088" y="1947552"/>
                <a:ext cx="24385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GAN (AI-Generated)</a:t>
                </a:r>
              </a:p>
            </p:txBody>
          </p:sp>
        </p:grpSp>
        <p:cxnSp>
          <p:nvCxnSpPr>
            <p:cNvPr id="54" name="Straight Connector 53">
              <a:extLst>
                <a:ext uri="{FF2B5EF4-FFF2-40B4-BE49-F238E27FC236}">
                  <a16:creationId xmlns:a16="http://schemas.microsoft.com/office/drawing/2014/main" id="{9656BD28-7DF1-55F9-C77A-7337292266D1}"/>
                </a:ext>
              </a:extLst>
            </p:cNvPr>
            <p:cNvCxnSpPr>
              <a:cxnSpLocks/>
            </p:cNvCxnSpPr>
            <p:nvPr/>
          </p:nvCxnSpPr>
          <p:spPr>
            <a:xfrm>
              <a:off x="9071548"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57" name="Table 56">
            <a:extLst>
              <a:ext uri="{FF2B5EF4-FFF2-40B4-BE49-F238E27FC236}">
                <a16:creationId xmlns:a16="http://schemas.microsoft.com/office/drawing/2014/main" id="{3CB96FA6-6BDC-CE29-94F7-BE373295C619}"/>
              </a:ext>
            </a:extLst>
          </p:cNvPr>
          <p:cNvGraphicFramePr>
            <a:graphicFrameLocks noGrp="1"/>
          </p:cNvGraphicFramePr>
          <p:nvPr>
            <p:extLst>
              <p:ext uri="{D42A27DB-BD31-4B8C-83A1-F6EECF244321}">
                <p14:modId xmlns:p14="http://schemas.microsoft.com/office/powerpoint/2010/main" val="2457348540"/>
              </p:ext>
            </p:extLst>
          </p:nvPr>
        </p:nvGraphicFramePr>
        <p:xfrm>
          <a:off x="665197" y="10041395"/>
          <a:ext cx="1001557" cy="1302320"/>
        </p:xfrm>
        <a:graphic>
          <a:graphicData uri="http://schemas.openxmlformats.org/drawingml/2006/table">
            <a:tbl>
              <a:tblPr firstRow="1" bandRow="1">
                <a:tableStyleId>{5C22544A-7EE6-4342-B048-85BDC9FD1C3A}</a:tableStyleId>
              </a:tblPr>
              <a:tblGrid>
                <a:gridCol w="1001557">
                  <a:extLst>
                    <a:ext uri="{9D8B030D-6E8A-4147-A177-3AD203B41FA5}">
                      <a16:colId xmlns:a16="http://schemas.microsoft.com/office/drawing/2014/main" val="378140113"/>
                    </a:ext>
                  </a:extLst>
                </a:gridCol>
              </a:tblGrid>
              <a:tr h="0">
                <a:tc>
                  <a:txBody>
                    <a:bodyPr/>
                    <a:lstStyle/>
                    <a:p>
                      <a:pPr algn="ctr"/>
                      <a:r>
                        <a:rPr lang="en-US" sz="1400" dirty="0">
                          <a:latin typeface="Outfit" pitchFamily="2" charset="0"/>
                        </a:rPr>
                        <a:t>Images</a:t>
                      </a:r>
                      <a:endParaRPr lang="en-US" sz="1200" dirty="0">
                        <a:latin typeface="Outfit" pitchFamily="2" charset="0"/>
                      </a:endParaRPr>
                    </a:p>
                  </a:txBody>
                  <a:tcPr marL="71488" marR="71488" marT="35744" marB="35744">
                    <a:lnB w="12700" cap="flat" cmpd="sng" algn="ctr">
                      <a:solidFill>
                        <a:schemeClr val="tx1"/>
                      </a:solidFill>
                      <a:prstDash val="solid"/>
                      <a:round/>
                      <a:headEnd type="none" w="med" len="med"/>
                      <a:tailEnd type="none" w="med" len="med"/>
                    </a:lnB>
                    <a:solidFill>
                      <a:srgbClr val="7E7F9A"/>
                    </a:solidFill>
                  </a:tcPr>
                </a:tc>
                <a:extLst>
                  <a:ext uri="{0D108BD9-81ED-4DB2-BD59-A6C34878D82A}">
                    <a16:rowId xmlns:a16="http://schemas.microsoft.com/office/drawing/2014/main" val="3253950226"/>
                  </a:ext>
                </a:extLst>
              </a:tr>
              <a:tr h="0">
                <a:tc>
                  <a:txBody>
                    <a:bodyPr/>
                    <a:lstStyle/>
                    <a:p>
                      <a:pPr algn="ctr"/>
                      <a:r>
                        <a:rPr lang="en-US" sz="1200" dirty="0">
                          <a:latin typeface="Outfit" pitchFamily="2" charset="0"/>
                        </a:rPr>
                        <a:t>Image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143667"/>
                  </a:ext>
                </a:extLst>
              </a:tr>
              <a:tr h="0">
                <a:tc>
                  <a:txBody>
                    <a:bodyPr/>
                    <a:lstStyle/>
                    <a:p>
                      <a:pPr algn="ctr"/>
                      <a:r>
                        <a:rPr lang="en-US" sz="1200" dirty="0">
                          <a:latin typeface="Outfit" pitchFamily="2" charset="0"/>
                        </a:rPr>
                        <a:t>File Name</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7993815"/>
                  </a:ext>
                </a:extLst>
              </a:tr>
              <a:tr h="0">
                <a:tc>
                  <a:txBody>
                    <a:bodyPr/>
                    <a:lstStyle/>
                    <a:p>
                      <a:pPr algn="ctr"/>
                      <a:r>
                        <a:rPr lang="en-US" sz="1200" dirty="0">
                          <a:latin typeface="Outfit" pitchFamily="2" charset="0"/>
                        </a:rPr>
                        <a:t>Width</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116946"/>
                  </a:ext>
                </a:extLst>
              </a:tr>
              <a:tr h="0">
                <a:tc>
                  <a:txBody>
                    <a:bodyPr/>
                    <a:lstStyle/>
                    <a:p>
                      <a:pPr algn="ctr"/>
                      <a:r>
                        <a:rPr lang="en-US" sz="1200" dirty="0">
                          <a:latin typeface="Outfit" pitchFamily="2" charset="0"/>
                        </a:rPr>
                        <a:t>Height</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4131010"/>
                  </a:ext>
                </a:extLst>
              </a:tr>
            </a:tbl>
          </a:graphicData>
        </a:graphic>
      </p:graphicFrame>
      <p:graphicFrame>
        <p:nvGraphicFramePr>
          <p:cNvPr id="58" name="Table 57">
            <a:extLst>
              <a:ext uri="{FF2B5EF4-FFF2-40B4-BE49-F238E27FC236}">
                <a16:creationId xmlns:a16="http://schemas.microsoft.com/office/drawing/2014/main" id="{BE967746-5008-0B86-0CDF-16F69632E642}"/>
              </a:ext>
            </a:extLst>
          </p:cNvPr>
          <p:cNvGraphicFramePr>
            <a:graphicFrameLocks noGrp="1"/>
          </p:cNvGraphicFramePr>
          <p:nvPr>
            <p:extLst>
              <p:ext uri="{D42A27DB-BD31-4B8C-83A1-F6EECF244321}">
                <p14:modId xmlns:p14="http://schemas.microsoft.com/office/powerpoint/2010/main" val="3291822493"/>
              </p:ext>
            </p:extLst>
          </p:nvPr>
        </p:nvGraphicFramePr>
        <p:xfrm>
          <a:off x="1720880" y="10016654"/>
          <a:ext cx="1340624" cy="2065424"/>
        </p:xfrm>
        <a:graphic>
          <a:graphicData uri="http://schemas.openxmlformats.org/drawingml/2006/table">
            <a:tbl>
              <a:tblPr firstRow="1" bandRow="1">
                <a:tableStyleId>{5C22544A-7EE6-4342-B048-85BDC9FD1C3A}</a:tableStyleId>
              </a:tblPr>
              <a:tblGrid>
                <a:gridCol w="1340624">
                  <a:extLst>
                    <a:ext uri="{9D8B030D-6E8A-4147-A177-3AD203B41FA5}">
                      <a16:colId xmlns:a16="http://schemas.microsoft.com/office/drawing/2014/main" val="126108244"/>
                    </a:ext>
                  </a:extLst>
                </a:gridCol>
              </a:tblGrid>
              <a:tr h="206353">
                <a:tc>
                  <a:txBody>
                    <a:bodyPr/>
                    <a:lstStyle/>
                    <a:p>
                      <a:pPr algn="ctr"/>
                      <a:r>
                        <a:rPr lang="en-US" sz="1400" dirty="0">
                          <a:latin typeface="Outfit" pitchFamily="2" charset="0"/>
                        </a:rPr>
                        <a:t>Annotations</a:t>
                      </a:r>
                      <a:endParaRPr lang="en-US" sz="1200" dirty="0">
                        <a:latin typeface="Outfit" pitchFamily="2" charset="0"/>
                      </a:endParaRPr>
                    </a:p>
                  </a:txBody>
                  <a:tcPr marL="71488" marR="71488" marT="35744" marB="35744">
                    <a:lnB w="12700" cap="flat" cmpd="sng" algn="ctr">
                      <a:solidFill>
                        <a:schemeClr val="tx1"/>
                      </a:solidFill>
                      <a:prstDash val="solid"/>
                      <a:round/>
                      <a:headEnd type="none" w="med" len="med"/>
                      <a:tailEnd type="none" w="med" len="med"/>
                    </a:lnB>
                    <a:solidFill>
                      <a:srgbClr val="7E7F9A"/>
                    </a:solidFill>
                  </a:tcPr>
                </a:tc>
                <a:extLst>
                  <a:ext uri="{0D108BD9-81ED-4DB2-BD59-A6C34878D82A}">
                    <a16:rowId xmlns:a16="http://schemas.microsoft.com/office/drawing/2014/main" val="241258852"/>
                  </a:ext>
                </a:extLst>
              </a:tr>
              <a:tr h="0">
                <a:tc>
                  <a:txBody>
                    <a:bodyPr/>
                    <a:lstStyle/>
                    <a:p>
                      <a:pPr algn="ctr"/>
                      <a:r>
                        <a:rPr lang="en-US" sz="1200" dirty="0">
                          <a:latin typeface="Outfit" pitchFamily="2" charset="0"/>
                        </a:rPr>
                        <a:t>Image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454121"/>
                  </a:ext>
                </a:extLst>
              </a:tr>
              <a:tr h="188165">
                <a:tc>
                  <a:txBody>
                    <a:bodyPr/>
                    <a:lstStyle/>
                    <a:p>
                      <a:pPr algn="ctr"/>
                      <a:r>
                        <a:rPr lang="en-US" sz="1200" dirty="0">
                          <a:latin typeface="Outfit" pitchFamily="2" charset="0"/>
                        </a:rPr>
                        <a:t>Face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645258"/>
                  </a:ext>
                </a:extLst>
              </a:tr>
              <a:tr h="0">
                <a:tc>
                  <a:txBody>
                    <a:bodyPr/>
                    <a:lstStyle/>
                    <a:p>
                      <a:pPr algn="ctr"/>
                      <a:r>
                        <a:rPr lang="en-US" sz="1200" dirty="0">
                          <a:latin typeface="Outfit" pitchFamily="2" charset="0"/>
                        </a:rPr>
                        <a:t>Iscrowd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217911"/>
                  </a:ext>
                </a:extLst>
              </a:tr>
              <a:tr h="188165">
                <a:tc>
                  <a:txBody>
                    <a:bodyPr/>
                    <a:lstStyle/>
                    <a:p>
                      <a:pPr algn="ctr"/>
                      <a:r>
                        <a:rPr lang="en-US" sz="1200" dirty="0">
                          <a:latin typeface="Outfit" pitchFamily="2" charset="0"/>
                        </a:rPr>
                        <a:t>Area</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3665672"/>
                  </a:ext>
                </a:extLst>
              </a:tr>
              <a:tr h="188165">
                <a:tc>
                  <a:txBody>
                    <a:bodyPr/>
                    <a:lstStyle/>
                    <a:p>
                      <a:pPr algn="ctr"/>
                      <a:r>
                        <a:rPr lang="en-US" sz="1200" dirty="0">
                          <a:latin typeface="Outfit" pitchFamily="2" charset="0"/>
                        </a:rPr>
                        <a:t>Category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106531"/>
                  </a:ext>
                </a:extLst>
              </a:tr>
              <a:tr h="188165">
                <a:tc>
                  <a:txBody>
                    <a:bodyPr/>
                    <a:lstStyle/>
                    <a:p>
                      <a:pPr algn="ctr"/>
                      <a:r>
                        <a:rPr lang="en-US" sz="1200" dirty="0" err="1">
                          <a:latin typeface="Outfit" pitchFamily="2" charset="0"/>
                        </a:rPr>
                        <a:t>BBox</a:t>
                      </a:r>
                      <a:endParaRPr lang="en-US" sz="1200" dirty="0">
                        <a:latin typeface="Outfit" pitchFamily="2" charset="0"/>
                      </a:endParaRP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556382"/>
                  </a:ext>
                </a:extLst>
              </a:tr>
              <a:tr h="188165">
                <a:tc>
                  <a:txBody>
                    <a:bodyPr/>
                    <a:lstStyle/>
                    <a:p>
                      <a:pPr algn="ctr"/>
                      <a:r>
                        <a:rPr lang="en-US" sz="1200" dirty="0">
                          <a:latin typeface="Outfit" pitchFamily="2" charset="0"/>
                        </a:rPr>
                        <a:t>Segmentation</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1893106"/>
                  </a:ext>
                </a:extLst>
              </a:tr>
            </a:tbl>
          </a:graphicData>
        </a:graphic>
      </p:graphicFrame>
      <p:sp>
        <p:nvSpPr>
          <p:cNvPr id="59" name="Content Placeholder 8">
            <a:extLst>
              <a:ext uri="{FF2B5EF4-FFF2-40B4-BE49-F238E27FC236}">
                <a16:creationId xmlns:a16="http://schemas.microsoft.com/office/drawing/2014/main" id="{F217033B-C65F-877B-97E5-5CC651AE8541}"/>
              </a:ext>
            </a:extLst>
          </p:cNvPr>
          <p:cNvSpPr>
            <a:spLocks noGrp="1"/>
          </p:cNvSpPr>
          <p:nvPr/>
        </p:nvSpPr>
        <p:spPr>
          <a:xfrm>
            <a:off x="329530" y="9561824"/>
            <a:ext cx="3067640" cy="4011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Two Lists of Information</a:t>
            </a:r>
          </a:p>
        </p:txBody>
      </p:sp>
      <p:grpSp>
        <p:nvGrpSpPr>
          <p:cNvPr id="60" name="Group 59">
            <a:extLst>
              <a:ext uri="{FF2B5EF4-FFF2-40B4-BE49-F238E27FC236}">
                <a16:creationId xmlns:a16="http://schemas.microsoft.com/office/drawing/2014/main" id="{4487AE37-78F7-CE4B-1804-61044E8A532C}"/>
              </a:ext>
            </a:extLst>
          </p:cNvPr>
          <p:cNvGrpSpPr/>
          <p:nvPr/>
        </p:nvGrpSpPr>
        <p:grpSpPr>
          <a:xfrm>
            <a:off x="2944200" y="9530818"/>
            <a:ext cx="5194060" cy="3950686"/>
            <a:chOff x="6427083" y="1612785"/>
            <a:chExt cx="5194060" cy="4448397"/>
          </a:xfrm>
        </p:grpSpPr>
        <p:grpSp>
          <p:nvGrpSpPr>
            <p:cNvPr id="61" name="Group 60">
              <a:extLst>
                <a:ext uri="{FF2B5EF4-FFF2-40B4-BE49-F238E27FC236}">
                  <a16:creationId xmlns:a16="http://schemas.microsoft.com/office/drawing/2014/main" id="{17A429D9-11AE-B9DE-34CD-9049FAD61B1B}"/>
                </a:ext>
              </a:extLst>
            </p:cNvPr>
            <p:cNvGrpSpPr/>
            <p:nvPr/>
          </p:nvGrpSpPr>
          <p:grpSpPr>
            <a:xfrm>
              <a:off x="10083371" y="1612785"/>
              <a:ext cx="1537772" cy="4448397"/>
              <a:chOff x="9251594" y="1168285"/>
              <a:chExt cx="1537772" cy="4448397"/>
            </a:xfrm>
          </p:grpSpPr>
          <p:sp>
            <p:nvSpPr>
              <p:cNvPr id="77" name="TextBox 76">
                <a:extLst>
                  <a:ext uri="{FF2B5EF4-FFF2-40B4-BE49-F238E27FC236}">
                    <a16:creationId xmlns:a16="http://schemas.microsoft.com/office/drawing/2014/main" id="{99855AFA-4082-1EDA-B9C7-DE32C287A7F7}"/>
                  </a:ext>
                </a:extLst>
              </p:cNvPr>
              <p:cNvSpPr txBox="1"/>
              <p:nvPr/>
            </p:nvSpPr>
            <p:spPr>
              <a:xfrm>
                <a:off x="9733012" y="2301878"/>
                <a:ext cx="105354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Image_id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Iscrowd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Category_ID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Bbox</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segmentation</a:t>
                </a:r>
              </a:p>
            </p:txBody>
          </p:sp>
          <p:sp>
            <p:nvSpPr>
              <p:cNvPr id="78" name="TextBox 77">
                <a:extLst>
                  <a:ext uri="{FF2B5EF4-FFF2-40B4-BE49-F238E27FC236}">
                    <a16:creationId xmlns:a16="http://schemas.microsoft.com/office/drawing/2014/main" id="{67ED5B1A-2BE8-BAE9-B9F2-DBC0D6FA5839}"/>
                  </a:ext>
                </a:extLst>
              </p:cNvPr>
              <p:cNvSpPr txBox="1"/>
              <p:nvPr/>
            </p:nvSpPr>
            <p:spPr>
              <a:xfrm>
                <a:off x="9735818" y="1168285"/>
                <a:ext cx="105354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Image_id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Iscrowd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Category_ID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Bbox</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segmentation</a:t>
                </a:r>
              </a:p>
            </p:txBody>
          </p:sp>
          <p:cxnSp>
            <p:nvCxnSpPr>
              <p:cNvPr id="79" name="Connector: Elbow 78">
                <a:extLst>
                  <a:ext uri="{FF2B5EF4-FFF2-40B4-BE49-F238E27FC236}">
                    <a16:creationId xmlns:a16="http://schemas.microsoft.com/office/drawing/2014/main" id="{F64104EB-414E-101A-907C-7425756BE838}"/>
                  </a:ext>
                </a:extLst>
              </p:cNvPr>
              <p:cNvCxnSpPr>
                <a:cxnSpLocks/>
              </p:cNvCxnSpPr>
              <p:nvPr/>
            </p:nvCxnSpPr>
            <p:spPr>
              <a:xfrm flipV="1">
                <a:off x="9251594" y="1699200"/>
                <a:ext cx="473723" cy="225578"/>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6467CAF-097D-2B78-AA85-D878BC21509A}"/>
                  </a:ext>
                </a:extLst>
              </p:cNvPr>
              <p:cNvCxnSpPr>
                <a:cxnSpLocks/>
                <a:endCxn id="77" idx="1"/>
              </p:cNvCxnSpPr>
              <p:nvPr/>
            </p:nvCxnSpPr>
            <p:spPr>
              <a:xfrm>
                <a:off x="9262095" y="2513246"/>
                <a:ext cx="470917" cy="319547"/>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066EB7B-E429-0CDE-DAF1-E640D535CE68}"/>
                  </a:ext>
                </a:extLst>
              </p:cNvPr>
              <p:cNvSpPr txBox="1"/>
              <p:nvPr/>
            </p:nvSpPr>
            <p:spPr>
              <a:xfrm>
                <a:off x="9733012" y="4554853"/>
                <a:ext cx="105354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Image_id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Iscrowd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Category_ID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Bbox</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segmentation</a:t>
                </a:r>
              </a:p>
            </p:txBody>
          </p:sp>
          <p:sp>
            <p:nvSpPr>
              <p:cNvPr id="82" name="TextBox 81">
                <a:extLst>
                  <a:ext uri="{FF2B5EF4-FFF2-40B4-BE49-F238E27FC236}">
                    <a16:creationId xmlns:a16="http://schemas.microsoft.com/office/drawing/2014/main" id="{1EA7505C-F23D-80CC-4597-54455539EB58}"/>
                  </a:ext>
                </a:extLst>
              </p:cNvPr>
              <p:cNvSpPr txBox="1"/>
              <p:nvPr/>
            </p:nvSpPr>
            <p:spPr>
              <a:xfrm>
                <a:off x="9735818" y="3421260"/>
                <a:ext cx="105354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Image_id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Iscrowd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Category_ID</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prstClr val="white"/>
                    </a:solidFill>
                    <a:effectLst/>
                    <a:uLnTx/>
                    <a:uFillTx/>
                    <a:latin typeface="Outfit" pitchFamily="2" charset="0"/>
                    <a:ea typeface="Aptos" panose="020B0004020202020204" pitchFamily="34" charset="0"/>
                    <a:cs typeface="Arial" panose="020B0604020202020204" pitchFamily="34" charset="0"/>
                  </a:rPr>
                  <a:t>Bbox</a:t>
                </a:r>
                <a:endPar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segmentation</a:t>
                </a:r>
              </a:p>
            </p:txBody>
          </p:sp>
          <p:cxnSp>
            <p:nvCxnSpPr>
              <p:cNvPr id="84" name="Connector: Elbow 83">
                <a:extLst>
                  <a:ext uri="{FF2B5EF4-FFF2-40B4-BE49-F238E27FC236}">
                    <a16:creationId xmlns:a16="http://schemas.microsoft.com/office/drawing/2014/main" id="{E414CFA9-8720-732C-FF67-B1D3E7EFD898}"/>
                  </a:ext>
                </a:extLst>
              </p:cNvPr>
              <p:cNvCxnSpPr>
                <a:cxnSpLocks/>
              </p:cNvCxnSpPr>
              <p:nvPr/>
            </p:nvCxnSpPr>
            <p:spPr>
              <a:xfrm flipV="1">
                <a:off x="9251594" y="3952175"/>
                <a:ext cx="473723" cy="225578"/>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D759F1FD-187A-1AF8-640A-518CCEDE0D00}"/>
                  </a:ext>
                </a:extLst>
              </p:cNvPr>
              <p:cNvCxnSpPr>
                <a:cxnSpLocks/>
                <a:endCxn id="81" idx="1"/>
              </p:cNvCxnSpPr>
              <p:nvPr/>
            </p:nvCxnSpPr>
            <p:spPr>
              <a:xfrm>
                <a:off x="9262095" y="4766221"/>
                <a:ext cx="470917" cy="319547"/>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90B4955-A402-EFD5-CBE1-8AD795FE6FF6}"/>
                </a:ext>
              </a:extLst>
            </p:cNvPr>
            <p:cNvGrpSpPr/>
            <p:nvPr/>
          </p:nvGrpSpPr>
          <p:grpSpPr>
            <a:xfrm>
              <a:off x="6427083" y="2434525"/>
              <a:ext cx="1560406" cy="2870990"/>
              <a:chOff x="5595306" y="1990025"/>
              <a:chExt cx="1560406" cy="2870990"/>
            </a:xfrm>
          </p:grpSpPr>
          <p:sp>
            <p:nvSpPr>
              <p:cNvPr id="74" name="TextBox 73">
                <a:extLst>
                  <a:ext uri="{FF2B5EF4-FFF2-40B4-BE49-F238E27FC236}">
                    <a16:creationId xmlns:a16="http://schemas.microsoft.com/office/drawing/2014/main" id="{78C5C416-C6A0-A0BA-4AD1-2C5E89CCD38C}"/>
                  </a:ext>
                </a:extLst>
              </p:cNvPr>
              <p:cNvSpPr txBox="1"/>
              <p:nvPr/>
            </p:nvSpPr>
            <p:spPr>
              <a:xfrm>
                <a:off x="5702325" y="1990025"/>
                <a:ext cx="1453387" cy="56603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IMAGE[1]</a:t>
                </a:r>
                <a:endParaRPr kumimoji="0" lang="en-US" sz="1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E6276EAB-4839-4C17-C2F7-C2A03376E63B}"/>
                  </a:ext>
                </a:extLst>
              </p:cNvPr>
              <p:cNvSpPr txBox="1"/>
              <p:nvPr/>
            </p:nvSpPr>
            <p:spPr>
              <a:xfrm>
                <a:off x="5595306" y="4243000"/>
                <a:ext cx="1560406" cy="61801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IMAGE</a:t>
                </a:r>
                <a:r>
                  <a:rPr kumimoji="0" lang="en-US" sz="20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[N]</a:t>
                </a:r>
                <a:endParaRPr kumimoji="0" lang="en-US" sz="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1ACF8589-86F9-F4DB-74F4-ECEB751857E8}"/>
                  </a:ext>
                </a:extLst>
              </p:cNvPr>
              <p:cNvSpPr txBox="1"/>
              <p:nvPr/>
            </p:nvSpPr>
            <p:spPr>
              <a:xfrm rot="16200000">
                <a:off x="6062603" y="2723319"/>
                <a:ext cx="625812" cy="995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44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a:t>
                </a:r>
                <a:endParaRPr kumimoji="0" lang="en-US" sz="8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35581E57-97B9-B903-CBED-9D863E7E3636}"/>
                </a:ext>
              </a:extLst>
            </p:cNvPr>
            <p:cNvGrpSpPr/>
            <p:nvPr/>
          </p:nvGrpSpPr>
          <p:grpSpPr>
            <a:xfrm>
              <a:off x="7928886" y="2167786"/>
              <a:ext cx="2381044" cy="3353120"/>
              <a:chOff x="7097109" y="1723286"/>
              <a:chExt cx="2381044" cy="3353120"/>
            </a:xfrm>
          </p:grpSpPr>
          <p:sp>
            <p:nvSpPr>
              <p:cNvPr id="64" name="TextBox 63">
                <a:extLst>
                  <a:ext uri="{FF2B5EF4-FFF2-40B4-BE49-F238E27FC236}">
                    <a16:creationId xmlns:a16="http://schemas.microsoft.com/office/drawing/2014/main" id="{2DC6D46C-EE6F-6B37-7DEE-497CDC1243A7}"/>
                  </a:ext>
                </a:extLst>
              </p:cNvPr>
              <p:cNvSpPr txBox="1"/>
              <p:nvPr/>
            </p:nvSpPr>
            <p:spPr>
              <a:xfrm>
                <a:off x="7354355" y="1723286"/>
                <a:ext cx="1907740" cy="533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IMG_1_FACE[1]</a:t>
                </a:r>
                <a:endParaRPr kumimoji="0" lang="en-US" sz="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DC4301FF-3FF0-4503-10D2-0F02CBC15F8D}"/>
                  </a:ext>
                </a:extLst>
              </p:cNvPr>
              <p:cNvSpPr txBox="1"/>
              <p:nvPr/>
            </p:nvSpPr>
            <p:spPr>
              <a:xfrm>
                <a:off x="7354356" y="2289952"/>
                <a:ext cx="2015190" cy="533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IMG_1_FACE[N]</a:t>
                </a:r>
                <a:endParaRPr kumimoji="0" lang="en-US" sz="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084424C1-65BF-2FD1-1237-B0DF6E08B815}"/>
                  </a:ext>
                </a:extLst>
              </p:cNvPr>
              <p:cNvSpPr txBox="1"/>
              <p:nvPr/>
            </p:nvSpPr>
            <p:spPr>
              <a:xfrm rot="16200000">
                <a:off x="8053330" y="1862847"/>
                <a:ext cx="457708" cy="625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a:t>
                </a:r>
                <a:endParaRPr kumimoji="0" lang="en-US" sz="3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7" name="Connector: Elbow 66">
                <a:extLst>
                  <a:ext uri="{FF2B5EF4-FFF2-40B4-BE49-F238E27FC236}">
                    <a16:creationId xmlns:a16="http://schemas.microsoft.com/office/drawing/2014/main" id="{34477673-2B82-9C77-108B-F49B34B1C4E6}"/>
                  </a:ext>
                </a:extLst>
              </p:cNvPr>
              <p:cNvCxnSpPr>
                <a:cxnSpLocks/>
                <a:endCxn id="64" idx="1"/>
              </p:cNvCxnSpPr>
              <p:nvPr/>
            </p:nvCxnSpPr>
            <p:spPr>
              <a:xfrm flipV="1">
                <a:off x="7097109" y="1990026"/>
                <a:ext cx="257246" cy="185727"/>
              </a:xfrm>
              <a:prstGeom prst="bentConnector3">
                <a:avLst>
                  <a:gd name="adj1" fmla="val 2371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33B8D408-A205-1F1C-4C42-3C256CE72CDA}"/>
                  </a:ext>
                </a:extLst>
              </p:cNvPr>
              <p:cNvCxnSpPr>
                <a:cxnSpLocks/>
              </p:cNvCxnSpPr>
              <p:nvPr/>
            </p:nvCxnSpPr>
            <p:spPr>
              <a:xfrm>
                <a:off x="7097109" y="2301878"/>
                <a:ext cx="257246" cy="185727"/>
              </a:xfrm>
              <a:prstGeom prst="bentConnector3">
                <a:avLst>
                  <a:gd name="adj1" fmla="val 2371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7B60C9E1-1586-52F2-133B-8B28CB896480}"/>
                  </a:ext>
                </a:extLst>
              </p:cNvPr>
              <p:cNvSpPr txBox="1"/>
              <p:nvPr/>
            </p:nvSpPr>
            <p:spPr>
              <a:xfrm>
                <a:off x="7251539" y="3976261"/>
                <a:ext cx="2113372" cy="533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IMG_N_FACE[1]</a:t>
                </a:r>
                <a:endParaRPr kumimoji="0" lang="en-US" sz="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CC434837-4443-D57C-0BA5-9141FEF81612}"/>
                  </a:ext>
                </a:extLst>
              </p:cNvPr>
              <p:cNvSpPr txBox="1"/>
              <p:nvPr/>
            </p:nvSpPr>
            <p:spPr>
              <a:xfrm>
                <a:off x="7245749" y="4542927"/>
                <a:ext cx="2232404" cy="533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IMG_N_FACE[N]</a:t>
                </a:r>
                <a:endParaRPr kumimoji="0" lang="en-US" sz="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1" name="Connector: Elbow 70">
                <a:extLst>
                  <a:ext uri="{FF2B5EF4-FFF2-40B4-BE49-F238E27FC236}">
                    <a16:creationId xmlns:a16="http://schemas.microsoft.com/office/drawing/2014/main" id="{578D1B0B-6CB9-A9FC-C01E-7078BFA87277}"/>
                  </a:ext>
                </a:extLst>
              </p:cNvPr>
              <p:cNvCxnSpPr>
                <a:cxnSpLocks/>
              </p:cNvCxnSpPr>
              <p:nvPr/>
            </p:nvCxnSpPr>
            <p:spPr>
              <a:xfrm>
                <a:off x="7097109" y="4554853"/>
                <a:ext cx="257246" cy="185727"/>
              </a:xfrm>
              <a:prstGeom prst="bentConnector3">
                <a:avLst>
                  <a:gd name="adj1" fmla="val 2371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432FBD2F-5CCB-F130-DD4A-78DE10FED31C}"/>
                  </a:ext>
                </a:extLst>
              </p:cNvPr>
              <p:cNvSpPr txBox="1"/>
              <p:nvPr/>
            </p:nvSpPr>
            <p:spPr>
              <a:xfrm rot="16200000">
                <a:off x="8053330" y="4111989"/>
                <a:ext cx="457708" cy="625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a:t>
                </a:r>
                <a:endParaRPr kumimoji="0" lang="en-US" sz="3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3" name="Connector: Elbow 72">
                <a:extLst>
                  <a:ext uri="{FF2B5EF4-FFF2-40B4-BE49-F238E27FC236}">
                    <a16:creationId xmlns:a16="http://schemas.microsoft.com/office/drawing/2014/main" id="{AE49B8E1-127C-B7CC-B9D5-E301629F80DF}"/>
                  </a:ext>
                </a:extLst>
              </p:cNvPr>
              <p:cNvCxnSpPr>
                <a:cxnSpLocks/>
              </p:cNvCxnSpPr>
              <p:nvPr/>
            </p:nvCxnSpPr>
            <p:spPr>
              <a:xfrm flipV="1">
                <a:off x="7097109" y="4207101"/>
                <a:ext cx="257246" cy="185727"/>
              </a:xfrm>
              <a:prstGeom prst="bentConnector3">
                <a:avLst>
                  <a:gd name="adj1" fmla="val 2371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6" name="Content Placeholder 3">
            <a:extLst>
              <a:ext uri="{FF2B5EF4-FFF2-40B4-BE49-F238E27FC236}">
                <a16:creationId xmlns:a16="http://schemas.microsoft.com/office/drawing/2014/main" id="{9E0AC843-C499-A00F-5335-8D68A3480479}"/>
              </a:ext>
            </a:extLst>
          </p:cNvPr>
          <p:cNvPicPr>
            <a:picLocks noGrp="1" noChangeAspect="1"/>
          </p:cNvPicPr>
          <p:nvPr/>
        </p:nvPicPr>
        <p:blipFill>
          <a:blip r:embed="rId9">
            <a:extLst>
              <a:ext uri="{28A0092B-C50C-407E-A947-70E740481C1C}">
                <a14:useLocalDpi xmlns:a14="http://schemas.microsoft.com/office/drawing/2010/main" val="0"/>
              </a:ext>
            </a:extLst>
          </a:blip>
          <a:srcRect l="13882" t="12197" r="13882" b="12197"/>
          <a:stretch>
            <a:fillRect/>
          </a:stretch>
        </p:blipFill>
        <p:spPr>
          <a:xfrm>
            <a:off x="8554006" y="11656409"/>
            <a:ext cx="3082670" cy="1636669"/>
          </a:xfrm>
          <a:prstGeom prst="rect">
            <a:avLst/>
          </a:prstGeom>
        </p:spPr>
      </p:pic>
      <p:sp>
        <p:nvSpPr>
          <p:cNvPr id="87" name="TextBox 86">
            <a:extLst>
              <a:ext uri="{FF2B5EF4-FFF2-40B4-BE49-F238E27FC236}">
                <a16:creationId xmlns:a16="http://schemas.microsoft.com/office/drawing/2014/main" id="{A1DD3817-856B-4488-5ADB-D87A04A6688E}"/>
              </a:ext>
            </a:extLst>
          </p:cNvPr>
          <p:cNvSpPr txBox="1"/>
          <p:nvPr/>
        </p:nvSpPr>
        <p:spPr>
          <a:xfrm>
            <a:off x="8100753" y="13365351"/>
            <a:ext cx="4091248" cy="369332"/>
          </a:xfrm>
          <a:prstGeom prst="rect">
            <a:avLst/>
          </a:prstGeom>
          <a:noFill/>
        </p:spPr>
        <p:txBody>
          <a:bodyPr wrap="square">
            <a:spAutoFit/>
          </a:bodyPr>
          <a:lstStyle/>
          <a:p>
            <a:pPr algn="ctr"/>
            <a:r>
              <a:rPr lang="en-US" dirty="0">
                <a:solidFill>
                  <a:schemeClr val="bg1"/>
                </a:solidFill>
                <a:latin typeface="Outfit" pitchFamily="2" charset="0"/>
              </a:rPr>
              <a:t>Bounding Box [x, y, width, height]</a:t>
            </a:r>
          </a:p>
        </p:txBody>
      </p:sp>
      <p:grpSp>
        <p:nvGrpSpPr>
          <p:cNvPr id="88" name="Group 87">
            <a:extLst>
              <a:ext uri="{FF2B5EF4-FFF2-40B4-BE49-F238E27FC236}">
                <a16:creationId xmlns:a16="http://schemas.microsoft.com/office/drawing/2014/main" id="{3DEDF810-1928-3F9F-2473-B72F2D2408FC}"/>
              </a:ext>
            </a:extLst>
          </p:cNvPr>
          <p:cNvGrpSpPr/>
          <p:nvPr/>
        </p:nvGrpSpPr>
        <p:grpSpPr>
          <a:xfrm>
            <a:off x="8554006" y="9643290"/>
            <a:ext cx="3492086" cy="1846727"/>
            <a:chOff x="8554006" y="2504231"/>
            <a:chExt cx="3492086" cy="1846727"/>
          </a:xfrm>
        </p:grpSpPr>
        <p:grpSp>
          <p:nvGrpSpPr>
            <p:cNvPr id="90" name="Group 89">
              <a:extLst>
                <a:ext uri="{FF2B5EF4-FFF2-40B4-BE49-F238E27FC236}">
                  <a16:creationId xmlns:a16="http://schemas.microsoft.com/office/drawing/2014/main" id="{F4C59D04-3F7A-93B8-44D5-B07ACAA2B9C0}"/>
                </a:ext>
              </a:extLst>
            </p:cNvPr>
            <p:cNvGrpSpPr/>
            <p:nvPr/>
          </p:nvGrpSpPr>
          <p:grpSpPr>
            <a:xfrm>
              <a:off x="10858476" y="2504231"/>
              <a:ext cx="1187616" cy="904156"/>
              <a:chOff x="3466714" y="4954240"/>
              <a:chExt cx="1187616" cy="904156"/>
            </a:xfrm>
          </p:grpSpPr>
          <p:sp>
            <p:nvSpPr>
              <p:cNvPr id="113" name="TextBox 112">
                <a:extLst>
                  <a:ext uri="{FF2B5EF4-FFF2-40B4-BE49-F238E27FC236}">
                    <a16:creationId xmlns:a16="http://schemas.microsoft.com/office/drawing/2014/main" id="{8D5D05E9-5409-999A-B9E4-D2B52487CE46}"/>
                  </a:ext>
                </a:extLst>
              </p:cNvPr>
              <p:cNvSpPr txBox="1"/>
              <p:nvPr/>
            </p:nvSpPr>
            <p:spPr>
              <a:xfrm>
                <a:off x="3466714" y="5212065"/>
                <a:ext cx="118761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Real or Fake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Bounding box</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Segmentation</a:t>
                </a:r>
              </a:p>
            </p:txBody>
          </p:sp>
          <p:sp>
            <p:nvSpPr>
              <p:cNvPr id="114" name="TextBox 113">
                <a:extLst>
                  <a:ext uri="{FF2B5EF4-FFF2-40B4-BE49-F238E27FC236}">
                    <a16:creationId xmlns:a16="http://schemas.microsoft.com/office/drawing/2014/main" id="{CDA6F21D-538C-A43B-C945-02624084D920}"/>
                  </a:ext>
                </a:extLst>
              </p:cNvPr>
              <p:cNvSpPr txBox="1"/>
              <p:nvPr/>
            </p:nvSpPr>
            <p:spPr>
              <a:xfrm>
                <a:off x="3466714" y="4954240"/>
                <a:ext cx="1132345" cy="48731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FACE[1]</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91" name="Group 90">
              <a:extLst>
                <a:ext uri="{FF2B5EF4-FFF2-40B4-BE49-F238E27FC236}">
                  <a16:creationId xmlns:a16="http://schemas.microsoft.com/office/drawing/2014/main" id="{FDBB4B37-E09E-C8FF-1ED9-FEC0763C2C56}"/>
                </a:ext>
              </a:extLst>
            </p:cNvPr>
            <p:cNvGrpSpPr/>
            <p:nvPr/>
          </p:nvGrpSpPr>
          <p:grpSpPr>
            <a:xfrm>
              <a:off x="10834863" y="3408387"/>
              <a:ext cx="1197190" cy="904156"/>
              <a:chOff x="4593859" y="4954240"/>
              <a:chExt cx="1197190" cy="904156"/>
            </a:xfrm>
          </p:grpSpPr>
          <p:sp>
            <p:nvSpPr>
              <p:cNvPr id="109" name="TextBox 108">
                <a:extLst>
                  <a:ext uri="{FF2B5EF4-FFF2-40B4-BE49-F238E27FC236}">
                    <a16:creationId xmlns:a16="http://schemas.microsoft.com/office/drawing/2014/main" id="{030BEBE4-A839-F783-0C6D-29513B7A1798}"/>
                  </a:ext>
                </a:extLst>
              </p:cNvPr>
              <p:cNvSpPr txBox="1"/>
              <p:nvPr/>
            </p:nvSpPr>
            <p:spPr>
              <a:xfrm>
                <a:off x="4598646" y="5212065"/>
                <a:ext cx="118761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Real or Fake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Bounding box</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Segmentation</a:t>
                </a:r>
              </a:p>
            </p:txBody>
          </p:sp>
          <p:sp>
            <p:nvSpPr>
              <p:cNvPr id="112" name="TextBox 111">
                <a:extLst>
                  <a:ext uri="{FF2B5EF4-FFF2-40B4-BE49-F238E27FC236}">
                    <a16:creationId xmlns:a16="http://schemas.microsoft.com/office/drawing/2014/main" id="{AB37ECF5-80C7-13C8-B547-F81D9121D357}"/>
                  </a:ext>
                </a:extLst>
              </p:cNvPr>
              <p:cNvSpPr txBox="1"/>
              <p:nvPr/>
            </p:nvSpPr>
            <p:spPr>
              <a:xfrm>
                <a:off x="4593859" y="4954240"/>
                <a:ext cx="1197190" cy="48731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FACE[2]</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92" name="Group 91">
              <a:extLst>
                <a:ext uri="{FF2B5EF4-FFF2-40B4-BE49-F238E27FC236}">
                  <a16:creationId xmlns:a16="http://schemas.microsoft.com/office/drawing/2014/main" id="{4A4AFF80-844C-EB25-2E96-CA72B4B16F81}"/>
                </a:ext>
              </a:extLst>
            </p:cNvPr>
            <p:cNvGrpSpPr/>
            <p:nvPr/>
          </p:nvGrpSpPr>
          <p:grpSpPr>
            <a:xfrm>
              <a:off x="8554006" y="2756034"/>
              <a:ext cx="2225586" cy="1594924"/>
              <a:chOff x="599992" y="5152263"/>
              <a:chExt cx="2225586" cy="1594924"/>
            </a:xfrm>
          </p:grpSpPr>
          <p:sp>
            <p:nvSpPr>
              <p:cNvPr id="93" name="Rectangle: Rounded Corners 92">
                <a:extLst>
                  <a:ext uri="{FF2B5EF4-FFF2-40B4-BE49-F238E27FC236}">
                    <a16:creationId xmlns:a16="http://schemas.microsoft.com/office/drawing/2014/main" id="{69E127AB-6D3D-6595-4784-771A4068444E}"/>
                  </a:ext>
                </a:extLst>
              </p:cNvPr>
              <p:cNvSpPr/>
              <p:nvPr/>
            </p:nvSpPr>
            <p:spPr>
              <a:xfrm>
                <a:off x="599992" y="5152263"/>
                <a:ext cx="2225586" cy="1190704"/>
              </a:xfrm>
              <a:prstGeom prst="roundRect">
                <a:avLst>
                  <a:gd name="adj" fmla="val 2252"/>
                </a:avLst>
              </a:prstGeom>
              <a:solidFill>
                <a:srgbClr val="01204C"/>
              </a:solidFill>
              <a:ln w="38100">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A149AEAD-FEA4-6243-D907-425A81875C63}"/>
                  </a:ext>
                </a:extLst>
              </p:cNvPr>
              <p:cNvSpPr txBox="1"/>
              <p:nvPr/>
            </p:nvSpPr>
            <p:spPr>
              <a:xfrm>
                <a:off x="1104566" y="6377855"/>
                <a:ext cx="1180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b="1"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rPr>
                  <a:t>IMAGE[1]</a:t>
                </a:r>
                <a:endParaRPr kumimoji="0" lang="en-US" sz="100" b="1" i="0" u="none" strike="noStrike" kern="100" cap="none" spc="0" normalizeH="0" baseline="0" noProof="0" dirty="0">
                  <a:ln>
                    <a:noFill/>
                  </a:ln>
                  <a:solidFill>
                    <a:prstClr val="white"/>
                  </a:solidFill>
                  <a:effectLst/>
                  <a:uLnTx/>
                  <a:uFillTx/>
                  <a:latin typeface="Outfit" pitchFamily="2" charset="0"/>
                  <a:ea typeface="Aptos" panose="020B0004020202020204" pitchFamily="34" charset="0"/>
                  <a:cs typeface="Arial" panose="020B0604020202020204" pitchFamily="34" charset="0"/>
                </a:endParaRPr>
              </a:p>
            </p:txBody>
          </p:sp>
          <p:pic>
            <p:nvPicPr>
              <p:cNvPr id="95" name="Picture 94" descr="A black background with a black square&#10;&#10;AI-generated content may be incorrect.">
                <a:extLst>
                  <a:ext uri="{FF2B5EF4-FFF2-40B4-BE49-F238E27FC236}">
                    <a16:creationId xmlns:a16="http://schemas.microsoft.com/office/drawing/2014/main" id="{5C8C47BA-2390-A39B-F15B-8058775587AC}"/>
                  </a:ext>
                </a:extLst>
              </p:cNvPr>
              <p:cNvPicPr>
                <a:picLocks noChangeAspect="1"/>
              </p:cNvPicPr>
              <p:nvPr/>
            </p:nvPicPr>
            <p:blipFill>
              <a:blip r:embed="rId10">
                <a:biLevel thresh="25000"/>
                <a:extLst>
                  <a:ext uri="{BEBA8EAE-BF5A-486C-A8C5-ECC9F3942E4B}">
                    <a14:imgProps xmlns:a14="http://schemas.microsoft.com/office/drawing/2010/main">
                      <a14:imgLayer r:embed="rId11">
                        <a14:imgEffect>
                          <a14:sharpenSoften amount="2000"/>
                        </a14:imgEffect>
                        <a14:imgEffect>
                          <a14:colorTemperature colorTemp="1500"/>
                        </a14:imgEffect>
                        <a14:imgEffect>
                          <a14:saturation sat="0"/>
                        </a14:imgEffect>
                        <a14:imgEffect>
                          <a14:brightnessContrast bright="100000" contrast="-97000"/>
                        </a14:imgEffect>
                      </a14:imgLayer>
                    </a14:imgProps>
                  </a:ext>
                  <a:ext uri="{28A0092B-C50C-407E-A947-70E740481C1C}">
                    <a14:useLocalDpi xmlns:a14="http://schemas.microsoft.com/office/drawing/2010/main" val="0"/>
                  </a:ext>
                </a:extLst>
              </a:blip>
              <a:stretch>
                <a:fillRect/>
              </a:stretch>
            </p:blipFill>
            <p:spPr>
              <a:xfrm>
                <a:off x="1966932" y="5337853"/>
                <a:ext cx="509789" cy="509790"/>
              </a:xfrm>
              <a:prstGeom prst="rect">
                <a:avLst/>
              </a:prstGeom>
            </p:spPr>
          </p:pic>
          <p:sp>
            <p:nvSpPr>
              <p:cNvPr id="96" name="Flowchart: Delay 95">
                <a:extLst>
                  <a:ext uri="{FF2B5EF4-FFF2-40B4-BE49-F238E27FC236}">
                    <a16:creationId xmlns:a16="http://schemas.microsoft.com/office/drawing/2014/main" id="{9206C7E0-F2E3-401F-A861-B69AA6595230}"/>
                  </a:ext>
                </a:extLst>
              </p:cNvPr>
              <p:cNvSpPr/>
              <p:nvPr/>
            </p:nvSpPr>
            <p:spPr>
              <a:xfrm rot="16200000">
                <a:off x="2065617" y="5681559"/>
                <a:ext cx="312419" cy="737579"/>
              </a:xfrm>
              <a:prstGeom prst="flowChartDelay">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7" name="Picture 106" descr="A black background with a black square&#10;&#10;AI-generated content may be incorrect.">
                <a:extLst>
                  <a:ext uri="{FF2B5EF4-FFF2-40B4-BE49-F238E27FC236}">
                    <a16:creationId xmlns:a16="http://schemas.microsoft.com/office/drawing/2014/main" id="{41449EA6-ABA4-7960-FAAF-3D7489B4675D}"/>
                  </a:ext>
                </a:extLst>
              </p:cNvPr>
              <p:cNvPicPr>
                <a:picLocks noChangeAspect="1"/>
              </p:cNvPicPr>
              <p:nvPr/>
            </p:nvPicPr>
            <p:blipFill>
              <a:blip r:embed="rId12">
                <a:extLst>
                  <a:ext uri="{BEBA8EAE-BF5A-486C-A8C5-ECC9F3942E4B}">
                    <a14:imgProps xmlns:a14="http://schemas.microsoft.com/office/drawing/2010/main">
                      <a14:imgLayer r:embed="rId13">
                        <a14:imgEffect>
                          <a14:artisticPhotocopy/>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880496" y="5274007"/>
                <a:ext cx="573635" cy="573635"/>
              </a:xfrm>
              <a:prstGeom prst="rect">
                <a:avLst/>
              </a:prstGeom>
            </p:spPr>
          </p:pic>
          <p:sp>
            <p:nvSpPr>
              <p:cNvPr id="108" name="Flowchart: Delay 107">
                <a:extLst>
                  <a:ext uri="{FF2B5EF4-FFF2-40B4-BE49-F238E27FC236}">
                    <a16:creationId xmlns:a16="http://schemas.microsoft.com/office/drawing/2014/main" id="{59B15CB6-E355-45FA-D3A1-7F91FEE2A65B}"/>
                  </a:ext>
                </a:extLst>
              </p:cNvPr>
              <p:cNvSpPr/>
              <p:nvPr/>
            </p:nvSpPr>
            <p:spPr>
              <a:xfrm rot="16200000">
                <a:off x="1011103" y="5681557"/>
                <a:ext cx="312421" cy="737579"/>
              </a:xfrm>
              <a:prstGeom prst="flowChartDelay">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4099280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6A2E75E9-1939-C358-EBA7-762762AE7684}"/>
              </a:ext>
            </a:extLst>
          </p:cNvPr>
          <p:cNvSpPr txBox="1"/>
          <p:nvPr/>
        </p:nvSpPr>
        <p:spPr>
          <a:xfrm>
            <a:off x="0" y="67473"/>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15267"/>
                </a:solidFill>
                <a:effectLst/>
                <a:uLnTx/>
                <a:uFillTx/>
                <a:latin typeface="Montserrat" panose="00000500000000000000" pitchFamily="2" charset="0"/>
                <a:ea typeface="Neue Machina Ultra-Bold"/>
                <a:cs typeface="Neue Machina Ultra-Bold"/>
                <a:sym typeface="Neue Machina Ultra-Bold"/>
              </a:rPr>
              <a:t>Dataset Management</a:t>
            </a:r>
          </a:p>
        </p:txBody>
      </p:sp>
      <p:grpSp>
        <p:nvGrpSpPr>
          <p:cNvPr id="30" name="Group 29">
            <a:extLst>
              <a:ext uri="{FF2B5EF4-FFF2-40B4-BE49-F238E27FC236}">
                <a16:creationId xmlns:a16="http://schemas.microsoft.com/office/drawing/2014/main" id="{2157D4A0-6B59-3B56-BCEC-A89A6461F75B}"/>
              </a:ext>
            </a:extLst>
          </p:cNvPr>
          <p:cNvGrpSpPr/>
          <p:nvPr/>
        </p:nvGrpSpPr>
        <p:grpSpPr>
          <a:xfrm>
            <a:off x="555372" y="1291713"/>
            <a:ext cx="10971431" cy="1185238"/>
            <a:chOff x="555372" y="1291713"/>
            <a:chExt cx="10971431" cy="1185238"/>
          </a:xfrm>
        </p:grpSpPr>
        <p:sp>
          <p:nvSpPr>
            <p:cNvPr id="9" name="TextBox 8">
              <a:extLst>
                <a:ext uri="{FF2B5EF4-FFF2-40B4-BE49-F238E27FC236}">
                  <a16:creationId xmlns:a16="http://schemas.microsoft.com/office/drawing/2014/main" id="{3385BAD9-96C0-16BD-8280-151DBEC3F78E}"/>
                </a:ext>
              </a:extLst>
            </p:cNvPr>
            <p:cNvSpPr txBox="1"/>
            <p:nvPr/>
          </p:nvSpPr>
          <p:spPr>
            <a:xfrm>
              <a:off x="555372" y="1458994"/>
              <a:ext cx="201754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Dataset Name</a:t>
              </a:r>
            </a:p>
          </p:txBody>
        </p:sp>
        <p:sp>
          <p:nvSpPr>
            <p:cNvPr id="17" name="TextBox 16">
              <a:extLst>
                <a:ext uri="{FF2B5EF4-FFF2-40B4-BE49-F238E27FC236}">
                  <a16:creationId xmlns:a16="http://schemas.microsoft.com/office/drawing/2014/main" id="{0D692468-98A8-511F-E11D-904DDE3C41BD}"/>
                </a:ext>
              </a:extLst>
            </p:cNvPr>
            <p:cNvSpPr txBox="1"/>
            <p:nvPr/>
          </p:nvSpPr>
          <p:spPr>
            <a:xfrm>
              <a:off x="665197" y="2015560"/>
              <a:ext cx="17978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OpenForensics</a:t>
              </a:r>
            </a:p>
          </p:txBody>
        </p:sp>
        <p:sp>
          <p:nvSpPr>
            <p:cNvPr id="10" name="TextBox 9">
              <a:extLst>
                <a:ext uri="{FF2B5EF4-FFF2-40B4-BE49-F238E27FC236}">
                  <a16:creationId xmlns:a16="http://schemas.microsoft.com/office/drawing/2014/main" id="{28DDCC83-AB93-DAE5-220A-34723D1398C9}"/>
                </a:ext>
              </a:extLst>
            </p:cNvPr>
            <p:cNvSpPr txBox="1"/>
            <p:nvPr/>
          </p:nvSpPr>
          <p:spPr>
            <a:xfrm>
              <a:off x="2768257" y="1342036"/>
              <a:ext cx="21190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Number of Real Images</a:t>
              </a:r>
            </a:p>
          </p:txBody>
        </p:sp>
        <p:sp>
          <p:nvSpPr>
            <p:cNvPr id="18" name="TextBox 17">
              <a:extLst>
                <a:ext uri="{FF2B5EF4-FFF2-40B4-BE49-F238E27FC236}">
                  <a16:creationId xmlns:a16="http://schemas.microsoft.com/office/drawing/2014/main" id="{C4EC1FE2-441C-99FE-22EE-4EC1F383C3DD}"/>
                </a:ext>
              </a:extLst>
            </p:cNvPr>
            <p:cNvSpPr txBox="1"/>
            <p:nvPr/>
          </p:nvSpPr>
          <p:spPr>
            <a:xfrm>
              <a:off x="2796428" y="2015560"/>
              <a:ext cx="206272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45,473</a:t>
              </a:r>
            </a:p>
          </p:txBody>
        </p:sp>
        <p:cxnSp>
          <p:nvCxnSpPr>
            <p:cNvPr id="22" name="Straight Connector 21">
              <a:extLst>
                <a:ext uri="{FF2B5EF4-FFF2-40B4-BE49-F238E27FC236}">
                  <a16:creationId xmlns:a16="http://schemas.microsoft.com/office/drawing/2014/main" id="{4660ED2E-83C6-8205-B45D-6A1CD60B7BDA}"/>
                </a:ext>
              </a:extLst>
            </p:cNvPr>
            <p:cNvCxnSpPr>
              <a:cxnSpLocks/>
            </p:cNvCxnSpPr>
            <p:nvPr/>
          </p:nvCxnSpPr>
          <p:spPr>
            <a:xfrm>
              <a:off x="2715207" y="1305106"/>
              <a:ext cx="0" cy="1149036"/>
            </a:xfrm>
            <a:prstGeom prst="line">
              <a:avLst/>
            </a:prstGeom>
            <a:ln w="38100">
              <a:solidFill>
                <a:srgbClr val="7E7F9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8923431-47E7-6492-2C46-51B43A1F4F15}"/>
                </a:ext>
              </a:extLst>
            </p:cNvPr>
            <p:cNvSpPr txBox="1"/>
            <p:nvPr/>
          </p:nvSpPr>
          <p:spPr>
            <a:xfrm>
              <a:off x="7244321" y="1327915"/>
              <a:ext cx="1668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Source of Real Images</a:t>
              </a:r>
            </a:p>
          </p:txBody>
        </p:sp>
        <p:sp>
          <p:nvSpPr>
            <p:cNvPr id="20" name="TextBox 19">
              <a:extLst>
                <a:ext uri="{FF2B5EF4-FFF2-40B4-BE49-F238E27FC236}">
                  <a16:creationId xmlns:a16="http://schemas.microsoft.com/office/drawing/2014/main" id="{879AF655-3EBF-D1F9-2D76-747B31CEE5A4}"/>
                </a:ext>
              </a:extLst>
            </p:cNvPr>
            <p:cNvSpPr txBox="1"/>
            <p:nvPr/>
          </p:nvSpPr>
          <p:spPr>
            <a:xfrm>
              <a:off x="7114610" y="2038369"/>
              <a:ext cx="19276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Google Images</a:t>
              </a:r>
            </a:p>
          </p:txBody>
        </p:sp>
        <p:cxnSp>
          <p:nvCxnSpPr>
            <p:cNvPr id="26" name="Straight Connector 25">
              <a:extLst>
                <a:ext uri="{FF2B5EF4-FFF2-40B4-BE49-F238E27FC236}">
                  <a16:creationId xmlns:a16="http://schemas.microsoft.com/office/drawing/2014/main" id="{E61D0075-B8D2-EFF0-F78C-3A0837B72AFC}"/>
                </a:ext>
              </a:extLst>
            </p:cNvPr>
            <p:cNvCxnSpPr>
              <a:cxnSpLocks/>
            </p:cNvCxnSpPr>
            <p:nvPr/>
          </p:nvCxnSpPr>
          <p:spPr>
            <a:xfrm>
              <a:off x="7132036" y="1327915"/>
              <a:ext cx="0" cy="1149036"/>
            </a:xfrm>
            <a:prstGeom prst="line">
              <a:avLst/>
            </a:prstGeom>
            <a:ln w="38100">
              <a:solidFill>
                <a:srgbClr val="7E7F9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86855D-59CC-576E-D02D-1E1C50B58D2E}"/>
                </a:ext>
              </a:extLst>
            </p:cNvPr>
            <p:cNvSpPr txBox="1"/>
            <p:nvPr/>
          </p:nvSpPr>
          <p:spPr>
            <a:xfrm>
              <a:off x="4989042" y="1328643"/>
              <a:ext cx="207441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Number of Fake Images</a:t>
              </a:r>
            </a:p>
          </p:txBody>
        </p:sp>
        <p:sp>
          <p:nvSpPr>
            <p:cNvPr id="19" name="TextBox 18">
              <a:extLst>
                <a:ext uri="{FF2B5EF4-FFF2-40B4-BE49-F238E27FC236}">
                  <a16:creationId xmlns:a16="http://schemas.microsoft.com/office/drawing/2014/main" id="{39DF52EC-9B53-1E48-C958-B424CA073943}"/>
                </a:ext>
              </a:extLst>
            </p:cNvPr>
            <p:cNvSpPr txBox="1"/>
            <p:nvPr/>
          </p:nvSpPr>
          <p:spPr>
            <a:xfrm>
              <a:off x="4942196" y="2002167"/>
              <a:ext cx="22298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15267"/>
                  </a:solidFill>
                  <a:effectLst/>
                  <a:uLnTx/>
                  <a:uFillTx/>
                  <a:latin typeface="Outfit" pitchFamily="2" charset="0"/>
                  <a:ea typeface="+mn-ea"/>
                  <a:cs typeface="+mn-cs"/>
                </a:rPr>
                <a:t>70,325</a:t>
              </a:r>
            </a:p>
          </p:txBody>
        </p:sp>
        <p:cxnSp>
          <p:nvCxnSpPr>
            <p:cNvPr id="27" name="Straight Connector 26">
              <a:extLst>
                <a:ext uri="{FF2B5EF4-FFF2-40B4-BE49-F238E27FC236}">
                  <a16:creationId xmlns:a16="http://schemas.microsoft.com/office/drawing/2014/main" id="{D6EF91BA-B519-EFC1-7F4D-D453B68ADFAF}"/>
                </a:ext>
              </a:extLst>
            </p:cNvPr>
            <p:cNvCxnSpPr>
              <a:cxnSpLocks/>
            </p:cNvCxnSpPr>
            <p:nvPr/>
          </p:nvCxnSpPr>
          <p:spPr>
            <a:xfrm>
              <a:off x="4887327" y="1291713"/>
              <a:ext cx="0" cy="1149036"/>
            </a:xfrm>
            <a:prstGeom prst="line">
              <a:avLst/>
            </a:prstGeom>
            <a:ln w="38100">
              <a:solidFill>
                <a:srgbClr val="7E7F9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83BAE3C-9545-3D6D-0A22-92F260522AB4}"/>
                </a:ext>
              </a:extLst>
            </p:cNvPr>
            <p:cNvSpPr txBox="1"/>
            <p:nvPr/>
          </p:nvSpPr>
          <p:spPr>
            <a:xfrm>
              <a:off x="9316305" y="1305106"/>
              <a:ext cx="204230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Source of Fake Images</a:t>
              </a:r>
            </a:p>
          </p:txBody>
        </p:sp>
        <p:sp>
          <p:nvSpPr>
            <p:cNvPr id="21" name="TextBox 20">
              <a:extLst>
                <a:ext uri="{FF2B5EF4-FFF2-40B4-BE49-F238E27FC236}">
                  <a16:creationId xmlns:a16="http://schemas.microsoft.com/office/drawing/2014/main" id="{E25D0359-AD1F-2FB6-9FE0-15830784547D}"/>
                </a:ext>
              </a:extLst>
            </p:cNvPr>
            <p:cNvSpPr txBox="1"/>
            <p:nvPr/>
          </p:nvSpPr>
          <p:spPr>
            <a:xfrm>
              <a:off x="9220088" y="2015560"/>
              <a:ext cx="230671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GAN (AI-Generated)</a:t>
              </a:r>
            </a:p>
          </p:txBody>
        </p:sp>
        <p:cxnSp>
          <p:nvCxnSpPr>
            <p:cNvPr id="28" name="Straight Connector 27">
              <a:extLst>
                <a:ext uri="{FF2B5EF4-FFF2-40B4-BE49-F238E27FC236}">
                  <a16:creationId xmlns:a16="http://schemas.microsoft.com/office/drawing/2014/main" id="{D4A3C17A-0D68-2578-D1D8-DB4BF1D11CB1}"/>
                </a:ext>
              </a:extLst>
            </p:cNvPr>
            <p:cNvCxnSpPr>
              <a:cxnSpLocks/>
            </p:cNvCxnSpPr>
            <p:nvPr/>
          </p:nvCxnSpPr>
          <p:spPr>
            <a:xfrm>
              <a:off x="9071548" y="1305106"/>
              <a:ext cx="0" cy="1149036"/>
            </a:xfrm>
            <a:prstGeom prst="line">
              <a:avLst/>
            </a:prstGeom>
            <a:ln w="38100">
              <a:solidFill>
                <a:srgbClr val="7E7F9A"/>
              </a:solidFill>
            </a:ln>
          </p:spPr>
          <p:style>
            <a:lnRef idx="1">
              <a:schemeClr val="accent1"/>
            </a:lnRef>
            <a:fillRef idx="0">
              <a:schemeClr val="accent1"/>
            </a:fillRef>
            <a:effectRef idx="0">
              <a:schemeClr val="accent1"/>
            </a:effectRef>
            <a:fontRef idx="minor">
              <a:schemeClr val="tx1"/>
            </a:fontRef>
          </p:style>
        </p:cxnSp>
      </p:grpSp>
      <p:graphicFrame>
        <p:nvGraphicFramePr>
          <p:cNvPr id="16" name="Table 15">
            <a:extLst>
              <a:ext uri="{FF2B5EF4-FFF2-40B4-BE49-F238E27FC236}">
                <a16:creationId xmlns:a16="http://schemas.microsoft.com/office/drawing/2014/main" id="{B81FB113-AC85-A509-7A85-01C9DE547FA7}"/>
              </a:ext>
            </a:extLst>
          </p:cNvPr>
          <p:cNvGraphicFramePr>
            <a:graphicFrameLocks noGrp="1"/>
          </p:cNvGraphicFramePr>
          <p:nvPr>
            <p:extLst>
              <p:ext uri="{D42A27DB-BD31-4B8C-83A1-F6EECF244321}">
                <p14:modId xmlns:p14="http://schemas.microsoft.com/office/powerpoint/2010/main" val="2890711330"/>
              </p:ext>
            </p:extLst>
          </p:nvPr>
        </p:nvGraphicFramePr>
        <p:xfrm>
          <a:off x="423280" y="2840124"/>
          <a:ext cx="1001557" cy="1302320"/>
        </p:xfrm>
        <a:graphic>
          <a:graphicData uri="http://schemas.openxmlformats.org/drawingml/2006/table">
            <a:tbl>
              <a:tblPr firstRow="1" bandRow="1">
                <a:tableStyleId>{5C22544A-7EE6-4342-B048-85BDC9FD1C3A}</a:tableStyleId>
              </a:tblPr>
              <a:tblGrid>
                <a:gridCol w="1001557">
                  <a:extLst>
                    <a:ext uri="{9D8B030D-6E8A-4147-A177-3AD203B41FA5}">
                      <a16:colId xmlns:a16="http://schemas.microsoft.com/office/drawing/2014/main" val="378140113"/>
                    </a:ext>
                  </a:extLst>
                </a:gridCol>
              </a:tblGrid>
              <a:tr h="0">
                <a:tc>
                  <a:txBody>
                    <a:bodyPr/>
                    <a:lstStyle/>
                    <a:p>
                      <a:pPr algn="ctr"/>
                      <a:r>
                        <a:rPr lang="en-US" sz="1400" dirty="0">
                          <a:latin typeface="Outfit" pitchFamily="2" charset="0"/>
                        </a:rPr>
                        <a:t>Images</a:t>
                      </a:r>
                      <a:endParaRPr lang="en-US" sz="1200" dirty="0">
                        <a:latin typeface="Outfit" pitchFamily="2" charset="0"/>
                      </a:endParaRPr>
                    </a:p>
                  </a:txBody>
                  <a:tcPr marL="71488" marR="71488" marT="35744" marB="35744">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7E7F9A"/>
                    </a:solidFill>
                  </a:tcPr>
                </a:tc>
                <a:extLst>
                  <a:ext uri="{0D108BD9-81ED-4DB2-BD59-A6C34878D82A}">
                    <a16:rowId xmlns:a16="http://schemas.microsoft.com/office/drawing/2014/main" val="3253950226"/>
                  </a:ext>
                </a:extLst>
              </a:tr>
              <a:tr h="0">
                <a:tc>
                  <a:txBody>
                    <a:bodyPr/>
                    <a:lstStyle/>
                    <a:p>
                      <a:pPr algn="ctr"/>
                      <a:r>
                        <a:rPr lang="en-US" sz="1200" dirty="0">
                          <a:latin typeface="Outfit" pitchFamily="2" charset="0"/>
                        </a:rPr>
                        <a:t>Image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143667"/>
                  </a:ext>
                </a:extLst>
              </a:tr>
              <a:tr h="0">
                <a:tc>
                  <a:txBody>
                    <a:bodyPr/>
                    <a:lstStyle/>
                    <a:p>
                      <a:pPr algn="ctr"/>
                      <a:r>
                        <a:rPr lang="en-US" sz="1200" dirty="0">
                          <a:latin typeface="Outfit" pitchFamily="2" charset="0"/>
                        </a:rPr>
                        <a:t>File Name</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7993815"/>
                  </a:ext>
                </a:extLst>
              </a:tr>
              <a:tr h="0">
                <a:tc>
                  <a:txBody>
                    <a:bodyPr/>
                    <a:lstStyle/>
                    <a:p>
                      <a:pPr algn="ctr"/>
                      <a:r>
                        <a:rPr lang="en-US" sz="1200" dirty="0">
                          <a:latin typeface="Outfit" pitchFamily="2" charset="0"/>
                        </a:rPr>
                        <a:t>Width</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116946"/>
                  </a:ext>
                </a:extLst>
              </a:tr>
              <a:tr h="0">
                <a:tc>
                  <a:txBody>
                    <a:bodyPr/>
                    <a:lstStyle/>
                    <a:p>
                      <a:pPr algn="ctr"/>
                      <a:r>
                        <a:rPr lang="en-US" sz="1200" dirty="0">
                          <a:latin typeface="Outfit" pitchFamily="2" charset="0"/>
                        </a:rPr>
                        <a:t>Height</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4131010"/>
                  </a:ext>
                </a:extLst>
              </a:tr>
            </a:tbl>
          </a:graphicData>
        </a:graphic>
      </p:graphicFrame>
      <p:graphicFrame>
        <p:nvGraphicFramePr>
          <p:cNvPr id="23" name="Table 22">
            <a:extLst>
              <a:ext uri="{FF2B5EF4-FFF2-40B4-BE49-F238E27FC236}">
                <a16:creationId xmlns:a16="http://schemas.microsoft.com/office/drawing/2014/main" id="{45FA7386-C5F3-9121-E4E4-7FF6A71BBD95}"/>
              </a:ext>
            </a:extLst>
          </p:cNvPr>
          <p:cNvGraphicFramePr>
            <a:graphicFrameLocks noGrp="1"/>
          </p:cNvGraphicFramePr>
          <p:nvPr>
            <p:extLst>
              <p:ext uri="{D42A27DB-BD31-4B8C-83A1-F6EECF244321}">
                <p14:modId xmlns:p14="http://schemas.microsoft.com/office/powerpoint/2010/main" val="818885348"/>
              </p:ext>
            </p:extLst>
          </p:nvPr>
        </p:nvGraphicFramePr>
        <p:xfrm>
          <a:off x="1478963" y="2828353"/>
          <a:ext cx="1340624" cy="2065424"/>
        </p:xfrm>
        <a:graphic>
          <a:graphicData uri="http://schemas.openxmlformats.org/drawingml/2006/table">
            <a:tbl>
              <a:tblPr firstRow="1" bandRow="1">
                <a:tableStyleId>{5C22544A-7EE6-4342-B048-85BDC9FD1C3A}</a:tableStyleId>
              </a:tblPr>
              <a:tblGrid>
                <a:gridCol w="1340624">
                  <a:extLst>
                    <a:ext uri="{9D8B030D-6E8A-4147-A177-3AD203B41FA5}">
                      <a16:colId xmlns:a16="http://schemas.microsoft.com/office/drawing/2014/main" val="126108244"/>
                    </a:ext>
                  </a:extLst>
                </a:gridCol>
              </a:tblGrid>
              <a:tr h="195221">
                <a:tc>
                  <a:txBody>
                    <a:bodyPr/>
                    <a:lstStyle/>
                    <a:p>
                      <a:pPr algn="ctr"/>
                      <a:r>
                        <a:rPr lang="en-US" sz="1400" dirty="0">
                          <a:latin typeface="Outfit" pitchFamily="2" charset="0"/>
                        </a:rPr>
                        <a:t>Annotations</a:t>
                      </a:r>
                      <a:endParaRPr lang="en-US" sz="1200" dirty="0">
                        <a:latin typeface="Outfit" pitchFamily="2" charset="0"/>
                      </a:endParaRPr>
                    </a:p>
                  </a:txBody>
                  <a:tcPr marL="71488" marR="71488" marT="35744" marB="35744">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7E7F9A"/>
                    </a:solidFill>
                  </a:tcPr>
                </a:tc>
                <a:extLst>
                  <a:ext uri="{0D108BD9-81ED-4DB2-BD59-A6C34878D82A}">
                    <a16:rowId xmlns:a16="http://schemas.microsoft.com/office/drawing/2014/main" val="241258852"/>
                  </a:ext>
                </a:extLst>
              </a:tr>
              <a:tr h="174332">
                <a:tc>
                  <a:txBody>
                    <a:bodyPr/>
                    <a:lstStyle/>
                    <a:p>
                      <a:pPr algn="ctr"/>
                      <a:r>
                        <a:rPr lang="en-US" sz="1200" dirty="0">
                          <a:latin typeface="Outfit" pitchFamily="2" charset="0"/>
                        </a:rPr>
                        <a:t>Image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454121"/>
                  </a:ext>
                </a:extLst>
              </a:tr>
              <a:tr h="174332">
                <a:tc>
                  <a:txBody>
                    <a:bodyPr/>
                    <a:lstStyle/>
                    <a:p>
                      <a:pPr algn="ctr"/>
                      <a:r>
                        <a:rPr lang="en-US" sz="1200" dirty="0">
                          <a:latin typeface="Outfit" pitchFamily="2" charset="0"/>
                        </a:rPr>
                        <a:t>Face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645258"/>
                  </a:ext>
                </a:extLst>
              </a:tr>
              <a:tr h="174332">
                <a:tc>
                  <a:txBody>
                    <a:bodyPr/>
                    <a:lstStyle/>
                    <a:p>
                      <a:pPr algn="ctr"/>
                      <a:r>
                        <a:rPr lang="en-US" sz="1200" dirty="0">
                          <a:latin typeface="Outfit" pitchFamily="2" charset="0"/>
                        </a:rPr>
                        <a:t>Iscrowd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217911"/>
                  </a:ext>
                </a:extLst>
              </a:tr>
              <a:tr h="174332">
                <a:tc>
                  <a:txBody>
                    <a:bodyPr/>
                    <a:lstStyle/>
                    <a:p>
                      <a:pPr algn="ctr"/>
                      <a:r>
                        <a:rPr lang="en-US" sz="1200" dirty="0">
                          <a:latin typeface="Outfit" pitchFamily="2" charset="0"/>
                        </a:rPr>
                        <a:t>Area</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3665672"/>
                  </a:ext>
                </a:extLst>
              </a:tr>
              <a:tr h="174332">
                <a:tc>
                  <a:txBody>
                    <a:bodyPr/>
                    <a:lstStyle/>
                    <a:p>
                      <a:pPr algn="ctr"/>
                      <a:r>
                        <a:rPr lang="en-US" sz="1200" dirty="0">
                          <a:latin typeface="Outfit" pitchFamily="2" charset="0"/>
                        </a:rPr>
                        <a:t>Category ID</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106531"/>
                  </a:ext>
                </a:extLst>
              </a:tr>
              <a:tr h="174332">
                <a:tc>
                  <a:txBody>
                    <a:bodyPr/>
                    <a:lstStyle/>
                    <a:p>
                      <a:pPr algn="ctr"/>
                      <a:r>
                        <a:rPr lang="en-US" sz="1200" dirty="0" err="1">
                          <a:latin typeface="Outfit" pitchFamily="2" charset="0"/>
                        </a:rPr>
                        <a:t>BBox</a:t>
                      </a:r>
                      <a:endParaRPr lang="en-US" sz="1200" dirty="0">
                        <a:latin typeface="Outfit" pitchFamily="2" charset="0"/>
                      </a:endParaRP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556382"/>
                  </a:ext>
                </a:extLst>
              </a:tr>
              <a:tr h="174332">
                <a:tc>
                  <a:txBody>
                    <a:bodyPr/>
                    <a:lstStyle/>
                    <a:p>
                      <a:pPr algn="ctr"/>
                      <a:r>
                        <a:rPr lang="en-US" sz="1200" dirty="0">
                          <a:latin typeface="Outfit" pitchFamily="2" charset="0"/>
                        </a:rPr>
                        <a:t>Segmentation</a:t>
                      </a:r>
                    </a:p>
                  </a:txBody>
                  <a:tcPr marL="71488" marR="71488" marT="35744" marB="357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1893106"/>
                  </a:ext>
                </a:extLst>
              </a:tr>
            </a:tbl>
          </a:graphicData>
        </a:graphic>
      </p:graphicFrame>
      <p:sp>
        <p:nvSpPr>
          <p:cNvPr id="24" name="Content Placeholder 8">
            <a:extLst>
              <a:ext uri="{FF2B5EF4-FFF2-40B4-BE49-F238E27FC236}">
                <a16:creationId xmlns:a16="http://schemas.microsoft.com/office/drawing/2014/main" id="{017417FB-96B7-F0A9-AECC-67B26A616B15}"/>
              </a:ext>
            </a:extLst>
          </p:cNvPr>
          <p:cNvSpPr>
            <a:spLocks noGrp="1"/>
          </p:cNvSpPr>
          <p:nvPr/>
        </p:nvSpPr>
        <p:spPr>
          <a:xfrm>
            <a:off x="329530" y="2435625"/>
            <a:ext cx="2569312" cy="4011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Original Annotation</a:t>
            </a:r>
          </a:p>
        </p:txBody>
      </p:sp>
      <p:grpSp>
        <p:nvGrpSpPr>
          <p:cNvPr id="148" name="Group 147">
            <a:extLst>
              <a:ext uri="{FF2B5EF4-FFF2-40B4-BE49-F238E27FC236}">
                <a16:creationId xmlns:a16="http://schemas.microsoft.com/office/drawing/2014/main" id="{1A4E243E-2546-048E-049B-9912AF8FEE9F}"/>
              </a:ext>
            </a:extLst>
          </p:cNvPr>
          <p:cNvGrpSpPr/>
          <p:nvPr/>
        </p:nvGrpSpPr>
        <p:grpSpPr>
          <a:xfrm>
            <a:off x="3139418" y="2791766"/>
            <a:ext cx="5094756" cy="2068589"/>
            <a:chOff x="3043504" y="2391759"/>
            <a:chExt cx="5094756" cy="2068589"/>
          </a:xfrm>
        </p:grpSpPr>
        <p:sp>
          <p:nvSpPr>
            <p:cNvPr id="133" name="TextBox 132">
              <a:extLst>
                <a:ext uri="{FF2B5EF4-FFF2-40B4-BE49-F238E27FC236}">
                  <a16:creationId xmlns:a16="http://schemas.microsoft.com/office/drawing/2014/main" id="{1BF8894C-8125-432E-4FDB-6D2308D4B6AD}"/>
                </a:ext>
              </a:extLst>
            </p:cNvPr>
            <p:cNvSpPr txBox="1"/>
            <p:nvPr/>
          </p:nvSpPr>
          <p:spPr>
            <a:xfrm>
              <a:off x="7081906" y="3398519"/>
              <a:ext cx="105354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515267"/>
                  </a:solidFill>
                  <a:effectLst/>
                  <a:uLnTx/>
                  <a:uFillTx/>
                  <a:latin typeface="Outfit" pitchFamily="2" charset="0"/>
                  <a:ea typeface="Aptos" panose="020B0004020202020204" pitchFamily="34" charset="0"/>
                  <a:cs typeface="Arial" panose="020B0604020202020204" pitchFamily="34" charset="0"/>
                </a:rPr>
                <a:t>Image_id</a:t>
              </a:r>
              <a:endPar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Iscrowd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515267"/>
                  </a:solidFill>
                  <a:effectLst/>
                  <a:uLnTx/>
                  <a:uFillTx/>
                  <a:latin typeface="Outfit" pitchFamily="2" charset="0"/>
                  <a:ea typeface="Aptos" panose="020B0004020202020204" pitchFamily="34" charset="0"/>
                  <a:cs typeface="Arial" panose="020B0604020202020204" pitchFamily="34" charset="0"/>
                </a:rPr>
                <a:t>Category_ID</a:t>
              </a:r>
              <a:endPar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515267"/>
                  </a:solidFill>
                  <a:effectLst/>
                  <a:uLnTx/>
                  <a:uFillTx/>
                  <a:latin typeface="Outfit" pitchFamily="2" charset="0"/>
                  <a:ea typeface="Aptos" panose="020B0004020202020204" pitchFamily="34" charset="0"/>
                  <a:cs typeface="Arial" panose="020B0604020202020204" pitchFamily="34" charset="0"/>
                </a:rPr>
                <a:t>Bbox</a:t>
              </a:r>
              <a:endPar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segmentation</a:t>
              </a:r>
            </a:p>
          </p:txBody>
        </p:sp>
        <p:sp>
          <p:nvSpPr>
            <p:cNvPr id="134" name="TextBox 133">
              <a:extLst>
                <a:ext uri="{FF2B5EF4-FFF2-40B4-BE49-F238E27FC236}">
                  <a16:creationId xmlns:a16="http://schemas.microsoft.com/office/drawing/2014/main" id="{4BC7C227-6C28-F2C7-0565-93DC12E737CC}"/>
                </a:ext>
              </a:extLst>
            </p:cNvPr>
            <p:cNvSpPr txBox="1"/>
            <p:nvPr/>
          </p:nvSpPr>
          <p:spPr>
            <a:xfrm>
              <a:off x="7084712" y="2391759"/>
              <a:ext cx="105354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515267"/>
                  </a:solidFill>
                  <a:effectLst/>
                  <a:uLnTx/>
                  <a:uFillTx/>
                  <a:latin typeface="Outfit" pitchFamily="2" charset="0"/>
                  <a:ea typeface="Aptos" panose="020B0004020202020204" pitchFamily="34" charset="0"/>
                  <a:cs typeface="Arial" panose="020B0604020202020204" pitchFamily="34" charset="0"/>
                </a:rPr>
                <a:t>Image_id</a:t>
              </a:r>
              <a:endPar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Iscrowd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515267"/>
                  </a:solidFill>
                  <a:effectLst/>
                  <a:uLnTx/>
                  <a:uFillTx/>
                  <a:latin typeface="Outfit" pitchFamily="2" charset="0"/>
                  <a:ea typeface="Aptos" panose="020B0004020202020204" pitchFamily="34" charset="0"/>
                  <a:cs typeface="Arial" panose="020B0604020202020204" pitchFamily="34" charset="0"/>
                </a:rPr>
                <a:t>Category_ID</a:t>
              </a:r>
              <a:endPar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515267"/>
                  </a:solidFill>
                  <a:effectLst/>
                  <a:uLnTx/>
                  <a:uFillTx/>
                  <a:latin typeface="Outfit" pitchFamily="2" charset="0"/>
                  <a:ea typeface="Aptos" panose="020B0004020202020204" pitchFamily="34" charset="0"/>
                  <a:cs typeface="Arial" panose="020B0604020202020204" pitchFamily="34" charset="0"/>
                </a:rPr>
                <a:t>Bbox</a:t>
              </a:r>
              <a:endPar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segmentation</a:t>
              </a:r>
            </a:p>
          </p:txBody>
        </p:sp>
        <p:cxnSp>
          <p:nvCxnSpPr>
            <p:cNvPr id="135" name="Connector: Elbow 134">
              <a:extLst>
                <a:ext uri="{FF2B5EF4-FFF2-40B4-BE49-F238E27FC236}">
                  <a16:creationId xmlns:a16="http://schemas.microsoft.com/office/drawing/2014/main" id="{45544DB1-6B4D-1AB0-A6AE-7F935AF6B1BA}"/>
                </a:ext>
              </a:extLst>
            </p:cNvPr>
            <p:cNvCxnSpPr>
              <a:cxnSpLocks/>
              <a:stCxn id="36" idx="3"/>
            </p:cNvCxnSpPr>
            <p:nvPr/>
          </p:nvCxnSpPr>
          <p:spPr>
            <a:xfrm flipV="1">
              <a:off x="6650649" y="2863272"/>
              <a:ext cx="423562" cy="288131"/>
            </a:xfrm>
            <a:prstGeom prst="bentConnector3">
              <a:avLst>
                <a:gd name="adj1" fmla="val 50000"/>
              </a:avLst>
            </a:prstGeom>
            <a:ln w="38100">
              <a:solidFill>
                <a:srgbClr val="515267"/>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CD5D2C9F-6D02-E033-CCB9-5A8A6F871813}"/>
                </a:ext>
              </a:extLst>
            </p:cNvPr>
            <p:cNvCxnSpPr>
              <a:cxnSpLocks/>
              <a:stCxn id="37" idx="3"/>
              <a:endCxn id="133" idx="1"/>
            </p:cNvCxnSpPr>
            <p:nvPr/>
          </p:nvCxnSpPr>
          <p:spPr>
            <a:xfrm>
              <a:off x="6705920" y="3654667"/>
              <a:ext cx="375986" cy="274767"/>
            </a:xfrm>
            <a:prstGeom prst="bentConnector3">
              <a:avLst>
                <a:gd name="adj1" fmla="val 50000"/>
              </a:avLst>
            </a:prstGeom>
            <a:ln w="38100">
              <a:solidFill>
                <a:srgbClr val="515267"/>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55728F8-3E14-C713-D8D1-A42E279690D7}"/>
                </a:ext>
              </a:extLst>
            </p:cNvPr>
            <p:cNvSpPr txBox="1"/>
            <p:nvPr/>
          </p:nvSpPr>
          <p:spPr>
            <a:xfrm>
              <a:off x="3043504" y="3121558"/>
              <a:ext cx="1247825" cy="50270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IMAGE[N]</a:t>
              </a:r>
              <a:endParaRPr kumimoji="0" lang="en-US" sz="1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515267"/>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7213727F-0123-EB4F-B34E-8C21BC81B1DD}"/>
                </a:ext>
              </a:extLst>
            </p:cNvPr>
            <p:cNvSpPr txBox="1"/>
            <p:nvPr/>
          </p:nvSpPr>
          <p:spPr>
            <a:xfrm>
              <a:off x="4531584" y="2884663"/>
              <a:ext cx="2119065" cy="533479"/>
            </a:xfrm>
            <a:prstGeom prst="rect">
              <a:avLst/>
            </a:prstGeom>
            <a:noFill/>
          </p:spPr>
          <p:txBody>
            <a:bodyPr wrap="square" rtlCol="0">
              <a:spAutoFit/>
            </a:bodyPr>
            <a:lstStyle/>
            <a:p>
              <a:pPr lvl="0">
                <a:spcAft>
                  <a:spcPts val="800"/>
                </a:spcAft>
                <a:defRPr/>
              </a:pPr>
              <a:r>
                <a:rPr kumimoji="0" lang="en-US" sz="20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IMG_</a:t>
              </a:r>
              <a:r>
                <a:rPr lang="en-US" sz="2000" kern="100" dirty="0">
                  <a:solidFill>
                    <a:srgbClr val="515267"/>
                  </a:solidFill>
                  <a:latin typeface="Outfit" pitchFamily="2" charset="0"/>
                  <a:ea typeface="Aptos" panose="020B0004020202020204" pitchFamily="34" charset="0"/>
                  <a:cs typeface="Arial" panose="020B0604020202020204" pitchFamily="34" charset="0"/>
                </a:rPr>
                <a:t> N </a:t>
              </a:r>
              <a:r>
                <a:rPr kumimoji="0" lang="en-US" sz="20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_FACE[1]</a:t>
              </a:r>
              <a:endParaRPr kumimoji="0" lang="en-US" sz="2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515267"/>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C30B42DD-6CAE-79B5-6D61-3DFFF0403D8B}"/>
                </a:ext>
              </a:extLst>
            </p:cNvPr>
            <p:cNvSpPr txBox="1"/>
            <p:nvPr/>
          </p:nvSpPr>
          <p:spPr>
            <a:xfrm>
              <a:off x="4531586" y="3387927"/>
              <a:ext cx="2174334" cy="533479"/>
            </a:xfrm>
            <a:prstGeom prst="rect">
              <a:avLst/>
            </a:prstGeom>
            <a:noFill/>
          </p:spPr>
          <p:txBody>
            <a:bodyPr wrap="square" rtlCol="0">
              <a:spAutoFit/>
            </a:bodyPr>
            <a:lstStyle/>
            <a:p>
              <a:pPr lvl="0">
                <a:spcAft>
                  <a:spcPts val="800"/>
                </a:spcAft>
                <a:defRPr/>
              </a:pPr>
              <a:r>
                <a:rPr kumimoji="0" lang="en-US" sz="20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IMG_</a:t>
              </a:r>
              <a:r>
                <a:rPr lang="en-US" sz="2000" kern="100" dirty="0">
                  <a:solidFill>
                    <a:srgbClr val="515267"/>
                  </a:solidFill>
                  <a:latin typeface="Outfit" pitchFamily="2" charset="0"/>
                  <a:ea typeface="Aptos" panose="020B0004020202020204" pitchFamily="34" charset="0"/>
                  <a:cs typeface="Arial" panose="020B0604020202020204" pitchFamily="34" charset="0"/>
                </a:rPr>
                <a:t> N </a:t>
              </a:r>
              <a:r>
                <a:rPr kumimoji="0" lang="en-US" sz="20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_FACE[N]</a:t>
              </a:r>
              <a:endParaRPr kumimoji="0" lang="en-US" sz="2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515267"/>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1640D726-8DB9-B5D9-8DF2-23C7D4E50BD0}"/>
                </a:ext>
              </a:extLst>
            </p:cNvPr>
            <p:cNvSpPr txBox="1"/>
            <p:nvPr/>
          </p:nvSpPr>
          <p:spPr>
            <a:xfrm rot="16200000">
              <a:off x="5221876" y="3047311"/>
              <a:ext cx="406497" cy="625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a:t>
              </a:r>
              <a:endParaRPr kumimoji="0" lang="en-US" sz="3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515267"/>
                </a:solidFill>
                <a:effectLst/>
                <a:uLnTx/>
                <a:uFillTx/>
                <a:latin typeface="Calibri"/>
                <a:ea typeface="+mn-ea"/>
                <a:cs typeface="+mn-cs"/>
              </a:endParaRPr>
            </a:p>
          </p:txBody>
        </p:sp>
        <p:cxnSp>
          <p:nvCxnSpPr>
            <p:cNvPr id="40" name="Connector: Elbow 39">
              <a:extLst>
                <a:ext uri="{FF2B5EF4-FFF2-40B4-BE49-F238E27FC236}">
                  <a16:creationId xmlns:a16="http://schemas.microsoft.com/office/drawing/2014/main" id="{C25FF6BA-260B-A0F4-A8A7-2AB99394E9B2}"/>
                </a:ext>
              </a:extLst>
            </p:cNvPr>
            <p:cNvCxnSpPr>
              <a:cxnSpLocks/>
              <a:endCxn id="36" idx="1"/>
            </p:cNvCxnSpPr>
            <p:nvPr/>
          </p:nvCxnSpPr>
          <p:spPr>
            <a:xfrm flipV="1">
              <a:off x="4274339" y="3151403"/>
              <a:ext cx="257245" cy="135103"/>
            </a:xfrm>
            <a:prstGeom prst="bentConnector3">
              <a:avLst>
                <a:gd name="adj1" fmla="val 22748"/>
              </a:avLst>
            </a:prstGeom>
            <a:ln w="38100">
              <a:solidFill>
                <a:srgbClr val="515267"/>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E22C11D5-DFF7-F2E4-6DE2-A1863B01C6DB}"/>
                </a:ext>
              </a:extLst>
            </p:cNvPr>
            <p:cNvCxnSpPr>
              <a:cxnSpLocks/>
            </p:cNvCxnSpPr>
            <p:nvPr/>
          </p:nvCxnSpPr>
          <p:spPr>
            <a:xfrm>
              <a:off x="4274339" y="3398519"/>
              <a:ext cx="257246" cy="164947"/>
            </a:xfrm>
            <a:prstGeom prst="bentConnector3">
              <a:avLst>
                <a:gd name="adj1" fmla="val 23711"/>
              </a:avLst>
            </a:prstGeom>
            <a:ln w="38100">
              <a:solidFill>
                <a:srgbClr val="515267"/>
              </a:solidFill>
              <a:tailEnd type="triangle"/>
            </a:ln>
          </p:spPr>
          <p:style>
            <a:lnRef idx="1">
              <a:schemeClr val="accent1"/>
            </a:lnRef>
            <a:fillRef idx="0">
              <a:schemeClr val="accent1"/>
            </a:fillRef>
            <a:effectRef idx="0">
              <a:schemeClr val="accent1"/>
            </a:effectRef>
            <a:fontRef idx="minor">
              <a:schemeClr val="tx1"/>
            </a:fontRef>
          </p:style>
        </p:cxnSp>
      </p:grpSp>
      <p:pic>
        <p:nvPicPr>
          <p:cNvPr id="186" name="Content Placeholder 3">
            <a:extLst>
              <a:ext uri="{FF2B5EF4-FFF2-40B4-BE49-F238E27FC236}">
                <a16:creationId xmlns:a16="http://schemas.microsoft.com/office/drawing/2014/main" id="{2E07B681-622D-8D3A-3596-1FEEE47C412B}"/>
              </a:ext>
            </a:extLst>
          </p:cNvPr>
          <p:cNvPicPr>
            <a:picLocks noGrp="1" noChangeAspect="1"/>
          </p:cNvPicPr>
          <p:nvPr/>
        </p:nvPicPr>
        <p:blipFill>
          <a:blip r:embed="rId3">
            <a:extLst>
              <a:ext uri="{28A0092B-C50C-407E-A947-70E740481C1C}">
                <a14:useLocalDpi xmlns:a14="http://schemas.microsoft.com/office/drawing/2010/main" val="0"/>
              </a:ext>
            </a:extLst>
          </a:blip>
          <a:srcRect l="13882" t="12197" r="13882" b="12197"/>
          <a:stretch>
            <a:fillRect/>
          </a:stretch>
        </p:blipFill>
        <p:spPr>
          <a:xfrm>
            <a:off x="8554006" y="2727710"/>
            <a:ext cx="3082670" cy="1636669"/>
          </a:xfrm>
          <a:prstGeom prst="rect">
            <a:avLst/>
          </a:prstGeom>
        </p:spPr>
      </p:pic>
      <p:sp>
        <p:nvSpPr>
          <p:cNvPr id="188" name="TextBox 187">
            <a:extLst>
              <a:ext uri="{FF2B5EF4-FFF2-40B4-BE49-F238E27FC236}">
                <a16:creationId xmlns:a16="http://schemas.microsoft.com/office/drawing/2014/main" id="{C92E48D0-71F8-98F9-3484-D0112A6FB1C0}"/>
              </a:ext>
            </a:extLst>
          </p:cNvPr>
          <p:cNvSpPr txBox="1"/>
          <p:nvPr/>
        </p:nvSpPr>
        <p:spPr>
          <a:xfrm>
            <a:off x="8352817" y="4436652"/>
            <a:ext cx="3587120" cy="369332"/>
          </a:xfrm>
          <a:prstGeom prst="rect">
            <a:avLst/>
          </a:prstGeom>
          <a:noFill/>
        </p:spPr>
        <p:txBody>
          <a:bodyPr wrap="square">
            <a:spAutoFit/>
          </a:bodyPr>
          <a:lstStyle/>
          <a:p>
            <a:pPr algn="ctr"/>
            <a:r>
              <a:rPr lang="en-US" dirty="0">
                <a:solidFill>
                  <a:srgbClr val="515267"/>
                </a:solidFill>
                <a:latin typeface="Outfit" pitchFamily="2" charset="0"/>
              </a:rPr>
              <a:t>Bounding Box [x, y, width, height]</a:t>
            </a:r>
          </a:p>
        </p:txBody>
      </p:sp>
      <p:sp>
        <p:nvSpPr>
          <p:cNvPr id="149" name="Rectangle: Rounded Corners 148">
            <a:extLst>
              <a:ext uri="{FF2B5EF4-FFF2-40B4-BE49-F238E27FC236}">
                <a16:creationId xmlns:a16="http://schemas.microsoft.com/office/drawing/2014/main" id="{D63198D8-CEC4-56B1-4C56-CAD5E6DFE2CF}"/>
              </a:ext>
            </a:extLst>
          </p:cNvPr>
          <p:cNvSpPr/>
          <p:nvPr/>
        </p:nvSpPr>
        <p:spPr>
          <a:xfrm>
            <a:off x="0" y="1183565"/>
            <a:ext cx="12192000" cy="13537954"/>
          </a:xfrm>
          <a:prstGeom prst="roundRect">
            <a:avLst>
              <a:gd name="adj" fmla="val 1131"/>
            </a:avLst>
          </a:prstGeom>
          <a:noFill/>
          <a:ln w="76200">
            <a:solidFill>
              <a:srgbClr val="515267">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3F4C43F4-24F5-7A16-0990-D94191BBC02C}"/>
              </a:ext>
            </a:extLst>
          </p:cNvPr>
          <p:cNvGrpSpPr/>
          <p:nvPr/>
        </p:nvGrpSpPr>
        <p:grpSpPr>
          <a:xfrm>
            <a:off x="0" y="4948661"/>
            <a:ext cx="12192000" cy="4846854"/>
            <a:chOff x="0" y="5029343"/>
            <a:chExt cx="12192000" cy="4846854"/>
          </a:xfrm>
        </p:grpSpPr>
        <p:sp>
          <p:nvSpPr>
            <p:cNvPr id="303" name="TextBox 7">
              <a:extLst>
                <a:ext uri="{FF2B5EF4-FFF2-40B4-BE49-F238E27FC236}">
                  <a16:creationId xmlns:a16="http://schemas.microsoft.com/office/drawing/2014/main" id="{2DE0D81C-EFEC-C131-10A7-56742BC45890}"/>
                </a:ext>
              </a:extLst>
            </p:cNvPr>
            <p:cNvSpPr txBox="1"/>
            <p:nvPr/>
          </p:nvSpPr>
          <p:spPr>
            <a:xfrm>
              <a:off x="0" y="5029343"/>
              <a:ext cx="12192000" cy="55399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515267"/>
                  </a:solidFill>
                  <a:effectLst/>
                  <a:uLnTx/>
                  <a:uFillTx/>
                  <a:latin typeface="Montserrat" panose="00000500000000000000" pitchFamily="2" charset="0"/>
                  <a:ea typeface="Neue Machina Ultra-Bold"/>
                  <a:cs typeface="Neue Machina Ultra-Bold"/>
                  <a:sym typeface="Neue Machina Ultra-Bold"/>
                </a:rPr>
                <a:t>Dataset Reformatting</a:t>
              </a:r>
            </a:p>
          </p:txBody>
        </p:sp>
        <p:sp>
          <p:nvSpPr>
            <p:cNvPr id="306" name="Content Placeholder 2">
              <a:extLst>
                <a:ext uri="{FF2B5EF4-FFF2-40B4-BE49-F238E27FC236}">
                  <a16:creationId xmlns:a16="http://schemas.microsoft.com/office/drawing/2014/main" id="{DB3B05A5-350C-5CFB-B4E4-0A5CAB5496E5}"/>
                </a:ext>
              </a:extLst>
            </p:cNvPr>
            <p:cNvSpPr txBox="1">
              <a:spLocks/>
            </p:cNvSpPr>
            <p:nvPr/>
          </p:nvSpPr>
          <p:spPr>
            <a:xfrm>
              <a:off x="833391" y="5514794"/>
              <a:ext cx="10525216" cy="816922"/>
            </a:xfrm>
            <a:prstGeom prst="rect">
              <a:avLst/>
            </a:prstGeom>
          </p:spPr>
          <p:txBody>
            <a:bodyPr vert="horz" lIns="91440" tIns="45720" rIns="91440" bIns="45720" rtlCol="0" anchor="t">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lvl="0" indent="0" algn="ctr">
                <a:spcBef>
                  <a:spcPts val="0"/>
                </a:spcBef>
                <a:buNone/>
                <a:defRPr/>
              </a:pPr>
              <a:r>
                <a:rPr lang="en-US" sz="2400" dirty="0">
                  <a:solidFill>
                    <a:srgbClr val="515267"/>
                  </a:solidFill>
                  <a:latin typeface="Outfit" pitchFamily="2" charset="0"/>
                </a:rPr>
                <a:t>A parallel dataset of faces is created to better train and develop the model</a:t>
              </a:r>
            </a:p>
            <a:p>
              <a:pPr marL="0" lvl="0" indent="0" algn="ctr">
                <a:spcBef>
                  <a:spcPts val="0"/>
                </a:spcBef>
                <a:buNone/>
                <a:defRPr/>
              </a:pPr>
              <a:r>
                <a:rPr lang="en-US" sz="2400" dirty="0">
                  <a:solidFill>
                    <a:srgbClr val="515267"/>
                  </a:solidFill>
                  <a:latin typeface="Outfit" pitchFamily="2" charset="0"/>
                </a:rPr>
                <a:t>This dataset is made up of images that contain one face each.</a:t>
              </a:r>
            </a:p>
          </p:txBody>
        </p:sp>
        <p:grpSp>
          <p:nvGrpSpPr>
            <p:cNvPr id="25" name="Group 24">
              <a:extLst>
                <a:ext uri="{FF2B5EF4-FFF2-40B4-BE49-F238E27FC236}">
                  <a16:creationId xmlns:a16="http://schemas.microsoft.com/office/drawing/2014/main" id="{A7280A6F-7770-E176-AF4C-D3B5A421B4BE}"/>
                </a:ext>
              </a:extLst>
            </p:cNvPr>
            <p:cNvGrpSpPr/>
            <p:nvPr/>
          </p:nvGrpSpPr>
          <p:grpSpPr>
            <a:xfrm>
              <a:off x="352091" y="6442327"/>
              <a:ext cx="11387969" cy="3433870"/>
              <a:chOff x="352091" y="6442327"/>
              <a:chExt cx="11387969" cy="3433870"/>
            </a:xfrm>
          </p:grpSpPr>
          <p:grpSp>
            <p:nvGrpSpPr>
              <p:cNvPr id="15" name="Group 14">
                <a:extLst>
                  <a:ext uri="{FF2B5EF4-FFF2-40B4-BE49-F238E27FC236}">
                    <a16:creationId xmlns:a16="http://schemas.microsoft.com/office/drawing/2014/main" id="{6BE40787-7C50-C030-9269-67F792DE9075}"/>
                  </a:ext>
                </a:extLst>
              </p:cNvPr>
              <p:cNvGrpSpPr/>
              <p:nvPr/>
            </p:nvGrpSpPr>
            <p:grpSpPr>
              <a:xfrm>
                <a:off x="352091" y="6442327"/>
                <a:ext cx="11387969" cy="1824302"/>
                <a:chOff x="271097" y="6442327"/>
                <a:chExt cx="11387969" cy="1824302"/>
              </a:xfrm>
            </p:grpSpPr>
            <p:grpSp>
              <p:nvGrpSpPr>
                <p:cNvPr id="14" name="Group 13">
                  <a:extLst>
                    <a:ext uri="{FF2B5EF4-FFF2-40B4-BE49-F238E27FC236}">
                      <a16:creationId xmlns:a16="http://schemas.microsoft.com/office/drawing/2014/main" id="{E5BD4FB7-2429-E049-654D-CB088F18845D}"/>
                    </a:ext>
                  </a:extLst>
                </p:cNvPr>
                <p:cNvGrpSpPr/>
                <p:nvPr/>
              </p:nvGrpSpPr>
              <p:grpSpPr>
                <a:xfrm>
                  <a:off x="271097" y="6442327"/>
                  <a:ext cx="5724719" cy="1824302"/>
                  <a:chOff x="271097" y="6442327"/>
                  <a:chExt cx="5724719" cy="1824302"/>
                </a:xfrm>
              </p:grpSpPr>
              <p:sp>
                <p:nvSpPr>
                  <p:cNvPr id="307" name="Equals 306">
                    <a:extLst>
                      <a:ext uri="{FF2B5EF4-FFF2-40B4-BE49-F238E27FC236}">
                        <a16:creationId xmlns:a16="http://schemas.microsoft.com/office/drawing/2014/main" id="{62301770-D9C6-BB93-C6F3-3C4C5E55E7B9}"/>
                      </a:ext>
                    </a:extLst>
                  </p:cNvPr>
                  <p:cNvSpPr/>
                  <p:nvPr/>
                </p:nvSpPr>
                <p:spPr>
                  <a:xfrm>
                    <a:off x="2571382" y="7016898"/>
                    <a:ext cx="441250" cy="270868"/>
                  </a:xfrm>
                  <a:prstGeom prst="mathEqual">
                    <a:avLst>
                      <a:gd name="adj1" fmla="val 36745"/>
                      <a:gd name="adj2" fmla="val 26510"/>
                    </a:avLst>
                  </a:prstGeom>
                  <a:solidFill>
                    <a:srgbClr val="515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2F124078-DEFB-8A8B-8DEA-CC52FF9CB70B}"/>
                      </a:ext>
                    </a:extLst>
                  </p:cNvPr>
                  <p:cNvGrpSpPr/>
                  <p:nvPr/>
                </p:nvGrpSpPr>
                <p:grpSpPr>
                  <a:xfrm>
                    <a:off x="271097" y="6442327"/>
                    <a:ext cx="2261942" cy="1824302"/>
                    <a:chOff x="271097" y="6442327"/>
                    <a:chExt cx="2261942" cy="1824302"/>
                  </a:xfrm>
                </p:grpSpPr>
                <p:sp>
                  <p:nvSpPr>
                    <p:cNvPr id="309" name="TextBox 308">
                      <a:extLst>
                        <a:ext uri="{FF2B5EF4-FFF2-40B4-BE49-F238E27FC236}">
                          <a16:creationId xmlns:a16="http://schemas.microsoft.com/office/drawing/2014/main" id="{326D97EA-A880-6122-783C-F8E9FA870971}"/>
                        </a:ext>
                      </a:extLst>
                    </p:cNvPr>
                    <p:cNvSpPr txBox="1"/>
                    <p:nvPr/>
                  </p:nvSpPr>
                  <p:spPr>
                    <a:xfrm>
                      <a:off x="271097" y="7866519"/>
                      <a:ext cx="2261942"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Original Image</a:t>
                      </a:r>
                    </a:p>
                  </p:txBody>
                </p:sp>
                <p:pic>
                  <p:nvPicPr>
                    <p:cNvPr id="311" name="Picture 310">
                      <a:extLst>
                        <a:ext uri="{FF2B5EF4-FFF2-40B4-BE49-F238E27FC236}">
                          <a16:creationId xmlns:a16="http://schemas.microsoft.com/office/drawing/2014/main" id="{8569AD32-7F1E-A35F-C817-8B05BA19F245}"/>
                        </a:ext>
                      </a:extLst>
                    </p:cNvPr>
                    <p:cNvPicPr>
                      <a:picLocks noChangeAspect="1"/>
                    </p:cNvPicPr>
                    <p:nvPr/>
                  </p:nvPicPr>
                  <p:blipFill>
                    <a:blip r:embed="rId4"/>
                    <a:srcRect t="7939" r="11597" b="8499"/>
                    <a:stretch>
                      <a:fillRect/>
                    </a:stretch>
                  </p:blipFill>
                  <p:spPr>
                    <a:xfrm>
                      <a:off x="314316" y="6442327"/>
                      <a:ext cx="2218714" cy="1398834"/>
                    </a:xfrm>
                    <a:prstGeom prst="rect">
                      <a:avLst/>
                    </a:prstGeom>
                  </p:spPr>
                </p:pic>
              </p:grpSp>
              <p:grpSp>
                <p:nvGrpSpPr>
                  <p:cNvPr id="3" name="Group 2">
                    <a:extLst>
                      <a:ext uri="{FF2B5EF4-FFF2-40B4-BE49-F238E27FC236}">
                        <a16:creationId xmlns:a16="http://schemas.microsoft.com/office/drawing/2014/main" id="{8A8204DF-6A74-0355-6EE1-BED55FBFED3E}"/>
                      </a:ext>
                    </a:extLst>
                  </p:cNvPr>
                  <p:cNvGrpSpPr/>
                  <p:nvPr/>
                </p:nvGrpSpPr>
                <p:grpSpPr>
                  <a:xfrm>
                    <a:off x="3050975" y="6447008"/>
                    <a:ext cx="1433098" cy="1819621"/>
                    <a:chOff x="3212381" y="6447008"/>
                    <a:chExt cx="1433098" cy="1819621"/>
                  </a:xfrm>
                </p:grpSpPr>
                <p:sp>
                  <p:nvSpPr>
                    <p:cNvPr id="310" name="TextBox 309">
                      <a:extLst>
                        <a:ext uri="{FF2B5EF4-FFF2-40B4-BE49-F238E27FC236}">
                          <a16:creationId xmlns:a16="http://schemas.microsoft.com/office/drawing/2014/main" id="{DC7A1969-0EFE-7DD8-DBA5-827735C0C3DE}"/>
                        </a:ext>
                      </a:extLst>
                    </p:cNvPr>
                    <p:cNvSpPr txBox="1"/>
                    <p:nvPr/>
                  </p:nvSpPr>
                  <p:spPr>
                    <a:xfrm>
                      <a:off x="3212381" y="7866519"/>
                      <a:ext cx="1398836"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Face 1</a:t>
                      </a:r>
                    </a:p>
                  </p:txBody>
                </p:sp>
                <p:pic>
                  <p:nvPicPr>
                    <p:cNvPr id="312" name="Picture 311">
                      <a:extLst>
                        <a:ext uri="{FF2B5EF4-FFF2-40B4-BE49-F238E27FC236}">
                          <a16:creationId xmlns:a16="http://schemas.microsoft.com/office/drawing/2014/main" id="{0CF7B457-886C-32BA-E9A7-DB9E8165C1BF}"/>
                        </a:ext>
                      </a:extLst>
                    </p:cNvPr>
                    <p:cNvPicPr>
                      <a:picLocks noChangeAspect="1"/>
                    </p:cNvPicPr>
                    <p:nvPr/>
                  </p:nvPicPr>
                  <p:blipFill>
                    <a:blip r:embed="rId5"/>
                    <a:stretch>
                      <a:fillRect/>
                    </a:stretch>
                  </p:blipFill>
                  <p:spPr>
                    <a:xfrm>
                      <a:off x="3246643" y="6447008"/>
                      <a:ext cx="1398836" cy="1398834"/>
                    </a:xfrm>
                    <a:prstGeom prst="rect">
                      <a:avLst/>
                    </a:prstGeom>
                  </p:spPr>
                </p:pic>
              </p:grpSp>
              <p:grpSp>
                <p:nvGrpSpPr>
                  <p:cNvPr id="2" name="Group 1">
                    <a:extLst>
                      <a:ext uri="{FF2B5EF4-FFF2-40B4-BE49-F238E27FC236}">
                        <a16:creationId xmlns:a16="http://schemas.microsoft.com/office/drawing/2014/main" id="{A1229ACC-EF18-C3CE-07DD-E0657013EFA8}"/>
                      </a:ext>
                    </a:extLst>
                  </p:cNvPr>
                  <p:cNvGrpSpPr/>
                  <p:nvPr/>
                </p:nvGrpSpPr>
                <p:grpSpPr>
                  <a:xfrm>
                    <a:off x="4522417" y="6442327"/>
                    <a:ext cx="1473399" cy="1824302"/>
                    <a:chOff x="4645479" y="6442327"/>
                    <a:chExt cx="1473399" cy="1824302"/>
                  </a:xfrm>
                </p:grpSpPr>
                <p:sp>
                  <p:nvSpPr>
                    <p:cNvPr id="308" name="TextBox 307">
                      <a:extLst>
                        <a:ext uri="{FF2B5EF4-FFF2-40B4-BE49-F238E27FC236}">
                          <a16:creationId xmlns:a16="http://schemas.microsoft.com/office/drawing/2014/main" id="{E876D3A1-498F-3F1B-F592-DA5A0E93C881}"/>
                        </a:ext>
                      </a:extLst>
                    </p:cNvPr>
                    <p:cNvSpPr txBox="1"/>
                    <p:nvPr/>
                  </p:nvSpPr>
                  <p:spPr>
                    <a:xfrm>
                      <a:off x="4645479" y="7866519"/>
                      <a:ext cx="1473399"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Face 2</a:t>
                      </a:r>
                    </a:p>
                  </p:txBody>
                </p:sp>
                <p:pic>
                  <p:nvPicPr>
                    <p:cNvPr id="313" name="Picture 312">
                      <a:extLst>
                        <a:ext uri="{FF2B5EF4-FFF2-40B4-BE49-F238E27FC236}">
                          <a16:creationId xmlns:a16="http://schemas.microsoft.com/office/drawing/2014/main" id="{159356E1-9F53-FA0F-AA2B-14C2206CB921}"/>
                        </a:ext>
                      </a:extLst>
                    </p:cNvPr>
                    <p:cNvPicPr>
                      <a:picLocks noChangeAspect="1"/>
                    </p:cNvPicPr>
                    <p:nvPr/>
                  </p:nvPicPr>
                  <p:blipFill>
                    <a:blip r:embed="rId6"/>
                    <a:stretch>
                      <a:fillRect/>
                    </a:stretch>
                  </p:blipFill>
                  <p:spPr>
                    <a:xfrm>
                      <a:off x="4703181" y="6442327"/>
                      <a:ext cx="1398836" cy="1398834"/>
                    </a:xfrm>
                    <a:prstGeom prst="rect">
                      <a:avLst/>
                    </a:prstGeom>
                  </p:spPr>
                </p:pic>
              </p:grpSp>
            </p:grpSp>
            <p:grpSp>
              <p:nvGrpSpPr>
                <p:cNvPr id="6" name="Group 5">
                  <a:extLst>
                    <a:ext uri="{FF2B5EF4-FFF2-40B4-BE49-F238E27FC236}">
                      <a16:creationId xmlns:a16="http://schemas.microsoft.com/office/drawing/2014/main" id="{E92B724F-14D1-3E0C-32F0-029CBBF67266}"/>
                    </a:ext>
                  </a:extLst>
                </p:cNvPr>
                <p:cNvGrpSpPr/>
                <p:nvPr/>
              </p:nvGrpSpPr>
              <p:grpSpPr>
                <a:xfrm>
                  <a:off x="6537622" y="6467161"/>
                  <a:ext cx="5121444" cy="1774635"/>
                  <a:chOff x="6537622" y="6461153"/>
                  <a:chExt cx="5121444" cy="1774635"/>
                </a:xfrm>
              </p:grpSpPr>
              <p:sp>
                <p:nvSpPr>
                  <p:cNvPr id="314" name="TextBox 313">
                    <a:extLst>
                      <a:ext uri="{FF2B5EF4-FFF2-40B4-BE49-F238E27FC236}">
                        <a16:creationId xmlns:a16="http://schemas.microsoft.com/office/drawing/2014/main" id="{38487CD2-548A-26C5-B911-1012D49DF729}"/>
                      </a:ext>
                    </a:extLst>
                  </p:cNvPr>
                  <p:cNvSpPr txBox="1"/>
                  <p:nvPr/>
                </p:nvSpPr>
                <p:spPr>
                  <a:xfrm>
                    <a:off x="7102641" y="7866456"/>
                    <a:ext cx="1176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b="1"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IMAGE[1]</a:t>
                    </a:r>
                    <a:endParaRPr kumimoji="0" lang="en-US" sz="100" b="1"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p:txBody>
              </p:sp>
              <p:grpSp>
                <p:nvGrpSpPr>
                  <p:cNvPr id="315" name="Group 314">
                    <a:extLst>
                      <a:ext uri="{FF2B5EF4-FFF2-40B4-BE49-F238E27FC236}">
                        <a16:creationId xmlns:a16="http://schemas.microsoft.com/office/drawing/2014/main" id="{C642CA4C-F8F0-CF9D-5B5B-6ABFDC6AA880}"/>
                      </a:ext>
                    </a:extLst>
                  </p:cNvPr>
                  <p:cNvGrpSpPr/>
                  <p:nvPr/>
                </p:nvGrpSpPr>
                <p:grpSpPr>
                  <a:xfrm>
                    <a:off x="6537622" y="6461153"/>
                    <a:ext cx="2237172" cy="1380008"/>
                    <a:chOff x="6899907" y="2020046"/>
                    <a:chExt cx="2237172" cy="1380008"/>
                  </a:xfrm>
                </p:grpSpPr>
                <p:cxnSp>
                  <p:nvCxnSpPr>
                    <p:cNvPr id="316" name="Straight Connector 315">
                      <a:extLst>
                        <a:ext uri="{FF2B5EF4-FFF2-40B4-BE49-F238E27FC236}">
                          <a16:creationId xmlns:a16="http://schemas.microsoft.com/office/drawing/2014/main" id="{F377F9DF-819A-E6C9-DF51-DDB1BE912F30}"/>
                        </a:ext>
                      </a:extLst>
                    </p:cNvPr>
                    <p:cNvCxnSpPr>
                      <a:cxnSpLocks/>
                    </p:cNvCxnSpPr>
                    <p:nvPr/>
                  </p:nvCxnSpPr>
                  <p:spPr>
                    <a:xfrm>
                      <a:off x="9137079" y="2144410"/>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Rounded Corners 316">
                      <a:extLst>
                        <a:ext uri="{FF2B5EF4-FFF2-40B4-BE49-F238E27FC236}">
                          <a16:creationId xmlns:a16="http://schemas.microsoft.com/office/drawing/2014/main" id="{6E1C38CC-0AC4-498F-4858-A5FB743809AC}"/>
                        </a:ext>
                      </a:extLst>
                    </p:cNvPr>
                    <p:cNvSpPr/>
                    <p:nvPr/>
                  </p:nvSpPr>
                  <p:spPr>
                    <a:xfrm>
                      <a:off x="6899907" y="2020046"/>
                      <a:ext cx="2218714" cy="1380008"/>
                    </a:xfrm>
                    <a:prstGeom prst="roundRect">
                      <a:avLst>
                        <a:gd name="adj" fmla="val 2252"/>
                      </a:avLst>
                    </a:prstGeom>
                    <a:solidFill>
                      <a:srgbClr val="515267"/>
                    </a:solidFill>
                    <a:ln w="38100">
                      <a:no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15267"/>
                        </a:solidFill>
                        <a:effectLst/>
                        <a:uLnTx/>
                        <a:uFillTx/>
                        <a:latin typeface="Calibri"/>
                        <a:ea typeface="+mn-ea"/>
                        <a:cs typeface="+mn-cs"/>
                      </a:endParaRPr>
                    </a:p>
                  </p:txBody>
                </p:sp>
                <p:pic>
                  <p:nvPicPr>
                    <p:cNvPr id="318" name="Picture 317" descr="A black background with a black square&#10;&#10;AI-generated content may be incorrect.">
                      <a:extLst>
                        <a:ext uri="{FF2B5EF4-FFF2-40B4-BE49-F238E27FC236}">
                          <a16:creationId xmlns:a16="http://schemas.microsoft.com/office/drawing/2014/main" id="{AB411417-AC94-A386-7B0E-024E589D542B}"/>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sharpenSoften amount="2000"/>
                              </a14:imgEffect>
                              <a14:imgEffect>
                                <a14:colorTemperature colorTemp="1500"/>
                              </a14:imgEffect>
                              <a14:imgEffect>
                                <a14:saturation sat="0"/>
                              </a14:imgEffect>
                              <a14:imgEffect>
                                <a14:brightnessContrast bright="100000" contrast="-97000"/>
                              </a14:imgEffect>
                            </a14:imgLayer>
                          </a14:imgProps>
                        </a:ext>
                        <a:ext uri="{28A0092B-C50C-407E-A947-70E740481C1C}">
                          <a14:useLocalDpi xmlns:a14="http://schemas.microsoft.com/office/drawing/2010/main" val="0"/>
                        </a:ext>
                      </a:extLst>
                    </a:blip>
                    <a:stretch>
                      <a:fillRect/>
                    </a:stretch>
                  </p:blipFill>
                  <p:spPr>
                    <a:xfrm>
                      <a:off x="8266847" y="2232640"/>
                      <a:ext cx="590838" cy="590839"/>
                    </a:xfrm>
                    <a:prstGeom prst="rect">
                      <a:avLst/>
                    </a:prstGeom>
                  </p:spPr>
                </p:pic>
                <p:sp>
                  <p:nvSpPr>
                    <p:cNvPr id="319" name="Flowchart: Delay 318">
                      <a:extLst>
                        <a:ext uri="{FF2B5EF4-FFF2-40B4-BE49-F238E27FC236}">
                          <a16:creationId xmlns:a16="http://schemas.microsoft.com/office/drawing/2014/main" id="{0C8417EC-E1A4-B100-E26D-55E45CB2B7C8}"/>
                        </a:ext>
                      </a:extLst>
                    </p:cNvPr>
                    <p:cNvSpPr/>
                    <p:nvPr/>
                  </p:nvSpPr>
                  <p:spPr>
                    <a:xfrm rot="16200000">
                      <a:off x="8366956" y="2723768"/>
                      <a:ext cx="362089" cy="735302"/>
                    </a:xfrm>
                    <a:prstGeom prst="flowChartDelay">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15267"/>
                        </a:solidFill>
                        <a:effectLst/>
                        <a:uLnTx/>
                        <a:uFillTx/>
                        <a:latin typeface="Calibri"/>
                        <a:ea typeface="+mn-ea"/>
                        <a:cs typeface="+mn-cs"/>
                      </a:endParaRPr>
                    </a:p>
                  </p:txBody>
                </p:sp>
                <p:pic>
                  <p:nvPicPr>
                    <p:cNvPr id="320" name="Picture 319" descr="A black background with a black square&#10;&#10;AI-generated content may be incorrect.">
                      <a:extLst>
                        <a:ext uri="{FF2B5EF4-FFF2-40B4-BE49-F238E27FC236}">
                          <a16:creationId xmlns:a16="http://schemas.microsoft.com/office/drawing/2014/main" id="{8FA4D906-C2F8-68CE-1C0F-805C8EF0C195}"/>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156745" y="2141790"/>
                      <a:ext cx="712166" cy="664834"/>
                    </a:xfrm>
                    <a:prstGeom prst="rect">
                      <a:avLst/>
                    </a:prstGeom>
                  </p:spPr>
                </p:pic>
                <p:sp>
                  <p:nvSpPr>
                    <p:cNvPr id="321" name="Flowchart: Delay 320">
                      <a:extLst>
                        <a:ext uri="{FF2B5EF4-FFF2-40B4-BE49-F238E27FC236}">
                          <a16:creationId xmlns:a16="http://schemas.microsoft.com/office/drawing/2014/main" id="{468721FD-BBA5-EE84-B329-910330A3A7D1}"/>
                        </a:ext>
                      </a:extLst>
                    </p:cNvPr>
                    <p:cNvSpPr/>
                    <p:nvPr/>
                  </p:nvSpPr>
                  <p:spPr>
                    <a:xfrm rot="16200000">
                      <a:off x="7320214" y="2723769"/>
                      <a:ext cx="362091" cy="735302"/>
                    </a:xfrm>
                    <a:prstGeom prst="flowChartDelay">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15267"/>
                        </a:solidFill>
                        <a:effectLst/>
                        <a:uLnTx/>
                        <a:uFillTx/>
                        <a:latin typeface="Calibri"/>
                        <a:ea typeface="+mn-ea"/>
                        <a:cs typeface="+mn-cs"/>
                      </a:endParaRPr>
                    </a:p>
                  </p:txBody>
                </p:sp>
              </p:grpSp>
              <p:grpSp>
                <p:nvGrpSpPr>
                  <p:cNvPr id="322" name="Group 321">
                    <a:extLst>
                      <a:ext uri="{FF2B5EF4-FFF2-40B4-BE49-F238E27FC236}">
                        <a16:creationId xmlns:a16="http://schemas.microsoft.com/office/drawing/2014/main" id="{ADB4135D-42FC-63CD-CFA5-EB6EDA00B7A4}"/>
                      </a:ext>
                    </a:extLst>
                  </p:cNvPr>
                  <p:cNvGrpSpPr/>
                  <p:nvPr/>
                </p:nvGrpSpPr>
                <p:grpSpPr>
                  <a:xfrm>
                    <a:off x="10545714" y="6623067"/>
                    <a:ext cx="1113352" cy="1090504"/>
                    <a:chOff x="5505329" y="3879988"/>
                    <a:chExt cx="1026989" cy="1026989"/>
                  </a:xfrm>
                </p:grpSpPr>
                <p:sp>
                  <p:nvSpPr>
                    <p:cNvPr id="323" name="Rectangle 322">
                      <a:extLst>
                        <a:ext uri="{FF2B5EF4-FFF2-40B4-BE49-F238E27FC236}">
                          <a16:creationId xmlns:a16="http://schemas.microsoft.com/office/drawing/2014/main" id="{60317C8D-BBDA-67A3-0491-44F027A9B4F8}"/>
                        </a:ext>
                      </a:extLst>
                    </p:cNvPr>
                    <p:cNvSpPr/>
                    <p:nvPr/>
                  </p:nvSpPr>
                  <p:spPr>
                    <a:xfrm>
                      <a:off x="5505329" y="3879988"/>
                      <a:ext cx="1026989" cy="1026989"/>
                    </a:xfrm>
                    <a:prstGeom prst="rect">
                      <a:avLst/>
                    </a:prstGeom>
                    <a:solidFill>
                      <a:srgbClr val="51526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15267"/>
                        </a:solidFill>
                      </a:endParaRPr>
                    </a:p>
                  </p:txBody>
                </p:sp>
                <p:pic>
                  <p:nvPicPr>
                    <p:cNvPr id="324" name="Picture 323" descr="A black background with a black square&#10;&#10;AI-generated content may be incorrect.">
                      <a:extLst>
                        <a:ext uri="{FF2B5EF4-FFF2-40B4-BE49-F238E27FC236}">
                          <a16:creationId xmlns:a16="http://schemas.microsoft.com/office/drawing/2014/main" id="{F28D2307-089C-8FA6-D9D8-74D1B4E6D1A7}"/>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sharpenSoften amount="2000"/>
                              </a14:imgEffect>
                              <a14:imgEffect>
                                <a14:colorTemperature colorTemp="1500"/>
                              </a14:imgEffect>
                              <a14:imgEffect>
                                <a14:saturation sat="0"/>
                              </a14:imgEffect>
                              <a14:imgEffect>
                                <a14:brightnessContrast bright="100000" contrast="-97000"/>
                              </a14:imgEffect>
                            </a14:imgLayer>
                          </a14:imgProps>
                        </a:ext>
                        <a:ext uri="{28A0092B-C50C-407E-A947-70E740481C1C}">
                          <a14:useLocalDpi xmlns:a14="http://schemas.microsoft.com/office/drawing/2010/main" val="0"/>
                        </a:ext>
                      </a:extLst>
                    </a:blip>
                    <a:stretch>
                      <a:fillRect/>
                    </a:stretch>
                  </p:blipFill>
                  <p:spPr>
                    <a:xfrm>
                      <a:off x="5652878" y="4017171"/>
                      <a:ext cx="753412" cy="753412"/>
                    </a:xfrm>
                    <a:prstGeom prst="rect">
                      <a:avLst/>
                    </a:prstGeom>
                    <a:ln>
                      <a:noFill/>
                    </a:ln>
                  </p:spPr>
                </p:pic>
              </p:grpSp>
              <p:grpSp>
                <p:nvGrpSpPr>
                  <p:cNvPr id="325" name="Group 324">
                    <a:extLst>
                      <a:ext uri="{FF2B5EF4-FFF2-40B4-BE49-F238E27FC236}">
                        <a16:creationId xmlns:a16="http://schemas.microsoft.com/office/drawing/2014/main" id="{9981143A-F4EA-B22E-436D-C42ED0FEB82A}"/>
                      </a:ext>
                    </a:extLst>
                  </p:cNvPr>
                  <p:cNvGrpSpPr/>
                  <p:nvPr/>
                </p:nvGrpSpPr>
                <p:grpSpPr>
                  <a:xfrm>
                    <a:off x="9318687" y="6623067"/>
                    <a:ext cx="1125198" cy="1090504"/>
                    <a:chOff x="3886026" y="3881810"/>
                    <a:chExt cx="1026989" cy="1026989"/>
                  </a:xfrm>
                </p:grpSpPr>
                <p:sp>
                  <p:nvSpPr>
                    <p:cNvPr id="326" name="Rectangle 325">
                      <a:extLst>
                        <a:ext uri="{FF2B5EF4-FFF2-40B4-BE49-F238E27FC236}">
                          <a16:creationId xmlns:a16="http://schemas.microsoft.com/office/drawing/2014/main" id="{39ABA33D-3B1C-2422-60AE-33EE4B981B87}"/>
                        </a:ext>
                      </a:extLst>
                    </p:cNvPr>
                    <p:cNvSpPr/>
                    <p:nvPr/>
                  </p:nvSpPr>
                  <p:spPr>
                    <a:xfrm>
                      <a:off x="3886026" y="3881810"/>
                      <a:ext cx="1026989" cy="1026989"/>
                    </a:xfrm>
                    <a:prstGeom prst="rect">
                      <a:avLst/>
                    </a:prstGeom>
                    <a:solidFill>
                      <a:srgbClr val="51526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5267"/>
                        </a:solidFill>
                      </a:endParaRPr>
                    </a:p>
                  </p:txBody>
                </p:sp>
                <p:pic>
                  <p:nvPicPr>
                    <p:cNvPr id="327" name="Picture 326" descr="A black background with a black square&#10;&#10;AI-generated content may be incorrect.">
                      <a:extLst>
                        <a:ext uri="{FF2B5EF4-FFF2-40B4-BE49-F238E27FC236}">
                          <a16:creationId xmlns:a16="http://schemas.microsoft.com/office/drawing/2014/main" id="{5E19CDEA-7A02-FDAB-EC6F-A2A55BBC2AF6}"/>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966985" y="3971420"/>
                      <a:ext cx="847768" cy="847768"/>
                    </a:xfrm>
                    <a:prstGeom prst="rect">
                      <a:avLst/>
                    </a:prstGeom>
                    <a:ln>
                      <a:noFill/>
                    </a:ln>
                  </p:spPr>
                </p:pic>
              </p:grpSp>
              <p:sp>
                <p:nvSpPr>
                  <p:cNvPr id="328" name="TextBox 327">
                    <a:extLst>
                      <a:ext uri="{FF2B5EF4-FFF2-40B4-BE49-F238E27FC236}">
                        <a16:creationId xmlns:a16="http://schemas.microsoft.com/office/drawing/2014/main" id="{678390BC-3EFD-0B65-CCBB-ABDD4C8FA430}"/>
                      </a:ext>
                    </a:extLst>
                  </p:cNvPr>
                  <p:cNvSpPr txBox="1"/>
                  <p:nvPr/>
                </p:nvSpPr>
                <p:spPr>
                  <a:xfrm>
                    <a:off x="9319343" y="7836804"/>
                    <a:ext cx="1123887" cy="369332"/>
                  </a:xfrm>
                  <a:prstGeom prst="rect">
                    <a:avLst/>
                  </a:prstGeom>
                  <a:noFill/>
                </p:spPr>
                <p:txBody>
                  <a:bodyPr wrap="square" rtlCol="0">
                    <a:spAutoFit/>
                  </a:bodyPr>
                  <a:lstStyle/>
                  <a:p>
                    <a:pPr lvl="0" algn="ctr">
                      <a:defRPr/>
                    </a:pPr>
                    <a:r>
                      <a:rPr lang="en-US" kern="100" dirty="0">
                        <a:solidFill>
                          <a:srgbClr val="515267"/>
                        </a:solidFill>
                        <a:latin typeface="Outfit" pitchFamily="2" charset="0"/>
                        <a:ea typeface="Aptos" panose="020B0004020202020204" pitchFamily="34" charset="0"/>
                        <a:cs typeface="Arial" panose="020B0604020202020204" pitchFamily="34" charset="0"/>
                      </a:rPr>
                      <a:t>/* _0.</a:t>
                    </a:r>
                    <a:r>
                      <a:rPr kumimoji="0" lang="en-US" sz="18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jpg</a:t>
                    </a:r>
                  </a:p>
                </p:txBody>
              </p:sp>
              <p:sp>
                <p:nvSpPr>
                  <p:cNvPr id="329" name="TextBox 328">
                    <a:extLst>
                      <a:ext uri="{FF2B5EF4-FFF2-40B4-BE49-F238E27FC236}">
                        <a16:creationId xmlns:a16="http://schemas.microsoft.com/office/drawing/2014/main" id="{9D697FD0-64D2-B450-58F0-538628229127}"/>
                      </a:ext>
                    </a:extLst>
                  </p:cNvPr>
                  <p:cNvSpPr txBox="1"/>
                  <p:nvPr/>
                </p:nvSpPr>
                <p:spPr>
                  <a:xfrm>
                    <a:off x="10585606" y="7845842"/>
                    <a:ext cx="1021138" cy="369332"/>
                  </a:xfrm>
                  <a:prstGeom prst="rect">
                    <a:avLst/>
                  </a:prstGeom>
                  <a:noFill/>
                </p:spPr>
                <p:txBody>
                  <a:bodyPr wrap="square" rtlCol="0">
                    <a:spAutoFit/>
                  </a:bodyPr>
                  <a:lstStyle/>
                  <a:p>
                    <a:pPr lvl="0" algn="ctr">
                      <a:defRPr/>
                    </a:pPr>
                    <a:r>
                      <a:rPr lang="en-US" kern="100" dirty="0">
                        <a:solidFill>
                          <a:srgbClr val="515267"/>
                        </a:solidFill>
                        <a:latin typeface="Outfit" pitchFamily="2" charset="0"/>
                        <a:ea typeface="Aptos" panose="020B0004020202020204" pitchFamily="34" charset="0"/>
                        <a:cs typeface="Arial" panose="020B0604020202020204" pitchFamily="34" charset="0"/>
                      </a:rPr>
                      <a:t>/* _1.</a:t>
                    </a:r>
                    <a:r>
                      <a:rPr kumimoji="0" lang="en-US" sz="18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jpg</a:t>
                    </a:r>
                  </a:p>
                </p:txBody>
              </p:sp>
              <p:sp>
                <p:nvSpPr>
                  <p:cNvPr id="330" name="Equals 329">
                    <a:extLst>
                      <a:ext uri="{FF2B5EF4-FFF2-40B4-BE49-F238E27FC236}">
                        <a16:creationId xmlns:a16="http://schemas.microsoft.com/office/drawing/2014/main" id="{5F5DDBE3-BDD8-2628-39F7-0EE703A01338}"/>
                      </a:ext>
                    </a:extLst>
                  </p:cNvPr>
                  <p:cNvSpPr/>
                  <p:nvPr/>
                </p:nvSpPr>
                <p:spPr>
                  <a:xfrm>
                    <a:off x="8778329" y="7016899"/>
                    <a:ext cx="497875" cy="334582"/>
                  </a:xfrm>
                  <a:prstGeom prst="mathEqual">
                    <a:avLst>
                      <a:gd name="adj1" fmla="val 36745"/>
                      <a:gd name="adj2" fmla="val 26510"/>
                    </a:avLst>
                  </a:prstGeom>
                  <a:solidFill>
                    <a:srgbClr val="515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grpSp>
          </p:grpSp>
          <p:grpSp>
            <p:nvGrpSpPr>
              <p:cNvPr id="8" name="Group 7">
                <a:extLst>
                  <a:ext uri="{FF2B5EF4-FFF2-40B4-BE49-F238E27FC236}">
                    <a16:creationId xmlns:a16="http://schemas.microsoft.com/office/drawing/2014/main" id="{BB91034A-AED9-B831-2DC5-64B47A1A8342}"/>
                  </a:ext>
                </a:extLst>
              </p:cNvPr>
              <p:cNvGrpSpPr/>
              <p:nvPr/>
            </p:nvGrpSpPr>
            <p:grpSpPr>
              <a:xfrm>
                <a:off x="1539932" y="8246502"/>
                <a:ext cx="9012287" cy="707886"/>
                <a:chOff x="2090103" y="8246502"/>
                <a:chExt cx="9012287" cy="707886"/>
              </a:xfrm>
            </p:grpSpPr>
            <p:grpSp>
              <p:nvGrpSpPr>
                <p:cNvPr id="7" name="Group 6">
                  <a:extLst>
                    <a:ext uri="{FF2B5EF4-FFF2-40B4-BE49-F238E27FC236}">
                      <a16:creationId xmlns:a16="http://schemas.microsoft.com/office/drawing/2014/main" id="{17484EF9-168B-F9F0-09BC-A03EFAA0A6B5}"/>
                    </a:ext>
                  </a:extLst>
                </p:cNvPr>
                <p:cNvGrpSpPr/>
                <p:nvPr/>
              </p:nvGrpSpPr>
              <p:grpSpPr>
                <a:xfrm>
                  <a:off x="2090103" y="8269880"/>
                  <a:ext cx="2229852" cy="661130"/>
                  <a:chOff x="2090103" y="8241765"/>
                  <a:chExt cx="2229852" cy="661130"/>
                </a:xfrm>
              </p:grpSpPr>
              <p:sp>
                <p:nvSpPr>
                  <p:cNvPr id="304" name="TextBox 303">
                    <a:extLst>
                      <a:ext uri="{FF2B5EF4-FFF2-40B4-BE49-F238E27FC236}">
                        <a16:creationId xmlns:a16="http://schemas.microsoft.com/office/drawing/2014/main" id="{984444ED-137C-BBE6-EBF5-86B662476435}"/>
                      </a:ext>
                    </a:extLst>
                  </p:cNvPr>
                  <p:cNvSpPr txBox="1"/>
                  <p:nvPr/>
                </p:nvSpPr>
                <p:spPr>
                  <a:xfrm>
                    <a:off x="2173665" y="8241765"/>
                    <a:ext cx="2062728" cy="369332"/>
                  </a:xfrm>
                  <a:prstGeom prst="rect">
                    <a:avLst/>
                  </a:prstGeom>
                  <a:noFill/>
                </p:spPr>
                <p:txBody>
                  <a:bodyPr wrap="square">
                    <a:spAutoFit/>
                  </a:bodyPr>
                  <a:lstStyle/>
                  <a:p>
                    <a:pPr lvl="0" algn="ctr">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110,836 </a:t>
                    </a:r>
                    <a:r>
                      <a:rPr lang="en-US" b="1" dirty="0">
                        <a:solidFill>
                          <a:srgbClr val="515267"/>
                        </a:solidFill>
                        <a:latin typeface="Outfit" pitchFamily="2" charset="0"/>
                      </a:rPr>
                      <a:t>Real</a:t>
                    </a: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 faces</a:t>
                    </a:r>
                  </a:p>
                </p:txBody>
              </p:sp>
              <p:sp>
                <p:nvSpPr>
                  <p:cNvPr id="305" name="TextBox 304">
                    <a:extLst>
                      <a:ext uri="{FF2B5EF4-FFF2-40B4-BE49-F238E27FC236}">
                        <a16:creationId xmlns:a16="http://schemas.microsoft.com/office/drawing/2014/main" id="{602F4556-64EB-3E77-34D0-06EB6EDC8137}"/>
                      </a:ext>
                    </a:extLst>
                  </p:cNvPr>
                  <p:cNvSpPr txBox="1"/>
                  <p:nvPr/>
                </p:nvSpPr>
                <p:spPr>
                  <a:xfrm>
                    <a:off x="2090103" y="8533563"/>
                    <a:ext cx="2229852" cy="369332"/>
                  </a:xfrm>
                  <a:prstGeom prst="rect">
                    <a:avLst/>
                  </a:prstGeom>
                  <a:noFill/>
                </p:spPr>
                <p:txBody>
                  <a:bodyPr wrap="square">
                    <a:spAutoFit/>
                  </a:bodyPr>
                  <a:lstStyle/>
                  <a:p>
                    <a:pPr lvl="0" algn="ctr">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105,093 </a:t>
                    </a:r>
                    <a:r>
                      <a:rPr lang="en-US" b="1" dirty="0">
                        <a:solidFill>
                          <a:srgbClr val="515267"/>
                        </a:solidFill>
                        <a:latin typeface="Outfit" pitchFamily="2" charset="0"/>
                      </a:rPr>
                      <a:t>Fake </a:t>
                    </a:r>
                    <a:r>
                      <a:rPr lang="en-US" dirty="0">
                        <a:solidFill>
                          <a:srgbClr val="515267"/>
                        </a:solidFill>
                        <a:latin typeface="Outfit" pitchFamily="2" charset="0"/>
                      </a:rPr>
                      <a:t>faces</a:t>
                    </a:r>
                    <a:endParaRPr kumimoji="0" lang="en-US" sz="1800" b="0" i="0" u="none" strike="noStrike" kern="1200" cap="none" spc="0" normalizeH="0" baseline="0" noProof="0" dirty="0">
                      <a:ln>
                        <a:noFill/>
                      </a:ln>
                      <a:solidFill>
                        <a:srgbClr val="515267"/>
                      </a:solidFill>
                      <a:effectLst/>
                      <a:uLnTx/>
                      <a:uFillTx/>
                      <a:latin typeface="Outfit" pitchFamily="2" charset="0"/>
                    </a:endParaRPr>
                  </a:p>
                </p:txBody>
              </p:sp>
            </p:grpSp>
            <p:sp>
              <p:nvSpPr>
                <p:cNvPr id="331" name="TextBox 330">
                  <a:extLst>
                    <a:ext uri="{FF2B5EF4-FFF2-40B4-BE49-F238E27FC236}">
                      <a16:creationId xmlns:a16="http://schemas.microsoft.com/office/drawing/2014/main" id="{FC34BC03-4639-42F1-9E18-05DEE3FF3569}"/>
                    </a:ext>
                  </a:extLst>
                </p:cNvPr>
                <p:cNvSpPr txBox="1"/>
                <p:nvPr/>
              </p:nvSpPr>
              <p:spPr>
                <a:xfrm>
                  <a:off x="7006494" y="8246502"/>
                  <a:ext cx="4095896" cy="707886"/>
                </a:xfrm>
                <a:prstGeom prst="rect">
                  <a:avLst/>
                </a:prstGeom>
                <a:noFill/>
              </p:spPr>
              <p:txBody>
                <a:bodyPr wrap="square">
                  <a:spAutoFit/>
                </a:bodyPr>
                <a:lstStyle/>
                <a:p>
                  <a:pPr lvl="0" algn="ctr">
                    <a:defRPr/>
                  </a:pPr>
                  <a:r>
                    <a:rPr lang="en-US" sz="2000" b="1" dirty="0">
                      <a:solidFill>
                        <a:srgbClr val="515267"/>
                      </a:solidFill>
                      <a:latin typeface="Outfit" pitchFamily="2" charset="0"/>
                    </a:rPr>
                    <a:t>Filenames ending in *_0. jpg are real, and *_1.jpg are fake</a:t>
                  </a:r>
                  <a:endParaRPr kumimoji="0" lang="en-US" sz="2000" b="1" i="0" u="none" strike="noStrike" kern="1200" cap="none" spc="0" normalizeH="0" baseline="0" noProof="0" dirty="0">
                    <a:ln>
                      <a:noFill/>
                    </a:ln>
                    <a:solidFill>
                      <a:srgbClr val="515267"/>
                    </a:solidFill>
                    <a:effectLst/>
                    <a:uLnTx/>
                    <a:uFillTx/>
                    <a:latin typeface="Outfit" pitchFamily="2" charset="0"/>
                  </a:endParaRPr>
                </a:p>
              </p:txBody>
            </p:sp>
          </p:grpSp>
          <p:grpSp>
            <p:nvGrpSpPr>
              <p:cNvPr id="371" name="Group 370">
                <a:extLst>
                  <a:ext uri="{FF2B5EF4-FFF2-40B4-BE49-F238E27FC236}">
                    <a16:creationId xmlns:a16="http://schemas.microsoft.com/office/drawing/2014/main" id="{252ABBC8-2626-B0D9-8609-E0A7A03771B0}"/>
                  </a:ext>
                </a:extLst>
              </p:cNvPr>
              <p:cNvGrpSpPr/>
              <p:nvPr/>
            </p:nvGrpSpPr>
            <p:grpSpPr>
              <a:xfrm>
                <a:off x="507252" y="8986343"/>
                <a:ext cx="11077647" cy="889854"/>
                <a:chOff x="743406" y="8778702"/>
                <a:chExt cx="11077647" cy="889854"/>
              </a:xfrm>
            </p:grpSpPr>
            <p:grpSp>
              <p:nvGrpSpPr>
                <p:cNvPr id="332" name="Group 331">
                  <a:extLst>
                    <a:ext uri="{FF2B5EF4-FFF2-40B4-BE49-F238E27FC236}">
                      <a16:creationId xmlns:a16="http://schemas.microsoft.com/office/drawing/2014/main" id="{1FD5218A-0372-FBE1-CD1C-D4FA48A9B5F5}"/>
                    </a:ext>
                  </a:extLst>
                </p:cNvPr>
                <p:cNvGrpSpPr/>
                <p:nvPr/>
              </p:nvGrpSpPr>
              <p:grpSpPr>
                <a:xfrm>
                  <a:off x="743406" y="8783561"/>
                  <a:ext cx="3116163" cy="855077"/>
                  <a:chOff x="743406" y="4734563"/>
                  <a:chExt cx="3116163" cy="855077"/>
                </a:xfrm>
              </p:grpSpPr>
              <p:pic>
                <p:nvPicPr>
                  <p:cNvPr id="333" name="Picture 332">
                    <a:extLst>
                      <a:ext uri="{FF2B5EF4-FFF2-40B4-BE49-F238E27FC236}">
                        <a16:creationId xmlns:a16="http://schemas.microsoft.com/office/drawing/2014/main" id="{C726B4A4-D06E-6A5C-1AC0-A6C5FA9EDB06}"/>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artisticPhotocopy/>
                            </a14:imgEffect>
                            <a14:imgEffect>
                              <a14:brightnessContrast bright="-20000"/>
                            </a14:imgEffect>
                          </a14:imgLayer>
                        </a14:imgProps>
                      </a:ext>
                    </a:extLst>
                  </a:blip>
                  <a:stretch>
                    <a:fillRect/>
                  </a:stretch>
                </p:blipFill>
                <p:spPr>
                  <a:xfrm>
                    <a:off x="743406" y="4804362"/>
                    <a:ext cx="740538" cy="740538"/>
                  </a:xfrm>
                  <a:prstGeom prst="rect">
                    <a:avLst/>
                  </a:prstGeom>
                </p:spPr>
              </p:pic>
              <p:sp>
                <p:nvSpPr>
                  <p:cNvPr id="334" name="TextBox 333">
                    <a:extLst>
                      <a:ext uri="{FF2B5EF4-FFF2-40B4-BE49-F238E27FC236}">
                        <a16:creationId xmlns:a16="http://schemas.microsoft.com/office/drawing/2014/main" id="{00C510B7-4182-A739-70E7-A74295403171}"/>
                      </a:ext>
                    </a:extLst>
                  </p:cNvPr>
                  <p:cNvSpPr txBox="1"/>
                  <p:nvPr/>
                </p:nvSpPr>
                <p:spPr>
                  <a:xfrm>
                    <a:off x="1558893" y="4734563"/>
                    <a:ext cx="19564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15267"/>
                        </a:solidFill>
                        <a:effectLst/>
                        <a:uLnTx/>
                        <a:uFillTx/>
                        <a:latin typeface="Outfit" pitchFamily="2" charset="0"/>
                        <a:ea typeface="+mn-ea"/>
                        <a:cs typeface="+mn-cs"/>
                      </a:rPr>
                      <a:t>Train</a:t>
                    </a:r>
                  </a:p>
                </p:txBody>
              </p:sp>
              <p:sp>
                <p:nvSpPr>
                  <p:cNvPr id="335" name="TextBox 334">
                    <a:extLst>
                      <a:ext uri="{FF2B5EF4-FFF2-40B4-BE49-F238E27FC236}">
                        <a16:creationId xmlns:a16="http://schemas.microsoft.com/office/drawing/2014/main" id="{87613EDD-6229-3139-EC4B-F3CBE80C2D6A}"/>
                      </a:ext>
                    </a:extLst>
                  </p:cNvPr>
                  <p:cNvSpPr txBox="1"/>
                  <p:nvPr/>
                </p:nvSpPr>
                <p:spPr>
                  <a:xfrm>
                    <a:off x="1558894" y="5004865"/>
                    <a:ext cx="2300675" cy="584775"/>
                  </a:xfrm>
                  <a:prstGeom prst="rect">
                    <a:avLst/>
                  </a:prstGeom>
                  <a:noFill/>
                </p:spPr>
                <p:txBody>
                  <a:bodyPr wrap="square" anchor="ctr">
                    <a:spAutoFit/>
                  </a:bodyPr>
                  <a:lstStyle/>
                  <a:p>
                    <a:pPr lvl="0">
                      <a:defRPr/>
                    </a:pPr>
                    <a:r>
                      <a:rPr lang="en-US" sz="1600" dirty="0">
                        <a:solidFill>
                          <a:srgbClr val="4F4343"/>
                        </a:solidFill>
                        <a:latin typeface="Outfit" pitchFamily="2" charset="0"/>
                      </a:rPr>
                      <a:t>Used to teach a model patterns </a:t>
                    </a:r>
                  </a:p>
                </p:txBody>
              </p:sp>
              <p:sp>
                <p:nvSpPr>
                  <p:cNvPr id="336" name="TextBox 335">
                    <a:extLst>
                      <a:ext uri="{FF2B5EF4-FFF2-40B4-BE49-F238E27FC236}">
                        <a16:creationId xmlns:a16="http://schemas.microsoft.com/office/drawing/2014/main" id="{D67213FD-875B-3A18-05BE-1DD941635695}"/>
                      </a:ext>
                    </a:extLst>
                  </p:cNvPr>
                  <p:cNvSpPr txBox="1"/>
                  <p:nvPr/>
                </p:nvSpPr>
                <p:spPr>
                  <a:xfrm>
                    <a:off x="1903096" y="4749952"/>
                    <a:ext cx="1956473" cy="338554"/>
                  </a:xfrm>
                  <a:prstGeom prst="rect">
                    <a:avLst/>
                  </a:prstGeom>
                  <a:noFill/>
                </p:spPr>
                <p:txBody>
                  <a:bodyPr wrap="square">
                    <a:spAutoFit/>
                  </a:bodyPr>
                  <a:lstStyle/>
                  <a:p>
                    <a:pPr algn="r">
                      <a:defRPr/>
                    </a:pPr>
                    <a:r>
                      <a:rPr lang="en-US" sz="1600" b="1" dirty="0">
                        <a:solidFill>
                          <a:srgbClr val="515267"/>
                        </a:solidFill>
                        <a:latin typeface="Outfit" pitchFamily="2" charset="0"/>
                      </a:rPr>
                      <a:t>150,866</a:t>
                    </a:r>
                    <a:r>
                      <a:rPr kumimoji="0" lang="en-US" sz="1600" b="1" i="0" u="none" strike="noStrike" kern="1200" cap="none" spc="0" normalizeH="0" baseline="0" noProof="0" dirty="0">
                        <a:ln>
                          <a:noFill/>
                        </a:ln>
                        <a:solidFill>
                          <a:srgbClr val="515267"/>
                        </a:solidFill>
                        <a:effectLst/>
                        <a:uLnTx/>
                        <a:uFillTx/>
                        <a:latin typeface="Outfit" pitchFamily="2" charset="0"/>
                        <a:ea typeface="+mn-ea"/>
                        <a:cs typeface="+mn-cs"/>
                      </a:rPr>
                      <a:t> Faces</a:t>
                    </a:r>
                  </a:p>
                </p:txBody>
              </p:sp>
            </p:grpSp>
            <p:grpSp>
              <p:nvGrpSpPr>
                <p:cNvPr id="337" name="Group 336">
                  <a:extLst>
                    <a:ext uri="{FF2B5EF4-FFF2-40B4-BE49-F238E27FC236}">
                      <a16:creationId xmlns:a16="http://schemas.microsoft.com/office/drawing/2014/main" id="{7598EB4F-A676-0161-3498-86A7CC107537}"/>
                    </a:ext>
                  </a:extLst>
                </p:cNvPr>
                <p:cNvGrpSpPr/>
                <p:nvPr/>
              </p:nvGrpSpPr>
              <p:grpSpPr>
                <a:xfrm>
                  <a:off x="4503980" y="8783561"/>
                  <a:ext cx="3407342" cy="864993"/>
                  <a:chOff x="4728126" y="4734563"/>
                  <a:chExt cx="3407342" cy="864993"/>
                </a:xfrm>
              </p:grpSpPr>
              <p:pic>
                <p:nvPicPr>
                  <p:cNvPr id="338" name="Picture 337">
                    <a:extLst>
                      <a:ext uri="{FF2B5EF4-FFF2-40B4-BE49-F238E27FC236}">
                        <a16:creationId xmlns:a16="http://schemas.microsoft.com/office/drawing/2014/main" id="{4186C3B4-8B9B-D12A-8315-04ADFDE5309A}"/>
                      </a:ext>
                    </a:extLst>
                  </p:cNvPr>
                  <p:cNvPicPr>
                    <a:picLocks noChangeAspect="1"/>
                  </p:cNvPicPr>
                  <p:nvPr/>
                </p:nvPicPr>
                <p:blipFill>
                  <a:blip r:embed="rId13">
                    <a:duotone>
                      <a:prstClr val="black"/>
                      <a:schemeClr val="tx2">
                        <a:tint val="45000"/>
                        <a:satMod val="400000"/>
                      </a:schemeClr>
                    </a:duotone>
                    <a:extLst>
                      <a:ext uri="{BEBA8EAE-BF5A-486C-A8C5-ECC9F3942E4B}">
                        <a14:imgProps xmlns:a14="http://schemas.microsoft.com/office/drawing/2010/main">
                          <a14:imgLayer r:embed="rId14">
                            <a14:imgEffect>
                              <a14:artisticPhotocopy/>
                            </a14:imgEffect>
                          </a14:imgLayer>
                        </a14:imgProps>
                      </a:ext>
                    </a:extLst>
                  </a:blip>
                  <a:stretch>
                    <a:fillRect/>
                  </a:stretch>
                </p:blipFill>
                <p:spPr>
                  <a:xfrm>
                    <a:off x="4728126" y="4749706"/>
                    <a:ext cx="849850" cy="849850"/>
                  </a:xfrm>
                  <a:prstGeom prst="rect">
                    <a:avLst/>
                  </a:prstGeom>
                </p:spPr>
              </p:pic>
              <p:sp>
                <p:nvSpPr>
                  <p:cNvPr id="339" name="TextBox 338">
                    <a:extLst>
                      <a:ext uri="{FF2B5EF4-FFF2-40B4-BE49-F238E27FC236}">
                        <a16:creationId xmlns:a16="http://schemas.microsoft.com/office/drawing/2014/main" id="{A224A569-C340-E7B0-F4AA-3120A95B5AF4}"/>
                      </a:ext>
                    </a:extLst>
                  </p:cNvPr>
                  <p:cNvSpPr txBox="1"/>
                  <p:nvPr/>
                </p:nvSpPr>
                <p:spPr>
                  <a:xfrm>
                    <a:off x="5620062" y="4734563"/>
                    <a:ext cx="25154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15267"/>
                        </a:solidFill>
                        <a:effectLst/>
                        <a:uLnTx/>
                        <a:uFillTx/>
                        <a:latin typeface="Outfit" pitchFamily="2" charset="0"/>
                        <a:ea typeface="+mn-ea"/>
                        <a:cs typeface="+mn-cs"/>
                      </a:rPr>
                      <a:t>Develop</a:t>
                    </a:r>
                  </a:p>
                </p:txBody>
              </p:sp>
              <p:sp>
                <p:nvSpPr>
                  <p:cNvPr id="340" name="TextBox 339">
                    <a:extLst>
                      <a:ext uri="{FF2B5EF4-FFF2-40B4-BE49-F238E27FC236}">
                        <a16:creationId xmlns:a16="http://schemas.microsoft.com/office/drawing/2014/main" id="{0AF421F0-286A-D435-4D9E-CA2C0A207A23}"/>
                      </a:ext>
                    </a:extLst>
                  </p:cNvPr>
                  <p:cNvSpPr txBox="1"/>
                  <p:nvPr/>
                </p:nvSpPr>
                <p:spPr>
                  <a:xfrm>
                    <a:off x="5613064" y="5004865"/>
                    <a:ext cx="2414100" cy="584775"/>
                  </a:xfrm>
                  <a:prstGeom prst="rect">
                    <a:avLst/>
                  </a:prstGeom>
                  <a:noFill/>
                </p:spPr>
                <p:txBody>
                  <a:bodyPr wrap="square" anchor="ctr">
                    <a:spAutoFit/>
                  </a:bodyPr>
                  <a:lstStyle/>
                  <a:p>
                    <a:pPr lvl="0">
                      <a:defRPr/>
                    </a:pPr>
                    <a:r>
                      <a:rPr lang="en-US" sz="1600" dirty="0">
                        <a:solidFill>
                          <a:srgbClr val="4F4343"/>
                        </a:solidFill>
                        <a:latin typeface="Outfit" pitchFamily="2" charset="0"/>
                      </a:rPr>
                      <a:t>Used to fine tune model to prevent overfitting</a:t>
                    </a:r>
                  </a:p>
                </p:txBody>
              </p:sp>
              <p:sp>
                <p:nvSpPr>
                  <p:cNvPr id="341" name="TextBox 340">
                    <a:extLst>
                      <a:ext uri="{FF2B5EF4-FFF2-40B4-BE49-F238E27FC236}">
                        <a16:creationId xmlns:a16="http://schemas.microsoft.com/office/drawing/2014/main" id="{04B45CA5-08BF-23F0-66FA-36616C458012}"/>
                      </a:ext>
                    </a:extLst>
                  </p:cNvPr>
                  <p:cNvSpPr txBox="1"/>
                  <p:nvPr/>
                </p:nvSpPr>
                <p:spPr>
                  <a:xfrm>
                    <a:off x="6172691" y="4749952"/>
                    <a:ext cx="185447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515267"/>
                        </a:solidFill>
                        <a:latin typeface="Outfit" pitchFamily="2" charset="0"/>
                      </a:rPr>
                      <a:t>49,718</a:t>
                    </a:r>
                    <a:r>
                      <a:rPr kumimoji="0" lang="en-US" sz="1600" b="1" i="0" u="none" strike="noStrike" kern="1200" cap="none" spc="0" normalizeH="0" baseline="0" noProof="0" dirty="0">
                        <a:ln>
                          <a:noFill/>
                        </a:ln>
                        <a:solidFill>
                          <a:srgbClr val="515267"/>
                        </a:solidFill>
                        <a:effectLst/>
                        <a:uLnTx/>
                        <a:uFillTx/>
                        <a:latin typeface="Outfit" pitchFamily="2" charset="0"/>
                        <a:ea typeface="+mn-ea"/>
                        <a:cs typeface="+mn-cs"/>
                      </a:rPr>
                      <a:t> Faces</a:t>
                    </a:r>
                  </a:p>
                </p:txBody>
              </p:sp>
            </p:grpSp>
            <p:grpSp>
              <p:nvGrpSpPr>
                <p:cNvPr id="342" name="Group 341">
                  <a:extLst>
                    <a:ext uri="{FF2B5EF4-FFF2-40B4-BE49-F238E27FC236}">
                      <a16:creationId xmlns:a16="http://schemas.microsoft.com/office/drawing/2014/main" id="{4363E2C0-C9C9-6FD7-1DB5-E32E8F41B52E}"/>
                    </a:ext>
                  </a:extLst>
                </p:cNvPr>
                <p:cNvGrpSpPr/>
                <p:nvPr/>
              </p:nvGrpSpPr>
              <p:grpSpPr>
                <a:xfrm>
                  <a:off x="8555734" y="8778702"/>
                  <a:ext cx="3265319" cy="889854"/>
                  <a:chOff x="8555734" y="4729704"/>
                  <a:chExt cx="3265319" cy="889854"/>
                </a:xfrm>
              </p:grpSpPr>
              <p:pic>
                <p:nvPicPr>
                  <p:cNvPr id="343" name="Picture 342">
                    <a:extLst>
                      <a:ext uri="{FF2B5EF4-FFF2-40B4-BE49-F238E27FC236}">
                        <a16:creationId xmlns:a16="http://schemas.microsoft.com/office/drawing/2014/main" id="{8E112399-B92A-D5C6-90B6-27A554C9A965}"/>
                      </a:ext>
                    </a:extLst>
                  </p:cNvPr>
                  <p:cNvPicPr>
                    <a:picLocks noChangeAspect="1"/>
                  </p:cNvPicPr>
                  <p:nvPr/>
                </p:nvPicPr>
                <p:blipFill>
                  <a:blip r:embed="rId15">
                    <a:duotone>
                      <a:prstClr val="black"/>
                      <a:schemeClr val="tx2">
                        <a:tint val="45000"/>
                        <a:satMod val="400000"/>
                      </a:schemeClr>
                    </a:duotone>
                    <a:extLst>
                      <a:ext uri="{BEBA8EAE-BF5A-486C-A8C5-ECC9F3942E4B}">
                        <a14:imgProps xmlns:a14="http://schemas.microsoft.com/office/drawing/2010/main">
                          <a14:imgLayer r:embed="rId16">
                            <a14:imgEffect>
                              <a14:artisticPhotocopy/>
                            </a14:imgEffect>
                          </a14:imgLayer>
                        </a14:imgProps>
                      </a:ext>
                    </a:extLst>
                  </a:blip>
                  <a:stretch>
                    <a:fillRect/>
                  </a:stretch>
                </p:blipFill>
                <p:spPr>
                  <a:xfrm>
                    <a:off x="8555734" y="4729704"/>
                    <a:ext cx="889854" cy="889854"/>
                  </a:xfrm>
                  <a:prstGeom prst="rect">
                    <a:avLst/>
                  </a:prstGeom>
                </p:spPr>
              </p:pic>
              <p:sp>
                <p:nvSpPr>
                  <p:cNvPr id="344" name="TextBox 343">
                    <a:extLst>
                      <a:ext uri="{FF2B5EF4-FFF2-40B4-BE49-F238E27FC236}">
                        <a16:creationId xmlns:a16="http://schemas.microsoft.com/office/drawing/2014/main" id="{0F734BBA-A703-741F-6097-65BE79D4E37F}"/>
                      </a:ext>
                    </a:extLst>
                  </p:cNvPr>
                  <p:cNvSpPr txBox="1"/>
                  <p:nvPr/>
                </p:nvSpPr>
                <p:spPr>
                  <a:xfrm>
                    <a:off x="9406598" y="4734563"/>
                    <a:ext cx="19564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15267"/>
                        </a:solidFill>
                        <a:effectLst/>
                        <a:uLnTx/>
                        <a:uFillTx/>
                        <a:latin typeface="Outfit" pitchFamily="2" charset="0"/>
                        <a:ea typeface="+mn-ea"/>
                        <a:cs typeface="+mn-cs"/>
                      </a:rPr>
                      <a:t>Validate</a:t>
                    </a:r>
                  </a:p>
                </p:txBody>
              </p:sp>
              <p:sp>
                <p:nvSpPr>
                  <p:cNvPr id="345" name="TextBox 344">
                    <a:extLst>
                      <a:ext uri="{FF2B5EF4-FFF2-40B4-BE49-F238E27FC236}">
                        <a16:creationId xmlns:a16="http://schemas.microsoft.com/office/drawing/2014/main" id="{B39B8B69-ED96-F358-FC2B-0E6158E4CA2F}"/>
                      </a:ext>
                    </a:extLst>
                  </p:cNvPr>
                  <p:cNvSpPr txBox="1"/>
                  <p:nvPr/>
                </p:nvSpPr>
                <p:spPr>
                  <a:xfrm>
                    <a:off x="9406598" y="5004865"/>
                    <a:ext cx="2414100" cy="584775"/>
                  </a:xfrm>
                  <a:prstGeom prst="rect">
                    <a:avLst/>
                  </a:prstGeom>
                  <a:noFill/>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15267"/>
                        </a:solidFill>
                        <a:effectLst/>
                        <a:uLnTx/>
                        <a:uFillTx/>
                        <a:latin typeface="Outfit" pitchFamily="2" charset="0"/>
                        <a:ea typeface="+mn-ea"/>
                        <a:cs typeface="+mn-cs"/>
                      </a:rPr>
                      <a:t>Used to assess a model's performance metrics</a:t>
                    </a:r>
                  </a:p>
                </p:txBody>
              </p:sp>
              <p:sp>
                <p:nvSpPr>
                  <p:cNvPr id="346" name="TextBox 345">
                    <a:extLst>
                      <a:ext uri="{FF2B5EF4-FFF2-40B4-BE49-F238E27FC236}">
                        <a16:creationId xmlns:a16="http://schemas.microsoft.com/office/drawing/2014/main" id="{FA41F1D6-D5CF-F325-EC5F-B37F08FA7FB8}"/>
                      </a:ext>
                    </a:extLst>
                  </p:cNvPr>
                  <p:cNvSpPr txBox="1"/>
                  <p:nvPr/>
                </p:nvSpPr>
                <p:spPr>
                  <a:xfrm>
                    <a:off x="9864580" y="4749952"/>
                    <a:ext cx="1956473"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15267"/>
                        </a:solidFill>
                        <a:effectLst/>
                        <a:uLnTx/>
                        <a:uFillTx/>
                        <a:latin typeface="Outfit" pitchFamily="2" charset="0"/>
                        <a:ea typeface="+mn-ea"/>
                        <a:cs typeface="+mn-cs"/>
                      </a:rPr>
                      <a:t>15,345 Faces</a:t>
                    </a:r>
                  </a:p>
                </p:txBody>
              </p:sp>
            </p:grpSp>
          </p:grpSp>
        </p:grpSp>
      </p:grpSp>
      <p:grpSp>
        <p:nvGrpSpPr>
          <p:cNvPr id="35" name="Group 34">
            <a:extLst>
              <a:ext uri="{FF2B5EF4-FFF2-40B4-BE49-F238E27FC236}">
                <a16:creationId xmlns:a16="http://schemas.microsoft.com/office/drawing/2014/main" id="{9ED41FF6-6C4C-A4BD-667C-08E3AB0D4977}"/>
              </a:ext>
            </a:extLst>
          </p:cNvPr>
          <p:cNvGrpSpPr/>
          <p:nvPr/>
        </p:nvGrpSpPr>
        <p:grpSpPr>
          <a:xfrm>
            <a:off x="0" y="9909399"/>
            <a:ext cx="12192000" cy="4785226"/>
            <a:chOff x="0" y="10016975"/>
            <a:chExt cx="12192000" cy="4785226"/>
          </a:xfrm>
        </p:grpSpPr>
        <p:sp>
          <p:nvSpPr>
            <p:cNvPr id="365" name="TextBox 7">
              <a:extLst>
                <a:ext uri="{FF2B5EF4-FFF2-40B4-BE49-F238E27FC236}">
                  <a16:creationId xmlns:a16="http://schemas.microsoft.com/office/drawing/2014/main" id="{8E95EA0B-660C-EC25-CE37-AEFFA0680784}"/>
                </a:ext>
              </a:extLst>
            </p:cNvPr>
            <p:cNvSpPr txBox="1"/>
            <p:nvPr/>
          </p:nvSpPr>
          <p:spPr>
            <a:xfrm>
              <a:off x="0" y="10016975"/>
              <a:ext cx="12192000" cy="55399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515267"/>
                  </a:solidFill>
                  <a:effectLst/>
                  <a:uLnTx/>
                  <a:uFillTx/>
                  <a:latin typeface="Montserrat" panose="00000500000000000000" pitchFamily="2" charset="0"/>
                  <a:ea typeface="Neue Machina Ultra-Bold"/>
                  <a:cs typeface="Neue Machina Ultra-Bold"/>
                  <a:sym typeface="Neue Machina Ultra-Bold"/>
                </a:rPr>
                <a:t>Caltech Dataset</a:t>
              </a:r>
            </a:p>
          </p:txBody>
        </p:sp>
        <p:sp>
          <p:nvSpPr>
            <p:cNvPr id="366" name="Content Placeholder 2">
              <a:extLst>
                <a:ext uri="{FF2B5EF4-FFF2-40B4-BE49-F238E27FC236}">
                  <a16:creationId xmlns:a16="http://schemas.microsoft.com/office/drawing/2014/main" id="{DFCDC8F7-24FC-19A6-5950-13719E7572A5}"/>
                </a:ext>
              </a:extLst>
            </p:cNvPr>
            <p:cNvSpPr txBox="1">
              <a:spLocks/>
            </p:cNvSpPr>
            <p:nvPr/>
          </p:nvSpPr>
          <p:spPr>
            <a:xfrm>
              <a:off x="330102" y="10586171"/>
              <a:ext cx="11450418" cy="1609854"/>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just"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A secondary evaluation dataset is created to assess generalizability (the model's performance on unseen data). This dataset is made up of 100 Fake images and 100 Real images. The original images are sourced from Caltech. DeepFakes made from Photoshop and </a:t>
              </a:r>
              <a:r>
                <a:rPr kumimoji="0" lang="en-US" sz="2400" b="0" i="0" u="none" strike="noStrike" kern="1200" cap="none" spc="0" normalizeH="0" baseline="0" noProof="0" dirty="0" err="1">
                  <a:ln>
                    <a:noFill/>
                  </a:ln>
                  <a:solidFill>
                    <a:srgbClr val="515267"/>
                  </a:solidFill>
                  <a:effectLst/>
                  <a:uLnTx/>
                  <a:uFillTx/>
                  <a:latin typeface="Outfit" pitchFamily="2" charset="0"/>
                  <a:ea typeface="+mn-ea"/>
                  <a:cs typeface="+mn-cs"/>
                </a:rPr>
                <a:t>DeepfakeMaker</a:t>
              </a: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 </a:t>
              </a:r>
            </a:p>
          </p:txBody>
        </p:sp>
        <p:grpSp>
          <p:nvGrpSpPr>
            <p:cNvPr id="33" name="Group 32">
              <a:extLst>
                <a:ext uri="{FF2B5EF4-FFF2-40B4-BE49-F238E27FC236}">
                  <a16:creationId xmlns:a16="http://schemas.microsoft.com/office/drawing/2014/main" id="{50DB801C-21F1-DB6E-DBB4-E94F4FDC55FB}"/>
                </a:ext>
              </a:extLst>
            </p:cNvPr>
            <p:cNvGrpSpPr/>
            <p:nvPr/>
          </p:nvGrpSpPr>
          <p:grpSpPr>
            <a:xfrm>
              <a:off x="2355933" y="12240429"/>
              <a:ext cx="7635460" cy="2561772"/>
              <a:chOff x="2355933" y="12317689"/>
              <a:chExt cx="7635460" cy="2561772"/>
            </a:xfrm>
          </p:grpSpPr>
          <p:pic>
            <p:nvPicPr>
              <p:cNvPr id="359" name="Picture 358" descr="A person in a red and white striped shirt&#10;&#10;AI-generated content may be incorrect.">
                <a:extLst>
                  <a:ext uri="{FF2B5EF4-FFF2-40B4-BE49-F238E27FC236}">
                    <a16:creationId xmlns:a16="http://schemas.microsoft.com/office/drawing/2014/main" id="{2678AF64-C1E9-C306-4C36-351F0E27C6D2}"/>
                  </a:ext>
                </a:extLst>
              </p:cNvPr>
              <p:cNvPicPr>
                <a:picLocks noChangeAspect="1"/>
              </p:cNvPicPr>
              <p:nvPr/>
            </p:nvPicPr>
            <p:blipFill>
              <a:blip r:embed="rId17">
                <a:extLst>
                  <a:ext uri="{28A0092B-C50C-407E-A947-70E740481C1C}">
                    <a14:useLocalDpi xmlns:a14="http://schemas.microsoft.com/office/drawing/2010/main" val="0"/>
                  </a:ext>
                </a:extLst>
              </a:blip>
              <a:srcRect r="8590" b="5800"/>
              <a:stretch>
                <a:fillRect/>
              </a:stretch>
            </p:blipFill>
            <p:spPr>
              <a:xfrm>
                <a:off x="4536394" y="12327249"/>
                <a:ext cx="1269788" cy="1757554"/>
              </a:xfrm>
              <a:prstGeom prst="rect">
                <a:avLst/>
              </a:prstGeom>
            </p:spPr>
          </p:pic>
          <p:pic>
            <p:nvPicPr>
              <p:cNvPr id="360" name="Picture 359" descr="A person wearing glasses and a blue shirt&#10;&#10;AI-generated content may be incorrect.">
                <a:extLst>
                  <a:ext uri="{FF2B5EF4-FFF2-40B4-BE49-F238E27FC236}">
                    <a16:creationId xmlns:a16="http://schemas.microsoft.com/office/drawing/2014/main" id="{8FCC911E-396A-8C63-F277-C98C5EA6787A}"/>
                  </a:ext>
                </a:extLst>
              </p:cNvPr>
              <p:cNvPicPr>
                <a:picLocks noChangeAspect="1"/>
              </p:cNvPicPr>
              <p:nvPr/>
            </p:nvPicPr>
            <p:blipFill>
              <a:blip r:embed="rId18">
                <a:extLst>
                  <a:ext uri="{28A0092B-C50C-407E-A947-70E740481C1C}">
                    <a14:useLocalDpi xmlns:a14="http://schemas.microsoft.com/office/drawing/2010/main" val="0"/>
                  </a:ext>
                </a:extLst>
              </a:blip>
              <a:srcRect r="15576" b="7452"/>
              <a:stretch>
                <a:fillRect/>
              </a:stretch>
            </p:blipFill>
            <p:spPr>
              <a:xfrm>
                <a:off x="2536334" y="12327249"/>
                <a:ext cx="1269788" cy="1757556"/>
              </a:xfrm>
              <a:prstGeom prst="rect">
                <a:avLst/>
              </a:prstGeom>
            </p:spPr>
          </p:pic>
          <p:sp>
            <p:nvSpPr>
              <p:cNvPr id="361" name="Plus Sign 360">
                <a:extLst>
                  <a:ext uri="{FF2B5EF4-FFF2-40B4-BE49-F238E27FC236}">
                    <a16:creationId xmlns:a16="http://schemas.microsoft.com/office/drawing/2014/main" id="{2F843A87-27F5-7697-A6DD-BBA2468F5498}"/>
                  </a:ext>
                </a:extLst>
              </p:cNvPr>
              <p:cNvSpPr/>
              <p:nvPr/>
            </p:nvSpPr>
            <p:spPr>
              <a:xfrm>
                <a:off x="3842429" y="12960427"/>
                <a:ext cx="657658" cy="634111"/>
              </a:xfrm>
              <a:prstGeom prst="mathPlus">
                <a:avLst>
                  <a:gd name="adj1" fmla="val 16813"/>
                </a:avLst>
              </a:prstGeom>
              <a:solidFill>
                <a:srgbClr val="515267"/>
              </a:solidFill>
              <a:ln>
                <a:solidFill>
                  <a:srgbClr val="5152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sp>
            <p:nvSpPr>
              <p:cNvPr id="362" name="Equals 361">
                <a:extLst>
                  <a:ext uri="{FF2B5EF4-FFF2-40B4-BE49-F238E27FC236}">
                    <a16:creationId xmlns:a16="http://schemas.microsoft.com/office/drawing/2014/main" id="{DB2FFC01-1922-7A0A-B7AC-ED558E333CC2}"/>
                  </a:ext>
                </a:extLst>
              </p:cNvPr>
              <p:cNvSpPr/>
              <p:nvPr/>
            </p:nvSpPr>
            <p:spPr>
              <a:xfrm>
                <a:off x="5923366" y="13062598"/>
                <a:ext cx="692214" cy="429768"/>
              </a:xfrm>
              <a:prstGeom prst="mathEqual">
                <a:avLst>
                  <a:gd name="adj1" fmla="val 36745"/>
                  <a:gd name="adj2" fmla="val 28781"/>
                </a:avLst>
              </a:prstGeom>
              <a:solidFill>
                <a:srgbClr val="515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sp>
            <p:nvSpPr>
              <p:cNvPr id="364" name="TextBox 363">
                <a:extLst>
                  <a:ext uri="{FF2B5EF4-FFF2-40B4-BE49-F238E27FC236}">
                    <a16:creationId xmlns:a16="http://schemas.microsoft.com/office/drawing/2014/main" id="{09D54601-3E36-F622-44BD-7DE83CA73286}"/>
                  </a:ext>
                </a:extLst>
              </p:cNvPr>
              <p:cNvSpPr txBox="1"/>
              <p:nvPr/>
            </p:nvSpPr>
            <p:spPr>
              <a:xfrm>
                <a:off x="2355933" y="14246665"/>
                <a:ext cx="37404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Original Images</a:t>
                </a:r>
              </a:p>
            </p:txBody>
          </p:sp>
          <p:sp>
            <p:nvSpPr>
              <p:cNvPr id="367" name="TextBox 366">
                <a:extLst>
                  <a:ext uri="{FF2B5EF4-FFF2-40B4-BE49-F238E27FC236}">
                    <a16:creationId xmlns:a16="http://schemas.microsoft.com/office/drawing/2014/main" id="{9055ABE2-3393-8B6D-4A0D-F469C5649EFD}"/>
                  </a:ext>
                </a:extLst>
              </p:cNvPr>
              <p:cNvSpPr txBox="1"/>
              <p:nvPr/>
            </p:nvSpPr>
            <p:spPr>
              <a:xfrm>
                <a:off x="6450881" y="14048464"/>
                <a:ext cx="17947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DeepFake Maker</a:t>
                </a:r>
              </a:p>
            </p:txBody>
          </p:sp>
          <p:grpSp>
            <p:nvGrpSpPr>
              <p:cNvPr id="31" name="Group 30">
                <a:extLst>
                  <a:ext uri="{FF2B5EF4-FFF2-40B4-BE49-F238E27FC236}">
                    <a16:creationId xmlns:a16="http://schemas.microsoft.com/office/drawing/2014/main" id="{FFF6190A-D206-BADB-386D-84DE7405E5D2}"/>
                  </a:ext>
                </a:extLst>
              </p:cNvPr>
              <p:cNvGrpSpPr/>
              <p:nvPr/>
            </p:nvGrpSpPr>
            <p:grpSpPr>
              <a:xfrm>
                <a:off x="8048293" y="12327249"/>
                <a:ext cx="1943100" cy="2399733"/>
                <a:chOff x="8048293" y="12327249"/>
                <a:chExt cx="1943100" cy="2399733"/>
              </a:xfrm>
            </p:grpSpPr>
            <p:sp>
              <p:nvSpPr>
                <p:cNvPr id="363" name="TextBox 362">
                  <a:extLst>
                    <a:ext uri="{FF2B5EF4-FFF2-40B4-BE49-F238E27FC236}">
                      <a16:creationId xmlns:a16="http://schemas.microsoft.com/office/drawing/2014/main" id="{6F497CB8-23D3-EA35-5B13-BFB9FCABD3BD}"/>
                    </a:ext>
                  </a:extLst>
                </p:cNvPr>
                <p:cNvSpPr txBox="1"/>
                <p:nvPr/>
              </p:nvSpPr>
              <p:spPr>
                <a:xfrm>
                  <a:off x="8048293" y="14265317"/>
                  <a:ext cx="1943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Photoshop</a:t>
                  </a:r>
                </a:p>
              </p:txBody>
            </p:sp>
            <p:pic>
              <p:nvPicPr>
                <p:cNvPr id="368" name="Picture 367" descr="A person with a beard&#10;&#10;AI-generated content may be incorrect.">
                  <a:extLst>
                    <a:ext uri="{FF2B5EF4-FFF2-40B4-BE49-F238E27FC236}">
                      <a16:creationId xmlns:a16="http://schemas.microsoft.com/office/drawing/2014/main" id="{2E5E45F7-8CD7-0F45-D1CF-A5AD882F2A2A}"/>
                    </a:ext>
                  </a:extLst>
                </p:cNvPr>
                <p:cNvPicPr>
                  <a:picLocks noChangeAspect="1"/>
                </p:cNvPicPr>
                <p:nvPr/>
              </p:nvPicPr>
              <p:blipFill>
                <a:blip r:embed="rId19">
                  <a:extLst>
                    <a:ext uri="{28A0092B-C50C-407E-A947-70E740481C1C}">
                      <a14:useLocalDpi xmlns:a14="http://schemas.microsoft.com/office/drawing/2010/main" val="0"/>
                    </a:ext>
                  </a:extLst>
                </a:blip>
                <a:srcRect r="21661" b="8418"/>
                <a:stretch>
                  <a:fillRect/>
                </a:stretch>
              </p:blipFill>
              <p:spPr>
                <a:xfrm>
                  <a:off x="8344540" y="12327249"/>
                  <a:ext cx="1269788" cy="1757554"/>
                </a:xfrm>
                <a:prstGeom prst="rect">
                  <a:avLst/>
                </a:prstGeom>
              </p:spPr>
            </p:pic>
          </p:grpSp>
          <p:pic>
            <p:nvPicPr>
              <p:cNvPr id="369" name="Picture 368" descr="A person in a red and white striped shirt&#10;&#10;AI-generated content may be incorrect.">
                <a:extLst>
                  <a:ext uri="{FF2B5EF4-FFF2-40B4-BE49-F238E27FC236}">
                    <a16:creationId xmlns:a16="http://schemas.microsoft.com/office/drawing/2014/main" id="{D67E3D1C-394D-3475-866C-866CDF64DAA8}"/>
                  </a:ext>
                </a:extLst>
              </p:cNvPr>
              <p:cNvPicPr>
                <a:picLocks noChangeAspect="1"/>
              </p:cNvPicPr>
              <p:nvPr/>
            </p:nvPicPr>
            <p:blipFill>
              <a:blip r:embed="rId20">
                <a:extLst>
                  <a:ext uri="{28A0092B-C50C-407E-A947-70E740481C1C}">
                    <a14:useLocalDpi xmlns:a14="http://schemas.microsoft.com/office/drawing/2010/main" val="0"/>
                  </a:ext>
                </a:extLst>
              </a:blip>
              <a:srcRect r="8590" b="5800"/>
              <a:stretch>
                <a:fillRect/>
              </a:stretch>
            </p:blipFill>
            <p:spPr>
              <a:xfrm>
                <a:off x="6713386" y="12317689"/>
                <a:ext cx="1269788" cy="1757554"/>
              </a:xfrm>
              <a:prstGeom prst="rect">
                <a:avLst/>
              </a:prstGeom>
            </p:spPr>
          </p:pic>
        </p:grpSp>
      </p:grpSp>
    </p:spTree>
    <p:extLst>
      <p:ext uri="{BB962C8B-B14F-4D97-AF65-F5344CB8AC3E}">
        <p14:creationId xmlns:p14="http://schemas.microsoft.com/office/powerpoint/2010/main" val="2314566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6"/>
                                        </p:tgtEl>
                                        <p:attrNameLst>
                                          <p:attrName>style.visibility</p:attrName>
                                        </p:attrNameLst>
                                      </p:cBhvr>
                                      <p:to>
                                        <p:strVal val="visible"/>
                                      </p:to>
                                    </p:set>
                                    <p:animEffect transition="in" filter="fade">
                                      <p:cBhvr>
                                        <p:cTn id="18" dur="500"/>
                                        <p:tgtEl>
                                          <p:spTgt spid="18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8"/>
                                        </p:tgtEl>
                                        <p:attrNameLst>
                                          <p:attrName>style.visibility</p:attrName>
                                        </p:attrNameLst>
                                      </p:cBhvr>
                                      <p:to>
                                        <p:strVal val="visible"/>
                                      </p:to>
                                    </p:set>
                                    <p:animEffect transition="in" filter="fade">
                                      <p:cBhvr>
                                        <p:cTn id="21" dur="500"/>
                                        <p:tgtEl>
                                          <p:spTgt spid="18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9"/>
                                        </p:tgtEl>
                                        <p:attrNameLst>
                                          <p:attrName>style.visibility</p:attrName>
                                        </p:attrNameLst>
                                      </p:cBhvr>
                                      <p:to>
                                        <p:strVal val="visible"/>
                                      </p:to>
                                    </p:set>
                                    <p:animEffect transition="in" filter="fade">
                                      <p:cBhvr>
                                        <p:cTn id="24"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8" grpId="0"/>
      <p:bldP spid="1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85A839-4ADB-7FD1-DC62-55AED899A4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86EBB2B6-94E9-E5C1-F54F-E79742F7EB3F}"/>
              </a:ext>
            </a:extLst>
          </p:cNvPr>
          <p:cNvSpPr txBox="1"/>
          <p:nvPr/>
        </p:nvSpPr>
        <p:spPr>
          <a:xfrm>
            <a:off x="0" y="105162"/>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15267"/>
                </a:solidFill>
                <a:effectLst/>
                <a:uLnTx/>
                <a:uFillTx/>
                <a:latin typeface="Montserrat" panose="00000500000000000000" pitchFamily="2" charset="0"/>
                <a:ea typeface="Neue Machina Ultra-Bold"/>
                <a:cs typeface="Neue Machina Ultra-Bold"/>
                <a:sym typeface="Neue Machina Ultra-Bold"/>
              </a:rPr>
              <a:t>Dataset Reformatting</a:t>
            </a:r>
          </a:p>
        </p:txBody>
      </p:sp>
      <p:sp>
        <p:nvSpPr>
          <p:cNvPr id="31" name="TextBox 30">
            <a:extLst>
              <a:ext uri="{FF2B5EF4-FFF2-40B4-BE49-F238E27FC236}">
                <a16:creationId xmlns:a16="http://schemas.microsoft.com/office/drawing/2014/main" id="{E9E3D642-836F-3AA1-B1E2-A8956EFA2EB5}"/>
              </a:ext>
            </a:extLst>
          </p:cNvPr>
          <p:cNvSpPr txBox="1"/>
          <p:nvPr/>
        </p:nvSpPr>
        <p:spPr>
          <a:xfrm>
            <a:off x="2173665" y="3800658"/>
            <a:ext cx="2062728" cy="369332"/>
          </a:xfrm>
          <a:prstGeom prst="rect">
            <a:avLst/>
          </a:prstGeom>
          <a:noFill/>
        </p:spPr>
        <p:txBody>
          <a:bodyPr wrap="square">
            <a:spAutoFit/>
          </a:bodyPr>
          <a:lstStyle/>
          <a:p>
            <a:pPr lvl="0" algn="ctr">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110,836 </a:t>
            </a:r>
            <a:r>
              <a:rPr lang="en-US" b="1" dirty="0">
                <a:solidFill>
                  <a:srgbClr val="515267"/>
                </a:solidFill>
                <a:latin typeface="Outfit" pitchFamily="2" charset="0"/>
              </a:rPr>
              <a:t>Real</a:t>
            </a: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 faces</a:t>
            </a:r>
          </a:p>
        </p:txBody>
      </p:sp>
      <p:sp>
        <p:nvSpPr>
          <p:cNvPr id="42" name="TextBox 41">
            <a:extLst>
              <a:ext uri="{FF2B5EF4-FFF2-40B4-BE49-F238E27FC236}">
                <a16:creationId xmlns:a16="http://schemas.microsoft.com/office/drawing/2014/main" id="{78D6194A-EE91-282B-5DC5-AB607B7775CB}"/>
              </a:ext>
            </a:extLst>
          </p:cNvPr>
          <p:cNvSpPr txBox="1"/>
          <p:nvPr/>
        </p:nvSpPr>
        <p:spPr>
          <a:xfrm>
            <a:off x="2090103" y="4092456"/>
            <a:ext cx="2229852" cy="369332"/>
          </a:xfrm>
          <a:prstGeom prst="rect">
            <a:avLst/>
          </a:prstGeom>
          <a:noFill/>
        </p:spPr>
        <p:txBody>
          <a:bodyPr wrap="square">
            <a:spAutoFit/>
          </a:bodyPr>
          <a:lstStyle/>
          <a:p>
            <a:pPr lvl="0" algn="ctr">
              <a:defRPr/>
            </a:pPr>
            <a:r>
              <a:rPr kumimoji="0" lang="en-US" sz="1800" b="0" i="0" u="none" strike="noStrike" kern="1200" cap="none" spc="0" normalizeH="0" baseline="0" noProof="0" dirty="0">
                <a:ln>
                  <a:noFill/>
                </a:ln>
                <a:solidFill>
                  <a:srgbClr val="515267"/>
                </a:solidFill>
                <a:effectLst/>
                <a:uLnTx/>
                <a:uFillTx/>
                <a:latin typeface="Outfit" pitchFamily="2" charset="0"/>
                <a:ea typeface="+mn-ea"/>
                <a:cs typeface="+mn-cs"/>
              </a:rPr>
              <a:t>105,093 </a:t>
            </a:r>
            <a:r>
              <a:rPr lang="en-US" b="1" dirty="0">
                <a:solidFill>
                  <a:srgbClr val="515267"/>
                </a:solidFill>
                <a:latin typeface="Outfit" pitchFamily="2" charset="0"/>
              </a:rPr>
              <a:t>Fake </a:t>
            </a:r>
            <a:r>
              <a:rPr lang="en-US" dirty="0">
                <a:solidFill>
                  <a:srgbClr val="515267"/>
                </a:solidFill>
                <a:latin typeface="Outfit" pitchFamily="2" charset="0"/>
              </a:rPr>
              <a:t>faces</a:t>
            </a:r>
            <a:endParaRPr kumimoji="0" lang="en-US" sz="1800" b="0" i="0" u="none" strike="noStrike" kern="1200" cap="none" spc="0" normalizeH="0" baseline="0" noProof="0" dirty="0">
              <a:ln>
                <a:noFill/>
              </a:ln>
              <a:solidFill>
                <a:srgbClr val="515267"/>
              </a:solidFill>
              <a:effectLst/>
              <a:uLnTx/>
              <a:uFillTx/>
              <a:latin typeface="Outfit" pitchFamily="2" charset="0"/>
            </a:endParaRPr>
          </a:p>
        </p:txBody>
      </p:sp>
      <p:sp>
        <p:nvSpPr>
          <p:cNvPr id="52" name="Content Placeholder 2">
            <a:extLst>
              <a:ext uri="{FF2B5EF4-FFF2-40B4-BE49-F238E27FC236}">
                <a16:creationId xmlns:a16="http://schemas.microsoft.com/office/drawing/2014/main" id="{8F3CB08D-8F84-696C-0E6A-96A27D7471DA}"/>
              </a:ext>
            </a:extLst>
          </p:cNvPr>
          <p:cNvSpPr txBox="1">
            <a:spLocks/>
          </p:cNvSpPr>
          <p:nvPr/>
        </p:nvSpPr>
        <p:spPr>
          <a:xfrm>
            <a:off x="581131" y="1281328"/>
            <a:ext cx="11029736" cy="816922"/>
          </a:xfrm>
          <a:prstGeom prst="rect">
            <a:avLst/>
          </a:prstGeom>
        </p:spPr>
        <p:txBody>
          <a:bodyPr vert="horz" lIns="91440" tIns="45720" rIns="91440" bIns="45720" rtlCol="0" anchor="t">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515267"/>
                </a:solidFill>
                <a:effectLst/>
                <a:uLnTx/>
                <a:uFillTx/>
                <a:latin typeface="Outfit" pitchFamily="2" charset="0"/>
                <a:ea typeface="+mn-ea"/>
                <a:cs typeface="+mn-cs"/>
              </a:rPr>
              <a:t>A parallel dataset of faces is created to better train and develop the model</a:t>
            </a:r>
          </a:p>
          <a:p>
            <a:pPr marL="0" lvl="0" indent="0" algn="ctr">
              <a:spcBef>
                <a:spcPts val="0"/>
              </a:spcBef>
              <a:buNone/>
              <a:defRPr/>
            </a:pPr>
            <a:r>
              <a:rPr lang="en-US" sz="2000" dirty="0">
                <a:solidFill>
                  <a:srgbClr val="515267"/>
                </a:solidFill>
                <a:latin typeface="Outfit" pitchFamily="2" charset="0"/>
              </a:rPr>
              <a:t>This dataset is made up of images that contain one face each.</a:t>
            </a:r>
            <a:endParaRPr kumimoji="0" lang="en-US" sz="2000" b="0" i="0" u="none" strike="noStrike" kern="1200" cap="none" spc="0" normalizeH="0" baseline="0" noProof="0" dirty="0">
              <a:ln>
                <a:noFill/>
              </a:ln>
              <a:solidFill>
                <a:srgbClr val="515267"/>
              </a:solidFill>
              <a:effectLst/>
              <a:uLnTx/>
              <a:uFillTx/>
              <a:latin typeface="Outfit" pitchFamily="2" charset="0"/>
              <a:ea typeface="+mn-ea"/>
              <a:cs typeface="+mn-cs"/>
            </a:endParaRPr>
          </a:p>
        </p:txBody>
      </p:sp>
      <p:sp>
        <p:nvSpPr>
          <p:cNvPr id="48" name="Equals 47">
            <a:extLst>
              <a:ext uri="{FF2B5EF4-FFF2-40B4-BE49-F238E27FC236}">
                <a16:creationId xmlns:a16="http://schemas.microsoft.com/office/drawing/2014/main" id="{1EA76085-3C99-FA6B-5FBD-4A86A61A48D6}"/>
              </a:ext>
            </a:extLst>
          </p:cNvPr>
          <p:cNvSpPr/>
          <p:nvPr/>
        </p:nvSpPr>
        <p:spPr>
          <a:xfrm>
            <a:off x="2521604" y="2575791"/>
            <a:ext cx="719458" cy="270868"/>
          </a:xfrm>
          <a:prstGeom prst="mathEqual">
            <a:avLst>
              <a:gd name="adj1" fmla="val 36745"/>
              <a:gd name="adj2" fmla="val 26510"/>
            </a:avLst>
          </a:prstGeom>
          <a:solidFill>
            <a:srgbClr val="515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87151AB2-403B-05B7-CF1F-E74A95C437B9}"/>
              </a:ext>
            </a:extLst>
          </p:cNvPr>
          <p:cNvSpPr txBox="1"/>
          <p:nvPr/>
        </p:nvSpPr>
        <p:spPr>
          <a:xfrm>
            <a:off x="4645479" y="3425412"/>
            <a:ext cx="1473399"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Face 2</a:t>
            </a:r>
          </a:p>
        </p:txBody>
      </p:sp>
      <p:sp>
        <p:nvSpPr>
          <p:cNvPr id="50" name="TextBox 49">
            <a:extLst>
              <a:ext uri="{FF2B5EF4-FFF2-40B4-BE49-F238E27FC236}">
                <a16:creationId xmlns:a16="http://schemas.microsoft.com/office/drawing/2014/main" id="{DC76DE93-3455-286D-4D1B-A444668F90CB}"/>
              </a:ext>
            </a:extLst>
          </p:cNvPr>
          <p:cNvSpPr txBox="1"/>
          <p:nvPr/>
        </p:nvSpPr>
        <p:spPr>
          <a:xfrm>
            <a:off x="271097" y="3425412"/>
            <a:ext cx="2261942"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Original Image</a:t>
            </a:r>
          </a:p>
        </p:txBody>
      </p:sp>
      <p:sp>
        <p:nvSpPr>
          <p:cNvPr id="54" name="TextBox 53">
            <a:extLst>
              <a:ext uri="{FF2B5EF4-FFF2-40B4-BE49-F238E27FC236}">
                <a16:creationId xmlns:a16="http://schemas.microsoft.com/office/drawing/2014/main" id="{A9EEA019-45CD-8B63-93FD-71FA8FA2DC1C}"/>
              </a:ext>
            </a:extLst>
          </p:cNvPr>
          <p:cNvSpPr txBox="1"/>
          <p:nvPr/>
        </p:nvSpPr>
        <p:spPr>
          <a:xfrm>
            <a:off x="3212381" y="3425412"/>
            <a:ext cx="1398836"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5267"/>
                </a:solidFill>
                <a:effectLst/>
                <a:uLnTx/>
                <a:uFillTx/>
                <a:latin typeface="Outfit" pitchFamily="2" charset="0"/>
                <a:ea typeface="+mn-ea"/>
                <a:cs typeface="+mn-cs"/>
              </a:rPr>
              <a:t>Face 1</a:t>
            </a:r>
          </a:p>
        </p:txBody>
      </p:sp>
      <p:pic>
        <p:nvPicPr>
          <p:cNvPr id="55" name="Picture 54">
            <a:extLst>
              <a:ext uri="{FF2B5EF4-FFF2-40B4-BE49-F238E27FC236}">
                <a16:creationId xmlns:a16="http://schemas.microsoft.com/office/drawing/2014/main" id="{9B379B32-FA48-FB0F-BA66-F3E47F26A061}"/>
              </a:ext>
            </a:extLst>
          </p:cNvPr>
          <p:cNvPicPr>
            <a:picLocks noChangeAspect="1"/>
          </p:cNvPicPr>
          <p:nvPr/>
        </p:nvPicPr>
        <p:blipFill>
          <a:blip r:embed="rId3"/>
          <a:srcRect t="7939" r="11597" b="8499"/>
          <a:stretch>
            <a:fillRect/>
          </a:stretch>
        </p:blipFill>
        <p:spPr>
          <a:xfrm>
            <a:off x="314316" y="2001220"/>
            <a:ext cx="2218714" cy="1398834"/>
          </a:xfrm>
          <a:prstGeom prst="rect">
            <a:avLst/>
          </a:prstGeom>
        </p:spPr>
      </p:pic>
      <p:pic>
        <p:nvPicPr>
          <p:cNvPr id="56" name="Picture 55">
            <a:extLst>
              <a:ext uri="{FF2B5EF4-FFF2-40B4-BE49-F238E27FC236}">
                <a16:creationId xmlns:a16="http://schemas.microsoft.com/office/drawing/2014/main" id="{D7D69025-A2F2-F9F6-D470-9C88C17EBDEC}"/>
              </a:ext>
            </a:extLst>
          </p:cNvPr>
          <p:cNvPicPr>
            <a:picLocks noChangeAspect="1"/>
          </p:cNvPicPr>
          <p:nvPr/>
        </p:nvPicPr>
        <p:blipFill>
          <a:blip r:embed="rId4"/>
          <a:stretch>
            <a:fillRect/>
          </a:stretch>
        </p:blipFill>
        <p:spPr>
          <a:xfrm>
            <a:off x="3246643" y="2005901"/>
            <a:ext cx="1398836" cy="1398834"/>
          </a:xfrm>
          <a:prstGeom prst="rect">
            <a:avLst/>
          </a:prstGeom>
        </p:spPr>
      </p:pic>
      <p:pic>
        <p:nvPicPr>
          <p:cNvPr id="57" name="Picture 56">
            <a:extLst>
              <a:ext uri="{FF2B5EF4-FFF2-40B4-BE49-F238E27FC236}">
                <a16:creationId xmlns:a16="http://schemas.microsoft.com/office/drawing/2014/main" id="{A8D30160-03A4-BF3B-0D03-B7E13AEE5959}"/>
              </a:ext>
            </a:extLst>
          </p:cNvPr>
          <p:cNvPicPr>
            <a:picLocks noChangeAspect="1"/>
          </p:cNvPicPr>
          <p:nvPr/>
        </p:nvPicPr>
        <p:blipFill>
          <a:blip r:embed="rId5"/>
          <a:stretch>
            <a:fillRect/>
          </a:stretch>
        </p:blipFill>
        <p:spPr>
          <a:xfrm>
            <a:off x="4703181" y="2001220"/>
            <a:ext cx="1398836" cy="1398834"/>
          </a:xfrm>
          <a:prstGeom prst="rect">
            <a:avLst/>
          </a:prstGeom>
        </p:spPr>
      </p:pic>
      <p:sp>
        <p:nvSpPr>
          <p:cNvPr id="5" name="TextBox 4">
            <a:extLst>
              <a:ext uri="{FF2B5EF4-FFF2-40B4-BE49-F238E27FC236}">
                <a16:creationId xmlns:a16="http://schemas.microsoft.com/office/drawing/2014/main" id="{F4D748B6-13C8-B787-30FB-D1370E94EB45}"/>
              </a:ext>
            </a:extLst>
          </p:cNvPr>
          <p:cNvSpPr txBox="1"/>
          <p:nvPr/>
        </p:nvSpPr>
        <p:spPr>
          <a:xfrm>
            <a:off x="7102641" y="3425349"/>
            <a:ext cx="1176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b="1"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IMAGE[1]</a:t>
            </a:r>
            <a:endParaRPr kumimoji="0" lang="en-US" sz="100" b="1"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97F5DD6-CF71-7653-30F8-008DEC36E0AC}"/>
              </a:ext>
            </a:extLst>
          </p:cNvPr>
          <p:cNvGrpSpPr/>
          <p:nvPr/>
        </p:nvGrpSpPr>
        <p:grpSpPr>
          <a:xfrm>
            <a:off x="6537622" y="2020046"/>
            <a:ext cx="2237172" cy="1380008"/>
            <a:chOff x="6899907" y="2020046"/>
            <a:chExt cx="2237172" cy="1380008"/>
          </a:xfrm>
        </p:grpSpPr>
        <p:cxnSp>
          <p:nvCxnSpPr>
            <p:cNvPr id="35" name="Straight Connector 34">
              <a:extLst>
                <a:ext uri="{FF2B5EF4-FFF2-40B4-BE49-F238E27FC236}">
                  <a16:creationId xmlns:a16="http://schemas.microsoft.com/office/drawing/2014/main" id="{3A2D4FF3-26D6-A670-9998-1DE1E9E65B67}"/>
                </a:ext>
              </a:extLst>
            </p:cNvPr>
            <p:cNvCxnSpPr>
              <a:cxnSpLocks/>
            </p:cNvCxnSpPr>
            <p:nvPr/>
          </p:nvCxnSpPr>
          <p:spPr>
            <a:xfrm>
              <a:off x="9137079" y="2144410"/>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DE73095-C194-71BD-9CC3-FD8013B95C01}"/>
                </a:ext>
              </a:extLst>
            </p:cNvPr>
            <p:cNvSpPr/>
            <p:nvPr/>
          </p:nvSpPr>
          <p:spPr>
            <a:xfrm>
              <a:off x="6899907" y="2020046"/>
              <a:ext cx="2218714" cy="1380008"/>
            </a:xfrm>
            <a:prstGeom prst="roundRect">
              <a:avLst>
                <a:gd name="adj" fmla="val 2252"/>
              </a:avLst>
            </a:prstGeom>
            <a:solidFill>
              <a:srgbClr val="515267"/>
            </a:solidFill>
            <a:ln w="38100">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15267"/>
                </a:solidFill>
                <a:effectLst/>
                <a:uLnTx/>
                <a:uFillTx/>
                <a:latin typeface="Calibri"/>
                <a:ea typeface="+mn-ea"/>
                <a:cs typeface="+mn-cs"/>
              </a:endParaRPr>
            </a:p>
          </p:txBody>
        </p:sp>
        <p:pic>
          <p:nvPicPr>
            <p:cNvPr id="10" name="Picture 9" descr="A black background with a black square&#10;&#10;AI-generated content may be incorrect.">
              <a:extLst>
                <a:ext uri="{FF2B5EF4-FFF2-40B4-BE49-F238E27FC236}">
                  <a16:creationId xmlns:a16="http://schemas.microsoft.com/office/drawing/2014/main" id="{BCA7B0AB-48D5-5C0E-FADE-05355E2DF103}"/>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sharpenSoften amount="2000"/>
                      </a14:imgEffect>
                      <a14:imgEffect>
                        <a14:colorTemperature colorTemp="1500"/>
                      </a14:imgEffect>
                      <a14:imgEffect>
                        <a14:saturation sat="0"/>
                      </a14:imgEffect>
                      <a14:imgEffect>
                        <a14:brightnessContrast bright="100000" contrast="-97000"/>
                      </a14:imgEffect>
                    </a14:imgLayer>
                  </a14:imgProps>
                </a:ext>
                <a:ext uri="{28A0092B-C50C-407E-A947-70E740481C1C}">
                  <a14:useLocalDpi xmlns:a14="http://schemas.microsoft.com/office/drawing/2010/main" val="0"/>
                </a:ext>
              </a:extLst>
            </a:blip>
            <a:stretch>
              <a:fillRect/>
            </a:stretch>
          </p:blipFill>
          <p:spPr>
            <a:xfrm>
              <a:off x="8266847" y="2232640"/>
              <a:ext cx="590838" cy="590839"/>
            </a:xfrm>
            <a:prstGeom prst="rect">
              <a:avLst/>
            </a:prstGeom>
          </p:spPr>
        </p:pic>
        <p:sp>
          <p:nvSpPr>
            <p:cNvPr id="11" name="Flowchart: Delay 10">
              <a:extLst>
                <a:ext uri="{FF2B5EF4-FFF2-40B4-BE49-F238E27FC236}">
                  <a16:creationId xmlns:a16="http://schemas.microsoft.com/office/drawing/2014/main" id="{C94CEAEC-07AB-560D-9AF3-FF75095CE032}"/>
                </a:ext>
              </a:extLst>
            </p:cNvPr>
            <p:cNvSpPr/>
            <p:nvPr/>
          </p:nvSpPr>
          <p:spPr>
            <a:xfrm rot="16200000">
              <a:off x="8366956" y="2723768"/>
              <a:ext cx="362089" cy="735302"/>
            </a:xfrm>
            <a:prstGeom prst="flowChartDelay">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15267"/>
                </a:solidFill>
                <a:effectLst/>
                <a:uLnTx/>
                <a:uFillTx/>
                <a:latin typeface="Calibri"/>
                <a:ea typeface="+mn-ea"/>
                <a:cs typeface="+mn-cs"/>
              </a:endParaRPr>
            </a:p>
          </p:txBody>
        </p:sp>
        <p:pic>
          <p:nvPicPr>
            <p:cNvPr id="8" name="Picture 7" descr="A black background with a black square&#10;&#10;AI-generated content may be incorrect.">
              <a:extLst>
                <a:ext uri="{FF2B5EF4-FFF2-40B4-BE49-F238E27FC236}">
                  <a16:creationId xmlns:a16="http://schemas.microsoft.com/office/drawing/2014/main" id="{C6C8FC1F-6A6E-1BF7-201C-EE56D3619523}"/>
                </a:ext>
              </a:extLst>
            </p:cNvPr>
            <p:cNvPicPr>
              <a:picLocks noChangeAspect="1"/>
            </p:cNvPicPr>
            <p:nvPr/>
          </p:nvPicPr>
          <p:blipFill>
            <a:blip r:embed="rId8">
              <a:extLst>
                <a:ext uri="{BEBA8EAE-BF5A-486C-A8C5-ECC9F3942E4B}">
                  <a14:imgProps xmlns:a14="http://schemas.microsoft.com/office/drawing/2010/main">
                    <a14:imgLayer r:embed="rId9">
                      <a14:imgEffect>
                        <a14:artisticPhotocopy/>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156745" y="2141790"/>
              <a:ext cx="712166" cy="664834"/>
            </a:xfrm>
            <a:prstGeom prst="rect">
              <a:avLst/>
            </a:prstGeom>
          </p:spPr>
        </p:pic>
        <p:sp>
          <p:nvSpPr>
            <p:cNvPr id="9" name="Flowchart: Delay 8">
              <a:extLst>
                <a:ext uri="{FF2B5EF4-FFF2-40B4-BE49-F238E27FC236}">
                  <a16:creationId xmlns:a16="http://schemas.microsoft.com/office/drawing/2014/main" id="{B2CC5B92-5E26-E01C-C9D8-F143A8DDBD1E}"/>
                </a:ext>
              </a:extLst>
            </p:cNvPr>
            <p:cNvSpPr/>
            <p:nvPr/>
          </p:nvSpPr>
          <p:spPr>
            <a:xfrm rot="16200000">
              <a:off x="7320214" y="2723769"/>
              <a:ext cx="362091" cy="735302"/>
            </a:xfrm>
            <a:prstGeom prst="flowChartDelay">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15267"/>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9CE08CD1-AB86-6E9E-00AE-096FBBCA3AD5}"/>
              </a:ext>
            </a:extLst>
          </p:cNvPr>
          <p:cNvGrpSpPr/>
          <p:nvPr/>
        </p:nvGrpSpPr>
        <p:grpSpPr>
          <a:xfrm>
            <a:off x="10553351" y="2029074"/>
            <a:ext cx="1425532" cy="1396275"/>
            <a:chOff x="5505329" y="3879988"/>
            <a:chExt cx="1026989" cy="1026989"/>
          </a:xfrm>
        </p:grpSpPr>
        <p:sp>
          <p:nvSpPr>
            <p:cNvPr id="19" name="Rectangle 18">
              <a:extLst>
                <a:ext uri="{FF2B5EF4-FFF2-40B4-BE49-F238E27FC236}">
                  <a16:creationId xmlns:a16="http://schemas.microsoft.com/office/drawing/2014/main" id="{60954D0F-AB26-7AD3-74D9-23865B2EE603}"/>
                </a:ext>
              </a:extLst>
            </p:cNvPr>
            <p:cNvSpPr/>
            <p:nvPr/>
          </p:nvSpPr>
          <p:spPr>
            <a:xfrm>
              <a:off x="5505329" y="3879988"/>
              <a:ext cx="1026989" cy="1026989"/>
            </a:xfrm>
            <a:prstGeom prst="rect">
              <a:avLst/>
            </a:prstGeom>
            <a:solidFill>
              <a:srgbClr val="51526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15267"/>
                </a:solidFill>
              </a:endParaRPr>
            </a:p>
          </p:txBody>
        </p:sp>
        <p:pic>
          <p:nvPicPr>
            <p:cNvPr id="20" name="Picture 19" descr="A black background with a black square&#10;&#10;AI-generated content may be incorrect.">
              <a:extLst>
                <a:ext uri="{FF2B5EF4-FFF2-40B4-BE49-F238E27FC236}">
                  <a16:creationId xmlns:a16="http://schemas.microsoft.com/office/drawing/2014/main" id="{586A48C7-6DCF-F1C4-49DE-15F83FD60762}"/>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sharpenSoften amount="2000"/>
                      </a14:imgEffect>
                      <a14:imgEffect>
                        <a14:colorTemperature colorTemp="1500"/>
                      </a14:imgEffect>
                      <a14:imgEffect>
                        <a14:saturation sat="0"/>
                      </a14:imgEffect>
                      <a14:imgEffect>
                        <a14:brightnessContrast bright="100000" contrast="-97000"/>
                      </a14:imgEffect>
                    </a14:imgLayer>
                  </a14:imgProps>
                </a:ext>
                <a:ext uri="{28A0092B-C50C-407E-A947-70E740481C1C}">
                  <a14:useLocalDpi xmlns:a14="http://schemas.microsoft.com/office/drawing/2010/main" val="0"/>
                </a:ext>
              </a:extLst>
            </a:blip>
            <a:stretch>
              <a:fillRect/>
            </a:stretch>
          </p:blipFill>
          <p:spPr>
            <a:xfrm>
              <a:off x="5652878" y="4017171"/>
              <a:ext cx="753412" cy="753412"/>
            </a:xfrm>
            <a:prstGeom prst="rect">
              <a:avLst/>
            </a:prstGeom>
          </p:spPr>
        </p:pic>
      </p:grpSp>
      <p:grpSp>
        <p:nvGrpSpPr>
          <p:cNvPr id="37" name="Group 36">
            <a:extLst>
              <a:ext uri="{FF2B5EF4-FFF2-40B4-BE49-F238E27FC236}">
                <a16:creationId xmlns:a16="http://schemas.microsoft.com/office/drawing/2014/main" id="{DC51316A-71CB-C69C-91DB-8EAFF13ADBF3}"/>
              </a:ext>
            </a:extLst>
          </p:cNvPr>
          <p:cNvGrpSpPr/>
          <p:nvPr/>
        </p:nvGrpSpPr>
        <p:grpSpPr>
          <a:xfrm>
            <a:off x="9211344" y="2029074"/>
            <a:ext cx="1440697" cy="1396275"/>
            <a:chOff x="3886026" y="3881810"/>
            <a:chExt cx="1026989" cy="1026989"/>
          </a:xfrm>
        </p:grpSpPr>
        <p:sp>
          <p:nvSpPr>
            <p:cNvPr id="22" name="Rectangle 21">
              <a:extLst>
                <a:ext uri="{FF2B5EF4-FFF2-40B4-BE49-F238E27FC236}">
                  <a16:creationId xmlns:a16="http://schemas.microsoft.com/office/drawing/2014/main" id="{AD40E9B6-57B5-93FC-44CC-17725F84895C}"/>
                </a:ext>
              </a:extLst>
            </p:cNvPr>
            <p:cNvSpPr/>
            <p:nvPr/>
          </p:nvSpPr>
          <p:spPr>
            <a:xfrm>
              <a:off x="3886026" y="3881810"/>
              <a:ext cx="1026989" cy="1026989"/>
            </a:xfrm>
            <a:prstGeom prst="rect">
              <a:avLst/>
            </a:prstGeom>
            <a:solidFill>
              <a:srgbClr val="51526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5267"/>
                </a:solidFill>
              </a:endParaRPr>
            </a:p>
          </p:txBody>
        </p:sp>
        <p:pic>
          <p:nvPicPr>
            <p:cNvPr id="23" name="Picture 22" descr="A black background with a black square&#10;&#10;AI-generated content may be incorrect.">
              <a:extLst>
                <a:ext uri="{FF2B5EF4-FFF2-40B4-BE49-F238E27FC236}">
                  <a16:creationId xmlns:a16="http://schemas.microsoft.com/office/drawing/2014/main" id="{7DF113C6-89B8-F727-D1EB-1AD9C73347E7}"/>
                </a:ext>
              </a:extLst>
            </p:cNvPr>
            <p:cNvPicPr>
              <a:picLocks noChangeAspect="1"/>
            </p:cNvPicPr>
            <p:nvPr/>
          </p:nvPicPr>
          <p:blipFill>
            <a:blip r:embed="rId8">
              <a:extLst>
                <a:ext uri="{BEBA8EAE-BF5A-486C-A8C5-ECC9F3942E4B}">
                  <a14:imgProps xmlns:a14="http://schemas.microsoft.com/office/drawing/2010/main">
                    <a14:imgLayer r:embed="rId9">
                      <a14:imgEffect>
                        <a14:artisticPhotocopy/>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966985" y="3971420"/>
              <a:ext cx="847768" cy="847768"/>
            </a:xfrm>
            <a:prstGeom prst="rect">
              <a:avLst/>
            </a:prstGeom>
          </p:spPr>
        </p:pic>
      </p:grpSp>
      <p:sp>
        <p:nvSpPr>
          <p:cNvPr id="25" name="TextBox 24">
            <a:extLst>
              <a:ext uri="{FF2B5EF4-FFF2-40B4-BE49-F238E27FC236}">
                <a16:creationId xmlns:a16="http://schemas.microsoft.com/office/drawing/2014/main" id="{9B3E49DD-5610-4C0F-D76A-481257120C22}"/>
              </a:ext>
            </a:extLst>
          </p:cNvPr>
          <p:cNvSpPr txBox="1"/>
          <p:nvPr/>
        </p:nvSpPr>
        <p:spPr>
          <a:xfrm>
            <a:off x="9268281" y="3440801"/>
            <a:ext cx="1123887" cy="369332"/>
          </a:xfrm>
          <a:prstGeom prst="rect">
            <a:avLst/>
          </a:prstGeom>
          <a:noFill/>
        </p:spPr>
        <p:txBody>
          <a:bodyPr wrap="square" rtlCol="0">
            <a:spAutoFit/>
          </a:bodyPr>
          <a:lstStyle/>
          <a:p>
            <a:pPr lvl="0" algn="ctr">
              <a:defRPr/>
            </a:pPr>
            <a:r>
              <a:rPr lang="en-US" kern="100" dirty="0">
                <a:solidFill>
                  <a:srgbClr val="515267"/>
                </a:solidFill>
                <a:latin typeface="Outfit" pitchFamily="2" charset="0"/>
                <a:ea typeface="Aptos" panose="020B0004020202020204" pitchFamily="34" charset="0"/>
                <a:cs typeface="Arial" panose="020B0604020202020204" pitchFamily="34" charset="0"/>
              </a:rPr>
              <a:t>/* _0.</a:t>
            </a:r>
            <a:r>
              <a:rPr kumimoji="0" lang="en-US" sz="18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jpg</a:t>
            </a:r>
          </a:p>
        </p:txBody>
      </p:sp>
      <p:sp>
        <p:nvSpPr>
          <p:cNvPr id="26" name="TextBox 25">
            <a:extLst>
              <a:ext uri="{FF2B5EF4-FFF2-40B4-BE49-F238E27FC236}">
                <a16:creationId xmlns:a16="http://schemas.microsoft.com/office/drawing/2014/main" id="{253D51FE-7756-6030-3B10-5BFE49BDFEE3}"/>
              </a:ext>
            </a:extLst>
          </p:cNvPr>
          <p:cNvSpPr txBox="1"/>
          <p:nvPr/>
        </p:nvSpPr>
        <p:spPr>
          <a:xfrm>
            <a:off x="10698036" y="3482749"/>
            <a:ext cx="1424597" cy="369332"/>
          </a:xfrm>
          <a:prstGeom prst="rect">
            <a:avLst/>
          </a:prstGeom>
          <a:noFill/>
        </p:spPr>
        <p:txBody>
          <a:bodyPr wrap="square" rtlCol="0">
            <a:spAutoFit/>
          </a:bodyPr>
          <a:lstStyle/>
          <a:p>
            <a:pPr lvl="0" algn="ctr">
              <a:defRPr/>
            </a:pPr>
            <a:r>
              <a:rPr lang="en-US" kern="100" dirty="0">
                <a:solidFill>
                  <a:srgbClr val="515267"/>
                </a:solidFill>
                <a:latin typeface="Outfit" pitchFamily="2" charset="0"/>
                <a:ea typeface="Aptos" panose="020B0004020202020204" pitchFamily="34" charset="0"/>
                <a:cs typeface="Arial" panose="020B0604020202020204" pitchFamily="34" charset="0"/>
              </a:rPr>
              <a:t>/* _1.</a:t>
            </a:r>
            <a:r>
              <a:rPr kumimoji="0" lang="en-US" sz="1800" b="0" i="0" u="none" strike="noStrike" kern="100" cap="none" spc="0" normalizeH="0" baseline="0" noProof="0" dirty="0">
                <a:ln>
                  <a:noFill/>
                </a:ln>
                <a:solidFill>
                  <a:srgbClr val="515267"/>
                </a:solidFill>
                <a:effectLst/>
                <a:uLnTx/>
                <a:uFillTx/>
                <a:latin typeface="Outfit" pitchFamily="2" charset="0"/>
                <a:ea typeface="Aptos" panose="020B0004020202020204" pitchFamily="34" charset="0"/>
                <a:cs typeface="Arial" panose="020B0604020202020204" pitchFamily="34" charset="0"/>
              </a:rPr>
              <a:t>jpg</a:t>
            </a:r>
          </a:p>
        </p:txBody>
      </p:sp>
      <p:sp>
        <p:nvSpPr>
          <p:cNvPr id="40" name="Equals 39">
            <a:extLst>
              <a:ext uri="{FF2B5EF4-FFF2-40B4-BE49-F238E27FC236}">
                <a16:creationId xmlns:a16="http://schemas.microsoft.com/office/drawing/2014/main" id="{1BDC6619-0E85-8766-C534-7F9F8C3919A5}"/>
              </a:ext>
            </a:extLst>
          </p:cNvPr>
          <p:cNvSpPr/>
          <p:nvPr/>
        </p:nvSpPr>
        <p:spPr>
          <a:xfrm>
            <a:off x="8720923" y="2575792"/>
            <a:ext cx="497875" cy="334582"/>
          </a:xfrm>
          <a:prstGeom prst="mathEqual">
            <a:avLst>
              <a:gd name="adj1" fmla="val 36745"/>
              <a:gd name="adj2" fmla="val 26510"/>
            </a:avLst>
          </a:prstGeom>
          <a:solidFill>
            <a:srgbClr val="515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E5A65453-F5BB-22B3-7C89-CF15D1DBCA9E}"/>
              </a:ext>
            </a:extLst>
          </p:cNvPr>
          <p:cNvSpPr txBox="1"/>
          <p:nvPr/>
        </p:nvSpPr>
        <p:spPr>
          <a:xfrm>
            <a:off x="7006494" y="3810133"/>
            <a:ext cx="4095896" cy="707886"/>
          </a:xfrm>
          <a:prstGeom prst="rect">
            <a:avLst/>
          </a:prstGeom>
          <a:noFill/>
        </p:spPr>
        <p:txBody>
          <a:bodyPr wrap="square">
            <a:spAutoFit/>
          </a:bodyPr>
          <a:lstStyle/>
          <a:p>
            <a:pPr lvl="0" algn="ctr">
              <a:defRPr/>
            </a:pPr>
            <a:r>
              <a:rPr lang="en-US" sz="2000" b="1" dirty="0">
                <a:solidFill>
                  <a:srgbClr val="515267"/>
                </a:solidFill>
                <a:latin typeface="Outfit" pitchFamily="2" charset="0"/>
              </a:rPr>
              <a:t>Filenames ending in *_0. jpg are real, and *_1.jpg are fake</a:t>
            </a:r>
            <a:endParaRPr kumimoji="0" lang="en-US" sz="2000" b="1" i="0" u="none" strike="noStrike" kern="1200" cap="none" spc="0" normalizeH="0" baseline="0" noProof="0" dirty="0">
              <a:ln>
                <a:noFill/>
              </a:ln>
              <a:solidFill>
                <a:srgbClr val="515267"/>
              </a:solidFill>
              <a:effectLst/>
              <a:uLnTx/>
              <a:uFillTx/>
              <a:latin typeface="Outfit" pitchFamily="2" charset="0"/>
            </a:endParaRPr>
          </a:p>
        </p:txBody>
      </p:sp>
      <p:grpSp>
        <p:nvGrpSpPr>
          <p:cNvPr id="165" name="Group 164">
            <a:extLst>
              <a:ext uri="{FF2B5EF4-FFF2-40B4-BE49-F238E27FC236}">
                <a16:creationId xmlns:a16="http://schemas.microsoft.com/office/drawing/2014/main" id="{9A952D0C-FB7F-5D55-EAD6-8BAE74B52432}"/>
              </a:ext>
            </a:extLst>
          </p:cNvPr>
          <p:cNvGrpSpPr/>
          <p:nvPr/>
        </p:nvGrpSpPr>
        <p:grpSpPr>
          <a:xfrm>
            <a:off x="743406" y="4550095"/>
            <a:ext cx="3116163" cy="855077"/>
            <a:chOff x="743406" y="4734563"/>
            <a:chExt cx="3116163" cy="855077"/>
          </a:xfrm>
        </p:grpSpPr>
        <p:pic>
          <p:nvPicPr>
            <p:cNvPr id="59" name="Picture 58">
              <a:extLst>
                <a:ext uri="{FF2B5EF4-FFF2-40B4-BE49-F238E27FC236}">
                  <a16:creationId xmlns:a16="http://schemas.microsoft.com/office/drawing/2014/main" id="{4B530502-F509-49D9-3CC5-60304E980F06}"/>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artisticPhotocopy/>
                      </a14:imgEffect>
                      <a14:imgEffect>
                        <a14:brightnessContrast bright="-20000"/>
                      </a14:imgEffect>
                    </a14:imgLayer>
                  </a14:imgProps>
                </a:ext>
              </a:extLst>
            </a:blip>
            <a:stretch>
              <a:fillRect/>
            </a:stretch>
          </p:blipFill>
          <p:spPr>
            <a:xfrm>
              <a:off x="743406" y="4804362"/>
              <a:ext cx="740538" cy="740538"/>
            </a:xfrm>
            <a:prstGeom prst="rect">
              <a:avLst/>
            </a:prstGeom>
          </p:spPr>
        </p:pic>
        <p:sp>
          <p:nvSpPr>
            <p:cNvPr id="60" name="TextBox 59">
              <a:extLst>
                <a:ext uri="{FF2B5EF4-FFF2-40B4-BE49-F238E27FC236}">
                  <a16:creationId xmlns:a16="http://schemas.microsoft.com/office/drawing/2014/main" id="{0EF43E26-88F3-6D00-451C-51FC9F05FC3C}"/>
                </a:ext>
              </a:extLst>
            </p:cNvPr>
            <p:cNvSpPr txBox="1"/>
            <p:nvPr/>
          </p:nvSpPr>
          <p:spPr>
            <a:xfrm>
              <a:off x="1558893" y="4734563"/>
              <a:ext cx="19564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15267"/>
                  </a:solidFill>
                  <a:effectLst/>
                  <a:uLnTx/>
                  <a:uFillTx/>
                  <a:latin typeface="Outfit" pitchFamily="2" charset="0"/>
                  <a:ea typeface="+mn-ea"/>
                  <a:cs typeface="+mn-cs"/>
                </a:rPr>
                <a:t>Train</a:t>
              </a:r>
            </a:p>
          </p:txBody>
        </p:sp>
        <p:sp>
          <p:nvSpPr>
            <p:cNvPr id="61" name="TextBox 60">
              <a:extLst>
                <a:ext uri="{FF2B5EF4-FFF2-40B4-BE49-F238E27FC236}">
                  <a16:creationId xmlns:a16="http://schemas.microsoft.com/office/drawing/2014/main" id="{7FAC5268-C7B7-F381-6C4F-7B7848AC96BC}"/>
                </a:ext>
              </a:extLst>
            </p:cNvPr>
            <p:cNvSpPr txBox="1"/>
            <p:nvPr/>
          </p:nvSpPr>
          <p:spPr>
            <a:xfrm>
              <a:off x="1558894" y="5004865"/>
              <a:ext cx="2300675" cy="584775"/>
            </a:xfrm>
            <a:prstGeom prst="rect">
              <a:avLst/>
            </a:prstGeom>
            <a:noFill/>
          </p:spPr>
          <p:txBody>
            <a:bodyPr wrap="square" anchor="ctr">
              <a:spAutoFit/>
            </a:bodyPr>
            <a:lstStyle/>
            <a:p>
              <a:pPr lvl="0">
                <a:defRPr/>
              </a:pPr>
              <a:r>
                <a:rPr lang="en-US" sz="1600" dirty="0">
                  <a:solidFill>
                    <a:srgbClr val="4F4343"/>
                  </a:solidFill>
                  <a:latin typeface="Outfit" pitchFamily="2" charset="0"/>
                </a:rPr>
                <a:t>Used to teach a model patterns </a:t>
              </a:r>
            </a:p>
          </p:txBody>
        </p:sp>
        <p:sp>
          <p:nvSpPr>
            <p:cNvPr id="46" name="TextBox 45">
              <a:extLst>
                <a:ext uri="{FF2B5EF4-FFF2-40B4-BE49-F238E27FC236}">
                  <a16:creationId xmlns:a16="http://schemas.microsoft.com/office/drawing/2014/main" id="{A71F9717-231C-19F6-DEEC-CEDF07C45AB0}"/>
                </a:ext>
              </a:extLst>
            </p:cNvPr>
            <p:cNvSpPr txBox="1"/>
            <p:nvPr/>
          </p:nvSpPr>
          <p:spPr>
            <a:xfrm>
              <a:off x="1903096" y="4749952"/>
              <a:ext cx="1956473" cy="338554"/>
            </a:xfrm>
            <a:prstGeom prst="rect">
              <a:avLst/>
            </a:prstGeom>
            <a:noFill/>
          </p:spPr>
          <p:txBody>
            <a:bodyPr wrap="square">
              <a:spAutoFit/>
            </a:bodyPr>
            <a:lstStyle/>
            <a:p>
              <a:pPr algn="r">
                <a:defRPr/>
              </a:pPr>
              <a:r>
                <a:rPr lang="en-US" sz="1600" b="1" dirty="0">
                  <a:solidFill>
                    <a:srgbClr val="515267"/>
                  </a:solidFill>
                  <a:latin typeface="Outfit" pitchFamily="2" charset="0"/>
                </a:rPr>
                <a:t>150,866</a:t>
              </a:r>
              <a:r>
                <a:rPr kumimoji="0" lang="en-US" sz="1600" b="1" i="0" u="none" strike="noStrike" kern="1200" cap="none" spc="0" normalizeH="0" baseline="0" noProof="0" dirty="0">
                  <a:ln>
                    <a:noFill/>
                  </a:ln>
                  <a:solidFill>
                    <a:srgbClr val="515267"/>
                  </a:solidFill>
                  <a:effectLst/>
                  <a:uLnTx/>
                  <a:uFillTx/>
                  <a:latin typeface="Outfit" pitchFamily="2" charset="0"/>
                  <a:ea typeface="+mn-ea"/>
                  <a:cs typeface="+mn-cs"/>
                </a:rPr>
                <a:t> Faces</a:t>
              </a:r>
            </a:p>
          </p:txBody>
        </p:sp>
      </p:grpSp>
      <p:grpSp>
        <p:nvGrpSpPr>
          <p:cNvPr id="166" name="Group 165">
            <a:extLst>
              <a:ext uri="{FF2B5EF4-FFF2-40B4-BE49-F238E27FC236}">
                <a16:creationId xmlns:a16="http://schemas.microsoft.com/office/drawing/2014/main" id="{3962F045-DCE5-0A35-A5DE-8341FE70C2EE}"/>
              </a:ext>
            </a:extLst>
          </p:cNvPr>
          <p:cNvGrpSpPr/>
          <p:nvPr/>
        </p:nvGrpSpPr>
        <p:grpSpPr>
          <a:xfrm>
            <a:off x="4503980" y="4550095"/>
            <a:ext cx="3407342" cy="864993"/>
            <a:chOff x="4728126" y="4734563"/>
            <a:chExt cx="3407342" cy="864993"/>
          </a:xfrm>
        </p:grpSpPr>
        <p:pic>
          <p:nvPicPr>
            <p:cNvPr id="129" name="Picture 128">
              <a:extLst>
                <a:ext uri="{FF2B5EF4-FFF2-40B4-BE49-F238E27FC236}">
                  <a16:creationId xmlns:a16="http://schemas.microsoft.com/office/drawing/2014/main" id="{3AAAD424-2D64-95D7-EFE6-AE82CA44ECD1}"/>
                </a:ext>
              </a:extLst>
            </p:cNvPr>
            <p:cNvPicPr>
              <a:picLocks noChangeAspect="1"/>
            </p:cNvPicPr>
            <p:nvPr/>
          </p:nvPicPr>
          <p:blipFill>
            <a:blip r:embed="rId12">
              <a:duotone>
                <a:prstClr val="black"/>
                <a:schemeClr val="tx2">
                  <a:tint val="45000"/>
                  <a:satMod val="400000"/>
                </a:schemeClr>
              </a:duotone>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4728126" y="4749706"/>
              <a:ext cx="849850" cy="849850"/>
            </a:xfrm>
            <a:prstGeom prst="rect">
              <a:avLst/>
            </a:prstGeom>
          </p:spPr>
        </p:pic>
        <p:sp>
          <p:nvSpPr>
            <p:cNvPr id="130" name="TextBox 129">
              <a:extLst>
                <a:ext uri="{FF2B5EF4-FFF2-40B4-BE49-F238E27FC236}">
                  <a16:creationId xmlns:a16="http://schemas.microsoft.com/office/drawing/2014/main" id="{02410DD8-63E3-F2C0-D19F-0E662C6C39D8}"/>
                </a:ext>
              </a:extLst>
            </p:cNvPr>
            <p:cNvSpPr txBox="1"/>
            <p:nvPr/>
          </p:nvSpPr>
          <p:spPr>
            <a:xfrm>
              <a:off x="5620062" y="4734563"/>
              <a:ext cx="25154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15267"/>
                  </a:solidFill>
                  <a:effectLst/>
                  <a:uLnTx/>
                  <a:uFillTx/>
                  <a:latin typeface="Outfit" pitchFamily="2" charset="0"/>
                  <a:ea typeface="+mn-ea"/>
                  <a:cs typeface="+mn-cs"/>
                </a:rPr>
                <a:t>Develop</a:t>
              </a:r>
            </a:p>
          </p:txBody>
        </p:sp>
        <p:sp>
          <p:nvSpPr>
            <p:cNvPr id="131" name="TextBox 130">
              <a:extLst>
                <a:ext uri="{FF2B5EF4-FFF2-40B4-BE49-F238E27FC236}">
                  <a16:creationId xmlns:a16="http://schemas.microsoft.com/office/drawing/2014/main" id="{320D90CC-7FA3-859A-C65D-96A00E0687C7}"/>
                </a:ext>
              </a:extLst>
            </p:cNvPr>
            <p:cNvSpPr txBox="1"/>
            <p:nvPr/>
          </p:nvSpPr>
          <p:spPr>
            <a:xfrm>
              <a:off x="5613064" y="5004865"/>
              <a:ext cx="2414100" cy="584775"/>
            </a:xfrm>
            <a:prstGeom prst="rect">
              <a:avLst/>
            </a:prstGeom>
            <a:noFill/>
          </p:spPr>
          <p:txBody>
            <a:bodyPr wrap="square" anchor="ctr">
              <a:spAutoFit/>
            </a:bodyPr>
            <a:lstStyle/>
            <a:p>
              <a:pPr lvl="0">
                <a:defRPr/>
              </a:pPr>
              <a:r>
                <a:rPr lang="en-US" sz="1600" dirty="0">
                  <a:solidFill>
                    <a:srgbClr val="4F4343"/>
                  </a:solidFill>
                  <a:latin typeface="Outfit" pitchFamily="2" charset="0"/>
                </a:rPr>
                <a:t>Used to fine tune model to prevent overfitting</a:t>
              </a:r>
            </a:p>
          </p:txBody>
        </p:sp>
        <p:sp>
          <p:nvSpPr>
            <p:cNvPr id="47" name="TextBox 46">
              <a:extLst>
                <a:ext uri="{FF2B5EF4-FFF2-40B4-BE49-F238E27FC236}">
                  <a16:creationId xmlns:a16="http://schemas.microsoft.com/office/drawing/2014/main" id="{7CBBC077-C9F2-DA34-6224-90025E6AA89E}"/>
                </a:ext>
              </a:extLst>
            </p:cNvPr>
            <p:cNvSpPr txBox="1"/>
            <p:nvPr/>
          </p:nvSpPr>
          <p:spPr>
            <a:xfrm>
              <a:off x="6172691" y="4749952"/>
              <a:ext cx="185447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515267"/>
                  </a:solidFill>
                  <a:latin typeface="Outfit" pitchFamily="2" charset="0"/>
                </a:rPr>
                <a:t>49,718</a:t>
              </a:r>
              <a:r>
                <a:rPr kumimoji="0" lang="en-US" sz="1600" b="1" i="0" u="none" strike="noStrike" kern="1200" cap="none" spc="0" normalizeH="0" baseline="0" noProof="0" dirty="0">
                  <a:ln>
                    <a:noFill/>
                  </a:ln>
                  <a:solidFill>
                    <a:srgbClr val="515267"/>
                  </a:solidFill>
                  <a:effectLst/>
                  <a:uLnTx/>
                  <a:uFillTx/>
                  <a:latin typeface="Outfit" pitchFamily="2" charset="0"/>
                  <a:ea typeface="+mn-ea"/>
                  <a:cs typeface="+mn-cs"/>
                </a:rPr>
                <a:t> Faces</a:t>
              </a:r>
            </a:p>
          </p:txBody>
        </p:sp>
      </p:grpSp>
      <p:grpSp>
        <p:nvGrpSpPr>
          <p:cNvPr id="167" name="Group 166">
            <a:extLst>
              <a:ext uri="{FF2B5EF4-FFF2-40B4-BE49-F238E27FC236}">
                <a16:creationId xmlns:a16="http://schemas.microsoft.com/office/drawing/2014/main" id="{0D295798-687A-9121-D3E7-62C82F88A2F1}"/>
              </a:ext>
            </a:extLst>
          </p:cNvPr>
          <p:cNvGrpSpPr/>
          <p:nvPr/>
        </p:nvGrpSpPr>
        <p:grpSpPr>
          <a:xfrm>
            <a:off x="8555734" y="4545236"/>
            <a:ext cx="3265319" cy="889854"/>
            <a:chOff x="8555734" y="4729704"/>
            <a:chExt cx="3265319" cy="889854"/>
          </a:xfrm>
        </p:grpSpPr>
        <p:pic>
          <p:nvPicPr>
            <p:cNvPr id="62" name="Picture 61">
              <a:extLst>
                <a:ext uri="{FF2B5EF4-FFF2-40B4-BE49-F238E27FC236}">
                  <a16:creationId xmlns:a16="http://schemas.microsoft.com/office/drawing/2014/main" id="{FD5EC0F0-D929-CC2A-711A-F1165988847D}"/>
                </a:ext>
              </a:extLst>
            </p:cNvPr>
            <p:cNvPicPr>
              <a:picLocks noChangeAspect="1"/>
            </p:cNvPicPr>
            <p:nvPr/>
          </p:nvPicPr>
          <p:blipFill>
            <a:blip r:embed="rId14">
              <a:duotone>
                <a:prstClr val="black"/>
                <a:schemeClr val="tx2">
                  <a:tint val="45000"/>
                  <a:satMod val="400000"/>
                </a:schemeClr>
              </a:duotone>
              <a:extLst>
                <a:ext uri="{BEBA8EAE-BF5A-486C-A8C5-ECC9F3942E4B}">
                  <a14:imgProps xmlns:a14="http://schemas.microsoft.com/office/drawing/2010/main">
                    <a14:imgLayer r:embed="rId15">
                      <a14:imgEffect>
                        <a14:artisticPhotocopy/>
                      </a14:imgEffect>
                    </a14:imgLayer>
                  </a14:imgProps>
                </a:ext>
              </a:extLst>
            </a:blip>
            <a:stretch>
              <a:fillRect/>
            </a:stretch>
          </p:blipFill>
          <p:spPr>
            <a:xfrm>
              <a:off x="8555734" y="4729704"/>
              <a:ext cx="889854" cy="889854"/>
            </a:xfrm>
            <a:prstGeom prst="rect">
              <a:avLst/>
            </a:prstGeom>
          </p:spPr>
        </p:pic>
        <p:sp>
          <p:nvSpPr>
            <p:cNvPr id="63" name="TextBox 62">
              <a:extLst>
                <a:ext uri="{FF2B5EF4-FFF2-40B4-BE49-F238E27FC236}">
                  <a16:creationId xmlns:a16="http://schemas.microsoft.com/office/drawing/2014/main" id="{4FE847C7-7FCA-EE81-3495-3506FA9DBFC6}"/>
                </a:ext>
              </a:extLst>
            </p:cNvPr>
            <p:cNvSpPr txBox="1"/>
            <p:nvPr/>
          </p:nvSpPr>
          <p:spPr>
            <a:xfrm>
              <a:off x="9406598" y="4734563"/>
              <a:ext cx="19564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15267"/>
                  </a:solidFill>
                  <a:effectLst/>
                  <a:uLnTx/>
                  <a:uFillTx/>
                  <a:latin typeface="Outfit" pitchFamily="2" charset="0"/>
                  <a:ea typeface="+mn-ea"/>
                  <a:cs typeface="+mn-cs"/>
                </a:rPr>
                <a:t>Validate</a:t>
              </a:r>
            </a:p>
          </p:txBody>
        </p:sp>
        <p:sp>
          <p:nvSpPr>
            <p:cNvPr id="128" name="TextBox 127">
              <a:extLst>
                <a:ext uri="{FF2B5EF4-FFF2-40B4-BE49-F238E27FC236}">
                  <a16:creationId xmlns:a16="http://schemas.microsoft.com/office/drawing/2014/main" id="{BD13AFAF-0B34-11D1-21FB-73D2E327BF59}"/>
                </a:ext>
              </a:extLst>
            </p:cNvPr>
            <p:cNvSpPr txBox="1"/>
            <p:nvPr/>
          </p:nvSpPr>
          <p:spPr>
            <a:xfrm>
              <a:off x="9406598" y="5004865"/>
              <a:ext cx="2414100" cy="584775"/>
            </a:xfrm>
            <a:prstGeom prst="rect">
              <a:avLst/>
            </a:prstGeom>
            <a:noFill/>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15267"/>
                  </a:solidFill>
                  <a:effectLst/>
                  <a:uLnTx/>
                  <a:uFillTx/>
                  <a:latin typeface="Outfit" pitchFamily="2" charset="0"/>
                  <a:ea typeface="+mn-ea"/>
                  <a:cs typeface="+mn-cs"/>
                </a:rPr>
                <a:t>Used to assess a model's performance metrics</a:t>
              </a:r>
            </a:p>
          </p:txBody>
        </p:sp>
        <p:sp>
          <p:nvSpPr>
            <p:cNvPr id="51" name="TextBox 50">
              <a:extLst>
                <a:ext uri="{FF2B5EF4-FFF2-40B4-BE49-F238E27FC236}">
                  <a16:creationId xmlns:a16="http://schemas.microsoft.com/office/drawing/2014/main" id="{F6D93AD4-9535-AD03-E171-2DF76D1CAE78}"/>
                </a:ext>
              </a:extLst>
            </p:cNvPr>
            <p:cNvSpPr txBox="1"/>
            <p:nvPr/>
          </p:nvSpPr>
          <p:spPr>
            <a:xfrm>
              <a:off x="9864580" y="4749952"/>
              <a:ext cx="1956473"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15267"/>
                  </a:solidFill>
                  <a:effectLst/>
                  <a:uLnTx/>
                  <a:uFillTx/>
                  <a:latin typeface="Outfit" pitchFamily="2" charset="0"/>
                  <a:ea typeface="+mn-ea"/>
                  <a:cs typeface="+mn-cs"/>
                </a:rPr>
                <a:t>15,345 Faces</a:t>
              </a:r>
            </a:p>
          </p:txBody>
        </p:sp>
      </p:grpSp>
      <p:sp>
        <p:nvSpPr>
          <p:cNvPr id="2" name="Rectangle: Rounded Corners 1">
            <a:extLst>
              <a:ext uri="{FF2B5EF4-FFF2-40B4-BE49-F238E27FC236}">
                <a16:creationId xmlns:a16="http://schemas.microsoft.com/office/drawing/2014/main" id="{785A3C00-0B9E-16B2-592B-96ABF2391C68}"/>
              </a:ext>
            </a:extLst>
          </p:cNvPr>
          <p:cNvSpPr/>
          <p:nvPr/>
        </p:nvSpPr>
        <p:spPr>
          <a:xfrm>
            <a:off x="0" y="1183566"/>
            <a:ext cx="12192000" cy="4393106"/>
          </a:xfrm>
          <a:prstGeom prst="roundRect">
            <a:avLst>
              <a:gd name="adj" fmla="val 3509"/>
            </a:avLst>
          </a:prstGeom>
          <a:noFill/>
          <a:ln w="76200">
            <a:solidFill>
              <a:srgbClr val="515267">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51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40" grpId="0" animBg="1"/>
      <p:bldP spid="44"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person in a red and white striped shirt&#10;&#10;AI-generated content may be incorrect.">
            <a:extLst>
              <a:ext uri="{FF2B5EF4-FFF2-40B4-BE49-F238E27FC236}">
                <a16:creationId xmlns:a16="http://schemas.microsoft.com/office/drawing/2014/main" id="{2ACBB4AB-BC31-135A-34AD-32674CA552DA}"/>
              </a:ext>
            </a:extLst>
          </p:cNvPr>
          <p:cNvPicPr>
            <a:picLocks noChangeAspect="1"/>
          </p:cNvPicPr>
          <p:nvPr/>
        </p:nvPicPr>
        <p:blipFill>
          <a:blip r:embed="rId3">
            <a:extLst>
              <a:ext uri="{28A0092B-C50C-407E-A947-70E740481C1C}">
                <a14:useLocalDpi xmlns:a14="http://schemas.microsoft.com/office/drawing/2010/main" val="0"/>
              </a:ext>
            </a:extLst>
          </a:blip>
          <a:srcRect r="8590" b="5800"/>
          <a:stretch>
            <a:fillRect/>
          </a:stretch>
        </p:blipFill>
        <p:spPr>
          <a:xfrm>
            <a:off x="4536394" y="3122223"/>
            <a:ext cx="1269788" cy="1757554"/>
          </a:xfrm>
          <a:prstGeom prst="rect">
            <a:avLst/>
          </a:prstGeom>
        </p:spPr>
      </p:pic>
      <p:pic>
        <p:nvPicPr>
          <p:cNvPr id="30" name="Picture 29" descr="A person wearing glasses and a blue shirt&#10;&#10;AI-generated content may be incorrect.">
            <a:extLst>
              <a:ext uri="{FF2B5EF4-FFF2-40B4-BE49-F238E27FC236}">
                <a16:creationId xmlns:a16="http://schemas.microsoft.com/office/drawing/2014/main" id="{D59E57BC-A451-21EA-5B34-D8A838F63671}"/>
              </a:ext>
            </a:extLst>
          </p:cNvPr>
          <p:cNvPicPr>
            <a:picLocks noChangeAspect="1"/>
          </p:cNvPicPr>
          <p:nvPr/>
        </p:nvPicPr>
        <p:blipFill>
          <a:blip r:embed="rId4">
            <a:extLst>
              <a:ext uri="{28A0092B-C50C-407E-A947-70E740481C1C}">
                <a14:useLocalDpi xmlns:a14="http://schemas.microsoft.com/office/drawing/2010/main" val="0"/>
              </a:ext>
            </a:extLst>
          </a:blip>
          <a:srcRect r="15576" b="7452"/>
          <a:stretch>
            <a:fillRect/>
          </a:stretch>
        </p:blipFill>
        <p:spPr>
          <a:xfrm>
            <a:off x="2536334" y="3122223"/>
            <a:ext cx="1269788" cy="1757556"/>
          </a:xfrm>
          <a:prstGeom prst="rect">
            <a:avLst/>
          </a:prstGeom>
        </p:spPr>
      </p:pic>
      <p:sp>
        <p:nvSpPr>
          <p:cNvPr id="17" name="Plus Sign 16">
            <a:extLst>
              <a:ext uri="{FF2B5EF4-FFF2-40B4-BE49-F238E27FC236}">
                <a16:creationId xmlns:a16="http://schemas.microsoft.com/office/drawing/2014/main" id="{5E25B691-6B37-E308-7A80-6401E0949308}"/>
              </a:ext>
            </a:extLst>
          </p:cNvPr>
          <p:cNvSpPr/>
          <p:nvPr/>
        </p:nvSpPr>
        <p:spPr>
          <a:xfrm>
            <a:off x="3842429" y="3755401"/>
            <a:ext cx="657658" cy="634111"/>
          </a:xfrm>
          <a:prstGeom prst="mathPlus">
            <a:avLst>
              <a:gd name="adj1" fmla="val 16813"/>
            </a:avLst>
          </a:prstGeom>
          <a:solidFill>
            <a:srgbClr val="5152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sp>
        <p:nvSpPr>
          <p:cNvPr id="18" name="Equals 17">
            <a:extLst>
              <a:ext uri="{FF2B5EF4-FFF2-40B4-BE49-F238E27FC236}">
                <a16:creationId xmlns:a16="http://schemas.microsoft.com/office/drawing/2014/main" id="{3A5E9F31-8137-3AD8-91F3-6E8C550E1A8A}"/>
              </a:ext>
            </a:extLst>
          </p:cNvPr>
          <p:cNvSpPr/>
          <p:nvPr/>
        </p:nvSpPr>
        <p:spPr>
          <a:xfrm>
            <a:off x="5923366" y="3857572"/>
            <a:ext cx="692214" cy="429768"/>
          </a:xfrm>
          <a:prstGeom prst="mathEqual">
            <a:avLst>
              <a:gd name="adj1" fmla="val 36745"/>
              <a:gd name="adj2" fmla="val 28781"/>
            </a:avLst>
          </a:prstGeom>
          <a:solidFill>
            <a:srgbClr val="515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267"/>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E119B18-B9C8-B240-5227-C5A7149202E5}"/>
              </a:ext>
            </a:extLst>
          </p:cNvPr>
          <p:cNvSpPr txBox="1"/>
          <p:nvPr/>
        </p:nvSpPr>
        <p:spPr>
          <a:xfrm>
            <a:off x="8048293" y="5060291"/>
            <a:ext cx="1943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Photoshop</a:t>
            </a:r>
          </a:p>
        </p:txBody>
      </p:sp>
      <p:sp>
        <p:nvSpPr>
          <p:cNvPr id="21" name="TextBox 20">
            <a:extLst>
              <a:ext uri="{FF2B5EF4-FFF2-40B4-BE49-F238E27FC236}">
                <a16:creationId xmlns:a16="http://schemas.microsoft.com/office/drawing/2014/main" id="{B76B27EA-6163-C4B7-C2FE-FEAEE548C7D2}"/>
              </a:ext>
            </a:extLst>
          </p:cNvPr>
          <p:cNvSpPr txBox="1"/>
          <p:nvPr/>
        </p:nvSpPr>
        <p:spPr>
          <a:xfrm>
            <a:off x="2355933" y="5041639"/>
            <a:ext cx="37404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Original Images</a:t>
            </a:r>
          </a:p>
        </p:txBody>
      </p:sp>
      <p:sp>
        <p:nvSpPr>
          <p:cNvPr id="4" name="TextBox 7">
            <a:extLst>
              <a:ext uri="{FF2B5EF4-FFF2-40B4-BE49-F238E27FC236}">
                <a16:creationId xmlns:a16="http://schemas.microsoft.com/office/drawing/2014/main" id="{4BD9015D-0014-0119-3006-D9A275101A95}"/>
              </a:ext>
            </a:extLst>
          </p:cNvPr>
          <p:cNvSpPr txBox="1"/>
          <p:nvPr/>
        </p:nvSpPr>
        <p:spPr>
          <a:xfrm>
            <a:off x="0" y="136982"/>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15267"/>
                </a:solidFill>
                <a:effectLst/>
                <a:uLnTx/>
                <a:uFillTx/>
                <a:latin typeface="Montserrat" panose="00000500000000000000" pitchFamily="2" charset="0"/>
                <a:ea typeface="Neue Machina Ultra-Bold"/>
                <a:cs typeface="Neue Machina Ultra-Bold"/>
                <a:sym typeface="Neue Machina Ultra-Bold"/>
              </a:rPr>
              <a:t>Caltech Dataset</a:t>
            </a:r>
          </a:p>
        </p:txBody>
      </p:sp>
      <p:sp>
        <p:nvSpPr>
          <p:cNvPr id="9" name="Content Placeholder 2">
            <a:extLst>
              <a:ext uri="{FF2B5EF4-FFF2-40B4-BE49-F238E27FC236}">
                <a16:creationId xmlns:a16="http://schemas.microsoft.com/office/drawing/2014/main" id="{09689ED9-10F0-E991-04A3-94865FEAAD5E}"/>
              </a:ext>
            </a:extLst>
          </p:cNvPr>
          <p:cNvSpPr txBox="1">
            <a:spLocks/>
          </p:cNvSpPr>
          <p:nvPr/>
        </p:nvSpPr>
        <p:spPr>
          <a:xfrm>
            <a:off x="330102" y="1458405"/>
            <a:ext cx="11450418" cy="1609854"/>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just" defTabSz="60963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515267"/>
                </a:solidFill>
                <a:latin typeface="Outfit" pitchFamily="2" charset="0"/>
              </a:rPr>
              <a:t>A secondary evaluation dataset is created to assess generalizability (the model's performance on unseen data). This dataset is made up of 100 Fake images and 100 Real images. The original images are sourced from Caltech. DeepFakes made from Photoshop and </a:t>
            </a:r>
            <a:r>
              <a:rPr lang="en-US" sz="2400" dirty="0" err="1">
                <a:solidFill>
                  <a:srgbClr val="515267"/>
                </a:solidFill>
                <a:latin typeface="Outfit" pitchFamily="2" charset="0"/>
              </a:rPr>
              <a:t>DeepfakeMaker</a:t>
            </a:r>
            <a:r>
              <a:rPr lang="en-US" sz="2400" dirty="0">
                <a:solidFill>
                  <a:srgbClr val="515267"/>
                </a:solidFill>
                <a:latin typeface="Outfit" pitchFamily="2" charset="0"/>
              </a:rPr>
              <a:t>. </a:t>
            </a:r>
          </a:p>
        </p:txBody>
      </p:sp>
      <p:sp>
        <p:nvSpPr>
          <p:cNvPr id="28" name="TextBox 27">
            <a:extLst>
              <a:ext uri="{FF2B5EF4-FFF2-40B4-BE49-F238E27FC236}">
                <a16:creationId xmlns:a16="http://schemas.microsoft.com/office/drawing/2014/main" id="{EDC9FDE4-A2BE-7CEF-EEF9-35FD7DB2E9B7}"/>
              </a:ext>
            </a:extLst>
          </p:cNvPr>
          <p:cNvSpPr txBox="1"/>
          <p:nvPr/>
        </p:nvSpPr>
        <p:spPr>
          <a:xfrm>
            <a:off x="6450881" y="4843438"/>
            <a:ext cx="17947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15267"/>
                </a:solidFill>
                <a:effectLst/>
                <a:uLnTx/>
                <a:uFillTx/>
                <a:latin typeface="Outfit" pitchFamily="2" charset="0"/>
                <a:ea typeface="+mn-ea"/>
                <a:cs typeface="+mn-cs"/>
              </a:rPr>
              <a:t>DeepFake Maker</a:t>
            </a:r>
          </a:p>
        </p:txBody>
      </p:sp>
      <p:pic>
        <p:nvPicPr>
          <p:cNvPr id="14" name="Picture 13" descr="A person with a beard&#10;&#10;AI-generated content may be incorrect.">
            <a:extLst>
              <a:ext uri="{FF2B5EF4-FFF2-40B4-BE49-F238E27FC236}">
                <a16:creationId xmlns:a16="http://schemas.microsoft.com/office/drawing/2014/main" id="{84902DF2-10A9-9A80-F48E-A6712255CBB5}"/>
              </a:ext>
            </a:extLst>
          </p:cNvPr>
          <p:cNvPicPr>
            <a:picLocks noChangeAspect="1"/>
          </p:cNvPicPr>
          <p:nvPr/>
        </p:nvPicPr>
        <p:blipFill>
          <a:blip r:embed="rId5">
            <a:extLst>
              <a:ext uri="{28A0092B-C50C-407E-A947-70E740481C1C}">
                <a14:useLocalDpi xmlns:a14="http://schemas.microsoft.com/office/drawing/2010/main" val="0"/>
              </a:ext>
            </a:extLst>
          </a:blip>
          <a:srcRect r="21661" b="8418"/>
          <a:stretch>
            <a:fillRect/>
          </a:stretch>
        </p:blipFill>
        <p:spPr>
          <a:xfrm>
            <a:off x="8344540" y="3122223"/>
            <a:ext cx="1269788" cy="1757554"/>
          </a:xfrm>
          <a:prstGeom prst="rect">
            <a:avLst/>
          </a:prstGeom>
        </p:spPr>
      </p:pic>
      <p:pic>
        <p:nvPicPr>
          <p:cNvPr id="94" name="Picture 93" descr="A person in a red and white striped shirt&#10;&#10;AI-generated content may be incorrect.">
            <a:extLst>
              <a:ext uri="{FF2B5EF4-FFF2-40B4-BE49-F238E27FC236}">
                <a16:creationId xmlns:a16="http://schemas.microsoft.com/office/drawing/2014/main" id="{FAC54894-B5CD-7809-9D4B-E469E2E3829D}"/>
              </a:ext>
            </a:extLst>
          </p:cNvPr>
          <p:cNvPicPr>
            <a:picLocks noChangeAspect="1"/>
          </p:cNvPicPr>
          <p:nvPr/>
        </p:nvPicPr>
        <p:blipFill>
          <a:blip r:embed="rId6">
            <a:extLst>
              <a:ext uri="{28A0092B-C50C-407E-A947-70E740481C1C}">
                <a14:useLocalDpi xmlns:a14="http://schemas.microsoft.com/office/drawing/2010/main" val="0"/>
              </a:ext>
            </a:extLst>
          </a:blip>
          <a:srcRect r="8590" b="5800"/>
          <a:stretch>
            <a:fillRect/>
          </a:stretch>
        </p:blipFill>
        <p:spPr>
          <a:xfrm>
            <a:off x="6713386" y="3112663"/>
            <a:ext cx="1269788" cy="1757554"/>
          </a:xfrm>
          <a:prstGeom prst="rect">
            <a:avLst/>
          </a:prstGeom>
        </p:spPr>
      </p:pic>
      <p:sp>
        <p:nvSpPr>
          <p:cNvPr id="95" name="Rectangle: Rounded Corners 94">
            <a:extLst>
              <a:ext uri="{FF2B5EF4-FFF2-40B4-BE49-F238E27FC236}">
                <a16:creationId xmlns:a16="http://schemas.microsoft.com/office/drawing/2014/main" id="{DE5E1056-777C-8A35-3BAF-CE987DF42F77}"/>
              </a:ext>
            </a:extLst>
          </p:cNvPr>
          <p:cNvSpPr/>
          <p:nvPr/>
        </p:nvSpPr>
        <p:spPr>
          <a:xfrm>
            <a:off x="0" y="1183565"/>
            <a:ext cx="12192000" cy="4592395"/>
          </a:xfrm>
          <a:prstGeom prst="roundRect">
            <a:avLst>
              <a:gd name="adj" fmla="val 3509"/>
            </a:avLst>
          </a:prstGeom>
          <a:noFill/>
          <a:ln w="76200">
            <a:solidFill>
              <a:srgbClr val="515267">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47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4.07407E-6 L 0.32734 0.00533 " pathEditMode="relative" rAng="0" ptsTypes="AA">
                                      <p:cBhvr>
                                        <p:cTn id="6" dur="2000" fill="hold"/>
                                        <p:tgtEl>
                                          <p:spTgt spid="29"/>
                                        </p:tgtEl>
                                        <p:attrNameLst>
                                          <p:attrName>ppt_x</p:attrName>
                                          <p:attrName>ppt_y</p:attrName>
                                        </p:attrNameLst>
                                      </p:cBhvr>
                                      <p:rCtr x="16367" y="255"/>
                                    </p:animMotion>
                                  </p:childTnLst>
                                </p:cTn>
                              </p:par>
                              <p:par>
                                <p:cTn id="7" presetID="42" presetClass="path" presetSubtype="0" accel="50000" decel="50000" fill="hold" nodeType="withEffect">
                                  <p:stCondLst>
                                    <p:cond delay="0"/>
                                  </p:stCondLst>
                                  <p:childTnLst>
                                    <p:animMotion origin="layout" path="M -3.75E-6 7.40741E-7 L 0.74493 0.00139 " pathEditMode="relative" rAng="0" ptsTypes="AA">
                                      <p:cBhvr>
                                        <p:cTn id="8" dur="2000" fill="hold"/>
                                        <p:tgtEl>
                                          <p:spTgt spid="30"/>
                                        </p:tgtEl>
                                        <p:attrNameLst>
                                          <p:attrName>ppt_x</p:attrName>
                                          <p:attrName>ppt_y</p:attrName>
                                        </p:attrNameLst>
                                      </p:cBhvr>
                                      <p:rCtr x="37240" y="69"/>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500"/>
                                        <p:tgtEl>
                                          <p:spTgt spid="9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a:extLst>
            <a:ext uri="{FF2B5EF4-FFF2-40B4-BE49-F238E27FC236}">
              <a16:creationId xmlns:a16="http://schemas.microsoft.com/office/drawing/2014/main" id="{780990C6-6571-931A-2467-4A8B9EAD6D4B}"/>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E7F68AAC-BCEF-85B7-4CF7-4BAA32BB0E8E}"/>
              </a:ext>
            </a:extLst>
          </p:cNvPr>
          <p:cNvSpPr txBox="1"/>
          <p:nvPr/>
        </p:nvSpPr>
        <p:spPr>
          <a:xfrm>
            <a:off x="-45396" y="637976"/>
            <a:ext cx="12192000" cy="67710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Model Development</a:t>
            </a:r>
          </a:p>
        </p:txBody>
      </p:sp>
      <p:grpSp>
        <p:nvGrpSpPr>
          <p:cNvPr id="488" name="Group 487">
            <a:extLst>
              <a:ext uri="{FF2B5EF4-FFF2-40B4-BE49-F238E27FC236}">
                <a16:creationId xmlns:a16="http://schemas.microsoft.com/office/drawing/2014/main" id="{5F7EF5C0-AF2C-36D9-455D-9DA851F9BC48}"/>
              </a:ext>
            </a:extLst>
          </p:cNvPr>
          <p:cNvGrpSpPr/>
          <p:nvPr/>
        </p:nvGrpSpPr>
        <p:grpSpPr>
          <a:xfrm>
            <a:off x="115457" y="1668533"/>
            <a:ext cx="12173626" cy="2817688"/>
            <a:chOff x="115457" y="1529637"/>
            <a:chExt cx="12173626" cy="2817688"/>
          </a:xfrm>
        </p:grpSpPr>
        <p:cxnSp>
          <p:nvCxnSpPr>
            <p:cNvPr id="24" name="Connector: Elbow 23">
              <a:extLst>
                <a:ext uri="{FF2B5EF4-FFF2-40B4-BE49-F238E27FC236}">
                  <a16:creationId xmlns:a16="http://schemas.microsoft.com/office/drawing/2014/main" id="{3AA8FC8A-B2A6-C64B-E42B-2F892F830185}"/>
                </a:ext>
              </a:extLst>
            </p:cNvPr>
            <p:cNvCxnSpPr>
              <a:cxnSpLocks/>
              <a:stCxn id="18" idx="3"/>
              <a:endCxn id="21" idx="1"/>
            </p:cNvCxnSpPr>
            <p:nvPr/>
          </p:nvCxnSpPr>
          <p:spPr>
            <a:xfrm flipH="1" flipV="1">
              <a:off x="3339010" y="3332320"/>
              <a:ext cx="6774218" cy="20007"/>
            </a:xfrm>
            <a:prstGeom prst="bentConnector5">
              <a:avLst>
                <a:gd name="adj1" fmla="val -3375"/>
                <a:gd name="adj2" fmla="val -5858574"/>
                <a:gd name="adj3" fmla="val 107588"/>
              </a:avLst>
            </a:prstGeom>
            <a:ln w="111125">
              <a:solidFill>
                <a:srgbClr val="FFD966"/>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B701F8A3-1549-BC51-835F-40AC47F79430}"/>
                </a:ext>
              </a:extLst>
            </p:cNvPr>
            <p:cNvGrpSpPr/>
            <p:nvPr/>
          </p:nvGrpSpPr>
          <p:grpSpPr>
            <a:xfrm>
              <a:off x="115457" y="2060418"/>
              <a:ext cx="2830786" cy="1750666"/>
              <a:chOff x="9575727" y="2330781"/>
              <a:chExt cx="2706901" cy="1750666"/>
            </a:xfrm>
          </p:grpSpPr>
          <p:sp>
            <p:nvSpPr>
              <p:cNvPr id="37" name="TextBox 7">
                <a:extLst>
                  <a:ext uri="{FF2B5EF4-FFF2-40B4-BE49-F238E27FC236}">
                    <a16:creationId xmlns:a16="http://schemas.microsoft.com/office/drawing/2014/main" id="{DBDF56ED-71D0-8B90-5C78-47F455CE8BFB}"/>
                  </a:ext>
                </a:extLst>
              </p:cNvPr>
              <p:cNvSpPr txBox="1"/>
              <p:nvPr/>
            </p:nvSpPr>
            <p:spPr>
              <a:xfrm>
                <a:off x="9575727" y="2330781"/>
                <a:ext cx="2706901"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Three implemented </a:t>
                </a:r>
                <a:r>
                  <a:rPr lang="en-US" sz="2000" b="1" dirty="0">
                    <a:solidFill>
                      <a:srgbClr val="4F4343"/>
                    </a:solidFill>
                    <a:latin typeface="Montserrat" panose="00000500000000000000" pitchFamily="2" charset="0"/>
                    <a:ea typeface="Neue Machina Ultra-Bold"/>
                    <a:cs typeface="Neue Machina Ultra-Bold"/>
                    <a:sym typeface="Neue Machina Ultra-Bold"/>
                  </a:rPr>
                  <a:t>s</a:t>
                </a:r>
                <a:r>
                  <a:rPr kumimoji="0" lang="en-US" sz="2000" b="1" i="0" u="none" strike="noStrike" kern="1200" cap="none" spc="0" normalizeH="0" baseline="0" noProof="0" dirty="0" err="1">
                    <a:ln>
                      <a:noFill/>
                    </a:ln>
                    <a:solidFill>
                      <a:srgbClr val="4F4343"/>
                    </a:solidFill>
                    <a:effectLst/>
                    <a:uLnTx/>
                    <a:uFillTx/>
                    <a:latin typeface="Montserrat" panose="00000500000000000000" pitchFamily="2" charset="0"/>
                    <a:ea typeface="Neue Machina Ultra-Bold"/>
                    <a:cs typeface="Neue Machina Ultra-Bold"/>
                    <a:sym typeface="Neue Machina Ultra-Bold"/>
                  </a:rPr>
                  <a:t>olutions</a:t>
                </a:r>
                <a:r>
                  <a:rPr kumimoji="0" lang="en-US" sz="20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a:t>
                </a:r>
              </a:p>
            </p:txBody>
          </p:sp>
          <p:sp>
            <p:nvSpPr>
              <p:cNvPr id="38" name="TextBox 7">
                <a:extLst>
                  <a:ext uri="{FF2B5EF4-FFF2-40B4-BE49-F238E27FC236}">
                    <a16:creationId xmlns:a16="http://schemas.microsoft.com/office/drawing/2014/main" id="{51A27B58-5459-C9C8-12BC-B2E6736D96CB}"/>
                  </a:ext>
                </a:extLst>
              </p:cNvPr>
              <p:cNvSpPr txBox="1"/>
              <p:nvPr/>
            </p:nvSpPr>
            <p:spPr>
              <a:xfrm>
                <a:off x="9716558" y="3025710"/>
                <a:ext cx="2418690" cy="276999"/>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i="0" u="none" strike="noStrike" kern="1200" cap="none" spc="0" normalizeH="0" baseline="0" noProof="0" dirty="0">
                    <a:ln>
                      <a:noFill/>
                    </a:ln>
                    <a:solidFill>
                      <a:srgbClr val="4F4343"/>
                    </a:solidFill>
                    <a:effectLst/>
                    <a:uLnTx/>
                    <a:uFillTx/>
                    <a:latin typeface="Outfit" pitchFamily="2" charset="0"/>
                    <a:ea typeface="Neue Machina Ultra-Bold"/>
                    <a:cs typeface="Neue Machina Ultra-Bold"/>
                    <a:sym typeface="Neue Machina Ultra-Bold"/>
                  </a:rPr>
                  <a:t>Random Forest</a:t>
                </a:r>
              </a:p>
            </p:txBody>
          </p:sp>
          <p:sp>
            <p:nvSpPr>
              <p:cNvPr id="39" name="TextBox 7">
                <a:extLst>
                  <a:ext uri="{FF2B5EF4-FFF2-40B4-BE49-F238E27FC236}">
                    <a16:creationId xmlns:a16="http://schemas.microsoft.com/office/drawing/2014/main" id="{98880398-A8D9-5329-0251-1B1D6CA41C4A}"/>
                  </a:ext>
                </a:extLst>
              </p:cNvPr>
              <p:cNvSpPr txBox="1"/>
              <p:nvPr/>
            </p:nvSpPr>
            <p:spPr>
              <a:xfrm>
                <a:off x="9716558" y="3415079"/>
                <a:ext cx="2418690" cy="276999"/>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i="0" u="none" strike="noStrike" kern="1200" cap="none" spc="0" normalizeH="0" baseline="0" noProof="0" dirty="0" err="1">
                    <a:ln>
                      <a:noFill/>
                    </a:ln>
                    <a:solidFill>
                      <a:srgbClr val="4F4343"/>
                    </a:solidFill>
                    <a:effectLst/>
                    <a:uLnTx/>
                    <a:uFillTx/>
                    <a:latin typeface="Outfit" pitchFamily="2" charset="0"/>
                    <a:ea typeface="Neue Machina Ultra-Bold"/>
                    <a:cs typeface="Neue Machina Ultra-Bold"/>
                    <a:sym typeface="Neue Machina Ultra-Bold"/>
                  </a:rPr>
                  <a:t>DeepTRUTH</a:t>
                </a:r>
                <a:r>
                  <a:rPr kumimoji="0" lang="en-US" i="0" u="none" strike="noStrike" kern="1200" cap="none" spc="0" normalizeH="0" baseline="0" noProof="0" dirty="0">
                    <a:ln>
                      <a:noFill/>
                    </a:ln>
                    <a:solidFill>
                      <a:srgbClr val="4F4343"/>
                    </a:solidFill>
                    <a:effectLst/>
                    <a:uLnTx/>
                    <a:uFillTx/>
                    <a:latin typeface="Outfit" pitchFamily="2" charset="0"/>
                    <a:ea typeface="Neue Machina Ultra-Bold"/>
                    <a:cs typeface="Neue Machina Ultra-Bold"/>
                    <a:sym typeface="Neue Machina Ultra-Bold"/>
                  </a:rPr>
                  <a:t> CNN</a:t>
                </a:r>
              </a:p>
            </p:txBody>
          </p:sp>
          <p:sp>
            <p:nvSpPr>
              <p:cNvPr id="40" name="TextBox 7">
                <a:extLst>
                  <a:ext uri="{FF2B5EF4-FFF2-40B4-BE49-F238E27FC236}">
                    <a16:creationId xmlns:a16="http://schemas.microsoft.com/office/drawing/2014/main" id="{BDCB6178-7D4F-D0DE-BE1C-5FD228ABE6DA}"/>
                  </a:ext>
                </a:extLst>
              </p:cNvPr>
              <p:cNvSpPr txBox="1"/>
              <p:nvPr/>
            </p:nvSpPr>
            <p:spPr>
              <a:xfrm>
                <a:off x="9716558" y="3804448"/>
                <a:ext cx="2418690" cy="276999"/>
              </a:xfrm>
              <a:prstGeom prst="rect">
                <a:avLst/>
              </a:prstGeom>
            </p:spPr>
            <p:txBody>
              <a:bodyPr wrap="square" lIns="0" tIns="0" rIns="0" bIns="0" rtlCol="0" anchor="t">
                <a:spAutoFit/>
              </a:bodyPr>
              <a:lstStyle/>
              <a:p>
                <a:pPr lvl="0" algn="ctr" defTabSz="609630">
                  <a:defRPr/>
                </a:pPr>
                <a:r>
                  <a:rPr lang="en-US" dirty="0" err="1">
                    <a:solidFill>
                      <a:srgbClr val="4F4343"/>
                    </a:solidFill>
                    <a:latin typeface="Outfit" pitchFamily="2" charset="0"/>
                    <a:ea typeface="Neue Machina Ultra-Bold"/>
                    <a:cs typeface="Neue Machina Ultra-Bold"/>
                    <a:sym typeface="Neue Machina Ultra-Bold"/>
                  </a:rPr>
                  <a:t>Efficientnet</a:t>
                </a:r>
                <a:r>
                  <a:rPr lang="en-US" dirty="0">
                    <a:solidFill>
                      <a:srgbClr val="4F4343"/>
                    </a:solidFill>
                    <a:latin typeface="Outfit" pitchFamily="2" charset="0"/>
                    <a:ea typeface="Neue Machina Ultra-Bold"/>
                    <a:cs typeface="Neue Machina Ultra-Bold"/>
                    <a:sym typeface="Neue Machina Ultra-Bold"/>
                  </a:rPr>
                  <a:t> B0</a:t>
                </a:r>
                <a:endParaRPr kumimoji="0" lang="en-US" i="0" u="none" strike="noStrike" kern="1200" cap="none" spc="0" normalizeH="0" baseline="0" noProof="0" dirty="0">
                  <a:ln>
                    <a:noFill/>
                  </a:ln>
                  <a:solidFill>
                    <a:srgbClr val="4F4343"/>
                  </a:solidFill>
                  <a:effectLst/>
                  <a:uLnTx/>
                  <a:uFillTx/>
                  <a:latin typeface="Outfit" pitchFamily="2" charset="0"/>
                  <a:ea typeface="Neue Machina Ultra-Bold"/>
                  <a:cs typeface="Neue Machina Ultra-Bold"/>
                  <a:sym typeface="Neue Machina Ultra-Bold"/>
                </a:endParaRPr>
              </a:p>
            </p:txBody>
          </p:sp>
        </p:grpSp>
        <p:grpSp>
          <p:nvGrpSpPr>
            <p:cNvPr id="224" name="Group 223">
              <a:extLst>
                <a:ext uri="{FF2B5EF4-FFF2-40B4-BE49-F238E27FC236}">
                  <a16:creationId xmlns:a16="http://schemas.microsoft.com/office/drawing/2014/main" id="{D1687A5A-B88E-B661-83EC-5176F429A3B2}"/>
                </a:ext>
              </a:extLst>
            </p:cNvPr>
            <p:cNvGrpSpPr/>
            <p:nvPr/>
          </p:nvGrpSpPr>
          <p:grpSpPr>
            <a:xfrm>
              <a:off x="3339010" y="1529637"/>
              <a:ext cx="8950073" cy="2817688"/>
              <a:chOff x="620625" y="1495805"/>
              <a:chExt cx="8950073" cy="2817688"/>
            </a:xfrm>
          </p:grpSpPr>
          <p:sp>
            <p:nvSpPr>
              <p:cNvPr id="6" name="Rectangle: Rounded Corners 5">
                <a:extLst>
                  <a:ext uri="{FF2B5EF4-FFF2-40B4-BE49-F238E27FC236}">
                    <a16:creationId xmlns:a16="http://schemas.microsoft.com/office/drawing/2014/main" id="{C11B7ECB-5709-3372-981C-D1469FFE6419}"/>
                  </a:ext>
                </a:extLst>
              </p:cNvPr>
              <p:cNvSpPr/>
              <p:nvPr/>
            </p:nvSpPr>
            <p:spPr>
              <a:xfrm>
                <a:off x="620625" y="2454622"/>
                <a:ext cx="2096996" cy="364813"/>
              </a:xfrm>
              <a:prstGeom prst="roundRect">
                <a:avLst>
                  <a:gd name="adj" fmla="val 50000"/>
                </a:avLst>
              </a:prstGeom>
              <a:noFill/>
              <a:ln w="76200">
                <a:solidFill>
                  <a:srgbClr val="E46C0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4343"/>
                    </a:solidFill>
                    <a:effectLst/>
                    <a:uLnTx/>
                    <a:uFillTx/>
                    <a:latin typeface="Outfit" pitchFamily="2" charset="0"/>
                    <a:ea typeface="+mn-ea"/>
                    <a:cs typeface="+mn-cs"/>
                  </a:rPr>
                  <a:t>Training set</a:t>
                </a:r>
              </a:p>
            </p:txBody>
          </p:sp>
          <p:sp>
            <p:nvSpPr>
              <p:cNvPr id="11" name="Rectangle: Rounded Corners 10">
                <a:extLst>
                  <a:ext uri="{FF2B5EF4-FFF2-40B4-BE49-F238E27FC236}">
                    <a16:creationId xmlns:a16="http://schemas.microsoft.com/office/drawing/2014/main" id="{4F493887-753C-C4F5-FCE8-11FF61FFFA99}"/>
                  </a:ext>
                </a:extLst>
              </p:cNvPr>
              <p:cNvSpPr/>
              <p:nvPr/>
            </p:nvSpPr>
            <p:spPr>
              <a:xfrm>
                <a:off x="2956555" y="2454622"/>
                <a:ext cx="2096996" cy="364813"/>
              </a:xfrm>
              <a:prstGeom prst="roundRect">
                <a:avLst>
                  <a:gd name="adj" fmla="val 50000"/>
                </a:avLst>
              </a:prstGeom>
              <a:noFill/>
              <a:ln w="76200">
                <a:solidFill>
                  <a:srgbClr val="E46C0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kumimoji="0" lang="en-US" sz="1600" b="1" i="0" u="none" strike="noStrike" kern="1200" cap="none" spc="0" normalizeH="0" baseline="0" noProof="0" dirty="0">
                    <a:ln>
                      <a:noFill/>
                    </a:ln>
                    <a:solidFill>
                      <a:srgbClr val="4F4343"/>
                    </a:solidFill>
                    <a:effectLst/>
                    <a:uLnTx/>
                    <a:uFillTx/>
                    <a:latin typeface="Outfit" pitchFamily="2" charset="0"/>
                  </a:rPr>
                  <a:t>Development</a:t>
                </a:r>
                <a:r>
                  <a:rPr lang="en-US" sz="1600" b="1" dirty="0">
                    <a:solidFill>
                      <a:srgbClr val="4F4343"/>
                    </a:solidFill>
                    <a:latin typeface="Outfit" pitchFamily="2" charset="0"/>
                  </a:rPr>
                  <a:t> set</a:t>
                </a:r>
                <a:endParaRPr kumimoji="0" lang="en-US" sz="1600" b="1" i="0" u="none" strike="noStrike" kern="1200" cap="none" spc="0" normalizeH="0" baseline="0" noProof="0" dirty="0">
                  <a:ln>
                    <a:noFill/>
                  </a:ln>
                  <a:solidFill>
                    <a:srgbClr val="4F4343"/>
                  </a:solidFill>
                  <a:effectLst/>
                  <a:uLnTx/>
                  <a:uFillTx/>
                  <a:latin typeface="Outfit" pitchFamily="2" charset="0"/>
                </a:endParaRPr>
              </a:p>
            </p:txBody>
          </p:sp>
          <p:sp>
            <p:nvSpPr>
              <p:cNvPr id="10" name="Rectangle: Rounded Corners 9">
                <a:extLst>
                  <a:ext uri="{FF2B5EF4-FFF2-40B4-BE49-F238E27FC236}">
                    <a16:creationId xmlns:a16="http://schemas.microsoft.com/office/drawing/2014/main" id="{7540891D-F229-C30F-A9AC-7E30A041B3A6}"/>
                  </a:ext>
                </a:extLst>
              </p:cNvPr>
              <p:cNvSpPr/>
              <p:nvPr/>
            </p:nvSpPr>
            <p:spPr>
              <a:xfrm>
                <a:off x="5301903" y="3808697"/>
                <a:ext cx="2092940" cy="504796"/>
              </a:xfrm>
              <a:prstGeom prst="roundRect">
                <a:avLst>
                  <a:gd name="adj" fmla="val 50000"/>
                </a:avLst>
              </a:prstGeom>
              <a:noFill/>
              <a:ln w="76200">
                <a:solidFill>
                  <a:srgbClr val="9BBB59"/>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4343"/>
                    </a:solidFill>
                    <a:effectLst/>
                    <a:uLnTx/>
                    <a:uFillTx/>
                    <a:latin typeface="Outfit" pitchFamily="2" charset="0"/>
                    <a:ea typeface="+mn-ea"/>
                    <a:cs typeface="+mn-cs"/>
                  </a:rPr>
                  <a:t>Update</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4343"/>
                    </a:solidFill>
                    <a:effectLst/>
                    <a:uLnTx/>
                    <a:uFillTx/>
                    <a:latin typeface="Outfit" pitchFamily="2" charset="0"/>
                    <a:ea typeface="+mn-ea"/>
                    <a:cs typeface="+mn-cs"/>
                  </a:rPr>
                  <a:t>Confusion Matrix</a:t>
                </a:r>
              </a:p>
            </p:txBody>
          </p:sp>
          <p:sp>
            <p:nvSpPr>
              <p:cNvPr id="20" name="Rectangle: Rounded Corners 19">
                <a:extLst>
                  <a:ext uri="{FF2B5EF4-FFF2-40B4-BE49-F238E27FC236}">
                    <a16:creationId xmlns:a16="http://schemas.microsoft.com/office/drawing/2014/main" id="{6C28EBF1-AF58-3064-B9E2-575A297CE589}"/>
                  </a:ext>
                </a:extLst>
              </p:cNvPr>
              <p:cNvSpPr/>
              <p:nvPr/>
            </p:nvSpPr>
            <p:spPr>
              <a:xfrm>
                <a:off x="5301072" y="2454622"/>
                <a:ext cx="2094602" cy="364813"/>
              </a:xfrm>
              <a:prstGeom prst="roundRect">
                <a:avLst>
                  <a:gd name="adj" fmla="val 50000"/>
                </a:avLst>
              </a:prstGeom>
              <a:noFill/>
              <a:ln w="76200">
                <a:solidFill>
                  <a:srgbClr val="E46C0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1600" b="1" dirty="0">
                    <a:solidFill>
                      <a:srgbClr val="4F4343"/>
                    </a:solidFill>
                    <a:latin typeface="Outfit" pitchFamily="2" charset="0"/>
                  </a:rPr>
                  <a:t>Validation set</a:t>
                </a:r>
                <a:endParaRPr kumimoji="0" lang="en-US" sz="1600" b="1" i="0" u="none" strike="noStrike" kern="1200" cap="none" spc="0" normalizeH="0" baseline="0" noProof="0" dirty="0">
                  <a:ln>
                    <a:noFill/>
                  </a:ln>
                  <a:solidFill>
                    <a:srgbClr val="4F4343"/>
                  </a:solidFill>
                  <a:effectLst/>
                  <a:uLnTx/>
                  <a:uFillTx/>
                  <a:latin typeface="Outfit" pitchFamily="2" charset="0"/>
                </a:endParaRPr>
              </a:p>
            </p:txBody>
          </p:sp>
          <p:sp>
            <p:nvSpPr>
              <p:cNvPr id="25" name="Rectangle: Rounded Corners 24">
                <a:extLst>
                  <a:ext uri="{FF2B5EF4-FFF2-40B4-BE49-F238E27FC236}">
                    <a16:creationId xmlns:a16="http://schemas.microsoft.com/office/drawing/2014/main" id="{8B1D8414-C60F-AA6F-7ED1-B5FEF395E430}"/>
                  </a:ext>
                </a:extLst>
              </p:cNvPr>
              <p:cNvSpPr/>
              <p:nvPr/>
            </p:nvSpPr>
            <p:spPr>
              <a:xfrm>
                <a:off x="2958583" y="2964599"/>
                <a:ext cx="2092940" cy="686434"/>
              </a:xfrm>
              <a:prstGeom prst="roundRect">
                <a:avLst>
                  <a:gd name="adj" fmla="val 50000"/>
                </a:avLst>
              </a:prstGeom>
              <a:noFill/>
              <a:ln w="76200">
                <a:solidFill>
                  <a:srgbClr val="4F434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Develop </a:t>
                </a: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Model</a:t>
                </a:r>
              </a:p>
            </p:txBody>
          </p:sp>
          <p:sp>
            <p:nvSpPr>
              <p:cNvPr id="18" name="Rectangle: Rounded Corners 17">
                <a:extLst>
                  <a:ext uri="{FF2B5EF4-FFF2-40B4-BE49-F238E27FC236}">
                    <a16:creationId xmlns:a16="http://schemas.microsoft.com/office/drawing/2014/main" id="{7D50952B-9E2A-D69B-AF04-635EA89035A7}"/>
                  </a:ext>
                </a:extLst>
              </p:cNvPr>
              <p:cNvSpPr/>
              <p:nvPr/>
            </p:nvSpPr>
            <p:spPr>
              <a:xfrm>
                <a:off x="5301903" y="2970763"/>
                <a:ext cx="2092940" cy="695464"/>
              </a:xfrm>
              <a:prstGeom prst="roundRect">
                <a:avLst>
                  <a:gd name="adj" fmla="val 50000"/>
                </a:avLst>
              </a:prstGeom>
              <a:noFill/>
              <a:ln w="76200">
                <a:solidFill>
                  <a:srgbClr val="4F434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Evaluate </a:t>
                </a: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Model</a:t>
                </a:r>
              </a:p>
            </p:txBody>
          </p:sp>
          <p:sp>
            <p:nvSpPr>
              <p:cNvPr id="21" name="Rectangle: Rounded Corners 20">
                <a:extLst>
                  <a:ext uri="{FF2B5EF4-FFF2-40B4-BE49-F238E27FC236}">
                    <a16:creationId xmlns:a16="http://schemas.microsoft.com/office/drawing/2014/main" id="{EFD9EF65-2AC5-2028-B7C1-A1B1FFDF23A9}"/>
                  </a:ext>
                </a:extLst>
              </p:cNvPr>
              <p:cNvSpPr/>
              <p:nvPr/>
            </p:nvSpPr>
            <p:spPr>
              <a:xfrm>
                <a:off x="620625" y="2955271"/>
                <a:ext cx="2096996" cy="686434"/>
              </a:xfrm>
              <a:prstGeom prst="roundRect">
                <a:avLst>
                  <a:gd name="adj" fmla="val 50000"/>
                </a:avLst>
              </a:prstGeom>
              <a:noFill/>
              <a:ln w="76200">
                <a:solidFill>
                  <a:srgbClr val="4F434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Train </a:t>
                </a: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Model</a:t>
                </a:r>
              </a:p>
            </p:txBody>
          </p:sp>
          <p:sp>
            <p:nvSpPr>
              <p:cNvPr id="78" name="Rectangle: Rounded Corners 77">
                <a:extLst>
                  <a:ext uri="{FF2B5EF4-FFF2-40B4-BE49-F238E27FC236}">
                    <a16:creationId xmlns:a16="http://schemas.microsoft.com/office/drawing/2014/main" id="{B6263FCB-3040-7C23-E8D2-985DDA2A6EEA}"/>
                  </a:ext>
                </a:extLst>
              </p:cNvPr>
              <p:cNvSpPr/>
              <p:nvPr/>
            </p:nvSpPr>
            <p:spPr>
              <a:xfrm>
                <a:off x="5292485" y="1975569"/>
                <a:ext cx="2111776" cy="364813"/>
              </a:xfrm>
              <a:prstGeom prst="roundRect">
                <a:avLst>
                  <a:gd name="adj" fmla="val 50000"/>
                </a:avLst>
              </a:prstGeom>
              <a:noFill/>
              <a:ln w="76200">
                <a:solidFill>
                  <a:srgbClr val="E46C0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kumimoji="0" lang="en-US" sz="1600" b="1" i="0" u="none" strike="noStrike" kern="1200" cap="none" spc="0" normalizeH="0" baseline="0" noProof="0" dirty="0">
                    <a:ln>
                      <a:noFill/>
                    </a:ln>
                    <a:solidFill>
                      <a:srgbClr val="4F4343"/>
                    </a:solidFill>
                    <a:effectLst/>
                    <a:uLnTx/>
                    <a:uFillTx/>
                    <a:latin typeface="Outfit" pitchFamily="2" charset="0"/>
                  </a:rPr>
                  <a:t>Development</a:t>
                </a:r>
                <a:r>
                  <a:rPr lang="en-US" sz="1600" b="1" dirty="0">
                    <a:solidFill>
                      <a:srgbClr val="4F4343"/>
                    </a:solidFill>
                    <a:latin typeface="Outfit" pitchFamily="2" charset="0"/>
                  </a:rPr>
                  <a:t> set</a:t>
                </a:r>
                <a:endParaRPr kumimoji="0" lang="en-US" sz="1600" b="1" i="0" u="none" strike="noStrike" kern="1200" cap="none" spc="0" normalizeH="0" baseline="0" noProof="0" dirty="0">
                  <a:ln>
                    <a:noFill/>
                  </a:ln>
                  <a:solidFill>
                    <a:srgbClr val="4F4343"/>
                  </a:solidFill>
                  <a:effectLst/>
                  <a:uLnTx/>
                  <a:uFillTx/>
                  <a:latin typeface="Outfit" pitchFamily="2" charset="0"/>
                </a:endParaRPr>
              </a:p>
            </p:txBody>
          </p:sp>
          <p:sp>
            <p:nvSpPr>
              <p:cNvPr id="79" name="Rectangle: Rounded Corners 78">
                <a:extLst>
                  <a:ext uri="{FF2B5EF4-FFF2-40B4-BE49-F238E27FC236}">
                    <a16:creationId xmlns:a16="http://schemas.microsoft.com/office/drawing/2014/main" id="{94E1EFBA-BD92-1352-02BA-69BF1938625A}"/>
                  </a:ext>
                </a:extLst>
              </p:cNvPr>
              <p:cNvSpPr/>
              <p:nvPr/>
            </p:nvSpPr>
            <p:spPr>
              <a:xfrm>
                <a:off x="5292485" y="1495805"/>
                <a:ext cx="2111776" cy="364813"/>
              </a:xfrm>
              <a:prstGeom prst="roundRect">
                <a:avLst>
                  <a:gd name="adj" fmla="val 50000"/>
                </a:avLst>
              </a:prstGeom>
              <a:noFill/>
              <a:ln w="76200">
                <a:solidFill>
                  <a:srgbClr val="E46C0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kumimoji="0" lang="en-US" sz="1600" b="1" i="0" u="none" strike="noStrike" kern="1200" cap="none" spc="0" normalizeH="0" baseline="0" noProof="0" dirty="0">
                    <a:ln>
                      <a:noFill/>
                    </a:ln>
                    <a:solidFill>
                      <a:srgbClr val="4F4343"/>
                    </a:solidFill>
                    <a:effectLst/>
                    <a:uLnTx/>
                    <a:uFillTx/>
                    <a:latin typeface="Outfit" pitchFamily="2" charset="0"/>
                  </a:rPr>
                  <a:t>Training</a:t>
                </a:r>
                <a:r>
                  <a:rPr lang="en-US" sz="1600" b="1" dirty="0">
                    <a:solidFill>
                      <a:srgbClr val="4F4343"/>
                    </a:solidFill>
                    <a:latin typeface="Outfit" pitchFamily="2" charset="0"/>
                  </a:rPr>
                  <a:t> set</a:t>
                </a:r>
                <a:endParaRPr kumimoji="0" lang="en-US" sz="1600" b="1" i="0" u="none" strike="noStrike" kern="1200" cap="none" spc="0" normalizeH="0" baseline="0" noProof="0" dirty="0">
                  <a:ln>
                    <a:noFill/>
                  </a:ln>
                  <a:solidFill>
                    <a:srgbClr val="4F4343"/>
                  </a:solidFill>
                  <a:effectLst/>
                  <a:uLnTx/>
                  <a:uFillTx/>
                  <a:latin typeface="Outfit" pitchFamily="2" charset="0"/>
                </a:endParaRPr>
              </a:p>
            </p:txBody>
          </p:sp>
          <p:sp>
            <p:nvSpPr>
              <p:cNvPr id="87" name="Rectangle: Rounded Corners 86">
                <a:extLst>
                  <a:ext uri="{FF2B5EF4-FFF2-40B4-BE49-F238E27FC236}">
                    <a16:creationId xmlns:a16="http://schemas.microsoft.com/office/drawing/2014/main" id="{0D9E050F-30E9-2203-7BEE-5061D4FBE2D0}"/>
                  </a:ext>
                </a:extLst>
              </p:cNvPr>
              <p:cNvSpPr/>
              <p:nvPr/>
            </p:nvSpPr>
            <p:spPr>
              <a:xfrm>
                <a:off x="2958583" y="3808697"/>
                <a:ext cx="2092940" cy="504796"/>
              </a:xfrm>
              <a:prstGeom prst="roundRect">
                <a:avLst>
                  <a:gd name="adj" fmla="val 50000"/>
                </a:avLst>
              </a:prstGeom>
              <a:noFill/>
              <a:ln w="76200">
                <a:solidFill>
                  <a:srgbClr val="9BBB59"/>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1400" b="1" dirty="0">
                    <a:solidFill>
                      <a:srgbClr val="4F4343"/>
                    </a:solidFill>
                    <a:latin typeface="Outfit" pitchFamily="2" charset="0"/>
                  </a:rPr>
                  <a:t>Outputted </a:t>
                </a:r>
              </a:p>
              <a:p>
                <a:pPr lvl="0" algn="ctr" defTabSz="609630">
                  <a:defRPr/>
                </a:pPr>
                <a:r>
                  <a:rPr kumimoji="0" lang="en-US" sz="1400" b="1" i="0" u="none" strike="noStrike" kern="1200" cap="none" spc="0" normalizeH="0" baseline="0" noProof="0" dirty="0">
                    <a:ln>
                      <a:noFill/>
                    </a:ln>
                    <a:solidFill>
                      <a:srgbClr val="4F4343"/>
                    </a:solidFill>
                    <a:effectLst/>
                    <a:uLnTx/>
                    <a:uFillTx/>
                    <a:latin typeface="Outfit" pitchFamily="2" charset="0"/>
                  </a:rPr>
                  <a:t>Loss/Batch</a:t>
                </a:r>
              </a:p>
            </p:txBody>
          </p:sp>
          <p:sp>
            <p:nvSpPr>
              <p:cNvPr id="89" name="Rectangle: Rounded Corners 88">
                <a:extLst>
                  <a:ext uri="{FF2B5EF4-FFF2-40B4-BE49-F238E27FC236}">
                    <a16:creationId xmlns:a16="http://schemas.microsoft.com/office/drawing/2014/main" id="{7479CA91-E2A4-6CEE-1923-F04A78E8E6E7}"/>
                  </a:ext>
                </a:extLst>
              </p:cNvPr>
              <p:cNvSpPr/>
              <p:nvPr/>
            </p:nvSpPr>
            <p:spPr>
              <a:xfrm>
                <a:off x="622653" y="3808697"/>
                <a:ext cx="2092940" cy="504796"/>
              </a:xfrm>
              <a:prstGeom prst="roundRect">
                <a:avLst>
                  <a:gd name="adj" fmla="val 50000"/>
                </a:avLst>
              </a:prstGeom>
              <a:noFill/>
              <a:ln w="76200">
                <a:solidFill>
                  <a:srgbClr val="9BBB59"/>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1400" b="1" dirty="0">
                    <a:solidFill>
                      <a:srgbClr val="4F4343"/>
                    </a:solidFill>
                    <a:latin typeface="Outfit" pitchFamily="2" charset="0"/>
                  </a:rPr>
                  <a:t>Outputted </a:t>
                </a:r>
              </a:p>
              <a:p>
                <a:pPr lvl="0" algn="ctr" defTabSz="609630">
                  <a:defRPr/>
                </a:pPr>
                <a:r>
                  <a:rPr lang="en-US" sz="1400" b="1" dirty="0">
                    <a:solidFill>
                      <a:srgbClr val="4F4343"/>
                    </a:solidFill>
                    <a:latin typeface="Outfit" pitchFamily="2" charset="0"/>
                  </a:rPr>
                  <a:t>Loss/Batch</a:t>
                </a:r>
              </a:p>
            </p:txBody>
          </p:sp>
          <p:pic>
            <p:nvPicPr>
              <p:cNvPr id="26" name="Picture 25" descr="A diagram of two people&#10;&#10;AI-generated content may be incorrect.">
                <a:extLst>
                  <a:ext uri="{FF2B5EF4-FFF2-40B4-BE49-F238E27FC236}">
                    <a16:creationId xmlns:a16="http://schemas.microsoft.com/office/drawing/2014/main" id="{6DDDB689-4BD0-E5DE-9CE5-3F9691EF943F}"/>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638991" y="3095372"/>
                <a:ext cx="445510" cy="445510"/>
              </a:xfrm>
              <a:prstGeom prst="rect">
                <a:avLst/>
              </a:prstGeom>
              <a:noFill/>
            </p:spPr>
          </p:pic>
          <p:pic>
            <p:nvPicPr>
              <p:cNvPr id="19" name="Picture 18" descr="A black background with a black square&#10;&#10;AI-generated content may be incorrect.">
                <a:extLst>
                  <a:ext uri="{FF2B5EF4-FFF2-40B4-BE49-F238E27FC236}">
                    <a16:creationId xmlns:a16="http://schemas.microsoft.com/office/drawing/2014/main" id="{D1C6D2FE-E27F-C2BD-70C5-BF2FAA5C8A75}"/>
                  </a:ext>
                </a:extLst>
              </p:cNvPr>
              <p:cNvPicPr>
                <a:picLocks noChangeAspect="1"/>
              </p:cNvPicPr>
              <p:nvPr/>
            </p:nvPicPr>
            <p:blipFill>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artisticPhotocopy/>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256814" y="3037474"/>
                <a:ext cx="498420" cy="498420"/>
              </a:xfrm>
              <a:prstGeom prst="rect">
                <a:avLst/>
              </a:prstGeom>
              <a:noFill/>
            </p:spPr>
          </p:pic>
          <p:pic>
            <p:nvPicPr>
              <p:cNvPr id="22" name="Picture 21" descr="A black background with a smiling face&#10;&#10;AI-generated content may be incorrect.">
                <a:extLst>
                  <a:ext uri="{FF2B5EF4-FFF2-40B4-BE49-F238E27FC236}">
                    <a16:creationId xmlns:a16="http://schemas.microsoft.com/office/drawing/2014/main" id="{C5C544B9-74DD-D466-F792-6369C71DF9AE}"/>
                  </a:ext>
                </a:extLst>
              </p:cNvPr>
              <p:cNvPicPr>
                <a:picLocks noChangeAspect="1"/>
              </p:cNvPicPr>
              <p:nvPr/>
            </p:nvPicPr>
            <p:blipFill>
              <a:blip r:embed="rId7" cstate="print">
                <a:duotone>
                  <a:prstClr val="black"/>
                  <a:srgbClr val="D9C3A5">
                    <a:tint val="50000"/>
                    <a:satMod val="180000"/>
                  </a:srgbClr>
                </a:duotone>
                <a:extLst>
                  <a:ext uri="{BEBA8EAE-BF5A-486C-A8C5-ECC9F3942E4B}">
                    <a14:imgProps xmlns:a14="http://schemas.microsoft.com/office/drawing/2010/main">
                      <a14:imgLayer r:embed="rId8">
                        <a14:imgEffect>
                          <a14:artisticPhotocopy/>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73629" y="3013203"/>
                <a:ext cx="589226" cy="589226"/>
              </a:xfrm>
              <a:prstGeom prst="rect">
                <a:avLst/>
              </a:prstGeom>
              <a:noFill/>
            </p:spPr>
          </p:pic>
          <p:sp>
            <p:nvSpPr>
              <p:cNvPr id="9" name="Arrow: Right 8">
                <a:extLst>
                  <a:ext uri="{FF2B5EF4-FFF2-40B4-BE49-F238E27FC236}">
                    <a16:creationId xmlns:a16="http://schemas.microsoft.com/office/drawing/2014/main" id="{B6F501F5-58C8-5DB7-A166-37A2FD59B08F}"/>
                  </a:ext>
                </a:extLst>
              </p:cNvPr>
              <p:cNvSpPr/>
              <p:nvPr/>
            </p:nvSpPr>
            <p:spPr>
              <a:xfrm rot="5400000">
                <a:off x="1581103" y="3287720"/>
                <a:ext cx="176039" cy="805458"/>
              </a:xfrm>
              <a:prstGeom prst="rightArrow">
                <a:avLst>
                  <a:gd name="adj1" fmla="val 50000"/>
                  <a:gd name="adj2" fmla="val 14448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row: Right 11">
                <a:extLst>
                  <a:ext uri="{FF2B5EF4-FFF2-40B4-BE49-F238E27FC236}">
                    <a16:creationId xmlns:a16="http://schemas.microsoft.com/office/drawing/2014/main" id="{7594EE54-2335-1882-4760-4DF7381F4FE6}"/>
                  </a:ext>
                </a:extLst>
              </p:cNvPr>
              <p:cNvSpPr/>
              <p:nvPr/>
            </p:nvSpPr>
            <p:spPr>
              <a:xfrm rot="5400000">
                <a:off x="3928571" y="3286248"/>
                <a:ext cx="152966" cy="805458"/>
              </a:xfrm>
              <a:prstGeom prst="rightArrow">
                <a:avLst>
                  <a:gd name="adj1" fmla="val 50000"/>
                  <a:gd name="adj2" fmla="val 14448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Right 12">
                <a:extLst>
                  <a:ext uri="{FF2B5EF4-FFF2-40B4-BE49-F238E27FC236}">
                    <a16:creationId xmlns:a16="http://schemas.microsoft.com/office/drawing/2014/main" id="{7BFBA9A0-AE96-5C63-1957-CAF2EC78184E}"/>
                  </a:ext>
                </a:extLst>
              </p:cNvPr>
              <p:cNvSpPr/>
              <p:nvPr/>
            </p:nvSpPr>
            <p:spPr>
              <a:xfrm rot="5400000">
                <a:off x="6271891" y="3298040"/>
                <a:ext cx="152966" cy="805458"/>
              </a:xfrm>
              <a:prstGeom prst="rightArrow">
                <a:avLst>
                  <a:gd name="adj1" fmla="val 50000"/>
                  <a:gd name="adj2" fmla="val 14448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4" name="Arrow: Right 3">
                <a:extLst>
                  <a:ext uri="{FF2B5EF4-FFF2-40B4-BE49-F238E27FC236}">
                    <a16:creationId xmlns:a16="http://schemas.microsoft.com/office/drawing/2014/main" id="{C7D65019-C77F-C83A-E0DF-6B8C88C7A07B}"/>
                  </a:ext>
                </a:extLst>
              </p:cNvPr>
              <p:cNvSpPr/>
              <p:nvPr/>
            </p:nvSpPr>
            <p:spPr>
              <a:xfrm rot="5400000">
                <a:off x="1585047" y="2468508"/>
                <a:ext cx="168152" cy="805458"/>
              </a:xfrm>
              <a:prstGeom prst="rightArrow">
                <a:avLst>
                  <a:gd name="adj1" fmla="val 50000"/>
                  <a:gd name="adj2" fmla="val 14448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 name="Arrow: Right 4">
                <a:extLst>
                  <a:ext uri="{FF2B5EF4-FFF2-40B4-BE49-F238E27FC236}">
                    <a16:creationId xmlns:a16="http://schemas.microsoft.com/office/drawing/2014/main" id="{3D78805C-EEDF-F4FA-84EC-89D634C9FA67}"/>
                  </a:ext>
                </a:extLst>
              </p:cNvPr>
              <p:cNvSpPr/>
              <p:nvPr/>
            </p:nvSpPr>
            <p:spPr>
              <a:xfrm rot="5400000">
                <a:off x="3928571" y="2452634"/>
                <a:ext cx="152966" cy="805458"/>
              </a:xfrm>
              <a:prstGeom prst="rightArrow">
                <a:avLst>
                  <a:gd name="adj1" fmla="val 50000"/>
                  <a:gd name="adj2" fmla="val 14448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14" name="Arrow: Right 13">
                <a:extLst>
                  <a:ext uri="{FF2B5EF4-FFF2-40B4-BE49-F238E27FC236}">
                    <a16:creationId xmlns:a16="http://schemas.microsoft.com/office/drawing/2014/main" id="{468E5C4E-C1B6-EBBA-F47A-FBD01F73FC78}"/>
                  </a:ext>
                </a:extLst>
              </p:cNvPr>
              <p:cNvSpPr/>
              <p:nvPr/>
            </p:nvSpPr>
            <p:spPr>
              <a:xfrm rot="5400000">
                <a:off x="6271891" y="2455174"/>
                <a:ext cx="152966" cy="805458"/>
              </a:xfrm>
              <a:prstGeom prst="rightArrow">
                <a:avLst>
                  <a:gd name="adj1" fmla="val 50000"/>
                  <a:gd name="adj2" fmla="val 14448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F4273029-3F3C-B05A-C366-14C13FFF84F9}"/>
                  </a:ext>
                </a:extLst>
              </p:cNvPr>
              <p:cNvSpPr/>
              <p:nvPr/>
            </p:nvSpPr>
            <p:spPr>
              <a:xfrm>
                <a:off x="7670202" y="3664791"/>
                <a:ext cx="1900496" cy="646802"/>
              </a:xfrm>
              <a:prstGeom prst="roundRect">
                <a:avLst>
                  <a:gd name="adj" fmla="val 50000"/>
                </a:avLst>
              </a:prstGeom>
              <a:noFill/>
              <a:ln w="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D966"/>
                    </a:solidFill>
                    <a:effectLst/>
                    <a:uLnTx/>
                    <a:uFillTx/>
                    <a:latin typeface="Outfit" pitchFamily="2" charset="0"/>
                    <a:ea typeface="+mn-ea"/>
                    <a:cs typeface="+mn-cs"/>
                  </a:rPr>
                  <a:t>Continuously Update Model</a:t>
                </a:r>
              </a:p>
            </p:txBody>
          </p:sp>
          <p:sp>
            <p:nvSpPr>
              <p:cNvPr id="8" name="Arrow: Right 7">
                <a:extLst>
                  <a:ext uri="{FF2B5EF4-FFF2-40B4-BE49-F238E27FC236}">
                    <a16:creationId xmlns:a16="http://schemas.microsoft.com/office/drawing/2014/main" id="{0E847A1B-C28D-1247-CAF0-4E311B24C08A}"/>
                  </a:ext>
                </a:extLst>
              </p:cNvPr>
              <p:cNvSpPr/>
              <p:nvPr/>
            </p:nvSpPr>
            <p:spPr>
              <a:xfrm>
                <a:off x="5023836" y="3101031"/>
                <a:ext cx="271465" cy="412536"/>
              </a:xfrm>
              <a:prstGeom prst="rightArrow">
                <a:avLst>
                  <a:gd name="adj1" fmla="val 50000"/>
                  <a:gd name="adj2" fmla="val 144482"/>
                </a:avLst>
              </a:prstGeom>
              <a:solidFill>
                <a:srgbClr val="4F4343"/>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F4343"/>
                  </a:solidFill>
                  <a:effectLst/>
                  <a:uLnTx/>
                  <a:uFillTx/>
                  <a:latin typeface="Calibri"/>
                  <a:ea typeface="+mn-ea"/>
                  <a:cs typeface="+mn-cs"/>
                </a:endParaRPr>
              </a:p>
            </p:txBody>
          </p:sp>
          <p:sp>
            <p:nvSpPr>
              <p:cNvPr id="7" name="Arrow: Right 6">
                <a:extLst>
                  <a:ext uri="{FF2B5EF4-FFF2-40B4-BE49-F238E27FC236}">
                    <a16:creationId xmlns:a16="http://schemas.microsoft.com/office/drawing/2014/main" id="{4C73DB5D-12ED-99AF-7E73-6171A1DDAEE8}"/>
                  </a:ext>
                </a:extLst>
              </p:cNvPr>
              <p:cNvSpPr/>
              <p:nvPr/>
            </p:nvSpPr>
            <p:spPr>
              <a:xfrm>
                <a:off x="2692414" y="3092220"/>
                <a:ext cx="256295" cy="412536"/>
              </a:xfrm>
              <a:prstGeom prst="rightArrow">
                <a:avLst>
                  <a:gd name="adj1" fmla="val 50000"/>
                  <a:gd name="adj2" fmla="val 144482"/>
                </a:avLst>
              </a:prstGeom>
              <a:solidFill>
                <a:srgbClr val="4F4343"/>
              </a:solid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F4343"/>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D05393B1-DDD1-457A-8C8B-7FD3DDDB3B9C}"/>
                  </a:ext>
                </a:extLst>
              </p:cNvPr>
              <p:cNvSpPr/>
              <p:nvPr/>
            </p:nvSpPr>
            <p:spPr>
              <a:xfrm>
                <a:off x="7670202" y="3140807"/>
                <a:ext cx="1900496" cy="583700"/>
              </a:xfrm>
              <a:prstGeom prst="roundRect">
                <a:avLst>
                  <a:gd name="adj" fmla="val 50000"/>
                </a:avLst>
              </a:prstGeom>
              <a:noFill/>
              <a:ln w="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b="1" dirty="0">
                    <a:solidFill>
                      <a:srgbClr val="9BBB59"/>
                    </a:solidFill>
                    <a:latin typeface="Outfit" pitchFamily="2" charset="0"/>
                  </a:rPr>
                  <a:t>P</a:t>
                </a:r>
                <a:r>
                  <a:rPr kumimoji="0" lang="en-US" b="1" i="0" u="none" strike="noStrike" kern="1200" cap="none" spc="0" normalizeH="0" baseline="0" noProof="0" dirty="0" err="1">
                    <a:ln>
                      <a:noFill/>
                    </a:ln>
                    <a:solidFill>
                      <a:srgbClr val="9BBB59"/>
                    </a:solidFill>
                    <a:effectLst/>
                    <a:uLnTx/>
                    <a:uFillTx/>
                    <a:latin typeface="Outfit" pitchFamily="2" charset="0"/>
                    <a:ea typeface="+mn-ea"/>
                    <a:cs typeface="+mn-cs"/>
                  </a:rPr>
                  <a:t>erformance</a:t>
                </a:r>
                <a:r>
                  <a:rPr kumimoji="0" lang="en-US" b="1" i="0" u="none" strike="noStrike" kern="1200" cap="none" spc="0" normalizeH="0" noProof="0" dirty="0">
                    <a:ln>
                      <a:noFill/>
                    </a:ln>
                    <a:solidFill>
                      <a:srgbClr val="9BBB59"/>
                    </a:solidFill>
                    <a:effectLst/>
                    <a:uLnTx/>
                    <a:uFillTx/>
                    <a:latin typeface="Outfit" pitchFamily="2" charset="0"/>
                    <a:ea typeface="+mn-ea"/>
                    <a:cs typeface="+mn-cs"/>
                  </a:rPr>
                  <a:t> metrics</a:t>
                </a:r>
                <a:endParaRPr kumimoji="0" lang="en-US" b="1" i="0" u="none" strike="noStrike" kern="1200" cap="none" spc="0" normalizeH="0" baseline="0" noProof="0" dirty="0">
                  <a:ln>
                    <a:noFill/>
                  </a:ln>
                  <a:solidFill>
                    <a:srgbClr val="9BBB59"/>
                  </a:solidFill>
                  <a:effectLst/>
                  <a:uLnTx/>
                  <a:uFillTx/>
                  <a:latin typeface="Outfit" pitchFamily="2" charset="0"/>
                  <a:ea typeface="+mn-ea"/>
                  <a:cs typeface="+mn-cs"/>
                </a:endParaRPr>
              </a:p>
            </p:txBody>
          </p:sp>
          <p:sp>
            <p:nvSpPr>
              <p:cNvPr id="31" name="Rectangle: Rounded Corners 30">
                <a:extLst>
                  <a:ext uri="{FF2B5EF4-FFF2-40B4-BE49-F238E27FC236}">
                    <a16:creationId xmlns:a16="http://schemas.microsoft.com/office/drawing/2014/main" id="{D613DD03-6E18-22B6-A61A-E571A454CE09}"/>
                  </a:ext>
                </a:extLst>
              </p:cNvPr>
              <p:cNvSpPr/>
              <p:nvPr/>
            </p:nvSpPr>
            <p:spPr>
              <a:xfrm>
                <a:off x="7670202" y="2406773"/>
                <a:ext cx="1900496" cy="441086"/>
              </a:xfrm>
              <a:prstGeom prst="roundRect">
                <a:avLst>
                  <a:gd name="adj" fmla="val 50000"/>
                </a:avLst>
              </a:prstGeom>
              <a:noFill/>
              <a:ln w="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b="1" dirty="0">
                    <a:solidFill>
                      <a:srgbClr val="E46C0A"/>
                    </a:solidFill>
                    <a:latin typeface="Outfit" pitchFamily="2" charset="0"/>
                  </a:rPr>
                  <a:t>Input dataset</a:t>
                </a:r>
                <a:endParaRPr kumimoji="0" lang="en-US" b="1" i="0" u="none" strike="noStrike" kern="1200" cap="none" spc="0" normalizeH="0" baseline="0" noProof="0" dirty="0">
                  <a:ln>
                    <a:noFill/>
                  </a:ln>
                  <a:solidFill>
                    <a:srgbClr val="E46C0A"/>
                  </a:solidFill>
                  <a:effectLst/>
                  <a:uLnTx/>
                  <a:uFillTx/>
                  <a:latin typeface="Outfit" pitchFamily="2" charset="0"/>
                </a:endParaRPr>
              </a:p>
            </p:txBody>
          </p:sp>
          <p:sp>
            <p:nvSpPr>
              <p:cNvPr id="45" name="Rectangle: Rounded Corners 44">
                <a:extLst>
                  <a:ext uri="{FF2B5EF4-FFF2-40B4-BE49-F238E27FC236}">
                    <a16:creationId xmlns:a16="http://schemas.microsoft.com/office/drawing/2014/main" id="{21568F34-5640-3A9A-F2EA-D698CA7C6208}"/>
                  </a:ext>
                </a:extLst>
              </p:cNvPr>
              <p:cNvSpPr/>
              <p:nvPr/>
            </p:nvSpPr>
            <p:spPr>
              <a:xfrm>
                <a:off x="7670202" y="2788143"/>
                <a:ext cx="1900496" cy="412380"/>
              </a:xfrm>
              <a:prstGeom prst="roundRect">
                <a:avLst>
                  <a:gd name="adj" fmla="val 50000"/>
                </a:avLst>
              </a:prstGeom>
              <a:noFill/>
              <a:ln w="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b="1" noProof="0" dirty="0">
                    <a:solidFill>
                      <a:srgbClr val="4F4343"/>
                    </a:solidFill>
                    <a:latin typeface="Outfit" pitchFamily="2" charset="0"/>
                  </a:rPr>
                  <a:t>Phase</a:t>
                </a:r>
                <a:endParaRPr kumimoji="0" lang="en-US" b="1" i="0" u="none" strike="noStrike" kern="1200" cap="none" spc="0" normalizeH="0" baseline="0" noProof="0" dirty="0">
                  <a:ln>
                    <a:noFill/>
                  </a:ln>
                  <a:solidFill>
                    <a:srgbClr val="4F4343"/>
                  </a:solidFill>
                  <a:effectLst/>
                  <a:uLnTx/>
                  <a:uFillTx/>
                  <a:latin typeface="Outfit" pitchFamily="2" charset="0"/>
                </a:endParaRPr>
              </a:p>
            </p:txBody>
          </p:sp>
          <p:sp>
            <p:nvSpPr>
              <p:cNvPr id="228" name="Rectangle: Rounded Corners 227">
                <a:extLst>
                  <a:ext uri="{FF2B5EF4-FFF2-40B4-BE49-F238E27FC236}">
                    <a16:creationId xmlns:a16="http://schemas.microsoft.com/office/drawing/2014/main" id="{C87616C8-B721-2226-54C8-4C563DE2242C}"/>
                  </a:ext>
                </a:extLst>
              </p:cNvPr>
              <p:cNvSpPr/>
              <p:nvPr/>
            </p:nvSpPr>
            <p:spPr>
              <a:xfrm>
                <a:off x="7573479" y="2059080"/>
                <a:ext cx="1997219" cy="412380"/>
              </a:xfrm>
              <a:prstGeom prst="roundRect">
                <a:avLst>
                  <a:gd name="adj" fmla="val 50000"/>
                </a:avLst>
              </a:prstGeom>
              <a:noFill/>
              <a:ln w="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000" b="1" noProof="0" dirty="0">
                    <a:solidFill>
                      <a:schemeClr val="tx1"/>
                    </a:solidFill>
                    <a:latin typeface="Outfit" pitchFamily="2" charset="0"/>
                  </a:rPr>
                  <a:t>Legend:</a:t>
                </a:r>
                <a:endParaRPr kumimoji="0" lang="en-US" sz="2000" b="1" i="0" u="none" strike="noStrike" kern="1200" cap="none" spc="0" normalizeH="0" baseline="0" noProof="0" dirty="0">
                  <a:ln>
                    <a:noFill/>
                  </a:ln>
                  <a:solidFill>
                    <a:schemeClr val="tx1"/>
                  </a:solidFill>
                  <a:effectLst/>
                  <a:uLnTx/>
                  <a:uFillTx/>
                  <a:latin typeface="Outfit" pitchFamily="2" charset="0"/>
                </a:endParaRPr>
              </a:p>
            </p:txBody>
          </p:sp>
        </p:grpSp>
      </p:grpSp>
      <p:sp>
        <p:nvSpPr>
          <p:cNvPr id="230" name="Rectangle: Rounded Corners 229">
            <a:extLst>
              <a:ext uri="{FF2B5EF4-FFF2-40B4-BE49-F238E27FC236}">
                <a16:creationId xmlns:a16="http://schemas.microsoft.com/office/drawing/2014/main" id="{96956C0D-5963-3BC8-55F0-E53C6C70170E}"/>
              </a:ext>
            </a:extLst>
          </p:cNvPr>
          <p:cNvSpPr/>
          <p:nvPr/>
        </p:nvSpPr>
        <p:spPr>
          <a:xfrm>
            <a:off x="0" y="1435261"/>
            <a:ext cx="12192000" cy="17803715"/>
          </a:xfrm>
          <a:prstGeom prst="roundRect">
            <a:avLst>
              <a:gd name="adj" fmla="val 1573"/>
            </a:avLst>
          </a:prstGeom>
          <a:noFill/>
          <a:ln w="76200">
            <a:solidFill>
              <a:srgbClr val="4F4343">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4343"/>
              </a:solidFill>
              <a:effectLst/>
              <a:uLnTx/>
              <a:uFillTx/>
              <a:latin typeface="Calibri"/>
              <a:ea typeface="+mn-ea"/>
              <a:cs typeface="+mn-cs"/>
            </a:endParaRPr>
          </a:p>
        </p:txBody>
      </p:sp>
      <p:grpSp>
        <p:nvGrpSpPr>
          <p:cNvPr id="487" name="Group 486">
            <a:extLst>
              <a:ext uri="{FF2B5EF4-FFF2-40B4-BE49-F238E27FC236}">
                <a16:creationId xmlns:a16="http://schemas.microsoft.com/office/drawing/2014/main" id="{65910D3A-7479-08B8-1E56-0034D32180A6}"/>
              </a:ext>
            </a:extLst>
          </p:cNvPr>
          <p:cNvGrpSpPr/>
          <p:nvPr/>
        </p:nvGrpSpPr>
        <p:grpSpPr>
          <a:xfrm>
            <a:off x="0" y="4456661"/>
            <a:ext cx="12192000" cy="5254089"/>
            <a:chOff x="0" y="4558261"/>
            <a:chExt cx="12192000" cy="5254089"/>
          </a:xfrm>
        </p:grpSpPr>
        <p:sp>
          <p:nvSpPr>
            <p:cNvPr id="231" name="TextBox 7">
              <a:extLst>
                <a:ext uri="{FF2B5EF4-FFF2-40B4-BE49-F238E27FC236}">
                  <a16:creationId xmlns:a16="http://schemas.microsoft.com/office/drawing/2014/main" id="{561D4656-C620-7948-A52E-40B331AE029F}"/>
                </a:ext>
              </a:extLst>
            </p:cNvPr>
            <p:cNvSpPr txBox="1"/>
            <p:nvPr/>
          </p:nvSpPr>
          <p:spPr>
            <a:xfrm>
              <a:off x="0" y="4558261"/>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Random Forest</a:t>
              </a:r>
            </a:p>
          </p:txBody>
        </p:sp>
        <p:sp>
          <p:nvSpPr>
            <p:cNvPr id="232" name="Content Placeholder 6">
              <a:extLst>
                <a:ext uri="{FF2B5EF4-FFF2-40B4-BE49-F238E27FC236}">
                  <a16:creationId xmlns:a16="http://schemas.microsoft.com/office/drawing/2014/main" id="{2C93110F-7E37-E611-E773-2579D7A4565D}"/>
                </a:ext>
              </a:extLst>
            </p:cNvPr>
            <p:cNvSpPr txBox="1">
              <a:spLocks/>
            </p:cNvSpPr>
            <p:nvPr/>
          </p:nvSpPr>
          <p:spPr>
            <a:xfrm>
              <a:off x="1480871" y="8606841"/>
              <a:ext cx="1454570" cy="470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Averaging</a:t>
              </a:r>
            </a:p>
          </p:txBody>
        </p:sp>
        <p:sp>
          <p:nvSpPr>
            <p:cNvPr id="233" name="Content Placeholder 6">
              <a:extLst>
                <a:ext uri="{FF2B5EF4-FFF2-40B4-BE49-F238E27FC236}">
                  <a16:creationId xmlns:a16="http://schemas.microsoft.com/office/drawing/2014/main" id="{EA608A40-DE92-5AE9-832C-E7871E0F3819}"/>
                </a:ext>
              </a:extLst>
            </p:cNvPr>
            <p:cNvSpPr txBox="1">
              <a:spLocks/>
            </p:cNvSpPr>
            <p:nvPr/>
          </p:nvSpPr>
          <p:spPr>
            <a:xfrm>
              <a:off x="1529374" y="5804367"/>
              <a:ext cx="1357564" cy="575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9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F4343"/>
                  </a:solidFill>
                  <a:effectLst/>
                  <a:uLnTx/>
                  <a:uFillTx/>
                  <a:latin typeface="Outfit" pitchFamily="2" charset="0"/>
                  <a:ea typeface="+mn-ea"/>
                  <a:cs typeface="+mn-cs"/>
                </a:rPr>
                <a:t>Dataset</a:t>
              </a:r>
            </a:p>
          </p:txBody>
        </p:sp>
        <p:cxnSp>
          <p:nvCxnSpPr>
            <p:cNvPr id="234" name="Straight Arrow Connector 233">
              <a:extLst>
                <a:ext uri="{FF2B5EF4-FFF2-40B4-BE49-F238E27FC236}">
                  <a16:creationId xmlns:a16="http://schemas.microsoft.com/office/drawing/2014/main" id="{FCFCCB2B-C016-8F80-DCB6-95096BC73060}"/>
                </a:ext>
              </a:extLst>
            </p:cNvPr>
            <p:cNvCxnSpPr>
              <a:cxnSpLocks/>
            </p:cNvCxnSpPr>
            <p:nvPr/>
          </p:nvCxnSpPr>
          <p:spPr>
            <a:xfrm flipH="1">
              <a:off x="966371" y="6409896"/>
              <a:ext cx="127099" cy="177080"/>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82C1A8B2-A21B-E6FB-1444-E7B62BB8AB99}"/>
                </a:ext>
              </a:extLst>
            </p:cNvPr>
            <p:cNvCxnSpPr>
              <a:cxnSpLocks/>
            </p:cNvCxnSpPr>
            <p:nvPr/>
          </p:nvCxnSpPr>
          <p:spPr>
            <a:xfrm>
              <a:off x="3341370" y="6423116"/>
              <a:ext cx="106423" cy="173350"/>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7E43FADD-7D69-EA6A-95F1-69DDE71EE490}"/>
                </a:ext>
              </a:extLst>
            </p:cNvPr>
            <p:cNvCxnSpPr>
              <a:cxnSpLocks/>
            </p:cNvCxnSpPr>
            <p:nvPr/>
          </p:nvCxnSpPr>
          <p:spPr>
            <a:xfrm>
              <a:off x="2207082" y="6423116"/>
              <a:ext cx="1074" cy="173350"/>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sp>
          <p:nvSpPr>
            <p:cNvPr id="237" name="Content Placeholder 6">
              <a:extLst>
                <a:ext uri="{FF2B5EF4-FFF2-40B4-BE49-F238E27FC236}">
                  <a16:creationId xmlns:a16="http://schemas.microsoft.com/office/drawing/2014/main" id="{0D9EA5E5-FD46-36E0-0529-2F6CEA4415C2}"/>
                </a:ext>
              </a:extLst>
            </p:cNvPr>
            <p:cNvSpPr txBox="1">
              <a:spLocks/>
            </p:cNvSpPr>
            <p:nvPr/>
          </p:nvSpPr>
          <p:spPr>
            <a:xfrm>
              <a:off x="368454" y="6651285"/>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Tree 1</a:t>
              </a:r>
            </a:p>
          </p:txBody>
        </p:sp>
        <p:sp>
          <p:nvSpPr>
            <p:cNvPr id="238" name="Content Placeholder 6">
              <a:extLst>
                <a:ext uri="{FF2B5EF4-FFF2-40B4-BE49-F238E27FC236}">
                  <a16:creationId xmlns:a16="http://schemas.microsoft.com/office/drawing/2014/main" id="{1BFC07D5-3CF7-9210-B74E-EF457750C430}"/>
                </a:ext>
              </a:extLst>
            </p:cNvPr>
            <p:cNvSpPr txBox="1">
              <a:spLocks/>
            </p:cNvSpPr>
            <p:nvPr/>
          </p:nvSpPr>
          <p:spPr>
            <a:xfrm>
              <a:off x="2849876" y="6651285"/>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Tree N</a:t>
              </a:r>
            </a:p>
          </p:txBody>
        </p:sp>
        <p:sp>
          <p:nvSpPr>
            <p:cNvPr id="239" name="Content Placeholder 6">
              <a:extLst>
                <a:ext uri="{FF2B5EF4-FFF2-40B4-BE49-F238E27FC236}">
                  <a16:creationId xmlns:a16="http://schemas.microsoft.com/office/drawing/2014/main" id="{6C773358-C3CC-1F52-E96A-80B902B9413E}"/>
                </a:ext>
              </a:extLst>
            </p:cNvPr>
            <p:cNvSpPr txBox="1">
              <a:spLocks/>
            </p:cNvSpPr>
            <p:nvPr/>
          </p:nvSpPr>
          <p:spPr>
            <a:xfrm>
              <a:off x="1609165" y="6651285"/>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Tree 2</a:t>
              </a:r>
            </a:p>
          </p:txBody>
        </p:sp>
        <p:sp>
          <p:nvSpPr>
            <p:cNvPr id="240" name="Content Placeholder 6">
              <a:extLst>
                <a:ext uri="{FF2B5EF4-FFF2-40B4-BE49-F238E27FC236}">
                  <a16:creationId xmlns:a16="http://schemas.microsoft.com/office/drawing/2014/main" id="{6A3F5EDD-979F-A0E5-7095-8DD5DEA33B5A}"/>
                </a:ext>
              </a:extLst>
            </p:cNvPr>
            <p:cNvSpPr txBox="1">
              <a:spLocks/>
            </p:cNvSpPr>
            <p:nvPr/>
          </p:nvSpPr>
          <p:spPr>
            <a:xfrm>
              <a:off x="406784" y="7926135"/>
              <a:ext cx="1121322"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Result 1</a:t>
              </a:r>
            </a:p>
          </p:txBody>
        </p:sp>
        <p:sp>
          <p:nvSpPr>
            <p:cNvPr id="241" name="Content Placeholder 6">
              <a:extLst>
                <a:ext uri="{FF2B5EF4-FFF2-40B4-BE49-F238E27FC236}">
                  <a16:creationId xmlns:a16="http://schemas.microsoft.com/office/drawing/2014/main" id="{48C3DF09-2817-4103-A277-815CFFC2B406}"/>
                </a:ext>
              </a:extLst>
            </p:cNvPr>
            <p:cNvSpPr txBox="1">
              <a:spLocks/>
            </p:cNvSpPr>
            <p:nvPr/>
          </p:nvSpPr>
          <p:spPr>
            <a:xfrm>
              <a:off x="2826845" y="7926135"/>
              <a:ext cx="1182683"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Result N</a:t>
              </a:r>
            </a:p>
          </p:txBody>
        </p:sp>
        <p:sp>
          <p:nvSpPr>
            <p:cNvPr id="242" name="Content Placeholder 6">
              <a:extLst>
                <a:ext uri="{FF2B5EF4-FFF2-40B4-BE49-F238E27FC236}">
                  <a16:creationId xmlns:a16="http://schemas.microsoft.com/office/drawing/2014/main" id="{A0F6F1E1-87EE-E61C-62AA-C8A80352E35C}"/>
                </a:ext>
              </a:extLst>
            </p:cNvPr>
            <p:cNvSpPr txBox="1">
              <a:spLocks/>
            </p:cNvSpPr>
            <p:nvPr/>
          </p:nvSpPr>
          <p:spPr>
            <a:xfrm>
              <a:off x="1647495" y="7940724"/>
              <a:ext cx="1121322"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Result 2</a:t>
              </a:r>
            </a:p>
          </p:txBody>
        </p:sp>
        <p:cxnSp>
          <p:nvCxnSpPr>
            <p:cNvPr id="243" name="Straight Arrow Connector 242">
              <a:extLst>
                <a:ext uri="{FF2B5EF4-FFF2-40B4-BE49-F238E27FC236}">
                  <a16:creationId xmlns:a16="http://schemas.microsoft.com/office/drawing/2014/main" id="{0E5D6F6D-D04D-7767-339F-208AA53E2263}"/>
                </a:ext>
              </a:extLst>
            </p:cNvPr>
            <p:cNvCxnSpPr>
              <a:cxnSpLocks/>
            </p:cNvCxnSpPr>
            <p:nvPr/>
          </p:nvCxnSpPr>
          <p:spPr>
            <a:xfrm flipH="1">
              <a:off x="966371" y="7737359"/>
              <a:ext cx="2148" cy="222091"/>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C1D463B6-2657-9549-A791-25A1CE793447}"/>
                </a:ext>
              </a:extLst>
            </p:cNvPr>
            <p:cNvCxnSpPr>
              <a:cxnSpLocks/>
            </p:cNvCxnSpPr>
            <p:nvPr/>
          </p:nvCxnSpPr>
          <p:spPr>
            <a:xfrm flipH="1">
              <a:off x="3447793" y="7737359"/>
              <a:ext cx="2148" cy="222091"/>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0858E5A1-143D-B0FA-4D0D-38FE44A1E179}"/>
                </a:ext>
              </a:extLst>
            </p:cNvPr>
            <p:cNvCxnSpPr>
              <a:cxnSpLocks/>
            </p:cNvCxnSpPr>
            <p:nvPr/>
          </p:nvCxnSpPr>
          <p:spPr>
            <a:xfrm flipH="1">
              <a:off x="2207082" y="7737359"/>
              <a:ext cx="2148" cy="222091"/>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BB12201A-D109-75F9-940C-AD5B47A15396}"/>
                </a:ext>
              </a:extLst>
            </p:cNvPr>
            <p:cNvCxnSpPr>
              <a:cxnSpLocks/>
            </p:cNvCxnSpPr>
            <p:nvPr/>
          </p:nvCxnSpPr>
          <p:spPr>
            <a:xfrm>
              <a:off x="985140" y="8413110"/>
              <a:ext cx="462563" cy="210414"/>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C6D39EA9-0AB9-6289-00E9-BC678225C2DF}"/>
                </a:ext>
              </a:extLst>
            </p:cNvPr>
            <p:cNvCxnSpPr>
              <a:cxnSpLocks/>
            </p:cNvCxnSpPr>
            <p:nvPr/>
          </p:nvCxnSpPr>
          <p:spPr>
            <a:xfrm flipH="1">
              <a:off x="2982329" y="8419859"/>
              <a:ext cx="462563" cy="210414"/>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F4DF903F-6AEF-09AE-F4C4-2CAA517E9C85}"/>
                </a:ext>
              </a:extLst>
            </p:cNvPr>
            <p:cNvCxnSpPr>
              <a:cxnSpLocks/>
            </p:cNvCxnSpPr>
            <p:nvPr/>
          </p:nvCxnSpPr>
          <p:spPr>
            <a:xfrm flipH="1">
              <a:off x="2207082" y="8337703"/>
              <a:ext cx="2148" cy="222091"/>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95ACD462-7B54-1321-190A-0B4452C5CA54}"/>
                </a:ext>
              </a:extLst>
            </p:cNvPr>
            <p:cNvCxnSpPr>
              <a:cxnSpLocks/>
            </p:cNvCxnSpPr>
            <p:nvPr/>
          </p:nvCxnSpPr>
          <p:spPr>
            <a:xfrm flipH="1">
              <a:off x="2207082" y="9048308"/>
              <a:ext cx="2148" cy="222091"/>
            </a:xfrm>
            <a:prstGeom prst="straightConnector1">
              <a:avLst/>
            </a:prstGeom>
            <a:ln w="76200">
              <a:solidFill>
                <a:srgbClr val="4F4343"/>
              </a:solidFill>
              <a:tailEnd type="triangle"/>
            </a:ln>
          </p:spPr>
          <p:style>
            <a:lnRef idx="1">
              <a:schemeClr val="accent1"/>
            </a:lnRef>
            <a:fillRef idx="0">
              <a:schemeClr val="accent1"/>
            </a:fillRef>
            <a:effectRef idx="0">
              <a:schemeClr val="accent1"/>
            </a:effectRef>
            <a:fontRef idx="minor">
              <a:schemeClr val="tx1"/>
            </a:fontRef>
          </p:style>
        </p:cxnSp>
        <p:sp>
          <p:nvSpPr>
            <p:cNvPr id="250" name="Content Placeholder 6">
              <a:extLst>
                <a:ext uri="{FF2B5EF4-FFF2-40B4-BE49-F238E27FC236}">
                  <a16:creationId xmlns:a16="http://schemas.microsoft.com/office/drawing/2014/main" id="{E04184C0-7782-3C97-56D5-470437499D69}"/>
                </a:ext>
              </a:extLst>
            </p:cNvPr>
            <p:cNvSpPr txBox="1">
              <a:spLocks/>
            </p:cNvSpPr>
            <p:nvPr/>
          </p:nvSpPr>
          <p:spPr>
            <a:xfrm>
              <a:off x="971420" y="9342118"/>
              <a:ext cx="2473472" cy="470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Classification</a:t>
              </a:r>
            </a:p>
          </p:txBody>
        </p:sp>
        <p:grpSp>
          <p:nvGrpSpPr>
            <p:cNvPr id="251" name="Group 250">
              <a:extLst>
                <a:ext uri="{FF2B5EF4-FFF2-40B4-BE49-F238E27FC236}">
                  <a16:creationId xmlns:a16="http://schemas.microsoft.com/office/drawing/2014/main" id="{F70EBC3C-FC02-792A-725B-FCF9D9BB8BF5}"/>
                </a:ext>
              </a:extLst>
            </p:cNvPr>
            <p:cNvGrpSpPr/>
            <p:nvPr/>
          </p:nvGrpSpPr>
          <p:grpSpPr>
            <a:xfrm>
              <a:off x="474935" y="7014430"/>
              <a:ext cx="3437810" cy="592300"/>
              <a:chOff x="474935" y="2610415"/>
              <a:chExt cx="3437810" cy="592300"/>
            </a:xfrm>
          </p:grpSpPr>
          <p:grpSp>
            <p:nvGrpSpPr>
              <p:cNvPr id="252" name="Group 251">
                <a:extLst>
                  <a:ext uri="{FF2B5EF4-FFF2-40B4-BE49-F238E27FC236}">
                    <a16:creationId xmlns:a16="http://schemas.microsoft.com/office/drawing/2014/main" id="{7D464E65-AF18-49E6-A15F-4FF979420B24}"/>
                  </a:ext>
                </a:extLst>
              </p:cNvPr>
              <p:cNvGrpSpPr/>
              <p:nvPr/>
            </p:nvGrpSpPr>
            <p:grpSpPr>
              <a:xfrm>
                <a:off x="2702092" y="2846777"/>
                <a:ext cx="283077" cy="57515"/>
                <a:chOff x="8256522" y="2966771"/>
                <a:chExt cx="437306" cy="88851"/>
              </a:xfrm>
              <a:solidFill>
                <a:srgbClr val="4F4343"/>
              </a:solidFill>
            </p:grpSpPr>
            <p:sp>
              <p:nvSpPr>
                <p:cNvPr id="292" name="Rectangle 291">
                  <a:extLst>
                    <a:ext uri="{FF2B5EF4-FFF2-40B4-BE49-F238E27FC236}">
                      <a16:creationId xmlns:a16="http://schemas.microsoft.com/office/drawing/2014/main" id="{AB13633F-6964-F356-2E94-565B04C0FB26}"/>
                    </a:ext>
                  </a:extLst>
                </p:cNvPr>
                <p:cNvSpPr/>
                <p:nvPr/>
              </p:nvSpPr>
              <p:spPr>
                <a:xfrm>
                  <a:off x="8256522" y="2966773"/>
                  <a:ext cx="83995" cy="88849"/>
                </a:xfrm>
                <a:prstGeom prst="rect">
                  <a:avLst/>
                </a:prstGeom>
                <a:grp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F4343"/>
                    </a:solidFill>
                    <a:effectLst/>
                    <a:uLnTx/>
                    <a:uFillTx/>
                    <a:latin typeface="Calibri"/>
                    <a:ea typeface="+mn-ea"/>
                    <a:cs typeface="+mn-cs"/>
                  </a:endParaRPr>
                </a:p>
              </p:txBody>
            </p:sp>
            <p:sp>
              <p:nvSpPr>
                <p:cNvPr id="293" name="Rectangle 292">
                  <a:extLst>
                    <a:ext uri="{FF2B5EF4-FFF2-40B4-BE49-F238E27FC236}">
                      <a16:creationId xmlns:a16="http://schemas.microsoft.com/office/drawing/2014/main" id="{93615428-D0D9-64A2-4B0F-1F57ED9FCE3C}"/>
                    </a:ext>
                  </a:extLst>
                </p:cNvPr>
                <p:cNvSpPr/>
                <p:nvPr/>
              </p:nvSpPr>
              <p:spPr>
                <a:xfrm>
                  <a:off x="8431481" y="2966773"/>
                  <a:ext cx="83995" cy="88849"/>
                </a:xfrm>
                <a:prstGeom prst="rect">
                  <a:avLst/>
                </a:prstGeom>
                <a:grp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F4343"/>
                    </a:solidFill>
                    <a:effectLst/>
                    <a:uLnTx/>
                    <a:uFillTx/>
                    <a:latin typeface="Calibri"/>
                    <a:ea typeface="+mn-ea"/>
                    <a:cs typeface="+mn-cs"/>
                  </a:endParaRPr>
                </a:p>
              </p:txBody>
            </p:sp>
            <p:sp>
              <p:nvSpPr>
                <p:cNvPr id="294" name="Rectangle 293">
                  <a:extLst>
                    <a:ext uri="{FF2B5EF4-FFF2-40B4-BE49-F238E27FC236}">
                      <a16:creationId xmlns:a16="http://schemas.microsoft.com/office/drawing/2014/main" id="{70D98703-9E13-F1A4-4759-6B7697A21CA0}"/>
                    </a:ext>
                  </a:extLst>
                </p:cNvPr>
                <p:cNvSpPr/>
                <p:nvPr/>
              </p:nvSpPr>
              <p:spPr>
                <a:xfrm>
                  <a:off x="8609833" y="2966771"/>
                  <a:ext cx="83995" cy="88849"/>
                </a:xfrm>
                <a:prstGeom prst="rect">
                  <a:avLst/>
                </a:prstGeom>
                <a:grpFill/>
                <a:ln>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F4343"/>
                    </a:solidFill>
                    <a:effectLst/>
                    <a:uLnTx/>
                    <a:uFillTx/>
                    <a:latin typeface="Calibri"/>
                    <a:ea typeface="+mn-ea"/>
                    <a:cs typeface="+mn-cs"/>
                  </a:endParaRPr>
                </a:p>
              </p:txBody>
            </p:sp>
          </p:grpSp>
          <p:sp>
            <p:nvSpPr>
              <p:cNvPr id="253" name="Oval 252">
                <a:extLst>
                  <a:ext uri="{FF2B5EF4-FFF2-40B4-BE49-F238E27FC236}">
                    <a16:creationId xmlns:a16="http://schemas.microsoft.com/office/drawing/2014/main" id="{309DC719-E815-98F6-558B-7FF93150F085}"/>
                  </a:ext>
                </a:extLst>
              </p:cNvPr>
              <p:cNvSpPr/>
              <p:nvPr/>
            </p:nvSpPr>
            <p:spPr>
              <a:xfrm rot="16200000" flipH="1">
                <a:off x="789036" y="3072454"/>
                <a:ext cx="126897" cy="131252"/>
              </a:xfrm>
              <a:prstGeom prst="ellipse">
                <a:avLst/>
              </a:prstGeom>
              <a:solidFill>
                <a:srgbClr val="4F4343"/>
              </a:solidFill>
              <a:ln w="28575">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54" name="Oval 253">
                <a:extLst>
                  <a:ext uri="{FF2B5EF4-FFF2-40B4-BE49-F238E27FC236}">
                    <a16:creationId xmlns:a16="http://schemas.microsoft.com/office/drawing/2014/main" id="{EE7C6DFF-F77A-5C8E-F208-EA74CB5F7FC7}"/>
                  </a:ext>
                </a:extLst>
              </p:cNvPr>
              <p:cNvSpPr/>
              <p:nvPr/>
            </p:nvSpPr>
            <p:spPr>
              <a:xfrm rot="16200000" flipH="1">
                <a:off x="1146287" y="2834116"/>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55" name="Oval 254">
                <a:extLst>
                  <a:ext uri="{FF2B5EF4-FFF2-40B4-BE49-F238E27FC236}">
                    <a16:creationId xmlns:a16="http://schemas.microsoft.com/office/drawing/2014/main" id="{BEDDEE02-F596-017B-131D-A2D748BEC848}"/>
                  </a:ext>
                </a:extLst>
              </p:cNvPr>
              <p:cNvSpPr/>
              <p:nvPr/>
            </p:nvSpPr>
            <p:spPr>
              <a:xfrm rot="16200000" flipH="1">
                <a:off x="1302248" y="3072455"/>
                <a:ext cx="126897" cy="131252"/>
              </a:xfrm>
              <a:prstGeom prst="ellipse">
                <a:avLst/>
              </a:prstGeom>
              <a:solidFill>
                <a:srgbClr val="4F4343"/>
              </a:solidFill>
              <a:ln w="28575">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56" name="Oval 255">
                <a:extLst>
                  <a:ext uri="{FF2B5EF4-FFF2-40B4-BE49-F238E27FC236}">
                    <a16:creationId xmlns:a16="http://schemas.microsoft.com/office/drawing/2014/main" id="{A4C7AA6E-C95A-1271-0C7C-59018E882D5C}"/>
                  </a:ext>
                </a:extLst>
              </p:cNvPr>
              <p:cNvSpPr/>
              <p:nvPr/>
            </p:nvSpPr>
            <p:spPr>
              <a:xfrm rot="16200000" flipH="1">
                <a:off x="990324" y="3073640"/>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cxnSp>
            <p:nvCxnSpPr>
              <p:cNvPr id="257" name="Straight Connector 256">
                <a:extLst>
                  <a:ext uri="{FF2B5EF4-FFF2-40B4-BE49-F238E27FC236}">
                    <a16:creationId xmlns:a16="http://schemas.microsoft.com/office/drawing/2014/main" id="{32B0B1D3-E789-64D5-BFC0-59D21E8D1837}"/>
                  </a:ext>
                </a:extLst>
              </p:cNvPr>
              <p:cNvCxnSpPr>
                <a:cxnSpLocks/>
                <a:stCxn id="285" idx="3"/>
                <a:endCxn id="288" idx="7"/>
              </p:cNvCxnSpPr>
              <p:nvPr/>
            </p:nvCxnSpPr>
            <p:spPr>
              <a:xfrm flipH="1">
                <a:off x="494156" y="2854879"/>
                <a:ext cx="248771" cy="329252"/>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F378A8B-44EE-9244-AD73-F9D2D9137C8D}"/>
                  </a:ext>
                </a:extLst>
              </p:cNvPr>
              <p:cNvCxnSpPr>
                <a:cxnSpLocks/>
                <a:stCxn id="285" idx="1"/>
                <a:endCxn id="253" idx="5"/>
              </p:cNvCxnSpPr>
              <p:nvPr/>
            </p:nvCxnSpPr>
            <p:spPr>
              <a:xfrm>
                <a:off x="650118" y="2854879"/>
                <a:ext cx="248771" cy="328066"/>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E26FAF6E-1F0D-CA1C-37A8-107DE7232469}"/>
                  </a:ext>
                </a:extLst>
              </p:cNvPr>
              <p:cNvCxnSpPr>
                <a:cxnSpLocks/>
                <a:stCxn id="254" idx="3"/>
                <a:endCxn id="256" idx="7"/>
              </p:cNvCxnSpPr>
              <p:nvPr/>
            </p:nvCxnSpPr>
            <p:spPr>
              <a:xfrm flipH="1">
                <a:off x="1007368" y="2854879"/>
                <a:ext cx="248772" cy="329252"/>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2AEE66-4A80-0C23-29BE-3CC17691C443}"/>
                  </a:ext>
                </a:extLst>
              </p:cNvPr>
              <p:cNvCxnSpPr>
                <a:cxnSpLocks/>
                <a:stCxn id="254" idx="1"/>
                <a:endCxn id="255" idx="5"/>
              </p:cNvCxnSpPr>
              <p:nvPr/>
            </p:nvCxnSpPr>
            <p:spPr>
              <a:xfrm>
                <a:off x="1163331" y="2854879"/>
                <a:ext cx="248771" cy="32806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B131FC0-2392-8062-E6E6-34047A78282D}"/>
                  </a:ext>
                </a:extLst>
              </p:cNvPr>
              <p:cNvCxnSpPr>
                <a:cxnSpLocks/>
                <a:stCxn id="254" idx="5"/>
                <a:endCxn id="282" idx="1"/>
              </p:cNvCxnSpPr>
              <p:nvPr/>
            </p:nvCxnSpPr>
            <p:spPr>
              <a:xfrm flipH="1" flipV="1">
                <a:off x="906725" y="2629000"/>
                <a:ext cx="349415" cy="31560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0DFB3-08A6-277A-3002-EA62EC0F0C02}"/>
                  </a:ext>
                </a:extLst>
              </p:cNvPr>
              <p:cNvCxnSpPr>
                <a:cxnSpLocks/>
                <a:stCxn id="282" idx="3"/>
                <a:endCxn id="285" idx="7"/>
              </p:cNvCxnSpPr>
              <p:nvPr/>
            </p:nvCxnSpPr>
            <p:spPr>
              <a:xfrm flipH="1">
                <a:off x="650118" y="2629000"/>
                <a:ext cx="349416" cy="31560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sp>
            <p:nvSpPr>
              <p:cNvPr id="263" name="Oval 262">
                <a:extLst>
                  <a:ext uri="{FF2B5EF4-FFF2-40B4-BE49-F238E27FC236}">
                    <a16:creationId xmlns:a16="http://schemas.microsoft.com/office/drawing/2014/main" id="{2E463A61-68CC-17EA-2F5B-D6DE83E5B93B}"/>
                  </a:ext>
                </a:extLst>
              </p:cNvPr>
              <p:cNvSpPr/>
              <p:nvPr/>
            </p:nvSpPr>
            <p:spPr>
              <a:xfrm rot="16200000" flipH="1">
                <a:off x="3270458" y="3072455"/>
                <a:ext cx="126897" cy="131252"/>
              </a:xfrm>
              <a:prstGeom prst="ellipse">
                <a:avLst/>
              </a:prstGeom>
              <a:solidFill>
                <a:srgbClr val="4F4343"/>
              </a:solidFill>
              <a:ln w="28575">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64" name="Oval 263">
                <a:extLst>
                  <a:ext uri="{FF2B5EF4-FFF2-40B4-BE49-F238E27FC236}">
                    <a16:creationId xmlns:a16="http://schemas.microsoft.com/office/drawing/2014/main" id="{C1DEC552-7E06-F0C8-4D1C-70E5F654BB8C}"/>
                  </a:ext>
                </a:extLst>
              </p:cNvPr>
              <p:cNvSpPr/>
              <p:nvPr/>
            </p:nvSpPr>
            <p:spPr>
              <a:xfrm rot="16200000" flipH="1">
                <a:off x="3627708" y="2834118"/>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65" name="Oval 264">
                <a:extLst>
                  <a:ext uri="{FF2B5EF4-FFF2-40B4-BE49-F238E27FC236}">
                    <a16:creationId xmlns:a16="http://schemas.microsoft.com/office/drawing/2014/main" id="{EA368A6A-ED9E-C86F-3D34-ADE1CDCB9650}"/>
                  </a:ext>
                </a:extLst>
              </p:cNvPr>
              <p:cNvSpPr/>
              <p:nvPr/>
            </p:nvSpPr>
            <p:spPr>
              <a:xfrm rot="16200000" flipH="1">
                <a:off x="3783670" y="3072456"/>
                <a:ext cx="126897" cy="131252"/>
              </a:xfrm>
              <a:prstGeom prst="ellipse">
                <a:avLst/>
              </a:prstGeom>
              <a:solidFill>
                <a:srgbClr val="4F4343"/>
              </a:solidFill>
              <a:ln w="28575">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66" name="Oval 265">
                <a:extLst>
                  <a:ext uri="{FF2B5EF4-FFF2-40B4-BE49-F238E27FC236}">
                    <a16:creationId xmlns:a16="http://schemas.microsoft.com/office/drawing/2014/main" id="{EFC3B691-51F0-3469-CD39-2C8A546F9681}"/>
                  </a:ext>
                </a:extLst>
              </p:cNvPr>
              <p:cNvSpPr/>
              <p:nvPr/>
            </p:nvSpPr>
            <p:spPr>
              <a:xfrm rot="16200000" flipH="1">
                <a:off x="3471746" y="3073641"/>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cxnSp>
            <p:nvCxnSpPr>
              <p:cNvPr id="267" name="Straight Connector 266">
                <a:extLst>
                  <a:ext uri="{FF2B5EF4-FFF2-40B4-BE49-F238E27FC236}">
                    <a16:creationId xmlns:a16="http://schemas.microsoft.com/office/drawing/2014/main" id="{B9319563-E6BF-176C-3065-8C2200B745DC}"/>
                  </a:ext>
                </a:extLst>
              </p:cNvPr>
              <p:cNvCxnSpPr>
                <a:cxnSpLocks/>
                <a:stCxn id="291" idx="1"/>
                <a:endCxn id="263" idx="5"/>
              </p:cNvCxnSpPr>
              <p:nvPr/>
            </p:nvCxnSpPr>
            <p:spPr>
              <a:xfrm>
                <a:off x="3131540" y="2854880"/>
                <a:ext cx="248771" cy="328066"/>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E4D27DB6-F946-0033-9349-C6A2620C723D}"/>
                  </a:ext>
                </a:extLst>
              </p:cNvPr>
              <p:cNvCxnSpPr>
                <a:cxnSpLocks/>
                <a:stCxn id="264" idx="3"/>
                <a:endCxn id="266" idx="7"/>
              </p:cNvCxnSpPr>
              <p:nvPr/>
            </p:nvCxnSpPr>
            <p:spPr>
              <a:xfrm flipH="1">
                <a:off x="3488790" y="2854880"/>
                <a:ext cx="248772" cy="329252"/>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C65941ED-3B48-D5B7-EB8D-B82A72E971F0}"/>
                  </a:ext>
                </a:extLst>
              </p:cNvPr>
              <p:cNvCxnSpPr>
                <a:cxnSpLocks/>
                <a:stCxn id="264" idx="1"/>
                <a:endCxn id="265" idx="5"/>
              </p:cNvCxnSpPr>
              <p:nvPr/>
            </p:nvCxnSpPr>
            <p:spPr>
              <a:xfrm>
                <a:off x="3644752" y="2854880"/>
                <a:ext cx="248771" cy="32806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95A88EBD-6976-87B8-4AB0-7D30E33666B1}"/>
                  </a:ext>
                </a:extLst>
              </p:cNvPr>
              <p:cNvCxnSpPr>
                <a:cxnSpLocks/>
                <a:stCxn id="264" idx="5"/>
                <a:endCxn id="283" idx="1"/>
              </p:cNvCxnSpPr>
              <p:nvPr/>
            </p:nvCxnSpPr>
            <p:spPr>
              <a:xfrm flipH="1" flipV="1">
                <a:off x="3388146" y="2629001"/>
                <a:ext cx="349415" cy="31560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51E9485C-7021-816C-2644-872ECC9E2188}"/>
                  </a:ext>
                </a:extLst>
              </p:cNvPr>
              <p:cNvCxnSpPr>
                <a:cxnSpLocks/>
                <a:stCxn id="283" idx="3"/>
                <a:endCxn id="291" idx="7"/>
              </p:cNvCxnSpPr>
              <p:nvPr/>
            </p:nvCxnSpPr>
            <p:spPr>
              <a:xfrm flipH="1">
                <a:off x="3131540" y="2629001"/>
                <a:ext cx="349416" cy="31560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358587E3-103C-31CD-0A39-EB80596F8C4D}"/>
                  </a:ext>
                </a:extLst>
              </p:cNvPr>
              <p:cNvSpPr/>
              <p:nvPr/>
            </p:nvSpPr>
            <p:spPr>
              <a:xfrm rot="16200000" flipH="1">
                <a:off x="1873785" y="2834116"/>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73" name="Oval 272">
                <a:extLst>
                  <a:ext uri="{FF2B5EF4-FFF2-40B4-BE49-F238E27FC236}">
                    <a16:creationId xmlns:a16="http://schemas.microsoft.com/office/drawing/2014/main" id="{FC17A641-BBFF-606C-86AD-26A15E664F69}"/>
                  </a:ext>
                </a:extLst>
              </p:cNvPr>
              <p:cNvSpPr/>
              <p:nvPr/>
            </p:nvSpPr>
            <p:spPr>
              <a:xfrm rot="16200000" flipH="1">
                <a:off x="2029747" y="3072454"/>
                <a:ext cx="126897" cy="131252"/>
              </a:xfrm>
              <a:prstGeom prst="ellipse">
                <a:avLst/>
              </a:prstGeom>
              <a:solidFill>
                <a:srgbClr val="4F4343"/>
              </a:solidFill>
              <a:ln w="28575">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74" name="Oval 273">
                <a:extLst>
                  <a:ext uri="{FF2B5EF4-FFF2-40B4-BE49-F238E27FC236}">
                    <a16:creationId xmlns:a16="http://schemas.microsoft.com/office/drawing/2014/main" id="{E627A057-5EAA-2C69-C54C-A822E2232BA7}"/>
                  </a:ext>
                </a:extLst>
              </p:cNvPr>
              <p:cNvSpPr/>
              <p:nvPr/>
            </p:nvSpPr>
            <p:spPr>
              <a:xfrm rot="16200000" flipH="1">
                <a:off x="1717823" y="3073639"/>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75" name="Oval 274">
                <a:extLst>
                  <a:ext uri="{FF2B5EF4-FFF2-40B4-BE49-F238E27FC236}">
                    <a16:creationId xmlns:a16="http://schemas.microsoft.com/office/drawing/2014/main" id="{2BE4950C-95E7-6808-00EB-FF20AD695FA3}"/>
                  </a:ext>
                </a:extLst>
              </p:cNvPr>
              <p:cNvSpPr/>
              <p:nvPr/>
            </p:nvSpPr>
            <p:spPr>
              <a:xfrm rot="16200000" flipH="1">
                <a:off x="2542959" y="3072455"/>
                <a:ext cx="126897" cy="131252"/>
              </a:xfrm>
              <a:prstGeom prst="ellipse">
                <a:avLst/>
              </a:prstGeom>
              <a:solidFill>
                <a:srgbClr val="4F4343"/>
              </a:solidFill>
              <a:ln w="28575">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cxnSp>
            <p:nvCxnSpPr>
              <p:cNvPr id="276" name="Straight Connector 275">
                <a:extLst>
                  <a:ext uri="{FF2B5EF4-FFF2-40B4-BE49-F238E27FC236}">
                    <a16:creationId xmlns:a16="http://schemas.microsoft.com/office/drawing/2014/main" id="{B53715A4-8252-772B-ED13-2FC86E68520A}"/>
                  </a:ext>
                </a:extLst>
              </p:cNvPr>
              <p:cNvCxnSpPr>
                <a:cxnSpLocks/>
                <a:stCxn id="272" idx="3"/>
                <a:endCxn id="274" idx="7"/>
              </p:cNvCxnSpPr>
              <p:nvPr/>
            </p:nvCxnSpPr>
            <p:spPr>
              <a:xfrm flipH="1">
                <a:off x="1734867" y="2854879"/>
                <a:ext cx="248771" cy="329252"/>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47E359E-7303-EE5B-2AC6-C284BEAED256}"/>
                  </a:ext>
                </a:extLst>
              </p:cNvPr>
              <p:cNvCxnSpPr>
                <a:cxnSpLocks/>
                <a:stCxn id="272" idx="1"/>
                <a:endCxn id="273" idx="5"/>
              </p:cNvCxnSpPr>
              <p:nvPr/>
            </p:nvCxnSpPr>
            <p:spPr>
              <a:xfrm>
                <a:off x="1890829" y="2854879"/>
                <a:ext cx="248771" cy="328066"/>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9FC30D27-2086-E49F-55D8-4824A5DBBEE5}"/>
                  </a:ext>
                </a:extLst>
              </p:cNvPr>
              <p:cNvCxnSpPr>
                <a:cxnSpLocks/>
                <a:stCxn id="286" idx="3"/>
                <a:endCxn id="290" idx="7"/>
              </p:cNvCxnSpPr>
              <p:nvPr/>
            </p:nvCxnSpPr>
            <p:spPr>
              <a:xfrm flipH="1">
                <a:off x="2248079" y="2854879"/>
                <a:ext cx="248772" cy="329252"/>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B46C810-3D84-A144-7B49-961248D7C2A7}"/>
                  </a:ext>
                </a:extLst>
              </p:cNvPr>
              <p:cNvCxnSpPr>
                <a:cxnSpLocks/>
                <a:stCxn id="286" idx="1"/>
                <a:endCxn id="275" idx="5"/>
              </p:cNvCxnSpPr>
              <p:nvPr/>
            </p:nvCxnSpPr>
            <p:spPr>
              <a:xfrm>
                <a:off x="2404042" y="2854879"/>
                <a:ext cx="248771" cy="32806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7BC06555-18A4-B8D4-E0BC-96E216E811F5}"/>
                  </a:ext>
                </a:extLst>
              </p:cNvPr>
              <p:cNvCxnSpPr>
                <a:cxnSpLocks/>
                <a:stCxn id="286" idx="5"/>
                <a:endCxn id="284" idx="1"/>
              </p:cNvCxnSpPr>
              <p:nvPr/>
            </p:nvCxnSpPr>
            <p:spPr>
              <a:xfrm flipH="1" flipV="1">
                <a:off x="2147436" y="2629000"/>
                <a:ext cx="349415" cy="31560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BE336364-2185-B9F4-467E-CC61B18A7696}"/>
                  </a:ext>
                </a:extLst>
              </p:cNvPr>
              <p:cNvCxnSpPr>
                <a:cxnSpLocks/>
                <a:stCxn id="284" idx="3"/>
                <a:endCxn id="272" idx="7"/>
              </p:cNvCxnSpPr>
              <p:nvPr/>
            </p:nvCxnSpPr>
            <p:spPr>
              <a:xfrm flipH="1">
                <a:off x="1890829" y="2629000"/>
                <a:ext cx="349416" cy="315607"/>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sp>
            <p:nvSpPr>
              <p:cNvPr id="282" name="Oval 281">
                <a:extLst>
                  <a:ext uri="{FF2B5EF4-FFF2-40B4-BE49-F238E27FC236}">
                    <a16:creationId xmlns:a16="http://schemas.microsoft.com/office/drawing/2014/main" id="{52DE4C03-9ECF-504F-24E7-413047985ABB}"/>
                  </a:ext>
                </a:extLst>
              </p:cNvPr>
              <p:cNvSpPr/>
              <p:nvPr/>
            </p:nvSpPr>
            <p:spPr>
              <a:xfrm rot="16200000" flipH="1">
                <a:off x="889681" y="2608238"/>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83" name="Oval 282">
                <a:extLst>
                  <a:ext uri="{FF2B5EF4-FFF2-40B4-BE49-F238E27FC236}">
                    <a16:creationId xmlns:a16="http://schemas.microsoft.com/office/drawing/2014/main" id="{E82B69D4-3CFF-FFF8-F535-A09433375AB7}"/>
                  </a:ext>
                </a:extLst>
              </p:cNvPr>
              <p:cNvSpPr/>
              <p:nvPr/>
            </p:nvSpPr>
            <p:spPr>
              <a:xfrm rot="16200000" flipH="1">
                <a:off x="3371103" y="2608239"/>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84" name="Oval 283">
                <a:extLst>
                  <a:ext uri="{FF2B5EF4-FFF2-40B4-BE49-F238E27FC236}">
                    <a16:creationId xmlns:a16="http://schemas.microsoft.com/office/drawing/2014/main" id="{E2ECCBE3-3899-281B-3415-EF1B8BC23F11}"/>
                  </a:ext>
                </a:extLst>
              </p:cNvPr>
              <p:cNvSpPr/>
              <p:nvPr/>
            </p:nvSpPr>
            <p:spPr>
              <a:xfrm rot="16200000" flipH="1">
                <a:off x="2130392" y="2608238"/>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85" name="Oval 284">
                <a:extLst>
                  <a:ext uri="{FF2B5EF4-FFF2-40B4-BE49-F238E27FC236}">
                    <a16:creationId xmlns:a16="http://schemas.microsoft.com/office/drawing/2014/main" id="{4B67C090-1680-B028-B723-A787BB2964F2}"/>
                  </a:ext>
                </a:extLst>
              </p:cNvPr>
              <p:cNvSpPr/>
              <p:nvPr/>
            </p:nvSpPr>
            <p:spPr>
              <a:xfrm rot="16200000" flipH="1">
                <a:off x="633074" y="2834116"/>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86" name="Oval 285">
                <a:extLst>
                  <a:ext uri="{FF2B5EF4-FFF2-40B4-BE49-F238E27FC236}">
                    <a16:creationId xmlns:a16="http://schemas.microsoft.com/office/drawing/2014/main" id="{4498A4A6-04DB-5846-A69E-680F2A251BD3}"/>
                  </a:ext>
                </a:extLst>
              </p:cNvPr>
              <p:cNvSpPr/>
              <p:nvPr/>
            </p:nvSpPr>
            <p:spPr>
              <a:xfrm rot="16200000" flipH="1">
                <a:off x="2386998" y="2834116"/>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cxnSp>
            <p:nvCxnSpPr>
              <p:cNvPr id="287" name="Straight Connector 286">
                <a:extLst>
                  <a:ext uri="{FF2B5EF4-FFF2-40B4-BE49-F238E27FC236}">
                    <a16:creationId xmlns:a16="http://schemas.microsoft.com/office/drawing/2014/main" id="{5D288B33-73AD-D563-8655-B8271FC84F12}"/>
                  </a:ext>
                </a:extLst>
              </p:cNvPr>
              <p:cNvCxnSpPr>
                <a:cxnSpLocks/>
                <a:stCxn id="291" idx="3"/>
                <a:endCxn id="289" idx="7"/>
              </p:cNvCxnSpPr>
              <p:nvPr/>
            </p:nvCxnSpPr>
            <p:spPr>
              <a:xfrm flipH="1">
                <a:off x="2975578" y="2854880"/>
                <a:ext cx="248771" cy="329252"/>
              </a:xfrm>
              <a:prstGeom prst="line">
                <a:avLst/>
              </a:prstGeom>
              <a:ln w="38100">
                <a:solidFill>
                  <a:srgbClr val="4F4343"/>
                </a:solidFill>
              </a:ln>
            </p:spPr>
            <p:style>
              <a:lnRef idx="1">
                <a:schemeClr val="accent1"/>
              </a:lnRef>
              <a:fillRef idx="0">
                <a:schemeClr val="accent1"/>
              </a:fillRef>
              <a:effectRef idx="0">
                <a:schemeClr val="accent1"/>
              </a:effectRef>
              <a:fontRef idx="minor">
                <a:schemeClr val="tx1"/>
              </a:fontRef>
            </p:style>
          </p:cxnSp>
          <p:sp>
            <p:nvSpPr>
              <p:cNvPr id="288" name="Oval 287">
                <a:extLst>
                  <a:ext uri="{FF2B5EF4-FFF2-40B4-BE49-F238E27FC236}">
                    <a16:creationId xmlns:a16="http://schemas.microsoft.com/office/drawing/2014/main" id="{75421E6A-9655-A1F9-F893-0DA06CE60024}"/>
                  </a:ext>
                </a:extLst>
              </p:cNvPr>
              <p:cNvSpPr/>
              <p:nvPr/>
            </p:nvSpPr>
            <p:spPr>
              <a:xfrm rot="16200000" flipH="1">
                <a:off x="477112" y="3073639"/>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89" name="Oval 288">
                <a:extLst>
                  <a:ext uri="{FF2B5EF4-FFF2-40B4-BE49-F238E27FC236}">
                    <a16:creationId xmlns:a16="http://schemas.microsoft.com/office/drawing/2014/main" id="{3AD76E0D-DB46-0F5B-23FF-9353398B09BF}"/>
                  </a:ext>
                </a:extLst>
              </p:cNvPr>
              <p:cNvSpPr/>
              <p:nvPr/>
            </p:nvSpPr>
            <p:spPr>
              <a:xfrm rot="16200000" flipH="1">
                <a:off x="2958534" y="3073641"/>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90" name="Oval 289">
                <a:extLst>
                  <a:ext uri="{FF2B5EF4-FFF2-40B4-BE49-F238E27FC236}">
                    <a16:creationId xmlns:a16="http://schemas.microsoft.com/office/drawing/2014/main" id="{51BFEE47-7E29-46FC-6BEC-9878403C1A79}"/>
                  </a:ext>
                </a:extLst>
              </p:cNvPr>
              <p:cNvSpPr/>
              <p:nvPr/>
            </p:nvSpPr>
            <p:spPr>
              <a:xfrm rot="16200000" flipH="1">
                <a:off x="2231035" y="3073640"/>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sp>
            <p:nvSpPr>
              <p:cNvPr id="291" name="Oval 290">
                <a:extLst>
                  <a:ext uri="{FF2B5EF4-FFF2-40B4-BE49-F238E27FC236}">
                    <a16:creationId xmlns:a16="http://schemas.microsoft.com/office/drawing/2014/main" id="{4C8C25EC-2594-45CC-C0A6-64964BD2636D}"/>
                  </a:ext>
                </a:extLst>
              </p:cNvPr>
              <p:cNvSpPr/>
              <p:nvPr/>
            </p:nvSpPr>
            <p:spPr>
              <a:xfrm rot="16200000" flipH="1">
                <a:off x="3114496" y="2834118"/>
                <a:ext cx="126897" cy="131252"/>
              </a:xfrm>
              <a:prstGeom prst="ellipse">
                <a:avLst/>
              </a:prstGeom>
              <a:solidFill>
                <a:srgbClr val="4F4343"/>
              </a:solidFill>
              <a:ln>
                <a:solidFill>
                  <a:srgbClr val="4F434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F4343"/>
                  </a:solidFill>
                  <a:effectLst/>
                  <a:uLnTx/>
                  <a:uFillTx/>
                  <a:latin typeface="Calibri"/>
                  <a:ea typeface="+mn-ea"/>
                  <a:cs typeface="+mn-cs"/>
                </a:endParaRPr>
              </a:p>
            </p:txBody>
          </p:sp>
        </p:grpSp>
        <p:sp>
          <p:nvSpPr>
            <p:cNvPr id="295" name="TextBox 294">
              <a:extLst>
                <a:ext uri="{FF2B5EF4-FFF2-40B4-BE49-F238E27FC236}">
                  <a16:creationId xmlns:a16="http://schemas.microsoft.com/office/drawing/2014/main" id="{E0322666-38EE-97EB-233D-BA6357817D02}"/>
                </a:ext>
              </a:extLst>
            </p:cNvPr>
            <p:cNvSpPr txBox="1"/>
            <p:nvPr/>
          </p:nvSpPr>
          <p:spPr>
            <a:xfrm>
              <a:off x="4559399" y="6939197"/>
              <a:ext cx="218040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Each tree is trained on a random subset of the training data</a:t>
              </a:r>
            </a:p>
          </p:txBody>
        </p:sp>
        <p:pic>
          <p:nvPicPr>
            <p:cNvPr id="296" name="Picture 295">
              <a:extLst>
                <a:ext uri="{FF2B5EF4-FFF2-40B4-BE49-F238E27FC236}">
                  <a16:creationId xmlns:a16="http://schemas.microsoft.com/office/drawing/2014/main" id="{7D6861B0-E224-8584-E3FB-2D48ED42293C}"/>
                </a:ext>
              </a:extLst>
            </p:cNvPr>
            <p:cNvPicPr>
              <a:picLocks noChangeAspect="1"/>
            </p:cNvPicPr>
            <p:nvPr/>
          </p:nvPicPr>
          <p:blipFill>
            <a:blip r:embed="rId9">
              <a:duotone>
                <a:prstClr val="black"/>
                <a:srgbClr val="D9C3A5">
                  <a:tint val="50000"/>
                  <a:satMod val="180000"/>
                </a:srgbClr>
              </a:duotone>
              <a:extLst>
                <a:ext uri="{BEBA8EAE-BF5A-486C-A8C5-ECC9F3942E4B}">
                  <a14:imgProps xmlns:a14="http://schemas.microsoft.com/office/drawing/2010/main">
                    <a14:imgLayer r:embed="rId10">
                      <a14:imgEffect>
                        <a14:artisticPhotocopy/>
                      </a14:imgEffect>
                      <a14:imgEffect>
                        <a14:brightnessContrast bright="-40000"/>
                      </a14:imgEffect>
                    </a14:imgLayer>
                  </a14:imgProps>
                </a:ext>
              </a:extLst>
            </a:blip>
            <a:stretch>
              <a:fillRect/>
            </a:stretch>
          </p:blipFill>
          <p:spPr>
            <a:xfrm>
              <a:off x="5171544" y="5979185"/>
              <a:ext cx="883448" cy="883448"/>
            </a:xfrm>
            <a:prstGeom prst="rect">
              <a:avLst/>
            </a:prstGeom>
          </p:spPr>
        </p:pic>
        <p:sp>
          <p:nvSpPr>
            <p:cNvPr id="297" name="TextBox 296">
              <a:extLst>
                <a:ext uri="{FF2B5EF4-FFF2-40B4-BE49-F238E27FC236}">
                  <a16:creationId xmlns:a16="http://schemas.microsoft.com/office/drawing/2014/main" id="{B3C4F7C0-0FA4-CD2B-5D15-199B578D801C}"/>
                </a:ext>
              </a:extLst>
            </p:cNvPr>
            <p:cNvSpPr txBox="1"/>
            <p:nvPr/>
          </p:nvSpPr>
          <p:spPr>
            <a:xfrm>
              <a:off x="7279920" y="6939197"/>
              <a:ext cx="206220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Based on the principle of “wisdom of the crowd”</a:t>
              </a:r>
            </a:p>
          </p:txBody>
        </p:sp>
        <p:sp>
          <p:nvSpPr>
            <p:cNvPr id="298" name="TextBox 297">
              <a:extLst>
                <a:ext uri="{FF2B5EF4-FFF2-40B4-BE49-F238E27FC236}">
                  <a16:creationId xmlns:a16="http://schemas.microsoft.com/office/drawing/2014/main" id="{08485687-0B5C-EA1D-CAA9-E539877E5B35}"/>
                </a:ext>
              </a:extLst>
            </p:cNvPr>
            <p:cNvSpPr txBox="1"/>
            <p:nvPr/>
          </p:nvSpPr>
          <p:spPr>
            <a:xfrm>
              <a:off x="9621991" y="6939197"/>
              <a:ext cx="218128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Trained on extracted statistical features of the images</a:t>
              </a:r>
            </a:p>
          </p:txBody>
        </p:sp>
        <p:pic>
          <p:nvPicPr>
            <p:cNvPr id="299" name="Picture 298">
              <a:extLst>
                <a:ext uri="{FF2B5EF4-FFF2-40B4-BE49-F238E27FC236}">
                  <a16:creationId xmlns:a16="http://schemas.microsoft.com/office/drawing/2014/main" id="{825FFF92-8838-9A50-13D2-C70FAEE7080E}"/>
                </a:ext>
              </a:extLst>
            </p:cNvPr>
            <p:cNvPicPr>
              <a:picLocks noChangeAspect="1"/>
            </p:cNvPicPr>
            <p:nvPr/>
          </p:nvPicPr>
          <p:blipFill>
            <a:blip r:embed="rId11">
              <a:duotone>
                <a:prstClr val="black"/>
                <a:srgbClr val="D9C3A5">
                  <a:tint val="50000"/>
                  <a:satMod val="180000"/>
                </a:srgbClr>
              </a:duotone>
              <a:extLst>
                <a:ext uri="{BEBA8EAE-BF5A-486C-A8C5-ECC9F3942E4B}">
                  <a14:imgProps xmlns:a14="http://schemas.microsoft.com/office/drawing/2010/main">
                    <a14:imgLayer r:embed="rId12">
                      <a14:imgEffect>
                        <a14:artisticPhotocopy/>
                      </a14:imgEffect>
                      <a14:imgEffect>
                        <a14:brightnessContrast bright="-40000"/>
                      </a14:imgEffect>
                    </a14:imgLayer>
                  </a14:imgProps>
                </a:ext>
              </a:extLst>
            </a:blip>
            <a:stretch>
              <a:fillRect/>
            </a:stretch>
          </p:blipFill>
          <p:spPr>
            <a:xfrm>
              <a:off x="7856811" y="6001799"/>
              <a:ext cx="866808" cy="866808"/>
            </a:xfrm>
            <a:prstGeom prst="rect">
              <a:avLst/>
            </a:prstGeom>
          </p:spPr>
        </p:pic>
        <p:pic>
          <p:nvPicPr>
            <p:cNvPr id="300" name="Picture 299">
              <a:extLst>
                <a:ext uri="{FF2B5EF4-FFF2-40B4-BE49-F238E27FC236}">
                  <a16:creationId xmlns:a16="http://schemas.microsoft.com/office/drawing/2014/main" id="{E56896CE-4B21-0FDB-9A93-5CD568FEB523}"/>
                </a:ext>
              </a:extLst>
            </p:cNvPr>
            <p:cNvPicPr>
              <a:picLocks noChangeAspect="1"/>
            </p:cNvPicPr>
            <p:nvPr/>
          </p:nvPicPr>
          <p:blipFill>
            <a:blip r:embed="rId13">
              <a:duotone>
                <a:prstClr val="black"/>
                <a:srgbClr val="D9C3A5">
                  <a:tint val="50000"/>
                  <a:satMod val="180000"/>
                </a:srgbClr>
              </a:duotone>
              <a:extLst>
                <a:ext uri="{BEBA8EAE-BF5A-486C-A8C5-ECC9F3942E4B}">
                  <a14:imgProps xmlns:a14="http://schemas.microsoft.com/office/drawing/2010/main">
                    <a14:imgLayer r:embed="rId14">
                      <a14:imgEffect>
                        <a14:artisticPhotocopy/>
                      </a14:imgEffect>
                      <a14:imgEffect>
                        <a14:brightnessContrast bright="-40000"/>
                      </a14:imgEffect>
                    </a14:imgLayer>
                  </a14:imgProps>
                </a:ext>
              </a:extLst>
            </a:blip>
            <a:stretch>
              <a:fillRect/>
            </a:stretch>
          </p:blipFill>
          <p:spPr>
            <a:xfrm>
              <a:off x="10214641" y="6054642"/>
              <a:ext cx="827924" cy="827924"/>
            </a:xfrm>
            <a:prstGeom prst="rect">
              <a:avLst/>
            </a:prstGeom>
          </p:spPr>
        </p:pic>
        <p:sp>
          <p:nvSpPr>
            <p:cNvPr id="302" name="TextBox 301">
              <a:extLst>
                <a:ext uri="{FF2B5EF4-FFF2-40B4-BE49-F238E27FC236}">
                  <a16:creationId xmlns:a16="http://schemas.microsoft.com/office/drawing/2014/main" id="{D5073F03-98EF-CC90-6479-580D55F92EA8}"/>
                </a:ext>
              </a:extLst>
            </p:cNvPr>
            <p:cNvSpPr txBox="1"/>
            <p:nvPr/>
          </p:nvSpPr>
          <p:spPr>
            <a:xfrm>
              <a:off x="4494114" y="8769499"/>
              <a:ext cx="159069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N Estimators</a:t>
              </a:r>
              <a:endParaRPr kumimoji="0" lang="en-US" b="1" i="0" u="none" strike="noStrike" kern="1200" cap="none" spc="0" normalizeH="0" baseline="0" noProof="0" dirty="0">
                <a:ln>
                  <a:noFill/>
                </a:ln>
                <a:solidFill>
                  <a:srgbClr val="4F4343"/>
                </a:solidFill>
                <a:effectLst/>
                <a:uLnTx/>
                <a:uFillTx/>
                <a:latin typeface="Calibri"/>
                <a:ea typeface="+mn-ea"/>
                <a:cs typeface="+mn-cs"/>
              </a:endParaRPr>
            </a:p>
          </p:txBody>
        </p:sp>
        <p:sp>
          <p:nvSpPr>
            <p:cNvPr id="303" name="TextBox 302">
              <a:extLst>
                <a:ext uri="{FF2B5EF4-FFF2-40B4-BE49-F238E27FC236}">
                  <a16:creationId xmlns:a16="http://schemas.microsoft.com/office/drawing/2014/main" id="{E17C334C-62BF-E3E8-08BE-5F2D7097E643}"/>
                </a:ext>
              </a:extLst>
            </p:cNvPr>
            <p:cNvSpPr txBox="1"/>
            <p:nvPr/>
          </p:nvSpPr>
          <p:spPr>
            <a:xfrm>
              <a:off x="4430032" y="9116471"/>
              <a:ext cx="171885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Number of trees in the forest</a:t>
              </a:r>
            </a:p>
          </p:txBody>
        </p:sp>
        <p:pic>
          <p:nvPicPr>
            <p:cNvPr id="304" name="Picture 303">
              <a:extLst>
                <a:ext uri="{FF2B5EF4-FFF2-40B4-BE49-F238E27FC236}">
                  <a16:creationId xmlns:a16="http://schemas.microsoft.com/office/drawing/2014/main" id="{467AB8F7-6BFE-42FC-5D25-EA2FCAA06A9F}"/>
                </a:ext>
              </a:extLst>
            </p:cNvPr>
            <p:cNvPicPr>
              <a:picLocks noChangeAspect="1"/>
            </p:cNvPicPr>
            <p:nvPr/>
          </p:nvPicPr>
          <p:blipFill>
            <a:blip r:embed="rId9">
              <a:duotone>
                <a:prstClr val="black"/>
                <a:srgbClr val="D9C3A5">
                  <a:tint val="50000"/>
                  <a:satMod val="180000"/>
                </a:srgbClr>
              </a:duotone>
              <a:extLst>
                <a:ext uri="{BEBA8EAE-BF5A-486C-A8C5-ECC9F3942E4B}">
                  <a14:imgProps xmlns:a14="http://schemas.microsoft.com/office/drawing/2010/main">
                    <a14:imgLayer r:embed="rId10">
                      <a14:imgEffect>
                        <a14:artisticPhotocopy/>
                      </a14:imgEffect>
                      <a14:imgEffect>
                        <a14:brightnessContrast bright="-40000"/>
                      </a14:imgEffect>
                    </a14:imgLayer>
                  </a14:imgProps>
                </a:ext>
              </a:extLst>
            </a:blip>
            <a:stretch>
              <a:fillRect/>
            </a:stretch>
          </p:blipFill>
          <p:spPr>
            <a:xfrm>
              <a:off x="4909635" y="7938269"/>
              <a:ext cx="759652" cy="759652"/>
            </a:xfrm>
            <a:prstGeom prst="rect">
              <a:avLst/>
            </a:prstGeom>
          </p:spPr>
        </p:pic>
        <p:sp>
          <p:nvSpPr>
            <p:cNvPr id="305" name="TextBox 304">
              <a:extLst>
                <a:ext uri="{FF2B5EF4-FFF2-40B4-BE49-F238E27FC236}">
                  <a16:creationId xmlns:a16="http://schemas.microsoft.com/office/drawing/2014/main" id="{7F751C2B-8A44-BA98-204A-1A60882575C8}"/>
                </a:ext>
              </a:extLst>
            </p:cNvPr>
            <p:cNvSpPr txBox="1"/>
            <p:nvPr/>
          </p:nvSpPr>
          <p:spPr>
            <a:xfrm>
              <a:off x="6325959" y="8786354"/>
              <a:ext cx="13392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Max Depth</a:t>
              </a:r>
              <a:endParaRPr kumimoji="0" lang="en-US" b="1" i="0" u="none" strike="noStrike" kern="1200" cap="none" spc="0" normalizeH="0" baseline="0" noProof="0" dirty="0">
                <a:ln>
                  <a:noFill/>
                </a:ln>
                <a:solidFill>
                  <a:srgbClr val="4F4343"/>
                </a:solidFill>
                <a:effectLst/>
                <a:uLnTx/>
                <a:uFillTx/>
                <a:latin typeface="Calibri"/>
                <a:ea typeface="+mn-ea"/>
                <a:cs typeface="+mn-cs"/>
              </a:endParaRPr>
            </a:p>
          </p:txBody>
        </p:sp>
        <p:sp>
          <p:nvSpPr>
            <p:cNvPr id="306" name="TextBox 305">
              <a:extLst>
                <a:ext uri="{FF2B5EF4-FFF2-40B4-BE49-F238E27FC236}">
                  <a16:creationId xmlns:a16="http://schemas.microsoft.com/office/drawing/2014/main" id="{1D09770D-03CC-932F-06A0-94D4065A073D}"/>
                </a:ext>
              </a:extLst>
            </p:cNvPr>
            <p:cNvSpPr txBox="1"/>
            <p:nvPr/>
          </p:nvSpPr>
          <p:spPr>
            <a:xfrm>
              <a:off x="6129446" y="9117938"/>
              <a:ext cx="1732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Maximum depth of each tree</a:t>
              </a:r>
            </a:p>
          </p:txBody>
        </p:sp>
        <p:pic>
          <p:nvPicPr>
            <p:cNvPr id="307" name="Picture 306">
              <a:extLst>
                <a:ext uri="{FF2B5EF4-FFF2-40B4-BE49-F238E27FC236}">
                  <a16:creationId xmlns:a16="http://schemas.microsoft.com/office/drawing/2014/main" id="{F67AF1E0-3ED5-E359-02E1-3FA45F9D7BA3}"/>
                </a:ext>
              </a:extLst>
            </p:cNvPr>
            <p:cNvPicPr>
              <a:picLocks noChangeAspect="1"/>
            </p:cNvPicPr>
            <p:nvPr/>
          </p:nvPicPr>
          <p:blipFill>
            <a:blip r:embed="rId15">
              <a:duotone>
                <a:prstClr val="black"/>
                <a:srgbClr val="D9C3A5">
                  <a:tint val="50000"/>
                  <a:satMod val="180000"/>
                </a:srgbClr>
              </a:duotone>
              <a:extLst>
                <a:ext uri="{BEBA8EAE-BF5A-486C-A8C5-ECC9F3942E4B}">
                  <a14:imgProps xmlns:a14="http://schemas.microsoft.com/office/drawing/2010/main">
                    <a14:imgLayer r:embed="rId16">
                      <a14:imgEffect>
                        <a14:artisticPhotocopy/>
                      </a14:imgEffect>
                      <a14:imgEffect>
                        <a14:brightnessContrast bright="-40000"/>
                      </a14:imgEffect>
                    </a14:imgLayer>
                  </a14:imgProps>
                </a:ext>
              </a:extLst>
            </a:blip>
            <a:stretch>
              <a:fillRect/>
            </a:stretch>
          </p:blipFill>
          <p:spPr>
            <a:xfrm>
              <a:off x="6673565" y="7997534"/>
              <a:ext cx="644056" cy="644056"/>
            </a:xfrm>
            <a:prstGeom prst="rect">
              <a:avLst/>
            </a:prstGeom>
          </p:spPr>
        </p:pic>
        <p:sp>
          <p:nvSpPr>
            <p:cNvPr id="308" name="TextBox 307">
              <a:extLst>
                <a:ext uri="{FF2B5EF4-FFF2-40B4-BE49-F238E27FC236}">
                  <a16:creationId xmlns:a16="http://schemas.microsoft.com/office/drawing/2014/main" id="{D4B15506-751A-C56B-97E5-4B3568295EB4}"/>
                </a:ext>
              </a:extLst>
            </p:cNvPr>
            <p:cNvSpPr txBox="1"/>
            <p:nvPr/>
          </p:nvSpPr>
          <p:spPr>
            <a:xfrm>
              <a:off x="7873358" y="8784695"/>
              <a:ext cx="210574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Min Samples Split</a:t>
              </a:r>
              <a:endParaRPr kumimoji="0" lang="en-US" b="1" i="0" u="none" strike="noStrike" kern="1200" cap="none" spc="0" normalizeH="0" baseline="0" noProof="0" dirty="0">
                <a:ln>
                  <a:noFill/>
                </a:ln>
                <a:solidFill>
                  <a:srgbClr val="4F4343"/>
                </a:solidFill>
                <a:effectLst/>
                <a:uLnTx/>
                <a:uFillTx/>
                <a:latin typeface="Calibri"/>
                <a:ea typeface="+mn-ea"/>
                <a:cs typeface="+mn-cs"/>
              </a:endParaRPr>
            </a:p>
          </p:txBody>
        </p:sp>
        <p:sp>
          <p:nvSpPr>
            <p:cNvPr id="309" name="TextBox 308">
              <a:extLst>
                <a:ext uri="{FF2B5EF4-FFF2-40B4-BE49-F238E27FC236}">
                  <a16:creationId xmlns:a16="http://schemas.microsoft.com/office/drawing/2014/main" id="{86DFC0DE-0E0A-86D6-F3EC-E9C441A56105}"/>
                </a:ext>
              </a:extLst>
            </p:cNvPr>
            <p:cNvSpPr txBox="1"/>
            <p:nvPr/>
          </p:nvSpPr>
          <p:spPr>
            <a:xfrm>
              <a:off x="7842296" y="9131668"/>
              <a:ext cx="216787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When a node in the tree is allowed to split</a:t>
              </a:r>
            </a:p>
          </p:txBody>
        </p:sp>
        <p:pic>
          <p:nvPicPr>
            <p:cNvPr id="310" name="Picture 309">
              <a:extLst>
                <a:ext uri="{FF2B5EF4-FFF2-40B4-BE49-F238E27FC236}">
                  <a16:creationId xmlns:a16="http://schemas.microsoft.com/office/drawing/2014/main" id="{42BB7820-68A3-6C12-3A16-E5B4CCE48B83}"/>
                </a:ext>
              </a:extLst>
            </p:cNvPr>
            <p:cNvPicPr>
              <a:picLocks noChangeAspect="1"/>
            </p:cNvPicPr>
            <p:nvPr/>
          </p:nvPicPr>
          <p:blipFill>
            <a:blip r:embed="rId17">
              <a:duotone>
                <a:prstClr val="black"/>
                <a:srgbClr val="D9C3A5">
                  <a:tint val="50000"/>
                  <a:satMod val="180000"/>
                </a:srgbClr>
              </a:duotone>
              <a:extLst>
                <a:ext uri="{BEBA8EAE-BF5A-486C-A8C5-ECC9F3942E4B}">
                  <a14:imgProps xmlns:a14="http://schemas.microsoft.com/office/drawing/2010/main">
                    <a14:imgLayer r:embed="rId18">
                      <a14:imgEffect>
                        <a14:artisticPhotocopy/>
                      </a14:imgEffect>
                      <a14:imgEffect>
                        <a14:brightnessContrast bright="-40000"/>
                      </a14:imgEffect>
                    </a14:imgLayer>
                  </a14:imgProps>
                </a:ext>
              </a:extLst>
            </a:blip>
            <a:stretch>
              <a:fillRect/>
            </a:stretch>
          </p:blipFill>
          <p:spPr>
            <a:xfrm rot="10800000">
              <a:off x="8582139" y="7989201"/>
              <a:ext cx="688184" cy="688184"/>
            </a:xfrm>
            <a:prstGeom prst="rect">
              <a:avLst/>
            </a:prstGeom>
          </p:spPr>
        </p:pic>
        <p:sp>
          <p:nvSpPr>
            <p:cNvPr id="311" name="TextBox 310">
              <a:extLst>
                <a:ext uri="{FF2B5EF4-FFF2-40B4-BE49-F238E27FC236}">
                  <a16:creationId xmlns:a16="http://schemas.microsoft.com/office/drawing/2014/main" id="{9015097B-E1A2-A015-DD01-887ABBFB3422}"/>
                </a:ext>
              </a:extLst>
            </p:cNvPr>
            <p:cNvSpPr txBox="1"/>
            <p:nvPr/>
          </p:nvSpPr>
          <p:spPr>
            <a:xfrm>
              <a:off x="10119893" y="8804732"/>
              <a:ext cx="19095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Max Leaf Nodes</a:t>
              </a:r>
              <a:endParaRPr kumimoji="0" lang="en-US" b="1" i="0" u="none" strike="noStrike" kern="1200" cap="none" spc="0" normalizeH="0" baseline="0" noProof="0" dirty="0">
                <a:ln>
                  <a:noFill/>
                </a:ln>
                <a:solidFill>
                  <a:srgbClr val="4F4343"/>
                </a:solidFill>
                <a:effectLst/>
                <a:uLnTx/>
                <a:uFillTx/>
                <a:latin typeface="Calibri"/>
                <a:ea typeface="+mn-ea"/>
                <a:cs typeface="+mn-cs"/>
              </a:endParaRPr>
            </a:p>
          </p:txBody>
        </p:sp>
        <p:sp>
          <p:nvSpPr>
            <p:cNvPr id="312" name="TextBox 311">
              <a:extLst>
                <a:ext uri="{FF2B5EF4-FFF2-40B4-BE49-F238E27FC236}">
                  <a16:creationId xmlns:a16="http://schemas.microsoft.com/office/drawing/2014/main" id="{C0A4D4E3-A6D2-4EE0-A5B4-847161CCD108}"/>
                </a:ext>
              </a:extLst>
            </p:cNvPr>
            <p:cNvSpPr txBox="1"/>
            <p:nvPr/>
          </p:nvSpPr>
          <p:spPr>
            <a:xfrm>
              <a:off x="9990723" y="9151705"/>
              <a:ext cx="21678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How many end leaves a tree can have</a:t>
              </a:r>
            </a:p>
          </p:txBody>
        </p:sp>
        <p:pic>
          <p:nvPicPr>
            <p:cNvPr id="313" name="Picture 312">
              <a:extLst>
                <a:ext uri="{FF2B5EF4-FFF2-40B4-BE49-F238E27FC236}">
                  <a16:creationId xmlns:a16="http://schemas.microsoft.com/office/drawing/2014/main" id="{A36CB6FD-F027-9FD1-F116-3038EEB559A7}"/>
                </a:ext>
              </a:extLst>
            </p:cNvPr>
            <p:cNvPicPr>
              <a:picLocks noChangeAspect="1"/>
            </p:cNvPicPr>
            <p:nvPr/>
          </p:nvPicPr>
          <p:blipFill>
            <a:blip r:embed="rId19">
              <a:duotone>
                <a:prstClr val="black"/>
                <a:srgbClr val="D9C3A5">
                  <a:tint val="50000"/>
                  <a:satMod val="180000"/>
                </a:srgbClr>
              </a:duotone>
              <a:extLst>
                <a:ext uri="{BEBA8EAE-BF5A-486C-A8C5-ECC9F3942E4B}">
                  <a14:imgProps xmlns:a14="http://schemas.microsoft.com/office/drawing/2010/main">
                    <a14:imgLayer r:embed="rId20">
                      <a14:imgEffect>
                        <a14:artisticPhotocopy/>
                      </a14:imgEffect>
                      <a14:imgEffect>
                        <a14:brightnessContrast bright="-40000"/>
                      </a14:imgEffect>
                    </a14:imgLayer>
                  </a14:imgProps>
                </a:ext>
              </a:extLst>
            </a:blip>
            <a:stretch>
              <a:fillRect/>
            </a:stretch>
          </p:blipFill>
          <p:spPr>
            <a:xfrm>
              <a:off x="10730568" y="8009237"/>
              <a:ext cx="688184" cy="688184"/>
            </a:xfrm>
            <a:prstGeom prst="rect">
              <a:avLst/>
            </a:prstGeom>
          </p:spPr>
        </p:pic>
        <p:sp>
          <p:nvSpPr>
            <p:cNvPr id="314" name="TextBox 313">
              <a:extLst>
                <a:ext uri="{FF2B5EF4-FFF2-40B4-BE49-F238E27FC236}">
                  <a16:creationId xmlns:a16="http://schemas.microsoft.com/office/drawing/2014/main" id="{EEA16260-5222-438B-EDEE-D1D2ECC96371}"/>
                </a:ext>
              </a:extLst>
            </p:cNvPr>
            <p:cNvSpPr txBox="1"/>
            <p:nvPr/>
          </p:nvSpPr>
          <p:spPr>
            <a:xfrm>
              <a:off x="3041823" y="5481971"/>
              <a:ext cx="619387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4343"/>
                  </a:solidFill>
                  <a:effectLst/>
                  <a:uLnTx/>
                  <a:uFillTx/>
                  <a:latin typeface="Outfit" pitchFamily="2" charset="0"/>
                  <a:ea typeface="+mn-ea"/>
                  <a:cs typeface="+mn-cs"/>
                </a:rPr>
                <a:t>This model was our baseline, achieving 55% accuracy.</a:t>
              </a:r>
            </a:p>
          </p:txBody>
        </p:sp>
      </p:grpSp>
      <p:grpSp>
        <p:nvGrpSpPr>
          <p:cNvPr id="486" name="Group 485">
            <a:extLst>
              <a:ext uri="{FF2B5EF4-FFF2-40B4-BE49-F238E27FC236}">
                <a16:creationId xmlns:a16="http://schemas.microsoft.com/office/drawing/2014/main" id="{B90197DC-AD9D-E976-5E5A-99E33490BB4D}"/>
              </a:ext>
            </a:extLst>
          </p:cNvPr>
          <p:cNvGrpSpPr/>
          <p:nvPr/>
        </p:nvGrpSpPr>
        <p:grpSpPr>
          <a:xfrm>
            <a:off x="79695" y="9726111"/>
            <a:ext cx="11815653" cy="4385498"/>
            <a:chOff x="79695" y="10056311"/>
            <a:chExt cx="11815653" cy="4385498"/>
          </a:xfrm>
        </p:grpSpPr>
        <p:sp>
          <p:nvSpPr>
            <p:cNvPr id="315" name="TextBox 7">
              <a:extLst>
                <a:ext uri="{FF2B5EF4-FFF2-40B4-BE49-F238E27FC236}">
                  <a16:creationId xmlns:a16="http://schemas.microsoft.com/office/drawing/2014/main" id="{8650EEBC-578F-0E05-3713-84AC2615BA66}"/>
                </a:ext>
              </a:extLst>
            </p:cNvPr>
            <p:cNvSpPr txBox="1"/>
            <p:nvPr/>
          </p:nvSpPr>
          <p:spPr>
            <a:xfrm>
              <a:off x="306994" y="10056311"/>
              <a:ext cx="11578012" cy="553998"/>
            </a:xfrm>
            <a:prstGeom prst="rect">
              <a:avLst/>
            </a:prstGeom>
          </p:spPr>
          <p:txBody>
            <a:bodyPr wrap="square" lIns="0" tIns="0" rIns="0" bIns="0" rtlCol="0" anchor="t">
              <a:spAutoFit/>
            </a:bodyPr>
            <a:lstStyle/>
            <a:p>
              <a:pPr lvl="0" algn="ctr" defTabSz="609630">
                <a:defRPr/>
              </a:pPr>
              <a:r>
                <a:rPr lang="en-US" sz="3600" b="1" dirty="0">
                  <a:solidFill>
                    <a:srgbClr val="4F4343"/>
                  </a:solidFill>
                  <a:latin typeface="Montserrat" panose="00000500000000000000" pitchFamily="2" charset="0"/>
                  <a:ea typeface="Neue Machina Ultra-Bold"/>
                  <a:cs typeface="Neue Machina Ultra-Bold"/>
                  <a:sym typeface="Neue Machina Ultra-Bold"/>
                </a:rPr>
                <a:t>Convolutional Neural Network</a:t>
              </a:r>
            </a:p>
          </p:txBody>
        </p:sp>
        <p:sp>
          <p:nvSpPr>
            <p:cNvPr id="316" name="TextBox 315">
              <a:extLst>
                <a:ext uri="{FF2B5EF4-FFF2-40B4-BE49-F238E27FC236}">
                  <a16:creationId xmlns:a16="http://schemas.microsoft.com/office/drawing/2014/main" id="{F6CD61E7-F78B-DBDE-7A5D-4206E298A137}"/>
                </a:ext>
              </a:extLst>
            </p:cNvPr>
            <p:cNvSpPr txBox="1"/>
            <p:nvPr/>
          </p:nvSpPr>
          <p:spPr>
            <a:xfrm>
              <a:off x="1395400" y="10704139"/>
              <a:ext cx="15299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Input Layer</a:t>
              </a:r>
            </a:p>
          </p:txBody>
        </p:sp>
        <p:sp>
          <p:nvSpPr>
            <p:cNvPr id="317" name="Rectangle: Rounded Corners 316">
              <a:extLst>
                <a:ext uri="{FF2B5EF4-FFF2-40B4-BE49-F238E27FC236}">
                  <a16:creationId xmlns:a16="http://schemas.microsoft.com/office/drawing/2014/main" id="{CADC1B04-BD3C-E263-1431-DAA44516588F}"/>
                </a:ext>
              </a:extLst>
            </p:cNvPr>
            <p:cNvSpPr/>
            <p:nvPr/>
          </p:nvSpPr>
          <p:spPr>
            <a:xfrm>
              <a:off x="498869" y="11431828"/>
              <a:ext cx="1452338" cy="913144"/>
            </a:xfrm>
            <a:prstGeom prst="roundRect">
              <a:avLst/>
            </a:prstGeom>
            <a:noFill/>
            <a:ln w="57150">
              <a:solidFill>
                <a:srgbClr val="4F434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18" name="Rectangle: Rounded Corners 317">
              <a:extLst>
                <a:ext uri="{FF2B5EF4-FFF2-40B4-BE49-F238E27FC236}">
                  <a16:creationId xmlns:a16="http://schemas.microsoft.com/office/drawing/2014/main" id="{F17E2931-7835-FE56-4E71-23D5AF2E140D}"/>
                </a:ext>
              </a:extLst>
            </p:cNvPr>
            <p:cNvSpPr/>
            <p:nvPr/>
          </p:nvSpPr>
          <p:spPr>
            <a:xfrm>
              <a:off x="2324025" y="11431828"/>
              <a:ext cx="1462182" cy="913144"/>
            </a:xfrm>
            <a:prstGeom prst="roundRect">
              <a:avLst/>
            </a:prstGeom>
            <a:noFill/>
            <a:ln w="57150">
              <a:solidFill>
                <a:srgbClr val="4F434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19" name="Oval 318">
              <a:extLst>
                <a:ext uri="{FF2B5EF4-FFF2-40B4-BE49-F238E27FC236}">
                  <a16:creationId xmlns:a16="http://schemas.microsoft.com/office/drawing/2014/main" id="{BF194736-8575-35F4-A829-B252F3D0A0A4}"/>
                </a:ext>
              </a:extLst>
            </p:cNvPr>
            <p:cNvSpPr/>
            <p:nvPr/>
          </p:nvSpPr>
          <p:spPr>
            <a:xfrm rot="5400000">
              <a:off x="2411517" y="13831108"/>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0" name="Oval 319">
              <a:extLst>
                <a:ext uri="{FF2B5EF4-FFF2-40B4-BE49-F238E27FC236}">
                  <a16:creationId xmlns:a16="http://schemas.microsoft.com/office/drawing/2014/main" id="{DD1E5FBB-0B41-97E5-2F95-15EB4D4C6F61}"/>
                </a:ext>
              </a:extLst>
            </p:cNvPr>
            <p:cNvSpPr/>
            <p:nvPr/>
          </p:nvSpPr>
          <p:spPr>
            <a:xfrm rot="5400000">
              <a:off x="1771554" y="13831108"/>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1" name="Oval 320">
              <a:extLst>
                <a:ext uri="{FF2B5EF4-FFF2-40B4-BE49-F238E27FC236}">
                  <a16:creationId xmlns:a16="http://schemas.microsoft.com/office/drawing/2014/main" id="{4A0F02F7-8577-BF75-E54A-6E4937C55130}"/>
                </a:ext>
              </a:extLst>
            </p:cNvPr>
            <p:cNvSpPr/>
            <p:nvPr/>
          </p:nvSpPr>
          <p:spPr>
            <a:xfrm rot="5400000">
              <a:off x="3051480" y="13202647"/>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2" name="Oval 321">
              <a:extLst>
                <a:ext uri="{FF2B5EF4-FFF2-40B4-BE49-F238E27FC236}">
                  <a16:creationId xmlns:a16="http://schemas.microsoft.com/office/drawing/2014/main" id="{4C855696-E3A1-E5BC-61A2-208D1FAEA986}"/>
                </a:ext>
              </a:extLst>
            </p:cNvPr>
            <p:cNvSpPr/>
            <p:nvPr/>
          </p:nvSpPr>
          <p:spPr>
            <a:xfrm rot="5400000">
              <a:off x="2411517" y="13202647"/>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3" name="Oval 322">
              <a:extLst>
                <a:ext uri="{FF2B5EF4-FFF2-40B4-BE49-F238E27FC236}">
                  <a16:creationId xmlns:a16="http://schemas.microsoft.com/office/drawing/2014/main" id="{FB3D3A8A-1450-D17A-1018-28D725C65698}"/>
                </a:ext>
              </a:extLst>
            </p:cNvPr>
            <p:cNvSpPr/>
            <p:nvPr/>
          </p:nvSpPr>
          <p:spPr>
            <a:xfrm rot="5400000">
              <a:off x="1771553" y="13202647"/>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4" name="Oval 323">
              <a:extLst>
                <a:ext uri="{FF2B5EF4-FFF2-40B4-BE49-F238E27FC236}">
                  <a16:creationId xmlns:a16="http://schemas.microsoft.com/office/drawing/2014/main" id="{FFE37F32-346A-D95C-F731-5A1430AB380E}"/>
                </a:ext>
              </a:extLst>
            </p:cNvPr>
            <p:cNvSpPr/>
            <p:nvPr/>
          </p:nvSpPr>
          <p:spPr>
            <a:xfrm rot="5400000">
              <a:off x="1131591" y="13202647"/>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5" name="Oval 324">
              <a:extLst>
                <a:ext uri="{FF2B5EF4-FFF2-40B4-BE49-F238E27FC236}">
                  <a16:creationId xmlns:a16="http://schemas.microsoft.com/office/drawing/2014/main" id="{23517BC9-D391-3679-3796-EEECED8B8741}"/>
                </a:ext>
              </a:extLst>
            </p:cNvPr>
            <p:cNvSpPr/>
            <p:nvPr/>
          </p:nvSpPr>
          <p:spPr>
            <a:xfrm rot="5400000">
              <a:off x="3053380" y="12624229"/>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6" name="Oval 325">
              <a:extLst>
                <a:ext uri="{FF2B5EF4-FFF2-40B4-BE49-F238E27FC236}">
                  <a16:creationId xmlns:a16="http://schemas.microsoft.com/office/drawing/2014/main" id="{9EB2446A-6D3D-52ED-978E-FAF20AC82F69}"/>
                </a:ext>
              </a:extLst>
            </p:cNvPr>
            <p:cNvSpPr/>
            <p:nvPr/>
          </p:nvSpPr>
          <p:spPr>
            <a:xfrm rot="5400000">
              <a:off x="2413418" y="12624230"/>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7" name="Oval 326">
              <a:extLst>
                <a:ext uri="{FF2B5EF4-FFF2-40B4-BE49-F238E27FC236}">
                  <a16:creationId xmlns:a16="http://schemas.microsoft.com/office/drawing/2014/main" id="{1B7A5DB5-9DAB-0031-39B4-89080A31F70F}"/>
                </a:ext>
              </a:extLst>
            </p:cNvPr>
            <p:cNvSpPr/>
            <p:nvPr/>
          </p:nvSpPr>
          <p:spPr>
            <a:xfrm rot="5400000">
              <a:off x="1773453" y="12624231"/>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8" name="Oval 327">
              <a:extLst>
                <a:ext uri="{FF2B5EF4-FFF2-40B4-BE49-F238E27FC236}">
                  <a16:creationId xmlns:a16="http://schemas.microsoft.com/office/drawing/2014/main" id="{8E461DCA-4491-FB78-8EA7-CCE370A6E7A1}"/>
                </a:ext>
              </a:extLst>
            </p:cNvPr>
            <p:cNvSpPr/>
            <p:nvPr/>
          </p:nvSpPr>
          <p:spPr>
            <a:xfrm rot="5400000">
              <a:off x="1133492" y="12624231"/>
              <a:ext cx="497375" cy="497375"/>
            </a:xfrm>
            <a:prstGeom prst="ellipse">
              <a:avLst/>
            </a:prstGeom>
            <a:noFill/>
            <a:ln w="3810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29" name="Rectangle: Rounded Corners 328">
              <a:extLst>
                <a:ext uri="{FF2B5EF4-FFF2-40B4-BE49-F238E27FC236}">
                  <a16:creationId xmlns:a16="http://schemas.microsoft.com/office/drawing/2014/main" id="{FFAB2666-1DED-E970-D7AE-124F600109D1}"/>
                </a:ext>
              </a:extLst>
            </p:cNvPr>
            <p:cNvSpPr/>
            <p:nvPr/>
          </p:nvSpPr>
          <p:spPr>
            <a:xfrm>
              <a:off x="1428299" y="10657516"/>
              <a:ext cx="1507142" cy="471160"/>
            </a:xfrm>
            <a:prstGeom prst="roundRect">
              <a:avLst/>
            </a:prstGeom>
            <a:no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4343"/>
                </a:solidFill>
                <a:effectLst/>
                <a:uLnTx/>
                <a:uFillTx/>
                <a:latin typeface="Calibri"/>
                <a:ea typeface="+mn-ea"/>
                <a:cs typeface="+mn-cs"/>
              </a:endParaRPr>
            </a:p>
          </p:txBody>
        </p:sp>
        <p:sp>
          <p:nvSpPr>
            <p:cNvPr id="330" name="TextBox 329">
              <a:extLst>
                <a:ext uri="{FF2B5EF4-FFF2-40B4-BE49-F238E27FC236}">
                  <a16:creationId xmlns:a16="http://schemas.microsoft.com/office/drawing/2014/main" id="{4C646A29-2466-6F4D-96E2-A934480B2220}"/>
                </a:ext>
              </a:extLst>
            </p:cNvPr>
            <p:cNvSpPr txBox="1"/>
            <p:nvPr/>
          </p:nvSpPr>
          <p:spPr>
            <a:xfrm>
              <a:off x="498869" y="11565234"/>
              <a:ext cx="145233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Convolution Layer</a:t>
              </a:r>
            </a:p>
          </p:txBody>
        </p:sp>
        <p:sp>
          <p:nvSpPr>
            <p:cNvPr id="331" name="TextBox 330">
              <a:extLst>
                <a:ext uri="{FF2B5EF4-FFF2-40B4-BE49-F238E27FC236}">
                  <a16:creationId xmlns:a16="http://schemas.microsoft.com/office/drawing/2014/main" id="{9154C605-A512-37AF-A786-7800211D5DF3}"/>
                </a:ext>
              </a:extLst>
            </p:cNvPr>
            <p:cNvSpPr txBox="1"/>
            <p:nvPr/>
          </p:nvSpPr>
          <p:spPr>
            <a:xfrm>
              <a:off x="2324023" y="11565234"/>
              <a:ext cx="1462184"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Pooling Layer</a:t>
              </a:r>
            </a:p>
          </p:txBody>
        </p:sp>
        <p:sp>
          <p:nvSpPr>
            <p:cNvPr id="332" name="TextBox 331">
              <a:extLst>
                <a:ext uri="{FF2B5EF4-FFF2-40B4-BE49-F238E27FC236}">
                  <a16:creationId xmlns:a16="http://schemas.microsoft.com/office/drawing/2014/main" id="{E6B467CE-98CA-1112-43EB-EFDA9DE8FC4A}"/>
                </a:ext>
              </a:extLst>
            </p:cNvPr>
            <p:cNvSpPr txBox="1"/>
            <p:nvPr/>
          </p:nvSpPr>
          <p:spPr>
            <a:xfrm>
              <a:off x="4588841" y="11580852"/>
              <a:ext cx="203534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4F4343"/>
                  </a:solidFill>
                  <a:latin typeface="Outfit" pitchFamily="2" charset="0"/>
                </a:rPr>
                <a:t>M</a:t>
              </a:r>
              <a:r>
                <a:rPr kumimoji="0" lang="en-US" sz="1600" b="0" i="0" u="none" strike="noStrike" kern="1200" cap="none" spc="0" normalizeH="0" baseline="0" noProof="0" dirty="0" err="1">
                  <a:ln>
                    <a:noFill/>
                  </a:ln>
                  <a:solidFill>
                    <a:srgbClr val="4F4343"/>
                  </a:solidFill>
                  <a:effectLst/>
                  <a:uLnTx/>
                  <a:uFillTx/>
                  <a:latin typeface="Outfit" pitchFamily="2" charset="0"/>
                  <a:ea typeface="+mn-ea"/>
                  <a:cs typeface="+mn-cs"/>
                </a:rPr>
                <a:t>odel</a:t>
              </a: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 that processes grid data like images.</a:t>
              </a:r>
            </a:p>
          </p:txBody>
        </p:sp>
        <p:sp>
          <p:nvSpPr>
            <p:cNvPr id="333" name="TextBox 332">
              <a:extLst>
                <a:ext uri="{FF2B5EF4-FFF2-40B4-BE49-F238E27FC236}">
                  <a16:creationId xmlns:a16="http://schemas.microsoft.com/office/drawing/2014/main" id="{04E8707B-1403-F172-A422-2E73FA137B0F}"/>
                </a:ext>
              </a:extLst>
            </p:cNvPr>
            <p:cNvSpPr txBox="1"/>
            <p:nvPr/>
          </p:nvSpPr>
          <p:spPr>
            <a:xfrm>
              <a:off x="7070378" y="11580852"/>
              <a:ext cx="208512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Automatically learns features such as edges.</a:t>
              </a:r>
            </a:p>
          </p:txBody>
        </p:sp>
        <p:sp>
          <p:nvSpPr>
            <p:cNvPr id="334" name="TextBox 333">
              <a:extLst>
                <a:ext uri="{FF2B5EF4-FFF2-40B4-BE49-F238E27FC236}">
                  <a16:creationId xmlns:a16="http://schemas.microsoft.com/office/drawing/2014/main" id="{40ACBE66-DA82-71FC-2BBB-9277FCA59D30}"/>
                </a:ext>
              </a:extLst>
            </p:cNvPr>
            <p:cNvSpPr txBox="1"/>
            <p:nvPr/>
          </p:nvSpPr>
          <p:spPr>
            <a:xfrm>
              <a:off x="9480074" y="11580852"/>
              <a:ext cx="2415274" cy="830997"/>
            </a:xfrm>
            <a:prstGeom prst="rect">
              <a:avLst/>
            </a:prstGeom>
            <a:noFill/>
          </p:spPr>
          <p:txBody>
            <a:bodyPr wrap="square" rtlCol="0">
              <a:spAutoFit/>
            </a:bodyPr>
            <a:lstStyle/>
            <a:p>
              <a:pPr lvl="0" algn="ju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Uses convolution for </a:t>
              </a:r>
              <a:r>
                <a:rPr lang="en-US" sz="1600" dirty="0">
                  <a:solidFill>
                    <a:srgbClr val="4F4343"/>
                  </a:solidFill>
                  <a:latin typeface="Outfit" pitchFamily="2" charset="0"/>
                </a:rPr>
                <a:t>feature </a:t>
              </a: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detection and reduction.</a:t>
              </a:r>
            </a:p>
          </p:txBody>
        </p:sp>
        <p:pic>
          <p:nvPicPr>
            <p:cNvPr id="335" name="Picture 334">
              <a:extLst>
                <a:ext uri="{FF2B5EF4-FFF2-40B4-BE49-F238E27FC236}">
                  <a16:creationId xmlns:a16="http://schemas.microsoft.com/office/drawing/2014/main" id="{E7B99379-6E22-4C13-C82B-282C23B950E7}"/>
                </a:ext>
              </a:extLst>
            </p:cNvPr>
            <p:cNvPicPr>
              <a:picLocks noChangeAspect="1"/>
            </p:cNvPicPr>
            <p:nvPr/>
          </p:nvPicPr>
          <p:blipFill>
            <a:blip r:embed="rId21">
              <a:duotone>
                <a:prstClr val="black"/>
                <a:srgbClr val="D9C3A5">
                  <a:tint val="50000"/>
                  <a:satMod val="180000"/>
                </a:srgbClr>
              </a:duotone>
              <a:extLst>
                <a:ext uri="{BEBA8EAE-BF5A-486C-A8C5-ECC9F3942E4B}">
                  <a14:imgProps xmlns:a14="http://schemas.microsoft.com/office/drawing/2010/main">
                    <a14:imgLayer r:embed="rId14">
                      <a14:imgEffect>
                        <a14:artisticPhotocopy/>
                      </a14:imgEffect>
                      <a14:imgEffect>
                        <a14:brightnessContrast bright="-40000" contrast="-20000"/>
                      </a14:imgEffect>
                    </a14:imgLayer>
                  </a14:imgProps>
                </a:ext>
              </a:extLst>
            </a:blip>
            <a:stretch>
              <a:fillRect/>
            </a:stretch>
          </p:blipFill>
          <p:spPr>
            <a:xfrm>
              <a:off x="10206144" y="10628582"/>
              <a:ext cx="849466" cy="849466"/>
            </a:xfrm>
            <a:prstGeom prst="rect">
              <a:avLst/>
            </a:prstGeom>
          </p:spPr>
        </p:pic>
        <p:pic>
          <p:nvPicPr>
            <p:cNvPr id="336" name="Picture 335">
              <a:extLst>
                <a:ext uri="{FF2B5EF4-FFF2-40B4-BE49-F238E27FC236}">
                  <a16:creationId xmlns:a16="http://schemas.microsoft.com/office/drawing/2014/main" id="{DA6DE27F-C4A8-034B-CC57-EA2EDE9B3F6D}"/>
                </a:ext>
              </a:extLst>
            </p:cNvPr>
            <p:cNvPicPr>
              <a:picLocks noChangeAspect="1"/>
            </p:cNvPicPr>
            <p:nvPr/>
          </p:nvPicPr>
          <p:blipFill>
            <a:blip r:embed="rId22">
              <a:duotone>
                <a:prstClr val="black"/>
                <a:srgbClr val="D9C3A5">
                  <a:tint val="50000"/>
                  <a:satMod val="180000"/>
                </a:srgbClr>
              </a:duotone>
              <a:extLst>
                <a:ext uri="{BEBA8EAE-BF5A-486C-A8C5-ECC9F3942E4B}">
                  <a14:imgProps xmlns:a14="http://schemas.microsoft.com/office/drawing/2010/main">
                    <a14:imgLayer r:embed="rId23">
                      <a14:imgEffect>
                        <a14:artisticPhotocopy/>
                      </a14:imgEffect>
                      <a14:imgEffect>
                        <a14:brightnessContrast bright="-40000" contrast="-20000"/>
                      </a14:imgEffect>
                    </a14:imgLayer>
                  </a14:imgProps>
                </a:ext>
              </a:extLst>
            </a:blip>
            <a:stretch>
              <a:fillRect/>
            </a:stretch>
          </p:blipFill>
          <p:spPr>
            <a:xfrm>
              <a:off x="7668259" y="10635121"/>
              <a:ext cx="889364" cy="889364"/>
            </a:xfrm>
            <a:prstGeom prst="rect">
              <a:avLst/>
            </a:prstGeom>
          </p:spPr>
        </p:pic>
        <p:pic>
          <p:nvPicPr>
            <p:cNvPr id="337" name="Picture 336">
              <a:extLst>
                <a:ext uri="{FF2B5EF4-FFF2-40B4-BE49-F238E27FC236}">
                  <a16:creationId xmlns:a16="http://schemas.microsoft.com/office/drawing/2014/main" id="{B60D2DA8-3F76-B9A0-18FB-35479D406DD5}"/>
                </a:ext>
              </a:extLst>
            </p:cNvPr>
            <p:cNvPicPr>
              <a:picLocks noChangeAspect="1"/>
            </p:cNvPicPr>
            <p:nvPr/>
          </p:nvPicPr>
          <p:blipFill>
            <a:blip r:embed="rId24">
              <a:duotone>
                <a:prstClr val="black"/>
                <a:srgbClr val="D9C3A5">
                  <a:tint val="50000"/>
                  <a:satMod val="180000"/>
                </a:srgbClr>
              </a:duotone>
              <a:extLst>
                <a:ext uri="{BEBA8EAE-BF5A-486C-A8C5-ECC9F3942E4B}">
                  <a14:imgProps xmlns:a14="http://schemas.microsoft.com/office/drawing/2010/main">
                    <a14:imgLayer r:embed="rId25">
                      <a14:imgEffect>
                        <a14:artisticPhotocopy/>
                      </a14:imgEffect>
                      <a14:imgEffect>
                        <a14:brightnessContrast bright="-40000" contrast="-20000"/>
                      </a14:imgEffect>
                    </a14:imgLayer>
                  </a14:imgProps>
                </a:ext>
              </a:extLst>
            </a:blip>
            <a:stretch>
              <a:fillRect/>
            </a:stretch>
          </p:blipFill>
          <p:spPr>
            <a:xfrm>
              <a:off x="5238933" y="10698722"/>
              <a:ext cx="735162" cy="735162"/>
            </a:xfrm>
            <a:prstGeom prst="rect">
              <a:avLst/>
            </a:prstGeom>
          </p:spPr>
        </p:pic>
        <p:pic>
          <p:nvPicPr>
            <p:cNvPr id="338" name="Picture 337">
              <a:extLst>
                <a:ext uri="{FF2B5EF4-FFF2-40B4-BE49-F238E27FC236}">
                  <a16:creationId xmlns:a16="http://schemas.microsoft.com/office/drawing/2014/main" id="{119BA500-D80A-4B94-D48B-5E1EB22A56BD}"/>
                </a:ext>
              </a:extLst>
            </p:cNvPr>
            <p:cNvPicPr>
              <a:picLocks noChangeAspect="1"/>
            </p:cNvPicPr>
            <p:nvPr/>
          </p:nvPicPr>
          <p:blipFill>
            <a:blip r:embed="rId26">
              <a:duotone>
                <a:prstClr val="black"/>
                <a:srgbClr val="D9C3A5">
                  <a:tint val="50000"/>
                  <a:satMod val="180000"/>
                </a:srgbClr>
              </a:duotone>
              <a:extLst>
                <a:ext uri="{BEBA8EAE-BF5A-486C-A8C5-ECC9F3942E4B}">
                  <a14:imgProps xmlns:a14="http://schemas.microsoft.com/office/drawing/2010/main">
                    <a14:imgLayer r:embed="rId27">
                      <a14:imgEffect>
                        <a14:artisticPhotocopy/>
                      </a14:imgEffect>
                      <a14:imgEffect>
                        <a14:brightnessContrast bright="-40000" contrast="-20000"/>
                      </a14:imgEffect>
                    </a14:imgLayer>
                  </a14:imgProps>
                </a:ext>
              </a:extLst>
            </a:blip>
            <a:stretch>
              <a:fillRect/>
            </a:stretch>
          </p:blipFill>
          <p:spPr>
            <a:xfrm>
              <a:off x="4693608" y="12662252"/>
              <a:ext cx="626310" cy="626310"/>
            </a:xfrm>
            <a:prstGeom prst="rect">
              <a:avLst/>
            </a:prstGeom>
          </p:spPr>
        </p:pic>
        <p:sp>
          <p:nvSpPr>
            <p:cNvPr id="339" name="TextBox 338">
              <a:extLst>
                <a:ext uri="{FF2B5EF4-FFF2-40B4-BE49-F238E27FC236}">
                  <a16:creationId xmlns:a16="http://schemas.microsoft.com/office/drawing/2014/main" id="{903534E7-21E0-5DF3-50D7-CBCE11470DF2}"/>
                </a:ext>
              </a:extLst>
            </p:cNvPr>
            <p:cNvSpPr txBox="1"/>
            <p:nvPr/>
          </p:nvSpPr>
          <p:spPr>
            <a:xfrm>
              <a:off x="4257886" y="13406846"/>
              <a:ext cx="14977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Input Layer</a:t>
              </a:r>
            </a:p>
          </p:txBody>
        </p:sp>
        <p:sp>
          <p:nvSpPr>
            <p:cNvPr id="340" name="TextBox 339">
              <a:extLst>
                <a:ext uri="{FF2B5EF4-FFF2-40B4-BE49-F238E27FC236}">
                  <a16:creationId xmlns:a16="http://schemas.microsoft.com/office/drawing/2014/main" id="{1B40E2CA-D9EA-A79B-93FE-8F63A95E9CE6}"/>
                </a:ext>
              </a:extLst>
            </p:cNvPr>
            <p:cNvSpPr txBox="1"/>
            <p:nvPr/>
          </p:nvSpPr>
          <p:spPr>
            <a:xfrm>
              <a:off x="4323290" y="13884354"/>
              <a:ext cx="13669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rPr>
                <a:t>Feeds image into model</a:t>
              </a:r>
            </a:p>
          </p:txBody>
        </p:sp>
        <p:pic>
          <p:nvPicPr>
            <p:cNvPr id="341" name="Picture 340">
              <a:extLst>
                <a:ext uri="{FF2B5EF4-FFF2-40B4-BE49-F238E27FC236}">
                  <a16:creationId xmlns:a16="http://schemas.microsoft.com/office/drawing/2014/main" id="{4B7228E1-D0BC-2D53-483C-767FE14536C4}"/>
                </a:ext>
              </a:extLst>
            </p:cNvPr>
            <p:cNvPicPr>
              <a:picLocks noChangeAspect="1"/>
            </p:cNvPicPr>
            <p:nvPr/>
          </p:nvPicPr>
          <p:blipFill>
            <a:blip r:embed="rId28">
              <a:duotone>
                <a:prstClr val="black"/>
                <a:srgbClr val="D9C3A5">
                  <a:tint val="50000"/>
                  <a:satMod val="180000"/>
                </a:srgbClr>
              </a:duotone>
              <a:extLst>
                <a:ext uri="{BEBA8EAE-BF5A-486C-A8C5-ECC9F3942E4B}">
                  <a14:imgProps xmlns:a14="http://schemas.microsoft.com/office/drawing/2010/main">
                    <a14:imgLayer r:embed="rId29">
                      <a14:imgEffect>
                        <a14:artisticPhotocopy/>
                      </a14:imgEffect>
                      <a14:imgEffect>
                        <a14:brightnessContrast bright="-40000" contrast="-20000"/>
                      </a14:imgEffect>
                    </a14:imgLayer>
                  </a14:imgProps>
                </a:ext>
              </a:extLst>
            </a:blip>
            <a:stretch>
              <a:fillRect/>
            </a:stretch>
          </p:blipFill>
          <p:spPr>
            <a:xfrm>
              <a:off x="6332074" y="12662252"/>
              <a:ext cx="626310" cy="626310"/>
            </a:xfrm>
            <a:prstGeom prst="rect">
              <a:avLst/>
            </a:prstGeom>
          </p:spPr>
        </p:pic>
        <p:sp>
          <p:nvSpPr>
            <p:cNvPr id="342" name="TextBox 341">
              <a:extLst>
                <a:ext uri="{FF2B5EF4-FFF2-40B4-BE49-F238E27FC236}">
                  <a16:creationId xmlns:a16="http://schemas.microsoft.com/office/drawing/2014/main" id="{BD2994DE-BB58-6782-D5B6-1AC36DE801D9}"/>
                </a:ext>
              </a:extLst>
            </p:cNvPr>
            <p:cNvSpPr txBox="1"/>
            <p:nvPr/>
          </p:nvSpPr>
          <p:spPr>
            <a:xfrm>
              <a:off x="5896352" y="13268347"/>
              <a:ext cx="14977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Convolution Layer</a:t>
              </a:r>
            </a:p>
          </p:txBody>
        </p:sp>
        <p:sp>
          <p:nvSpPr>
            <p:cNvPr id="343" name="TextBox 342">
              <a:extLst>
                <a:ext uri="{FF2B5EF4-FFF2-40B4-BE49-F238E27FC236}">
                  <a16:creationId xmlns:a16="http://schemas.microsoft.com/office/drawing/2014/main" id="{08115814-9089-778D-89C0-F3864153F3F3}"/>
                </a:ext>
              </a:extLst>
            </p:cNvPr>
            <p:cNvSpPr txBox="1"/>
            <p:nvPr/>
          </p:nvSpPr>
          <p:spPr>
            <a:xfrm>
              <a:off x="5793417" y="13884354"/>
              <a:ext cx="17036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rPr>
                <a:t>Extracts features from image </a:t>
              </a:r>
            </a:p>
          </p:txBody>
        </p:sp>
        <p:pic>
          <p:nvPicPr>
            <p:cNvPr id="344" name="Picture 343">
              <a:extLst>
                <a:ext uri="{FF2B5EF4-FFF2-40B4-BE49-F238E27FC236}">
                  <a16:creationId xmlns:a16="http://schemas.microsoft.com/office/drawing/2014/main" id="{D4CA55D6-4567-FAEA-DABA-D3956FE5D201}"/>
                </a:ext>
              </a:extLst>
            </p:cNvPr>
            <p:cNvPicPr>
              <a:picLocks noChangeAspect="1"/>
            </p:cNvPicPr>
            <p:nvPr/>
          </p:nvPicPr>
          <p:blipFill>
            <a:blip r:embed="rId30">
              <a:duotone>
                <a:prstClr val="black"/>
                <a:srgbClr val="D9C3A5">
                  <a:tint val="50000"/>
                  <a:satMod val="180000"/>
                </a:srgbClr>
              </a:duotone>
              <a:extLst>
                <a:ext uri="{BEBA8EAE-BF5A-486C-A8C5-ECC9F3942E4B}">
                  <a14:imgProps xmlns:a14="http://schemas.microsoft.com/office/drawing/2010/main">
                    <a14:imgLayer r:embed="rId31">
                      <a14:imgEffect>
                        <a14:artisticPhotocopy/>
                      </a14:imgEffect>
                      <a14:imgEffect>
                        <a14:brightnessContrast bright="-40000" contrast="-20000"/>
                      </a14:imgEffect>
                    </a14:imgLayer>
                  </a14:imgProps>
                </a:ext>
              </a:extLst>
            </a:blip>
            <a:stretch>
              <a:fillRect/>
            </a:stretch>
          </p:blipFill>
          <p:spPr>
            <a:xfrm>
              <a:off x="9452610" y="12662252"/>
              <a:ext cx="626310" cy="626310"/>
            </a:xfrm>
            <a:prstGeom prst="rect">
              <a:avLst/>
            </a:prstGeom>
          </p:spPr>
        </p:pic>
        <p:sp>
          <p:nvSpPr>
            <p:cNvPr id="345" name="TextBox 344">
              <a:extLst>
                <a:ext uri="{FF2B5EF4-FFF2-40B4-BE49-F238E27FC236}">
                  <a16:creationId xmlns:a16="http://schemas.microsoft.com/office/drawing/2014/main" id="{AFF94C50-A6F8-26E6-CB36-17ADC6C86A8E}"/>
                </a:ext>
              </a:extLst>
            </p:cNvPr>
            <p:cNvSpPr txBox="1"/>
            <p:nvPr/>
          </p:nvSpPr>
          <p:spPr>
            <a:xfrm>
              <a:off x="9016888" y="13406846"/>
              <a:ext cx="14977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Inner Layer</a:t>
              </a:r>
            </a:p>
          </p:txBody>
        </p:sp>
        <p:sp>
          <p:nvSpPr>
            <p:cNvPr id="346" name="TextBox 345">
              <a:extLst>
                <a:ext uri="{FF2B5EF4-FFF2-40B4-BE49-F238E27FC236}">
                  <a16:creationId xmlns:a16="http://schemas.microsoft.com/office/drawing/2014/main" id="{CAD0C039-9793-3244-B929-906C9574998A}"/>
                </a:ext>
              </a:extLst>
            </p:cNvPr>
            <p:cNvSpPr txBox="1"/>
            <p:nvPr/>
          </p:nvSpPr>
          <p:spPr>
            <a:xfrm>
              <a:off x="9044172" y="13878472"/>
              <a:ext cx="144318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rPr>
                <a:t>Learn complex patterns</a:t>
              </a:r>
            </a:p>
          </p:txBody>
        </p:sp>
        <p:pic>
          <p:nvPicPr>
            <p:cNvPr id="347" name="Picture 346">
              <a:extLst>
                <a:ext uri="{FF2B5EF4-FFF2-40B4-BE49-F238E27FC236}">
                  <a16:creationId xmlns:a16="http://schemas.microsoft.com/office/drawing/2014/main" id="{C67ACAB8-80C3-C4E3-A5C6-63FECF0123EB}"/>
                </a:ext>
              </a:extLst>
            </p:cNvPr>
            <p:cNvPicPr>
              <a:picLocks noChangeAspect="1"/>
            </p:cNvPicPr>
            <p:nvPr/>
          </p:nvPicPr>
          <p:blipFill>
            <a:blip r:embed="rId32">
              <a:duotone>
                <a:prstClr val="black"/>
                <a:srgbClr val="D9C3A5">
                  <a:tint val="50000"/>
                  <a:satMod val="180000"/>
                </a:srgbClr>
              </a:duotone>
              <a:extLst>
                <a:ext uri="{BEBA8EAE-BF5A-486C-A8C5-ECC9F3942E4B}">
                  <a14:imgProps xmlns:a14="http://schemas.microsoft.com/office/drawing/2010/main">
                    <a14:imgLayer r:embed="rId33">
                      <a14:imgEffect>
                        <a14:artisticPhotocopy/>
                      </a14:imgEffect>
                      <a14:imgEffect>
                        <a14:brightnessContrast bright="-40000" contrast="-20000"/>
                      </a14:imgEffect>
                    </a14:imgLayer>
                  </a14:imgProps>
                </a:ext>
              </a:extLst>
            </a:blip>
            <a:stretch>
              <a:fillRect/>
            </a:stretch>
          </p:blipFill>
          <p:spPr>
            <a:xfrm>
              <a:off x="7931313" y="12662252"/>
              <a:ext cx="626310" cy="626310"/>
            </a:xfrm>
            <a:prstGeom prst="rect">
              <a:avLst/>
            </a:prstGeom>
          </p:spPr>
        </p:pic>
        <p:sp>
          <p:nvSpPr>
            <p:cNvPr id="348" name="TextBox 347">
              <a:extLst>
                <a:ext uri="{FF2B5EF4-FFF2-40B4-BE49-F238E27FC236}">
                  <a16:creationId xmlns:a16="http://schemas.microsoft.com/office/drawing/2014/main" id="{5BD18594-8E8B-2C65-2569-0B750269CBAC}"/>
                </a:ext>
              </a:extLst>
            </p:cNvPr>
            <p:cNvSpPr txBox="1"/>
            <p:nvPr/>
          </p:nvSpPr>
          <p:spPr>
            <a:xfrm>
              <a:off x="7368523" y="13397507"/>
              <a:ext cx="1751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Pooling Layer</a:t>
              </a:r>
            </a:p>
          </p:txBody>
        </p:sp>
        <p:sp>
          <p:nvSpPr>
            <p:cNvPr id="349" name="TextBox 348">
              <a:extLst>
                <a:ext uri="{FF2B5EF4-FFF2-40B4-BE49-F238E27FC236}">
                  <a16:creationId xmlns:a16="http://schemas.microsoft.com/office/drawing/2014/main" id="{254BA1C6-C730-5413-341A-A8211D260F2A}"/>
                </a:ext>
              </a:extLst>
            </p:cNvPr>
            <p:cNvSpPr txBox="1"/>
            <p:nvPr/>
          </p:nvSpPr>
          <p:spPr>
            <a:xfrm>
              <a:off x="7409468" y="13887811"/>
              <a:ext cx="16700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rPr>
                <a:t>Down samples information</a:t>
              </a:r>
            </a:p>
          </p:txBody>
        </p:sp>
        <p:pic>
          <p:nvPicPr>
            <p:cNvPr id="350" name="Picture 349">
              <a:extLst>
                <a:ext uri="{FF2B5EF4-FFF2-40B4-BE49-F238E27FC236}">
                  <a16:creationId xmlns:a16="http://schemas.microsoft.com/office/drawing/2014/main" id="{54C02CF1-12EE-6510-DF79-F5795F2E0A32}"/>
                </a:ext>
              </a:extLst>
            </p:cNvPr>
            <p:cNvPicPr>
              <a:picLocks noChangeAspect="1"/>
            </p:cNvPicPr>
            <p:nvPr/>
          </p:nvPicPr>
          <p:blipFill>
            <a:blip r:embed="rId34">
              <a:duotone>
                <a:prstClr val="black"/>
                <a:srgbClr val="D9C3A5">
                  <a:tint val="50000"/>
                  <a:satMod val="180000"/>
                </a:srgbClr>
              </a:duotone>
              <a:extLst>
                <a:ext uri="{BEBA8EAE-BF5A-486C-A8C5-ECC9F3942E4B}">
                  <a14:imgProps xmlns:a14="http://schemas.microsoft.com/office/drawing/2010/main">
                    <a14:imgLayer r:embed="rId35">
                      <a14:imgEffect>
                        <a14:artisticPhotocopy/>
                      </a14:imgEffect>
                      <a14:imgEffect>
                        <a14:brightnessContrast bright="-40000" contrast="-20000"/>
                      </a14:imgEffect>
                    </a14:imgLayer>
                  </a14:imgProps>
                </a:ext>
              </a:extLst>
            </a:blip>
            <a:stretch>
              <a:fillRect/>
            </a:stretch>
          </p:blipFill>
          <p:spPr>
            <a:xfrm>
              <a:off x="10825200" y="12662252"/>
              <a:ext cx="626310" cy="626310"/>
            </a:xfrm>
            <a:prstGeom prst="rect">
              <a:avLst/>
            </a:prstGeom>
          </p:spPr>
        </p:pic>
        <p:sp>
          <p:nvSpPr>
            <p:cNvPr id="351" name="TextBox 350">
              <a:extLst>
                <a:ext uri="{FF2B5EF4-FFF2-40B4-BE49-F238E27FC236}">
                  <a16:creationId xmlns:a16="http://schemas.microsoft.com/office/drawing/2014/main" id="{9B223608-4DCD-E379-8469-26CA55AE6321}"/>
                </a:ext>
              </a:extLst>
            </p:cNvPr>
            <p:cNvSpPr txBox="1"/>
            <p:nvPr/>
          </p:nvSpPr>
          <p:spPr>
            <a:xfrm>
              <a:off x="10389478" y="13406846"/>
              <a:ext cx="14977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Outer Layer</a:t>
              </a:r>
            </a:p>
          </p:txBody>
        </p:sp>
        <p:sp>
          <p:nvSpPr>
            <p:cNvPr id="352" name="TextBox 351">
              <a:extLst>
                <a:ext uri="{FF2B5EF4-FFF2-40B4-BE49-F238E27FC236}">
                  <a16:creationId xmlns:a16="http://schemas.microsoft.com/office/drawing/2014/main" id="{44B95794-8508-8496-0BE9-64BFB1F6B8EA}"/>
                </a:ext>
              </a:extLst>
            </p:cNvPr>
            <p:cNvSpPr txBox="1"/>
            <p:nvPr/>
          </p:nvSpPr>
          <p:spPr>
            <a:xfrm>
              <a:off x="10454882" y="13884354"/>
              <a:ext cx="13669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rPr>
                <a:t>Outputs final classification</a:t>
              </a:r>
            </a:p>
          </p:txBody>
        </p:sp>
        <p:cxnSp>
          <p:nvCxnSpPr>
            <p:cNvPr id="353" name="Connector: Elbow 352">
              <a:extLst>
                <a:ext uri="{FF2B5EF4-FFF2-40B4-BE49-F238E27FC236}">
                  <a16:creationId xmlns:a16="http://schemas.microsoft.com/office/drawing/2014/main" id="{41301CC1-9F1D-98DD-5EA5-DB683042C1DF}"/>
                </a:ext>
              </a:extLst>
            </p:cNvPr>
            <p:cNvCxnSpPr>
              <a:cxnSpLocks/>
              <a:stCxn id="329" idx="2"/>
              <a:endCxn id="317" idx="0"/>
            </p:cNvCxnSpPr>
            <p:nvPr/>
          </p:nvCxnSpPr>
          <p:spPr>
            <a:xfrm rot="5400000">
              <a:off x="1551878" y="10801836"/>
              <a:ext cx="303152" cy="956832"/>
            </a:xfrm>
            <a:prstGeom prst="bentConnector3">
              <a:avLst>
                <a:gd name="adj1" fmla="val 27091"/>
              </a:avLst>
            </a:prstGeom>
            <a:ln w="5715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Straight Arrow Connector 353">
              <a:extLst>
                <a:ext uri="{FF2B5EF4-FFF2-40B4-BE49-F238E27FC236}">
                  <a16:creationId xmlns:a16="http://schemas.microsoft.com/office/drawing/2014/main" id="{C85738C0-541D-C442-43E6-6202F2C84994}"/>
                </a:ext>
              </a:extLst>
            </p:cNvPr>
            <p:cNvCxnSpPr>
              <a:stCxn id="317" idx="3"/>
              <a:endCxn id="331" idx="1"/>
            </p:cNvCxnSpPr>
            <p:nvPr/>
          </p:nvCxnSpPr>
          <p:spPr>
            <a:xfrm>
              <a:off x="1951207" y="11888400"/>
              <a:ext cx="372816" cy="0"/>
            </a:xfrm>
            <a:prstGeom prst="straightConnector1">
              <a:avLst/>
            </a:prstGeom>
            <a:ln w="5715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Connector: Elbow 354">
              <a:extLst>
                <a:ext uri="{FF2B5EF4-FFF2-40B4-BE49-F238E27FC236}">
                  <a16:creationId xmlns:a16="http://schemas.microsoft.com/office/drawing/2014/main" id="{F0A50B64-D210-12F4-EB8F-2DE23582D9ED}"/>
                </a:ext>
              </a:extLst>
            </p:cNvPr>
            <p:cNvCxnSpPr>
              <a:cxnSpLocks/>
              <a:stCxn id="318" idx="2"/>
              <a:endCxn id="327" idx="2"/>
            </p:cNvCxnSpPr>
            <p:nvPr/>
          </p:nvCxnSpPr>
          <p:spPr>
            <a:xfrm rot="5400000">
              <a:off x="2398999" y="11968113"/>
              <a:ext cx="279259" cy="1032976"/>
            </a:xfrm>
            <a:prstGeom prst="bentConnector3">
              <a:avLst>
                <a:gd name="adj1" fmla="val 50000"/>
              </a:avLst>
            </a:prstGeom>
            <a:ln w="5715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D77A14D5-6FA6-FBCB-D652-1F972F9C6F13}"/>
                </a:ext>
              </a:extLst>
            </p:cNvPr>
            <p:cNvCxnSpPr>
              <a:stCxn id="328" idx="7"/>
              <a:endCxn id="323" idx="3"/>
            </p:cNvCxnSpPr>
            <p:nvPr/>
          </p:nvCxnSpPr>
          <p:spPr>
            <a:xfrm>
              <a:off x="1558028" y="13048767"/>
              <a:ext cx="286364" cy="226719"/>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87D14EDC-974C-9CF4-CD23-C278B6879C41}"/>
                </a:ext>
              </a:extLst>
            </p:cNvPr>
            <p:cNvCxnSpPr>
              <a:cxnSpLocks/>
              <a:stCxn id="327" idx="7"/>
              <a:endCxn id="322" idx="3"/>
            </p:cNvCxnSpPr>
            <p:nvPr/>
          </p:nvCxnSpPr>
          <p:spPr>
            <a:xfrm>
              <a:off x="2197989" y="13048767"/>
              <a:ext cx="286367" cy="226719"/>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FA3663F0-6EE6-D639-EB51-23F56BF34775}"/>
                </a:ext>
              </a:extLst>
            </p:cNvPr>
            <p:cNvCxnSpPr>
              <a:cxnSpLocks/>
              <a:stCxn id="326" idx="7"/>
              <a:endCxn id="321" idx="3"/>
            </p:cNvCxnSpPr>
            <p:nvPr/>
          </p:nvCxnSpPr>
          <p:spPr>
            <a:xfrm>
              <a:off x="2837954" y="13048766"/>
              <a:ext cx="286365" cy="226720"/>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a:extLst>
                <a:ext uri="{FF2B5EF4-FFF2-40B4-BE49-F238E27FC236}">
                  <a16:creationId xmlns:a16="http://schemas.microsoft.com/office/drawing/2014/main" id="{FC2CB991-BF84-C737-FC5F-034259566779}"/>
                </a:ext>
              </a:extLst>
            </p:cNvPr>
            <p:cNvCxnSpPr>
              <a:cxnSpLocks/>
              <a:stCxn id="325" idx="5"/>
              <a:endCxn id="322" idx="1"/>
            </p:cNvCxnSpPr>
            <p:nvPr/>
          </p:nvCxnSpPr>
          <p:spPr>
            <a:xfrm flipH="1">
              <a:off x="2836053" y="13048765"/>
              <a:ext cx="290166" cy="226721"/>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Straight Arrow Connector 359">
              <a:extLst>
                <a:ext uri="{FF2B5EF4-FFF2-40B4-BE49-F238E27FC236}">
                  <a16:creationId xmlns:a16="http://schemas.microsoft.com/office/drawing/2014/main" id="{D3FE259B-8389-E675-B5A2-BC30DEFBC043}"/>
                </a:ext>
              </a:extLst>
            </p:cNvPr>
            <p:cNvCxnSpPr>
              <a:cxnSpLocks/>
              <a:stCxn id="326" idx="5"/>
              <a:endCxn id="323" idx="1"/>
            </p:cNvCxnSpPr>
            <p:nvPr/>
          </p:nvCxnSpPr>
          <p:spPr>
            <a:xfrm flipH="1">
              <a:off x="2196089" y="13048766"/>
              <a:ext cx="290168" cy="226720"/>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270649E5-0829-7A86-65BF-B22085067956}"/>
                </a:ext>
              </a:extLst>
            </p:cNvPr>
            <p:cNvCxnSpPr>
              <a:cxnSpLocks/>
              <a:stCxn id="327" idx="5"/>
              <a:endCxn id="324" idx="1"/>
            </p:cNvCxnSpPr>
            <p:nvPr/>
          </p:nvCxnSpPr>
          <p:spPr>
            <a:xfrm flipH="1">
              <a:off x="1556127" y="13048767"/>
              <a:ext cx="290165" cy="226719"/>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511AEA21-8F41-9FC4-0E3B-8E558E6DE651}"/>
                </a:ext>
              </a:extLst>
            </p:cNvPr>
            <p:cNvCxnSpPr>
              <a:cxnSpLocks/>
              <a:stCxn id="323" idx="6"/>
              <a:endCxn id="320" idx="2"/>
            </p:cNvCxnSpPr>
            <p:nvPr/>
          </p:nvCxnSpPr>
          <p:spPr>
            <a:xfrm>
              <a:off x="2020240" y="13700022"/>
              <a:ext cx="1" cy="131086"/>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58BB49F2-557B-DC4A-60F8-D9BF3FFB3A4C}"/>
                </a:ext>
              </a:extLst>
            </p:cNvPr>
            <p:cNvCxnSpPr>
              <a:cxnSpLocks/>
              <a:stCxn id="324" idx="7"/>
              <a:endCxn id="320" idx="3"/>
            </p:cNvCxnSpPr>
            <p:nvPr/>
          </p:nvCxnSpPr>
          <p:spPr>
            <a:xfrm>
              <a:off x="1556127" y="13627183"/>
              <a:ext cx="288266" cy="276764"/>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B813D413-5AB6-A1FF-B0DB-77537368DD0C}"/>
                </a:ext>
              </a:extLst>
            </p:cNvPr>
            <p:cNvCxnSpPr>
              <a:cxnSpLocks/>
              <a:stCxn id="322" idx="5"/>
              <a:endCxn id="320" idx="1"/>
            </p:cNvCxnSpPr>
            <p:nvPr/>
          </p:nvCxnSpPr>
          <p:spPr>
            <a:xfrm flipH="1">
              <a:off x="2196090" y="13627183"/>
              <a:ext cx="288266" cy="276764"/>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FD3C8A4B-F9C7-3991-5DF0-E93D220DA3D0}"/>
                </a:ext>
              </a:extLst>
            </p:cNvPr>
            <p:cNvCxnSpPr>
              <a:cxnSpLocks/>
              <a:stCxn id="323" idx="7"/>
              <a:endCxn id="319" idx="3"/>
            </p:cNvCxnSpPr>
            <p:nvPr/>
          </p:nvCxnSpPr>
          <p:spPr>
            <a:xfrm>
              <a:off x="2196089" y="13627183"/>
              <a:ext cx="288267" cy="276764"/>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689A9B67-B9F6-C2F5-5E28-E3D2B1D88E04}"/>
                </a:ext>
              </a:extLst>
            </p:cNvPr>
            <p:cNvCxnSpPr>
              <a:cxnSpLocks/>
              <a:stCxn id="322" idx="6"/>
              <a:endCxn id="319" idx="2"/>
            </p:cNvCxnSpPr>
            <p:nvPr/>
          </p:nvCxnSpPr>
          <p:spPr>
            <a:xfrm>
              <a:off x="2660204" y="13700022"/>
              <a:ext cx="0" cy="131086"/>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DE1AC6B3-83B1-82DE-E8B3-D3BDD7AAA5FD}"/>
                </a:ext>
              </a:extLst>
            </p:cNvPr>
            <p:cNvCxnSpPr>
              <a:cxnSpLocks/>
              <a:stCxn id="321" idx="5"/>
              <a:endCxn id="319" idx="1"/>
            </p:cNvCxnSpPr>
            <p:nvPr/>
          </p:nvCxnSpPr>
          <p:spPr>
            <a:xfrm flipH="1">
              <a:off x="2836053" y="13627183"/>
              <a:ext cx="288266" cy="276764"/>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a16="http://schemas.microsoft.com/office/drawing/2014/main" id="{C70D4040-EF05-B9C5-D317-4B3609D9177B}"/>
                </a:ext>
              </a:extLst>
            </p:cNvPr>
            <p:cNvSpPr txBox="1"/>
            <p:nvPr/>
          </p:nvSpPr>
          <p:spPr>
            <a:xfrm>
              <a:off x="226565" y="12725599"/>
              <a:ext cx="903017"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Inner Layer</a:t>
              </a:r>
            </a:p>
          </p:txBody>
        </p:sp>
        <p:sp>
          <p:nvSpPr>
            <p:cNvPr id="369" name="TextBox 368">
              <a:extLst>
                <a:ext uri="{FF2B5EF4-FFF2-40B4-BE49-F238E27FC236}">
                  <a16:creationId xmlns:a16="http://schemas.microsoft.com/office/drawing/2014/main" id="{95302A4F-CCBF-3691-0C3F-F18AA89E4DEC}"/>
                </a:ext>
              </a:extLst>
            </p:cNvPr>
            <p:cNvSpPr txBox="1"/>
            <p:nvPr/>
          </p:nvSpPr>
          <p:spPr>
            <a:xfrm>
              <a:off x="79695" y="13860273"/>
              <a:ext cx="1573243"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Outer Layer</a:t>
              </a:r>
            </a:p>
          </p:txBody>
        </p:sp>
      </p:grpSp>
      <p:grpSp>
        <p:nvGrpSpPr>
          <p:cNvPr id="485" name="Group 484">
            <a:extLst>
              <a:ext uri="{FF2B5EF4-FFF2-40B4-BE49-F238E27FC236}">
                <a16:creationId xmlns:a16="http://schemas.microsoft.com/office/drawing/2014/main" id="{8FC9DA81-3BCB-FF4D-44F9-C0DF5A7D9727}"/>
              </a:ext>
            </a:extLst>
          </p:cNvPr>
          <p:cNvGrpSpPr/>
          <p:nvPr/>
        </p:nvGrpSpPr>
        <p:grpSpPr>
          <a:xfrm>
            <a:off x="0" y="14340821"/>
            <a:ext cx="12192000" cy="4644600"/>
            <a:chOff x="0" y="14654765"/>
            <a:chExt cx="12192000" cy="4644600"/>
          </a:xfrm>
        </p:grpSpPr>
        <p:sp>
          <p:nvSpPr>
            <p:cNvPr id="428" name="TextBox 7">
              <a:extLst>
                <a:ext uri="{FF2B5EF4-FFF2-40B4-BE49-F238E27FC236}">
                  <a16:creationId xmlns:a16="http://schemas.microsoft.com/office/drawing/2014/main" id="{00EC4B39-1258-5EEA-69E3-5DAE224FF491}"/>
                </a:ext>
              </a:extLst>
            </p:cNvPr>
            <p:cNvSpPr txBox="1"/>
            <p:nvPr/>
          </p:nvSpPr>
          <p:spPr>
            <a:xfrm>
              <a:off x="0" y="14654765"/>
              <a:ext cx="12192000" cy="553998"/>
            </a:xfrm>
            <a:prstGeom prst="rect">
              <a:avLst/>
            </a:prstGeom>
          </p:spPr>
          <p:txBody>
            <a:bodyPr wrap="square" lIns="0" tIns="0" rIns="0" bIns="0" rtlCol="0" anchor="t">
              <a:spAutoFit/>
            </a:bodyPr>
            <a:lstStyle/>
            <a:p>
              <a:pPr lvl="0" algn="ctr" defTabSz="609630">
                <a:defRPr/>
              </a:pPr>
              <a:r>
                <a:rPr lang="en-US" sz="3600" b="1" dirty="0" err="1">
                  <a:solidFill>
                    <a:srgbClr val="4F4343"/>
                  </a:solidFill>
                  <a:latin typeface="Montserrat" panose="00000500000000000000" pitchFamily="2" charset="0"/>
                  <a:ea typeface="Neue Machina Ultra-Bold"/>
                  <a:cs typeface="Neue Machina Ultra-Bold"/>
                  <a:sym typeface="Neue Machina Ultra-Bold"/>
                </a:rPr>
                <a:t>EfficientNet</a:t>
              </a:r>
              <a:r>
                <a:rPr lang="en-US" sz="3600" b="1" dirty="0">
                  <a:solidFill>
                    <a:srgbClr val="4F4343"/>
                  </a:solidFill>
                  <a:latin typeface="Montserrat" panose="00000500000000000000" pitchFamily="2" charset="0"/>
                  <a:ea typeface="Neue Machina Ultra-Bold"/>
                  <a:cs typeface="Neue Machina Ultra-Bold"/>
                  <a:sym typeface="Neue Machina Ultra-Bold"/>
                </a:rPr>
                <a:t> B0 (EB0)</a:t>
              </a:r>
            </a:p>
          </p:txBody>
        </p:sp>
        <p:sp>
          <p:nvSpPr>
            <p:cNvPr id="429" name="TextBox 428">
              <a:extLst>
                <a:ext uri="{FF2B5EF4-FFF2-40B4-BE49-F238E27FC236}">
                  <a16:creationId xmlns:a16="http://schemas.microsoft.com/office/drawing/2014/main" id="{EF63453F-4DB7-5899-8B77-61FB11EDCE32}"/>
                </a:ext>
              </a:extLst>
            </p:cNvPr>
            <p:cNvSpPr txBox="1"/>
            <p:nvPr/>
          </p:nvSpPr>
          <p:spPr>
            <a:xfrm>
              <a:off x="4115814" y="16372547"/>
              <a:ext cx="234594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CNN model designed for image classification.</a:t>
              </a:r>
            </a:p>
          </p:txBody>
        </p:sp>
        <p:sp>
          <p:nvSpPr>
            <p:cNvPr id="430" name="TextBox 429">
              <a:extLst>
                <a:ext uri="{FF2B5EF4-FFF2-40B4-BE49-F238E27FC236}">
                  <a16:creationId xmlns:a16="http://schemas.microsoft.com/office/drawing/2014/main" id="{1AECAE59-AF05-CE6F-854C-E6F21B2A9FC2}"/>
                </a:ext>
              </a:extLst>
            </p:cNvPr>
            <p:cNvSpPr txBox="1"/>
            <p:nvPr/>
          </p:nvSpPr>
          <p:spPr>
            <a:xfrm>
              <a:off x="6461760" y="16395296"/>
              <a:ext cx="2500768" cy="584775"/>
            </a:xfrm>
            <a:prstGeom prst="rect">
              <a:avLst/>
            </a:prstGeom>
            <a:noFill/>
          </p:spPr>
          <p:txBody>
            <a:bodyPr wrap="square" rtlCol="0">
              <a:spAutoFit/>
            </a:bodyPr>
            <a:lstStyle/>
            <a:p>
              <a:pPr lvl="0" algn="just">
                <a:defRPr/>
              </a:pPr>
              <a:r>
                <a:rPr lang="en-US" sz="1600" dirty="0">
                  <a:solidFill>
                    <a:srgbClr val="4F4343"/>
                  </a:solidFill>
                  <a:latin typeface="Outfit" pitchFamily="2" charset="0"/>
                </a:rPr>
                <a:t>Pretrained on ImageNet-1K, 1.2 million images.</a:t>
              </a:r>
              <a:endPar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431" name="TextBox 430">
              <a:extLst>
                <a:ext uri="{FF2B5EF4-FFF2-40B4-BE49-F238E27FC236}">
                  <a16:creationId xmlns:a16="http://schemas.microsoft.com/office/drawing/2014/main" id="{222382B6-4AFE-66F2-71D9-42064313378A}"/>
                </a:ext>
              </a:extLst>
            </p:cNvPr>
            <p:cNvSpPr txBox="1"/>
            <p:nvPr/>
          </p:nvSpPr>
          <p:spPr>
            <a:xfrm>
              <a:off x="8965965" y="16389857"/>
              <a:ext cx="285321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4F4343"/>
                  </a:solidFill>
                  <a:latin typeface="Outfit" pitchFamily="2" charset="0"/>
                </a:rPr>
                <a:t>A</a:t>
              </a:r>
              <a:r>
                <a:rPr kumimoji="0" lang="en-US" sz="1600" b="0" i="0" u="none" strike="noStrike" kern="1200" cap="none" spc="0" normalizeH="0" baseline="0" noProof="0" dirty="0">
                  <a:ln>
                    <a:noFill/>
                  </a:ln>
                  <a:solidFill>
                    <a:srgbClr val="4F4343"/>
                  </a:solidFill>
                  <a:effectLst/>
                  <a:uLnTx/>
                  <a:uFillTx/>
                  <a:latin typeface="Outfit" pitchFamily="2" charset="0"/>
                  <a:ea typeface="+mn-ea"/>
                  <a:cs typeface="+mn-cs"/>
                </a:rPr>
                <a:t> baseline used for transfer learning, repurposing learned features.</a:t>
              </a:r>
            </a:p>
          </p:txBody>
        </p:sp>
        <p:grpSp>
          <p:nvGrpSpPr>
            <p:cNvPr id="432" name="Group 431">
              <a:extLst>
                <a:ext uri="{FF2B5EF4-FFF2-40B4-BE49-F238E27FC236}">
                  <a16:creationId xmlns:a16="http://schemas.microsoft.com/office/drawing/2014/main" id="{8CFA02D0-BFC7-5C88-7F36-44B9E8ACC035}"/>
                </a:ext>
              </a:extLst>
            </p:cNvPr>
            <p:cNvGrpSpPr/>
            <p:nvPr/>
          </p:nvGrpSpPr>
          <p:grpSpPr>
            <a:xfrm>
              <a:off x="3812900" y="17258381"/>
              <a:ext cx="1664348" cy="2037527"/>
              <a:chOff x="3812900" y="3409765"/>
              <a:chExt cx="1664348" cy="2037527"/>
            </a:xfrm>
          </p:grpSpPr>
          <p:pic>
            <p:nvPicPr>
              <p:cNvPr id="433" name="Picture 432">
                <a:extLst>
                  <a:ext uri="{FF2B5EF4-FFF2-40B4-BE49-F238E27FC236}">
                    <a16:creationId xmlns:a16="http://schemas.microsoft.com/office/drawing/2014/main" id="{265F5762-8C59-1BB9-974C-5CDFFE74A2DE}"/>
                  </a:ext>
                </a:extLst>
              </p:cNvPr>
              <p:cNvPicPr>
                <a:picLocks noChangeAspect="1"/>
              </p:cNvPicPr>
              <p:nvPr/>
            </p:nvPicPr>
            <p:blipFill>
              <a:blip r:embed="rId36">
                <a:duotone>
                  <a:prstClr val="black"/>
                  <a:srgbClr val="D9C3A5">
                    <a:tint val="50000"/>
                    <a:satMod val="180000"/>
                  </a:srgbClr>
                </a:duotone>
                <a:extLst>
                  <a:ext uri="{BEBA8EAE-BF5A-486C-A8C5-ECC9F3942E4B}">
                    <a14:imgProps xmlns:a14="http://schemas.microsoft.com/office/drawing/2010/main">
                      <a14:imgLayer r:embed="rId27">
                        <a14:imgEffect>
                          <a14:artisticPhotocopy/>
                        </a14:imgEffect>
                        <a14:imgEffect>
                          <a14:brightnessContrast bright="-40000" contrast="-40000"/>
                        </a14:imgEffect>
                      </a14:imgLayer>
                    </a14:imgProps>
                  </a:ext>
                </a:extLst>
              </a:blip>
              <a:stretch>
                <a:fillRect/>
              </a:stretch>
            </p:blipFill>
            <p:spPr>
              <a:xfrm>
                <a:off x="4332344" y="3409765"/>
                <a:ext cx="850942" cy="850942"/>
              </a:xfrm>
              <a:prstGeom prst="rect">
                <a:avLst/>
              </a:prstGeom>
            </p:spPr>
          </p:pic>
          <p:sp>
            <p:nvSpPr>
              <p:cNvPr id="434" name="TextBox 433">
                <a:extLst>
                  <a:ext uri="{FF2B5EF4-FFF2-40B4-BE49-F238E27FC236}">
                    <a16:creationId xmlns:a16="http://schemas.microsoft.com/office/drawing/2014/main" id="{AE454A20-3671-7411-4D31-9279BCED9BDD}"/>
                  </a:ext>
                </a:extLst>
              </p:cNvPr>
              <p:cNvSpPr txBox="1"/>
              <p:nvPr/>
            </p:nvSpPr>
            <p:spPr>
              <a:xfrm>
                <a:off x="3812900" y="4334343"/>
                <a:ext cx="16643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Initial Conv</a:t>
                </a:r>
              </a:p>
            </p:txBody>
          </p:sp>
          <p:sp>
            <p:nvSpPr>
              <p:cNvPr id="435" name="TextBox 434">
                <a:extLst>
                  <a:ext uri="{FF2B5EF4-FFF2-40B4-BE49-F238E27FC236}">
                    <a16:creationId xmlns:a16="http://schemas.microsoft.com/office/drawing/2014/main" id="{3123C202-40C9-D4A9-6446-54C4F1EB06FB}"/>
                  </a:ext>
                </a:extLst>
              </p:cNvPr>
              <p:cNvSpPr txBox="1"/>
              <p:nvPr/>
            </p:nvSpPr>
            <p:spPr>
              <a:xfrm>
                <a:off x="3934267" y="4662462"/>
                <a:ext cx="142161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rPr>
                  <a:t>Extracts basic patterns and edges</a:t>
                </a:r>
              </a:p>
            </p:txBody>
          </p:sp>
        </p:grpSp>
        <p:grpSp>
          <p:nvGrpSpPr>
            <p:cNvPr id="436" name="Group 435">
              <a:extLst>
                <a:ext uri="{FF2B5EF4-FFF2-40B4-BE49-F238E27FC236}">
                  <a16:creationId xmlns:a16="http://schemas.microsoft.com/office/drawing/2014/main" id="{8030C9CA-2AF5-2F9D-DAE7-8F1465B5E145}"/>
                </a:ext>
              </a:extLst>
            </p:cNvPr>
            <p:cNvGrpSpPr/>
            <p:nvPr/>
          </p:nvGrpSpPr>
          <p:grpSpPr>
            <a:xfrm>
              <a:off x="5366552" y="17258381"/>
              <a:ext cx="1771760" cy="2037527"/>
              <a:chOff x="5397661" y="3409765"/>
              <a:chExt cx="1771760" cy="2037527"/>
            </a:xfrm>
          </p:grpSpPr>
          <p:pic>
            <p:nvPicPr>
              <p:cNvPr id="437" name="Picture 436">
                <a:extLst>
                  <a:ext uri="{FF2B5EF4-FFF2-40B4-BE49-F238E27FC236}">
                    <a16:creationId xmlns:a16="http://schemas.microsoft.com/office/drawing/2014/main" id="{EB18D7A0-715B-C93A-D6C6-93CA3FE69182}"/>
                  </a:ext>
                </a:extLst>
              </p:cNvPr>
              <p:cNvPicPr>
                <a:picLocks noChangeAspect="1"/>
              </p:cNvPicPr>
              <p:nvPr/>
            </p:nvPicPr>
            <p:blipFill>
              <a:blip r:embed="rId37">
                <a:duotone>
                  <a:prstClr val="black"/>
                  <a:srgbClr val="D9C3A5">
                    <a:tint val="50000"/>
                    <a:satMod val="180000"/>
                  </a:srgbClr>
                </a:duotone>
                <a:extLst>
                  <a:ext uri="{BEBA8EAE-BF5A-486C-A8C5-ECC9F3942E4B}">
                    <a14:imgProps xmlns:a14="http://schemas.microsoft.com/office/drawing/2010/main">
                      <a14:imgLayer r:embed="rId29">
                        <a14:imgEffect>
                          <a14:artisticPhotocopy/>
                        </a14:imgEffect>
                        <a14:imgEffect>
                          <a14:brightnessContrast bright="-40000" contrast="-40000"/>
                        </a14:imgEffect>
                      </a14:imgLayer>
                    </a14:imgProps>
                  </a:ext>
                </a:extLst>
              </a:blip>
              <a:stretch>
                <a:fillRect/>
              </a:stretch>
            </p:blipFill>
            <p:spPr>
              <a:xfrm>
                <a:off x="5858069" y="3409765"/>
                <a:ext cx="850942" cy="850942"/>
              </a:xfrm>
              <a:prstGeom prst="rect">
                <a:avLst/>
              </a:prstGeom>
            </p:spPr>
          </p:pic>
          <p:sp>
            <p:nvSpPr>
              <p:cNvPr id="438" name="TextBox 437">
                <a:extLst>
                  <a:ext uri="{FF2B5EF4-FFF2-40B4-BE49-F238E27FC236}">
                    <a16:creationId xmlns:a16="http://schemas.microsoft.com/office/drawing/2014/main" id="{ABA66715-46A5-C41A-CA79-1E1886A615B3}"/>
                  </a:ext>
                </a:extLst>
              </p:cNvPr>
              <p:cNvSpPr txBox="1"/>
              <p:nvPr/>
            </p:nvSpPr>
            <p:spPr>
              <a:xfrm>
                <a:off x="5451366" y="4334343"/>
                <a:ext cx="16643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rPr>
                  <a:t>Block N</a:t>
                </a:r>
              </a:p>
            </p:txBody>
          </p:sp>
          <p:sp>
            <p:nvSpPr>
              <p:cNvPr id="439" name="TextBox 438">
                <a:extLst>
                  <a:ext uri="{FF2B5EF4-FFF2-40B4-BE49-F238E27FC236}">
                    <a16:creationId xmlns:a16="http://schemas.microsoft.com/office/drawing/2014/main" id="{919C7BAE-01B7-B3CA-BC08-55B5EF2D5DD7}"/>
                  </a:ext>
                </a:extLst>
              </p:cNvPr>
              <p:cNvSpPr txBox="1"/>
              <p:nvPr/>
            </p:nvSpPr>
            <p:spPr>
              <a:xfrm>
                <a:off x="5397661" y="4662462"/>
                <a:ext cx="1771760" cy="784830"/>
              </a:xfrm>
              <a:prstGeom prst="rect">
                <a:avLst/>
              </a:prstGeom>
              <a:noFill/>
            </p:spPr>
            <p:txBody>
              <a:bodyPr wrap="square" rtlCol="0">
                <a:spAutoFit/>
              </a:bodyPr>
              <a:lstStyle/>
              <a:p>
                <a:pPr lvl="0" algn="ctr">
                  <a:defRPr/>
                </a:pPr>
                <a:r>
                  <a:rPr lang="en-US" sz="1500" dirty="0">
                    <a:solidFill>
                      <a:srgbClr val="4F4343"/>
                    </a:solidFill>
                    <a:latin typeface="Outfit" pitchFamily="2" charset="0"/>
                  </a:rPr>
                  <a:t>Allows model to progressively  extract features</a:t>
                </a:r>
                <a:endPar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grpSp>
        <p:grpSp>
          <p:nvGrpSpPr>
            <p:cNvPr id="440" name="Group 439">
              <a:extLst>
                <a:ext uri="{FF2B5EF4-FFF2-40B4-BE49-F238E27FC236}">
                  <a16:creationId xmlns:a16="http://schemas.microsoft.com/office/drawing/2014/main" id="{8485E849-1CA7-B594-035F-B5924C9B5CD7}"/>
                </a:ext>
              </a:extLst>
            </p:cNvPr>
            <p:cNvGrpSpPr/>
            <p:nvPr/>
          </p:nvGrpSpPr>
          <p:grpSpPr>
            <a:xfrm>
              <a:off x="8653710" y="17258381"/>
              <a:ext cx="1664348" cy="2031645"/>
              <a:chOff x="8571902" y="3409765"/>
              <a:chExt cx="1664348" cy="2031645"/>
            </a:xfrm>
          </p:grpSpPr>
          <p:pic>
            <p:nvPicPr>
              <p:cNvPr id="441" name="Picture 440">
                <a:extLst>
                  <a:ext uri="{FF2B5EF4-FFF2-40B4-BE49-F238E27FC236}">
                    <a16:creationId xmlns:a16="http://schemas.microsoft.com/office/drawing/2014/main" id="{6BD1E9AA-B553-2493-EE5B-E2B60FC41B49}"/>
                  </a:ext>
                </a:extLst>
              </p:cNvPr>
              <p:cNvPicPr>
                <a:picLocks noChangeAspect="1"/>
              </p:cNvPicPr>
              <p:nvPr/>
            </p:nvPicPr>
            <p:blipFill>
              <a:blip r:embed="rId30">
                <a:duotone>
                  <a:prstClr val="black"/>
                  <a:srgbClr val="D9C3A5">
                    <a:tint val="50000"/>
                    <a:satMod val="180000"/>
                  </a:srgbClr>
                </a:duotone>
                <a:extLst>
                  <a:ext uri="{BEBA8EAE-BF5A-486C-A8C5-ECC9F3942E4B}">
                    <a14:imgProps xmlns:a14="http://schemas.microsoft.com/office/drawing/2010/main">
                      <a14:imgLayer r:embed="rId31">
                        <a14:imgEffect>
                          <a14:artisticPhotocopy/>
                        </a14:imgEffect>
                        <a14:imgEffect>
                          <a14:brightnessContrast bright="-40000" contrast="-20000"/>
                        </a14:imgEffect>
                      </a14:imgLayer>
                    </a14:imgProps>
                  </a:ext>
                </a:extLst>
              </a:blip>
              <a:stretch>
                <a:fillRect/>
              </a:stretch>
            </p:blipFill>
            <p:spPr>
              <a:xfrm>
                <a:off x="8978605" y="3409765"/>
                <a:ext cx="850942" cy="850942"/>
              </a:xfrm>
              <a:prstGeom prst="rect">
                <a:avLst/>
              </a:prstGeom>
            </p:spPr>
          </p:pic>
          <p:sp>
            <p:nvSpPr>
              <p:cNvPr id="442" name="TextBox 441">
                <a:extLst>
                  <a:ext uri="{FF2B5EF4-FFF2-40B4-BE49-F238E27FC236}">
                    <a16:creationId xmlns:a16="http://schemas.microsoft.com/office/drawing/2014/main" id="{AB9931DF-6E26-C6DD-89E1-BFF5DA820A5A}"/>
                  </a:ext>
                </a:extLst>
              </p:cNvPr>
              <p:cNvSpPr txBox="1"/>
              <p:nvPr/>
            </p:nvSpPr>
            <p:spPr>
              <a:xfrm>
                <a:off x="8571902" y="4334343"/>
                <a:ext cx="16643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4F4343"/>
                    </a:solidFill>
                    <a:latin typeface="Outfit" pitchFamily="2" charset="0"/>
                  </a:rPr>
                  <a:t>NxN</a:t>
                </a:r>
                <a:endPar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443" name="TextBox 442">
                <a:extLst>
                  <a:ext uri="{FF2B5EF4-FFF2-40B4-BE49-F238E27FC236}">
                    <a16:creationId xmlns:a16="http://schemas.microsoft.com/office/drawing/2014/main" id="{9799EF20-CA46-9B6C-316F-22D93AD1F105}"/>
                  </a:ext>
                </a:extLst>
              </p:cNvPr>
              <p:cNvSpPr txBox="1"/>
              <p:nvPr/>
            </p:nvSpPr>
            <p:spPr>
              <a:xfrm>
                <a:off x="8653624" y="4656580"/>
                <a:ext cx="150090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4F4343"/>
                    </a:solidFill>
                    <a:latin typeface="Outfit" pitchFamily="2" charset="0"/>
                  </a:rPr>
                  <a:t>Determines feature detector size</a:t>
                </a:r>
                <a:endPar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endParaRPr>
              </a:p>
            </p:txBody>
          </p:sp>
        </p:grpSp>
        <p:grpSp>
          <p:nvGrpSpPr>
            <p:cNvPr id="444" name="Group 443">
              <a:extLst>
                <a:ext uri="{FF2B5EF4-FFF2-40B4-BE49-F238E27FC236}">
                  <a16:creationId xmlns:a16="http://schemas.microsoft.com/office/drawing/2014/main" id="{6DFEEC47-1ABB-A5DC-54D7-6849498E6711}"/>
                </a:ext>
              </a:extLst>
            </p:cNvPr>
            <p:cNvGrpSpPr/>
            <p:nvPr/>
          </p:nvGrpSpPr>
          <p:grpSpPr>
            <a:xfrm>
              <a:off x="7027616" y="17258381"/>
              <a:ext cx="1736790" cy="2040984"/>
              <a:chOff x="7014385" y="3409765"/>
              <a:chExt cx="1736790" cy="2040984"/>
            </a:xfrm>
          </p:grpSpPr>
          <p:pic>
            <p:nvPicPr>
              <p:cNvPr id="445" name="Picture 444">
                <a:extLst>
                  <a:ext uri="{FF2B5EF4-FFF2-40B4-BE49-F238E27FC236}">
                    <a16:creationId xmlns:a16="http://schemas.microsoft.com/office/drawing/2014/main" id="{E0B9140A-61BC-CC03-D3DF-9217846125D8}"/>
                  </a:ext>
                </a:extLst>
              </p:cNvPr>
              <p:cNvPicPr>
                <a:picLocks noChangeAspect="1"/>
              </p:cNvPicPr>
              <p:nvPr/>
            </p:nvPicPr>
            <p:blipFill>
              <a:blip r:embed="rId32">
                <a:duotone>
                  <a:prstClr val="black"/>
                  <a:srgbClr val="D9C3A5">
                    <a:tint val="50000"/>
                    <a:satMod val="180000"/>
                  </a:srgbClr>
                </a:duotone>
                <a:extLst>
                  <a:ext uri="{BEBA8EAE-BF5A-486C-A8C5-ECC9F3942E4B}">
                    <a14:imgProps xmlns:a14="http://schemas.microsoft.com/office/drawing/2010/main">
                      <a14:imgLayer r:embed="rId33">
                        <a14:imgEffect>
                          <a14:artisticPhotocopy/>
                        </a14:imgEffect>
                        <a14:imgEffect>
                          <a14:brightnessContrast bright="-40000" contrast="-20000"/>
                        </a14:imgEffect>
                      </a14:imgLayer>
                    </a14:imgProps>
                  </a:ext>
                </a:extLst>
              </a:blip>
              <a:stretch>
                <a:fillRect/>
              </a:stretch>
            </p:blipFill>
            <p:spPr>
              <a:xfrm>
                <a:off x="7457308" y="3409765"/>
                <a:ext cx="850942" cy="850942"/>
              </a:xfrm>
              <a:prstGeom prst="rect">
                <a:avLst/>
              </a:prstGeom>
            </p:spPr>
          </p:pic>
          <p:sp>
            <p:nvSpPr>
              <p:cNvPr id="446" name="TextBox 445">
                <a:extLst>
                  <a:ext uri="{FF2B5EF4-FFF2-40B4-BE49-F238E27FC236}">
                    <a16:creationId xmlns:a16="http://schemas.microsoft.com/office/drawing/2014/main" id="{DB32F533-233A-92CC-A29F-781E38EC64D1}"/>
                  </a:ext>
                </a:extLst>
              </p:cNvPr>
              <p:cNvSpPr txBox="1"/>
              <p:nvPr/>
            </p:nvSpPr>
            <p:spPr>
              <a:xfrm>
                <a:off x="7050605" y="4334343"/>
                <a:ext cx="16643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F4343"/>
                    </a:solidFill>
                    <a:effectLst/>
                    <a:uLnTx/>
                    <a:uFillTx/>
                    <a:latin typeface="Outfit" pitchFamily="2" charset="0"/>
                    <a:ea typeface="+mn-ea"/>
                    <a:cs typeface="+mn-cs"/>
                  </a:rPr>
                  <a:t>MBConv</a:t>
                </a:r>
                <a:r>
                  <a:rPr lang="en-US" b="1" dirty="0">
                    <a:solidFill>
                      <a:srgbClr val="4F4343"/>
                    </a:solidFill>
                    <a:latin typeface="Outfit" pitchFamily="2" charset="0"/>
                  </a:rPr>
                  <a:t>N</a:t>
                </a:r>
                <a:endParaRPr kumimoji="0" lang="en-US" sz="1800" b="1" i="0" u="none" strike="noStrike" kern="1200" cap="none" spc="0" normalizeH="0" baseline="0" noProof="0" dirty="0">
                  <a:ln>
                    <a:noFill/>
                  </a:ln>
                  <a:solidFill>
                    <a:srgbClr val="4F4343"/>
                  </a:solidFill>
                  <a:effectLst/>
                  <a:uLnTx/>
                  <a:uFillTx/>
                  <a:latin typeface="Outfit" pitchFamily="2" charset="0"/>
                  <a:ea typeface="+mn-ea"/>
                  <a:cs typeface="+mn-cs"/>
                </a:endParaRPr>
              </a:p>
            </p:txBody>
          </p:sp>
          <p:sp>
            <p:nvSpPr>
              <p:cNvPr id="447" name="TextBox 446">
                <a:extLst>
                  <a:ext uri="{FF2B5EF4-FFF2-40B4-BE49-F238E27FC236}">
                    <a16:creationId xmlns:a16="http://schemas.microsoft.com/office/drawing/2014/main" id="{4BF5935D-5749-36F4-8C9B-0DF400CFDF96}"/>
                  </a:ext>
                </a:extLst>
              </p:cNvPr>
              <p:cNvSpPr txBox="1"/>
              <p:nvPr/>
            </p:nvSpPr>
            <p:spPr>
              <a:xfrm>
                <a:off x="7014385" y="4665919"/>
                <a:ext cx="1736790" cy="784830"/>
              </a:xfrm>
              <a:prstGeom prst="rect">
                <a:avLst/>
              </a:prstGeom>
              <a:noFill/>
            </p:spPr>
            <p:txBody>
              <a:bodyPr wrap="square" rtlCol="0">
                <a:spAutoFit/>
              </a:bodyPr>
              <a:lstStyle/>
              <a:p>
                <a:pPr lvl="0" algn="ctr">
                  <a:defRPr/>
                </a:pPr>
                <a:r>
                  <a:rPr lang="en-US" sz="1500" dirty="0">
                    <a:solidFill>
                      <a:srgbClr val="4F4343"/>
                    </a:solidFill>
                    <a:latin typeface="Outfit" pitchFamily="2" charset="0"/>
                  </a:rPr>
                  <a:t>Expand, filters then compresses the data</a:t>
                </a:r>
              </a:p>
            </p:txBody>
          </p:sp>
        </p:grpSp>
        <p:pic>
          <p:nvPicPr>
            <p:cNvPr id="448" name="Picture 447">
              <a:extLst>
                <a:ext uri="{FF2B5EF4-FFF2-40B4-BE49-F238E27FC236}">
                  <a16:creationId xmlns:a16="http://schemas.microsoft.com/office/drawing/2014/main" id="{CDA6FF28-2560-B471-7203-417C1C7401F7}"/>
                </a:ext>
              </a:extLst>
            </p:cNvPr>
            <p:cNvPicPr>
              <a:picLocks noChangeAspect="1"/>
            </p:cNvPicPr>
            <p:nvPr/>
          </p:nvPicPr>
          <p:blipFill>
            <a:blip r:embed="rId38">
              <a:duotone>
                <a:prstClr val="black"/>
                <a:srgbClr val="D9C3A5">
                  <a:tint val="50000"/>
                  <a:satMod val="180000"/>
                </a:srgbClr>
              </a:duotone>
              <a:extLst>
                <a:ext uri="{BEBA8EAE-BF5A-486C-A8C5-ECC9F3942E4B}">
                  <a14:imgProps xmlns:a14="http://schemas.microsoft.com/office/drawing/2010/main">
                    <a14:imgLayer r:embed="rId39">
                      <a14:imgEffect>
                        <a14:artisticPhotocopy/>
                      </a14:imgEffect>
                      <a14:imgEffect>
                        <a14:brightnessContrast bright="-40000" contrast="-20000"/>
                      </a14:imgEffect>
                    </a14:imgLayer>
                  </a14:imgProps>
                </a:ext>
              </a:extLst>
            </a:blip>
            <a:stretch>
              <a:fillRect/>
            </a:stretch>
          </p:blipFill>
          <p:spPr>
            <a:xfrm>
              <a:off x="4954712" y="15341089"/>
              <a:ext cx="885898" cy="885898"/>
            </a:xfrm>
            <a:prstGeom prst="rect">
              <a:avLst/>
            </a:prstGeom>
          </p:spPr>
        </p:pic>
        <p:pic>
          <p:nvPicPr>
            <p:cNvPr id="449" name="Picture 448">
              <a:extLst>
                <a:ext uri="{FF2B5EF4-FFF2-40B4-BE49-F238E27FC236}">
                  <a16:creationId xmlns:a16="http://schemas.microsoft.com/office/drawing/2014/main" id="{AA330362-9C94-40B4-1ECD-A79493E841DA}"/>
                </a:ext>
              </a:extLst>
            </p:cNvPr>
            <p:cNvPicPr>
              <a:picLocks noChangeAspect="1"/>
            </p:cNvPicPr>
            <p:nvPr/>
          </p:nvPicPr>
          <p:blipFill>
            <a:blip r:embed="rId40">
              <a:duotone>
                <a:prstClr val="black"/>
                <a:srgbClr val="D9C3A5">
                  <a:tint val="50000"/>
                  <a:satMod val="180000"/>
                </a:srgbClr>
              </a:duotone>
              <a:extLst>
                <a:ext uri="{BEBA8EAE-BF5A-486C-A8C5-ECC9F3942E4B}">
                  <a14:imgProps xmlns:a14="http://schemas.microsoft.com/office/drawing/2010/main">
                    <a14:imgLayer r:embed="rId41">
                      <a14:imgEffect>
                        <a14:artisticPhotocopy/>
                      </a14:imgEffect>
                      <a14:imgEffect>
                        <a14:brightnessContrast bright="-40000" contrast="-20000"/>
                      </a14:imgEffect>
                    </a14:imgLayer>
                  </a14:imgProps>
                </a:ext>
              </a:extLst>
            </a:blip>
            <a:stretch>
              <a:fillRect/>
            </a:stretch>
          </p:blipFill>
          <p:spPr>
            <a:xfrm>
              <a:off x="7163592" y="15329196"/>
              <a:ext cx="1014280" cy="1014280"/>
            </a:xfrm>
            <a:prstGeom prst="rect">
              <a:avLst/>
            </a:prstGeom>
          </p:spPr>
        </p:pic>
        <p:pic>
          <p:nvPicPr>
            <p:cNvPr id="450" name="Picture 449">
              <a:extLst>
                <a:ext uri="{FF2B5EF4-FFF2-40B4-BE49-F238E27FC236}">
                  <a16:creationId xmlns:a16="http://schemas.microsoft.com/office/drawing/2014/main" id="{DEFEF06A-5B55-B514-C908-3D646D55F174}"/>
                </a:ext>
              </a:extLst>
            </p:cNvPr>
            <p:cNvPicPr>
              <a:picLocks noChangeAspect="1"/>
            </p:cNvPicPr>
            <p:nvPr/>
          </p:nvPicPr>
          <p:blipFill>
            <a:blip r:embed="rId42">
              <a:duotone>
                <a:prstClr val="black"/>
                <a:srgbClr val="D9C3A5">
                  <a:tint val="50000"/>
                  <a:satMod val="180000"/>
                </a:srgbClr>
              </a:duotone>
              <a:extLst>
                <a:ext uri="{BEBA8EAE-BF5A-486C-A8C5-ECC9F3942E4B}">
                  <a14:imgProps xmlns:a14="http://schemas.microsoft.com/office/drawing/2010/main">
                    <a14:imgLayer r:embed="rId43">
                      <a14:imgEffect>
                        <a14:artisticPhotocopy/>
                      </a14:imgEffect>
                      <a14:imgEffect>
                        <a14:brightnessContrast bright="-40000" contrast="-20000"/>
                      </a14:imgEffect>
                    </a14:imgLayer>
                  </a14:imgProps>
                </a:ext>
              </a:extLst>
            </a:blip>
            <a:stretch>
              <a:fillRect/>
            </a:stretch>
          </p:blipFill>
          <p:spPr>
            <a:xfrm>
              <a:off x="9791188" y="15189941"/>
              <a:ext cx="1053740" cy="1053740"/>
            </a:xfrm>
            <a:prstGeom prst="rect">
              <a:avLst/>
            </a:prstGeom>
          </p:spPr>
        </p:pic>
        <p:sp>
          <p:nvSpPr>
            <p:cNvPr id="451" name="Rectangle: Rounded Corners 450">
              <a:extLst>
                <a:ext uri="{FF2B5EF4-FFF2-40B4-BE49-F238E27FC236}">
                  <a16:creationId xmlns:a16="http://schemas.microsoft.com/office/drawing/2014/main" id="{DBF5234A-C6C1-DA9A-8482-6A391AA9DFE7}"/>
                </a:ext>
              </a:extLst>
            </p:cNvPr>
            <p:cNvSpPr/>
            <p:nvPr/>
          </p:nvSpPr>
          <p:spPr>
            <a:xfrm>
              <a:off x="683448" y="15311078"/>
              <a:ext cx="1782066" cy="202988"/>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Conv 3x3</a:t>
              </a:r>
            </a:p>
          </p:txBody>
        </p:sp>
        <p:sp>
          <p:nvSpPr>
            <p:cNvPr id="452" name="Rectangle: Rounded Corners 451">
              <a:extLst>
                <a:ext uri="{FF2B5EF4-FFF2-40B4-BE49-F238E27FC236}">
                  <a16:creationId xmlns:a16="http://schemas.microsoft.com/office/drawing/2014/main" id="{3F161F6F-0E50-179A-BBDC-CA223F3FBAF4}"/>
                </a:ext>
              </a:extLst>
            </p:cNvPr>
            <p:cNvSpPr/>
            <p:nvPr/>
          </p:nvSpPr>
          <p:spPr>
            <a:xfrm>
              <a:off x="683448" y="15585452"/>
              <a:ext cx="1782066" cy="202988"/>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MBConv1, 3x3</a:t>
              </a:r>
            </a:p>
          </p:txBody>
        </p:sp>
        <p:sp>
          <p:nvSpPr>
            <p:cNvPr id="453" name="Rectangle: Rounded Corners 452">
              <a:extLst>
                <a:ext uri="{FF2B5EF4-FFF2-40B4-BE49-F238E27FC236}">
                  <a16:creationId xmlns:a16="http://schemas.microsoft.com/office/drawing/2014/main" id="{20E3BDD3-EC5C-515E-DE47-BC9F55738965}"/>
                </a:ext>
              </a:extLst>
            </p:cNvPr>
            <p:cNvSpPr/>
            <p:nvPr/>
          </p:nvSpPr>
          <p:spPr>
            <a:xfrm>
              <a:off x="683448" y="15859826"/>
              <a:ext cx="1782066" cy="202988"/>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3x3</a:t>
              </a:r>
            </a:p>
          </p:txBody>
        </p:sp>
        <p:sp>
          <p:nvSpPr>
            <p:cNvPr id="454" name="Rectangle: Rounded Corners 453">
              <a:extLst>
                <a:ext uri="{FF2B5EF4-FFF2-40B4-BE49-F238E27FC236}">
                  <a16:creationId xmlns:a16="http://schemas.microsoft.com/office/drawing/2014/main" id="{EFCA7031-C474-3596-ACF9-5FE0E06ADE89}"/>
                </a:ext>
              </a:extLst>
            </p:cNvPr>
            <p:cNvSpPr/>
            <p:nvPr/>
          </p:nvSpPr>
          <p:spPr>
            <a:xfrm>
              <a:off x="683448" y="16134200"/>
              <a:ext cx="1782066" cy="202988"/>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3x3</a:t>
              </a:r>
            </a:p>
          </p:txBody>
        </p:sp>
        <p:sp>
          <p:nvSpPr>
            <p:cNvPr id="455" name="Rectangle: Rounded Corners 454">
              <a:extLst>
                <a:ext uri="{FF2B5EF4-FFF2-40B4-BE49-F238E27FC236}">
                  <a16:creationId xmlns:a16="http://schemas.microsoft.com/office/drawing/2014/main" id="{C88A4E9E-2A53-9081-56D8-15F25BF1C4AD}"/>
                </a:ext>
              </a:extLst>
            </p:cNvPr>
            <p:cNvSpPr/>
            <p:nvPr/>
          </p:nvSpPr>
          <p:spPr>
            <a:xfrm>
              <a:off x="507144" y="16408574"/>
              <a:ext cx="2085546" cy="202988"/>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5x5</a:t>
              </a:r>
            </a:p>
          </p:txBody>
        </p:sp>
        <p:sp>
          <p:nvSpPr>
            <p:cNvPr id="456" name="Rectangle: Rounded Corners 455">
              <a:extLst>
                <a:ext uri="{FF2B5EF4-FFF2-40B4-BE49-F238E27FC236}">
                  <a16:creationId xmlns:a16="http://schemas.microsoft.com/office/drawing/2014/main" id="{E17A3E09-58D3-7C3D-9C78-1CBD2B481300}"/>
                </a:ext>
              </a:extLst>
            </p:cNvPr>
            <p:cNvSpPr/>
            <p:nvPr/>
          </p:nvSpPr>
          <p:spPr>
            <a:xfrm>
              <a:off x="507144" y="16682948"/>
              <a:ext cx="2085546" cy="202988"/>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5x5</a:t>
              </a:r>
            </a:p>
          </p:txBody>
        </p:sp>
        <p:sp>
          <p:nvSpPr>
            <p:cNvPr id="457" name="Rectangle: Rounded Corners 456">
              <a:extLst>
                <a:ext uri="{FF2B5EF4-FFF2-40B4-BE49-F238E27FC236}">
                  <a16:creationId xmlns:a16="http://schemas.microsoft.com/office/drawing/2014/main" id="{53D02B0E-6C85-83FC-A110-4C0A36FFD4AE}"/>
                </a:ext>
              </a:extLst>
            </p:cNvPr>
            <p:cNvSpPr/>
            <p:nvPr/>
          </p:nvSpPr>
          <p:spPr>
            <a:xfrm>
              <a:off x="683448" y="16957322"/>
              <a:ext cx="1782066" cy="202988"/>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3x3</a:t>
              </a:r>
            </a:p>
          </p:txBody>
        </p:sp>
        <p:sp>
          <p:nvSpPr>
            <p:cNvPr id="458" name="Rectangle: Rounded Corners 457">
              <a:extLst>
                <a:ext uri="{FF2B5EF4-FFF2-40B4-BE49-F238E27FC236}">
                  <a16:creationId xmlns:a16="http://schemas.microsoft.com/office/drawing/2014/main" id="{5BE8AF6C-B285-D43F-C363-4A2EEB441BCC}"/>
                </a:ext>
              </a:extLst>
            </p:cNvPr>
            <p:cNvSpPr/>
            <p:nvPr/>
          </p:nvSpPr>
          <p:spPr>
            <a:xfrm>
              <a:off x="683448" y="17231696"/>
              <a:ext cx="1782066" cy="202988"/>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3x3</a:t>
              </a:r>
            </a:p>
          </p:txBody>
        </p:sp>
        <p:sp>
          <p:nvSpPr>
            <p:cNvPr id="459" name="Rectangle: Rounded Corners 458">
              <a:extLst>
                <a:ext uri="{FF2B5EF4-FFF2-40B4-BE49-F238E27FC236}">
                  <a16:creationId xmlns:a16="http://schemas.microsoft.com/office/drawing/2014/main" id="{541856AC-EF47-B4E0-4CE5-5A664B1E557F}"/>
                </a:ext>
              </a:extLst>
            </p:cNvPr>
            <p:cNvSpPr/>
            <p:nvPr/>
          </p:nvSpPr>
          <p:spPr>
            <a:xfrm>
              <a:off x="683448" y="17506070"/>
              <a:ext cx="1782066" cy="202988"/>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3x3</a:t>
              </a:r>
            </a:p>
          </p:txBody>
        </p:sp>
        <p:sp>
          <p:nvSpPr>
            <p:cNvPr id="460" name="Rectangle: Rounded Corners 459">
              <a:extLst>
                <a:ext uri="{FF2B5EF4-FFF2-40B4-BE49-F238E27FC236}">
                  <a16:creationId xmlns:a16="http://schemas.microsoft.com/office/drawing/2014/main" id="{BB27026E-6E5F-74B6-88BE-CCCCC93F8EBA}"/>
                </a:ext>
              </a:extLst>
            </p:cNvPr>
            <p:cNvSpPr/>
            <p:nvPr/>
          </p:nvSpPr>
          <p:spPr>
            <a:xfrm>
              <a:off x="507144" y="17780444"/>
              <a:ext cx="2085546" cy="202988"/>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5x5</a:t>
              </a:r>
            </a:p>
          </p:txBody>
        </p:sp>
        <p:sp>
          <p:nvSpPr>
            <p:cNvPr id="461" name="Rectangle: Rounded Corners 460">
              <a:extLst>
                <a:ext uri="{FF2B5EF4-FFF2-40B4-BE49-F238E27FC236}">
                  <a16:creationId xmlns:a16="http://schemas.microsoft.com/office/drawing/2014/main" id="{F60DE8B3-026D-AF3B-28DB-C3FEB8EE0B16}"/>
                </a:ext>
              </a:extLst>
            </p:cNvPr>
            <p:cNvSpPr/>
            <p:nvPr/>
          </p:nvSpPr>
          <p:spPr>
            <a:xfrm>
              <a:off x="507144" y="18054818"/>
              <a:ext cx="2085546" cy="202988"/>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5x5</a:t>
              </a:r>
            </a:p>
          </p:txBody>
        </p:sp>
        <p:sp>
          <p:nvSpPr>
            <p:cNvPr id="462" name="Rectangle: Rounded Corners 461">
              <a:extLst>
                <a:ext uri="{FF2B5EF4-FFF2-40B4-BE49-F238E27FC236}">
                  <a16:creationId xmlns:a16="http://schemas.microsoft.com/office/drawing/2014/main" id="{BE00369D-7937-8106-24B9-9BF2D0E16E37}"/>
                </a:ext>
              </a:extLst>
            </p:cNvPr>
            <p:cNvSpPr/>
            <p:nvPr/>
          </p:nvSpPr>
          <p:spPr>
            <a:xfrm>
              <a:off x="507144" y="18329192"/>
              <a:ext cx="2085546" cy="202988"/>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5x5</a:t>
              </a:r>
            </a:p>
          </p:txBody>
        </p:sp>
        <p:sp>
          <p:nvSpPr>
            <p:cNvPr id="463" name="Rectangle: Rounded Corners 462">
              <a:extLst>
                <a:ext uri="{FF2B5EF4-FFF2-40B4-BE49-F238E27FC236}">
                  <a16:creationId xmlns:a16="http://schemas.microsoft.com/office/drawing/2014/main" id="{786C250D-64F7-3D35-91EF-A494B1214ADE}"/>
                </a:ext>
              </a:extLst>
            </p:cNvPr>
            <p:cNvSpPr/>
            <p:nvPr/>
          </p:nvSpPr>
          <p:spPr>
            <a:xfrm>
              <a:off x="661287" y="18613774"/>
              <a:ext cx="1820213" cy="202988"/>
            </a:xfrm>
            <a:prstGeom prst="round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MBConv6, 3x3</a:t>
              </a:r>
            </a:p>
          </p:txBody>
        </p:sp>
        <p:cxnSp>
          <p:nvCxnSpPr>
            <p:cNvPr id="464" name="Straight Arrow Connector 463">
              <a:extLst>
                <a:ext uri="{FF2B5EF4-FFF2-40B4-BE49-F238E27FC236}">
                  <a16:creationId xmlns:a16="http://schemas.microsoft.com/office/drawing/2014/main" id="{651C3227-1806-2C2D-2198-8C593660DCD7}"/>
                </a:ext>
              </a:extLst>
            </p:cNvPr>
            <p:cNvCxnSpPr>
              <a:cxnSpLocks/>
            </p:cNvCxnSpPr>
            <p:nvPr/>
          </p:nvCxnSpPr>
          <p:spPr>
            <a:xfrm flipH="1">
              <a:off x="2444038" y="15407941"/>
              <a:ext cx="318977" cy="0"/>
            </a:xfrm>
            <a:prstGeom prst="straightConnector1">
              <a:avLst/>
            </a:prstGeom>
            <a:ln w="38100">
              <a:solidFill>
                <a:srgbClr val="4F4343"/>
              </a:solidFill>
              <a:tailEnd type="triangle"/>
            </a:ln>
          </p:spPr>
          <p:style>
            <a:lnRef idx="1">
              <a:schemeClr val="accent1"/>
            </a:lnRef>
            <a:fillRef idx="0">
              <a:schemeClr val="accent1"/>
            </a:fillRef>
            <a:effectRef idx="0">
              <a:schemeClr val="accent1"/>
            </a:effectRef>
            <a:fontRef idx="minor">
              <a:schemeClr val="tx1"/>
            </a:fontRef>
          </p:style>
        </p:cxnSp>
        <p:sp>
          <p:nvSpPr>
            <p:cNvPr id="465" name="Rectangle: Rounded Corners 464">
              <a:extLst>
                <a:ext uri="{FF2B5EF4-FFF2-40B4-BE49-F238E27FC236}">
                  <a16:creationId xmlns:a16="http://schemas.microsoft.com/office/drawing/2014/main" id="{3D4A2D38-758E-4F68-4A55-B3420F2E29CE}"/>
                </a:ext>
              </a:extLst>
            </p:cNvPr>
            <p:cNvSpPr/>
            <p:nvPr/>
          </p:nvSpPr>
          <p:spPr>
            <a:xfrm>
              <a:off x="2751550" y="15306447"/>
              <a:ext cx="1348116"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F4343"/>
                  </a:solidFill>
                  <a:latin typeface="Outfit" pitchFamily="2" charset="0"/>
                </a:rPr>
                <a:t>Input Image</a:t>
              </a:r>
            </a:p>
          </p:txBody>
        </p:sp>
        <p:sp>
          <p:nvSpPr>
            <p:cNvPr id="466" name="Rectangle: Rounded Corners 465">
              <a:extLst>
                <a:ext uri="{FF2B5EF4-FFF2-40B4-BE49-F238E27FC236}">
                  <a16:creationId xmlns:a16="http://schemas.microsoft.com/office/drawing/2014/main" id="{9C04F8CB-4B8A-97F3-7BFC-34D3931C1772}"/>
                </a:ext>
              </a:extLst>
            </p:cNvPr>
            <p:cNvSpPr/>
            <p:nvPr/>
          </p:nvSpPr>
          <p:spPr>
            <a:xfrm>
              <a:off x="2464784" y="15606606"/>
              <a:ext cx="1348116"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F4343"/>
                  </a:solidFill>
                  <a:latin typeface="Outfit" pitchFamily="2" charset="0"/>
                </a:rPr>
                <a:t>Block 1</a:t>
              </a:r>
            </a:p>
          </p:txBody>
        </p:sp>
        <p:sp>
          <p:nvSpPr>
            <p:cNvPr id="467" name="Rectangle: Rounded Corners 466">
              <a:extLst>
                <a:ext uri="{FF2B5EF4-FFF2-40B4-BE49-F238E27FC236}">
                  <a16:creationId xmlns:a16="http://schemas.microsoft.com/office/drawing/2014/main" id="{9AB37A0C-964A-AA23-7EEC-D6084C31BDA8}"/>
                </a:ext>
              </a:extLst>
            </p:cNvPr>
            <p:cNvSpPr/>
            <p:nvPr/>
          </p:nvSpPr>
          <p:spPr>
            <a:xfrm>
              <a:off x="2464784" y="15980870"/>
              <a:ext cx="1348116"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F4343"/>
                  </a:solidFill>
                  <a:latin typeface="Outfit" pitchFamily="2" charset="0"/>
                </a:rPr>
                <a:t>Block 2</a:t>
              </a:r>
            </a:p>
          </p:txBody>
        </p:sp>
        <p:sp>
          <p:nvSpPr>
            <p:cNvPr id="468" name="Rectangle: Rounded Corners 467">
              <a:extLst>
                <a:ext uri="{FF2B5EF4-FFF2-40B4-BE49-F238E27FC236}">
                  <a16:creationId xmlns:a16="http://schemas.microsoft.com/office/drawing/2014/main" id="{EEE76A0C-276A-9CBE-81C2-5510DDEE5012}"/>
                </a:ext>
              </a:extLst>
            </p:cNvPr>
            <p:cNvSpPr/>
            <p:nvPr/>
          </p:nvSpPr>
          <p:spPr>
            <a:xfrm>
              <a:off x="2592690" y="16534201"/>
              <a:ext cx="1348116"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F4343"/>
                  </a:solidFill>
                  <a:latin typeface="Outfit" pitchFamily="2" charset="0"/>
                </a:rPr>
                <a:t>Block 3</a:t>
              </a:r>
            </a:p>
          </p:txBody>
        </p:sp>
        <p:sp>
          <p:nvSpPr>
            <p:cNvPr id="469" name="Rectangle: Rounded Corners 468">
              <a:extLst>
                <a:ext uri="{FF2B5EF4-FFF2-40B4-BE49-F238E27FC236}">
                  <a16:creationId xmlns:a16="http://schemas.microsoft.com/office/drawing/2014/main" id="{19E6A83C-2AAC-A89F-26D8-E0CB0F4832E1}"/>
                </a:ext>
              </a:extLst>
            </p:cNvPr>
            <p:cNvSpPr/>
            <p:nvPr/>
          </p:nvSpPr>
          <p:spPr>
            <a:xfrm>
              <a:off x="2464784" y="17256864"/>
              <a:ext cx="1348116"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F4343"/>
                  </a:solidFill>
                  <a:latin typeface="Outfit" pitchFamily="2" charset="0"/>
                </a:rPr>
                <a:t>Block 4</a:t>
              </a:r>
            </a:p>
          </p:txBody>
        </p:sp>
        <p:sp>
          <p:nvSpPr>
            <p:cNvPr id="470" name="Rectangle: Rounded Corners 469">
              <a:extLst>
                <a:ext uri="{FF2B5EF4-FFF2-40B4-BE49-F238E27FC236}">
                  <a16:creationId xmlns:a16="http://schemas.microsoft.com/office/drawing/2014/main" id="{96415C80-871E-F45F-5838-3FBA18A5E20C}"/>
                </a:ext>
              </a:extLst>
            </p:cNvPr>
            <p:cNvSpPr/>
            <p:nvPr/>
          </p:nvSpPr>
          <p:spPr>
            <a:xfrm>
              <a:off x="2592690" y="18071419"/>
              <a:ext cx="1348116"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F4343"/>
                  </a:solidFill>
                  <a:latin typeface="Outfit" pitchFamily="2" charset="0"/>
                </a:rPr>
                <a:t>Block 5</a:t>
              </a:r>
            </a:p>
          </p:txBody>
        </p:sp>
        <p:sp>
          <p:nvSpPr>
            <p:cNvPr id="471" name="Rectangle: Rounded Corners 470">
              <a:extLst>
                <a:ext uri="{FF2B5EF4-FFF2-40B4-BE49-F238E27FC236}">
                  <a16:creationId xmlns:a16="http://schemas.microsoft.com/office/drawing/2014/main" id="{49F3A34D-6986-7F29-3FFB-4D0BF298D9FB}"/>
                </a:ext>
              </a:extLst>
            </p:cNvPr>
            <p:cNvSpPr/>
            <p:nvPr/>
          </p:nvSpPr>
          <p:spPr>
            <a:xfrm>
              <a:off x="2464784" y="18636393"/>
              <a:ext cx="1348116"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F4343"/>
                  </a:solidFill>
                  <a:latin typeface="Outfit" pitchFamily="2" charset="0"/>
                </a:rPr>
                <a:t>Block 6</a:t>
              </a:r>
            </a:p>
          </p:txBody>
        </p:sp>
        <p:sp>
          <p:nvSpPr>
            <p:cNvPr id="472" name="Rectangle: Rounded Corners 471">
              <a:extLst>
                <a:ext uri="{FF2B5EF4-FFF2-40B4-BE49-F238E27FC236}">
                  <a16:creationId xmlns:a16="http://schemas.microsoft.com/office/drawing/2014/main" id="{86FC9B4F-D063-375A-CD89-200A212F7745}"/>
                </a:ext>
              </a:extLst>
            </p:cNvPr>
            <p:cNvSpPr/>
            <p:nvPr/>
          </p:nvSpPr>
          <p:spPr>
            <a:xfrm>
              <a:off x="661286" y="18915043"/>
              <a:ext cx="1820214" cy="202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4F4343"/>
                  </a:solidFill>
                  <a:latin typeface="Outfit" pitchFamily="2" charset="0"/>
                </a:rPr>
                <a:t>Feature Map</a:t>
              </a:r>
            </a:p>
          </p:txBody>
        </p:sp>
        <p:sp>
          <p:nvSpPr>
            <p:cNvPr id="473" name="Right Brace 472">
              <a:extLst>
                <a:ext uri="{FF2B5EF4-FFF2-40B4-BE49-F238E27FC236}">
                  <a16:creationId xmlns:a16="http://schemas.microsoft.com/office/drawing/2014/main" id="{BFE5D127-7324-1EE8-2805-8B40F01E8E72}"/>
                </a:ext>
              </a:extLst>
            </p:cNvPr>
            <p:cNvSpPr/>
            <p:nvPr/>
          </p:nvSpPr>
          <p:spPr>
            <a:xfrm>
              <a:off x="2334522" y="15547513"/>
              <a:ext cx="450460" cy="272862"/>
            </a:xfrm>
            <a:prstGeom prst="rightBrace">
              <a:avLst>
                <a:gd name="adj1" fmla="val 0"/>
                <a:gd name="adj2" fmla="val 51731"/>
              </a:avLst>
            </a:prstGeom>
            <a:noFill/>
            <a:ln w="28575">
              <a:solidFill>
                <a:srgbClr val="4F43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solidFill>
                  <a:srgbClr val="4F4343"/>
                </a:solidFill>
              </a:endParaRPr>
            </a:p>
          </p:txBody>
        </p:sp>
        <p:sp>
          <p:nvSpPr>
            <p:cNvPr id="474" name="Right Brace 473">
              <a:extLst>
                <a:ext uri="{FF2B5EF4-FFF2-40B4-BE49-F238E27FC236}">
                  <a16:creationId xmlns:a16="http://schemas.microsoft.com/office/drawing/2014/main" id="{6E02C92D-E335-A54B-C2CE-C19FAAAFA741}"/>
                </a:ext>
              </a:extLst>
            </p:cNvPr>
            <p:cNvSpPr/>
            <p:nvPr/>
          </p:nvSpPr>
          <p:spPr>
            <a:xfrm>
              <a:off x="2338209" y="15822269"/>
              <a:ext cx="450460" cy="526521"/>
            </a:xfrm>
            <a:prstGeom prst="rightBrace">
              <a:avLst>
                <a:gd name="adj1" fmla="val 0"/>
                <a:gd name="adj2" fmla="val 51731"/>
              </a:avLst>
            </a:prstGeom>
            <a:noFill/>
            <a:ln w="28575">
              <a:solidFill>
                <a:srgbClr val="4F43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solidFill>
                  <a:srgbClr val="4F4343"/>
                </a:solidFill>
              </a:endParaRPr>
            </a:p>
          </p:txBody>
        </p:sp>
        <p:sp>
          <p:nvSpPr>
            <p:cNvPr id="475" name="Right Brace 474">
              <a:extLst>
                <a:ext uri="{FF2B5EF4-FFF2-40B4-BE49-F238E27FC236}">
                  <a16:creationId xmlns:a16="http://schemas.microsoft.com/office/drawing/2014/main" id="{CBE2EF0F-4DBC-59EC-8B90-A3C72026DD72}"/>
                </a:ext>
              </a:extLst>
            </p:cNvPr>
            <p:cNvSpPr/>
            <p:nvPr/>
          </p:nvSpPr>
          <p:spPr>
            <a:xfrm>
              <a:off x="2423323" y="16349427"/>
              <a:ext cx="450460" cy="581692"/>
            </a:xfrm>
            <a:prstGeom prst="rightBrace">
              <a:avLst>
                <a:gd name="adj1" fmla="val 0"/>
                <a:gd name="adj2" fmla="val 51731"/>
              </a:avLst>
            </a:prstGeom>
            <a:noFill/>
            <a:ln w="28575">
              <a:solidFill>
                <a:srgbClr val="4F43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solidFill>
                  <a:srgbClr val="4F4343"/>
                </a:solidFill>
              </a:endParaRPr>
            </a:p>
          </p:txBody>
        </p:sp>
        <p:sp>
          <p:nvSpPr>
            <p:cNvPr id="476" name="Right Brace 475">
              <a:extLst>
                <a:ext uri="{FF2B5EF4-FFF2-40B4-BE49-F238E27FC236}">
                  <a16:creationId xmlns:a16="http://schemas.microsoft.com/office/drawing/2014/main" id="{FBF174B8-86FD-8450-F933-C3EF51D3D2FE}"/>
                </a:ext>
              </a:extLst>
            </p:cNvPr>
            <p:cNvSpPr/>
            <p:nvPr/>
          </p:nvSpPr>
          <p:spPr>
            <a:xfrm>
              <a:off x="2334522" y="16924936"/>
              <a:ext cx="450460" cy="821821"/>
            </a:xfrm>
            <a:prstGeom prst="rightBrace">
              <a:avLst>
                <a:gd name="adj1" fmla="val 0"/>
                <a:gd name="adj2" fmla="val 51731"/>
              </a:avLst>
            </a:prstGeom>
            <a:noFill/>
            <a:ln w="28575">
              <a:solidFill>
                <a:srgbClr val="4F43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solidFill>
                  <a:srgbClr val="4F4343"/>
                </a:solidFill>
              </a:endParaRPr>
            </a:p>
          </p:txBody>
        </p:sp>
        <p:sp>
          <p:nvSpPr>
            <p:cNvPr id="477" name="Right Brace 476">
              <a:extLst>
                <a:ext uri="{FF2B5EF4-FFF2-40B4-BE49-F238E27FC236}">
                  <a16:creationId xmlns:a16="http://schemas.microsoft.com/office/drawing/2014/main" id="{8E9E01BC-9C74-5314-3858-D69D255CC7FE}"/>
                </a:ext>
              </a:extLst>
            </p:cNvPr>
            <p:cNvSpPr/>
            <p:nvPr/>
          </p:nvSpPr>
          <p:spPr>
            <a:xfrm>
              <a:off x="2423323" y="17746757"/>
              <a:ext cx="450460" cy="827619"/>
            </a:xfrm>
            <a:prstGeom prst="rightBrace">
              <a:avLst>
                <a:gd name="adj1" fmla="val 0"/>
                <a:gd name="adj2" fmla="val 51731"/>
              </a:avLst>
            </a:prstGeom>
            <a:noFill/>
            <a:ln w="28575">
              <a:solidFill>
                <a:srgbClr val="4F43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solidFill>
                  <a:srgbClr val="4F4343"/>
                </a:solidFill>
              </a:endParaRPr>
            </a:p>
          </p:txBody>
        </p:sp>
        <p:sp>
          <p:nvSpPr>
            <p:cNvPr id="478" name="Right Brace 477">
              <a:extLst>
                <a:ext uri="{FF2B5EF4-FFF2-40B4-BE49-F238E27FC236}">
                  <a16:creationId xmlns:a16="http://schemas.microsoft.com/office/drawing/2014/main" id="{DCDAC7D2-0039-C925-F88C-7E19AC2E4ED8}"/>
                </a:ext>
              </a:extLst>
            </p:cNvPr>
            <p:cNvSpPr/>
            <p:nvPr/>
          </p:nvSpPr>
          <p:spPr>
            <a:xfrm>
              <a:off x="2334522" y="18572758"/>
              <a:ext cx="450460" cy="285020"/>
            </a:xfrm>
            <a:prstGeom prst="rightBrace">
              <a:avLst>
                <a:gd name="adj1" fmla="val 0"/>
                <a:gd name="adj2" fmla="val 51731"/>
              </a:avLst>
            </a:prstGeom>
            <a:noFill/>
            <a:ln w="28575">
              <a:solidFill>
                <a:srgbClr val="4F43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solidFill>
                  <a:srgbClr val="4F4343"/>
                </a:solidFill>
              </a:endParaRPr>
            </a:p>
          </p:txBody>
        </p:sp>
        <p:grpSp>
          <p:nvGrpSpPr>
            <p:cNvPr id="479" name="Group 478">
              <a:extLst>
                <a:ext uri="{FF2B5EF4-FFF2-40B4-BE49-F238E27FC236}">
                  <a16:creationId xmlns:a16="http://schemas.microsoft.com/office/drawing/2014/main" id="{FE32AD36-3ABC-7081-F7E7-4BA78857C110}"/>
                </a:ext>
              </a:extLst>
            </p:cNvPr>
            <p:cNvGrpSpPr/>
            <p:nvPr/>
          </p:nvGrpSpPr>
          <p:grpSpPr>
            <a:xfrm>
              <a:off x="10207363" y="17311270"/>
              <a:ext cx="1559588" cy="1984638"/>
              <a:chOff x="9996872" y="3462654"/>
              <a:chExt cx="1559588" cy="1984638"/>
            </a:xfrm>
          </p:grpSpPr>
          <p:sp>
            <p:nvSpPr>
              <p:cNvPr id="480" name="TextBox 479">
                <a:extLst>
                  <a:ext uri="{FF2B5EF4-FFF2-40B4-BE49-F238E27FC236}">
                    <a16:creationId xmlns:a16="http://schemas.microsoft.com/office/drawing/2014/main" id="{9005F6DA-6DC3-28B6-EF3C-FB735F2F12C9}"/>
                  </a:ext>
                </a:extLst>
              </p:cNvPr>
              <p:cNvSpPr txBox="1"/>
              <p:nvPr/>
            </p:nvSpPr>
            <p:spPr>
              <a:xfrm>
                <a:off x="9996872" y="4334343"/>
                <a:ext cx="1559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F4343"/>
                    </a:solidFill>
                    <a:effectLst/>
                    <a:uLnTx/>
                    <a:uFillTx/>
                    <a:latin typeface="Outfit" pitchFamily="2" charset="0"/>
                    <a:ea typeface="+mn-ea"/>
                    <a:cs typeface="+mn-cs"/>
                  </a:rPr>
                  <a:t>Feature Map</a:t>
                </a:r>
              </a:p>
            </p:txBody>
          </p:sp>
          <p:sp>
            <p:nvSpPr>
              <p:cNvPr id="481" name="TextBox 480">
                <a:extLst>
                  <a:ext uri="{FF2B5EF4-FFF2-40B4-BE49-F238E27FC236}">
                    <a16:creationId xmlns:a16="http://schemas.microsoft.com/office/drawing/2014/main" id="{752CEABA-7EFD-E2E1-38A1-6DBD42DBD4E7}"/>
                  </a:ext>
                </a:extLst>
              </p:cNvPr>
              <p:cNvSpPr txBox="1"/>
              <p:nvPr/>
            </p:nvSpPr>
            <p:spPr>
              <a:xfrm>
                <a:off x="10110600" y="4662462"/>
                <a:ext cx="133213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F4343"/>
                    </a:solidFill>
                    <a:effectLst/>
                    <a:uLnTx/>
                    <a:uFillTx/>
                    <a:latin typeface="Outfit" pitchFamily="2" charset="0"/>
                    <a:ea typeface="+mn-ea"/>
                    <a:cs typeface="+mn-cs"/>
                  </a:rPr>
                  <a:t>Map of detected features</a:t>
                </a:r>
              </a:p>
            </p:txBody>
          </p:sp>
          <p:pic>
            <p:nvPicPr>
              <p:cNvPr id="482" name="Picture 481">
                <a:extLst>
                  <a:ext uri="{FF2B5EF4-FFF2-40B4-BE49-F238E27FC236}">
                    <a16:creationId xmlns:a16="http://schemas.microsoft.com/office/drawing/2014/main" id="{B0ACFB59-0960-493A-9DBB-D2173B667DF3}"/>
                  </a:ext>
                </a:extLst>
              </p:cNvPr>
              <p:cNvPicPr>
                <a:picLocks noChangeAspect="1"/>
              </p:cNvPicPr>
              <p:nvPr/>
            </p:nvPicPr>
            <p:blipFill>
              <a:blip r:embed="rId44">
                <a:duotone>
                  <a:prstClr val="black"/>
                  <a:srgbClr val="D9C3A5">
                    <a:tint val="50000"/>
                    <a:satMod val="180000"/>
                  </a:srgbClr>
                </a:duotone>
                <a:extLst>
                  <a:ext uri="{BEBA8EAE-BF5A-486C-A8C5-ECC9F3942E4B}">
                    <a14:imgProps xmlns:a14="http://schemas.microsoft.com/office/drawing/2010/main">
                      <a14:imgLayer r:embed="rId45">
                        <a14:imgEffect>
                          <a14:artisticPhotocopy/>
                        </a14:imgEffect>
                        <a14:imgEffect>
                          <a14:brightnessContrast bright="-40000" contrast="-20000"/>
                        </a14:imgEffect>
                      </a14:imgLayer>
                    </a14:imgProps>
                  </a:ext>
                </a:extLst>
              </a:blip>
              <a:stretch>
                <a:fillRect/>
              </a:stretch>
            </p:blipFill>
            <p:spPr>
              <a:xfrm>
                <a:off x="10459103" y="3462654"/>
                <a:ext cx="635126" cy="677788"/>
              </a:xfrm>
              <a:prstGeom prst="rect">
                <a:avLst/>
              </a:prstGeom>
            </p:spPr>
          </p:pic>
        </p:grpSp>
        <p:sp>
          <p:nvSpPr>
            <p:cNvPr id="483" name="Arrow: Right 482">
              <a:extLst>
                <a:ext uri="{FF2B5EF4-FFF2-40B4-BE49-F238E27FC236}">
                  <a16:creationId xmlns:a16="http://schemas.microsoft.com/office/drawing/2014/main" id="{AB1F802E-E81D-130F-4E6D-4A5DC2FB2C5B}"/>
                </a:ext>
              </a:extLst>
            </p:cNvPr>
            <p:cNvSpPr/>
            <p:nvPr/>
          </p:nvSpPr>
          <p:spPr>
            <a:xfrm rot="5400000">
              <a:off x="1495297" y="18668137"/>
              <a:ext cx="109240" cy="412536"/>
            </a:xfrm>
            <a:prstGeom prst="rightArrow">
              <a:avLst>
                <a:gd name="adj1" fmla="val 100000"/>
                <a:gd name="adj2" fmla="val 100000"/>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F4343"/>
                </a:solidFill>
                <a:effectLst/>
                <a:uLnTx/>
                <a:uFillTx/>
                <a:latin typeface="Calibri"/>
                <a:ea typeface="+mn-ea"/>
                <a:cs typeface="+mn-cs"/>
              </a:endParaRPr>
            </a:p>
          </p:txBody>
        </p:sp>
      </p:grpSp>
    </p:spTree>
    <p:extLst>
      <p:ext uri="{BB962C8B-B14F-4D97-AF65-F5344CB8AC3E}">
        <p14:creationId xmlns:p14="http://schemas.microsoft.com/office/powerpoint/2010/main" val="1346551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41D909-2C1A-B4B7-F5D3-690190B95F6C}"/>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F3B4B0C2-2200-50F0-00FD-897EA081CA31}"/>
              </a:ext>
            </a:extLst>
          </p:cNvPr>
          <p:cNvSpPr txBox="1"/>
          <p:nvPr/>
        </p:nvSpPr>
        <p:spPr>
          <a:xfrm>
            <a:off x="685799" y="174831"/>
            <a:ext cx="11034327" cy="67710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Model Performance</a:t>
            </a:r>
          </a:p>
        </p:txBody>
      </p:sp>
      <p:sp>
        <p:nvSpPr>
          <p:cNvPr id="16" name="TextBox 15">
            <a:extLst>
              <a:ext uri="{FF2B5EF4-FFF2-40B4-BE49-F238E27FC236}">
                <a16:creationId xmlns:a16="http://schemas.microsoft.com/office/drawing/2014/main" id="{6FE4D11D-8C48-A3F2-9D6E-44D0E67A0259}"/>
              </a:ext>
            </a:extLst>
          </p:cNvPr>
          <p:cNvSpPr txBox="1"/>
          <p:nvPr/>
        </p:nvSpPr>
        <p:spPr>
          <a:xfrm>
            <a:off x="1363384" y="1084906"/>
            <a:ext cx="960941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F4343"/>
                </a:solidFill>
                <a:effectLst/>
                <a:uLnTx/>
                <a:uFillTx/>
                <a:latin typeface="Outfit" pitchFamily="2" charset="0"/>
                <a:ea typeface="+mn-ea"/>
                <a:cs typeface="+mn-cs"/>
              </a:rPr>
              <a:t>The dataset is split into 3 parts, when model is trained then each subsection is decoded. </a:t>
            </a:r>
          </a:p>
        </p:txBody>
      </p:sp>
      <p:graphicFrame>
        <p:nvGraphicFramePr>
          <p:cNvPr id="10" name="Table 9">
            <a:extLst>
              <a:ext uri="{FF2B5EF4-FFF2-40B4-BE49-F238E27FC236}">
                <a16:creationId xmlns:a16="http://schemas.microsoft.com/office/drawing/2014/main" id="{8608395B-D1D6-7323-3660-17D4B08D89F7}"/>
              </a:ext>
            </a:extLst>
          </p:cNvPr>
          <p:cNvGraphicFramePr>
            <a:graphicFrameLocks noGrp="1"/>
          </p:cNvGraphicFramePr>
          <p:nvPr>
            <p:extLst>
              <p:ext uri="{D42A27DB-BD31-4B8C-83A1-F6EECF244321}">
                <p14:modId xmlns:p14="http://schemas.microsoft.com/office/powerpoint/2010/main" val="4087506539"/>
              </p:ext>
            </p:extLst>
          </p:nvPr>
        </p:nvGraphicFramePr>
        <p:xfrm>
          <a:off x="215641" y="1970913"/>
          <a:ext cx="11760717" cy="2016052"/>
        </p:xfrm>
        <a:graphic>
          <a:graphicData uri="http://schemas.openxmlformats.org/drawingml/2006/table">
            <a:tbl>
              <a:tblPr/>
              <a:tblGrid>
                <a:gridCol w="946020">
                  <a:extLst>
                    <a:ext uri="{9D8B030D-6E8A-4147-A177-3AD203B41FA5}">
                      <a16:colId xmlns:a16="http://schemas.microsoft.com/office/drawing/2014/main" val="1384294772"/>
                    </a:ext>
                  </a:extLst>
                </a:gridCol>
                <a:gridCol w="785422">
                  <a:extLst>
                    <a:ext uri="{9D8B030D-6E8A-4147-A177-3AD203B41FA5}">
                      <a16:colId xmlns:a16="http://schemas.microsoft.com/office/drawing/2014/main" val="1301436160"/>
                    </a:ext>
                  </a:extLst>
                </a:gridCol>
                <a:gridCol w="1463285">
                  <a:extLst>
                    <a:ext uri="{9D8B030D-6E8A-4147-A177-3AD203B41FA5}">
                      <a16:colId xmlns:a16="http://schemas.microsoft.com/office/drawing/2014/main" val="98859668"/>
                    </a:ext>
                  </a:extLst>
                </a:gridCol>
                <a:gridCol w="1133085">
                  <a:extLst>
                    <a:ext uri="{9D8B030D-6E8A-4147-A177-3AD203B41FA5}">
                      <a16:colId xmlns:a16="http://schemas.microsoft.com/office/drawing/2014/main" val="4204868269"/>
                    </a:ext>
                  </a:extLst>
                </a:gridCol>
                <a:gridCol w="751903">
                  <a:extLst>
                    <a:ext uri="{9D8B030D-6E8A-4147-A177-3AD203B41FA5}">
                      <a16:colId xmlns:a16="http://schemas.microsoft.com/office/drawing/2014/main" val="580702277"/>
                    </a:ext>
                  </a:extLst>
                </a:gridCol>
                <a:gridCol w="1463285">
                  <a:extLst>
                    <a:ext uri="{9D8B030D-6E8A-4147-A177-3AD203B41FA5}">
                      <a16:colId xmlns:a16="http://schemas.microsoft.com/office/drawing/2014/main" val="3598809835"/>
                    </a:ext>
                  </a:extLst>
                </a:gridCol>
                <a:gridCol w="1133085">
                  <a:extLst>
                    <a:ext uri="{9D8B030D-6E8A-4147-A177-3AD203B41FA5}">
                      <a16:colId xmlns:a16="http://schemas.microsoft.com/office/drawing/2014/main" val="1420344148"/>
                    </a:ext>
                  </a:extLst>
                </a:gridCol>
                <a:gridCol w="761609">
                  <a:extLst>
                    <a:ext uri="{9D8B030D-6E8A-4147-A177-3AD203B41FA5}">
                      <a16:colId xmlns:a16="http://schemas.microsoft.com/office/drawing/2014/main" val="358920225"/>
                    </a:ext>
                  </a:extLst>
                </a:gridCol>
                <a:gridCol w="1463285">
                  <a:extLst>
                    <a:ext uri="{9D8B030D-6E8A-4147-A177-3AD203B41FA5}">
                      <a16:colId xmlns:a16="http://schemas.microsoft.com/office/drawing/2014/main" val="2948804755"/>
                    </a:ext>
                  </a:extLst>
                </a:gridCol>
                <a:gridCol w="1133085">
                  <a:extLst>
                    <a:ext uri="{9D8B030D-6E8A-4147-A177-3AD203B41FA5}">
                      <a16:colId xmlns:a16="http://schemas.microsoft.com/office/drawing/2014/main" val="2179441768"/>
                    </a:ext>
                  </a:extLst>
                </a:gridCol>
                <a:gridCol w="726653">
                  <a:extLst>
                    <a:ext uri="{9D8B030D-6E8A-4147-A177-3AD203B41FA5}">
                      <a16:colId xmlns:a16="http://schemas.microsoft.com/office/drawing/2014/main" val="3801994801"/>
                    </a:ext>
                  </a:extLst>
                </a:gridCol>
              </a:tblGrid>
              <a:tr h="0">
                <a:tc rowSpan="2">
                  <a:txBody>
                    <a:bodyPr/>
                    <a:lstStyle/>
                    <a:p>
                      <a:pPr algn="ctr" fontAlgn="b">
                        <a:buNone/>
                      </a:pPr>
                      <a:r>
                        <a:rPr lang="en-US" sz="1800" b="0" i="0" u="none" strike="noStrike" dirty="0">
                          <a:solidFill>
                            <a:srgbClr val="000000"/>
                          </a:solidFill>
                          <a:effectLst/>
                          <a:latin typeface="Outfit" pitchFamily="2" charset="0"/>
                        </a:rPr>
                        <a:t> </a:t>
                      </a:r>
                      <a:r>
                        <a:rPr lang="en-US" sz="1800" b="1" i="0" u="none" strike="noStrike" dirty="0">
                          <a:solidFill>
                            <a:srgbClr val="000000"/>
                          </a:solidFill>
                          <a:effectLst/>
                          <a:latin typeface="Outfit" pitchFamily="2" charset="0"/>
                        </a:rPr>
                        <a:t>Model</a:t>
                      </a:r>
                      <a:endParaRPr lang="en-US" sz="1800" b="0" i="0" u="none" strike="noStrike" dirty="0">
                        <a:solidFill>
                          <a:srgbClr val="000000"/>
                        </a:solidFill>
                        <a:effectLst/>
                        <a:latin typeface="Outfit" pitchFamily="2" charset="0"/>
                      </a:endParaRP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gridSpan="3">
                  <a:txBody>
                    <a:bodyPr/>
                    <a:lstStyle/>
                    <a:p>
                      <a:pPr algn="ctr" rtl="0" fontAlgn="b">
                        <a:buNone/>
                      </a:pPr>
                      <a:r>
                        <a:rPr lang="en-US" sz="1800" b="1" i="0" u="none" strike="noStrike" dirty="0">
                          <a:solidFill>
                            <a:srgbClr val="000000"/>
                          </a:solidFill>
                          <a:effectLst/>
                          <a:latin typeface="Outfit" pitchFamily="2" charset="0"/>
                        </a:rPr>
                        <a:t>Random Forest</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gridSpan="3">
                  <a:txBody>
                    <a:bodyPr/>
                    <a:lstStyle/>
                    <a:p>
                      <a:pPr algn="ctr" rtl="0" fontAlgn="ctr">
                        <a:buNone/>
                      </a:pPr>
                      <a:r>
                        <a:rPr lang="en-US" sz="1800" b="1" i="0" u="none" strike="noStrike" dirty="0" err="1">
                          <a:solidFill>
                            <a:srgbClr val="000000"/>
                          </a:solidFill>
                          <a:effectLst/>
                          <a:latin typeface="Outfit" pitchFamily="2" charset="0"/>
                        </a:rPr>
                        <a:t>DeepTRUTH</a:t>
                      </a:r>
                      <a:endParaRPr lang="en-US" sz="1800" b="1" i="0" u="none" strike="noStrike" dirty="0">
                        <a:solidFill>
                          <a:srgbClr val="000000"/>
                        </a:solidFill>
                        <a:effectLst/>
                        <a:latin typeface="Outfit" pitchFamily="2" charset="0"/>
                      </a:endParaRP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gridSpan="3">
                  <a:txBody>
                    <a:bodyPr/>
                    <a:lstStyle/>
                    <a:p>
                      <a:pPr algn="ctr" rtl="0" fontAlgn="ctr">
                        <a:buNone/>
                      </a:pPr>
                      <a:r>
                        <a:rPr lang="en-US" sz="1800" b="1" i="0" u="none" strike="noStrike" dirty="0">
                          <a:solidFill>
                            <a:srgbClr val="000000"/>
                          </a:solidFill>
                          <a:effectLst/>
                          <a:latin typeface="Outfit" pitchFamily="2" charset="0"/>
                        </a:rPr>
                        <a:t>EB0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rowSpan="2">
                  <a:txBody>
                    <a:bodyPr/>
                    <a:lstStyle/>
                    <a:p>
                      <a:pPr algn="ctr" rtl="0" fontAlgn="ctr">
                        <a:buNone/>
                      </a:pPr>
                      <a:r>
                        <a:rPr lang="en-US" sz="1800" b="1" i="0" u="none" strike="noStrike" dirty="0">
                          <a:solidFill>
                            <a:srgbClr val="000000"/>
                          </a:solidFill>
                          <a:effectLst/>
                          <a:latin typeface="Outfit" pitchFamily="2" charset="0"/>
                        </a:rPr>
                        <a:t>Goal Value</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extLst>
                  <a:ext uri="{0D108BD9-81ED-4DB2-BD59-A6C34878D82A}">
                    <a16:rowId xmlns:a16="http://schemas.microsoft.com/office/drawing/2014/main" val="1040816853"/>
                  </a:ext>
                </a:extLst>
              </a:tr>
              <a:tr h="108675">
                <a:tc vMerge="1">
                  <a:txBody>
                    <a:bodyPr/>
                    <a:lstStyle/>
                    <a:p>
                      <a:pPr algn="ctr" rtl="0" fontAlgn="ctr">
                        <a:buNone/>
                      </a:pPr>
                      <a:endParaRPr lang="en-US" sz="1800" b="1" i="0" u="none" strike="noStrike" dirty="0">
                        <a:solidFill>
                          <a:srgbClr val="000000"/>
                        </a:solidFill>
                        <a:effectLst/>
                        <a:latin typeface="Outfit" pitchFamily="2" charset="0"/>
                      </a:endParaRP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Train </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Development</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Validation</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Train </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Development</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Validation</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Train </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Development</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800" b="1" i="0" u="none" strike="noStrike" dirty="0">
                          <a:solidFill>
                            <a:srgbClr val="000000"/>
                          </a:solidFill>
                          <a:effectLst/>
                          <a:latin typeface="Outfit" pitchFamily="2" charset="0"/>
                        </a:rPr>
                        <a:t>Validation</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vMerge="1">
                  <a:txBody>
                    <a:bodyPr/>
                    <a:lstStyle/>
                    <a:p>
                      <a:endParaRPr lang="en-US"/>
                    </a:p>
                  </a:txBody>
                  <a:tcPr/>
                </a:tc>
                <a:extLst>
                  <a:ext uri="{0D108BD9-81ED-4DB2-BD59-A6C34878D82A}">
                    <a16:rowId xmlns:a16="http://schemas.microsoft.com/office/drawing/2014/main" val="3489915985"/>
                  </a:ext>
                </a:extLst>
              </a:tr>
              <a:tr h="161565">
                <a:tc>
                  <a:txBody>
                    <a:bodyPr/>
                    <a:lstStyle/>
                    <a:p>
                      <a:pPr algn="ctr" fontAlgn="ctr">
                        <a:buNone/>
                      </a:pPr>
                      <a:r>
                        <a:rPr lang="en-US" sz="1800" b="0" i="0" u="none" strike="noStrike" dirty="0">
                          <a:solidFill>
                            <a:srgbClr val="000000"/>
                          </a:solidFill>
                          <a:effectLst/>
                          <a:latin typeface="Outfit" pitchFamily="2" charset="0"/>
                        </a:rPr>
                        <a:t>Accuracy</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6">
                        <a:lumMod val="60000"/>
                        <a:lumOff val="40000"/>
                      </a:schemeClr>
                    </a:solidFill>
                  </a:tcPr>
                </a:tc>
                <a:tc>
                  <a:txBody>
                    <a:bodyPr/>
                    <a:lstStyle/>
                    <a:p>
                      <a:pPr algn="ctr" fontAlgn="ctr">
                        <a:buNone/>
                      </a:pPr>
                      <a:r>
                        <a:rPr lang="en-US" sz="1800" b="0" i="0" u="none" strike="noStrike" dirty="0">
                          <a:solidFill>
                            <a:srgbClr val="000000"/>
                          </a:solidFill>
                          <a:effectLst/>
                          <a:latin typeface="Outfit" pitchFamily="2" charset="0"/>
                        </a:rPr>
                        <a:t>98.90%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 54.60%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 54.70%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98.54%</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96.41%</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94.44%</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a:solidFill>
                            <a:srgbClr val="000000"/>
                          </a:solidFill>
                          <a:effectLst/>
                          <a:latin typeface="Outfit" pitchFamily="2" charset="0"/>
                        </a:rPr>
                        <a:t>98.97%</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99.36%</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98.90%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a:r>
                        <a:rPr lang="en-US" sz="1800" dirty="0">
                          <a:latin typeface="Outfit" pitchFamily="2" charset="0"/>
                        </a:rPr>
                        <a:t>95%</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extLst>
                  <a:ext uri="{0D108BD9-81ED-4DB2-BD59-A6C34878D82A}">
                    <a16:rowId xmlns:a16="http://schemas.microsoft.com/office/drawing/2014/main" val="3334622541"/>
                  </a:ext>
                </a:extLst>
              </a:tr>
              <a:tr h="161565">
                <a:tc>
                  <a:txBody>
                    <a:bodyPr/>
                    <a:lstStyle/>
                    <a:p>
                      <a:pPr algn="ctr" fontAlgn="ctr">
                        <a:buNone/>
                      </a:pPr>
                      <a:r>
                        <a:rPr lang="en-US" sz="1800" b="0" i="0" u="none" strike="noStrike" dirty="0">
                          <a:solidFill>
                            <a:srgbClr val="000000"/>
                          </a:solidFill>
                          <a:effectLst/>
                          <a:latin typeface="Outfit" pitchFamily="2" charset="0"/>
                        </a:rPr>
                        <a:t>Precision</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tx2">
                        <a:lumMod val="40000"/>
                        <a:lumOff val="60000"/>
                      </a:schemeClr>
                    </a:solidFill>
                  </a:tcPr>
                </a:tc>
                <a:tc gridSpan="3">
                  <a:txBody>
                    <a:bodyPr/>
                    <a:lstStyle/>
                    <a:p>
                      <a:pPr algn="ctr" fontAlgn="ctr">
                        <a:buNone/>
                      </a:pPr>
                      <a:r>
                        <a:rPr lang="en-US" sz="1800" b="0" i="0" u="none" strike="noStrike" dirty="0">
                          <a:solidFill>
                            <a:srgbClr val="000000"/>
                          </a:solidFill>
                          <a:effectLst/>
                          <a:latin typeface="Outfit" pitchFamily="2" charset="0"/>
                        </a:rPr>
                        <a:t> N/A</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hMerge="1">
                  <a:txBody>
                    <a:bodyPr/>
                    <a:lstStyle/>
                    <a:p>
                      <a:endParaRPr/>
                    </a:p>
                  </a:txBody>
                  <a:tcPr marL="2186" marR="2186" marT="2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hMerge="1">
                  <a:txBody>
                    <a:bodyPr/>
                    <a:lstStyle/>
                    <a:p>
                      <a:endParaRPr dirty="0"/>
                    </a:p>
                  </a:txBody>
                  <a:tcPr marL="2186" marR="2186" marT="218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ctr">
                        <a:buNone/>
                      </a:pPr>
                      <a:r>
                        <a:rPr lang="en-US" sz="1800" b="0" i="0" u="none" strike="noStrike" dirty="0">
                          <a:solidFill>
                            <a:srgbClr val="000000"/>
                          </a:solidFill>
                          <a:effectLst/>
                          <a:latin typeface="Outfit" pitchFamily="2" charset="0"/>
                        </a:rPr>
                        <a:t>99.46%</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fontAlgn="ctr">
                        <a:buNone/>
                      </a:pPr>
                      <a:r>
                        <a:rPr lang="en-US" sz="1800" b="0" i="0" u="none" strike="noStrike" dirty="0">
                          <a:solidFill>
                            <a:srgbClr val="000000"/>
                          </a:solidFill>
                          <a:effectLst/>
                          <a:latin typeface="Outfit" pitchFamily="2" charset="0"/>
                        </a:rPr>
                        <a:t>95.01%</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fontAlgn="ctr">
                        <a:buNone/>
                      </a:pPr>
                      <a:r>
                        <a:rPr lang="en-US" sz="1800" b="0" i="0" u="none" strike="noStrike" dirty="0">
                          <a:solidFill>
                            <a:srgbClr val="000000"/>
                          </a:solidFill>
                          <a:effectLst/>
                          <a:latin typeface="Outfit" pitchFamily="2" charset="0"/>
                        </a:rPr>
                        <a:t>89.84%</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fontAlgn="ctr">
                        <a:buNone/>
                      </a:pPr>
                      <a:r>
                        <a:rPr lang="en-US" sz="1800" b="0" i="0" u="none" strike="noStrike" dirty="0">
                          <a:solidFill>
                            <a:srgbClr val="000000"/>
                          </a:solidFill>
                          <a:effectLst/>
                          <a:latin typeface="Outfit" pitchFamily="2" charset="0"/>
                        </a:rPr>
                        <a:t>99.89%</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fontAlgn="ctr">
                        <a:buNone/>
                      </a:pPr>
                      <a:r>
                        <a:rPr lang="en-US" sz="1800" b="0" i="0" u="none" strike="noStrike" dirty="0">
                          <a:solidFill>
                            <a:srgbClr val="000000"/>
                          </a:solidFill>
                          <a:effectLst/>
                          <a:latin typeface="Outfit" pitchFamily="2" charset="0"/>
                        </a:rPr>
                        <a:t>99.33%</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fontAlgn="ctr">
                        <a:buNone/>
                      </a:pPr>
                      <a:r>
                        <a:rPr lang="en-US" sz="1800" b="0" i="0" u="none" strike="noStrike" dirty="0">
                          <a:solidFill>
                            <a:srgbClr val="000000"/>
                          </a:solidFill>
                          <a:effectLst/>
                          <a:latin typeface="Outfit" pitchFamily="2" charset="0"/>
                        </a:rPr>
                        <a:t>98.10%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a:r>
                        <a:rPr lang="en-US" sz="1800" dirty="0">
                          <a:latin typeface="Outfit" pitchFamily="2" charset="0"/>
                        </a:rPr>
                        <a:t>90%</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extLst>
                  <a:ext uri="{0D108BD9-81ED-4DB2-BD59-A6C34878D82A}">
                    <a16:rowId xmlns:a16="http://schemas.microsoft.com/office/drawing/2014/main" val="796740967"/>
                  </a:ext>
                </a:extLst>
              </a:tr>
              <a:tr h="161565">
                <a:tc>
                  <a:txBody>
                    <a:bodyPr/>
                    <a:lstStyle/>
                    <a:p>
                      <a:pPr algn="ctr" fontAlgn="ctr">
                        <a:buNone/>
                      </a:pPr>
                      <a:r>
                        <a:rPr lang="en-US" sz="1800" b="0" i="0" u="none" strike="noStrike" dirty="0">
                          <a:solidFill>
                            <a:srgbClr val="000000"/>
                          </a:solidFill>
                          <a:effectLst/>
                          <a:latin typeface="Outfit" pitchFamily="2" charset="0"/>
                        </a:rPr>
                        <a:t>Recall</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D7D"/>
                    </a:solidFill>
                  </a:tcPr>
                </a:tc>
                <a:tc gridSpan="3">
                  <a:txBody>
                    <a:bodyPr/>
                    <a:lstStyle/>
                    <a:p>
                      <a:pPr algn="ctr" fontAlgn="ctr">
                        <a:buNone/>
                      </a:pPr>
                      <a:r>
                        <a:rPr lang="en-US" sz="1800" b="0" i="0" u="none" strike="noStrike" dirty="0">
                          <a:solidFill>
                            <a:srgbClr val="000000"/>
                          </a:solidFill>
                          <a:effectLst/>
                          <a:latin typeface="Outfit" pitchFamily="2" charset="0"/>
                        </a:rPr>
                        <a:t> N/A</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hMerge="1">
                  <a:txBody>
                    <a:bodyPr/>
                    <a:lstStyle/>
                    <a:p>
                      <a:endParaRPr/>
                    </a:p>
                  </a:txBody>
                  <a:tcPr marL="2186" marR="2186" marT="2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dirty="0"/>
                    </a:p>
                  </a:txBody>
                  <a:tcPr marL="2186" marR="2186" marT="218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97.97%</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96.46%</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92.13%</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fontAlgn="ctr">
                        <a:buNone/>
                      </a:pPr>
                      <a:r>
                        <a:rPr lang="en-US" sz="1800" b="0" i="0" u="none" strike="noStrike">
                          <a:solidFill>
                            <a:srgbClr val="000000"/>
                          </a:solidFill>
                          <a:effectLst/>
                          <a:latin typeface="Outfit" pitchFamily="2" charset="0"/>
                        </a:rPr>
                        <a:t>98.31%</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99.16%</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98.36%</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a:r>
                        <a:rPr lang="en-US" sz="1800" dirty="0">
                          <a:latin typeface="Outfit" pitchFamily="2" charset="0"/>
                        </a:rPr>
                        <a:t>85%</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extLst>
                  <a:ext uri="{0D108BD9-81ED-4DB2-BD59-A6C34878D82A}">
                    <a16:rowId xmlns:a16="http://schemas.microsoft.com/office/drawing/2014/main" val="3953155227"/>
                  </a:ext>
                </a:extLst>
              </a:tr>
              <a:tr h="161565">
                <a:tc>
                  <a:txBody>
                    <a:bodyPr/>
                    <a:lstStyle/>
                    <a:p>
                      <a:pPr algn="ctr" fontAlgn="ctr">
                        <a:buNone/>
                      </a:pPr>
                      <a:r>
                        <a:rPr lang="en-US" sz="1800" b="0" i="0" u="none" strike="noStrike" dirty="0">
                          <a:solidFill>
                            <a:srgbClr val="000000"/>
                          </a:solidFill>
                          <a:effectLst/>
                          <a:latin typeface="Outfit" pitchFamily="2" charset="0"/>
                        </a:rPr>
                        <a:t>F1</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40000"/>
                        <a:lumOff val="60000"/>
                      </a:schemeClr>
                    </a:solidFill>
                  </a:tcPr>
                </a:tc>
                <a:tc gridSpan="3">
                  <a:txBody>
                    <a:bodyPr/>
                    <a:lstStyle/>
                    <a:p>
                      <a:pPr algn="ctr" fontAlgn="ctr">
                        <a:buNone/>
                      </a:pPr>
                      <a:r>
                        <a:rPr lang="en-US" sz="1800" b="0" i="0" u="none" strike="noStrike" dirty="0">
                          <a:solidFill>
                            <a:srgbClr val="000000"/>
                          </a:solidFill>
                          <a:effectLst/>
                          <a:latin typeface="Outfit" pitchFamily="2" charset="0"/>
                        </a:rPr>
                        <a:t> N/A</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hMerge="1">
                  <a:txBody>
                    <a:bodyPr/>
                    <a:lstStyle/>
                    <a:p>
                      <a:endParaRPr/>
                    </a:p>
                  </a:txBody>
                  <a:tcPr marL="2186" marR="2186" marT="21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dirty="0"/>
                    </a:p>
                  </a:txBody>
                  <a:tcPr marL="2186" marR="2186" marT="218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US" sz="1800" b="0" i="0" u="none" strike="noStrike" dirty="0">
                          <a:solidFill>
                            <a:srgbClr val="000000"/>
                          </a:solidFill>
                          <a:effectLst/>
                          <a:latin typeface="Outfit" pitchFamily="2" charset="0"/>
                        </a:rPr>
                        <a:t>98.71%</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US" sz="1800" b="0" i="0" u="none" strike="noStrike" dirty="0">
                          <a:solidFill>
                            <a:srgbClr val="000000"/>
                          </a:solidFill>
                          <a:effectLst/>
                          <a:latin typeface="Outfit" pitchFamily="2" charset="0"/>
                        </a:rPr>
                        <a:t>95.73%</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US" sz="1800" b="0" i="0" u="none" strike="noStrike" dirty="0">
                          <a:solidFill>
                            <a:srgbClr val="000000"/>
                          </a:solidFill>
                          <a:effectLst/>
                          <a:latin typeface="Outfit" pitchFamily="2" charset="0"/>
                        </a:rPr>
                        <a:t>90.97%</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US" sz="1800" b="0" i="0" u="none" strike="noStrike" dirty="0">
                          <a:solidFill>
                            <a:srgbClr val="000000"/>
                          </a:solidFill>
                          <a:effectLst/>
                          <a:latin typeface="Outfit" pitchFamily="2" charset="0"/>
                        </a:rPr>
                        <a:t>99.10%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US" sz="1800" b="0" i="0" u="none" strike="noStrike" dirty="0">
                          <a:solidFill>
                            <a:srgbClr val="000000"/>
                          </a:solidFill>
                          <a:effectLst/>
                          <a:latin typeface="Outfit" pitchFamily="2" charset="0"/>
                        </a:rPr>
                        <a:t>99.25%</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US" sz="1800" b="0" i="0" u="none" strike="noStrike" dirty="0">
                          <a:solidFill>
                            <a:srgbClr val="000000"/>
                          </a:solidFill>
                          <a:effectLst/>
                          <a:latin typeface="Outfit" pitchFamily="2" charset="0"/>
                        </a:rPr>
                        <a:t>98.23%</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85%</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9378232"/>
                  </a:ext>
                </a:extLst>
              </a:tr>
            </a:tbl>
          </a:graphicData>
        </a:graphic>
      </p:graphicFrame>
      <p:graphicFrame>
        <p:nvGraphicFramePr>
          <p:cNvPr id="17" name="Table 16">
            <a:extLst>
              <a:ext uri="{FF2B5EF4-FFF2-40B4-BE49-F238E27FC236}">
                <a16:creationId xmlns:a16="http://schemas.microsoft.com/office/drawing/2014/main" id="{538156F2-8474-8F7A-FC22-FDEC0ABB157B}"/>
              </a:ext>
            </a:extLst>
          </p:cNvPr>
          <p:cNvGraphicFramePr>
            <a:graphicFrameLocks noGrp="1"/>
          </p:cNvGraphicFramePr>
          <p:nvPr>
            <p:extLst>
              <p:ext uri="{D42A27DB-BD31-4B8C-83A1-F6EECF244321}">
                <p14:modId xmlns:p14="http://schemas.microsoft.com/office/powerpoint/2010/main" val="924546651"/>
              </p:ext>
            </p:extLst>
          </p:nvPr>
        </p:nvGraphicFramePr>
        <p:xfrm>
          <a:off x="215641" y="4156125"/>
          <a:ext cx="4543302" cy="2016052"/>
        </p:xfrm>
        <a:graphic>
          <a:graphicData uri="http://schemas.openxmlformats.org/drawingml/2006/table">
            <a:tbl>
              <a:tblPr/>
              <a:tblGrid>
                <a:gridCol w="988158">
                  <a:extLst>
                    <a:ext uri="{9D8B030D-6E8A-4147-A177-3AD203B41FA5}">
                      <a16:colId xmlns:a16="http://schemas.microsoft.com/office/drawing/2014/main" val="1384294772"/>
                    </a:ext>
                  </a:extLst>
                </a:gridCol>
                <a:gridCol w="1515593">
                  <a:extLst>
                    <a:ext uri="{9D8B030D-6E8A-4147-A177-3AD203B41FA5}">
                      <a16:colId xmlns:a16="http://schemas.microsoft.com/office/drawing/2014/main" val="580702277"/>
                    </a:ext>
                  </a:extLst>
                </a:gridCol>
                <a:gridCol w="1226692">
                  <a:extLst>
                    <a:ext uri="{9D8B030D-6E8A-4147-A177-3AD203B41FA5}">
                      <a16:colId xmlns:a16="http://schemas.microsoft.com/office/drawing/2014/main" val="358920225"/>
                    </a:ext>
                  </a:extLst>
                </a:gridCol>
                <a:gridCol w="812859">
                  <a:extLst>
                    <a:ext uri="{9D8B030D-6E8A-4147-A177-3AD203B41FA5}">
                      <a16:colId xmlns:a16="http://schemas.microsoft.com/office/drawing/2014/main" val="3801994801"/>
                    </a:ext>
                  </a:extLst>
                </a:gridCol>
              </a:tblGrid>
              <a:tr h="196462">
                <a:tc rowSpan="2">
                  <a:txBody>
                    <a:bodyPr/>
                    <a:lstStyle/>
                    <a:p>
                      <a:pPr algn="ctr" fontAlgn="b">
                        <a:buNone/>
                      </a:pPr>
                      <a:r>
                        <a:rPr lang="en-US" sz="2000" b="0" i="0" u="none" strike="noStrike" dirty="0">
                          <a:solidFill>
                            <a:srgbClr val="000000"/>
                          </a:solidFill>
                          <a:effectLst/>
                          <a:latin typeface="Outfit" pitchFamily="2" charset="0"/>
                        </a:rPr>
                        <a:t> </a:t>
                      </a:r>
                      <a:r>
                        <a:rPr lang="en-US" sz="2000" b="1" i="0" u="none" strike="noStrike" dirty="0">
                          <a:solidFill>
                            <a:srgbClr val="000000"/>
                          </a:solidFill>
                          <a:effectLst/>
                          <a:latin typeface="Outfit" pitchFamily="2" charset="0"/>
                        </a:rPr>
                        <a:t>Model</a:t>
                      </a:r>
                      <a:endParaRPr lang="en-US" sz="2000" b="0" i="0" u="none" strike="noStrike" dirty="0">
                        <a:solidFill>
                          <a:srgbClr val="000000"/>
                        </a:solidFill>
                        <a:effectLst/>
                        <a:latin typeface="Outfit" pitchFamily="2" charset="0"/>
                      </a:endParaRP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2000" b="1" i="0" u="none" strike="noStrike" dirty="0" err="1">
                          <a:solidFill>
                            <a:srgbClr val="000000"/>
                          </a:solidFill>
                          <a:effectLst/>
                          <a:latin typeface="Outfit" pitchFamily="2" charset="0"/>
                        </a:rPr>
                        <a:t>DeepTRUTH</a:t>
                      </a:r>
                      <a:endParaRPr lang="en-US" sz="2000" b="1" i="0" u="none" strike="noStrike" dirty="0">
                        <a:solidFill>
                          <a:srgbClr val="000000"/>
                        </a:solidFill>
                        <a:effectLst/>
                        <a:latin typeface="Outfit" pitchFamily="2" charset="0"/>
                      </a:endParaRP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2000" b="1" i="0" u="none" strike="noStrike" dirty="0">
                          <a:solidFill>
                            <a:srgbClr val="000000"/>
                          </a:solidFill>
                          <a:effectLst/>
                          <a:latin typeface="Outfit" pitchFamily="2" charset="0"/>
                        </a:rPr>
                        <a:t>EB0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rowSpan="2">
                  <a:txBody>
                    <a:bodyPr/>
                    <a:lstStyle/>
                    <a:p>
                      <a:pPr algn="ctr" rtl="0" fontAlgn="ctr">
                        <a:buNone/>
                      </a:pPr>
                      <a:r>
                        <a:rPr lang="en-US" sz="1800" b="1" i="0" u="none" strike="noStrike" dirty="0">
                          <a:solidFill>
                            <a:srgbClr val="000000"/>
                          </a:solidFill>
                          <a:effectLst/>
                          <a:latin typeface="Outfit" pitchFamily="2" charset="0"/>
                        </a:rPr>
                        <a:t>Goal </a:t>
                      </a:r>
                    </a:p>
                    <a:p>
                      <a:pPr algn="ctr" rtl="0" fontAlgn="ctr">
                        <a:buNone/>
                      </a:pPr>
                      <a:r>
                        <a:rPr lang="en-US" sz="1800" b="1" i="0" u="none" strike="noStrike" dirty="0">
                          <a:solidFill>
                            <a:srgbClr val="000000"/>
                          </a:solidFill>
                          <a:effectLst/>
                          <a:latin typeface="Outfit" pitchFamily="2" charset="0"/>
                        </a:rPr>
                        <a:t>Value</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extLst>
                  <a:ext uri="{0D108BD9-81ED-4DB2-BD59-A6C34878D82A}">
                    <a16:rowId xmlns:a16="http://schemas.microsoft.com/office/drawing/2014/main" val="1040816853"/>
                  </a:ext>
                </a:extLst>
              </a:tr>
              <a:tr h="157450">
                <a:tc vMerge="1">
                  <a:txBody>
                    <a:bodyPr/>
                    <a:lstStyle/>
                    <a:p>
                      <a:pPr algn="ctr" rtl="0" fontAlgn="ctr">
                        <a:buNone/>
                      </a:pPr>
                      <a:endParaRPr lang="en-US" sz="1600" b="1" i="0" u="none" strike="noStrike" dirty="0">
                        <a:solidFill>
                          <a:srgbClr val="000000"/>
                        </a:solidFill>
                        <a:effectLst/>
                        <a:latin typeface="Outfit" pitchFamily="2" charset="0"/>
                      </a:endParaRP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600" b="1" i="0" u="none" strike="noStrike" dirty="0" err="1">
                          <a:solidFill>
                            <a:srgbClr val="000000"/>
                          </a:solidFill>
                          <a:effectLst/>
                          <a:latin typeface="Outfit" pitchFamily="2" charset="0"/>
                        </a:rPr>
                        <a:t>CalTECH</a:t>
                      </a:r>
                      <a:r>
                        <a:rPr lang="en-US" sz="1600" b="1" i="0" u="none" strike="noStrike" dirty="0">
                          <a:solidFill>
                            <a:srgbClr val="000000"/>
                          </a:solidFill>
                          <a:effectLst/>
                          <a:latin typeface="Outfit" pitchFamily="2" charset="0"/>
                        </a:rPr>
                        <a:t> </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a:txBody>
                    <a:bodyPr/>
                    <a:lstStyle/>
                    <a:p>
                      <a:pPr algn="ctr" rtl="0" fontAlgn="ctr">
                        <a:buNone/>
                      </a:pPr>
                      <a:r>
                        <a:rPr lang="en-US" sz="1600" b="1" i="0" u="none" strike="noStrike" dirty="0" err="1">
                          <a:solidFill>
                            <a:srgbClr val="000000"/>
                          </a:solidFill>
                          <a:effectLst/>
                          <a:latin typeface="Outfit" pitchFamily="2" charset="0"/>
                        </a:rPr>
                        <a:t>CalTECH</a:t>
                      </a:r>
                      <a:r>
                        <a:rPr lang="en-US" sz="1600" b="1" i="0" u="none" strike="noStrike" dirty="0">
                          <a:solidFill>
                            <a:srgbClr val="000000"/>
                          </a:solidFill>
                          <a:effectLst/>
                          <a:latin typeface="Outfit" pitchFamily="2" charset="0"/>
                        </a:rPr>
                        <a:t> </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vMerge="1">
                  <a:txBody>
                    <a:bodyPr/>
                    <a:lstStyle/>
                    <a:p>
                      <a:endParaRPr lang="en-US"/>
                    </a:p>
                  </a:txBody>
                  <a:tcPr/>
                </a:tc>
                <a:extLst>
                  <a:ext uri="{0D108BD9-81ED-4DB2-BD59-A6C34878D82A}">
                    <a16:rowId xmlns:a16="http://schemas.microsoft.com/office/drawing/2014/main" val="3489915985"/>
                  </a:ext>
                </a:extLst>
              </a:tr>
              <a:tr h="234076">
                <a:tc>
                  <a:txBody>
                    <a:bodyPr/>
                    <a:lstStyle/>
                    <a:p>
                      <a:pPr algn="ctr" fontAlgn="ctr">
                        <a:buNone/>
                      </a:pPr>
                      <a:r>
                        <a:rPr lang="en-US" sz="1800" b="0" i="0" u="none" strike="noStrike" dirty="0">
                          <a:solidFill>
                            <a:srgbClr val="000000"/>
                          </a:solidFill>
                          <a:effectLst/>
                          <a:latin typeface="Outfit" pitchFamily="2" charset="0"/>
                        </a:rPr>
                        <a:t>Accuracy</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6">
                        <a:lumMod val="60000"/>
                        <a:lumOff val="40000"/>
                      </a:schemeClr>
                    </a:solidFill>
                  </a:tcPr>
                </a:tc>
                <a:tc>
                  <a:txBody>
                    <a:bodyPr/>
                    <a:lstStyle/>
                    <a:p>
                      <a:pPr algn="ctr" fontAlgn="ctr">
                        <a:buNone/>
                      </a:pPr>
                      <a:r>
                        <a:rPr lang="en-US" sz="1800" b="0" i="0" u="none" strike="noStrike" dirty="0">
                          <a:solidFill>
                            <a:srgbClr val="000000"/>
                          </a:solidFill>
                          <a:effectLst/>
                          <a:latin typeface="Outfit" pitchFamily="2" charset="0"/>
                        </a:rPr>
                        <a:t>60.64%</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fontAlgn="ctr">
                        <a:buNone/>
                      </a:pPr>
                      <a:r>
                        <a:rPr lang="en-US" sz="1800" b="0" i="0" u="none" strike="noStrike" dirty="0">
                          <a:solidFill>
                            <a:srgbClr val="000000"/>
                          </a:solidFill>
                          <a:effectLst/>
                          <a:latin typeface="Outfit" pitchFamily="2" charset="0"/>
                        </a:rPr>
                        <a:t>60.64%</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tc>
                  <a:txBody>
                    <a:bodyPr/>
                    <a:lstStyle/>
                    <a:p>
                      <a:pPr algn="ctr"/>
                      <a:r>
                        <a:rPr lang="en-US" sz="1800" dirty="0">
                          <a:latin typeface="Outfit" pitchFamily="2" charset="0"/>
                        </a:rPr>
                        <a:t>60%</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CE4D6"/>
                    </a:solidFill>
                  </a:tcPr>
                </a:tc>
                <a:extLst>
                  <a:ext uri="{0D108BD9-81ED-4DB2-BD59-A6C34878D82A}">
                    <a16:rowId xmlns:a16="http://schemas.microsoft.com/office/drawing/2014/main" val="3334622541"/>
                  </a:ext>
                </a:extLst>
              </a:tr>
              <a:tr h="0">
                <a:tc>
                  <a:txBody>
                    <a:bodyPr/>
                    <a:lstStyle/>
                    <a:p>
                      <a:pPr algn="ctr" fontAlgn="ctr">
                        <a:buNone/>
                      </a:pPr>
                      <a:r>
                        <a:rPr lang="en-US" sz="1800" b="0" i="0" u="none" strike="noStrike" dirty="0">
                          <a:solidFill>
                            <a:srgbClr val="000000"/>
                          </a:solidFill>
                          <a:effectLst/>
                          <a:latin typeface="Outfit" pitchFamily="2" charset="0"/>
                        </a:rPr>
                        <a:t>Precision</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tx2">
                        <a:lumMod val="40000"/>
                        <a:lumOff val="60000"/>
                      </a:schemeClr>
                    </a:solidFill>
                  </a:tcPr>
                </a:tc>
                <a:tc>
                  <a:txBody>
                    <a:bodyPr/>
                    <a:lstStyle/>
                    <a:p>
                      <a:pPr algn="ctr" fontAlgn="ctr">
                        <a:buNone/>
                      </a:pPr>
                      <a:r>
                        <a:rPr lang="en-US" sz="1800" b="0" i="0" u="none" strike="noStrike" dirty="0">
                          <a:solidFill>
                            <a:srgbClr val="000000"/>
                          </a:solidFill>
                          <a:effectLst/>
                          <a:latin typeface="Outfit" pitchFamily="2" charset="0"/>
                        </a:rPr>
                        <a:t>70.07%</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fontAlgn="ctr">
                        <a:buNone/>
                      </a:pPr>
                      <a:r>
                        <a:rPr lang="en-US" sz="1800" b="0" i="0" u="none" strike="noStrike" dirty="0">
                          <a:solidFill>
                            <a:srgbClr val="000000"/>
                          </a:solidFill>
                          <a:effectLst/>
                          <a:latin typeface="Outfit" pitchFamily="2" charset="0"/>
                        </a:rPr>
                        <a:t>96.60%</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tc>
                  <a:txBody>
                    <a:bodyPr/>
                    <a:lstStyle/>
                    <a:p>
                      <a:pPr algn="ct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D9E2F3"/>
                    </a:solidFill>
                  </a:tcPr>
                </a:tc>
                <a:extLst>
                  <a:ext uri="{0D108BD9-81ED-4DB2-BD59-A6C34878D82A}">
                    <a16:rowId xmlns:a16="http://schemas.microsoft.com/office/drawing/2014/main" val="796740967"/>
                  </a:ext>
                </a:extLst>
              </a:tr>
              <a:tr h="234076">
                <a:tc>
                  <a:txBody>
                    <a:bodyPr/>
                    <a:lstStyle/>
                    <a:p>
                      <a:pPr algn="ctr" fontAlgn="ctr">
                        <a:buNone/>
                      </a:pPr>
                      <a:r>
                        <a:rPr lang="en-US" sz="1800" b="0" i="0" u="none" strike="noStrike" dirty="0">
                          <a:solidFill>
                            <a:srgbClr val="000000"/>
                          </a:solidFill>
                          <a:effectLst/>
                          <a:latin typeface="Outfit" pitchFamily="2" charset="0"/>
                        </a:rPr>
                        <a:t>Recall</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D7D"/>
                    </a:solidFill>
                  </a:tcPr>
                </a:tc>
                <a:tc>
                  <a:txBody>
                    <a:bodyPr/>
                    <a:lstStyle/>
                    <a:p>
                      <a:pPr algn="ctr" fontAlgn="ctr">
                        <a:buNone/>
                      </a:pPr>
                      <a:r>
                        <a:rPr lang="en-US" sz="1800" b="0" i="0" u="none" strike="noStrike" dirty="0">
                          <a:solidFill>
                            <a:srgbClr val="000000"/>
                          </a:solidFill>
                          <a:effectLst/>
                          <a:latin typeface="Outfit" pitchFamily="2" charset="0"/>
                        </a:rPr>
                        <a:t>65.95%</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60.43%</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tc>
                  <a:txBody>
                    <a:bodyPr/>
                    <a:lstStyle/>
                    <a:p>
                      <a:pPr algn="ct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F2CC"/>
                    </a:solidFill>
                  </a:tcPr>
                </a:tc>
                <a:extLst>
                  <a:ext uri="{0D108BD9-81ED-4DB2-BD59-A6C34878D82A}">
                    <a16:rowId xmlns:a16="http://schemas.microsoft.com/office/drawing/2014/main" val="3953155227"/>
                  </a:ext>
                </a:extLst>
              </a:tr>
              <a:tr h="234076">
                <a:tc>
                  <a:txBody>
                    <a:bodyPr/>
                    <a:lstStyle/>
                    <a:p>
                      <a:pPr algn="ctr" fontAlgn="ctr">
                        <a:buNone/>
                      </a:pPr>
                      <a:r>
                        <a:rPr lang="en-US" sz="1800" b="0" i="0" u="none" strike="noStrike" dirty="0">
                          <a:solidFill>
                            <a:srgbClr val="000000"/>
                          </a:solidFill>
                          <a:effectLst/>
                          <a:latin typeface="Outfit" pitchFamily="2" charset="0"/>
                        </a:rPr>
                        <a:t>F1</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40000"/>
                        <a:lumOff val="60000"/>
                      </a:schemeClr>
                    </a:solidFill>
                  </a:tcPr>
                </a:tc>
                <a:tc>
                  <a:txBody>
                    <a:bodyPr/>
                    <a:lstStyle/>
                    <a:p>
                      <a:pPr algn="ctr" fontAlgn="ctr">
                        <a:buNone/>
                      </a:pPr>
                      <a:r>
                        <a:rPr lang="en-US" sz="1800" b="0" i="0" u="none" strike="noStrike" dirty="0">
                          <a:solidFill>
                            <a:srgbClr val="000000"/>
                          </a:solidFill>
                          <a:effectLst/>
                          <a:latin typeface="Outfit" pitchFamily="2" charset="0"/>
                        </a:rPr>
                        <a:t>67.76%</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en-US" sz="1800" b="0" i="0" u="none" strike="noStrike" dirty="0">
                          <a:solidFill>
                            <a:srgbClr val="000000"/>
                          </a:solidFill>
                          <a:effectLst/>
                          <a:latin typeface="Outfit" pitchFamily="2" charset="0"/>
                        </a:rPr>
                        <a:t>74.35%</a:t>
                      </a:r>
                    </a:p>
                  </a:txBody>
                  <a:tcPr marL="2186" marR="2186" marT="2186"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tc>
                  <a:txBody>
                    <a:bodyPr/>
                    <a:lstStyle/>
                    <a:p>
                      <a:pPr algn="ctr"/>
                      <a:r>
                        <a:rPr lang="en-US" sz="1800" dirty="0">
                          <a:latin typeface="Outfit" pitchFamily="2" charset="0"/>
                        </a:rPr>
                        <a:t>N/A</a:t>
                      </a:r>
                    </a:p>
                  </a:txBody>
                  <a:tcPr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9378232"/>
                  </a:ext>
                </a:extLst>
              </a:tr>
            </a:tbl>
          </a:graphicData>
        </a:graphic>
      </p:graphicFrame>
      <p:sp>
        <p:nvSpPr>
          <p:cNvPr id="22" name="TextBox 21">
            <a:extLst>
              <a:ext uri="{FF2B5EF4-FFF2-40B4-BE49-F238E27FC236}">
                <a16:creationId xmlns:a16="http://schemas.microsoft.com/office/drawing/2014/main" id="{7C92A488-C731-B89F-2111-7794FF4E6EBD}"/>
              </a:ext>
            </a:extLst>
          </p:cNvPr>
          <p:cNvSpPr txBox="1"/>
          <p:nvPr/>
        </p:nvSpPr>
        <p:spPr>
          <a:xfrm>
            <a:off x="5000115" y="4695728"/>
            <a:ext cx="3028619"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F4343"/>
                </a:solidFill>
                <a:effectLst/>
                <a:uLnTx/>
                <a:uFillTx/>
                <a:latin typeface="Outfit" pitchFamily="2" charset="0"/>
              </a:rPr>
              <a:t>The </a:t>
            </a:r>
            <a:r>
              <a:rPr kumimoji="0" lang="en-US" sz="2000" i="0" u="none" strike="noStrike" kern="1200" cap="none" spc="0" normalizeH="0" baseline="0" noProof="0" dirty="0" err="1">
                <a:ln>
                  <a:noFill/>
                </a:ln>
                <a:solidFill>
                  <a:srgbClr val="4F4343"/>
                </a:solidFill>
                <a:effectLst/>
                <a:uLnTx/>
                <a:uFillTx/>
                <a:latin typeface="Outfit" pitchFamily="2" charset="0"/>
              </a:rPr>
              <a:t>CalTEC</a:t>
            </a:r>
            <a:r>
              <a:rPr lang="en-US" sz="2000" dirty="0">
                <a:solidFill>
                  <a:srgbClr val="4F4343"/>
                </a:solidFill>
                <a:latin typeface="Outfit" pitchFamily="2" charset="0"/>
              </a:rPr>
              <a:t>H dataset is used to determine the models generalizability</a:t>
            </a:r>
            <a:endParaRPr kumimoji="0" lang="en-US" sz="2000" i="0" u="none" strike="noStrike" kern="1200" cap="none" spc="0" normalizeH="0" baseline="0" noProof="0" dirty="0">
              <a:ln>
                <a:noFill/>
              </a:ln>
              <a:solidFill>
                <a:srgbClr val="4F4343"/>
              </a:solidFill>
              <a:effectLst/>
              <a:uLnTx/>
              <a:uFillTx/>
              <a:latin typeface="Outfit" pitchFamily="2" charset="0"/>
            </a:endParaRPr>
          </a:p>
        </p:txBody>
      </p:sp>
      <p:sp>
        <p:nvSpPr>
          <p:cNvPr id="42" name="Rectangle: Rounded Corners 41">
            <a:extLst>
              <a:ext uri="{FF2B5EF4-FFF2-40B4-BE49-F238E27FC236}">
                <a16:creationId xmlns:a16="http://schemas.microsoft.com/office/drawing/2014/main" id="{1A578184-9338-D7A0-7D8A-B00964FC9151}"/>
              </a:ext>
            </a:extLst>
          </p:cNvPr>
          <p:cNvSpPr/>
          <p:nvPr/>
        </p:nvSpPr>
        <p:spPr>
          <a:xfrm>
            <a:off x="0" y="918093"/>
            <a:ext cx="12146604" cy="11372063"/>
          </a:xfrm>
          <a:prstGeom prst="roundRect">
            <a:avLst>
              <a:gd name="adj" fmla="val 1580"/>
            </a:avLst>
          </a:prstGeom>
          <a:noFill/>
          <a:ln w="76200">
            <a:solidFill>
              <a:srgbClr val="4F4343">
                <a:alpha val="5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F4343"/>
              </a:solidFill>
              <a:effectLst/>
              <a:uLnTx/>
              <a:uFillTx/>
              <a:latin typeface="Calibri"/>
              <a:ea typeface="+mn-ea"/>
              <a:cs typeface="+mn-cs"/>
            </a:endParaRPr>
          </a:p>
        </p:txBody>
      </p:sp>
      <p:sp>
        <p:nvSpPr>
          <p:cNvPr id="43" name="TextBox 7">
            <a:extLst>
              <a:ext uri="{FF2B5EF4-FFF2-40B4-BE49-F238E27FC236}">
                <a16:creationId xmlns:a16="http://schemas.microsoft.com/office/drawing/2014/main" id="{F48C4FD9-EC40-D4EA-C23A-D72FAB340244}"/>
              </a:ext>
            </a:extLst>
          </p:cNvPr>
          <p:cNvSpPr txBox="1"/>
          <p:nvPr/>
        </p:nvSpPr>
        <p:spPr>
          <a:xfrm>
            <a:off x="1" y="6256277"/>
            <a:ext cx="12192000" cy="553998"/>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4F4343"/>
                </a:solidFill>
                <a:effectLst/>
                <a:uLnTx/>
                <a:uFillTx/>
                <a:latin typeface="Montserrat" panose="00000500000000000000" pitchFamily="2" charset="0"/>
                <a:ea typeface="Neue Machina Ultra-Bold"/>
                <a:cs typeface="Neue Machina Ultra-Bold"/>
                <a:sym typeface="Neue Machina Ultra-Bold"/>
              </a:rPr>
              <a:t>Statistical Significance</a:t>
            </a:r>
          </a:p>
        </p:txBody>
      </p:sp>
      <p:sp>
        <p:nvSpPr>
          <p:cNvPr id="44" name="TextBox 7">
            <a:extLst>
              <a:ext uri="{FF2B5EF4-FFF2-40B4-BE49-F238E27FC236}">
                <a16:creationId xmlns:a16="http://schemas.microsoft.com/office/drawing/2014/main" id="{27AFAE07-8808-C21F-19D7-8A53A11F7DE0}"/>
              </a:ext>
            </a:extLst>
          </p:cNvPr>
          <p:cNvSpPr txBox="1"/>
          <p:nvPr/>
        </p:nvSpPr>
        <p:spPr>
          <a:xfrm>
            <a:off x="1219456" y="6829324"/>
            <a:ext cx="9517738" cy="738664"/>
          </a:xfrm>
          <a:prstGeom prst="rect">
            <a:avLst/>
          </a:prstGeom>
        </p:spPr>
        <p:txBody>
          <a:bodyPr wrap="square" lIns="0" tIns="0" rIns="0" bIns="0" rtlCol="0" anchor="ctr">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400" i="0" u="none" strike="noStrike" kern="1200" cap="none" spc="0" normalizeH="0" baseline="0" noProof="0" dirty="0">
                <a:ln>
                  <a:noFill/>
                </a:ln>
                <a:solidFill>
                  <a:srgbClr val="4F4343"/>
                </a:solidFill>
                <a:effectLst/>
                <a:uLnTx/>
                <a:uFillTx/>
                <a:latin typeface="Outfit" pitchFamily="2" charset="0"/>
                <a:ea typeface="Neue Machina Ultra-Bold"/>
                <a:cs typeface="Neue Machina Ultra-Bold"/>
                <a:sym typeface="Neue Machina Ultra-Bold"/>
              </a:rPr>
              <a:t>A measure used to determine if differences in accuracy indicates a meaningful improvement.</a:t>
            </a:r>
          </a:p>
        </p:txBody>
      </p:sp>
      <p:graphicFrame>
        <p:nvGraphicFramePr>
          <p:cNvPr id="45" name="Table 44">
            <a:extLst>
              <a:ext uri="{FF2B5EF4-FFF2-40B4-BE49-F238E27FC236}">
                <a16:creationId xmlns:a16="http://schemas.microsoft.com/office/drawing/2014/main" id="{5C24410E-9FFF-4826-173F-D85A3576C55B}"/>
              </a:ext>
            </a:extLst>
          </p:cNvPr>
          <p:cNvGraphicFramePr>
            <a:graphicFrameLocks noGrp="1"/>
          </p:cNvGraphicFramePr>
          <p:nvPr>
            <p:extLst>
              <p:ext uri="{D42A27DB-BD31-4B8C-83A1-F6EECF244321}">
                <p14:modId xmlns:p14="http://schemas.microsoft.com/office/powerpoint/2010/main" val="4144342768"/>
              </p:ext>
            </p:extLst>
          </p:nvPr>
        </p:nvGraphicFramePr>
        <p:xfrm>
          <a:off x="304670" y="8229462"/>
          <a:ext cx="11615664" cy="1869282"/>
        </p:xfrm>
        <a:graphic>
          <a:graphicData uri="http://schemas.openxmlformats.org/drawingml/2006/table">
            <a:tbl>
              <a:tblPr>
                <a:tableStyleId>{5C22544A-7EE6-4342-B048-85BDC9FD1C3A}</a:tableStyleId>
              </a:tblPr>
              <a:tblGrid>
                <a:gridCol w="1656889">
                  <a:extLst>
                    <a:ext uri="{9D8B030D-6E8A-4147-A177-3AD203B41FA5}">
                      <a16:colId xmlns:a16="http://schemas.microsoft.com/office/drawing/2014/main" val="3478845260"/>
                    </a:ext>
                  </a:extLst>
                </a:gridCol>
                <a:gridCol w="892593">
                  <a:extLst>
                    <a:ext uri="{9D8B030D-6E8A-4147-A177-3AD203B41FA5}">
                      <a16:colId xmlns:a16="http://schemas.microsoft.com/office/drawing/2014/main" val="2328092291"/>
                    </a:ext>
                  </a:extLst>
                </a:gridCol>
                <a:gridCol w="1553256">
                  <a:extLst>
                    <a:ext uri="{9D8B030D-6E8A-4147-A177-3AD203B41FA5}">
                      <a16:colId xmlns:a16="http://schemas.microsoft.com/office/drawing/2014/main" val="917374607"/>
                    </a:ext>
                  </a:extLst>
                </a:gridCol>
                <a:gridCol w="907165">
                  <a:extLst>
                    <a:ext uri="{9D8B030D-6E8A-4147-A177-3AD203B41FA5}">
                      <a16:colId xmlns:a16="http://schemas.microsoft.com/office/drawing/2014/main" val="857245618"/>
                    </a:ext>
                  </a:extLst>
                </a:gridCol>
                <a:gridCol w="1311984">
                  <a:extLst>
                    <a:ext uri="{9D8B030D-6E8A-4147-A177-3AD203B41FA5}">
                      <a16:colId xmlns:a16="http://schemas.microsoft.com/office/drawing/2014/main" val="3007142644"/>
                    </a:ext>
                  </a:extLst>
                </a:gridCol>
                <a:gridCol w="1174346">
                  <a:extLst>
                    <a:ext uri="{9D8B030D-6E8A-4147-A177-3AD203B41FA5}">
                      <a16:colId xmlns:a16="http://schemas.microsoft.com/office/drawing/2014/main" val="2668808855"/>
                    </a:ext>
                  </a:extLst>
                </a:gridCol>
                <a:gridCol w="1046424">
                  <a:extLst>
                    <a:ext uri="{9D8B030D-6E8A-4147-A177-3AD203B41FA5}">
                      <a16:colId xmlns:a16="http://schemas.microsoft.com/office/drawing/2014/main" val="363497900"/>
                    </a:ext>
                  </a:extLst>
                </a:gridCol>
                <a:gridCol w="831534">
                  <a:extLst>
                    <a:ext uri="{9D8B030D-6E8A-4147-A177-3AD203B41FA5}">
                      <a16:colId xmlns:a16="http://schemas.microsoft.com/office/drawing/2014/main" val="4181303613"/>
                    </a:ext>
                  </a:extLst>
                </a:gridCol>
                <a:gridCol w="792380">
                  <a:extLst>
                    <a:ext uri="{9D8B030D-6E8A-4147-A177-3AD203B41FA5}">
                      <a16:colId xmlns:a16="http://schemas.microsoft.com/office/drawing/2014/main" val="3188569056"/>
                    </a:ext>
                  </a:extLst>
                </a:gridCol>
                <a:gridCol w="1449093">
                  <a:extLst>
                    <a:ext uri="{9D8B030D-6E8A-4147-A177-3AD203B41FA5}">
                      <a16:colId xmlns:a16="http://schemas.microsoft.com/office/drawing/2014/main" val="3274087242"/>
                    </a:ext>
                  </a:extLst>
                </a:gridCol>
              </a:tblGrid>
              <a:tr h="336432">
                <a:tc rowSpan="2">
                  <a:txBody>
                    <a:bodyPr/>
                    <a:lstStyle/>
                    <a:p>
                      <a:pPr algn="ctr" fontAlgn="ctr">
                        <a:buNone/>
                      </a:pPr>
                      <a:r>
                        <a:rPr lang="en-US" sz="2000" b="1" i="0" u="none" strike="noStrike" dirty="0">
                          <a:solidFill>
                            <a:schemeClr val="tx1"/>
                          </a:solidFill>
                          <a:effectLst/>
                          <a:latin typeface="Outfit" pitchFamily="2" charset="0"/>
                        </a:rPr>
                        <a:t>Dataset</a:t>
                      </a: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rowSpan="2">
                  <a:txBody>
                    <a:bodyPr/>
                    <a:lstStyle/>
                    <a:p>
                      <a:pPr algn="ctr" fontAlgn="ctr">
                        <a:buNone/>
                      </a:pPr>
                      <a:r>
                        <a:rPr lang="en-US" sz="2000" b="1" u="none" strike="noStrike" dirty="0">
                          <a:solidFill>
                            <a:schemeClr val="tx1"/>
                          </a:solidFill>
                          <a:effectLst/>
                          <a:latin typeface="Outfit" pitchFamily="2" charset="0"/>
                        </a:rPr>
                        <a:t>Total </a:t>
                      </a:r>
                    </a:p>
                    <a:p>
                      <a:pPr algn="ctr" fontAlgn="ctr">
                        <a:buNone/>
                      </a:pPr>
                      <a:r>
                        <a:rPr lang="en-US" sz="2000" b="1" u="none" strike="noStrike" dirty="0">
                          <a:solidFill>
                            <a:schemeClr val="tx1"/>
                          </a:solidFill>
                          <a:effectLst/>
                          <a:latin typeface="Outfit" pitchFamily="2" charset="0"/>
                        </a:rPr>
                        <a:t>Faces</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gridSpan="2">
                  <a:txBody>
                    <a:bodyPr/>
                    <a:lstStyle/>
                    <a:p>
                      <a:pPr algn="ctr" fontAlgn="ctr">
                        <a:buNone/>
                      </a:pPr>
                      <a:r>
                        <a:rPr lang="en-US" sz="2000" b="1" u="none" strike="noStrike" dirty="0">
                          <a:solidFill>
                            <a:schemeClr val="tx1"/>
                          </a:solidFill>
                          <a:effectLst/>
                          <a:latin typeface="Outfit" pitchFamily="2" charset="0"/>
                        </a:rPr>
                        <a:t>Accuracy</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solidFill>
                      <a:srgbClr val="FFD966"/>
                    </a:solidFill>
                  </a:tcPr>
                </a:tc>
                <a:tc hMerge="1">
                  <a:txBody>
                    <a:bodyPr/>
                    <a:lstStyle/>
                    <a:p>
                      <a:endParaRPr dirty="0"/>
                    </a:p>
                  </a:txBody>
                  <a:tcPr marL="1770" marR="1770" marT="1770" marB="0" anchor="ctr"/>
                </a:tc>
                <a:tc rowSpan="2">
                  <a:txBody>
                    <a:bodyPr/>
                    <a:lstStyle/>
                    <a:p>
                      <a:pPr algn="ctr" fontAlgn="ctr">
                        <a:buNone/>
                      </a:pPr>
                      <a:r>
                        <a:rPr lang="en-US" sz="2000" b="1" u="none" strike="noStrike" dirty="0">
                          <a:solidFill>
                            <a:schemeClr val="tx1"/>
                          </a:solidFill>
                          <a:effectLst/>
                          <a:latin typeface="Outfit" pitchFamily="2" charset="0"/>
                        </a:rPr>
                        <a:t>Difference</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rowSpan="2">
                  <a:txBody>
                    <a:bodyPr/>
                    <a:lstStyle/>
                    <a:p>
                      <a:pPr algn="ctr" fontAlgn="ctr">
                        <a:buNone/>
                      </a:pPr>
                      <a:r>
                        <a:rPr lang="en-US" sz="2000" b="1" u="none" strike="noStrike" dirty="0">
                          <a:solidFill>
                            <a:schemeClr val="tx1"/>
                          </a:solidFill>
                          <a:effectLst/>
                          <a:latin typeface="Outfit" pitchFamily="2" charset="0"/>
                        </a:rPr>
                        <a:t>Standard</a:t>
                      </a:r>
                    </a:p>
                    <a:p>
                      <a:pPr algn="ctr" fontAlgn="ctr">
                        <a:buNone/>
                      </a:pPr>
                      <a:r>
                        <a:rPr lang="en-US" sz="2000" b="1" u="none" strike="noStrike" dirty="0">
                          <a:solidFill>
                            <a:schemeClr val="tx1"/>
                          </a:solidFill>
                          <a:effectLst/>
                          <a:latin typeface="Outfit" pitchFamily="2" charset="0"/>
                        </a:rPr>
                        <a:t>Error</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rowSpan="2">
                  <a:txBody>
                    <a:bodyPr/>
                    <a:lstStyle/>
                    <a:p>
                      <a:pPr algn="ctr" fontAlgn="ctr">
                        <a:buNone/>
                      </a:pPr>
                      <a:r>
                        <a:rPr lang="en-US" sz="2000" b="1" u="none" strike="noStrike" dirty="0">
                          <a:solidFill>
                            <a:schemeClr val="tx1"/>
                          </a:solidFill>
                          <a:effectLst/>
                          <a:latin typeface="Outfit" pitchFamily="2" charset="0"/>
                        </a:rPr>
                        <a:t>Z</a:t>
                      </a:r>
                    </a:p>
                    <a:p>
                      <a:pPr algn="ctr" fontAlgn="ctr">
                        <a:buNone/>
                      </a:pPr>
                      <a:r>
                        <a:rPr lang="en-US" sz="2000" b="1" u="none" strike="noStrike" dirty="0">
                          <a:solidFill>
                            <a:schemeClr val="tx1"/>
                          </a:solidFill>
                          <a:effectLst/>
                          <a:latin typeface="Outfit" pitchFamily="2" charset="0"/>
                        </a:rPr>
                        <a:t>Statistic</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rowSpan="2">
                  <a:txBody>
                    <a:bodyPr/>
                    <a:lstStyle/>
                    <a:p>
                      <a:pPr algn="ctr" fontAlgn="ctr">
                        <a:buNone/>
                      </a:pPr>
                      <a:r>
                        <a:rPr lang="en-US" sz="2000" b="1" u="none" strike="noStrike" dirty="0">
                          <a:solidFill>
                            <a:schemeClr val="tx1"/>
                          </a:solidFill>
                          <a:effectLst/>
                          <a:latin typeface="Outfit" pitchFamily="2" charset="0"/>
                        </a:rPr>
                        <a:t>CI </a:t>
                      </a:r>
                    </a:p>
                    <a:p>
                      <a:pPr algn="ctr" fontAlgn="ctr">
                        <a:buNone/>
                      </a:pPr>
                      <a:r>
                        <a:rPr lang="en-US" sz="2000" b="1" u="none" strike="noStrike" dirty="0">
                          <a:solidFill>
                            <a:schemeClr val="tx1"/>
                          </a:solidFill>
                          <a:effectLst/>
                          <a:latin typeface="Outfit" pitchFamily="2" charset="0"/>
                        </a:rPr>
                        <a:t>Lower</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rowSpan="2">
                  <a:txBody>
                    <a:bodyPr/>
                    <a:lstStyle/>
                    <a:p>
                      <a:pPr algn="ctr" fontAlgn="ctr">
                        <a:buNone/>
                      </a:pPr>
                      <a:r>
                        <a:rPr lang="en-US" sz="2000" b="1" u="none" strike="noStrike" dirty="0">
                          <a:solidFill>
                            <a:schemeClr val="tx1"/>
                          </a:solidFill>
                          <a:effectLst/>
                          <a:latin typeface="Outfit" pitchFamily="2" charset="0"/>
                        </a:rPr>
                        <a:t>CI </a:t>
                      </a:r>
                    </a:p>
                    <a:p>
                      <a:pPr algn="ctr" fontAlgn="ctr">
                        <a:buNone/>
                      </a:pPr>
                      <a:r>
                        <a:rPr lang="en-US" sz="2000" b="1" u="none" strike="noStrike" dirty="0">
                          <a:solidFill>
                            <a:schemeClr val="tx1"/>
                          </a:solidFill>
                          <a:effectLst/>
                          <a:latin typeface="Outfit" pitchFamily="2" charset="0"/>
                        </a:rPr>
                        <a:t>Upper</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rowSpan="2">
                  <a:txBody>
                    <a:bodyPr/>
                    <a:lstStyle/>
                    <a:p>
                      <a:pPr algn="ctr" fontAlgn="ctr">
                        <a:buNone/>
                      </a:pPr>
                      <a:r>
                        <a:rPr lang="en-US" sz="2000" b="1" u="none" strike="noStrike" dirty="0">
                          <a:solidFill>
                            <a:schemeClr val="tx1"/>
                          </a:solidFill>
                          <a:effectLst/>
                          <a:latin typeface="Outfit" pitchFamily="2" charset="0"/>
                        </a:rPr>
                        <a:t>Significant?</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3597497845"/>
                  </a:ext>
                </a:extLst>
              </a:tr>
              <a:tr h="284575">
                <a:tc vMerge="1">
                  <a:txBody>
                    <a:bodyPr/>
                    <a:lstStyle/>
                    <a:p>
                      <a:pPr algn="ctr" fontAlgn="ctr">
                        <a:buNone/>
                      </a:pPr>
                      <a:endParaRPr lang="en-US" sz="1800" b="1" i="0" u="none" strike="noStrike" dirty="0">
                        <a:solidFill>
                          <a:srgbClr val="000000"/>
                        </a:solidFill>
                        <a:effectLst/>
                        <a:latin typeface="Outfit" pitchFamily="2" charset="0"/>
                      </a:endParaRPr>
                    </a:p>
                  </a:txBody>
                  <a:tcPr marL="1770" marR="1770" marT="1770" marB="0" anchor="ctr"/>
                </a:tc>
                <a:tc vMerge="1">
                  <a:txBody>
                    <a:bodyPr/>
                    <a:lstStyle/>
                    <a:p>
                      <a:pPr algn="ctr" fontAlgn="ctr">
                        <a:buNone/>
                      </a:pPr>
                      <a:endParaRPr lang="en-US" sz="1800" b="0" i="0" u="none" strike="noStrike" dirty="0">
                        <a:solidFill>
                          <a:srgbClr val="000000"/>
                        </a:solidFill>
                        <a:effectLst/>
                        <a:latin typeface="Outfit" pitchFamily="2" charset="0"/>
                      </a:endParaRPr>
                    </a:p>
                  </a:txBody>
                  <a:tcPr marL="1770" marR="1770" marT="1770" marB="0" anchor="ctr"/>
                </a:tc>
                <a:tc>
                  <a:txBody>
                    <a:bodyPr/>
                    <a:lstStyle/>
                    <a:p>
                      <a:pPr algn="ctr" fontAlgn="ctr">
                        <a:buNone/>
                      </a:pPr>
                      <a:r>
                        <a:rPr lang="en-US" sz="2000" b="1" u="none" strike="noStrike" dirty="0" err="1">
                          <a:solidFill>
                            <a:schemeClr val="tx1"/>
                          </a:solidFill>
                          <a:effectLst/>
                          <a:latin typeface="Outfit" pitchFamily="2" charset="0"/>
                        </a:rPr>
                        <a:t>DeepTRUTH</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algn="ctr" fontAlgn="ctr">
                        <a:buNone/>
                      </a:pPr>
                      <a:r>
                        <a:rPr lang="en-US" sz="2000" b="1" u="none" strike="noStrike" dirty="0">
                          <a:solidFill>
                            <a:schemeClr val="tx1"/>
                          </a:solidFill>
                          <a:effectLst/>
                          <a:latin typeface="Outfit" pitchFamily="2" charset="0"/>
                        </a:rPr>
                        <a:t>EB0</a:t>
                      </a:r>
                      <a:endParaRPr lang="en-US" sz="2000" b="1" i="0" u="none" strike="noStrike" dirty="0">
                        <a:solidFill>
                          <a:schemeClr val="tx1"/>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rgbClr val="FFD966"/>
                    </a:solidFill>
                  </a:tcPr>
                </a:tc>
                <a:tc vMerge="1">
                  <a:txBody>
                    <a:bodyPr/>
                    <a:lstStyle/>
                    <a:p>
                      <a:pPr algn="ctr" fontAlgn="ctr">
                        <a:buNone/>
                      </a:pPr>
                      <a:endParaRPr lang="en-US" sz="1800" b="0" i="0" u="none" strike="noStrike" dirty="0">
                        <a:solidFill>
                          <a:srgbClr val="000000"/>
                        </a:solidFill>
                        <a:effectLst/>
                        <a:latin typeface="Outfit" pitchFamily="2" charset="0"/>
                      </a:endParaRPr>
                    </a:p>
                  </a:txBody>
                  <a:tcPr marL="1770" marR="1770" marT="1770" marB="0" anchor="ctr"/>
                </a:tc>
                <a:tc vMerge="1">
                  <a:txBody>
                    <a:bodyPr/>
                    <a:lstStyle/>
                    <a:p>
                      <a:pPr algn="ctr" fontAlgn="ctr">
                        <a:buNone/>
                      </a:pPr>
                      <a:endParaRPr lang="en-US" sz="1800" b="0" i="0" u="none" strike="noStrike" dirty="0">
                        <a:solidFill>
                          <a:srgbClr val="000000"/>
                        </a:solidFill>
                        <a:effectLst/>
                        <a:latin typeface="Outfit" pitchFamily="2" charset="0"/>
                      </a:endParaRPr>
                    </a:p>
                  </a:txBody>
                  <a:tcPr marL="1770" marR="1770" marT="1770" marB="0" anchor="ctr"/>
                </a:tc>
                <a:tc vMerge="1">
                  <a:txBody>
                    <a:bodyPr/>
                    <a:lstStyle/>
                    <a:p>
                      <a:pPr algn="ctr" fontAlgn="ctr">
                        <a:buNone/>
                      </a:pPr>
                      <a:endParaRPr lang="en-US" sz="1800" b="0" i="0" u="none" strike="noStrike" dirty="0">
                        <a:solidFill>
                          <a:srgbClr val="000000"/>
                        </a:solidFill>
                        <a:effectLst/>
                        <a:latin typeface="Outfit" pitchFamily="2" charset="0"/>
                      </a:endParaRPr>
                    </a:p>
                  </a:txBody>
                  <a:tcPr marL="1770" marR="1770" marT="1770" marB="0" anchor="ctr"/>
                </a:tc>
                <a:tc vMerge="1">
                  <a:txBody>
                    <a:bodyPr/>
                    <a:lstStyle/>
                    <a:p>
                      <a:pPr algn="ctr" fontAlgn="ctr">
                        <a:buNone/>
                      </a:pPr>
                      <a:endParaRPr lang="en-US" sz="1800" b="0" i="0" u="none" strike="noStrike" dirty="0">
                        <a:solidFill>
                          <a:srgbClr val="000000"/>
                        </a:solidFill>
                        <a:effectLst/>
                        <a:latin typeface="Outfit" pitchFamily="2" charset="0"/>
                      </a:endParaRPr>
                    </a:p>
                  </a:txBody>
                  <a:tcPr marL="1770" marR="1770" marT="1770" marB="0" anchor="ctr"/>
                </a:tc>
                <a:tc vMerge="1">
                  <a:txBody>
                    <a:bodyPr/>
                    <a:lstStyle/>
                    <a:p>
                      <a:pPr algn="ctr" fontAlgn="ctr">
                        <a:buNone/>
                      </a:pPr>
                      <a:endParaRPr lang="en-US" sz="1800" b="0" i="0" u="none" strike="noStrike" dirty="0">
                        <a:solidFill>
                          <a:srgbClr val="000000"/>
                        </a:solidFill>
                        <a:effectLst/>
                        <a:latin typeface="Outfit" pitchFamily="2" charset="0"/>
                      </a:endParaRPr>
                    </a:p>
                  </a:txBody>
                  <a:tcPr marL="1770" marR="1770" marT="1770" marB="0" anchor="ctr"/>
                </a:tc>
                <a:tc vMerge="1">
                  <a:txBody>
                    <a:bodyPr/>
                    <a:lstStyle/>
                    <a:p>
                      <a:pPr algn="ctr" fontAlgn="ctr">
                        <a:buNone/>
                      </a:pPr>
                      <a:endParaRPr lang="en-US" sz="1800" b="0" i="0" u="none" strike="noStrike" dirty="0">
                        <a:solidFill>
                          <a:srgbClr val="000000"/>
                        </a:solidFill>
                        <a:effectLst/>
                        <a:latin typeface="Outfit" pitchFamily="2" charset="0"/>
                      </a:endParaRPr>
                    </a:p>
                  </a:txBody>
                  <a:tcPr marL="1770" marR="1770" marT="1770" marB="0" anchor="ctr"/>
                </a:tc>
                <a:extLst>
                  <a:ext uri="{0D108BD9-81ED-4DB2-BD59-A6C34878D82A}">
                    <a16:rowId xmlns:a16="http://schemas.microsoft.com/office/drawing/2014/main" val="1676786496"/>
                  </a:ext>
                </a:extLst>
              </a:tr>
              <a:tr h="168757">
                <a:tc>
                  <a:txBody>
                    <a:bodyPr/>
                    <a:lstStyle/>
                    <a:p>
                      <a:pPr algn="ctr" fontAlgn="ctr">
                        <a:buNone/>
                      </a:pPr>
                      <a:r>
                        <a:rPr lang="en-US" sz="2000" b="1" u="none" strike="noStrike" dirty="0">
                          <a:effectLst/>
                          <a:latin typeface="Outfit" pitchFamily="2" charset="0"/>
                        </a:rPr>
                        <a:t>Train</a:t>
                      </a:r>
                      <a:endParaRPr lang="en-US" sz="2000" b="1"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buNone/>
                      </a:pPr>
                      <a:r>
                        <a:rPr lang="en-US" sz="2000" u="none" strike="noStrike" dirty="0">
                          <a:effectLst/>
                          <a:latin typeface="Outfit" pitchFamily="2" charset="0"/>
                        </a:rPr>
                        <a:t>150866</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ctr">
                        <a:buNone/>
                      </a:pPr>
                      <a:r>
                        <a:rPr lang="en-US" sz="2000" u="none" strike="noStrike" dirty="0">
                          <a:effectLst/>
                          <a:latin typeface="Outfit" pitchFamily="2" charset="0"/>
                        </a:rPr>
                        <a:t>98.54%</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ctr">
                        <a:buNone/>
                      </a:pPr>
                      <a:r>
                        <a:rPr lang="en-US" sz="2000" u="none" strike="noStrike" dirty="0">
                          <a:effectLst/>
                          <a:latin typeface="Outfit" pitchFamily="2" charset="0"/>
                        </a:rPr>
                        <a:t>98.97%</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buNone/>
                      </a:pPr>
                      <a:r>
                        <a:rPr lang="en-US" sz="2000" u="none" strike="noStrike" dirty="0">
                          <a:effectLst/>
                          <a:latin typeface="Outfit" pitchFamily="2" charset="0"/>
                        </a:rPr>
                        <a:t>0.43%</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buNone/>
                      </a:pPr>
                      <a:r>
                        <a:rPr lang="en-US" sz="2000" u="none" strike="noStrike" dirty="0">
                          <a:effectLst/>
                          <a:latin typeface="Outfit" pitchFamily="2" charset="0"/>
                        </a:rPr>
                        <a:t>4.0E-04</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buNone/>
                      </a:pPr>
                      <a:r>
                        <a:rPr lang="en-US" sz="2000" u="none" strike="noStrike" dirty="0">
                          <a:effectLst/>
                          <a:latin typeface="Outfit" pitchFamily="2" charset="0"/>
                        </a:rPr>
                        <a:t>10.65</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buNone/>
                      </a:pPr>
                      <a:r>
                        <a:rPr lang="en-US" sz="2000" u="none" strike="noStrike" dirty="0">
                          <a:effectLst/>
                          <a:latin typeface="Outfit" pitchFamily="2" charset="0"/>
                        </a:rPr>
                        <a:t>0.35%</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buNone/>
                      </a:pPr>
                      <a:r>
                        <a:rPr lang="en-US" sz="2000" u="none" strike="noStrike" dirty="0">
                          <a:effectLst/>
                          <a:latin typeface="Outfit" pitchFamily="2" charset="0"/>
                        </a:rPr>
                        <a:t>0.51%</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buNone/>
                      </a:pPr>
                      <a:r>
                        <a:rPr lang="en-US" sz="2000" u="none" strike="noStrike" dirty="0">
                          <a:effectLst/>
                          <a:latin typeface="Outfit" pitchFamily="2" charset="0"/>
                        </a:rPr>
                        <a:t>Yes</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90932744"/>
                  </a:ext>
                </a:extLst>
              </a:tr>
              <a:tr h="168757">
                <a:tc>
                  <a:txBody>
                    <a:bodyPr/>
                    <a:lstStyle/>
                    <a:p>
                      <a:pPr algn="ctr" fontAlgn="ctr">
                        <a:buNone/>
                      </a:pPr>
                      <a:r>
                        <a:rPr lang="en-US" sz="2000" b="1" u="none" strike="noStrike" dirty="0">
                          <a:effectLst/>
                          <a:latin typeface="Outfit" pitchFamily="2" charset="0"/>
                        </a:rPr>
                        <a:t>Development</a:t>
                      </a:r>
                      <a:endParaRPr lang="en-US" sz="2000" b="1"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buNone/>
                      </a:pPr>
                      <a:r>
                        <a:rPr lang="en-US" sz="2000" u="none" strike="noStrike" dirty="0">
                          <a:effectLst/>
                          <a:latin typeface="Outfit" pitchFamily="2" charset="0"/>
                        </a:rPr>
                        <a:t>49718</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fontAlgn="ctr">
                        <a:buNone/>
                      </a:pPr>
                      <a:r>
                        <a:rPr lang="en-US" sz="2000" u="none" strike="noStrike" dirty="0">
                          <a:effectLst/>
                          <a:latin typeface="Outfit" pitchFamily="2" charset="0"/>
                        </a:rPr>
                        <a:t>96.41%</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fontAlgn="ctr">
                        <a:buNone/>
                      </a:pPr>
                      <a:r>
                        <a:rPr lang="en-US" sz="2000" u="none" strike="noStrike" dirty="0">
                          <a:effectLst/>
                          <a:latin typeface="Outfit" pitchFamily="2" charset="0"/>
                        </a:rPr>
                        <a:t>99.36%</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buNone/>
                      </a:pPr>
                      <a:r>
                        <a:rPr lang="en-US" sz="2000" u="none" strike="noStrike" dirty="0">
                          <a:effectLst/>
                          <a:latin typeface="Outfit" pitchFamily="2" charset="0"/>
                        </a:rPr>
                        <a:t>2.95%</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buNone/>
                      </a:pPr>
                      <a:r>
                        <a:rPr lang="en-US" sz="2000" u="none" strike="noStrike" dirty="0">
                          <a:effectLst/>
                          <a:latin typeface="Outfit" pitchFamily="2" charset="0"/>
                        </a:rPr>
                        <a:t>9.1E-04</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buNone/>
                      </a:pPr>
                      <a:r>
                        <a:rPr lang="en-US" sz="2000" u="none" strike="noStrike" dirty="0">
                          <a:effectLst/>
                          <a:latin typeface="Outfit" pitchFamily="2" charset="0"/>
                        </a:rPr>
                        <a:t>32.50</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buNone/>
                      </a:pPr>
                      <a:r>
                        <a:rPr lang="en-US" sz="2000" u="none" strike="noStrike" dirty="0">
                          <a:effectLst/>
                          <a:latin typeface="Outfit" pitchFamily="2" charset="0"/>
                        </a:rPr>
                        <a:t>2.77%</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buNone/>
                      </a:pPr>
                      <a:r>
                        <a:rPr lang="en-US" sz="2000" u="none" strike="noStrike" dirty="0">
                          <a:effectLst/>
                          <a:latin typeface="Outfit" pitchFamily="2" charset="0"/>
                        </a:rPr>
                        <a:t>3.13%</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buNone/>
                      </a:pPr>
                      <a:r>
                        <a:rPr lang="en-US" sz="2000" u="none" strike="noStrike" dirty="0">
                          <a:effectLst/>
                          <a:latin typeface="Outfit" pitchFamily="2" charset="0"/>
                        </a:rPr>
                        <a:t>Yes</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67214948"/>
                  </a:ext>
                </a:extLst>
              </a:tr>
              <a:tr h="168757">
                <a:tc>
                  <a:txBody>
                    <a:bodyPr/>
                    <a:lstStyle/>
                    <a:p>
                      <a:pPr algn="ctr" fontAlgn="ctr">
                        <a:buNone/>
                      </a:pPr>
                      <a:r>
                        <a:rPr lang="en-US" sz="2000" b="1" u="none" strike="noStrike" dirty="0">
                          <a:effectLst/>
                          <a:latin typeface="Outfit" pitchFamily="2" charset="0"/>
                        </a:rPr>
                        <a:t>Evaluation</a:t>
                      </a:r>
                      <a:endParaRPr lang="en-US" sz="2000" b="1"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buNone/>
                      </a:pPr>
                      <a:r>
                        <a:rPr lang="en-US" sz="2000" u="none" strike="noStrike" dirty="0">
                          <a:effectLst/>
                          <a:latin typeface="Outfit" pitchFamily="2" charset="0"/>
                        </a:rPr>
                        <a:t>15345</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buNone/>
                      </a:pPr>
                      <a:r>
                        <a:rPr lang="en-US" sz="2000" u="none" strike="noStrike" dirty="0">
                          <a:effectLst/>
                          <a:latin typeface="Outfit" pitchFamily="2" charset="0"/>
                        </a:rPr>
                        <a:t>94.44%</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buNone/>
                      </a:pPr>
                      <a:r>
                        <a:rPr lang="en-US" sz="2000" u="none" strike="noStrike">
                          <a:effectLst/>
                          <a:latin typeface="Outfit" pitchFamily="2" charset="0"/>
                        </a:rPr>
                        <a:t>98.90%</a:t>
                      </a:r>
                      <a:endParaRPr lang="en-US" sz="2000" b="0" i="0" u="none" strike="noStrike">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buNone/>
                      </a:pPr>
                      <a:r>
                        <a:rPr lang="en-US" sz="2000" u="none" strike="noStrike" dirty="0">
                          <a:effectLst/>
                          <a:latin typeface="Outfit" pitchFamily="2" charset="0"/>
                        </a:rPr>
                        <a:t>4.46%</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buNone/>
                      </a:pPr>
                      <a:r>
                        <a:rPr lang="en-US" sz="2000" u="none" strike="noStrike" dirty="0">
                          <a:effectLst/>
                          <a:latin typeface="Outfit" pitchFamily="2" charset="0"/>
                        </a:rPr>
                        <a:t>2.0E-03</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buNone/>
                      </a:pPr>
                      <a:r>
                        <a:rPr lang="en-US" sz="2000" u="none" strike="noStrike">
                          <a:effectLst/>
                          <a:latin typeface="Outfit" pitchFamily="2" charset="0"/>
                        </a:rPr>
                        <a:t>21.94</a:t>
                      </a:r>
                      <a:endParaRPr lang="en-US" sz="2000" b="0" i="0" u="none" strike="noStrike">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buNone/>
                      </a:pPr>
                      <a:r>
                        <a:rPr lang="en-US" sz="2000" u="none" strike="noStrike">
                          <a:effectLst/>
                          <a:latin typeface="Outfit" pitchFamily="2" charset="0"/>
                        </a:rPr>
                        <a:t>4.06%</a:t>
                      </a:r>
                      <a:endParaRPr lang="en-US" sz="2000" b="0" i="0" u="none" strike="noStrike">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buNone/>
                      </a:pPr>
                      <a:r>
                        <a:rPr lang="en-US" sz="2000" u="none" strike="noStrike" dirty="0">
                          <a:effectLst/>
                          <a:latin typeface="Outfit" pitchFamily="2" charset="0"/>
                        </a:rPr>
                        <a:t>4.86%</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buNone/>
                      </a:pPr>
                      <a:r>
                        <a:rPr lang="en-US" sz="2000" u="none" strike="noStrike" dirty="0">
                          <a:effectLst/>
                          <a:latin typeface="Outfit" pitchFamily="2" charset="0"/>
                        </a:rPr>
                        <a:t>Yes</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88868887"/>
                  </a:ext>
                </a:extLst>
              </a:tr>
              <a:tr h="168757">
                <a:tc>
                  <a:txBody>
                    <a:bodyPr/>
                    <a:lstStyle/>
                    <a:p>
                      <a:pPr algn="ctr" fontAlgn="ctr">
                        <a:buNone/>
                      </a:pPr>
                      <a:r>
                        <a:rPr lang="en-US" sz="2000" b="1" u="none" strike="noStrike" dirty="0">
                          <a:effectLst/>
                          <a:latin typeface="Outfit" pitchFamily="2" charset="0"/>
                        </a:rPr>
                        <a:t>Caltech</a:t>
                      </a:r>
                      <a:endParaRPr lang="en-US" sz="2000" b="1"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buNone/>
                      </a:pPr>
                      <a:r>
                        <a:rPr lang="en-US" sz="2000" u="none" strike="noStrike" dirty="0">
                          <a:effectLst/>
                          <a:latin typeface="Outfit" pitchFamily="2" charset="0"/>
                        </a:rPr>
                        <a:t>223</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0" fontAlgn="ctr">
                        <a:buNone/>
                      </a:pPr>
                      <a:r>
                        <a:rPr lang="en-US" sz="2000" u="none" strike="noStrike" dirty="0">
                          <a:effectLst/>
                          <a:latin typeface="Outfit" pitchFamily="2" charset="0"/>
                        </a:rPr>
                        <a:t>60.64%</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0" fontAlgn="ctr">
                        <a:buNone/>
                      </a:pPr>
                      <a:r>
                        <a:rPr lang="en-US" sz="2000" u="none" strike="noStrike" dirty="0">
                          <a:effectLst/>
                          <a:latin typeface="Outfit" pitchFamily="2" charset="0"/>
                        </a:rPr>
                        <a:t>60.64%</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sz="2000" u="none" strike="noStrike" dirty="0">
                          <a:effectLst/>
                          <a:latin typeface="Outfit" pitchFamily="2" charset="0"/>
                        </a:rPr>
                        <a:t>0.00%</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sz="2000" u="none" strike="noStrike" dirty="0">
                          <a:effectLst/>
                          <a:latin typeface="Outfit" pitchFamily="2" charset="0"/>
                        </a:rPr>
                        <a:t>4.6E-02</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sz="2000" u="none" strike="noStrike" dirty="0">
                          <a:effectLst/>
                          <a:latin typeface="Outfit" pitchFamily="2" charset="0"/>
                        </a:rPr>
                        <a:t>0.00</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sz="2000" u="none" strike="noStrike" dirty="0">
                          <a:effectLst/>
                          <a:latin typeface="Outfit" pitchFamily="2" charset="0"/>
                        </a:rPr>
                        <a:t>-9.07%</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sz="2000" u="none" strike="noStrike" dirty="0">
                          <a:effectLst/>
                          <a:latin typeface="Outfit" pitchFamily="2" charset="0"/>
                        </a:rPr>
                        <a:t>9.07%</a:t>
                      </a:r>
                      <a:endParaRPr lang="en-US" sz="2000" b="0" i="0" u="none" strike="noStrike" dirty="0">
                        <a:solidFill>
                          <a:srgbClr val="000000"/>
                        </a:solidFill>
                        <a:effectLst/>
                        <a:latin typeface="Outfit" pitchFamily="2" charset="0"/>
                      </a:endParaRP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sz="2000" b="0" i="0" u="none" strike="noStrike" dirty="0">
                          <a:solidFill>
                            <a:srgbClr val="000000"/>
                          </a:solidFill>
                          <a:effectLst/>
                          <a:latin typeface="Outfit" pitchFamily="2" charset="0"/>
                        </a:rPr>
                        <a:t>No</a:t>
                      </a:r>
                    </a:p>
                  </a:txBody>
                  <a:tcPr marL="1770" marR="1770" marT="1770" marB="0" anchor="ctr">
                    <a:lnL w="12700" cap="flat" cmpd="sng" algn="ctr">
                      <a:solidFill>
                        <a:srgbClr val="403152"/>
                      </a:solidFill>
                      <a:prstDash val="solid"/>
                      <a:round/>
                      <a:headEnd type="none" w="med" len="med"/>
                      <a:tailEnd type="none" w="med" len="med"/>
                    </a:lnL>
                    <a:lnR w="12700" cap="flat" cmpd="sng" algn="ctr">
                      <a:solidFill>
                        <a:srgbClr val="403152"/>
                      </a:solidFill>
                      <a:prstDash val="solid"/>
                      <a:round/>
                      <a:headEnd type="none" w="med" len="med"/>
                      <a:tailEnd type="none" w="med" len="med"/>
                    </a:lnR>
                    <a:lnT w="12700" cap="flat" cmpd="sng" algn="ctr">
                      <a:solidFill>
                        <a:srgbClr val="403152"/>
                      </a:solidFill>
                      <a:prstDash val="solid"/>
                      <a:round/>
                      <a:headEnd type="none" w="med" len="med"/>
                      <a:tailEnd type="none" w="med" len="med"/>
                    </a:lnT>
                    <a:lnB w="12700" cap="flat" cmpd="sng" algn="ctr">
                      <a:solidFill>
                        <a:srgbClr val="40315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319844808"/>
                  </a:ext>
                </a:extLst>
              </a:tr>
            </a:tbl>
          </a:graphicData>
        </a:graphic>
      </p:graphicFrame>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77B56B0-1F69-CA60-3FB1-5526B1E87FD2}"/>
                  </a:ext>
                </a:extLst>
              </p:cNvPr>
              <p:cNvSpPr txBox="1"/>
              <p:nvPr/>
            </p:nvSpPr>
            <p:spPr>
              <a:xfrm>
                <a:off x="2074481" y="7629543"/>
                <a:ext cx="796593" cy="5232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r>
                        <a:rPr lang="en-US" sz="2800" b="1" i="1" u="none" strike="noStrike" smtClean="0">
                          <a:solidFill>
                            <a:srgbClr val="4F4343"/>
                          </a:solidFill>
                          <a:effectLst/>
                          <a:latin typeface="Cambria Math" panose="02040503050406030204" pitchFamily="18" charset="0"/>
                          <a:ea typeface="Cambria Math" panose="02040503050406030204" pitchFamily="18" charset="0"/>
                        </a:rPr>
                        <m:t>𝚴</m:t>
                      </m:r>
                    </m:oMath>
                  </m:oMathPara>
                </a14:m>
                <a:endParaRPr lang="en-US" sz="2800" b="1" i="0" u="none" strike="noStrike" dirty="0">
                  <a:solidFill>
                    <a:srgbClr val="4F4343"/>
                  </a:solidFill>
                  <a:effectLst/>
                  <a:latin typeface="Outfit" pitchFamily="2" charset="0"/>
                </a:endParaRPr>
              </a:p>
            </p:txBody>
          </p:sp>
        </mc:Choice>
        <mc:Fallback xmlns="">
          <p:sp>
            <p:nvSpPr>
              <p:cNvPr id="46" name="TextBox 45">
                <a:extLst>
                  <a:ext uri="{FF2B5EF4-FFF2-40B4-BE49-F238E27FC236}">
                    <a16:creationId xmlns:a16="http://schemas.microsoft.com/office/drawing/2014/main" id="{377B56B0-1F69-CA60-3FB1-5526B1E87FD2}"/>
                  </a:ext>
                </a:extLst>
              </p:cNvPr>
              <p:cNvSpPr txBox="1">
                <a:spLocks noRot="1" noChangeAspect="1" noMove="1" noResize="1" noEditPoints="1" noAdjustHandles="1" noChangeArrowheads="1" noChangeShapeType="1" noTextEdit="1"/>
              </p:cNvSpPr>
              <p:nvPr/>
            </p:nvSpPr>
            <p:spPr>
              <a:xfrm>
                <a:off x="2074481" y="7629543"/>
                <a:ext cx="796593" cy="523220"/>
              </a:xfrm>
              <a:prstGeom prst="rect">
                <a:avLst/>
              </a:prstGeom>
              <a:blipFill>
                <a:blip r:embed="rId3"/>
                <a:stretch>
                  <a:fillRect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A5D1841-539F-E58E-9E51-55AB74908319}"/>
                  </a:ext>
                </a:extLst>
              </p:cNvPr>
              <p:cNvSpPr txBox="1"/>
              <p:nvPr/>
            </p:nvSpPr>
            <p:spPr>
              <a:xfrm>
                <a:off x="3185225" y="7629543"/>
                <a:ext cx="796593" cy="5232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sSub>
                        <m:sSubPr>
                          <m:ctrlPr>
                            <a:rPr lang="en-US" sz="2800" b="1" i="1" smtClean="0">
                              <a:solidFill>
                                <a:srgbClr val="4F4343"/>
                              </a:solidFill>
                              <a:latin typeface="Cambria Math" panose="02040503050406030204" pitchFamily="18" charset="0"/>
                              <a:ea typeface="Cambria Math" panose="02040503050406030204" pitchFamily="18" charset="0"/>
                            </a:rPr>
                          </m:ctrlPr>
                        </m:sSubPr>
                        <m:e>
                          <m:r>
                            <a:rPr lang="en-US" sz="2800" b="1" i="1">
                              <a:solidFill>
                                <a:srgbClr val="4F4343"/>
                              </a:solidFill>
                              <a:latin typeface="Cambria Math" panose="02040503050406030204" pitchFamily="18" charset="0"/>
                              <a:ea typeface="Cambria Math" panose="02040503050406030204" pitchFamily="18" charset="0"/>
                            </a:rPr>
                            <m:t>𝚸</m:t>
                          </m:r>
                        </m:e>
                        <m:sub>
                          <m:r>
                            <a:rPr lang="en-US" sz="2800" b="1" i="1">
                              <a:solidFill>
                                <a:srgbClr val="4F4343"/>
                              </a:solidFill>
                              <a:latin typeface="Cambria Math" panose="02040503050406030204" pitchFamily="18" charset="0"/>
                              <a:ea typeface="Cambria Math" panose="02040503050406030204" pitchFamily="18" charset="0"/>
                            </a:rPr>
                            <m:t>𝟏</m:t>
                          </m:r>
                        </m:sub>
                      </m:sSub>
                    </m:oMath>
                  </m:oMathPara>
                </a14:m>
                <a:endParaRPr lang="en-US" sz="2800" b="1" i="0" u="none" strike="noStrike" dirty="0">
                  <a:solidFill>
                    <a:srgbClr val="4F4343"/>
                  </a:solidFill>
                  <a:effectLst/>
                  <a:latin typeface="Outfit" pitchFamily="2" charset="0"/>
                </a:endParaRPr>
              </a:p>
            </p:txBody>
          </p:sp>
        </mc:Choice>
        <mc:Fallback xmlns="">
          <p:sp>
            <p:nvSpPr>
              <p:cNvPr id="47" name="TextBox 46">
                <a:extLst>
                  <a:ext uri="{FF2B5EF4-FFF2-40B4-BE49-F238E27FC236}">
                    <a16:creationId xmlns:a16="http://schemas.microsoft.com/office/drawing/2014/main" id="{CA5D1841-539F-E58E-9E51-55AB74908319}"/>
                  </a:ext>
                </a:extLst>
              </p:cNvPr>
              <p:cNvSpPr txBox="1">
                <a:spLocks noRot="1" noChangeAspect="1" noMove="1" noResize="1" noEditPoints="1" noAdjustHandles="1" noChangeArrowheads="1" noChangeShapeType="1" noTextEdit="1"/>
              </p:cNvSpPr>
              <p:nvPr/>
            </p:nvSpPr>
            <p:spPr>
              <a:xfrm>
                <a:off x="3185225" y="7629543"/>
                <a:ext cx="796593" cy="523220"/>
              </a:xfrm>
              <a:prstGeom prst="rect">
                <a:avLst/>
              </a:prstGeom>
              <a:blipFill>
                <a:blip r:embed="rId4"/>
                <a:stretch>
                  <a:fillRect t="-12941" r="-3077"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1E62D28-BD47-2CCD-B219-3C5E6C1DDFC5}"/>
                  </a:ext>
                </a:extLst>
              </p:cNvPr>
              <p:cNvSpPr txBox="1"/>
              <p:nvPr/>
            </p:nvSpPr>
            <p:spPr>
              <a:xfrm>
                <a:off x="4453044" y="7629543"/>
                <a:ext cx="796593" cy="5232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sSub>
                        <m:sSubPr>
                          <m:ctrlPr>
                            <a:rPr lang="en-US" sz="2800" b="1" i="1" smtClean="0">
                              <a:solidFill>
                                <a:srgbClr val="4F4343"/>
                              </a:solidFill>
                              <a:latin typeface="Cambria Math" panose="02040503050406030204" pitchFamily="18" charset="0"/>
                              <a:ea typeface="Cambria Math" panose="02040503050406030204" pitchFamily="18" charset="0"/>
                            </a:rPr>
                          </m:ctrlPr>
                        </m:sSubPr>
                        <m:e>
                          <m:r>
                            <a:rPr lang="en-US" sz="2800" b="1" i="1">
                              <a:solidFill>
                                <a:srgbClr val="4F4343"/>
                              </a:solidFill>
                              <a:latin typeface="Cambria Math" panose="02040503050406030204" pitchFamily="18" charset="0"/>
                              <a:ea typeface="Cambria Math" panose="02040503050406030204" pitchFamily="18" charset="0"/>
                            </a:rPr>
                            <m:t>𝚸</m:t>
                          </m:r>
                        </m:e>
                        <m:sub>
                          <m:r>
                            <a:rPr lang="en-US" sz="2800" b="1" i="1">
                              <a:solidFill>
                                <a:srgbClr val="4F4343"/>
                              </a:solidFill>
                              <a:latin typeface="Cambria Math" panose="02040503050406030204" pitchFamily="18" charset="0"/>
                              <a:ea typeface="Cambria Math" panose="02040503050406030204" pitchFamily="18" charset="0"/>
                            </a:rPr>
                            <m:t>𝟐</m:t>
                          </m:r>
                        </m:sub>
                      </m:sSub>
                    </m:oMath>
                  </m:oMathPara>
                </a14:m>
                <a:endParaRPr lang="en-US" sz="2800" b="1" i="0" u="none" strike="noStrike" dirty="0">
                  <a:solidFill>
                    <a:srgbClr val="4F4343"/>
                  </a:solidFill>
                  <a:effectLst/>
                  <a:latin typeface="Outfit" pitchFamily="2" charset="0"/>
                </a:endParaRPr>
              </a:p>
            </p:txBody>
          </p:sp>
        </mc:Choice>
        <mc:Fallback xmlns="">
          <p:sp>
            <p:nvSpPr>
              <p:cNvPr id="48" name="TextBox 47">
                <a:extLst>
                  <a:ext uri="{FF2B5EF4-FFF2-40B4-BE49-F238E27FC236}">
                    <a16:creationId xmlns:a16="http://schemas.microsoft.com/office/drawing/2014/main" id="{41E62D28-BD47-2CCD-B219-3C5E6C1DDFC5}"/>
                  </a:ext>
                </a:extLst>
              </p:cNvPr>
              <p:cNvSpPr txBox="1">
                <a:spLocks noRot="1" noChangeAspect="1" noMove="1" noResize="1" noEditPoints="1" noAdjustHandles="1" noChangeArrowheads="1" noChangeShapeType="1" noTextEdit="1"/>
              </p:cNvSpPr>
              <p:nvPr/>
            </p:nvSpPr>
            <p:spPr>
              <a:xfrm>
                <a:off x="4453044" y="7629543"/>
                <a:ext cx="796593" cy="523220"/>
              </a:xfrm>
              <a:prstGeom prst="rect">
                <a:avLst/>
              </a:prstGeom>
              <a:blipFill>
                <a:blip r:embed="rId5"/>
                <a:stretch>
                  <a:fillRect t="-12941" r="-3053"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C76B69A-3CBE-A815-09DA-5820048006CC}"/>
                  </a:ext>
                </a:extLst>
              </p:cNvPr>
              <p:cNvSpPr txBox="1"/>
              <p:nvPr/>
            </p:nvSpPr>
            <p:spPr>
              <a:xfrm>
                <a:off x="5614275" y="7629543"/>
                <a:ext cx="796593" cy="537583"/>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acc>
                        <m:accPr>
                          <m:chr m:val="̂"/>
                          <m:ctrlPr>
                            <a:rPr lang="en-US" sz="2800" b="1" i="1" smtClean="0">
                              <a:solidFill>
                                <a:srgbClr val="4F4343"/>
                              </a:solidFill>
                              <a:latin typeface="Cambria Math" panose="02040503050406030204" pitchFamily="18" charset="0"/>
                              <a:ea typeface="Cambria Math" panose="02040503050406030204" pitchFamily="18" charset="0"/>
                            </a:rPr>
                          </m:ctrlPr>
                        </m:accPr>
                        <m:e>
                          <m:r>
                            <a:rPr lang="en-US" sz="2800" b="1" i="1">
                              <a:solidFill>
                                <a:srgbClr val="4F4343"/>
                              </a:solidFill>
                              <a:latin typeface="Cambria Math" panose="02040503050406030204" pitchFamily="18" charset="0"/>
                              <a:ea typeface="Cambria Math" panose="02040503050406030204" pitchFamily="18" charset="0"/>
                            </a:rPr>
                            <m:t>𝚯</m:t>
                          </m:r>
                        </m:e>
                      </m:acc>
                    </m:oMath>
                  </m:oMathPara>
                </a14:m>
                <a:endParaRPr lang="en-US" sz="2800" b="1" i="0" u="none" strike="noStrike" dirty="0">
                  <a:solidFill>
                    <a:srgbClr val="4F4343"/>
                  </a:solidFill>
                  <a:effectLst/>
                  <a:latin typeface="Outfit" pitchFamily="2" charset="0"/>
                </a:endParaRPr>
              </a:p>
            </p:txBody>
          </p:sp>
        </mc:Choice>
        <mc:Fallback xmlns="">
          <p:sp>
            <p:nvSpPr>
              <p:cNvPr id="49" name="TextBox 48">
                <a:extLst>
                  <a:ext uri="{FF2B5EF4-FFF2-40B4-BE49-F238E27FC236}">
                    <a16:creationId xmlns:a16="http://schemas.microsoft.com/office/drawing/2014/main" id="{EC76B69A-3CBE-A815-09DA-5820048006CC}"/>
                  </a:ext>
                </a:extLst>
              </p:cNvPr>
              <p:cNvSpPr txBox="1">
                <a:spLocks noRot="1" noChangeAspect="1" noMove="1" noResize="1" noEditPoints="1" noAdjustHandles="1" noChangeArrowheads="1" noChangeShapeType="1" noTextEdit="1"/>
              </p:cNvSpPr>
              <p:nvPr/>
            </p:nvSpPr>
            <p:spPr>
              <a:xfrm>
                <a:off x="5614275" y="7629543"/>
                <a:ext cx="796593" cy="537583"/>
              </a:xfrm>
              <a:prstGeom prst="rect">
                <a:avLst/>
              </a:prstGeom>
              <a:blipFill>
                <a:blip r:embed="rId6"/>
                <a:stretch>
                  <a:fillRect t="-11364"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7DBD4BE-D17E-E91A-A126-EC4FDD8B7F99}"/>
                  </a:ext>
                </a:extLst>
              </p:cNvPr>
              <p:cNvSpPr txBox="1"/>
              <p:nvPr/>
            </p:nvSpPr>
            <p:spPr>
              <a:xfrm>
                <a:off x="6842825" y="7629543"/>
                <a:ext cx="796593" cy="5232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r>
                        <a:rPr lang="en-US" sz="2800" b="1" i="1" smtClean="0">
                          <a:solidFill>
                            <a:srgbClr val="4F4343"/>
                          </a:solidFill>
                          <a:latin typeface="Cambria Math" panose="02040503050406030204" pitchFamily="18" charset="0"/>
                          <a:ea typeface="Cambria Math" panose="02040503050406030204" pitchFamily="18" charset="0"/>
                        </a:rPr>
                        <m:t>𝑺𝑬</m:t>
                      </m:r>
                    </m:oMath>
                  </m:oMathPara>
                </a14:m>
                <a:endParaRPr lang="en-US" sz="2800" b="1" i="0" u="none" strike="noStrike" dirty="0">
                  <a:solidFill>
                    <a:srgbClr val="4F4343"/>
                  </a:solidFill>
                  <a:effectLst/>
                  <a:latin typeface="Outfit" pitchFamily="2" charset="0"/>
                </a:endParaRPr>
              </a:p>
            </p:txBody>
          </p:sp>
        </mc:Choice>
        <mc:Fallback xmlns="">
          <p:sp>
            <p:nvSpPr>
              <p:cNvPr id="50" name="TextBox 49">
                <a:extLst>
                  <a:ext uri="{FF2B5EF4-FFF2-40B4-BE49-F238E27FC236}">
                    <a16:creationId xmlns:a16="http://schemas.microsoft.com/office/drawing/2014/main" id="{47DBD4BE-D17E-E91A-A126-EC4FDD8B7F99}"/>
                  </a:ext>
                </a:extLst>
              </p:cNvPr>
              <p:cNvSpPr txBox="1">
                <a:spLocks noRot="1" noChangeAspect="1" noMove="1" noResize="1" noEditPoints="1" noAdjustHandles="1" noChangeArrowheads="1" noChangeShapeType="1" noTextEdit="1"/>
              </p:cNvSpPr>
              <p:nvPr/>
            </p:nvSpPr>
            <p:spPr>
              <a:xfrm>
                <a:off x="6842825" y="7629543"/>
                <a:ext cx="796593" cy="523220"/>
              </a:xfrm>
              <a:prstGeom prst="rect">
                <a:avLst/>
              </a:prstGeom>
              <a:blipFill>
                <a:blip r:embed="rId7"/>
                <a:stretch>
                  <a:fillRect t="-12941" r="-8462"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50F3182-06FA-4B73-11F7-CDEEFBC29A93}"/>
                  </a:ext>
                </a:extLst>
              </p:cNvPr>
              <p:cNvSpPr txBox="1"/>
              <p:nvPr/>
            </p:nvSpPr>
            <p:spPr>
              <a:xfrm>
                <a:off x="7976007" y="7629543"/>
                <a:ext cx="796593" cy="5232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r>
                        <a:rPr lang="en-US" sz="2800" b="1" i="1" smtClean="0">
                          <a:solidFill>
                            <a:srgbClr val="4F4343"/>
                          </a:solidFill>
                          <a:latin typeface="Cambria Math" panose="02040503050406030204" pitchFamily="18" charset="0"/>
                          <a:ea typeface="Cambria Math" panose="02040503050406030204" pitchFamily="18" charset="0"/>
                        </a:rPr>
                        <m:t>𝒁</m:t>
                      </m:r>
                    </m:oMath>
                  </m:oMathPara>
                </a14:m>
                <a:endParaRPr lang="en-US" sz="2800" b="1" dirty="0">
                  <a:solidFill>
                    <a:srgbClr val="4F4343"/>
                  </a:solidFill>
                  <a:latin typeface="Outfit" pitchFamily="2" charset="0"/>
                </a:endParaRPr>
              </a:p>
            </p:txBody>
          </p:sp>
        </mc:Choice>
        <mc:Fallback xmlns="">
          <p:sp>
            <p:nvSpPr>
              <p:cNvPr id="51" name="TextBox 50">
                <a:extLst>
                  <a:ext uri="{FF2B5EF4-FFF2-40B4-BE49-F238E27FC236}">
                    <a16:creationId xmlns:a16="http://schemas.microsoft.com/office/drawing/2014/main" id="{650F3182-06FA-4B73-11F7-CDEEFBC29A93}"/>
                  </a:ext>
                </a:extLst>
              </p:cNvPr>
              <p:cNvSpPr txBox="1">
                <a:spLocks noRot="1" noChangeAspect="1" noMove="1" noResize="1" noEditPoints="1" noAdjustHandles="1" noChangeArrowheads="1" noChangeShapeType="1" noTextEdit="1"/>
              </p:cNvSpPr>
              <p:nvPr/>
            </p:nvSpPr>
            <p:spPr>
              <a:xfrm>
                <a:off x="7976007" y="7629543"/>
                <a:ext cx="796593" cy="523220"/>
              </a:xfrm>
              <a:prstGeom prst="rect">
                <a:avLst/>
              </a:prstGeom>
              <a:blipFill>
                <a:blip r:embed="rId8"/>
                <a:stretch>
                  <a:fillRect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582D643-AC1D-47E0-E64D-F830A16AEBDB}"/>
                  </a:ext>
                </a:extLst>
              </p:cNvPr>
              <p:cNvSpPr txBox="1"/>
              <p:nvPr/>
            </p:nvSpPr>
            <p:spPr>
              <a:xfrm>
                <a:off x="8923616" y="7629543"/>
                <a:ext cx="796593" cy="5232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sSub>
                        <m:sSubPr>
                          <m:ctrlPr>
                            <a:rPr lang="en-US" sz="2800" b="1" i="1" smtClean="0">
                              <a:solidFill>
                                <a:srgbClr val="4F4343"/>
                              </a:solidFill>
                              <a:latin typeface="Cambria Math" panose="02040503050406030204" pitchFamily="18" charset="0"/>
                            </a:rPr>
                          </m:ctrlPr>
                        </m:sSubPr>
                        <m:e>
                          <m:r>
                            <a:rPr lang="en-US" sz="2800" b="1" i="1">
                              <a:solidFill>
                                <a:srgbClr val="4F4343"/>
                              </a:solidFill>
                              <a:latin typeface="Cambria Math" panose="02040503050406030204" pitchFamily="18" charset="0"/>
                            </a:rPr>
                            <m:t>𝑪𝑰</m:t>
                          </m:r>
                        </m:e>
                        <m:sub>
                          <m:r>
                            <a:rPr lang="en-US" sz="2800" b="1" i="1">
                              <a:solidFill>
                                <a:srgbClr val="4F4343"/>
                              </a:solidFill>
                              <a:latin typeface="Cambria Math" panose="02040503050406030204" pitchFamily="18" charset="0"/>
                            </a:rPr>
                            <m:t>𝒍𝒐𝒘</m:t>
                          </m:r>
                        </m:sub>
                      </m:sSub>
                    </m:oMath>
                  </m:oMathPara>
                </a14:m>
                <a:endParaRPr lang="en-US" sz="2800" b="1" i="0" u="none" strike="noStrike" dirty="0">
                  <a:solidFill>
                    <a:srgbClr val="4F4343"/>
                  </a:solidFill>
                  <a:effectLst/>
                  <a:latin typeface="Outfit" pitchFamily="2" charset="0"/>
                </a:endParaRPr>
              </a:p>
            </p:txBody>
          </p:sp>
        </mc:Choice>
        <mc:Fallback xmlns="">
          <p:sp>
            <p:nvSpPr>
              <p:cNvPr id="52" name="TextBox 51">
                <a:extLst>
                  <a:ext uri="{FF2B5EF4-FFF2-40B4-BE49-F238E27FC236}">
                    <a16:creationId xmlns:a16="http://schemas.microsoft.com/office/drawing/2014/main" id="{4582D643-AC1D-47E0-E64D-F830A16AEBDB}"/>
                  </a:ext>
                </a:extLst>
              </p:cNvPr>
              <p:cNvSpPr txBox="1">
                <a:spLocks noRot="1" noChangeAspect="1" noMove="1" noResize="1" noEditPoints="1" noAdjustHandles="1" noChangeArrowheads="1" noChangeShapeType="1" noTextEdit="1"/>
              </p:cNvSpPr>
              <p:nvPr/>
            </p:nvSpPr>
            <p:spPr>
              <a:xfrm>
                <a:off x="8923616" y="7629543"/>
                <a:ext cx="796593" cy="523220"/>
              </a:xfrm>
              <a:prstGeom prst="rect">
                <a:avLst/>
              </a:prstGeom>
              <a:blipFill>
                <a:blip r:embed="rId9"/>
                <a:stretch>
                  <a:fillRect l="-4580" t="-12941" r="-3435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9BA4BD9-EABC-5C1B-43BA-10663B96532A}"/>
                  </a:ext>
                </a:extLst>
              </p:cNvPr>
              <p:cNvSpPr txBox="1"/>
              <p:nvPr/>
            </p:nvSpPr>
            <p:spPr>
              <a:xfrm>
                <a:off x="9705250" y="7629543"/>
                <a:ext cx="796593" cy="5618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sSub>
                        <m:sSubPr>
                          <m:ctrlPr>
                            <a:rPr lang="en-US" sz="2800" b="1" i="1" smtClean="0">
                              <a:solidFill>
                                <a:srgbClr val="4F4343"/>
                              </a:solidFill>
                              <a:latin typeface="Cambria Math" panose="02040503050406030204" pitchFamily="18" charset="0"/>
                            </a:rPr>
                          </m:ctrlPr>
                        </m:sSubPr>
                        <m:e>
                          <m:r>
                            <a:rPr lang="en-US" sz="2800" b="1" i="1">
                              <a:solidFill>
                                <a:srgbClr val="4F4343"/>
                              </a:solidFill>
                              <a:latin typeface="Cambria Math" panose="02040503050406030204" pitchFamily="18" charset="0"/>
                            </a:rPr>
                            <m:t>𝑪𝑰</m:t>
                          </m:r>
                        </m:e>
                        <m:sub>
                          <m:r>
                            <a:rPr lang="en-US" sz="2800" b="1" i="1" smtClean="0">
                              <a:solidFill>
                                <a:srgbClr val="4F4343"/>
                              </a:solidFill>
                              <a:latin typeface="Cambria Math" panose="02040503050406030204" pitchFamily="18" charset="0"/>
                            </a:rPr>
                            <m:t>𝒖𝒑</m:t>
                          </m:r>
                        </m:sub>
                      </m:sSub>
                    </m:oMath>
                  </m:oMathPara>
                </a14:m>
                <a:endParaRPr lang="en-US" sz="2800" b="1" dirty="0">
                  <a:solidFill>
                    <a:srgbClr val="4F4343"/>
                  </a:solidFill>
                  <a:latin typeface="Outfit" pitchFamily="2" charset="0"/>
                </a:endParaRPr>
              </a:p>
            </p:txBody>
          </p:sp>
        </mc:Choice>
        <mc:Fallback xmlns="">
          <p:sp>
            <p:nvSpPr>
              <p:cNvPr id="53" name="TextBox 52">
                <a:extLst>
                  <a:ext uri="{FF2B5EF4-FFF2-40B4-BE49-F238E27FC236}">
                    <a16:creationId xmlns:a16="http://schemas.microsoft.com/office/drawing/2014/main" id="{69BA4BD9-EABC-5C1B-43BA-10663B96532A}"/>
                  </a:ext>
                </a:extLst>
              </p:cNvPr>
              <p:cNvSpPr txBox="1">
                <a:spLocks noRot="1" noChangeAspect="1" noMove="1" noResize="1" noEditPoints="1" noAdjustHandles="1" noChangeArrowheads="1" noChangeShapeType="1" noTextEdit="1"/>
              </p:cNvSpPr>
              <p:nvPr/>
            </p:nvSpPr>
            <p:spPr>
              <a:xfrm>
                <a:off x="9705250" y="7629543"/>
                <a:ext cx="796593" cy="561820"/>
              </a:xfrm>
              <a:prstGeom prst="rect">
                <a:avLst/>
              </a:prstGeom>
              <a:blipFill>
                <a:blip r:embed="rId10"/>
                <a:stretch>
                  <a:fillRect t="-8696" r="-26718"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201C9C5-0CAA-9432-402C-135F8EF8A16E}"/>
                  </a:ext>
                </a:extLst>
              </p:cNvPr>
              <p:cNvSpPr txBox="1"/>
              <p:nvPr/>
            </p:nvSpPr>
            <p:spPr>
              <a:xfrm>
                <a:off x="10737906" y="7629543"/>
                <a:ext cx="796593" cy="523220"/>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r>
                        <a:rPr lang="en-US" sz="2800" b="1" i="1" smtClean="0">
                          <a:solidFill>
                            <a:srgbClr val="4F4343"/>
                          </a:solidFill>
                          <a:latin typeface="Cambria Math" panose="02040503050406030204" pitchFamily="18" charset="0"/>
                          <a:ea typeface="Cambria Math" panose="02040503050406030204" pitchFamily="18" charset="0"/>
                        </a:rPr>
                        <m:t>𝑺𝒊𝒈</m:t>
                      </m:r>
                    </m:oMath>
                  </m:oMathPara>
                </a14:m>
                <a:endParaRPr lang="en-US" sz="2800" b="1" i="0" u="none" strike="noStrike" dirty="0">
                  <a:solidFill>
                    <a:srgbClr val="4F4343"/>
                  </a:solidFill>
                  <a:effectLst/>
                  <a:latin typeface="Outfit" pitchFamily="2" charset="0"/>
                </a:endParaRPr>
              </a:p>
            </p:txBody>
          </p:sp>
        </mc:Choice>
        <mc:Fallback xmlns="">
          <p:sp>
            <p:nvSpPr>
              <p:cNvPr id="54" name="TextBox 53">
                <a:extLst>
                  <a:ext uri="{FF2B5EF4-FFF2-40B4-BE49-F238E27FC236}">
                    <a16:creationId xmlns:a16="http://schemas.microsoft.com/office/drawing/2014/main" id="{C201C9C5-0CAA-9432-402C-135F8EF8A16E}"/>
                  </a:ext>
                </a:extLst>
              </p:cNvPr>
              <p:cNvSpPr txBox="1">
                <a:spLocks noRot="1" noChangeAspect="1" noMove="1" noResize="1" noEditPoints="1" noAdjustHandles="1" noChangeArrowheads="1" noChangeShapeType="1" noTextEdit="1"/>
              </p:cNvSpPr>
              <p:nvPr/>
            </p:nvSpPr>
            <p:spPr>
              <a:xfrm>
                <a:off x="10737906" y="7629543"/>
                <a:ext cx="796593" cy="523220"/>
              </a:xfrm>
              <a:prstGeom prst="rect">
                <a:avLst/>
              </a:prstGeom>
              <a:blipFill>
                <a:blip r:embed="rId11"/>
                <a:stretch>
                  <a:fillRect t="-12941" r="-16794"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9AF7052-8151-1C30-9915-86CD52DD66FC}"/>
                  </a:ext>
                </a:extLst>
              </p:cNvPr>
              <p:cNvSpPr txBox="1"/>
              <p:nvPr/>
            </p:nvSpPr>
            <p:spPr>
              <a:xfrm>
                <a:off x="700103" y="10422748"/>
                <a:ext cx="1793408" cy="473976"/>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acc>
                        <m:accPr>
                          <m:chr m:val="̂"/>
                          <m:ctrlPr>
                            <a:rPr lang="en-US" sz="2400" b="1" i="1" smtClean="0">
                              <a:solidFill>
                                <a:srgbClr val="4F4343"/>
                              </a:solidFill>
                              <a:latin typeface="Cambria Math" panose="02040503050406030204" pitchFamily="18" charset="0"/>
                              <a:ea typeface="Cambria Math" panose="02040503050406030204" pitchFamily="18" charset="0"/>
                            </a:rPr>
                          </m:ctrlPr>
                        </m:accPr>
                        <m:e>
                          <m:r>
                            <a:rPr lang="en-US" sz="2400" b="1" i="1">
                              <a:solidFill>
                                <a:srgbClr val="4F4343"/>
                              </a:solidFill>
                              <a:latin typeface="Cambria Math" panose="02040503050406030204" pitchFamily="18" charset="0"/>
                              <a:ea typeface="Cambria Math" panose="02040503050406030204" pitchFamily="18" charset="0"/>
                            </a:rPr>
                            <m:t>𝚯</m:t>
                          </m:r>
                        </m:e>
                      </m:acc>
                      <m:r>
                        <a:rPr lang="en-US" sz="2400" b="1" i="1" smtClean="0">
                          <a:solidFill>
                            <a:srgbClr val="4F4343"/>
                          </a:solidFill>
                          <a:latin typeface="Cambria Math" panose="02040503050406030204" pitchFamily="18" charset="0"/>
                          <a:ea typeface="Cambria Math" panose="02040503050406030204" pitchFamily="18" charset="0"/>
                        </a:rPr>
                        <m:t>=</m:t>
                      </m:r>
                      <m:sSub>
                        <m:sSubPr>
                          <m:ctrlPr>
                            <a:rPr lang="en-US" sz="2400" b="1" i="1">
                              <a:solidFill>
                                <a:srgbClr val="4F4343"/>
                              </a:solidFill>
                              <a:latin typeface="Cambria Math" panose="02040503050406030204" pitchFamily="18" charset="0"/>
                              <a:ea typeface="Cambria Math" panose="02040503050406030204" pitchFamily="18" charset="0"/>
                            </a:rPr>
                          </m:ctrlPr>
                        </m:sSubPr>
                        <m:e>
                          <m:r>
                            <a:rPr lang="en-US" sz="2400" b="1" i="1">
                              <a:solidFill>
                                <a:srgbClr val="4F4343"/>
                              </a:solidFill>
                              <a:latin typeface="Cambria Math" panose="02040503050406030204" pitchFamily="18" charset="0"/>
                              <a:ea typeface="Cambria Math" panose="02040503050406030204" pitchFamily="18" charset="0"/>
                            </a:rPr>
                            <m:t>𝚸</m:t>
                          </m:r>
                        </m:e>
                        <m:sub>
                          <m:r>
                            <a:rPr lang="en-US" sz="2400" b="1" i="1">
                              <a:solidFill>
                                <a:srgbClr val="4F4343"/>
                              </a:solidFill>
                              <a:latin typeface="Cambria Math" panose="02040503050406030204" pitchFamily="18" charset="0"/>
                              <a:ea typeface="Cambria Math" panose="02040503050406030204" pitchFamily="18" charset="0"/>
                            </a:rPr>
                            <m:t>𝟐</m:t>
                          </m:r>
                        </m:sub>
                      </m:sSub>
                      <m:sSub>
                        <m:sSubPr>
                          <m:ctrlPr>
                            <a:rPr lang="en-US" sz="2400" b="1" i="1">
                              <a:solidFill>
                                <a:srgbClr val="4F4343"/>
                              </a:solidFill>
                              <a:latin typeface="Cambria Math" panose="02040503050406030204" pitchFamily="18" charset="0"/>
                              <a:ea typeface="Cambria Math" panose="02040503050406030204" pitchFamily="18" charset="0"/>
                            </a:rPr>
                          </m:ctrlPr>
                        </m:sSubPr>
                        <m:e>
                          <m:r>
                            <a:rPr lang="en-US" sz="2400" b="1" i="1">
                              <a:solidFill>
                                <a:srgbClr val="4F4343"/>
                              </a:solidFill>
                              <a:latin typeface="Cambria Math" panose="02040503050406030204" pitchFamily="18" charset="0"/>
                              <a:ea typeface="Cambria Math" panose="02040503050406030204" pitchFamily="18" charset="0"/>
                            </a:rPr>
                            <m:t>−</m:t>
                          </m:r>
                          <m:r>
                            <a:rPr lang="en-US" sz="2400" b="1" i="1">
                              <a:solidFill>
                                <a:srgbClr val="4F4343"/>
                              </a:solidFill>
                              <a:latin typeface="Cambria Math" panose="02040503050406030204" pitchFamily="18" charset="0"/>
                              <a:ea typeface="Cambria Math" panose="02040503050406030204" pitchFamily="18" charset="0"/>
                            </a:rPr>
                            <m:t>𝚸</m:t>
                          </m:r>
                        </m:e>
                        <m:sub>
                          <m:r>
                            <a:rPr lang="en-US" sz="2400" b="1" i="1">
                              <a:solidFill>
                                <a:srgbClr val="4F4343"/>
                              </a:solidFill>
                              <a:latin typeface="Cambria Math" panose="02040503050406030204" pitchFamily="18" charset="0"/>
                              <a:ea typeface="Cambria Math" panose="02040503050406030204" pitchFamily="18" charset="0"/>
                            </a:rPr>
                            <m:t>𝟏</m:t>
                          </m:r>
                        </m:sub>
                      </m:sSub>
                    </m:oMath>
                  </m:oMathPara>
                </a14:m>
                <a:endParaRPr lang="en-US" sz="2400" b="1" i="0" u="none" strike="noStrike" dirty="0">
                  <a:solidFill>
                    <a:srgbClr val="4F4343"/>
                  </a:solidFill>
                  <a:effectLst/>
                  <a:latin typeface="Outfit" pitchFamily="2" charset="0"/>
                </a:endParaRPr>
              </a:p>
            </p:txBody>
          </p:sp>
        </mc:Choice>
        <mc:Fallback xmlns="">
          <p:sp>
            <p:nvSpPr>
              <p:cNvPr id="55" name="TextBox 54">
                <a:extLst>
                  <a:ext uri="{FF2B5EF4-FFF2-40B4-BE49-F238E27FC236}">
                    <a16:creationId xmlns:a16="http://schemas.microsoft.com/office/drawing/2014/main" id="{C9AF7052-8151-1C30-9915-86CD52DD66FC}"/>
                  </a:ext>
                </a:extLst>
              </p:cNvPr>
              <p:cNvSpPr txBox="1">
                <a:spLocks noRot="1" noChangeAspect="1" noMove="1" noResize="1" noEditPoints="1" noAdjustHandles="1" noChangeArrowheads="1" noChangeShapeType="1" noTextEdit="1"/>
              </p:cNvSpPr>
              <p:nvPr/>
            </p:nvSpPr>
            <p:spPr>
              <a:xfrm>
                <a:off x="700103" y="10422748"/>
                <a:ext cx="1793408" cy="473976"/>
              </a:xfrm>
              <a:prstGeom prst="rect">
                <a:avLst/>
              </a:prstGeom>
              <a:blipFill>
                <a:blip r:embed="rId12"/>
                <a:stretch>
                  <a:fillRect t="-8974" r="-4422" b="-2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83FBE23-C0A3-BC5A-B542-EB847D73257F}"/>
                  </a:ext>
                </a:extLst>
              </p:cNvPr>
              <p:cNvSpPr txBox="1"/>
              <p:nvPr/>
            </p:nvSpPr>
            <p:spPr>
              <a:xfrm>
                <a:off x="2451528" y="10611980"/>
                <a:ext cx="4463960" cy="1183529"/>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r>
                        <a:rPr lang="en-US" sz="2400" b="1" i="1" u="none" strike="noStrike" smtClean="0">
                          <a:solidFill>
                            <a:srgbClr val="4F4343"/>
                          </a:solidFill>
                          <a:effectLst/>
                          <a:latin typeface="Cambria Math" panose="02040503050406030204" pitchFamily="18" charset="0"/>
                          <a:ea typeface="Cambria Math" panose="02040503050406030204" pitchFamily="18" charset="0"/>
                        </a:rPr>
                        <m:t>𝑺𝑬</m:t>
                      </m:r>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rad>
                        <m:radPr>
                          <m:degHide m:val="on"/>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radPr>
                        <m:deg/>
                        <m:e>
                          <m:f>
                            <m:f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fPr>
                            <m:num>
                              <m:sSub>
                                <m:sSub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𝚸</m:t>
                                  </m:r>
                                </m:e>
                                <m:sub>
                                  <m:r>
                                    <a:rPr lang="en-US" sz="2400" b="1" i="1" u="none" strike="noStrike" smtClean="0">
                                      <a:solidFill>
                                        <a:srgbClr val="4F4343"/>
                                      </a:solidFill>
                                      <a:effectLst/>
                                      <a:latin typeface="Cambria Math" panose="02040503050406030204" pitchFamily="18" charset="0"/>
                                      <a:ea typeface="Cambria Math" panose="02040503050406030204" pitchFamily="18" charset="0"/>
                                    </a:rPr>
                                    <m:t>𝟏</m:t>
                                  </m:r>
                                </m:sub>
                              </m:sSub>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𝟏</m:t>
                              </m:r>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sSub>
                                <m:sSub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𝚸</m:t>
                                  </m:r>
                                </m:e>
                                <m:sub>
                                  <m:r>
                                    <a:rPr lang="en-US" sz="2400" b="1" i="1" u="none" strike="noStrike" smtClean="0">
                                      <a:solidFill>
                                        <a:srgbClr val="4F4343"/>
                                      </a:solidFill>
                                      <a:effectLst/>
                                      <a:latin typeface="Cambria Math" panose="02040503050406030204" pitchFamily="18" charset="0"/>
                                      <a:ea typeface="Cambria Math" panose="02040503050406030204" pitchFamily="18" charset="0"/>
                                    </a:rPr>
                                    <m:t>𝟏</m:t>
                                  </m:r>
                                </m:sub>
                              </m:sSub>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num>
                            <m:den>
                              <m:r>
                                <a:rPr lang="en-US" sz="2400" b="1" i="1" u="none" strike="noStrike" smtClean="0">
                                  <a:solidFill>
                                    <a:srgbClr val="4F4343"/>
                                  </a:solidFill>
                                  <a:effectLst/>
                                  <a:latin typeface="Cambria Math" panose="02040503050406030204" pitchFamily="18" charset="0"/>
                                  <a:ea typeface="Cambria Math" panose="02040503050406030204" pitchFamily="18" charset="0"/>
                                </a:rPr>
                                <m:t>𝚴</m:t>
                              </m:r>
                              <m:r>
                                <m:rPr>
                                  <m:nor/>
                                </m:rPr>
                                <a:rPr lang="en-US" sz="2400" b="1" i="0" u="none" strike="noStrike" dirty="0">
                                  <a:solidFill>
                                    <a:srgbClr val="4F4343"/>
                                  </a:solidFill>
                                  <a:effectLst/>
                                  <a:latin typeface="Outfit" pitchFamily="2" charset="0"/>
                                </a:rPr>
                                <m:t> </m:t>
                              </m:r>
                            </m:den>
                          </m:f>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f>
                            <m:f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fPr>
                            <m:num>
                              <m:sSub>
                                <m:sSub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𝚸</m:t>
                                  </m:r>
                                </m:e>
                                <m:sub>
                                  <m:r>
                                    <a:rPr lang="en-US" sz="2400" b="1" i="1" u="none" strike="noStrike" smtClean="0">
                                      <a:solidFill>
                                        <a:srgbClr val="4F4343"/>
                                      </a:solidFill>
                                      <a:effectLst/>
                                      <a:latin typeface="Cambria Math" panose="02040503050406030204" pitchFamily="18" charset="0"/>
                                      <a:ea typeface="Cambria Math" panose="02040503050406030204" pitchFamily="18" charset="0"/>
                                    </a:rPr>
                                    <m:t>𝟐</m:t>
                                  </m:r>
                                </m:sub>
                              </m:sSub>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𝟏</m:t>
                              </m:r>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sSub>
                                <m:sSub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𝚸</m:t>
                                  </m:r>
                                </m:e>
                                <m:sub>
                                  <m:r>
                                    <a:rPr lang="en-US" sz="2400" b="1" i="1" u="none" strike="noStrike" smtClean="0">
                                      <a:solidFill>
                                        <a:srgbClr val="4F4343"/>
                                      </a:solidFill>
                                      <a:effectLst/>
                                      <a:latin typeface="Cambria Math" panose="02040503050406030204" pitchFamily="18" charset="0"/>
                                      <a:ea typeface="Cambria Math" panose="02040503050406030204" pitchFamily="18" charset="0"/>
                                    </a:rPr>
                                    <m:t>𝟐</m:t>
                                  </m:r>
                                </m:sub>
                              </m:sSub>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num>
                            <m:den>
                              <m:r>
                                <a:rPr lang="en-US" sz="2400" b="1" i="1" u="none" strike="noStrike" smtClean="0">
                                  <a:solidFill>
                                    <a:srgbClr val="4F4343"/>
                                  </a:solidFill>
                                  <a:effectLst/>
                                  <a:latin typeface="Cambria Math" panose="02040503050406030204" pitchFamily="18" charset="0"/>
                                  <a:ea typeface="Cambria Math" panose="02040503050406030204" pitchFamily="18" charset="0"/>
                                </a:rPr>
                                <m:t>𝚴</m:t>
                              </m:r>
                              <m:r>
                                <m:rPr>
                                  <m:nor/>
                                </m:rPr>
                                <a:rPr lang="en-US" sz="2400" b="1" i="0" u="none" strike="noStrike" dirty="0">
                                  <a:solidFill>
                                    <a:srgbClr val="4F4343"/>
                                  </a:solidFill>
                                  <a:effectLst/>
                                  <a:latin typeface="Outfit" pitchFamily="2" charset="0"/>
                                </a:rPr>
                                <m:t> </m:t>
                              </m:r>
                            </m:den>
                          </m:f>
                        </m:e>
                      </m:rad>
                    </m:oMath>
                  </m:oMathPara>
                </a14:m>
                <a:endParaRPr lang="en-US" sz="2400" b="1" i="0" u="none" strike="noStrike" dirty="0">
                  <a:solidFill>
                    <a:srgbClr val="4F4343"/>
                  </a:solidFill>
                  <a:effectLst/>
                  <a:latin typeface="Outfit" pitchFamily="2" charset="0"/>
                </a:endParaRPr>
              </a:p>
            </p:txBody>
          </p:sp>
        </mc:Choice>
        <mc:Fallback xmlns="">
          <p:sp>
            <p:nvSpPr>
              <p:cNvPr id="56" name="TextBox 55">
                <a:extLst>
                  <a:ext uri="{FF2B5EF4-FFF2-40B4-BE49-F238E27FC236}">
                    <a16:creationId xmlns:a16="http://schemas.microsoft.com/office/drawing/2014/main" id="{483FBE23-C0A3-BC5A-B542-EB847D73257F}"/>
                  </a:ext>
                </a:extLst>
              </p:cNvPr>
              <p:cNvSpPr txBox="1">
                <a:spLocks noRot="1" noChangeAspect="1" noMove="1" noResize="1" noEditPoints="1" noAdjustHandles="1" noChangeArrowheads="1" noChangeShapeType="1" noTextEdit="1"/>
              </p:cNvSpPr>
              <p:nvPr/>
            </p:nvSpPr>
            <p:spPr>
              <a:xfrm>
                <a:off x="2451528" y="10611980"/>
                <a:ext cx="4463960" cy="1183529"/>
              </a:xfrm>
              <a:prstGeom prst="rect">
                <a:avLst/>
              </a:prstGeom>
              <a:blipFill>
                <a:blip r:embed="rId13"/>
                <a:stretch>
                  <a:fillRect r="-15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74517A72-806D-846C-8EED-A1AD355A0FDD}"/>
                  </a:ext>
                </a:extLst>
              </p:cNvPr>
              <p:cNvSpPr txBox="1"/>
              <p:nvPr/>
            </p:nvSpPr>
            <p:spPr>
              <a:xfrm>
                <a:off x="553368" y="10918622"/>
                <a:ext cx="1543990" cy="846899"/>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r>
                        <a:rPr lang="en-US" sz="2400" b="1" i="1" u="none" strike="noStrike" smtClean="0">
                          <a:solidFill>
                            <a:srgbClr val="4F4343"/>
                          </a:solidFill>
                          <a:effectLst/>
                          <a:latin typeface="Cambria Math" panose="02040503050406030204" pitchFamily="18" charset="0"/>
                          <a:ea typeface="Cambria Math" panose="02040503050406030204" pitchFamily="18" charset="0"/>
                        </a:rPr>
                        <m:t>𝒁</m:t>
                      </m:r>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f>
                        <m:f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fPr>
                        <m:num>
                          <m:acc>
                            <m:accPr>
                              <m:chr m:val="̂"/>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acc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𝚯</m:t>
                              </m:r>
                            </m:e>
                          </m:acc>
                        </m:num>
                        <m:den>
                          <m:r>
                            <m:rPr>
                              <m:nor/>
                            </m:rPr>
                            <a:rPr lang="en-US" sz="2400" b="1" i="0" u="none" strike="noStrike" smtClean="0">
                              <a:solidFill>
                                <a:srgbClr val="4F4343"/>
                              </a:solidFill>
                              <a:effectLst/>
                              <a:latin typeface="Cambria Math" panose="02040503050406030204" pitchFamily="18" charset="0"/>
                              <a:ea typeface="Cambria Math" panose="02040503050406030204" pitchFamily="18" charset="0"/>
                            </a:rPr>
                            <m:t>SE</m:t>
                          </m:r>
                          <m:r>
                            <m:rPr>
                              <m:nor/>
                            </m:rPr>
                            <a:rPr lang="en-US" sz="2400" b="1" i="0" u="none" strike="noStrike" dirty="0">
                              <a:solidFill>
                                <a:srgbClr val="4F4343"/>
                              </a:solidFill>
                              <a:effectLst/>
                              <a:latin typeface="Outfit" pitchFamily="2" charset="0"/>
                            </a:rPr>
                            <m:t> </m:t>
                          </m:r>
                        </m:den>
                      </m:f>
                    </m:oMath>
                  </m:oMathPara>
                </a14:m>
                <a:endParaRPr lang="en-US" sz="2400" b="1" i="0" u="none" strike="noStrike" dirty="0">
                  <a:solidFill>
                    <a:srgbClr val="4F4343"/>
                  </a:solidFill>
                  <a:effectLst/>
                  <a:latin typeface="Outfit" pitchFamily="2" charset="0"/>
                </a:endParaRPr>
              </a:p>
            </p:txBody>
          </p:sp>
        </mc:Choice>
        <mc:Fallback xmlns="">
          <p:sp>
            <p:nvSpPr>
              <p:cNvPr id="57" name="TextBox 56">
                <a:extLst>
                  <a:ext uri="{FF2B5EF4-FFF2-40B4-BE49-F238E27FC236}">
                    <a16:creationId xmlns:a16="http://schemas.microsoft.com/office/drawing/2014/main" id="{74517A72-806D-846C-8EED-A1AD355A0FDD}"/>
                  </a:ext>
                </a:extLst>
              </p:cNvPr>
              <p:cNvSpPr txBox="1">
                <a:spLocks noRot="1" noChangeAspect="1" noMove="1" noResize="1" noEditPoints="1" noAdjustHandles="1" noChangeArrowheads="1" noChangeShapeType="1" noTextEdit="1"/>
              </p:cNvSpPr>
              <p:nvPr/>
            </p:nvSpPr>
            <p:spPr>
              <a:xfrm>
                <a:off x="553368" y="10918622"/>
                <a:ext cx="1543990" cy="846899"/>
              </a:xfrm>
              <a:prstGeom prst="rect">
                <a:avLst/>
              </a:prstGeom>
              <a:blipFill>
                <a:blip r:embed="rId14"/>
                <a:stretch>
                  <a:fillRect b="-5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727FAB4-CFB3-9F6A-7443-01EA6EA0BF57}"/>
                  </a:ext>
                </a:extLst>
              </p:cNvPr>
              <p:cNvSpPr txBox="1"/>
              <p:nvPr/>
            </p:nvSpPr>
            <p:spPr>
              <a:xfrm>
                <a:off x="6838961" y="11101813"/>
                <a:ext cx="3092002" cy="515654"/>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sSub>
                        <m:sSubPr>
                          <m:ctrlPr>
                            <a:rPr lang="en-US" sz="2400" b="1" i="1" u="none" strike="noStrike" smtClean="0">
                              <a:solidFill>
                                <a:srgbClr val="4F4343"/>
                              </a:solidFill>
                              <a:effectLst/>
                              <a:latin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rPr>
                            <m:t>𝑪𝑰</m:t>
                          </m:r>
                        </m:e>
                        <m:sub>
                          <m:r>
                            <a:rPr lang="en-US" sz="2400" b="1" i="1" u="none" strike="noStrike" smtClean="0">
                              <a:solidFill>
                                <a:srgbClr val="4F4343"/>
                              </a:solidFill>
                              <a:effectLst/>
                              <a:latin typeface="Cambria Math" panose="02040503050406030204" pitchFamily="18" charset="0"/>
                            </a:rPr>
                            <m:t>𝒍𝒐𝒘</m:t>
                          </m:r>
                        </m:sub>
                      </m:sSub>
                      <m:r>
                        <a:rPr lang="en-US" sz="2400" b="1" i="1" u="none" strike="noStrike" smtClean="0">
                          <a:solidFill>
                            <a:srgbClr val="4F4343"/>
                          </a:solidFill>
                          <a:effectLst/>
                          <a:latin typeface="Cambria Math" panose="02040503050406030204" pitchFamily="18" charset="0"/>
                        </a:rPr>
                        <m:t>=</m:t>
                      </m:r>
                      <m:acc>
                        <m:accPr>
                          <m:chr m:val="̂"/>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acc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𝚯</m:t>
                          </m:r>
                        </m:e>
                      </m:acc>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sSub>
                        <m:sSub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𝒁</m:t>
                          </m:r>
                        </m:e>
                        <m:sub>
                          <m:r>
                            <a:rPr lang="en-US" sz="2400" b="1" i="1" u="none" strike="noStrike" smtClean="0">
                              <a:solidFill>
                                <a:srgbClr val="4F4343"/>
                              </a:solidFill>
                              <a:effectLst/>
                              <a:latin typeface="Cambria Math" panose="02040503050406030204" pitchFamily="18" charset="0"/>
                              <a:ea typeface="Cambria Math" panose="02040503050406030204" pitchFamily="18" charset="0"/>
                            </a:rPr>
                            <m:t>𝜶</m:t>
                          </m:r>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𝟐</m:t>
                          </m:r>
                        </m:sub>
                      </m:sSub>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𝑺𝑬</m:t>
                      </m:r>
                    </m:oMath>
                  </m:oMathPara>
                </a14:m>
                <a:endParaRPr lang="en-US" sz="2400" b="1" i="0" u="none" strike="noStrike" dirty="0">
                  <a:solidFill>
                    <a:srgbClr val="4F4343"/>
                  </a:solidFill>
                  <a:effectLst/>
                  <a:latin typeface="Outfit" pitchFamily="2" charset="0"/>
                </a:endParaRPr>
              </a:p>
            </p:txBody>
          </p:sp>
        </mc:Choice>
        <mc:Fallback xmlns="">
          <p:sp>
            <p:nvSpPr>
              <p:cNvPr id="58" name="TextBox 57">
                <a:extLst>
                  <a:ext uri="{FF2B5EF4-FFF2-40B4-BE49-F238E27FC236}">
                    <a16:creationId xmlns:a16="http://schemas.microsoft.com/office/drawing/2014/main" id="{9727FAB4-CFB3-9F6A-7443-01EA6EA0BF57}"/>
                  </a:ext>
                </a:extLst>
              </p:cNvPr>
              <p:cNvSpPr txBox="1">
                <a:spLocks noRot="1" noChangeAspect="1" noMove="1" noResize="1" noEditPoints="1" noAdjustHandles="1" noChangeArrowheads="1" noChangeShapeType="1" noTextEdit="1"/>
              </p:cNvSpPr>
              <p:nvPr/>
            </p:nvSpPr>
            <p:spPr>
              <a:xfrm>
                <a:off x="6838961" y="11101813"/>
                <a:ext cx="3092002" cy="515654"/>
              </a:xfrm>
              <a:prstGeom prst="rect">
                <a:avLst/>
              </a:prstGeom>
              <a:blipFill>
                <a:blip r:embed="rId15"/>
                <a:stretch>
                  <a:fillRect t="-4706" r="-374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3C585D9-61F7-8BCE-B567-E20E0151DAC4}"/>
                  </a:ext>
                </a:extLst>
              </p:cNvPr>
              <p:cNvSpPr txBox="1"/>
              <p:nvPr/>
            </p:nvSpPr>
            <p:spPr>
              <a:xfrm>
                <a:off x="6896438" y="11669509"/>
                <a:ext cx="3092002" cy="515654"/>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sSub>
                        <m:sSubPr>
                          <m:ctrlPr>
                            <a:rPr lang="en-US" sz="2400" b="1" i="1" u="none" strike="noStrike" smtClean="0">
                              <a:solidFill>
                                <a:srgbClr val="4F4343"/>
                              </a:solidFill>
                              <a:effectLst/>
                              <a:latin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rPr>
                            <m:t>𝑪𝑰</m:t>
                          </m:r>
                        </m:e>
                        <m:sub>
                          <m:r>
                            <a:rPr lang="en-US" sz="2400" b="1" i="1" u="none" strike="noStrike" smtClean="0">
                              <a:solidFill>
                                <a:srgbClr val="4F4343"/>
                              </a:solidFill>
                              <a:effectLst/>
                              <a:latin typeface="Cambria Math" panose="02040503050406030204" pitchFamily="18" charset="0"/>
                            </a:rPr>
                            <m:t>𝒖𝒑</m:t>
                          </m:r>
                        </m:sub>
                      </m:sSub>
                      <m:r>
                        <a:rPr lang="en-US" sz="2400" b="1" i="1" u="none" strike="noStrike" smtClean="0">
                          <a:solidFill>
                            <a:srgbClr val="4F4343"/>
                          </a:solidFill>
                          <a:effectLst/>
                          <a:latin typeface="Cambria Math" panose="02040503050406030204" pitchFamily="18" charset="0"/>
                        </a:rPr>
                        <m:t>=</m:t>
                      </m:r>
                      <m:acc>
                        <m:accPr>
                          <m:chr m:val="̂"/>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acc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𝚯</m:t>
                          </m:r>
                        </m:e>
                      </m:acc>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sSub>
                        <m:sSubPr>
                          <m:ctrlPr>
                            <a:rPr lang="en-US" sz="2400" b="1" i="1" u="none" strike="noStrike" smtClean="0">
                              <a:solidFill>
                                <a:srgbClr val="4F4343"/>
                              </a:solidFill>
                              <a:effectLst/>
                              <a:latin typeface="Cambria Math" panose="02040503050406030204" pitchFamily="18" charset="0"/>
                              <a:ea typeface="Cambria Math" panose="02040503050406030204" pitchFamily="18" charset="0"/>
                            </a:rPr>
                          </m:ctrlPr>
                        </m:sSubPr>
                        <m:e>
                          <m:r>
                            <a:rPr lang="en-US" sz="2400" b="1" i="1" u="none" strike="noStrike" smtClean="0">
                              <a:solidFill>
                                <a:srgbClr val="4F4343"/>
                              </a:solidFill>
                              <a:effectLst/>
                              <a:latin typeface="Cambria Math" panose="02040503050406030204" pitchFamily="18" charset="0"/>
                              <a:ea typeface="Cambria Math" panose="02040503050406030204" pitchFamily="18" charset="0"/>
                            </a:rPr>
                            <m:t>𝒁</m:t>
                          </m:r>
                        </m:e>
                        <m:sub>
                          <m:r>
                            <a:rPr lang="en-US" sz="2400" b="1" i="1" u="none" strike="noStrike" smtClean="0">
                              <a:solidFill>
                                <a:srgbClr val="4F4343"/>
                              </a:solidFill>
                              <a:effectLst/>
                              <a:latin typeface="Cambria Math" panose="02040503050406030204" pitchFamily="18" charset="0"/>
                              <a:ea typeface="Cambria Math" panose="02040503050406030204" pitchFamily="18" charset="0"/>
                            </a:rPr>
                            <m:t>𝜶</m:t>
                          </m:r>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𝟐</m:t>
                          </m:r>
                        </m:sub>
                      </m:sSub>
                      <m:r>
                        <a:rPr lang="en-US" sz="2400" b="1" i="1" u="none" strike="noStrike" smtClean="0">
                          <a:solidFill>
                            <a:srgbClr val="4F4343"/>
                          </a:solidFill>
                          <a:effectLst/>
                          <a:latin typeface="Cambria Math" panose="02040503050406030204" pitchFamily="18" charset="0"/>
                          <a:ea typeface="Cambria Math" panose="02040503050406030204" pitchFamily="18" charset="0"/>
                        </a:rPr>
                        <m:t>∙</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𝑺𝑬</m:t>
                      </m:r>
                    </m:oMath>
                  </m:oMathPara>
                </a14:m>
                <a:endParaRPr lang="en-US" sz="2400" b="1" i="0" u="none" strike="noStrike" dirty="0">
                  <a:solidFill>
                    <a:srgbClr val="4F4343"/>
                  </a:solidFill>
                  <a:effectLst/>
                  <a:latin typeface="Outfit" pitchFamily="2" charset="0"/>
                </a:endParaRPr>
              </a:p>
            </p:txBody>
          </p:sp>
        </mc:Choice>
        <mc:Fallback xmlns="">
          <p:sp>
            <p:nvSpPr>
              <p:cNvPr id="59" name="TextBox 58">
                <a:extLst>
                  <a:ext uri="{FF2B5EF4-FFF2-40B4-BE49-F238E27FC236}">
                    <a16:creationId xmlns:a16="http://schemas.microsoft.com/office/drawing/2014/main" id="{C3C585D9-61F7-8BCE-B567-E20E0151DAC4}"/>
                  </a:ext>
                </a:extLst>
              </p:cNvPr>
              <p:cNvSpPr txBox="1">
                <a:spLocks noRot="1" noChangeAspect="1" noMove="1" noResize="1" noEditPoints="1" noAdjustHandles="1" noChangeArrowheads="1" noChangeShapeType="1" noTextEdit="1"/>
              </p:cNvSpPr>
              <p:nvPr/>
            </p:nvSpPr>
            <p:spPr>
              <a:xfrm>
                <a:off x="6896438" y="11669509"/>
                <a:ext cx="3092002" cy="515654"/>
              </a:xfrm>
              <a:prstGeom prst="rect">
                <a:avLst/>
              </a:prstGeom>
              <a:blipFill>
                <a:blip r:embed="rId16"/>
                <a:stretch>
                  <a:fillRect t="-4706" r="-1969"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EB32103-3DE3-30AB-1B93-B25B578D8E6E}"/>
                  </a:ext>
                </a:extLst>
              </p:cNvPr>
              <p:cNvSpPr txBox="1"/>
              <p:nvPr/>
            </p:nvSpPr>
            <p:spPr>
              <a:xfrm>
                <a:off x="5475181" y="10161120"/>
                <a:ext cx="6097136" cy="528286"/>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sSub>
                        <m:sSubPr>
                          <m:ctrlPr>
                            <a:rPr lang="en-US" sz="2600" b="1" i="1" u="none" strike="noStrike" smtClean="0">
                              <a:solidFill>
                                <a:srgbClr val="4F4343"/>
                              </a:solidFill>
                              <a:effectLst/>
                              <a:latin typeface="Cambria Math" panose="02040503050406030204" pitchFamily="18" charset="0"/>
                              <a:ea typeface="Cambria Math" panose="02040503050406030204" pitchFamily="18" charset="0"/>
                            </a:rPr>
                          </m:ctrlPr>
                        </m:sSubPr>
                        <m:e>
                          <m:r>
                            <a:rPr lang="en-US" sz="2600" b="1" i="1" u="none" strike="noStrike" smtClean="0">
                              <a:solidFill>
                                <a:srgbClr val="4F4343"/>
                              </a:solidFill>
                              <a:effectLst/>
                              <a:latin typeface="Cambria Math" panose="02040503050406030204" pitchFamily="18" charset="0"/>
                              <a:ea typeface="Cambria Math" panose="02040503050406030204" pitchFamily="18" charset="0"/>
                            </a:rPr>
                            <m:t>𝒁</m:t>
                          </m:r>
                        </m:e>
                        <m:sub>
                          <m:r>
                            <a:rPr lang="en-US" sz="2600" b="1" i="1" u="none" strike="noStrike" smtClean="0">
                              <a:solidFill>
                                <a:srgbClr val="4F4343"/>
                              </a:solidFill>
                              <a:effectLst/>
                              <a:latin typeface="Cambria Math" panose="02040503050406030204" pitchFamily="18" charset="0"/>
                              <a:ea typeface="Cambria Math" panose="02040503050406030204" pitchFamily="18" charset="0"/>
                            </a:rPr>
                            <m:t>𝜶</m:t>
                          </m:r>
                          <m:r>
                            <a:rPr lang="en-US" sz="2600" b="1" i="1" u="none" strike="noStrike" smtClean="0">
                              <a:solidFill>
                                <a:srgbClr val="4F4343"/>
                              </a:solidFill>
                              <a:effectLst/>
                              <a:latin typeface="Cambria Math" panose="02040503050406030204" pitchFamily="18" charset="0"/>
                              <a:ea typeface="Cambria Math" panose="02040503050406030204" pitchFamily="18" charset="0"/>
                            </a:rPr>
                            <m:t>/</m:t>
                          </m:r>
                          <m:r>
                            <a:rPr lang="en-US" sz="2600" b="1" i="1" u="none" strike="noStrike" smtClean="0">
                              <a:solidFill>
                                <a:srgbClr val="4F4343"/>
                              </a:solidFill>
                              <a:effectLst/>
                              <a:latin typeface="Cambria Math" panose="02040503050406030204" pitchFamily="18" charset="0"/>
                              <a:ea typeface="Cambria Math" panose="02040503050406030204" pitchFamily="18" charset="0"/>
                            </a:rPr>
                            <m:t>𝟐</m:t>
                          </m:r>
                        </m:sub>
                      </m:sSub>
                      <m:r>
                        <a:rPr lang="en-US" sz="2600" b="1" i="1" u="none" strike="noStrike" smtClean="0">
                          <a:solidFill>
                            <a:srgbClr val="4F4343"/>
                          </a:solidFill>
                          <a:effectLst/>
                          <a:latin typeface="Cambria Math" panose="02040503050406030204" pitchFamily="18" charset="0"/>
                          <a:ea typeface="Cambria Math" panose="02040503050406030204" pitchFamily="18" charset="0"/>
                        </a:rPr>
                        <m:t>=</m:t>
                      </m:r>
                      <m:r>
                        <a:rPr lang="en-US" sz="2600" b="1" i="1" u="none" strike="noStrike" smtClean="0">
                          <a:solidFill>
                            <a:srgbClr val="4F4343"/>
                          </a:solidFill>
                          <a:effectLst/>
                          <a:latin typeface="Cambria Math" panose="02040503050406030204" pitchFamily="18" charset="0"/>
                          <a:ea typeface="Cambria Math" panose="02040503050406030204" pitchFamily="18" charset="0"/>
                        </a:rPr>
                        <m:t>𝟏</m:t>
                      </m:r>
                      <m:r>
                        <a:rPr lang="en-US" sz="2600" b="1" i="1" u="none" strike="noStrike" smtClean="0">
                          <a:solidFill>
                            <a:srgbClr val="4F4343"/>
                          </a:solidFill>
                          <a:effectLst/>
                          <a:latin typeface="Cambria Math" panose="02040503050406030204" pitchFamily="18" charset="0"/>
                          <a:ea typeface="Cambria Math" panose="02040503050406030204" pitchFamily="18" charset="0"/>
                        </a:rPr>
                        <m:t>.</m:t>
                      </m:r>
                      <m:r>
                        <a:rPr lang="en-US" sz="2600" b="1" i="1" u="none" strike="noStrike" smtClean="0">
                          <a:solidFill>
                            <a:srgbClr val="4F4343"/>
                          </a:solidFill>
                          <a:effectLst/>
                          <a:latin typeface="Cambria Math" panose="02040503050406030204" pitchFamily="18" charset="0"/>
                          <a:ea typeface="Cambria Math" panose="02040503050406030204" pitchFamily="18" charset="0"/>
                        </a:rPr>
                        <m:t>𝟗𝟔</m:t>
                      </m:r>
                      <m:r>
                        <a:rPr lang="en-US" sz="2600" b="1" i="1" u="none" strike="noStrike" smtClean="0">
                          <a:solidFill>
                            <a:srgbClr val="4F4343"/>
                          </a:solidFill>
                          <a:effectLst/>
                          <a:latin typeface="Cambria Math" panose="02040503050406030204" pitchFamily="18" charset="0"/>
                          <a:ea typeface="Cambria Math" panose="02040503050406030204" pitchFamily="18" charset="0"/>
                        </a:rPr>
                        <m:t>, </m:t>
                      </m:r>
                      <m:r>
                        <a:rPr lang="en-US" sz="2600" b="1" i="1" u="none" strike="noStrike" smtClean="0">
                          <a:solidFill>
                            <a:srgbClr val="4F4343"/>
                          </a:solidFill>
                          <a:effectLst/>
                          <a:latin typeface="Cambria Math" panose="02040503050406030204" pitchFamily="18" charset="0"/>
                          <a:ea typeface="Cambria Math" panose="02040503050406030204" pitchFamily="18" charset="0"/>
                        </a:rPr>
                        <m:t>𝟗𝟓</m:t>
                      </m:r>
                      <m:r>
                        <a:rPr lang="en-US" sz="2600" b="1" i="1" u="none" strike="noStrike" smtClean="0">
                          <a:solidFill>
                            <a:srgbClr val="4F4343"/>
                          </a:solidFill>
                          <a:effectLst/>
                          <a:latin typeface="Cambria Math" panose="02040503050406030204" pitchFamily="18" charset="0"/>
                          <a:ea typeface="Cambria Math" panose="02040503050406030204" pitchFamily="18" charset="0"/>
                        </a:rPr>
                        <m:t>% </m:t>
                      </m:r>
                      <m:r>
                        <a:rPr lang="en-US" sz="2600" b="1" i="1" u="none" strike="noStrike" smtClean="0">
                          <a:solidFill>
                            <a:srgbClr val="4F4343"/>
                          </a:solidFill>
                          <a:effectLst/>
                          <a:latin typeface="Cambria Math" panose="02040503050406030204" pitchFamily="18" charset="0"/>
                          <a:ea typeface="Cambria Math" panose="02040503050406030204" pitchFamily="18" charset="0"/>
                        </a:rPr>
                        <m:t>𝒄𝒐𝒏𝒇𝒊𝒅𝒆𝒏𝒄𝒆</m:t>
                      </m:r>
                    </m:oMath>
                  </m:oMathPara>
                </a14:m>
                <a:endParaRPr lang="en-US" sz="2600" dirty="0">
                  <a:solidFill>
                    <a:srgbClr val="4F4343"/>
                  </a:solidFill>
                </a:endParaRPr>
              </a:p>
            </p:txBody>
          </p:sp>
        </mc:Choice>
        <mc:Fallback xmlns="">
          <p:sp>
            <p:nvSpPr>
              <p:cNvPr id="60" name="TextBox 59">
                <a:extLst>
                  <a:ext uri="{FF2B5EF4-FFF2-40B4-BE49-F238E27FC236}">
                    <a16:creationId xmlns:a16="http://schemas.microsoft.com/office/drawing/2014/main" id="{CEB32103-3DE3-30AB-1B93-B25B578D8E6E}"/>
                  </a:ext>
                </a:extLst>
              </p:cNvPr>
              <p:cNvSpPr txBox="1">
                <a:spLocks noRot="1" noChangeAspect="1" noMove="1" noResize="1" noEditPoints="1" noAdjustHandles="1" noChangeArrowheads="1" noChangeShapeType="1" noTextEdit="1"/>
              </p:cNvSpPr>
              <p:nvPr/>
            </p:nvSpPr>
            <p:spPr>
              <a:xfrm>
                <a:off x="5475181" y="10161120"/>
                <a:ext cx="6097136" cy="5282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FD11248-7A98-63AA-1EFC-E616059521F7}"/>
                  </a:ext>
                </a:extLst>
              </p:cNvPr>
              <p:cNvSpPr txBox="1"/>
              <p:nvPr/>
            </p:nvSpPr>
            <p:spPr>
              <a:xfrm>
                <a:off x="7234735" y="10664777"/>
                <a:ext cx="3994220" cy="461665"/>
              </a:xfrm>
              <a:prstGeom prst="rect">
                <a:avLst/>
              </a:prstGeom>
              <a:noFill/>
            </p:spPr>
            <p:txBody>
              <a:bodyPr wrap="square">
                <a:spAutoFit/>
              </a:bodyPr>
              <a:lstStyle/>
              <a:p>
                <a:pPr algn="ctr" fontAlgn="ctr">
                  <a:buNone/>
                </a:pPr>
                <a14:m>
                  <m:oMathPara xmlns:m="http://schemas.openxmlformats.org/officeDocument/2006/math">
                    <m:oMathParaPr>
                      <m:jc m:val="centerGroup"/>
                    </m:oMathParaPr>
                    <m:oMath xmlns:m="http://schemas.openxmlformats.org/officeDocument/2006/math">
                      <m:r>
                        <a:rPr lang="en-US" sz="2400" b="1" i="1" u="none" strike="noStrike" smtClean="0">
                          <a:solidFill>
                            <a:srgbClr val="4F4343"/>
                          </a:solidFill>
                          <a:effectLst/>
                          <a:latin typeface="Cambria Math" panose="02040503050406030204" pitchFamily="18" charset="0"/>
                        </a:rPr>
                        <m:t>𝑪𝑰</m:t>
                      </m:r>
                      <m:r>
                        <a:rPr lang="en-US" sz="2400" b="1" i="1" u="none" strike="noStrike" smtClean="0">
                          <a:solidFill>
                            <a:srgbClr val="4F4343"/>
                          </a:solidFill>
                          <a:effectLst/>
                          <a:latin typeface="Cambria Math" panose="02040503050406030204" pitchFamily="18" charset="0"/>
                        </a:rPr>
                        <m:t>=</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𝑪𝒐𝒏𝒇𝒊𝒅𝒆𝒏𝒄𝒆</m:t>
                      </m:r>
                      <m:r>
                        <a:rPr lang="en-US" sz="2400" b="1" i="1" u="none" strike="noStrike" smtClean="0">
                          <a:solidFill>
                            <a:srgbClr val="4F4343"/>
                          </a:solidFill>
                          <a:effectLst/>
                          <a:latin typeface="Cambria Math" panose="02040503050406030204" pitchFamily="18" charset="0"/>
                          <a:ea typeface="Cambria Math" panose="02040503050406030204" pitchFamily="18" charset="0"/>
                        </a:rPr>
                        <m:t> </m:t>
                      </m:r>
                      <m:r>
                        <a:rPr lang="en-US" sz="2400" b="1" i="1" u="none" strike="noStrike" smtClean="0">
                          <a:solidFill>
                            <a:srgbClr val="4F4343"/>
                          </a:solidFill>
                          <a:effectLst/>
                          <a:latin typeface="Cambria Math" panose="02040503050406030204" pitchFamily="18" charset="0"/>
                          <a:ea typeface="Cambria Math" panose="02040503050406030204" pitchFamily="18" charset="0"/>
                        </a:rPr>
                        <m:t>𝑰𝒏𝒕𝒆𝒓𝒗𝒂𝒍</m:t>
                      </m:r>
                    </m:oMath>
                  </m:oMathPara>
                </a14:m>
                <a:endParaRPr lang="en-US" sz="2400" b="1" i="0" u="none" strike="noStrike" dirty="0">
                  <a:solidFill>
                    <a:srgbClr val="4F4343"/>
                  </a:solidFill>
                  <a:effectLst/>
                  <a:latin typeface="Outfit" pitchFamily="2" charset="0"/>
                </a:endParaRPr>
              </a:p>
            </p:txBody>
          </p:sp>
        </mc:Choice>
        <mc:Fallback xmlns="">
          <p:sp>
            <p:nvSpPr>
              <p:cNvPr id="61" name="TextBox 60">
                <a:extLst>
                  <a:ext uri="{FF2B5EF4-FFF2-40B4-BE49-F238E27FC236}">
                    <a16:creationId xmlns:a16="http://schemas.microsoft.com/office/drawing/2014/main" id="{5FD11248-7A98-63AA-1EFC-E616059521F7}"/>
                  </a:ext>
                </a:extLst>
              </p:cNvPr>
              <p:cNvSpPr txBox="1">
                <a:spLocks noRot="1" noChangeAspect="1" noMove="1" noResize="1" noEditPoints="1" noAdjustHandles="1" noChangeArrowheads="1" noChangeShapeType="1" noTextEdit="1"/>
              </p:cNvSpPr>
              <p:nvPr/>
            </p:nvSpPr>
            <p:spPr>
              <a:xfrm>
                <a:off x="7234735" y="10664777"/>
                <a:ext cx="3994220" cy="461665"/>
              </a:xfrm>
              <a:prstGeom prst="rect">
                <a:avLst/>
              </a:prstGeom>
              <a:blipFill>
                <a:blip r:embed="rId18"/>
                <a:stretch>
                  <a:fillRect l="-763" t="-10526" r="-3053" b="-2894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D1401D43-FC28-0914-943C-5397E88C80B6}"/>
              </a:ext>
            </a:extLst>
          </p:cNvPr>
          <p:cNvSpPr txBox="1"/>
          <p:nvPr/>
        </p:nvSpPr>
        <p:spPr>
          <a:xfrm>
            <a:off x="8187916" y="5996531"/>
            <a:ext cx="17947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15267"/>
                </a:solidFill>
                <a:effectLst/>
                <a:uLnTx/>
                <a:uFillTx/>
                <a:latin typeface="Outfit" pitchFamily="2" charset="0"/>
                <a:ea typeface="+mn-ea"/>
                <a:cs typeface="+mn-cs"/>
              </a:rPr>
              <a:t>DeepFake Maker</a:t>
            </a:r>
          </a:p>
        </p:txBody>
      </p:sp>
      <p:sp>
        <p:nvSpPr>
          <p:cNvPr id="3" name="TextBox 2">
            <a:extLst>
              <a:ext uri="{FF2B5EF4-FFF2-40B4-BE49-F238E27FC236}">
                <a16:creationId xmlns:a16="http://schemas.microsoft.com/office/drawing/2014/main" id="{86D3B2D5-267D-D228-94AE-C72559A79031}"/>
              </a:ext>
            </a:extLst>
          </p:cNvPr>
          <p:cNvSpPr txBox="1"/>
          <p:nvPr/>
        </p:nvSpPr>
        <p:spPr>
          <a:xfrm>
            <a:off x="9785328" y="6014369"/>
            <a:ext cx="19431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15267"/>
                </a:solidFill>
                <a:effectLst/>
                <a:uLnTx/>
                <a:uFillTx/>
                <a:latin typeface="Outfit" pitchFamily="2" charset="0"/>
                <a:ea typeface="+mn-ea"/>
                <a:cs typeface="+mn-cs"/>
              </a:rPr>
              <a:t>Photoshop</a:t>
            </a:r>
          </a:p>
        </p:txBody>
      </p:sp>
      <p:pic>
        <p:nvPicPr>
          <p:cNvPr id="4" name="Picture 3" descr="A person with a beard&#10;&#10;AI-generated content may be incorrect.">
            <a:extLst>
              <a:ext uri="{FF2B5EF4-FFF2-40B4-BE49-F238E27FC236}">
                <a16:creationId xmlns:a16="http://schemas.microsoft.com/office/drawing/2014/main" id="{D8DEFC68-B19D-9C5C-1A68-4D507681DFC3}"/>
              </a:ext>
            </a:extLst>
          </p:cNvPr>
          <p:cNvPicPr>
            <a:picLocks noChangeAspect="1"/>
          </p:cNvPicPr>
          <p:nvPr/>
        </p:nvPicPr>
        <p:blipFill>
          <a:blip r:embed="rId19">
            <a:extLst>
              <a:ext uri="{28A0092B-C50C-407E-A947-70E740481C1C}">
                <a14:useLocalDpi xmlns:a14="http://schemas.microsoft.com/office/drawing/2010/main" val="0"/>
              </a:ext>
            </a:extLst>
          </a:blip>
          <a:srcRect r="21661" b="8418"/>
          <a:stretch>
            <a:fillRect/>
          </a:stretch>
        </p:blipFill>
        <p:spPr>
          <a:xfrm>
            <a:off x="10081575" y="4275316"/>
            <a:ext cx="1269788" cy="1757554"/>
          </a:xfrm>
          <a:prstGeom prst="rect">
            <a:avLst/>
          </a:prstGeom>
        </p:spPr>
      </p:pic>
      <p:pic>
        <p:nvPicPr>
          <p:cNvPr id="5" name="Picture 4" descr="A person in a red and white striped shirt&#10;&#10;AI-generated content may be incorrect.">
            <a:extLst>
              <a:ext uri="{FF2B5EF4-FFF2-40B4-BE49-F238E27FC236}">
                <a16:creationId xmlns:a16="http://schemas.microsoft.com/office/drawing/2014/main" id="{1BF356C7-7D30-9FD3-D69E-DCE1BBDC93E9}"/>
              </a:ext>
            </a:extLst>
          </p:cNvPr>
          <p:cNvPicPr>
            <a:picLocks noChangeAspect="1"/>
          </p:cNvPicPr>
          <p:nvPr/>
        </p:nvPicPr>
        <p:blipFill>
          <a:blip r:embed="rId20">
            <a:extLst>
              <a:ext uri="{28A0092B-C50C-407E-A947-70E740481C1C}">
                <a14:useLocalDpi xmlns:a14="http://schemas.microsoft.com/office/drawing/2010/main" val="0"/>
              </a:ext>
            </a:extLst>
          </a:blip>
          <a:srcRect r="8590" b="5800"/>
          <a:stretch>
            <a:fillRect/>
          </a:stretch>
        </p:blipFill>
        <p:spPr>
          <a:xfrm>
            <a:off x="8450421" y="4265756"/>
            <a:ext cx="1269788" cy="1757554"/>
          </a:xfrm>
          <a:prstGeom prst="rect">
            <a:avLst/>
          </a:prstGeom>
        </p:spPr>
      </p:pic>
    </p:spTree>
    <p:extLst>
      <p:ext uri="{BB962C8B-B14F-4D97-AF65-F5344CB8AC3E}">
        <p14:creationId xmlns:p14="http://schemas.microsoft.com/office/powerpoint/2010/main" val="3938577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4000</TotalTime>
  <Words>3141</Words>
  <Application>Microsoft Office PowerPoint</Application>
  <PresentationFormat>Widescreen</PresentationFormat>
  <Paragraphs>975</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Cambria Math</vt:lpstr>
      <vt:lpstr>Montserrat</vt:lpstr>
      <vt:lpstr>Outfit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Jouri Ghazi</dc:creator>
  <cp:lastModifiedBy>Jouri Ghazi</cp:lastModifiedBy>
  <cp:revision>52</cp:revision>
  <dcterms:created xsi:type="dcterms:W3CDTF">2025-11-17T14:52:13Z</dcterms:created>
  <dcterms:modified xsi:type="dcterms:W3CDTF">2025-12-04T01:04:56Z</dcterms:modified>
</cp:coreProperties>
</file>