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438" r:id="rId2"/>
    <p:sldId id="337" r:id="rId3"/>
    <p:sldId id="301" r:id="rId4"/>
    <p:sldId id="439" r:id="rId5"/>
    <p:sldId id="405" r:id="rId6"/>
    <p:sldId id="44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9BBB59"/>
    <a:srgbClr val="4F81BD"/>
    <a:srgbClr val="FFD966"/>
    <a:srgbClr val="685858"/>
    <a:srgbClr val="4F4343"/>
    <a:srgbClr val="2E2C22"/>
    <a:srgbClr val="A7A28B"/>
    <a:srgbClr val="AB9B9B"/>
    <a:srgbClr val="7E7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83" autoAdjust="0"/>
    <p:restoredTop sz="94682" autoAdjust="0"/>
  </p:normalViewPr>
  <p:slideViewPr>
    <p:cSldViewPr snapToGrid="0">
      <p:cViewPr>
        <p:scale>
          <a:sx n="33" d="100"/>
          <a:sy n="33" d="100"/>
        </p:scale>
        <p:origin x="1253" y="876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CE5BE-6E48-43BB-AAD5-9A00195361C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6FE18-E822-420D-A020-C8F2522B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Outfit" pitchFamily="2" charset="0"/>
              </a:rPr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716F-8F1A-6C45-BF1D-E4DB0D3B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BD502-033E-DD12-66E4-47BBCC2D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F640-9BF9-D47D-6D47-D9FABC5D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8FAD-0F56-0936-1224-8470DDEE0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8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AD3D1-30B6-D8DE-D4AA-AC2BA4A95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8809E4-C1A0-FE0E-BD25-C259891CB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01C0D-3BBF-CFDB-F470-BA86C33D0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 – update news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60132-ADAC-8BDE-0D1C-DC48DC637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80AE-2E86-13F7-08DE-EC55C60D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F8DB7-008C-62AF-9F2C-78A06AC6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C6EF0-FA12-0A81-D366-FE385013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112FB-851E-6790-E2F9-945CC0D52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4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70B36-B467-6B5E-948E-928C65566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8698D-FB2B-8AF3-C527-AE6FBCDF5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B59C5-A888-55EC-C1F5-D3EAF16DC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Outfit" pitchFamily="2" charset="0"/>
              </a:rPr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55F6-3A71-40C3-52C4-500BBC633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3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4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3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8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0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0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openxmlformats.org/officeDocument/2006/relationships/image" Target="../media/image13.jpeg"/><Relationship Id="rId3" Type="http://schemas.openxmlformats.org/officeDocument/2006/relationships/image" Target="../media/image5.png"/><Relationship Id="rId21" Type="http://schemas.openxmlformats.org/officeDocument/2006/relationships/image" Target="../media/image16.jpe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5" Type="http://schemas.openxmlformats.org/officeDocument/2006/relationships/image" Target="../media/image10.jpeg"/><Relationship Id="rId23" Type="http://schemas.openxmlformats.org/officeDocument/2006/relationships/hyperlink" Target="https://deepfakemaker.io/" TargetMode="External"/><Relationship Id="rId10" Type="http://schemas.microsoft.com/office/2007/relationships/hdphoto" Target="../media/hdphoto2.wdp"/><Relationship Id="rId19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18" Type="http://schemas.openxmlformats.org/officeDocument/2006/relationships/image" Target="../media/image2.png"/><Relationship Id="rId3" Type="http://schemas.openxmlformats.org/officeDocument/2006/relationships/image" Target="../media/image10.jpeg"/><Relationship Id="rId21" Type="http://schemas.microsoft.com/office/2007/relationships/hdphoto" Target="../media/hdphoto3.wdp"/><Relationship Id="rId7" Type="http://schemas.openxmlformats.org/officeDocument/2006/relationships/image" Target="../media/image14.jpeg"/><Relationship Id="rId12" Type="http://schemas.openxmlformats.org/officeDocument/2006/relationships/image" Target="../media/image7.jpeg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8.jpeg"/><Relationship Id="rId23" Type="http://schemas.openxmlformats.org/officeDocument/2006/relationships/image" Target="../media/image9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5.png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1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1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9.png"/><Relationship Id="rId5" Type="http://schemas.openxmlformats.org/officeDocument/2006/relationships/image" Target="../media/image7.jpeg"/><Relationship Id="rId1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053490-C089-76FC-1ACD-A29D6439605F}"/>
              </a:ext>
            </a:extLst>
          </p:cNvPr>
          <p:cNvSpPr/>
          <p:nvPr/>
        </p:nvSpPr>
        <p:spPr>
          <a:xfrm>
            <a:off x="7971609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03DC8-BE47-06C6-0FB4-14B2BA51A146}"/>
              </a:ext>
            </a:extLst>
          </p:cNvPr>
          <p:cNvSpPr/>
          <p:nvPr/>
        </p:nvSpPr>
        <p:spPr>
          <a:xfrm>
            <a:off x="8492564" y="10223259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B4BB0F-9D33-D962-8C49-BD382BF89C69}"/>
              </a:ext>
            </a:extLst>
          </p:cNvPr>
          <p:cNvSpPr/>
          <p:nvPr/>
        </p:nvSpPr>
        <p:spPr>
          <a:xfrm>
            <a:off x="282104" y="7110368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EBB-9146-277F-51F7-3418EB832D25}"/>
              </a:ext>
            </a:extLst>
          </p:cNvPr>
          <p:cNvGrpSpPr/>
          <p:nvPr/>
        </p:nvGrpSpPr>
        <p:grpSpPr>
          <a:xfrm>
            <a:off x="328647" y="8022827"/>
            <a:ext cx="1464833" cy="2230967"/>
            <a:chOff x="4136" y="2671433"/>
            <a:chExt cx="1727201" cy="26305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2D997B-8A4E-58A8-0D55-F1AE0F1C167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AA320C9-70C3-C58F-9332-E78EA9D737DA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D56E3B10-29FD-9022-4576-AA489AE68D5C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523E7000-ABBD-84AA-B335-42C9026CD773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AF26E09-E6C9-93D6-089B-54792B478096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30C846-EFE5-DDCF-0550-2EDD91712746}"/>
              </a:ext>
            </a:extLst>
          </p:cNvPr>
          <p:cNvSpPr/>
          <p:nvPr/>
        </p:nvSpPr>
        <p:spPr>
          <a:xfrm>
            <a:off x="3822798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Upload - Free computer icons">
            <a:extLst>
              <a:ext uri="{FF2B5EF4-FFF2-40B4-BE49-F238E27FC236}">
                <a16:creationId xmlns:a16="http://schemas.microsoft.com/office/drawing/2014/main" id="{CB3A3EFF-99A8-F152-736D-37D9B951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8014017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343938-4B23-542A-779D-961E44326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2FA71B08-4329-5962-0901-2EBD554C88A3}"/>
              </a:ext>
            </a:extLst>
          </p:cNvPr>
          <p:cNvSpPr txBox="1"/>
          <p:nvPr/>
        </p:nvSpPr>
        <p:spPr>
          <a:xfrm>
            <a:off x="7909560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F28CDE3D-8130-4FE8-0404-BFBE181843FE}"/>
              </a:ext>
            </a:extLst>
          </p:cNvPr>
          <p:cNvSpPr txBox="1"/>
          <p:nvPr/>
        </p:nvSpPr>
        <p:spPr>
          <a:xfrm>
            <a:off x="3822798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C9DAABA2-5C00-426D-D96C-EA4E8EB5FFE6}"/>
              </a:ext>
            </a:extLst>
          </p:cNvPr>
          <p:cNvSpPr txBox="1"/>
          <p:nvPr/>
        </p:nvSpPr>
        <p:spPr>
          <a:xfrm>
            <a:off x="282104" y="11124781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87D57C-AC24-B9F6-4BC8-1B276084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F6EB3EC9-41F4-1631-B2E1-11C4FB067BAE}"/>
              </a:ext>
            </a:extLst>
          </p:cNvPr>
          <p:cNvSpPr/>
          <p:nvPr/>
        </p:nvSpPr>
        <p:spPr>
          <a:xfrm>
            <a:off x="3601283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96F1438-B8CF-9EEA-CC98-24EAFD5B391B}"/>
              </a:ext>
            </a:extLst>
          </p:cNvPr>
          <p:cNvSpPr/>
          <p:nvPr/>
        </p:nvSpPr>
        <p:spPr>
          <a:xfrm>
            <a:off x="7759036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414601-8A3B-6B43-59B1-D3AEF273BA8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41CCFD-7861-AB37-7148-D96E670B7FB6}"/>
              </a:ext>
            </a:extLst>
          </p:cNvPr>
          <p:cNvSpPr txBox="1"/>
          <p:nvPr/>
        </p:nvSpPr>
        <p:spPr>
          <a:xfrm>
            <a:off x="9270374" y="7427615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C4F46C-F958-85ED-0A48-685732209790}"/>
              </a:ext>
            </a:extLst>
          </p:cNvPr>
          <p:cNvSpPr txBox="1"/>
          <p:nvPr/>
        </p:nvSpPr>
        <p:spPr>
          <a:xfrm>
            <a:off x="9430872" y="9330159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EAAE57-C8F9-A352-FC2B-80E15B7F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3CB4D0-2D85-A670-2D70-23840A4AD25D}"/>
              </a:ext>
            </a:extLst>
          </p:cNvPr>
          <p:cNvSpPr/>
          <p:nvPr/>
        </p:nvSpPr>
        <p:spPr>
          <a:xfrm>
            <a:off x="8492565" y="10223258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t="251" r="3476" b="15731"/>
          <a:stretch/>
        </p:blipFill>
        <p:spPr>
          <a:xfrm>
            <a:off x="9167638" y="203634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9503"/>
          <a:stretch/>
        </p:blipFill>
        <p:spPr>
          <a:xfrm>
            <a:off x="6310033" y="206298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20025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07759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4799102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08660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30B4D5A-A016-5E86-EA07-CDED5312D23F}"/>
              </a:ext>
            </a:extLst>
          </p:cNvPr>
          <p:cNvSpPr txBox="1"/>
          <p:nvPr/>
        </p:nvSpPr>
        <p:spPr>
          <a:xfrm>
            <a:off x="639143" y="497080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F04E-38E2-330E-701B-4ABA6230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EFF1D8-FA7D-A5A7-3F3B-78D5AD23C051}"/>
              </a:ext>
            </a:extLst>
          </p:cNvPr>
          <p:cNvSpPr/>
          <p:nvPr/>
        </p:nvSpPr>
        <p:spPr>
          <a:xfrm>
            <a:off x="7971609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F2FE74-3A0A-FB85-423F-9E7F207B4A1E}"/>
              </a:ext>
            </a:extLst>
          </p:cNvPr>
          <p:cNvSpPr/>
          <p:nvPr/>
        </p:nvSpPr>
        <p:spPr>
          <a:xfrm>
            <a:off x="8492564" y="5141973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7853A9-1B36-C56C-DA22-9B1107023CBE}"/>
              </a:ext>
            </a:extLst>
          </p:cNvPr>
          <p:cNvSpPr/>
          <p:nvPr/>
        </p:nvSpPr>
        <p:spPr>
          <a:xfrm>
            <a:off x="282104" y="2029082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6DCAD5-890F-0EF0-B8C1-D73E0E6E5A6C}"/>
              </a:ext>
            </a:extLst>
          </p:cNvPr>
          <p:cNvSpPr txBox="1"/>
          <p:nvPr/>
        </p:nvSpPr>
        <p:spPr>
          <a:xfrm>
            <a:off x="762000" y="24728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9F053-B00F-10CF-E0D3-5D595FDF78E6}"/>
              </a:ext>
            </a:extLst>
          </p:cNvPr>
          <p:cNvGrpSpPr/>
          <p:nvPr/>
        </p:nvGrpSpPr>
        <p:grpSpPr>
          <a:xfrm>
            <a:off x="328647" y="2941541"/>
            <a:ext cx="1464833" cy="2230967"/>
            <a:chOff x="4136" y="2671433"/>
            <a:chExt cx="1727201" cy="26305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B7AF5E-057A-49E4-D99F-A207A56E9D2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29B0CA-387D-D00F-0D9E-9A03688F9035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128EDED0-94AB-5D26-8DEC-6EB4FC71A866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2F147ED-2EA6-D344-0C38-1275BC6A150B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C5192923-5922-8A49-254D-77FD3806D29D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7BDF78A-413B-CD01-AE06-B4F48A8D0A99}"/>
              </a:ext>
            </a:extLst>
          </p:cNvPr>
          <p:cNvSpPr/>
          <p:nvPr/>
        </p:nvSpPr>
        <p:spPr>
          <a:xfrm>
            <a:off x="3822798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442DECEE-6CDF-0080-C4ED-D9CBB7197101}"/>
              </a:ext>
            </a:extLst>
          </p:cNvPr>
          <p:cNvSpPr/>
          <p:nvPr/>
        </p:nvSpPr>
        <p:spPr>
          <a:xfrm>
            <a:off x="4699000" y="1489542"/>
            <a:ext cx="2794000" cy="348233"/>
          </a:xfrm>
          <a:prstGeom prst="roundRect">
            <a:avLst>
              <a:gd name="adj" fmla="val 3306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Box 10">
            <a:extLst>
              <a:ext uri="{FF2B5EF4-FFF2-40B4-BE49-F238E27FC236}">
                <a16:creationId xmlns:a16="http://schemas.microsoft.com/office/drawing/2014/main" id="{5B8B46B1-81E6-707F-D4B1-B5458A9846E6}"/>
              </a:ext>
            </a:extLst>
          </p:cNvPr>
          <p:cNvSpPr txBox="1"/>
          <p:nvPr/>
        </p:nvSpPr>
        <p:spPr>
          <a:xfrm>
            <a:off x="4876800" y="1071588"/>
            <a:ext cx="2438400" cy="2816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Advised by Dr. Picone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2EA8CEB-DF97-C004-4956-BCF573F595FD}"/>
              </a:ext>
            </a:extLst>
          </p:cNvPr>
          <p:cNvSpPr txBox="1"/>
          <p:nvPr/>
        </p:nvSpPr>
        <p:spPr>
          <a:xfrm>
            <a:off x="2349795" y="1375590"/>
            <a:ext cx="749241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As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DeepFakes have become easier to create and harder to detect,</a:t>
            </a: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 we will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develop a detection method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BFAC2B33-9E23-7E8D-8D8F-7820845B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5899880" y="4073021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183E4F-DF17-254D-767C-305027A77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4077252" y="4057024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27" name="Picture 26" descr="A person in a garment&#10;&#10;AI-generated content may be incorrect.">
            <a:extLst>
              <a:ext uri="{FF2B5EF4-FFF2-40B4-BE49-F238E27FC236}">
                <a16:creationId xmlns:a16="http://schemas.microsoft.com/office/drawing/2014/main" id="{346029CC-6F36-CBA7-5C0C-FFBB3CD3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2247430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2" name="Picture 31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186DCA31-AF7C-0630-4618-80D0E18CE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2214945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1026" name="Picture 2" descr="Upload - Free computer icons">
            <a:extLst>
              <a:ext uri="{FF2B5EF4-FFF2-40B4-BE49-F238E27FC236}">
                <a16:creationId xmlns:a16="http://schemas.microsoft.com/office/drawing/2014/main" id="{E0020A45-D299-728A-6ED0-15F866A8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2932731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ECFF31-F0B8-A8CB-1D0C-32AABB7A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54151901-FDD1-0BD1-A2F0-DBB25CFEAD75}"/>
              </a:ext>
            </a:extLst>
          </p:cNvPr>
          <p:cNvSpPr txBox="1"/>
          <p:nvPr/>
        </p:nvSpPr>
        <p:spPr>
          <a:xfrm>
            <a:off x="7909560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43B4347-8240-9757-CCA6-C6E729962664}"/>
              </a:ext>
            </a:extLst>
          </p:cNvPr>
          <p:cNvSpPr txBox="1"/>
          <p:nvPr/>
        </p:nvSpPr>
        <p:spPr>
          <a:xfrm>
            <a:off x="3822798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570CD49F-B60A-0BD6-0015-F98E21250298}"/>
              </a:ext>
            </a:extLst>
          </p:cNvPr>
          <p:cNvSpPr txBox="1"/>
          <p:nvPr/>
        </p:nvSpPr>
        <p:spPr>
          <a:xfrm>
            <a:off x="282104" y="6043495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7" name="Picture 5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B350A0-0AD7-EC3F-254C-F12E01255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B5FDAB2-AE50-FF71-CCAC-34EADE82A856}"/>
              </a:ext>
            </a:extLst>
          </p:cNvPr>
          <p:cNvSpPr/>
          <p:nvPr/>
        </p:nvSpPr>
        <p:spPr>
          <a:xfrm>
            <a:off x="3601283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EF9E38BF-340F-DFF0-F1E1-17FA479323E4}"/>
              </a:ext>
            </a:extLst>
          </p:cNvPr>
          <p:cNvSpPr/>
          <p:nvPr/>
        </p:nvSpPr>
        <p:spPr>
          <a:xfrm>
            <a:off x="7759036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5382B9-B5CF-2EFB-3D95-6CB5323A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4055248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6" name="Picture 65" descr="A person in a garment&#10;&#10;AI-generated content may be incorrect.">
            <a:extLst>
              <a:ext uri="{FF2B5EF4-FFF2-40B4-BE49-F238E27FC236}">
                <a16:creationId xmlns:a16="http://schemas.microsoft.com/office/drawing/2014/main" id="{4749FE48-EA3C-C4FC-C3A8-DA46F9CD67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2241241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7" name="Picture 66" descr="A person holding a trophy&#10;&#10;AI-generated content may be incorrect.">
            <a:extLst>
              <a:ext uri="{FF2B5EF4-FFF2-40B4-BE49-F238E27FC236}">
                <a16:creationId xmlns:a16="http://schemas.microsoft.com/office/drawing/2014/main" id="{C8C4CD37-3489-1CFC-79AA-28B57B11B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4065303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8" name="Picture 67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02742CD6-B836-8148-6976-D8B89C2DD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2216101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4D5BC1-7F19-CFCE-18E7-2AA218A2A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5FED01C-08BC-27B7-EAC8-4F06ADDD7438}"/>
              </a:ext>
            </a:extLst>
          </p:cNvPr>
          <p:cNvSpPr txBox="1"/>
          <p:nvPr/>
        </p:nvSpPr>
        <p:spPr>
          <a:xfrm>
            <a:off x="9270374" y="2346329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BCF7A2-0BE6-8A44-EAF7-595B872261D9}"/>
              </a:ext>
            </a:extLst>
          </p:cNvPr>
          <p:cNvSpPr txBox="1"/>
          <p:nvPr/>
        </p:nvSpPr>
        <p:spPr>
          <a:xfrm>
            <a:off x="9430872" y="4248873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73" name="Picture 7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1C798A-F003-FFBD-8199-080DDE79A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24D7AA-CF08-3925-C5D4-DEEF1F4FEBE8}"/>
              </a:ext>
            </a:extLst>
          </p:cNvPr>
          <p:cNvSpPr/>
          <p:nvPr/>
        </p:nvSpPr>
        <p:spPr>
          <a:xfrm>
            <a:off x="8492565" y="5141972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87" name="Picture 86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1E0D470-BBE8-ACE4-7C9E-691193050BC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2346329"/>
            <a:ext cx="1339878" cy="1339875"/>
          </a:xfrm>
          <a:prstGeom prst="rect">
            <a:avLst/>
          </a:prstGeom>
        </p:spPr>
      </p:pic>
      <p:pic>
        <p:nvPicPr>
          <p:cNvPr id="88" name="Picture 87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8E2D72D7-13F0-C29F-0055-66D00395E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2346329"/>
            <a:ext cx="1339877" cy="1339875"/>
          </a:xfrm>
          <a:prstGeom prst="rect">
            <a:avLst/>
          </a:prstGeom>
        </p:spPr>
      </p:pic>
      <p:pic>
        <p:nvPicPr>
          <p:cNvPr id="89" name="Picture 88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CDB212E2-7CCB-04FD-C451-25EE21B35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4265195"/>
            <a:ext cx="1339877" cy="1339875"/>
          </a:xfrm>
          <a:prstGeom prst="rect">
            <a:avLst/>
          </a:prstGeom>
        </p:spPr>
      </p:pic>
      <p:pic>
        <p:nvPicPr>
          <p:cNvPr id="90" name="Picture 89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592C2E2-C1D2-ABAE-E9AC-A225DC4B2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4257426"/>
            <a:ext cx="1339877" cy="1339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A45AFF-FD1A-A32F-47AD-96183B12427D}"/>
              </a:ext>
            </a:extLst>
          </p:cNvPr>
          <p:cNvGrpSpPr/>
          <p:nvPr/>
        </p:nvGrpSpPr>
        <p:grpSpPr>
          <a:xfrm>
            <a:off x="325887" y="9303953"/>
            <a:ext cx="3778772" cy="3755796"/>
            <a:chOff x="316651" y="1796293"/>
            <a:chExt cx="3778772" cy="3755796"/>
          </a:xfrm>
        </p:grpSpPr>
        <p:pic>
          <p:nvPicPr>
            <p:cNvPr id="4" name="Picture 3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92AC977A-CDE9-B08E-A834-1BEF288A4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EACDA5-7145-0BA2-A6E4-4E04729C0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B73719-51E1-6C91-9675-D56C035C4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7" name="Picture 6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C4C2A873-F185-65B4-C448-FC1B6D49C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D753E-BFDC-6E6D-53FB-8DC7870E339E}"/>
              </a:ext>
            </a:extLst>
          </p:cNvPr>
          <p:cNvGrpSpPr/>
          <p:nvPr/>
        </p:nvGrpSpPr>
        <p:grpSpPr>
          <a:xfrm>
            <a:off x="4232646" y="9291316"/>
            <a:ext cx="3795383" cy="3780197"/>
            <a:chOff x="306853" y="-2077138"/>
            <a:chExt cx="3795383" cy="3780197"/>
          </a:xfrm>
        </p:grpSpPr>
        <p:pic>
          <p:nvPicPr>
            <p:cNvPr id="10" name="Picture 9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9379473-A8E3-A75D-408A-9B3F5FF3C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CD3738-D658-30A0-1DF5-5E3D33572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3" name="Picture 12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13E93815-CFE9-6265-FC99-321CF2466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20" name="Picture 19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CB6B79D8-CA67-5D15-2615-FD54A788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18BBC231-A48E-AEA9-E29E-0E9D2F1B6851}"/>
              </a:ext>
            </a:extLst>
          </p:cNvPr>
          <p:cNvSpPr txBox="1"/>
          <p:nvPr/>
        </p:nvSpPr>
        <p:spPr>
          <a:xfrm>
            <a:off x="338442" y="7436921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1C6F643F-CAE0-3C9C-4B6D-E9EA8E3470EF}"/>
              </a:ext>
            </a:extLst>
          </p:cNvPr>
          <p:cNvSpPr txBox="1"/>
          <p:nvPr/>
        </p:nvSpPr>
        <p:spPr>
          <a:xfrm>
            <a:off x="338442" y="13026116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65A7C0EB-DFC7-6AAB-4A87-98DDE20D7A0E}"/>
              </a:ext>
            </a:extLst>
          </p:cNvPr>
          <p:cNvSpPr txBox="1"/>
          <p:nvPr/>
        </p:nvSpPr>
        <p:spPr>
          <a:xfrm>
            <a:off x="4144241" y="13026116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E55F7D5A-18B1-6BD1-F963-52CB17F1BD85}"/>
              </a:ext>
            </a:extLst>
          </p:cNvPr>
          <p:cNvSpPr txBox="1"/>
          <p:nvPr/>
        </p:nvSpPr>
        <p:spPr>
          <a:xfrm>
            <a:off x="8107194" y="13026115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8511517C-3BFA-E8E7-D563-DFEA2D33B63A}"/>
              </a:ext>
            </a:extLst>
          </p:cNvPr>
          <p:cNvSpPr txBox="1"/>
          <p:nvPr/>
        </p:nvSpPr>
        <p:spPr>
          <a:xfrm>
            <a:off x="3818635" y="8344964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4532FD22-CBCD-EE39-7BA0-9B2EA00C0859}"/>
              </a:ext>
            </a:extLst>
          </p:cNvPr>
          <p:cNvSpPr txBox="1"/>
          <p:nvPr/>
        </p:nvSpPr>
        <p:spPr>
          <a:xfrm>
            <a:off x="973835" y="13551105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7BB370-E5AC-17FA-7180-0A673A71CEDD}"/>
              </a:ext>
            </a:extLst>
          </p:cNvPr>
          <p:cNvGrpSpPr/>
          <p:nvPr/>
        </p:nvGrpSpPr>
        <p:grpSpPr>
          <a:xfrm>
            <a:off x="316651" y="9303953"/>
            <a:ext cx="3778772" cy="3755796"/>
            <a:chOff x="316651" y="1796293"/>
            <a:chExt cx="3778772" cy="3755796"/>
          </a:xfrm>
        </p:grpSpPr>
        <p:pic>
          <p:nvPicPr>
            <p:cNvPr id="30" name="Picture 29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A497A80-742D-3688-BE17-1899F4C35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12738C-30C7-A9E1-1C2D-7D8F9A9ED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F55DF73-70F4-3162-8FE1-54879CAD4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34" name="Picture 33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8AFDA43E-0E0B-5A40-CDFA-2D7B2F952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E9306B-B706-B75C-2DB8-42E6B2CF6B31}"/>
              </a:ext>
            </a:extLst>
          </p:cNvPr>
          <p:cNvGrpSpPr/>
          <p:nvPr/>
        </p:nvGrpSpPr>
        <p:grpSpPr>
          <a:xfrm>
            <a:off x="4232646" y="9291753"/>
            <a:ext cx="3795383" cy="3780197"/>
            <a:chOff x="306853" y="-2077138"/>
            <a:chExt cx="3795383" cy="3780197"/>
          </a:xfrm>
        </p:grpSpPr>
        <p:pic>
          <p:nvPicPr>
            <p:cNvPr id="36" name="Picture 3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82BA1CA5-6216-7025-8F71-4205353F9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FDA196A-0230-1008-97CE-6559E67ED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38" name="Picture 37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6356111A-274D-BA65-4FCC-8D36696BB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39" name="Picture 38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A97A0B56-67C2-6252-717A-240D3652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FE34CB9-D67E-2B23-B9B1-7433E46BD233}"/>
              </a:ext>
            </a:extLst>
          </p:cNvPr>
          <p:cNvCxnSpPr/>
          <p:nvPr/>
        </p:nvCxnSpPr>
        <p:spPr>
          <a:xfrm>
            <a:off x="4168544" y="9203629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B883DA-1CEC-66E9-A12A-F01CC165409C}"/>
              </a:ext>
            </a:extLst>
          </p:cNvPr>
          <p:cNvCxnSpPr/>
          <p:nvPr/>
        </p:nvCxnSpPr>
        <p:spPr>
          <a:xfrm>
            <a:off x="8085703" y="9203629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4BFEB45-4C6C-C022-3367-DCEF36011DF3}"/>
              </a:ext>
            </a:extLst>
          </p:cNvPr>
          <p:cNvCxnSpPr>
            <a:cxnSpLocks/>
          </p:cNvCxnSpPr>
          <p:nvPr/>
        </p:nvCxnSpPr>
        <p:spPr>
          <a:xfrm>
            <a:off x="4159800" y="9247122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32542B-F888-70A9-D1B7-E9072283F1C6}"/>
              </a:ext>
            </a:extLst>
          </p:cNvPr>
          <p:cNvCxnSpPr>
            <a:cxnSpLocks/>
          </p:cNvCxnSpPr>
          <p:nvPr/>
        </p:nvCxnSpPr>
        <p:spPr>
          <a:xfrm>
            <a:off x="8092061" y="9247122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43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5803D-2125-9565-AA88-BEC173E9E05B}"/>
              </a:ext>
            </a:extLst>
          </p:cNvPr>
          <p:cNvGrpSpPr/>
          <p:nvPr/>
        </p:nvGrpSpPr>
        <p:grpSpPr>
          <a:xfrm>
            <a:off x="325887" y="1797189"/>
            <a:ext cx="3778772" cy="3755796"/>
            <a:chOff x="316651" y="1796293"/>
            <a:chExt cx="3778772" cy="3755796"/>
          </a:xfrm>
        </p:grpSpPr>
        <p:pic>
          <p:nvPicPr>
            <p:cNvPr id="42" name="Picture 41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222F7BB5-9897-66EE-DC14-868CEECCF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A44E4E-D759-9F15-5BC3-8E4D67E77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6BDD55-39DE-B3A1-8B41-C251D9D5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45" name="Picture 44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738FB757-0A50-1AD5-6AE3-18C66EB17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9" t="35248" r="24167" b="18310"/>
            <a:stretch>
              <a:fillRect/>
            </a:stretch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76500-A824-A2E2-F495-5C17EF1F9092}"/>
              </a:ext>
            </a:extLst>
          </p:cNvPr>
          <p:cNvGrpSpPr/>
          <p:nvPr/>
        </p:nvGrpSpPr>
        <p:grpSpPr>
          <a:xfrm>
            <a:off x="316651" y="1797189"/>
            <a:ext cx="3778772" cy="3755796"/>
            <a:chOff x="316651" y="1796293"/>
            <a:chExt cx="3778772" cy="3755796"/>
          </a:xfrm>
        </p:grpSpPr>
        <p:pic>
          <p:nvPicPr>
            <p:cNvPr id="3" name="Picture 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8F7479C-6C94-0682-0BA5-774588FF3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E3524-E915-16CC-0C27-40CE7EFAE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DFAA3A-E3B9-CD0E-5B75-138737F35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" name="Picture 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0A79C689-C67C-746E-97CE-30A1AE659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0EFEEB-4B7A-557F-59A7-111B13D66D23}"/>
              </a:ext>
            </a:extLst>
          </p:cNvPr>
          <p:cNvGrpSpPr/>
          <p:nvPr/>
        </p:nvGrpSpPr>
        <p:grpSpPr>
          <a:xfrm>
            <a:off x="4232646" y="1784552"/>
            <a:ext cx="3795383" cy="3780197"/>
            <a:chOff x="306853" y="-2077138"/>
            <a:chExt cx="3795383" cy="3780197"/>
          </a:xfrm>
        </p:grpSpPr>
        <p:pic>
          <p:nvPicPr>
            <p:cNvPr id="52" name="Picture 5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BBE7DAB2-30AD-219B-69FA-F17132A5B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8E458BA-02B8-9253-66A0-21580D8C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54" name="Picture 5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26D408A2-5942-2DC7-E418-21B56C13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55" name="Picture 5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14F688D8-78F3-D44E-BDEE-F90A3501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38442" y="-69843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442" y="5519352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FC2A87A9-B553-D93E-BAE1-6899B44A485F}"/>
              </a:ext>
            </a:extLst>
          </p:cNvPr>
          <p:cNvSpPr txBox="1"/>
          <p:nvPr/>
        </p:nvSpPr>
        <p:spPr>
          <a:xfrm>
            <a:off x="4144241" y="5519352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D0B4924-D7EF-9D47-656C-AF7DEE64D083}"/>
              </a:ext>
            </a:extLst>
          </p:cNvPr>
          <p:cNvSpPr txBox="1"/>
          <p:nvPr/>
        </p:nvSpPr>
        <p:spPr>
          <a:xfrm>
            <a:off x="8107194" y="5519351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A54A65CB-44AD-4E48-4652-8DA570542EEF}"/>
              </a:ext>
            </a:extLst>
          </p:cNvPr>
          <p:cNvSpPr txBox="1"/>
          <p:nvPr/>
        </p:nvSpPr>
        <p:spPr>
          <a:xfrm>
            <a:off x="3818635" y="838200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9AB20AA1-84AA-4090-C6CA-7DCAE81EF4DA}"/>
              </a:ext>
            </a:extLst>
          </p:cNvPr>
          <p:cNvSpPr txBox="1"/>
          <p:nvPr/>
        </p:nvSpPr>
        <p:spPr>
          <a:xfrm>
            <a:off x="973835" y="6044341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8AFE5-E53A-C94A-5241-C37A596596BB}"/>
              </a:ext>
            </a:extLst>
          </p:cNvPr>
          <p:cNvGrpSpPr/>
          <p:nvPr/>
        </p:nvGrpSpPr>
        <p:grpSpPr>
          <a:xfrm>
            <a:off x="4232646" y="1784989"/>
            <a:ext cx="3795383" cy="3780197"/>
            <a:chOff x="306853" y="-2077138"/>
            <a:chExt cx="3795383" cy="3780197"/>
          </a:xfrm>
        </p:grpSpPr>
        <p:pic>
          <p:nvPicPr>
            <p:cNvPr id="6" name="Picture 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7559840C-38C2-D13F-5D19-DA2024E4F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9AC4A-8123-5DF0-3B4B-8B2E6FA3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5" name="Picture 14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82760465-0012-E7DA-3D3B-70BAB5E44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8" name="Picture 17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F81B46B3-F0DF-8A68-D522-645630A7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576724-9322-F9A0-4A18-0DD936E498F1}"/>
              </a:ext>
            </a:extLst>
          </p:cNvPr>
          <p:cNvGrpSpPr/>
          <p:nvPr/>
        </p:nvGrpSpPr>
        <p:grpSpPr>
          <a:xfrm>
            <a:off x="8170629" y="1807029"/>
            <a:ext cx="3806529" cy="3791219"/>
            <a:chOff x="7789133" y="1742456"/>
            <a:chExt cx="3806529" cy="3791219"/>
          </a:xfrm>
          <a:effectLst/>
        </p:grpSpPr>
        <p:pic>
          <p:nvPicPr>
            <p:cNvPr id="4" name="Picture 3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22B1711-FD01-7912-54C3-1C70AA6FC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676C9-1D90-A512-1886-831BC5343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3" name="Picture 12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C76A76A1-CD3F-E1D7-E482-D81895190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2" name="Picture 1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857942DE-910B-031E-02EC-3EE2AC3D5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1E665B-2E40-6E53-DE70-C0535CBACE5D}"/>
              </a:ext>
            </a:extLst>
          </p:cNvPr>
          <p:cNvCxnSpPr/>
          <p:nvPr/>
        </p:nvCxnSpPr>
        <p:spPr>
          <a:xfrm>
            <a:off x="4168544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FB76DF-CE5A-DF8F-89AC-5F2C1CEB102E}"/>
              </a:ext>
            </a:extLst>
          </p:cNvPr>
          <p:cNvCxnSpPr/>
          <p:nvPr/>
        </p:nvCxnSpPr>
        <p:spPr>
          <a:xfrm>
            <a:off x="8085703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2E1900-F175-370A-D78E-4FC6FDB148A7}"/>
              </a:ext>
            </a:extLst>
          </p:cNvPr>
          <p:cNvCxnSpPr>
            <a:cxnSpLocks/>
          </p:cNvCxnSpPr>
          <p:nvPr/>
        </p:nvCxnSpPr>
        <p:spPr>
          <a:xfrm>
            <a:off x="4159800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55E51B-BA93-453C-A9EC-DD1B6EB62495}"/>
              </a:ext>
            </a:extLst>
          </p:cNvPr>
          <p:cNvCxnSpPr>
            <a:cxnSpLocks/>
          </p:cNvCxnSpPr>
          <p:nvPr/>
        </p:nvCxnSpPr>
        <p:spPr>
          <a:xfrm>
            <a:off x="8092061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596F50-CC1B-F636-5D31-A6F9774298F0}"/>
              </a:ext>
            </a:extLst>
          </p:cNvPr>
          <p:cNvSpPr/>
          <p:nvPr/>
        </p:nvSpPr>
        <p:spPr>
          <a:xfrm>
            <a:off x="7971609" y="-4832789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CAB36-B4FF-DB96-82C6-835C19BDE65F}"/>
              </a:ext>
            </a:extLst>
          </p:cNvPr>
          <p:cNvSpPr/>
          <p:nvPr/>
        </p:nvSpPr>
        <p:spPr>
          <a:xfrm>
            <a:off x="8492564" y="-1719898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83C3BF-7D70-4103-852F-511307C277FD}"/>
              </a:ext>
            </a:extLst>
          </p:cNvPr>
          <p:cNvSpPr/>
          <p:nvPr/>
        </p:nvSpPr>
        <p:spPr>
          <a:xfrm>
            <a:off x="282104" y="-4832789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5ED0793-1ED6-9D46-1E09-276B1FEF03A5}"/>
              </a:ext>
            </a:extLst>
          </p:cNvPr>
          <p:cNvSpPr txBox="1"/>
          <p:nvPr/>
        </p:nvSpPr>
        <p:spPr>
          <a:xfrm>
            <a:off x="762000" y="-6837143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6FFD8-01F7-EFE2-7B18-618F477BC5F3}"/>
              </a:ext>
            </a:extLst>
          </p:cNvPr>
          <p:cNvGrpSpPr/>
          <p:nvPr/>
        </p:nvGrpSpPr>
        <p:grpSpPr>
          <a:xfrm>
            <a:off x="328647" y="-3920330"/>
            <a:ext cx="1464833" cy="2230967"/>
            <a:chOff x="4136" y="2671433"/>
            <a:chExt cx="1727201" cy="263055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2300E9-41D2-3055-B894-F9170F8EE857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292ED6D-4C34-26D5-2DF3-53888965696B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lowchart: Delay 29">
                <a:extLst>
                  <a:ext uri="{FF2B5EF4-FFF2-40B4-BE49-F238E27FC236}">
                    <a16:creationId xmlns:a16="http://schemas.microsoft.com/office/drawing/2014/main" id="{F73A9274-4328-3E69-FBBD-1DA32CCFC4CD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hought Bubble: Cloud 26">
              <a:extLst>
                <a:ext uri="{FF2B5EF4-FFF2-40B4-BE49-F238E27FC236}">
                  <a16:creationId xmlns:a16="http://schemas.microsoft.com/office/drawing/2014/main" id="{77FB3BFE-6251-384A-FA2E-CAE86312D7FF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8E406CB6-B8E3-8CBD-1BD9-28B2938FA5BC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5C82F9-A013-C73F-44B4-29161B6CD493}"/>
              </a:ext>
            </a:extLst>
          </p:cNvPr>
          <p:cNvSpPr/>
          <p:nvPr/>
        </p:nvSpPr>
        <p:spPr>
          <a:xfrm>
            <a:off x="3822798" y="-4832789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EC9985-EB42-FB0E-3E18-6A77CB7A8908}"/>
              </a:ext>
            </a:extLst>
          </p:cNvPr>
          <p:cNvSpPr/>
          <p:nvPr/>
        </p:nvSpPr>
        <p:spPr>
          <a:xfrm>
            <a:off x="4699000" y="-5372329"/>
            <a:ext cx="2794000" cy="348233"/>
          </a:xfrm>
          <a:prstGeom prst="roundRect">
            <a:avLst>
              <a:gd name="adj" fmla="val 3306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DB79CEE2-F6F0-78AB-A7DC-65829A992EAE}"/>
              </a:ext>
            </a:extLst>
          </p:cNvPr>
          <p:cNvSpPr txBox="1"/>
          <p:nvPr/>
        </p:nvSpPr>
        <p:spPr>
          <a:xfrm>
            <a:off x="4876800" y="-5790283"/>
            <a:ext cx="2438400" cy="2816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Advised by Dr. Picone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23B40FB-B54E-1E35-757F-87FCA828FA54}"/>
              </a:ext>
            </a:extLst>
          </p:cNvPr>
          <p:cNvSpPr txBox="1"/>
          <p:nvPr/>
        </p:nvSpPr>
        <p:spPr>
          <a:xfrm>
            <a:off x="2349795" y="-5486281"/>
            <a:ext cx="749241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As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DeepFakes have become easier to create and harder to detect,</a:t>
            </a: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 we will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develop a detection method</a:t>
            </a:r>
          </a:p>
        </p:txBody>
      </p:sp>
      <p:pic>
        <p:nvPicPr>
          <p:cNvPr id="35" name="Picture 34" descr="A person holding a trophy&#10;&#10;AI-generated content may be incorrect.">
            <a:extLst>
              <a:ext uri="{FF2B5EF4-FFF2-40B4-BE49-F238E27FC236}">
                <a16:creationId xmlns:a16="http://schemas.microsoft.com/office/drawing/2014/main" id="{01B5381E-9E5B-32AD-9BBB-65F37F061EA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1" t="251" r="3476" b="15731"/>
          <a:stretch/>
        </p:blipFill>
        <p:spPr>
          <a:xfrm>
            <a:off x="5899880" y="-2788850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8BD90C-59CA-F7A2-5EC4-280CCEA81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9503"/>
          <a:stretch/>
        </p:blipFill>
        <p:spPr>
          <a:xfrm>
            <a:off x="4077252" y="-2804847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37" name="Picture 36" descr="A person in a garment&#10;&#10;AI-generated content may be incorrect.">
            <a:extLst>
              <a:ext uri="{FF2B5EF4-FFF2-40B4-BE49-F238E27FC236}">
                <a16:creationId xmlns:a16="http://schemas.microsoft.com/office/drawing/2014/main" id="{E4D59F30-3815-0175-E503-0CA747F900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-4614441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9" name="Picture 38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CAFD794E-FE3F-4E3C-179A-8F13B6F5BD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-4646926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46" name="Picture 2" descr="Upload - Free computer icons">
            <a:extLst>
              <a:ext uri="{FF2B5EF4-FFF2-40B4-BE49-F238E27FC236}">
                <a16:creationId xmlns:a16="http://schemas.microsoft.com/office/drawing/2014/main" id="{44D10AE5-318D-73E3-F90C-D6E200A3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-3929140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108F9B0-952C-3A70-F367-DA9C041334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-3971271"/>
            <a:ext cx="987106" cy="987106"/>
          </a:xfrm>
          <a:prstGeom prst="rect">
            <a:avLst/>
          </a:prstGeom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CD686B37-9746-1E1F-6221-8CA589F451E0}"/>
              </a:ext>
            </a:extLst>
          </p:cNvPr>
          <p:cNvSpPr txBox="1"/>
          <p:nvPr/>
        </p:nvSpPr>
        <p:spPr>
          <a:xfrm>
            <a:off x="7909560" y="-818376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A105BD9F-97FC-3EF4-626D-9DBEFC9256FA}"/>
              </a:ext>
            </a:extLst>
          </p:cNvPr>
          <p:cNvSpPr txBox="1"/>
          <p:nvPr/>
        </p:nvSpPr>
        <p:spPr>
          <a:xfrm>
            <a:off x="3822798" y="-818376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38477B2C-617C-B62C-7900-83D6EEFB7706}"/>
              </a:ext>
            </a:extLst>
          </p:cNvPr>
          <p:cNvSpPr txBox="1"/>
          <p:nvPr/>
        </p:nvSpPr>
        <p:spPr>
          <a:xfrm>
            <a:off x="282104" y="-818376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87F9734-7F7F-BCC1-D7B4-956F0B7AC83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-2767341"/>
            <a:ext cx="878848" cy="878848"/>
          </a:xfrm>
          <a:prstGeom prst="rect">
            <a:avLst/>
          </a:prstGeom>
        </p:spPr>
      </p:pic>
      <p:sp>
        <p:nvSpPr>
          <p:cNvPr id="59" name="Arrow: Right 58">
            <a:extLst>
              <a:ext uri="{FF2B5EF4-FFF2-40B4-BE49-F238E27FC236}">
                <a16:creationId xmlns:a16="http://schemas.microsoft.com/office/drawing/2014/main" id="{CAB0B832-8C14-74A8-C27C-AE04ABFDEFDE}"/>
              </a:ext>
            </a:extLst>
          </p:cNvPr>
          <p:cNvSpPr/>
          <p:nvPr/>
        </p:nvSpPr>
        <p:spPr>
          <a:xfrm>
            <a:off x="3601283" y="-3196525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9A47479E-BCE8-0C4B-1317-3229FC3FEB13}"/>
              </a:ext>
            </a:extLst>
          </p:cNvPr>
          <p:cNvSpPr/>
          <p:nvPr/>
        </p:nvSpPr>
        <p:spPr>
          <a:xfrm>
            <a:off x="7759036" y="-3196525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FA2BEAA-BC85-5DDC-9D27-FA16F5D0D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-2806623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4" name="Picture 63" descr="A person in a garment&#10;&#10;AI-generated content may be incorrect.">
            <a:extLst>
              <a:ext uri="{FF2B5EF4-FFF2-40B4-BE49-F238E27FC236}">
                <a16:creationId xmlns:a16="http://schemas.microsoft.com/office/drawing/2014/main" id="{D49F963E-4462-2377-80E4-215B17717A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-4620630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5" name="Picture 64" descr="A person holding a trophy&#10;&#10;AI-generated content may be incorrect.">
            <a:extLst>
              <a:ext uri="{FF2B5EF4-FFF2-40B4-BE49-F238E27FC236}">
                <a16:creationId xmlns:a16="http://schemas.microsoft.com/office/drawing/2014/main" id="{C9B8D223-7C50-F0FB-4C9F-2DA1F3CE1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-2796568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6" name="Picture 6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3B40A572-00A6-B18A-04C6-0B6D49A04D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-4645770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7" name="Picture 6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FA558BA-3C7E-DBCE-CBA6-BD8EB0960587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-2767341"/>
            <a:ext cx="878848" cy="87884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99E37A2-49F3-A9DD-1A8A-F238E717D501}"/>
              </a:ext>
            </a:extLst>
          </p:cNvPr>
          <p:cNvSpPr txBox="1"/>
          <p:nvPr/>
        </p:nvSpPr>
        <p:spPr>
          <a:xfrm>
            <a:off x="9270374" y="-4515542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8D352C-6ED0-1939-B6C6-D8D2A0C66965}"/>
              </a:ext>
            </a:extLst>
          </p:cNvPr>
          <p:cNvSpPr txBox="1"/>
          <p:nvPr/>
        </p:nvSpPr>
        <p:spPr>
          <a:xfrm>
            <a:off x="9430872" y="-2612998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70" name="Picture 6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C6EEC18-A0EF-BF43-81F1-16491E6004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-3971271"/>
            <a:ext cx="987106" cy="98710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EAF4882-E8A2-BFA7-8412-AEBDD7610480}"/>
              </a:ext>
            </a:extLst>
          </p:cNvPr>
          <p:cNvSpPr/>
          <p:nvPr/>
        </p:nvSpPr>
        <p:spPr>
          <a:xfrm>
            <a:off x="8492565" y="-1719899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72" name="Picture 71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4E8C0453-499E-FFF1-78E9-69A8D0F2B6F8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-4515542"/>
            <a:ext cx="1339878" cy="1339875"/>
          </a:xfrm>
          <a:prstGeom prst="rect">
            <a:avLst/>
          </a:prstGeom>
        </p:spPr>
      </p:pic>
      <p:pic>
        <p:nvPicPr>
          <p:cNvPr id="73" name="Picture 72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6028A705-252C-00D2-3DF3-5AA7E3B5C644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-4515542"/>
            <a:ext cx="1339877" cy="1339875"/>
          </a:xfrm>
          <a:prstGeom prst="rect">
            <a:avLst/>
          </a:prstGeom>
        </p:spPr>
      </p:pic>
      <p:pic>
        <p:nvPicPr>
          <p:cNvPr id="74" name="Picture 73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1F8DC9AA-933F-517A-844A-64B876CA1E7C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-2596676"/>
            <a:ext cx="1339877" cy="1339875"/>
          </a:xfrm>
          <a:prstGeom prst="rect">
            <a:avLst/>
          </a:prstGeom>
        </p:spPr>
      </p:pic>
      <p:pic>
        <p:nvPicPr>
          <p:cNvPr id="75" name="Picture 74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63BE96F1-9B1C-060C-7991-BB67F21292E1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-2604445"/>
            <a:ext cx="1339877" cy="133987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D03E9B7-2855-EFB0-96E4-55049384A41D}"/>
              </a:ext>
            </a:extLst>
          </p:cNvPr>
          <p:cNvSpPr/>
          <p:nvPr/>
        </p:nvSpPr>
        <p:spPr>
          <a:xfrm>
            <a:off x="651292" y="9301762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A1608D1-B123-9446-493E-3E6432F0C2EB}"/>
              </a:ext>
            </a:extLst>
          </p:cNvPr>
          <p:cNvSpPr/>
          <p:nvPr/>
        </p:nvSpPr>
        <p:spPr>
          <a:xfrm>
            <a:off x="651292" y="10599984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3B22F62-36D0-8930-6FF3-B7EDFD06C2FF}"/>
              </a:ext>
            </a:extLst>
          </p:cNvPr>
          <p:cNvSpPr/>
          <p:nvPr/>
        </p:nvSpPr>
        <p:spPr>
          <a:xfrm>
            <a:off x="651292" y="12054008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9D3446F-CFFA-0F91-9698-5B3445BA0C31}"/>
              </a:ext>
            </a:extLst>
          </p:cNvPr>
          <p:cNvSpPr/>
          <p:nvPr/>
        </p:nvSpPr>
        <p:spPr>
          <a:xfrm>
            <a:off x="6395546" y="12055232"/>
            <a:ext cx="533574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BA7DF6-869C-70B6-241E-79D96F92FAF9}"/>
              </a:ext>
            </a:extLst>
          </p:cNvPr>
          <p:cNvSpPr/>
          <p:nvPr/>
        </p:nvSpPr>
        <p:spPr>
          <a:xfrm>
            <a:off x="6426793" y="10544404"/>
            <a:ext cx="1658910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5690C8-DB15-2BF3-8899-F5A1F0BE6389}"/>
              </a:ext>
            </a:extLst>
          </p:cNvPr>
          <p:cNvSpPr/>
          <p:nvPr/>
        </p:nvSpPr>
        <p:spPr>
          <a:xfrm>
            <a:off x="6426793" y="8877687"/>
            <a:ext cx="89856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2E631DC-47B2-1184-A03C-DADDC6557D4C}"/>
              </a:ext>
            </a:extLst>
          </p:cNvPr>
          <p:cNvSpPr/>
          <p:nvPr/>
        </p:nvSpPr>
        <p:spPr>
          <a:xfrm>
            <a:off x="7981469" y="12055232"/>
            <a:ext cx="3737779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942D627-982C-A662-8807-141D5000D05E}"/>
              </a:ext>
            </a:extLst>
          </p:cNvPr>
          <p:cNvSpPr/>
          <p:nvPr/>
        </p:nvSpPr>
        <p:spPr>
          <a:xfrm>
            <a:off x="8224520" y="10544404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45C77D9-6247-5AD0-4E84-D2826ED8F078}"/>
              </a:ext>
            </a:extLst>
          </p:cNvPr>
          <p:cNvSpPr/>
          <p:nvPr/>
        </p:nvSpPr>
        <p:spPr>
          <a:xfrm>
            <a:off x="8224520" y="8877687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6E5E96E-9B7F-5944-031A-F85E217AD920}"/>
              </a:ext>
            </a:extLst>
          </p:cNvPr>
          <p:cNvSpPr/>
          <p:nvPr/>
        </p:nvSpPr>
        <p:spPr>
          <a:xfrm>
            <a:off x="2398657" y="9301762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B752CEC-C8BC-448F-F0DB-FC6E0BCFE038}"/>
              </a:ext>
            </a:extLst>
          </p:cNvPr>
          <p:cNvSpPr/>
          <p:nvPr/>
        </p:nvSpPr>
        <p:spPr>
          <a:xfrm>
            <a:off x="2398657" y="10599984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8EDEBB9-461A-DA63-2915-28C6A74A6F25}"/>
              </a:ext>
            </a:extLst>
          </p:cNvPr>
          <p:cNvSpPr/>
          <p:nvPr/>
        </p:nvSpPr>
        <p:spPr>
          <a:xfrm>
            <a:off x="2398657" y="12054008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7359CEE-A83E-8A81-713F-D5489427FE82}"/>
              </a:ext>
            </a:extLst>
          </p:cNvPr>
          <p:cNvSpPr/>
          <p:nvPr/>
        </p:nvSpPr>
        <p:spPr>
          <a:xfrm>
            <a:off x="662377" y="8149245"/>
            <a:ext cx="107879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7C8AC1-E879-6CB9-5EE5-93CB438EEF4E}"/>
              </a:ext>
            </a:extLst>
          </p:cNvPr>
          <p:cNvSpPr/>
          <p:nvPr/>
        </p:nvSpPr>
        <p:spPr>
          <a:xfrm>
            <a:off x="620800" y="10322859"/>
            <a:ext cx="149375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DC082D7-EEC9-BB87-C803-D2BD58B4EFEE}"/>
              </a:ext>
            </a:extLst>
          </p:cNvPr>
          <p:cNvSpPr/>
          <p:nvPr/>
        </p:nvSpPr>
        <p:spPr>
          <a:xfrm>
            <a:off x="620800" y="11288546"/>
            <a:ext cx="182141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EEF7535-EE2E-B7EE-84C0-0C0BF50CEC8E}"/>
              </a:ext>
            </a:extLst>
          </p:cNvPr>
          <p:cNvSpPr/>
          <p:nvPr/>
        </p:nvSpPr>
        <p:spPr>
          <a:xfrm>
            <a:off x="6390399" y="11097264"/>
            <a:ext cx="111784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CC9C0E1-6363-89A5-FF71-5A4511F65EF6}"/>
              </a:ext>
            </a:extLst>
          </p:cNvPr>
          <p:cNvSpPr/>
          <p:nvPr/>
        </p:nvSpPr>
        <p:spPr>
          <a:xfrm>
            <a:off x="6390399" y="11814994"/>
            <a:ext cx="11889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96E351C-DDCC-9EE1-E0EE-31F2DEFD2CEA}"/>
              </a:ext>
            </a:extLst>
          </p:cNvPr>
          <p:cNvSpPr/>
          <p:nvPr/>
        </p:nvSpPr>
        <p:spPr>
          <a:xfrm>
            <a:off x="10830560" y="11428203"/>
            <a:ext cx="94908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8FEC0C0-FB34-487F-9F9C-44F3BA01582E}"/>
              </a:ext>
            </a:extLst>
          </p:cNvPr>
          <p:cNvSpPr/>
          <p:nvPr/>
        </p:nvSpPr>
        <p:spPr>
          <a:xfrm>
            <a:off x="8752840" y="9765591"/>
            <a:ext cx="2966408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B76C9ED-D002-4E52-5C49-7A4C37B40074}"/>
              </a:ext>
            </a:extLst>
          </p:cNvPr>
          <p:cNvSpPr/>
          <p:nvPr/>
        </p:nvSpPr>
        <p:spPr>
          <a:xfrm>
            <a:off x="6390399" y="10114215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9787C5B-6850-DBE0-2F4F-E7CCF50EB3B8}"/>
              </a:ext>
            </a:extLst>
          </p:cNvPr>
          <p:cNvSpPr/>
          <p:nvPr/>
        </p:nvSpPr>
        <p:spPr>
          <a:xfrm>
            <a:off x="6390399" y="8148165"/>
            <a:ext cx="22811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2D0E13-BC64-88E0-8177-30A9F5A49791}"/>
              </a:ext>
            </a:extLst>
          </p:cNvPr>
          <p:cNvSpPr/>
          <p:nvPr/>
        </p:nvSpPr>
        <p:spPr>
          <a:xfrm>
            <a:off x="6390399" y="8517615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79E8B1B-CBA5-5719-980C-8238C9139B1D}"/>
              </a:ext>
            </a:extLst>
          </p:cNvPr>
          <p:cNvSpPr/>
          <p:nvPr/>
        </p:nvSpPr>
        <p:spPr>
          <a:xfrm>
            <a:off x="10347719" y="8148165"/>
            <a:ext cx="1371529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EFC8933-6575-E151-BC62-7246CDF4F879}"/>
              </a:ext>
            </a:extLst>
          </p:cNvPr>
          <p:cNvSpPr/>
          <p:nvPr/>
        </p:nvSpPr>
        <p:spPr>
          <a:xfrm>
            <a:off x="5937193" y="12751224"/>
            <a:ext cx="2893017" cy="5225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C2A4502-C13E-95A8-6ED6-588B431F87EE}"/>
              </a:ext>
            </a:extLst>
          </p:cNvPr>
          <p:cNvSpPr txBox="1"/>
          <p:nvPr/>
        </p:nvSpPr>
        <p:spPr>
          <a:xfrm>
            <a:off x="5894017" y="12756851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41DA4EF-352D-2321-9F71-7EFA055577B5}"/>
              </a:ext>
            </a:extLst>
          </p:cNvPr>
          <p:cNvSpPr/>
          <p:nvPr/>
        </p:nvSpPr>
        <p:spPr>
          <a:xfrm>
            <a:off x="9893335" y="12730612"/>
            <a:ext cx="1208087" cy="54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A4B028B-59E0-8102-B34A-9B6B6ECD523E}"/>
              </a:ext>
            </a:extLst>
          </p:cNvPr>
          <p:cNvSpPr/>
          <p:nvPr/>
        </p:nvSpPr>
        <p:spPr>
          <a:xfrm>
            <a:off x="3388757" y="12730613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6">
            <a:extLst>
              <a:ext uri="{FF2B5EF4-FFF2-40B4-BE49-F238E27FC236}">
                <a16:creationId xmlns:a16="http://schemas.microsoft.com/office/drawing/2014/main" id="{0CFC7E4F-652F-F73C-2AF4-E4F2337BF341}"/>
              </a:ext>
            </a:extLst>
          </p:cNvPr>
          <p:cNvSpPr txBox="1"/>
          <p:nvPr/>
        </p:nvSpPr>
        <p:spPr>
          <a:xfrm>
            <a:off x="685799" y="6836613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F2BF31E-7616-523F-74C2-7DE3CC6D8B1A}"/>
              </a:ext>
            </a:extLst>
          </p:cNvPr>
          <p:cNvGrpSpPr/>
          <p:nvPr/>
        </p:nvGrpSpPr>
        <p:grpSpPr>
          <a:xfrm>
            <a:off x="552935" y="8059980"/>
            <a:ext cx="5386039" cy="1608339"/>
            <a:chOff x="577186" y="1293217"/>
            <a:chExt cx="5386039" cy="1608339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A9EE001-D4DE-B444-2EF8-F938A4CEA2CC}"/>
                </a:ext>
              </a:extLst>
            </p:cNvPr>
            <p:cNvSpPr txBox="1"/>
            <p:nvPr/>
          </p:nvSpPr>
          <p:spPr>
            <a:xfrm>
              <a:off x="609763" y="2439891"/>
              <a:ext cx="535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TODAY News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3 December 2025 08.00 EST 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E08D475-CEA2-520C-1CED-8C31686F2148}"/>
                </a:ext>
              </a:extLst>
            </p:cNvPr>
            <p:cNvSpPr txBox="1"/>
            <p:nvPr/>
          </p:nvSpPr>
          <p:spPr>
            <a:xfrm>
              <a:off x="577186" y="1293217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Woman Speaks Out After Being Scammed by Ad With Deepfake of Her Doctor: 'Desperate and in Pain'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B8A67935-E209-E3F7-AFF4-0FD5601DAFA7}"/>
              </a:ext>
            </a:extLst>
          </p:cNvPr>
          <p:cNvSpPr txBox="1"/>
          <p:nvPr/>
        </p:nvSpPr>
        <p:spPr>
          <a:xfrm>
            <a:off x="620800" y="12730612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7580EFA-0F12-082E-B121-F895139DD88F}"/>
              </a:ext>
            </a:extLst>
          </p:cNvPr>
          <p:cNvGrpSpPr/>
          <p:nvPr/>
        </p:nvGrpSpPr>
        <p:grpSpPr>
          <a:xfrm>
            <a:off x="552935" y="9870522"/>
            <a:ext cx="5386039" cy="1130878"/>
            <a:chOff x="6462307" y="2579867"/>
            <a:chExt cx="5152505" cy="1130878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62C79CD-22E8-CF19-4329-0DB390AAC2CA}"/>
                </a:ext>
              </a:extLst>
            </p:cNvPr>
            <p:cNvSpPr txBox="1"/>
            <p:nvPr/>
          </p:nvSpPr>
          <p:spPr>
            <a:xfrm>
              <a:off x="6462307" y="3249080"/>
              <a:ext cx="5152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Web Pro News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Mon December 1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2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:00 E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S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ACD0ACB-4264-831D-04FA-283DD7572C7E}"/>
                </a:ext>
              </a:extLst>
            </p:cNvPr>
            <p:cNvSpPr txBox="1"/>
            <p:nvPr/>
          </p:nvSpPr>
          <p:spPr>
            <a:xfrm>
              <a:off x="6462307" y="2579867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Deepfakes Surge in 2025, Driving $50B Scam Losses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BECD20B-AF7D-D2E4-2046-FC7364665826}"/>
              </a:ext>
            </a:extLst>
          </p:cNvPr>
          <p:cNvGrpSpPr/>
          <p:nvPr/>
        </p:nvGrpSpPr>
        <p:grpSpPr>
          <a:xfrm>
            <a:off x="6390399" y="8064271"/>
            <a:ext cx="5367759" cy="1156852"/>
            <a:chOff x="6408469" y="1297508"/>
            <a:chExt cx="5367759" cy="1156852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7CD2FBD-E79F-02E4-CBE7-84FF8D6834B2}"/>
                </a:ext>
              </a:extLst>
            </p:cNvPr>
            <p:cNvSpPr txBox="1"/>
            <p:nvPr/>
          </p:nvSpPr>
          <p:spPr>
            <a:xfrm>
              <a:off x="6408469" y="1297508"/>
              <a:ext cx="5367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Jussie Smollett Reacts to Kendrick Lamar 'Heart Part 5' Deepfake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8BE0013-CF90-770F-0F34-123A35E760A3}"/>
                </a:ext>
              </a:extLst>
            </p:cNvPr>
            <p:cNvSpPr txBox="1"/>
            <p:nvPr/>
          </p:nvSpPr>
          <p:spPr>
            <a:xfrm>
              <a:off x="6408469" y="1992695"/>
              <a:ext cx="5328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Billboard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           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December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2 2025 7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.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00 EDT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2608FFE-39A9-9749-F432-0773A71AE716}"/>
              </a:ext>
            </a:extLst>
          </p:cNvPr>
          <p:cNvGrpSpPr/>
          <p:nvPr/>
        </p:nvGrpSpPr>
        <p:grpSpPr>
          <a:xfrm>
            <a:off x="6368913" y="9300910"/>
            <a:ext cx="5410731" cy="1608339"/>
            <a:chOff x="577186" y="3001956"/>
            <a:chExt cx="5410731" cy="1608339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2D911E5-42C0-932A-9D2A-99A8876CB2A1}"/>
                </a:ext>
              </a:extLst>
            </p:cNvPr>
            <p:cNvSpPr txBox="1"/>
            <p:nvPr/>
          </p:nvSpPr>
          <p:spPr>
            <a:xfrm>
              <a:off x="577186" y="4148630"/>
              <a:ext cx="5410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Tech Funding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News      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08.00 EST 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42BA1FA-5FF5-05BB-0339-161C4805AD81}"/>
                </a:ext>
              </a:extLst>
            </p:cNvPr>
            <p:cNvSpPr txBox="1"/>
            <p:nvPr/>
          </p:nvSpPr>
          <p:spPr>
            <a:xfrm>
              <a:off x="577186" y="3001956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Imper.ai launches with $28M to stop deepfake-driven cyber impersonation attacks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C0FD752-CEAD-14AA-0E6D-DE0CF9A89372}"/>
              </a:ext>
            </a:extLst>
          </p:cNvPr>
          <p:cNvGrpSpPr/>
          <p:nvPr/>
        </p:nvGrpSpPr>
        <p:grpSpPr>
          <a:xfrm>
            <a:off x="536647" y="11203604"/>
            <a:ext cx="5418615" cy="1227127"/>
            <a:chOff x="577186" y="4639555"/>
            <a:chExt cx="5418615" cy="122712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8472721-803F-B765-99F7-7F2FF41E7C31}"/>
                </a:ext>
              </a:extLst>
            </p:cNvPr>
            <p:cNvSpPr txBox="1"/>
            <p:nvPr/>
          </p:nvSpPr>
          <p:spPr>
            <a:xfrm>
              <a:off x="609763" y="5405017"/>
              <a:ext cx="5386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The Chosun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     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	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1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8.33 EST 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8D8819E-27F6-ACC8-2C31-F4CAB5CA1CF8}"/>
                </a:ext>
              </a:extLst>
            </p:cNvPr>
            <p:cNvSpPr txBox="1"/>
            <p:nvPr/>
          </p:nvSpPr>
          <p:spPr>
            <a:xfrm>
              <a:off x="577186" y="4639555"/>
              <a:ext cx="53860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Korea Faces Rising Deepfake Threat Amid Political Tensions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0AB4968-ECC2-2183-A0FC-A057CE2D4B64}"/>
              </a:ext>
            </a:extLst>
          </p:cNvPr>
          <p:cNvGrpSpPr/>
          <p:nvPr/>
        </p:nvGrpSpPr>
        <p:grpSpPr>
          <a:xfrm>
            <a:off x="6357371" y="10989037"/>
            <a:ext cx="5433814" cy="1462306"/>
            <a:chOff x="6408469" y="4591840"/>
            <a:chExt cx="5433814" cy="1462306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8EF49FA-935E-9CC2-455A-742D8F97AB04}"/>
                </a:ext>
              </a:extLst>
            </p:cNvPr>
            <p:cNvSpPr txBox="1"/>
            <p:nvPr/>
          </p:nvSpPr>
          <p:spPr>
            <a:xfrm>
              <a:off x="6408470" y="5592481"/>
              <a:ext cx="543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9	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Sun November </a:t>
              </a:r>
              <a:r>
                <a:rPr lang="en-US" b="1" i="1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30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3:02 PM EST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2DEC888-B06D-3FCC-1639-67EE48A97EC6}"/>
                </a:ext>
              </a:extLst>
            </p:cNvPr>
            <p:cNvSpPr txBox="1"/>
            <p:nvPr/>
          </p:nvSpPr>
          <p:spPr>
            <a:xfrm>
              <a:off x="6408469" y="4591840"/>
              <a:ext cx="5433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etiree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warns others after losing $3K to crypto fraud using AI video of prime minister</a:t>
              </a: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8CEACE8-B5F1-BF83-8F65-0686D366EE92}"/>
              </a:ext>
            </a:extLst>
          </p:cNvPr>
          <p:cNvSpPr txBox="1"/>
          <p:nvPr/>
        </p:nvSpPr>
        <p:spPr>
          <a:xfrm>
            <a:off x="9893335" y="12730613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D11AE17-84A6-3449-29A3-30B06194B252}"/>
              </a:ext>
            </a:extLst>
          </p:cNvPr>
          <p:cNvSpPr txBox="1"/>
          <p:nvPr/>
        </p:nvSpPr>
        <p:spPr>
          <a:xfrm>
            <a:off x="3204443" y="12730612"/>
            <a:ext cx="213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64466 3.7037E-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85185E-6 L 0.32422 1.85185E-6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CB5A6-4AFA-0B6D-DBD5-4D88DF72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F79065BF-76B6-8E41-3BD7-702E3A49A4C5}"/>
              </a:ext>
            </a:extLst>
          </p:cNvPr>
          <p:cNvSpPr/>
          <p:nvPr/>
        </p:nvSpPr>
        <p:spPr>
          <a:xfrm>
            <a:off x="651292" y="2534999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94BD5A6-83AD-598E-3DFC-33DA0653472F}"/>
              </a:ext>
            </a:extLst>
          </p:cNvPr>
          <p:cNvSpPr/>
          <p:nvPr/>
        </p:nvSpPr>
        <p:spPr>
          <a:xfrm>
            <a:off x="651292" y="3833221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F502EDD-DE48-EFE9-0009-6D73815BA32D}"/>
              </a:ext>
            </a:extLst>
          </p:cNvPr>
          <p:cNvSpPr/>
          <p:nvPr/>
        </p:nvSpPr>
        <p:spPr>
          <a:xfrm>
            <a:off x="651292" y="5287245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68DC51B-73F5-E7E7-F628-FC665B952371}"/>
              </a:ext>
            </a:extLst>
          </p:cNvPr>
          <p:cNvSpPr/>
          <p:nvPr/>
        </p:nvSpPr>
        <p:spPr>
          <a:xfrm>
            <a:off x="6395546" y="5288469"/>
            <a:ext cx="533574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629762B-1BC8-AF47-6685-B2D0A3254809}"/>
              </a:ext>
            </a:extLst>
          </p:cNvPr>
          <p:cNvSpPr/>
          <p:nvPr/>
        </p:nvSpPr>
        <p:spPr>
          <a:xfrm>
            <a:off x="6426793" y="3777641"/>
            <a:ext cx="1658910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D37E5AF-63AC-4103-216C-48591B1453C7}"/>
              </a:ext>
            </a:extLst>
          </p:cNvPr>
          <p:cNvSpPr/>
          <p:nvPr/>
        </p:nvSpPr>
        <p:spPr>
          <a:xfrm>
            <a:off x="6426793" y="2110924"/>
            <a:ext cx="89856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CE3237A-8F83-1A3F-AF78-CEBCF369461E}"/>
              </a:ext>
            </a:extLst>
          </p:cNvPr>
          <p:cNvSpPr/>
          <p:nvPr/>
        </p:nvSpPr>
        <p:spPr>
          <a:xfrm>
            <a:off x="7981469" y="5288469"/>
            <a:ext cx="3737779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B2499A6-5A97-AE78-AC45-5442795D16BF}"/>
              </a:ext>
            </a:extLst>
          </p:cNvPr>
          <p:cNvSpPr/>
          <p:nvPr/>
        </p:nvSpPr>
        <p:spPr>
          <a:xfrm>
            <a:off x="8224520" y="3777641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EBA1549-C5CC-2764-7103-F6E30B8F11DD}"/>
              </a:ext>
            </a:extLst>
          </p:cNvPr>
          <p:cNvSpPr/>
          <p:nvPr/>
        </p:nvSpPr>
        <p:spPr>
          <a:xfrm>
            <a:off x="8224520" y="2110924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E93BC14-E4C2-83C2-8912-CDE5E15B3E55}"/>
              </a:ext>
            </a:extLst>
          </p:cNvPr>
          <p:cNvSpPr/>
          <p:nvPr/>
        </p:nvSpPr>
        <p:spPr>
          <a:xfrm>
            <a:off x="2398657" y="2534999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E3A516F-702E-6646-D89B-321E976C7283}"/>
              </a:ext>
            </a:extLst>
          </p:cNvPr>
          <p:cNvSpPr/>
          <p:nvPr/>
        </p:nvSpPr>
        <p:spPr>
          <a:xfrm>
            <a:off x="2398657" y="3833221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6D3BF4-4F99-E60E-88A7-ED75A2CB1E20}"/>
              </a:ext>
            </a:extLst>
          </p:cNvPr>
          <p:cNvSpPr/>
          <p:nvPr/>
        </p:nvSpPr>
        <p:spPr>
          <a:xfrm>
            <a:off x="2398657" y="5287245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1B9391-AF0B-7BE5-6937-66EE68F9B489}"/>
              </a:ext>
            </a:extLst>
          </p:cNvPr>
          <p:cNvSpPr/>
          <p:nvPr/>
        </p:nvSpPr>
        <p:spPr>
          <a:xfrm>
            <a:off x="662377" y="1382482"/>
            <a:ext cx="107879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E46744C-6B1F-294F-47CA-52DD4732A283}"/>
              </a:ext>
            </a:extLst>
          </p:cNvPr>
          <p:cNvSpPr/>
          <p:nvPr/>
        </p:nvSpPr>
        <p:spPr>
          <a:xfrm>
            <a:off x="620800" y="3556096"/>
            <a:ext cx="149375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4840D3A-8301-B999-597C-6DDACB216EEB}"/>
              </a:ext>
            </a:extLst>
          </p:cNvPr>
          <p:cNvSpPr/>
          <p:nvPr/>
        </p:nvSpPr>
        <p:spPr>
          <a:xfrm>
            <a:off x="620800" y="4521783"/>
            <a:ext cx="182141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6C6F0B6-3FCB-21C4-5BBC-8EE4882176E6}"/>
              </a:ext>
            </a:extLst>
          </p:cNvPr>
          <p:cNvSpPr/>
          <p:nvPr/>
        </p:nvSpPr>
        <p:spPr>
          <a:xfrm>
            <a:off x="6390399" y="4330501"/>
            <a:ext cx="111784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8779529-5597-3C63-D0A5-9B92D436EC0B}"/>
              </a:ext>
            </a:extLst>
          </p:cNvPr>
          <p:cNvSpPr/>
          <p:nvPr/>
        </p:nvSpPr>
        <p:spPr>
          <a:xfrm>
            <a:off x="6390399" y="5048231"/>
            <a:ext cx="11889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BE466D2-BD0F-596E-88F4-B54384C8F5C1}"/>
              </a:ext>
            </a:extLst>
          </p:cNvPr>
          <p:cNvSpPr/>
          <p:nvPr/>
        </p:nvSpPr>
        <p:spPr>
          <a:xfrm>
            <a:off x="10830560" y="4661440"/>
            <a:ext cx="94908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B2A737-F291-C2E4-D5A5-2DC7F68A42E4}"/>
              </a:ext>
            </a:extLst>
          </p:cNvPr>
          <p:cNvSpPr/>
          <p:nvPr/>
        </p:nvSpPr>
        <p:spPr>
          <a:xfrm>
            <a:off x="8752840" y="2998828"/>
            <a:ext cx="2966408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FBFF658-6391-3C4D-616F-AD4F8BA4E064}"/>
              </a:ext>
            </a:extLst>
          </p:cNvPr>
          <p:cNvSpPr/>
          <p:nvPr/>
        </p:nvSpPr>
        <p:spPr>
          <a:xfrm>
            <a:off x="6390399" y="3347452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19C3DE1-7E99-F00A-38F4-67131FF167B2}"/>
              </a:ext>
            </a:extLst>
          </p:cNvPr>
          <p:cNvSpPr/>
          <p:nvPr/>
        </p:nvSpPr>
        <p:spPr>
          <a:xfrm>
            <a:off x="6390399" y="1381402"/>
            <a:ext cx="22811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80F76CB-170C-C7FF-F29D-C7302257A6BC}"/>
              </a:ext>
            </a:extLst>
          </p:cNvPr>
          <p:cNvSpPr/>
          <p:nvPr/>
        </p:nvSpPr>
        <p:spPr>
          <a:xfrm>
            <a:off x="6390399" y="1750852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24D96732-60AB-3D51-45E2-2AF552E097A1}"/>
              </a:ext>
            </a:extLst>
          </p:cNvPr>
          <p:cNvSpPr/>
          <p:nvPr/>
        </p:nvSpPr>
        <p:spPr>
          <a:xfrm>
            <a:off x="10347719" y="1381402"/>
            <a:ext cx="1371529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BD95F23-124D-DF3A-3F6C-16AA8709B735}"/>
              </a:ext>
            </a:extLst>
          </p:cNvPr>
          <p:cNvSpPr/>
          <p:nvPr/>
        </p:nvSpPr>
        <p:spPr>
          <a:xfrm>
            <a:off x="5937193" y="5984461"/>
            <a:ext cx="2893017" cy="5225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CB7C08B-364E-91A6-3961-85E2DBD0CB56}"/>
              </a:ext>
            </a:extLst>
          </p:cNvPr>
          <p:cNvSpPr txBox="1"/>
          <p:nvPr/>
        </p:nvSpPr>
        <p:spPr>
          <a:xfrm>
            <a:off x="5894017" y="5990088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F70784-7C03-4A64-E57D-351060507876}"/>
              </a:ext>
            </a:extLst>
          </p:cNvPr>
          <p:cNvSpPr/>
          <p:nvPr/>
        </p:nvSpPr>
        <p:spPr>
          <a:xfrm>
            <a:off x="9893335" y="5963849"/>
            <a:ext cx="1208087" cy="54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6F6CE2-A437-FF49-C57E-0CF1DE3F28B1}"/>
              </a:ext>
            </a:extLst>
          </p:cNvPr>
          <p:cNvSpPr/>
          <p:nvPr/>
        </p:nvSpPr>
        <p:spPr>
          <a:xfrm>
            <a:off x="3388757" y="5963850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602F966-B9ED-6006-CCE9-D44C6BBD1140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DEA4DD-99B4-4C47-5A71-D822F4788100}"/>
              </a:ext>
            </a:extLst>
          </p:cNvPr>
          <p:cNvGrpSpPr/>
          <p:nvPr/>
        </p:nvGrpSpPr>
        <p:grpSpPr>
          <a:xfrm>
            <a:off x="552935" y="1293217"/>
            <a:ext cx="5386039" cy="1608339"/>
            <a:chOff x="577186" y="1293217"/>
            <a:chExt cx="5386039" cy="16083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5BD8B7-E923-EBB7-6742-D731745058FE}"/>
                </a:ext>
              </a:extLst>
            </p:cNvPr>
            <p:cNvSpPr txBox="1"/>
            <p:nvPr/>
          </p:nvSpPr>
          <p:spPr>
            <a:xfrm>
              <a:off x="609763" y="2439891"/>
              <a:ext cx="535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TODAY News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3 December 2025 08.00 EST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187D30-D13E-11C8-F402-C69F7FD3DDB7}"/>
                </a:ext>
              </a:extLst>
            </p:cNvPr>
            <p:cNvSpPr txBox="1"/>
            <p:nvPr/>
          </p:nvSpPr>
          <p:spPr>
            <a:xfrm>
              <a:off x="577186" y="1293217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Woman Speaks Out After Being Scammed by Ad With Deepfake of Her Doctor: 'Desperate and in Pain'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A7EB6FE-4E82-E68F-7D34-A47433B6DE17}"/>
              </a:ext>
            </a:extLst>
          </p:cNvPr>
          <p:cNvSpPr txBox="1"/>
          <p:nvPr/>
        </p:nvSpPr>
        <p:spPr>
          <a:xfrm>
            <a:off x="620800" y="596384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5EA6F2-2549-98AA-FB85-054B112D2AA2}"/>
              </a:ext>
            </a:extLst>
          </p:cNvPr>
          <p:cNvGrpSpPr/>
          <p:nvPr/>
        </p:nvGrpSpPr>
        <p:grpSpPr>
          <a:xfrm>
            <a:off x="552935" y="3103759"/>
            <a:ext cx="5386039" cy="1130878"/>
            <a:chOff x="6462307" y="2579867"/>
            <a:chExt cx="5152505" cy="113087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0E4AF6-29AE-224D-8AD5-61B0B0D6E8A1}"/>
                </a:ext>
              </a:extLst>
            </p:cNvPr>
            <p:cNvSpPr txBox="1"/>
            <p:nvPr/>
          </p:nvSpPr>
          <p:spPr>
            <a:xfrm>
              <a:off x="6462307" y="3249080"/>
              <a:ext cx="5152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Web Pro News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Mon December 1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2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:00 E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S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394E15-6E02-03AB-9860-0813710C8C2C}"/>
                </a:ext>
              </a:extLst>
            </p:cNvPr>
            <p:cNvSpPr txBox="1"/>
            <p:nvPr/>
          </p:nvSpPr>
          <p:spPr>
            <a:xfrm>
              <a:off x="6462307" y="2579867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Deepfakes Surge in 2025, Driving $50B Scam Losses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2E5793-40D9-046F-EF6D-A182CF882768}"/>
              </a:ext>
            </a:extLst>
          </p:cNvPr>
          <p:cNvGrpSpPr/>
          <p:nvPr/>
        </p:nvGrpSpPr>
        <p:grpSpPr>
          <a:xfrm>
            <a:off x="6390399" y="1297508"/>
            <a:ext cx="5367759" cy="1156852"/>
            <a:chOff x="6408469" y="1297508"/>
            <a:chExt cx="5367759" cy="11568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78B48A-3B08-B981-ED23-A0ABE9CB45A5}"/>
                </a:ext>
              </a:extLst>
            </p:cNvPr>
            <p:cNvSpPr txBox="1"/>
            <p:nvPr/>
          </p:nvSpPr>
          <p:spPr>
            <a:xfrm>
              <a:off x="6408469" y="1297508"/>
              <a:ext cx="5367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Jussie Smollett Reacts to Kendrick Lamar 'Heart Part 5' Deepfake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9442B7-6D75-7516-D92C-DCE74AD04DCE}"/>
                </a:ext>
              </a:extLst>
            </p:cNvPr>
            <p:cNvSpPr txBox="1"/>
            <p:nvPr/>
          </p:nvSpPr>
          <p:spPr>
            <a:xfrm>
              <a:off x="6408469" y="1992695"/>
              <a:ext cx="5328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Billboard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           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December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2 2025 7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.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00 EDT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EF8C761-98FA-5467-A5D3-CE6578E80C80}"/>
              </a:ext>
            </a:extLst>
          </p:cNvPr>
          <p:cNvGrpSpPr/>
          <p:nvPr/>
        </p:nvGrpSpPr>
        <p:grpSpPr>
          <a:xfrm>
            <a:off x="325887" y="-6063927"/>
            <a:ext cx="3778772" cy="3755796"/>
            <a:chOff x="316651" y="1796293"/>
            <a:chExt cx="3778772" cy="3755796"/>
          </a:xfrm>
        </p:grpSpPr>
        <p:pic>
          <p:nvPicPr>
            <p:cNvPr id="85" name="Picture 84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C0AFF825-7099-C87E-1782-7C5303F4D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76CD306-9E05-838D-3B09-E6FF77D1E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7E9F8B2-3146-0A6D-546F-DC5153188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90" name="Picture 8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03B04234-4B7D-786E-4B2B-B1FA64D2C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659DFC9-7563-1CC9-AFB7-BE9824F37CAE}"/>
              </a:ext>
            </a:extLst>
          </p:cNvPr>
          <p:cNvGrpSpPr/>
          <p:nvPr/>
        </p:nvGrpSpPr>
        <p:grpSpPr>
          <a:xfrm>
            <a:off x="4232646" y="-6076564"/>
            <a:ext cx="3795383" cy="3780197"/>
            <a:chOff x="306853" y="-2077138"/>
            <a:chExt cx="3795383" cy="3780197"/>
          </a:xfrm>
        </p:grpSpPr>
        <p:pic>
          <p:nvPicPr>
            <p:cNvPr id="92" name="Picture 9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94F29A1A-7F40-2A36-0517-56916C8D3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2374F7F-4565-5668-E901-E8DF6B25D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94" name="Picture 9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727BBF01-7BA2-BEA8-1601-CB449C021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95" name="Picture 9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76C156EA-5421-6DCC-B3BC-1C0974341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96" name="TextBox 16">
            <a:extLst>
              <a:ext uri="{FF2B5EF4-FFF2-40B4-BE49-F238E27FC236}">
                <a16:creationId xmlns:a16="http://schemas.microsoft.com/office/drawing/2014/main" id="{26A03D40-0D0A-7AFA-88C3-D51B692BF410}"/>
              </a:ext>
            </a:extLst>
          </p:cNvPr>
          <p:cNvSpPr txBox="1"/>
          <p:nvPr/>
        </p:nvSpPr>
        <p:spPr>
          <a:xfrm>
            <a:off x="338442" y="-7930959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97" name="TextBox 17">
            <a:extLst>
              <a:ext uri="{FF2B5EF4-FFF2-40B4-BE49-F238E27FC236}">
                <a16:creationId xmlns:a16="http://schemas.microsoft.com/office/drawing/2014/main" id="{83B60D6B-B764-63A1-F647-27900AE3F9B9}"/>
              </a:ext>
            </a:extLst>
          </p:cNvPr>
          <p:cNvSpPr txBox="1"/>
          <p:nvPr/>
        </p:nvSpPr>
        <p:spPr>
          <a:xfrm>
            <a:off x="338442" y="-2341764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98" name="TextBox 17">
            <a:extLst>
              <a:ext uri="{FF2B5EF4-FFF2-40B4-BE49-F238E27FC236}">
                <a16:creationId xmlns:a16="http://schemas.microsoft.com/office/drawing/2014/main" id="{B54B8427-5A26-CBCA-04DA-B49A4C906F7F}"/>
              </a:ext>
            </a:extLst>
          </p:cNvPr>
          <p:cNvSpPr txBox="1"/>
          <p:nvPr/>
        </p:nvSpPr>
        <p:spPr>
          <a:xfrm>
            <a:off x="4144241" y="-2341764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99" name="TextBox 17">
            <a:extLst>
              <a:ext uri="{FF2B5EF4-FFF2-40B4-BE49-F238E27FC236}">
                <a16:creationId xmlns:a16="http://schemas.microsoft.com/office/drawing/2014/main" id="{E6729643-DB55-828F-7DA8-A0EEBED0347F}"/>
              </a:ext>
            </a:extLst>
          </p:cNvPr>
          <p:cNvSpPr txBox="1"/>
          <p:nvPr/>
        </p:nvSpPr>
        <p:spPr>
          <a:xfrm>
            <a:off x="8107194" y="-2341765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100" name="TextBox 17">
            <a:extLst>
              <a:ext uri="{FF2B5EF4-FFF2-40B4-BE49-F238E27FC236}">
                <a16:creationId xmlns:a16="http://schemas.microsoft.com/office/drawing/2014/main" id="{16A97DE2-3FB2-E418-CC4C-1519A7D9C93B}"/>
              </a:ext>
            </a:extLst>
          </p:cNvPr>
          <p:cNvSpPr txBox="1"/>
          <p:nvPr/>
        </p:nvSpPr>
        <p:spPr>
          <a:xfrm>
            <a:off x="3818635" y="-7022916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101" name="TextBox 17">
            <a:extLst>
              <a:ext uri="{FF2B5EF4-FFF2-40B4-BE49-F238E27FC236}">
                <a16:creationId xmlns:a16="http://schemas.microsoft.com/office/drawing/2014/main" id="{304AFE9A-AC96-3332-4280-4EA958134F78}"/>
              </a:ext>
            </a:extLst>
          </p:cNvPr>
          <p:cNvSpPr txBox="1"/>
          <p:nvPr/>
        </p:nvSpPr>
        <p:spPr>
          <a:xfrm>
            <a:off x="973835" y="-1816775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8A1734A-2B2A-1882-34ED-1EA6AF631D0F}"/>
              </a:ext>
            </a:extLst>
          </p:cNvPr>
          <p:cNvGrpSpPr/>
          <p:nvPr/>
        </p:nvGrpSpPr>
        <p:grpSpPr>
          <a:xfrm>
            <a:off x="316651" y="-6063927"/>
            <a:ext cx="3778772" cy="3755796"/>
            <a:chOff x="316651" y="1796293"/>
            <a:chExt cx="3778772" cy="3755796"/>
          </a:xfrm>
        </p:grpSpPr>
        <p:pic>
          <p:nvPicPr>
            <p:cNvPr id="103" name="Picture 10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02583EB4-5BFC-131F-742B-699E41934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34FBB78-CB17-06BE-7AE1-9109ACD10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22316ED-7099-5400-C2F9-4728FBD08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6" name="Picture 105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82701A1E-66D7-D256-8196-3A5600262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982E34A-6F45-6A48-5981-D62DC3E4E5C4}"/>
              </a:ext>
            </a:extLst>
          </p:cNvPr>
          <p:cNvGrpSpPr/>
          <p:nvPr/>
        </p:nvGrpSpPr>
        <p:grpSpPr>
          <a:xfrm>
            <a:off x="4232646" y="-6076127"/>
            <a:ext cx="3795383" cy="3780197"/>
            <a:chOff x="306853" y="-2077138"/>
            <a:chExt cx="3795383" cy="3780197"/>
          </a:xfrm>
        </p:grpSpPr>
        <p:pic>
          <p:nvPicPr>
            <p:cNvPr id="108" name="Picture 107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99343143-855C-5F0F-F7E3-1E6606561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C19F180-A79C-4E85-A755-7A72CF33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10" name="Picture 109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5008D7DC-F947-846E-1700-4ED095DDD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11" name="Picture 110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76B8C754-D075-773E-CACA-75D2B06D7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F33342E-B118-2559-021B-16E3E7931E84}"/>
              </a:ext>
            </a:extLst>
          </p:cNvPr>
          <p:cNvGrpSpPr/>
          <p:nvPr/>
        </p:nvGrpSpPr>
        <p:grpSpPr>
          <a:xfrm>
            <a:off x="8170629" y="-6054087"/>
            <a:ext cx="3806529" cy="3791219"/>
            <a:chOff x="7789133" y="1742456"/>
            <a:chExt cx="3806529" cy="3791219"/>
          </a:xfrm>
          <a:effectLst/>
        </p:grpSpPr>
        <p:pic>
          <p:nvPicPr>
            <p:cNvPr id="113" name="Picture 112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9895176C-DEE9-7367-6BBB-FAE78B753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8446459A-9263-0021-856C-040AABC1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5" name="Picture 114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97D515B8-C8E2-A4C7-4D4F-2A5E6CEEA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6" name="Picture 115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CDFA224C-3E75-5D0B-5C1A-A6EE74CE1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90E5995-5FBB-C5FD-BD4F-36DD6A3D3D43}"/>
              </a:ext>
            </a:extLst>
          </p:cNvPr>
          <p:cNvCxnSpPr/>
          <p:nvPr/>
        </p:nvCxnSpPr>
        <p:spPr>
          <a:xfrm>
            <a:off x="4168544" y="-6164251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54CAACE-224A-1952-0DC2-C2E03C4D9573}"/>
              </a:ext>
            </a:extLst>
          </p:cNvPr>
          <p:cNvCxnSpPr/>
          <p:nvPr/>
        </p:nvCxnSpPr>
        <p:spPr>
          <a:xfrm>
            <a:off x="8085703" y="-6164251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3DE216A-5037-F43C-FD49-45ADD309DE6C}"/>
              </a:ext>
            </a:extLst>
          </p:cNvPr>
          <p:cNvCxnSpPr>
            <a:cxnSpLocks/>
          </p:cNvCxnSpPr>
          <p:nvPr/>
        </p:nvCxnSpPr>
        <p:spPr>
          <a:xfrm>
            <a:off x="4159800" y="-61207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34E7B16-43A1-F21F-5935-383208687F6C}"/>
              </a:ext>
            </a:extLst>
          </p:cNvPr>
          <p:cNvCxnSpPr>
            <a:cxnSpLocks/>
          </p:cNvCxnSpPr>
          <p:nvPr/>
        </p:nvCxnSpPr>
        <p:spPr>
          <a:xfrm>
            <a:off x="8092061" y="-61207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7DC113-65E2-F3B3-87D2-E54E506E708F}"/>
              </a:ext>
            </a:extLst>
          </p:cNvPr>
          <p:cNvGrpSpPr/>
          <p:nvPr/>
        </p:nvGrpSpPr>
        <p:grpSpPr>
          <a:xfrm>
            <a:off x="6368913" y="2534147"/>
            <a:ext cx="5410731" cy="1608339"/>
            <a:chOff x="577186" y="3001956"/>
            <a:chExt cx="5410731" cy="16083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1D971D-1F76-EC46-5BF4-B2498CE6463F}"/>
                </a:ext>
              </a:extLst>
            </p:cNvPr>
            <p:cNvSpPr txBox="1"/>
            <p:nvPr/>
          </p:nvSpPr>
          <p:spPr>
            <a:xfrm>
              <a:off x="577186" y="4148630"/>
              <a:ext cx="5410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Tech Funding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News      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08.00 EST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F05D3B-0D4B-0811-1DBF-F6F1CE48643A}"/>
                </a:ext>
              </a:extLst>
            </p:cNvPr>
            <p:cNvSpPr txBox="1"/>
            <p:nvPr/>
          </p:nvSpPr>
          <p:spPr>
            <a:xfrm>
              <a:off x="577186" y="3001956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Imper.ai launches with $28M to stop deepfake-driven cyber impersonation attacks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F3410B-3E36-562E-A201-829C64D7BE3A}"/>
              </a:ext>
            </a:extLst>
          </p:cNvPr>
          <p:cNvGrpSpPr/>
          <p:nvPr/>
        </p:nvGrpSpPr>
        <p:grpSpPr>
          <a:xfrm>
            <a:off x="536647" y="4436841"/>
            <a:ext cx="5418615" cy="1227127"/>
            <a:chOff x="577186" y="4639555"/>
            <a:chExt cx="5418615" cy="12271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6BF4D3-49DF-8F93-6BED-211A1F334D28}"/>
                </a:ext>
              </a:extLst>
            </p:cNvPr>
            <p:cNvSpPr txBox="1"/>
            <p:nvPr/>
          </p:nvSpPr>
          <p:spPr>
            <a:xfrm>
              <a:off x="609763" y="5405017"/>
              <a:ext cx="5386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The Chosun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     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	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1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8.33 EST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678457-0216-3EDD-CF2A-DF9FD6F11161}"/>
                </a:ext>
              </a:extLst>
            </p:cNvPr>
            <p:cNvSpPr txBox="1"/>
            <p:nvPr/>
          </p:nvSpPr>
          <p:spPr>
            <a:xfrm>
              <a:off x="577186" y="4639555"/>
              <a:ext cx="53860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Korea Faces Rising Deepfake Threat Amid Political Tensions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53C38-5463-490E-061D-EFF588B5150B}"/>
              </a:ext>
            </a:extLst>
          </p:cNvPr>
          <p:cNvGrpSpPr/>
          <p:nvPr/>
        </p:nvGrpSpPr>
        <p:grpSpPr>
          <a:xfrm>
            <a:off x="6357371" y="4222274"/>
            <a:ext cx="5433814" cy="1462306"/>
            <a:chOff x="6408469" y="4591840"/>
            <a:chExt cx="5433814" cy="14623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9DACE5-3CCD-53C6-C0CC-C3C9B649B650}"/>
                </a:ext>
              </a:extLst>
            </p:cNvPr>
            <p:cNvSpPr txBox="1"/>
            <p:nvPr/>
          </p:nvSpPr>
          <p:spPr>
            <a:xfrm>
              <a:off x="6408470" y="5592481"/>
              <a:ext cx="543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9	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Sun November </a:t>
              </a:r>
              <a:r>
                <a:rPr lang="en-US" b="1" i="1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30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3:02 PM EST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A12EAB-CD4E-DFDD-21C6-0CD5DD564362}"/>
                </a:ext>
              </a:extLst>
            </p:cNvPr>
            <p:cNvSpPr txBox="1"/>
            <p:nvPr/>
          </p:nvSpPr>
          <p:spPr>
            <a:xfrm>
              <a:off x="6408469" y="4591840"/>
              <a:ext cx="5433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etiree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warns others after losing $3K to crypto fraud using AI video of prime minister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E62D2CE-A709-3B7B-EDA0-8D7C14962491}"/>
              </a:ext>
            </a:extLst>
          </p:cNvPr>
          <p:cNvSpPr txBox="1"/>
          <p:nvPr/>
        </p:nvSpPr>
        <p:spPr>
          <a:xfrm>
            <a:off x="9893335" y="5963850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B7CC66-67B3-1891-E808-07B0F339DBAD}"/>
              </a:ext>
            </a:extLst>
          </p:cNvPr>
          <p:cNvSpPr txBox="1"/>
          <p:nvPr/>
        </p:nvSpPr>
        <p:spPr>
          <a:xfrm>
            <a:off x="3204443" y="5963849"/>
            <a:ext cx="213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1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 animBg="1"/>
      <p:bldP spid="134" grpId="0" animBg="1"/>
      <p:bldP spid="135" grpId="0" animBg="1"/>
      <p:bldP spid="136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7" grpId="0" animBg="1"/>
      <p:bldP spid="88" grpId="0" animBg="1"/>
      <p:bldP spid="121" grpId="0" animBg="1"/>
      <p:bldP spid="41" grpId="0" animBg="1"/>
      <p:bldP spid="33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FAB6-CF02-2143-244C-C4F68DA7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Box 9">
            <a:extLst>
              <a:ext uri="{FF2B5EF4-FFF2-40B4-BE49-F238E27FC236}">
                <a16:creationId xmlns:a16="http://schemas.microsoft.com/office/drawing/2014/main" id="{3F01A51C-AE2F-6E2F-F219-1F208882DAA8}"/>
              </a:ext>
            </a:extLst>
          </p:cNvPr>
          <p:cNvSpPr txBox="1"/>
          <p:nvPr/>
        </p:nvSpPr>
        <p:spPr>
          <a:xfrm>
            <a:off x="2858534" y="941311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D28A61EA-6162-97B4-5A24-FCEFD8AF7431}"/>
              </a:ext>
            </a:extLst>
          </p:cNvPr>
          <p:cNvSpPr/>
          <p:nvPr/>
        </p:nvSpPr>
        <p:spPr>
          <a:xfrm>
            <a:off x="2858534" y="1494200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16353807-A54A-ADD2-4FF1-E20E2BC24EC4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6AB1E99-AE1B-E944-4ED5-411F361A069E}"/>
              </a:ext>
            </a:extLst>
          </p:cNvPr>
          <p:cNvGrpSpPr/>
          <p:nvPr/>
        </p:nvGrpSpPr>
        <p:grpSpPr>
          <a:xfrm>
            <a:off x="3028401" y="1687481"/>
            <a:ext cx="2219638" cy="1831366"/>
            <a:chOff x="812574" y="1800662"/>
            <a:chExt cx="2219638" cy="183136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77EFDBA-02EF-371F-D67B-4322768F3EEB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DA98324A-53AF-296F-874B-9DF4F21F5360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A6D1A7-6439-961B-010B-EAE2ED5D9A11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 uploaded image</a:t>
              </a:r>
            </a:p>
          </p:txBody>
        </p:sp>
        <p:pic>
          <p:nvPicPr>
            <p:cNvPr id="41" name="Picture 2" descr="Upload - Free computer icons">
              <a:extLst>
                <a:ext uri="{FF2B5EF4-FFF2-40B4-BE49-F238E27FC236}">
                  <a16:creationId xmlns:a16="http://schemas.microsoft.com/office/drawing/2014/main" id="{9522C058-720C-42A4-BFCE-5B4B68E05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D7912B98-D4DA-2434-41BB-1BE9577056AB}"/>
              </a:ext>
            </a:extLst>
          </p:cNvPr>
          <p:cNvGrpSpPr/>
          <p:nvPr/>
        </p:nvGrpSpPr>
        <p:grpSpPr>
          <a:xfrm>
            <a:off x="5707877" y="1687481"/>
            <a:ext cx="2219638" cy="1831366"/>
            <a:chOff x="3365650" y="1800662"/>
            <a:chExt cx="2219638" cy="183136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043C2D-FF6E-F02A-6F1F-40400DAF7B2E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124643C0-1583-D3EB-422C-2017513F2151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0A32EB-E9F0-8916-A34E-D3AC48CF9755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Face Detection Model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712DD3-8655-462E-E99C-BC67FC4FF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982BFF0A-A6BA-784E-C834-54FEF1CC5089}"/>
              </a:ext>
            </a:extLst>
          </p:cNvPr>
          <p:cNvGrpSpPr/>
          <p:nvPr/>
        </p:nvGrpSpPr>
        <p:grpSpPr>
          <a:xfrm>
            <a:off x="8387353" y="1687481"/>
            <a:ext cx="2219638" cy="1831366"/>
            <a:chOff x="5842635" y="1800662"/>
            <a:chExt cx="2219638" cy="183136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B9ECE0-380D-E794-041F-314375FAD170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A923E8E7-328B-FD24-2D09-F15685CBF4F4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A57BB1-325F-635B-697D-44F994F45D61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(x, y, width, height)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5321F6-4DC3-48DD-1FDC-63C7E2B0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FD94F93-6306-5A24-CC6B-8E2A93BD53E4}"/>
              </a:ext>
            </a:extLst>
          </p:cNvPr>
          <p:cNvGrpSpPr/>
          <p:nvPr/>
        </p:nvGrpSpPr>
        <p:grpSpPr>
          <a:xfrm>
            <a:off x="3028401" y="3822968"/>
            <a:ext cx="2219638" cy="1831366"/>
            <a:chOff x="3300248" y="4292356"/>
            <a:chExt cx="2219638" cy="1831366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05B236E9-1AA2-EB08-B35F-ABF78EFCC9B6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TextBox 9">
              <a:extLst>
                <a:ext uri="{FF2B5EF4-FFF2-40B4-BE49-F238E27FC236}">
                  <a16:creationId xmlns:a16="http://schemas.microsoft.com/office/drawing/2014/main" id="{FD87B1D6-6AA1-B9E3-B6CA-72B37F14DF6A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091499E-D770-BA3A-20EF-12E59A84CEC8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 to UI</a:t>
              </a:r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FF1EAE59-10F7-8402-A450-FE7DD35F4B79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058" name="Picture 20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916AEAE-FC2D-6F54-B17B-53706D94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2059" name="Picture 205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C2CD8AE-DF4A-EE9C-6777-EE780030A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2073" name="Arrow: Down 2072">
            <a:extLst>
              <a:ext uri="{FF2B5EF4-FFF2-40B4-BE49-F238E27FC236}">
                <a16:creationId xmlns:a16="http://schemas.microsoft.com/office/drawing/2014/main" id="{85A7E53D-4303-F0D1-7A08-A73A8E429140}"/>
              </a:ext>
            </a:extLst>
          </p:cNvPr>
          <p:cNvSpPr/>
          <p:nvPr/>
        </p:nvSpPr>
        <p:spPr>
          <a:xfrm rot="16200000">
            <a:off x="5169945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4" name="Arrow: Down 2073">
            <a:extLst>
              <a:ext uri="{FF2B5EF4-FFF2-40B4-BE49-F238E27FC236}">
                <a16:creationId xmlns:a16="http://schemas.microsoft.com/office/drawing/2014/main" id="{F648E6A6-13BF-BC12-5B44-2A98AEE1216C}"/>
              </a:ext>
            </a:extLst>
          </p:cNvPr>
          <p:cNvSpPr/>
          <p:nvPr/>
        </p:nvSpPr>
        <p:spPr>
          <a:xfrm rot="16200000">
            <a:off x="7854929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1" name="Arrow: Down 2080">
            <a:extLst>
              <a:ext uri="{FF2B5EF4-FFF2-40B4-BE49-F238E27FC236}">
                <a16:creationId xmlns:a16="http://schemas.microsoft.com/office/drawing/2014/main" id="{9BCB28B0-537F-0E74-CB7D-165ECB1AF19E}"/>
              </a:ext>
            </a:extLst>
          </p:cNvPr>
          <p:cNvSpPr/>
          <p:nvPr/>
        </p:nvSpPr>
        <p:spPr>
          <a:xfrm rot="16200000">
            <a:off x="2322423" y="2366987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2" name="Arrow: Down 2081">
            <a:extLst>
              <a:ext uri="{FF2B5EF4-FFF2-40B4-BE49-F238E27FC236}">
                <a16:creationId xmlns:a16="http://schemas.microsoft.com/office/drawing/2014/main" id="{530EECA2-2ABB-8657-146E-4BFA640577FD}"/>
              </a:ext>
            </a:extLst>
          </p:cNvPr>
          <p:cNvSpPr/>
          <p:nvPr/>
        </p:nvSpPr>
        <p:spPr>
          <a:xfrm rot="5400000">
            <a:off x="2322422" y="3924084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AC8C061F-5B74-0C83-634F-89C2E17DB1D9}"/>
              </a:ext>
            </a:extLst>
          </p:cNvPr>
          <p:cNvSpPr/>
          <p:nvPr/>
        </p:nvSpPr>
        <p:spPr>
          <a:xfrm>
            <a:off x="10581891" y="2702843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7" name="Arrow: Down 2086">
            <a:extLst>
              <a:ext uri="{FF2B5EF4-FFF2-40B4-BE49-F238E27FC236}">
                <a16:creationId xmlns:a16="http://schemas.microsoft.com/office/drawing/2014/main" id="{F5717A78-D1FF-D695-B885-E2D2EBD4978D}"/>
              </a:ext>
            </a:extLst>
          </p:cNvPr>
          <p:cNvSpPr/>
          <p:nvPr/>
        </p:nvSpPr>
        <p:spPr>
          <a:xfrm rot="5400000">
            <a:off x="5148451" y="4710395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40D3D7-F91A-7783-BA42-F39761CCADC4}"/>
              </a:ext>
            </a:extLst>
          </p:cNvPr>
          <p:cNvSpPr txBox="1"/>
          <p:nvPr/>
        </p:nvSpPr>
        <p:spPr>
          <a:xfrm>
            <a:off x="416795" y="4919315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7B0A936-56D3-4F1E-5C29-91D7420CCE51}"/>
              </a:ext>
            </a:extLst>
          </p:cNvPr>
          <p:cNvSpPr txBox="1"/>
          <p:nvPr/>
        </p:nvSpPr>
        <p:spPr>
          <a:xfrm>
            <a:off x="530675" y="521541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5985C1B-9D5F-2BB7-6912-E591577E5368}"/>
              </a:ext>
            </a:extLst>
          </p:cNvPr>
          <p:cNvSpPr txBox="1"/>
          <p:nvPr/>
        </p:nvSpPr>
        <p:spPr>
          <a:xfrm>
            <a:off x="530675" y="556350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6256A-25A3-1BAC-76EE-3A6984DDDF15}"/>
              </a:ext>
            </a:extLst>
          </p:cNvPr>
          <p:cNvGrpSpPr/>
          <p:nvPr/>
        </p:nvGrpSpPr>
        <p:grpSpPr>
          <a:xfrm>
            <a:off x="383905" y="1952434"/>
            <a:ext cx="1727201" cy="2466351"/>
            <a:chOff x="4136" y="2644744"/>
            <a:chExt cx="1727201" cy="24663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95E351-23C2-4009-17ED-339F741239F8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E9B886-7A1B-7598-8DF9-406D41F41255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7E85585F-4D53-3D7A-2958-2F3E964DE6AD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D8E3421-2E2D-1F67-99EA-3225ACA38E74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61E4C2-CDC2-8739-ECE1-436461D83ADC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083" name="Arrow: Bent-Up 2082">
            <a:extLst>
              <a:ext uri="{FF2B5EF4-FFF2-40B4-BE49-F238E27FC236}">
                <a16:creationId xmlns:a16="http://schemas.microsoft.com/office/drawing/2014/main" id="{58EFECC2-C205-B524-2014-3C769B41BFFD}"/>
              </a:ext>
            </a:extLst>
          </p:cNvPr>
          <p:cNvSpPr/>
          <p:nvPr/>
        </p:nvSpPr>
        <p:spPr>
          <a:xfrm rot="16200000" flipH="1">
            <a:off x="9619481" y="3650460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F5A222-B630-E79A-C42C-D864A9354C7A}"/>
              </a:ext>
            </a:extLst>
          </p:cNvPr>
          <p:cNvSpPr/>
          <p:nvPr/>
        </p:nvSpPr>
        <p:spPr>
          <a:xfrm>
            <a:off x="5764251" y="4203260"/>
            <a:ext cx="4724548" cy="145107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rgbClr val="4F81BD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C37B9B3-3ACB-5FC3-2C36-DD90AFDD651E}"/>
              </a:ext>
            </a:extLst>
          </p:cNvPr>
          <p:cNvSpPr txBox="1"/>
          <p:nvPr/>
        </p:nvSpPr>
        <p:spPr>
          <a:xfrm>
            <a:off x="6024066" y="3822968"/>
            <a:ext cx="43436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F9ABE-7B12-A067-A3DA-0271A89326CB}"/>
              </a:ext>
            </a:extLst>
          </p:cNvPr>
          <p:cNvSpPr txBox="1"/>
          <p:nvPr/>
        </p:nvSpPr>
        <p:spPr>
          <a:xfrm>
            <a:off x="7107045" y="4343062"/>
            <a:ext cx="2953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Classify using AI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A0C46-B66F-FE2A-9C1E-7414EC8E1BF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142" y="4500669"/>
            <a:ext cx="850256" cy="808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C50B90-BEF8-D2BB-1835-8C8BF4AE11D7}"/>
              </a:ext>
            </a:extLst>
          </p:cNvPr>
          <p:cNvSpPr txBox="1"/>
          <p:nvPr/>
        </p:nvSpPr>
        <p:spPr>
          <a:xfrm>
            <a:off x="7107045" y="4674809"/>
            <a:ext cx="29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Outfit" pitchFamily="2" charset="0"/>
              </a:rPr>
              <a:t>DeepTRUTH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  <a:latin typeface="Outfit" pitchFamily="2" charset="0"/>
              </a:rPr>
              <a:t>Efficientnet-B0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3DF21-5E4E-C81A-1FAF-430F5516834A}"/>
              </a:ext>
            </a:extLst>
          </p:cNvPr>
          <p:cNvSpPr/>
          <p:nvPr/>
        </p:nvSpPr>
        <p:spPr>
          <a:xfrm>
            <a:off x="651292" y="-4818429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F496DE-E8A5-535F-2FF5-4CA0F536E644}"/>
              </a:ext>
            </a:extLst>
          </p:cNvPr>
          <p:cNvSpPr/>
          <p:nvPr/>
        </p:nvSpPr>
        <p:spPr>
          <a:xfrm>
            <a:off x="651292" y="-3520207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D04979-3212-AF95-0460-5D3CC5CEF22E}"/>
              </a:ext>
            </a:extLst>
          </p:cNvPr>
          <p:cNvSpPr/>
          <p:nvPr/>
        </p:nvSpPr>
        <p:spPr>
          <a:xfrm>
            <a:off x="651292" y="-2066183"/>
            <a:ext cx="127183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F27D07-C348-0D19-1DEF-68468726B723}"/>
              </a:ext>
            </a:extLst>
          </p:cNvPr>
          <p:cNvSpPr/>
          <p:nvPr/>
        </p:nvSpPr>
        <p:spPr>
          <a:xfrm>
            <a:off x="6395546" y="-2064959"/>
            <a:ext cx="533574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6385B9-2542-399A-1871-1248998C80C8}"/>
              </a:ext>
            </a:extLst>
          </p:cNvPr>
          <p:cNvSpPr/>
          <p:nvPr/>
        </p:nvSpPr>
        <p:spPr>
          <a:xfrm>
            <a:off x="6426793" y="-3575787"/>
            <a:ext cx="1658910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1DB7A3-2871-6AF4-FADC-4E058EFCEC0F}"/>
              </a:ext>
            </a:extLst>
          </p:cNvPr>
          <p:cNvSpPr/>
          <p:nvPr/>
        </p:nvSpPr>
        <p:spPr>
          <a:xfrm>
            <a:off x="6426793" y="-5242504"/>
            <a:ext cx="898567" cy="33055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335167-79F9-EC88-EF5C-D4C62EF1105F}"/>
              </a:ext>
            </a:extLst>
          </p:cNvPr>
          <p:cNvSpPr/>
          <p:nvPr/>
        </p:nvSpPr>
        <p:spPr>
          <a:xfrm>
            <a:off x="7981469" y="-2064959"/>
            <a:ext cx="3737779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D5CBCA-980E-72C9-C919-9DB9D6A48D82}"/>
              </a:ext>
            </a:extLst>
          </p:cNvPr>
          <p:cNvSpPr/>
          <p:nvPr/>
        </p:nvSpPr>
        <p:spPr>
          <a:xfrm>
            <a:off x="8224520" y="-3575787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1FFB72-2081-F74F-5341-92D491BC4523}"/>
              </a:ext>
            </a:extLst>
          </p:cNvPr>
          <p:cNvSpPr/>
          <p:nvPr/>
        </p:nvSpPr>
        <p:spPr>
          <a:xfrm>
            <a:off x="8224520" y="-5242504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A5DF585-689C-AC90-3149-EDDEA6094268}"/>
              </a:ext>
            </a:extLst>
          </p:cNvPr>
          <p:cNvSpPr/>
          <p:nvPr/>
        </p:nvSpPr>
        <p:spPr>
          <a:xfrm>
            <a:off x="2398657" y="-4818429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3C7415-309B-6495-7AE1-5B9A091E823A}"/>
              </a:ext>
            </a:extLst>
          </p:cNvPr>
          <p:cNvSpPr/>
          <p:nvPr/>
        </p:nvSpPr>
        <p:spPr>
          <a:xfrm>
            <a:off x="2398657" y="-3520207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61F937-E685-5D88-C771-8CE48981C188}"/>
              </a:ext>
            </a:extLst>
          </p:cNvPr>
          <p:cNvSpPr/>
          <p:nvPr/>
        </p:nvSpPr>
        <p:spPr>
          <a:xfrm>
            <a:off x="2398657" y="-2066183"/>
            <a:ext cx="3494728" cy="330556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29C2AB-C187-0172-7F5F-9F409C8805B6}"/>
              </a:ext>
            </a:extLst>
          </p:cNvPr>
          <p:cNvSpPr/>
          <p:nvPr/>
        </p:nvSpPr>
        <p:spPr>
          <a:xfrm>
            <a:off x="662377" y="-5970946"/>
            <a:ext cx="107879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7C5DE0-2778-EA6D-4D93-B1BCF305D17D}"/>
              </a:ext>
            </a:extLst>
          </p:cNvPr>
          <p:cNvSpPr/>
          <p:nvPr/>
        </p:nvSpPr>
        <p:spPr>
          <a:xfrm>
            <a:off x="620800" y="-3797332"/>
            <a:ext cx="149375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C172B9-6F19-9A1D-10E2-7E0819DC796D}"/>
              </a:ext>
            </a:extLst>
          </p:cNvPr>
          <p:cNvSpPr/>
          <p:nvPr/>
        </p:nvSpPr>
        <p:spPr>
          <a:xfrm>
            <a:off x="620800" y="-2831645"/>
            <a:ext cx="1821410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71196A-C185-38D7-706D-A1F4FAAF2F5B}"/>
              </a:ext>
            </a:extLst>
          </p:cNvPr>
          <p:cNvSpPr/>
          <p:nvPr/>
        </p:nvSpPr>
        <p:spPr>
          <a:xfrm>
            <a:off x="6390399" y="-3022927"/>
            <a:ext cx="111784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983098-D5E4-3531-3E7B-4B69B741C26A}"/>
              </a:ext>
            </a:extLst>
          </p:cNvPr>
          <p:cNvSpPr/>
          <p:nvPr/>
        </p:nvSpPr>
        <p:spPr>
          <a:xfrm>
            <a:off x="6390399" y="-2305197"/>
            <a:ext cx="11889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97E301D-40F9-DDFB-9874-D47E4D3EE0C3}"/>
              </a:ext>
            </a:extLst>
          </p:cNvPr>
          <p:cNvSpPr/>
          <p:nvPr/>
        </p:nvSpPr>
        <p:spPr>
          <a:xfrm>
            <a:off x="10830560" y="-2691988"/>
            <a:ext cx="949084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117C932-D06A-1D5C-67D2-A31ACF15E24F}"/>
              </a:ext>
            </a:extLst>
          </p:cNvPr>
          <p:cNvSpPr/>
          <p:nvPr/>
        </p:nvSpPr>
        <p:spPr>
          <a:xfrm>
            <a:off x="8752840" y="-4354600"/>
            <a:ext cx="2966408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D6CE8D-9735-B8E8-268E-C051A4A54904}"/>
              </a:ext>
            </a:extLst>
          </p:cNvPr>
          <p:cNvSpPr/>
          <p:nvPr/>
        </p:nvSpPr>
        <p:spPr>
          <a:xfrm>
            <a:off x="6390399" y="-4005976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07FBAC1-0C6B-94E9-CFB5-4534520B5DC9}"/>
              </a:ext>
            </a:extLst>
          </p:cNvPr>
          <p:cNvSpPr/>
          <p:nvPr/>
        </p:nvSpPr>
        <p:spPr>
          <a:xfrm>
            <a:off x="6390399" y="-5972026"/>
            <a:ext cx="228116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8DBA3C-4222-6108-81A8-7DC2753F354B}"/>
              </a:ext>
            </a:extLst>
          </p:cNvPr>
          <p:cNvSpPr/>
          <p:nvPr/>
        </p:nvSpPr>
        <p:spPr>
          <a:xfrm>
            <a:off x="6390399" y="-5602576"/>
            <a:ext cx="1051801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FE5F64-FEBC-0AAE-732C-3D6300D8031D}"/>
              </a:ext>
            </a:extLst>
          </p:cNvPr>
          <p:cNvSpPr/>
          <p:nvPr/>
        </p:nvSpPr>
        <p:spPr>
          <a:xfrm>
            <a:off x="10347719" y="-5972026"/>
            <a:ext cx="1371529" cy="330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EFE2858-760C-6445-DAA4-7A185B6F37CC}"/>
              </a:ext>
            </a:extLst>
          </p:cNvPr>
          <p:cNvSpPr/>
          <p:nvPr/>
        </p:nvSpPr>
        <p:spPr>
          <a:xfrm>
            <a:off x="5937193" y="-1368967"/>
            <a:ext cx="2893017" cy="5225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323AA6-8C34-6451-3CFF-183EDC46D5F2}"/>
              </a:ext>
            </a:extLst>
          </p:cNvPr>
          <p:cNvSpPr txBox="1"/>
          <p:nvPr/>
        </p:nvSpPr>
        <p:spPr>
          <a:xfrm>
            <a:off x="5894017" y="-1363340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CC34F64-FBE6-6AD0-F5D4-A68CAEBEF6C9}"/>
              </a:ext>
            </a:extLst>
          </p:cNvPr>
          <p:cNvSpPr/>
          <p:nvPr/>
        </p:nvSpPr>
        <p:spPr>
          <a:xfrm>
            <a:off x="9893335" y="-1389579"/>
            <a:ext cx="1208087" cy="54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DB4F642-1908-FFED-9E74-9459A7589BA0}"/>
              </a:ext>
            </a:extLst>
          </p:cNvPr>
          <p:cNvSpPr/>
          <p:nvPr/>
        </p:nvSpPr>
        <p:spPr>
          <a:xfrm>
            <a:off x="3388757" y="-1389578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Box 16">
            <a:extLst>
              <a:ext uri="{FF2B5EF4-FFF2-40B4-BE49-F238E27FC236}">
                <a16:creationId xmlns:a16="http://schemas.microsoft.com/office/drawing/2014/main" id="{9E186107-94E0-3754-A95F-15A3FD7CD073}"/>
              </a:ext>
            </a:extLst>
          </p:cNvPr>
          <p:cNvSpPr txBox="1"/>
          <p:nvPr/>
        </p:nvSpPr>
        <p:spPr>
          <a:xfrm>
            <a:off x="685799" y="-7283578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141CE02-71A4-2F34-E2F4-07191132C3DE}"/>
              </a:ext>
            </a:extLst>
          </p:cNvPr>
          <p:cNvGrpSpPr/>
          <p:nvPr/>
        </p:nvGrpSpPr>
        <p:grpSpPr>
          <a:xfrm>
            <a:off x="552935" y="-6060211"/>
            <a:ext cx="5386039" cy="1608339"/>
            <a:chOff x="577186" y="1293217"/>
            <a:chExt cx="5386039" cy="1608339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6CAB6A2-D3FD-5AD7-EE2D-588C3142C81E}"/>
                </a:ext>
              </a:extLst>
            </p:cNvPr>
            <p:cNvSpPr txBox="1"/>
            <p:nvPr/>
          </p:nvSpPr>
          <p:spPr>
            <a:xfrm>
              <a:off x="609763" y="2439891"/>
              <a:ext cx="5353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TODAY News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3 December 2025 08.00 EST 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3E1861E-35DB-041D-D82C-25F198F9F915}"/>
                </a:ext>
              </a:extLst>
            </p:cNvPr>
            <p:cNvSpPr txBox="1"/>
            <p:nvPr/>
          </p:nvSpPr>
          <p:spPr>
            <a:xfrm>
              <a:off x="577186" y="1293217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Woman Speaks Out After Being Scammed by Ad With Deepfake of Her Doctor: 'Desperate and in Pain'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F743047D-1C49-EEC4-8C5F-D2750B7266D6}"/>
              </a:ext>
            </a:extLst>
          </p:cNvPr>
          <p:cNvSpPr txBox="1"/>
          <p:nvPr/>
        </p:nvSpPr>
        <p:spPr>
          <a:xfrm>
            <a:off x="620800" y="-138957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E8222EE-9707-1B96-5038-3DD388C599BA}"/>
              </a:ext>
            </a:extLst>
          </p:cNvPr>
          <p:cNvGrpSpPr/>
          <p:nvPr/>
        </p:nvGrpSpPr>
        <p:grpSpPr>
          <a:xfrm>
            <a:off x="552935" y="-4249669"/>
            <a:ext cx="5386039" cy="1130878"/>
            <a:chOff x="6462307" y="2579867"/>
            <a:chExt cx="5152505" cy="1130878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9DED062-BBDB-9AC5-7DC1-F248CD1E3B5C}"/>
                </a:ext>
              </a:extLst>
            </p:cNvPr>
            <p:cNvSpPr txBox="1"/>
            <p:nvPr/>
          </p:nvSpPr>
          <p:spPr>
            <a:xfrm>
              <a:off x="6462307" y="3249080"/>
              <a:ext cx="5152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Web Pro News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Mon December 1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2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:00 E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  <a:cs typeface="Aldhabi" panose="020F0502020204030204" pitchFamily="2" charset="-78"/>
                </a:rPr>
                <a:t>S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3E89FC2-65D9-CFA3-B808-C153A23A85B2}"/>
                </a:ext>
              </a:extLst>
            </p:cNvPr>
            <p:cNvSpPr txBox="1"/>
            <p:nvPr/>
          </p:nvSpPr>
          <p:spPr>
            <a:xfrm>
              <a:off x="6462307" y="2579867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Deepfakes Surge in 2025, Driving $50B Scam Losses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71099F4-FC45-ACB4-88D4-220C2BAC91DC}"/>
              </a:ext>
            </a:extLst>
          </p:cNvPr>
          <p:cNvGrpSpPr/>
          <p:nvPr/>
        </p:nvGrpSpPr>
        <p:grpSpPr>
          <a:xfrm>
            <a:off x="6390399" y="-6055920"/>
            <a:ext cx="5367759" cy="1156852"/>
            <a:chOff x="6408469" y="1297508"/>
            <a:chExt cx="5367759" cy="1156852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2C10052-8BAB-9BCA-C48E-7C948AFFFC1C}"/>
                </a:ext>
              </a:extLst>
            </p:cNvPr>
            <p:cNvSpPr txBox="1"/>
            <p:nvPr/>
          </p:nvSpPr>
          <p:spPr>
            <a:xfrm>
              <a:off x="6408469" y="1297508"/>
              <a:ext cx="53677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Jussie Smollett Reacts to Kendrick Lamar 'Heart Part 5' Deepfake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FCA7A35-4E44-F91D-DBBE-B5377C529E08}"/>
                </a:ext>
              </a:extLst>
            </p:cNvPr>
            <p:cNvSpPr txBox="1"/>
            <p:nvPr/>
          </p:nvSpPr>
          <p:spPr>
            <a:xfrm>
              <a:off x="6408469" y="1992695"/>
              <a:ext cx="5328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Billboard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           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December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2 2025 7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.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00 EDT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6495091-7448-F7F2-EF4A-FFF19DD2BFE5}"/>
              </a:ext>
            </a:extLst>
          </p:cNvPr>
          <p:cNvGrpSpPr/>
          <p:nvPr/>
        </p:nvGrpSpPr>
        <p:grpSpPr>
          <a:xfrm>
            <a:off x="6368913" y="-4819281"/>
            <a:ext cx="5410731" cy="1608339"/>
            <a:chOff x="577186" y="3001956"/>
            <a:chExt cx="5410731" cy="1608339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9381121-C9BC-4700-F604-3B2145E81E35}"/>
                </a:ext>
              </a:extLst>
            </p:cNvPr>
            <p:cNvSpPr txBox="1"/>
            <p:nvPr/>
          </p:nvSpPr>
          <p:spPr>
            <a:xfrm>
              <a:off x="577186" y="4148630"/>
              <a:ext cx="5410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Tech Funding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News      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08.00 EST 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B041C052-06B0-F105-6BAD-84FED57AFC68}"/>
                </a:ext>
              </a:extLst>
            </p:cNvPr>
            <p:cNvSpPr txBox="1"/>
            <p:nvPr/>
          </p:nvSpPr>
          <p:spPr>
            <a:xfrm>
              <a:off x="577186" y="3001956"/>
              <a:ext cx="53860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Imper.ai launches with $28M to stop deepfake-driven cyber impersonation attacks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230E985-985F-2BB2-12C5-ACAF7AA6116D}"/>
              </a:ext>
            </a:extLst>
          </p:cNvPr>
          <p:cNvGrpSpPr/>
          <p:nvPr/>
        </p:nvGrpSpPr>
        <p:grpSpPr>
          <a:xfrm>
            <a:off x="536647" y="-2916587"/>
            <a:ext cx="5418615" cy="1227127"/>
            <a:chOff x="577186" y="4639555"/>
            <a:chExt cx="5418615" cy="1227127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D796962-477F-3EDB-BBA1-A29EE56AA8E2}"/>
                </a:ext>
              </a:extLst>
            </p:cNvPr>
            <p:cNvSpPr txBox="1"/>
            <p:nvPr/>
          </p:nvSpPr>
          <p:spPr>
            <a:xfrm>
              <a:off x="609763" y="5405017"/>
              <a:ext cx="5386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The Chosun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      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	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Thur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4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December 2025 </a:t>
              </a:r>
              <a:r>
                <a:rPr lang="en-US" b="1" i="1" dirty="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1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8.33 EST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61FC956-4BA8-E71F-31D2-D00A90709CC8}"/>
                </a:ext>
              </a:extLst>
            </p:cNvPr>
            <p:cNvSpPr txBox="1"/>
            <p:nvPr/>
          </p:nvSpPr>
          <p:spPr>
            <a:xfrm>
              <a:off x="577186" y="4639555"/>
              <a:ext cx="53860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 Korea Faces Rising Deepfake Threat Amid Political Tensions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6BACE20-0257-3913-CCCC-7625F3A3C689}"/>
              </a:ext>
            </a:extLst>
          </p:cNvPr>
          <p:cNvGrpSpPr/>
          <p:nvPr/>
        </p:nvGrpSpPr>
        <p:grpSpPr>
          <a:xfrm>
            <a:off x="6357371" y="-3131154"/>
            <a:ext cx="5433814" cy="1462306"/>
            <a:chOff x="6408469" y="4591840"/>
            <a:chExt cx="5433814" cy="146230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6868353-D4ED-F605-232A-8B579E891B0C}"/>
                </a:ext>
              </a:extLst>
            </p:cNvPr>
            <p:cNvSpPr txBox="1"/>
            <p:nvPr/>
          </p:nvSpPr>
          <p:spPr>
            <a:xfrm>
              <a:off x="6408470" y="5592481"/>
              <a:ext cx="5433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9	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Sun November </a:t>
              </a:r>
              <a:r>
                <a:rPr lang="en-US" b="1" i="1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30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3:02 PM EST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198013B-3532-7620-73F6-87AE0DE90CA2}"/>
                </a:ext>
              </a:extLst>
            </p:cNvPr>
            <p:cNvSpPr txBox="1"/>
            <p:nvPr/>
          </p:nvSpPr>
          <p:spPr>
            <a:xfrm>
              <a:off x="6408469" y="4591840"/>
              <a:ext cx="5433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etiree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warns others after losing $3K to crypto fraud using AI video of prime minister</a:t>
              </a: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DE5807DF-A48B-7878-DE23-2932B4AA5195}"/>
              </a:ext>
            </a:extLst>
          </p:cNvPr>
          <p:cNvSpPr txBox="1"/>
          <p:nvPr/>
        </p:nvSpPr>
        <p:spPr>
          <a:xfrm>
            <a:off x="9893335" y="-1389578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044F84C-F5C1-3C1C-B855-D2CDEDF1C3EA}"/>
              </a:ext>
            </a:extLst>
          </p:cNvPr>
          <p:cNvSpPr txBox="1"/>
          <p:nvPr/>
        </p:nvSpPr>
        <p:spPr>
          <a:xfrm>
            <a:off x="3204443" y="-1389579"/>
            <a:ext cx="213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5" name="Picture 164" descr="A person holding a trophy&#10;&#10;AI-generated content may be incorrect.">
            <a:extLst>
              <a:ext uri="{FF2B5EF4-FFF2-40B4-BE49-F238E27FC236}">
                <a16:creationId xmlns:a16="http://schemas.microsoft.com/office/drawing/2014/main" id="{2F6F5BD7-5044-32C6-7605-31AC1D512B4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-1" t="251" r="3476" b="15731"/>
          <a:stretch/>
        </p:blipFill>
        <p:spPr>
          <a:xfrm>
            <a:off x="9167638" y="17055480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166" name="TextBox 29">
            <a:extLst>
              <a:ext uri="{FF2B5EF4-FFF2-40B4-BE49-F238E27FC236}">
                <a16:creationId xmlns:a16="http://schemas.microsoft.com/office/drawing/2014/main" id="{7411A19C-1944-9270-E684-D6D2229A0BB7}"/>
              </a:ext>
            </a:extLst>
          </p:cNvPr>
          <p:cNvSpPr txBox="1"/>
          <p:nvPr/>
        </p:nvSpPr>
        <p:spPr>
          <a:xfrm>
            <a:off x="6337886" y="17911219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167" name="TextBox 22">
            <a:extLst>
              <a:ext uri="{FF2B5EF4-FFF2-40B4-BE49-F238E27FC236}">
                <a16:creationId xmlns:a16="http://schemas.microsoft.com/office/drawing/2014/main" id="{549E0597-A0E2-C59B-2854-861494523732}"/>
              </a:ext>
            </a:extLst>
          </p:cNvPr>
          <p:cNvSpPr txBox="1"/>
          <p:nvPr/>
        </p:nvSpPr>
        <p:spPr>
          <a:xfrm>
            <a:off x="6551649" y="18352495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F0BD321F-B300-9B5E-3241-C1FBC4E7E18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9503"/>
          <a:stretch/>
        </p:blipFill>
        <p:spPr>
          <a:xfrm>
            <a:off x="6310033" y="15215223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169" name="TextBox 23">
            <a:extLst>
              <a:ext uri="{FF2B5EF4-FFF2-40B4-BE49-F238E27FC236}">
                <a16:creationId xmlns:a16="http://schemas.microsoft.com/office/drawing/2014/main" id="{B0A80260-6AA5-F875-72F3-B94C47806945}"/>
              </a:ext>
            </a:extLst>
          </p:cNvPr>
          <p:cNvSpPr txBox="1"/>
          <p:nvPr/>
        </p:nvSpPr>
        <p:spPr>
          <a:xfrm>
            <a:off x="3491361" y="1534480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70" name="TextBox 22">
            <a:extLst>
              <a:ext uri="{FF2B5EF4-FFF2-40B4-BE49-F238E27FC236}">
                <a16:creationId xmlns:a16="http://schemas.microsoft.com/office/drawing/2014/main" id="{67695AB0-BF71-2906-8CDF-72624E9362F0}"/>
              </a:ext>
            </a:extLst>
          </p:cNvPr>
          <p:cNvSpPr txBox="1"/>
          <p:nvPr/>
        </p:nvSpPr>
        <p:spPr>
          <a:xfrm>
            <a:off x="3705124" y="1578607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171" name="Picture 170" descr="A person in a garment&#10;&#10;AI-generated content may be incorrect.">
            <a:extLst>
              <a:ext uri="{FF2B5EF4-FFF2-40B4-BE49-F238E27FC236}">
                <a16:creationId xmlns:a16="http://schemas.microsoft.com/office/drawing/2014/main" id="{C1356B49-E988-A5BD-72FB-6D6CE60E0D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1266341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172" name="TextBox 29">
            <a:extLst>
              <a:ext uri="{FF2B5EF4-FFF2-40B4-BE49-F238E27FC236}">
                <a16:creationId xmlns:a16="http://schemas.microsoft.com/office/drawing/2014/main" id="{3D850181-7944-FC5B-F485-7908192C0160}"/>
              </a:ext>
            </a:extLst>
          </p:cNvPr>
          <p:cNvSpPr txBox="1"/>
          <p:nvPr/>
        </p:nvSpPr>
        <p:spPr>
          <a:xfrm>
            <a:off x="9167638" y="19778119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73" name="TextBox 22">
            <a:extLst>
              <a:ext uri="{FF2B5EF4-FFF2-40B4-BE49-F238E27FC236}">
                <a16:creationId xmlns:a16="http://schemas.microsoft.com/office/drawing/2014/main" id="{1B4FE667-0CDF-AE12-0E32-2355BF622185}"/>
              </a:ext>
            </a:extLst>
          </p:cNvPr>
          <p:cNvSpPr txBox="1"/>
          <p:nvPr/>
        </p:nvSpPr>
        <p:spPr>
          <a:xfrm>
            <a:off x="9381401" y="20219395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174" name="TextBox 22">
            <a:extLst>
              <a:ext uri="{FF2B5EF4-FFF2-40B4-BE49-F238E27FC236}">
                <a16:creationId xmlns:a16="http://schemas.microsoft.com/office/drawing/2014/main" id="{C1ED528B-24A3-975D-664E-D69B8601DBBD}"/>
              </a:ext>
            </a:extLst>
          </p:cNvPr>
          <p:cNvSpPr txBox="1"/>
          <p:nvPr/>
        </p:nvSpPr>
        <p:spPr>
          <a:xfrm>
            <a:off x="869679" y="12202468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175" name="TextBox 23">
            <a:extLst>
              <a:ext uri="{FF2B5EF4-FFF2-40B4-BE49-F238E27FC236}">
                <a16:creationId xmlns:a16="http://schemas.microsoft.com/office/drawing/2014/main" id="{BCE27740-712F-1482-0F4D-5512AAB65C76}"/>
              </a:ext>
            </a:extLst>
          </p:cNvPr>
          <p:cNvSpPr txBox="1"/>
          <p:nvPr/>
        </p:nvSpPr>
        <p:spPr>
          <a:xfrm>
            <a:off x="655916" y="11801313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76" name="Picture 17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BBEA66DF-2EC1-CF4C-1416-D7D317A4A46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9088814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177" name="TextBox 9">
            <a:extLst>
              <a:ext uri="{FF2B5EF4-FFF2-40B4-BE49-F238E27FC236}">
                <a16:creationId xmlns:a16="http://schemas.microsoft.com/office/drawing/2014/main" id="{DF18946F-3796-92D4-1EA9-9F324A4ACDB4}"/>
              </a:ext>
            </a:extLst>
          </p:cNvPr>
          <p:cNvSpPr txBox="1"/>
          <p:nvPr/>
        </p:nvSpPr>
        <p:spPr>
          <a:xfrm>
            <a:off x="639143" y="7499291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416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/>
      <p:bldP spid="2072" grpId="0" animBg="1"/>
      <p:bldP spid="2073" grpId="0" animBg="1"/>
      <p:bldP spid="2074" grpId="0" animBg="1"/>
      <p:bldP spid="2081" grpId="0" animBg="1"/>
      <p:bldP spid="2082" grpId="0" animBg="1"/>
      <p:bldP spid="2084" grpId="0" animBg="1"/>
      <p:bldP spid="2087" grpId="0" animBg="1"/>
      <p:bldP spid="2" grpId="0"/>
      <p:bldP spid="3" grpId="0"/>
      <p:bldP spid="5" grpId="0"/>
      <p:bldP spid="2083" grpId="0" animBg="1"/>
      <p:bldP spid="19" grpId="0" animBg="1"/>
      <p:bldP spid="20" grpId="0"/>
      <p:bldP spid="2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53CA2-A5E5-EEE1-D30B-981921E7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F6810A7D-B95A-F261-FC75-1B09B3FF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9167638" y="203634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C953E6B2-0338-B9FA-798D-4F0625A9A951}"/>
              </a:ext>
            </a:extLst>
          </p:cNvPr>
          <p:cNvSpPr txBox="1"/>
          <p:nvPr/>
        </p:nvSpPr>
        <p:spPr>
          <a:xfrm>
            <a:off x="6337886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21B7001A-0DAC-D8A5-1527-23919A76B215}"/>
              </a:ext>
            </a:extLst>
          </p:cNvPr>
          <p:cNvSpPr txBox="1"/>
          <p:nvPr/>
        </p:nvSpPr>
        <p:spPr>
          <a:xfrm>
            <a:off x="655164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4E19C-67E9-CC22-0D56-E4F73BFB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6310033" y="206298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CFB8E706-E6B6-1E40-BEE9-D1A1F11F4F24}"/>
              </a:ext>
            </a:extLst>
          </p:cNvPr>
          <p:cNvSpPr txBox="1"/>
          <p:nvPr/>
        </p:nvSpPr>
        <p:spPr>
          <a:xfrm>
            <a:off x="3491361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A4D33C5B-3710-6B2A-BFFF-A38581421E29}"/>
              </a:ext>
            </a:extLst>
          </p:cNvPr>
          <p:cNvSpPr txBox="1"/>
          <p:nvPr/>
        </p:nvSpPr>
        <p:spPr>
          <a:xfrm>
            <a:off x="3705124" y="520025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7B7B7FE6-8C0F-D713-6CA6-0987CB184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07759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FA86F823-61A1-426E-0B83-8382C4BC3C13}"/>
              </a:ext>
            </a:extLst>
          </p:cNvPr>
          <p:cNvSpPr txBox="1"/>
          <p:nvPr/>
        </p:nvSpPr>
        <p:spPr>
          <a:xfrm>
            <a:off x="9167638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E458CB38-FE4B-4014-5910-819C1D01A539}"/>
              </a:ext>
            </a:extLst>
          </p:cNvPr>
          <p:cNvSpPr txBox="1"/>
          <p:nvPr/>
        </p:nvSpPr>
        <p:spPr>
          <a:xfrm>
            <a:off x="9381401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538C21DE-A4CC-B923-E70A-9EB7736A7820}"/>
              </a:ext>
            </a:extLst>
          </p:cNvPr>
          <p:cNvSpPr txBox="1"/>
          <p:nvPr/>
        </p:nvSpPr>
        <p:spPr>
          <a:xfrm>
            <a:off x="86967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6BF94060-E2A0-722E-57A6-75CB79071C39}"/>
              </a:ext>
            </a:extLst>
          </p:cNvPr>
          <p:cNvSpPr txBox="1"/>
          <p:nvPr/>
        </p:nvSpPr>
        <p:spPr>
          <a:xfrm>
            <a:off x="655916" y="4799102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532E3D7-50B8-815F-884D-CF8C7625F0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08660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C461BB3-AC97-696E-FC3E-4FC3B258CA1D}"/>
              </a:ext>
            </a:extLst>
          </p:cNvPr>
          <p:cNvSpPr txBox="1"/>
          <p:nvPr/>
        </p:nvSpPr>
        <p:spPr>
          <a:xfrm>
            <a:off x="639143" y="497080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24B438E-D73F-E1E6-13A8-3753503A04EA}"/>
              </a:ext>
            </a:extLst>
          </p:cNvPr>
          <p:cNvSpPr txBox="1"/>
          <p:nvPr/>
        </p:nvSpPr>
        <p:spPr>
          <a:xfrm>
            <a:off x="2858534" y="-7073563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888985-C05F-AD65-FC94-98FA1B5C23B7}"/>
              </a:ext>
            </a:extLst>
          </p:cNvPr>
          <p:cNvSpPr/>
          <p:nvPr/>
        </p:nvSpPr>
        <p:spPr>
          <a:xfrm>
            <a:off x="2858534" y="-6520674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FB65D135-8F93-F868-CB6E-BAE66AD8E65F}"/>
              </a:ext>
            </a:extLst>
          </p:cNvPr>
          <p:cNvSpPr txBox="1"/>
          <p:nvPr/>
        </p:nvSpPr>
        <p:spPr>
          <a:xfrm>
            <a:off x="0" y="-8124914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0F0A3A-7AED-C588-E913-18BFB194AAB5}"/>
              </a:ext>
            </a:extLst>
          </p:cNvPr>
          <p:cNvGrpSpPr/>
          <p:nvPr/>
        </p:nvGrpSpPr>
        <p:grpSpPr>
          <a:xfrm>
            <a:off x="3028401" y="-6327393"/>
            <a:ext cx="2219638" cy="1831366"/>
            <a:chOff x="812574" y="1800662"/>
            <a:chExt cx="2219638" cy="183136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24BE8C2-67C0-0B13-8EA3-F7DE27FD26B0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1B4563F-3036-D2F3-47E2-86734B58FBF8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C2DCAC-2FC8-0EDB-91D6-7B03EA5E7913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 uploaded image</a:t>
              </a:r>
            </a:p>
          </p:txBody>
        </p:sp>
        <p:pic>
          <p:nvPicPr>
            <p:cNvPr id="29" name="Picture 2" descr="Upload - Free computer icons">
              <a:extLst>
                <a:ext uri="{FF2B5EF4-FFF2-40B4-BE49-F238E27FC236}">
                  <a16:creationId xmlns:a16="http://schemas.microsoft.com/office/drawing/2014/main" id="{5FAF8354-385D-BDCD-570C-32C2CD0DB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3DF40-51ED-03A9-292A-E0D6791DFB4A}"/>
              </a:ext>
            </a:extLst>
          </p:cNvPr>
          <p:cNvGrpSpPr/>
          <p:nvPr/>
        </p:nvGrpSpPr>
        <p:grpSpPr>
          <a:xfrm>
            <a:off x="5707877" y="-6327393"/>
            <a:ext cx="2219638" cy="1831366"/>
            <a:chOff x="3365650" y="1800662"/>
            <a:chExt cx="2219638" cy="183136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9C609AF-ED14-E91A-F0F0-160EB65303DC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9">
              <a:extLst>
                <a:ext uri="{FF2B5EF4-FFF2-40B4-BE49-F238E27FC236}">
                  <a16:creationId xmlns:a16="http://schemas.microsoft.com/office/drawing/2014/main" id="{C43484A3-09F4-8D8F-332E-0A9368D2EC27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822208-32D2-4A24-6739-2923654912F7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Face Detection Model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5F64CD0-36EE-E87B-2FAB-0D045A4F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A5C394-0154-7120-D7DE-28AB3C79D52E}"/>
              </a:ext>
            </a:extLst>
          </p:cNvPr>
          <p:cNvGrpSpPr/>
          <p:nvPr/>
        </p:nvGrpSpPr>
        <p:grpSpPr>
          <a:xfrm>
            <a:off x="8387353" y="-6327393"/>
            <a:ext cx="2219638" cy="1831366"/>
            <a:chOff x="5842635" y="1800662"/>
            <a:chExt cx="2219638" cy="183136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4308CB2-09CF-D73B-8C2E-17DF8ED10E80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96F3E49B-FAE3-6E0B-5CB6-0F561FAF6A23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534B11-D516-4536-62F9-E6BF5496005C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(x, y, width, height)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2DBF4A6-81EE-2783-CD4F-73B7BACBC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A8FD059-253E-2AF0-D84C-CF4FFFA9FCE1}"/>
              </a:ext>
            </a:extLst>
          </p:cNvPr>
          <p:cNvGrpSpPr/>
          <p:nvPr/>
        </p:nvGrpSpPr>
        <p:grpSpPr>
          <a:xfrm>
            <a:off x="3028401" y="-4191906"/>
            <a:ext cx="2219638" cy="1831366"/>
            <a:chOff x="3300248" y="4292356"/>
            <a:chExt cx="2219638" cy="183136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50C5020-1627-1768-DDF1-214B76E0B5C3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114BFDB2-5265-8CF4-3861-D0D3D3ED3134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156EC34-A9EB-F674-3815-63C2DB66A0D4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 to UI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A7C3D42-D30C-48CB-92AA-3BE4182DFCB1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52" name="Picture 51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994681C1-83EE-B6AF-7341-E23909843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58" name="Picture 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CEBB5D60-8FB1-585F-8013-7F1DB1486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59" name="Arrow: Down 58">
            <a:extLst>
              <a:ext uri="{FF2B5EF4-FFF2-40B4-BE49-F238E27FC236}">
                <a16:creationId xmlns:a16="http://schemas.microsoft.com/office/drawing/2014/main" id="{9EA4B32C-559A-5D06-15BC-F08E5843594E}"/>
              </a:ext>
            </a:extLst>
          </p:cNvPr>
          <p:cNvSpPr/>
          <p:nvPr/>
        </p:nvSpPr>
        <p:spPr>
          <a:xfrm rot="16200000">
            <a:off x="5169945" y="-5488883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Arrow: Down 59">
            <a:extLst>
              <a:ext uri="{FF2B5EF4-FFF2-40B4-BE49-F238E27FC236}">
                <a16:creationId xmlns:a16="http://schemas.microsoft.com/office/drawing/2014/main" id="{65ED5940-68A3-D12E-9C3A-2C51F3101086}"/>
              </a:ext>
            </a:extLst>
          </p:cNvPr>
          <p:cNvSpPr/>
          <p:nvPr/>
        </p:nvSpPr>
        <p:spPr>
          <a:xfrm rot="16200000">
            <a:off x="7854929" y="-5488883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DE55E6AB-E5E7-DE43-CC7A-80EB76E1A602}"/>
              </a:ext>
            </a:extLst>
          </p:cNvPr>
          <p:cNvSpPr/>
          <p:nvPr/>
        </p:nvSpPr>
        <p:spPr>
          <a:xfrm rot="16200000">
            <a:off x="2322423" y="-5647887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7422A47-B0AC-A10F-D62B-47BA197519B5}"/>
              </a:ext>
            </a:extLst>
          </p:cNvPr>
          <p:cNvSpPr/>
          <p:nvPr/>
        </p:nvSpPr>
        <p:spPr>
          <a:xfrm rot="5400000">
            <a:off x="2322422" y="-4090790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F3AD8FA-2946-0520-B648-4D1E07654B06}"/>
              </a:ext>
            </a:extLst>
          </p:cNvPr>
          <p:cNvSpPr/>
          <p:nvPr/>
        </p:nvSpPr>
        <p:spPr>
          <a:xfrm>
            <a:off x="10581891" y="-5312031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C2AC3E6-E2FD-95C1-D764-9A4D1C8F9CC6}"/>
              </a:ext>
            </a:extLst>
          </p:cNvPr>
          <p:cNvSpPr/>
          <p:nvPr/>
        </p:nvSpPr>
        <p:spPr>
          <a:xfrm rot="5400000">
            <a:off x="5148451" y="-3304479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9">
            <a:extLst>
              <a:ext uri="{FF2B5EF4-FFF2-40B4-BE49-F238E27FC236}">
                <a16:creationId xmlns:a16="http://schemas.microsoft.com/office/drawing/2014/main" id="{CCE8D5BE-A442-8A6E-0962-C5F751555CBA}"/>
              </a:ext>
            </a:extLst>
          </p:cNvPr>
          <p:cNvSpPr txBox="1"/>
          <p:nvPr/>
        </p:nvSpPr>
        <p:spPr>
          <a:xfrm>
            <a:off x="416795" y="-3095559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70" name="TextBox 9">
            <a:extLst>
              <a:ext uri="{FF2B5EF4-FFF2-40B4-BE49-F238E27FC236}">
                <a16:creationId xmlns:a16="http://schemas.microsoft.com/office/drawing/2014/main" id="{6A267364-1CA6-4F3D-84A1-CC5502D0B061}"/>
              </a:ext>
            </a:extLst>
          </p:cNvPr>
          <p:cNvSpPr txBox="1"/>
          <p:nvPr/>
        </p:nvSpPr>
        <p:spPr>
          <a:xfrm>
            <a:off x="530675" y="-2799458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40D9D62E-99D9-C0CC-07E6-3143C2328E80}"/>
              </a:ext>
            </a:extLst>
          </p:cNvPr>
          <p:cNvSpPr txBox="1"/>
          <p:nvPr/>
        </p:nvSpPr>
        <p:spPr>
          <a:xfrm>
            <a:off x="530675" y="-2451368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4A23047-0AF9-B22D-F287-E0D820B4887C}"/>
              </a:ext>
            </a:extLst>
          </p:cNvPr>
          <p:cNvGrpSpPr/>
          <p:nvPr/>
        </p:nvGrpSpPr>
        <p:grpSpPr>
          <a:xfrm>
            <a:off x="383905" y="-6062440"/>
            <a:ext cx="1727201" cy="2466351"/>
            <a:chOff x="4136" y="2644744"/>
            <a:chExt cx="1727201" cy="246635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5A10439-BFE3-25B4-1DD7-53ED8D549854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231F9C7-9782-D663-2BF9-8DA2F208BB51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lowchart: Delay 76">
                <a:extLst>
                  <a:ext uri="{FF2B5EF4-FFF2-40B4-BE49-F238E27FC236}">
                    <a16:creationId xmlns:a16="http://schemas.microsoft.com/office/drawing/2014/main" id="{32EB13E8-252B-8F2D-9B36-F4CA6FC0B59B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" name="Thought Bubble: Cloud 73">
              <a:extLst>
                <a:ext uri="{FF2B5EF4-FFF2-40B4-BE49-F238E27FC236}">
                  <a16:creationId xmlns:a16="http://schemas.microsoft.com/office/drawing/2014/main" id="{36CE8576-6086-95B3-C49D-FE966CA9EE96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75" name="TextBox 9">
              <a:extLst>
                <a:ext uri="{FF2B5EF4-FFF2-40B4-BE49-F238E27FC236}">
                  <a16:creationId xmlns:a16="http://schemas.microsoft.com/office/drawing/2014/main" id="{DB976C1D-9CAA-DD94-BA75-1301CF453412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78" name="Arrow: Bent-Up 77">
            <a:extLst>
              <a:ext uri="{FF2B5EF4-FFF2-40B4-BE49-F238E27FC236}">
                <a16:creationId xmlns:a16="http://schemas.microsoft.com/office/drawing/2014/main" id="{D3772532-37EF-897B-60AE-CEFB82C501E3}"/>
              </a:ext>
            </a:extLst>
          </p:cNvPr>
          <p:cNvSpPr/>
          <p:nvPr/>
        </p:nvSpPr>
        <p:spPr>
          <a:xfrm rot="16200000" flipH="1">
            <a:off x="9619481" y="-4364414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2D4A479-1D27-9F1C-8803-82033C0AC368}"/>
              </a:ext>
            </a:extLst>
          </p:cNvPr>
          <p:cNvSpPr/>
          <p:nvPr/>
        </p:nvSpPr>
        <p:spPr>
          <a:xfrm>
            <a:off x="5764251" y="-3811614"/>
            <a:ext cx="4724548" cy="145107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rgbClr val="4F81BD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9">
            <a:extLst>
              <a:ext uri="{FF2B5EF4-FFF2-40B4-BE49-F238E27FC236}">
                <a16:creationId xmlns:a16="http://schemas.microsoft.com/office/drawing/2014/main" id="{1DEE864D-3102-82D8-531D-123C11E00D35}"/>
              </a:ext>
            </a:extLst>
          </p:cNvPr>
          <p:cNvSpPr txBox="1"/>
          <p:nvPr/>
        </p:nvSpPr>
        <p:spPr>
          <a:xfrm>
            <a:off x="6024066" y="-4191906"/>
            <a:ext cx="43436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D9D8B73-2872-C8CB-B5EF-AD380815782A}"/>
              </a:ext>
            </a:extLst>
          </p:cNvPr>
          <p:cNvSpPr txBox="1"/>
          <p:nvPr/>
        </p:nvSpPr>
        <p:spPr>
          <a:xfrm>
            <a:off x="7107045" y="-3671812"/>
            <a:ext cx="2953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Classify using AI model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3DEC3D7-3DBF-C1FB-7832-DCAD285A7057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142" y="-3514205"/>
            <a:ext cx="850256" cy="80825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BEF83DA4-E0FB-2974-95A4-20763B45223D}"/>
              </a:ext>
            </a:extLst>
          </p:cNvPr>
          <p:cNvSpPr txBox="1"/>
          <p:nvPr/>
        </p:nvSpPr>
        <p:spPr>
          <a:xfrm>
            <a:off x="7107045" y="-3340065"/>
            <a:ext cx="29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Outfit" pitchFamily="2" charset="0"/>
              </a:rPr>
              <a:t>DeepTRUTH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  <a:latin typeface="Outfit" pitchFamily="2" charset="0"/>
              </a:rPr>
              <a:t>Efficientnet-B0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877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3569</TotalTime>
  <Words>846</Words>
  <Application>Microsoft Office PowerPoint</Application>
  <PresentationFormat>Widescreen</PresentationFormat>
  <Paragraphs>176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Aldhabi</vt:lpstr>
      <vt:lpstr>Aptos</vt:lpstr>
      <vt:lpstr>Arial</vt:lpstr>
      <vt:lpstr>Calibri</vt:lpstr>
      <vt:lpstr>Franklin Gothic Book</vt:lpstr>
      <vt:lpstr>Montserrat</vt:lpstr>
      <vt:lpstr>Montserrat Bold</vt:lpstr>
      <vt:lpstr>Outfit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41</cp:revision>
  <dcterms:created xsi:type="dcterms:W3CDTF">2025-11-17T14:52:13Z</dcterms:created>
  <dcterms:modified xsi:type="dcterms:W3CDTF">2025-12-05T02:03:39Z</dcterms:modified>
</cp:coreProperties>
</file>