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9" r:id="rId4"/>
    <p:sldId id="261" r:id="rId5"/>
    <p:sldId id="260" r:id="rId6"/>
    <p:sldId id="262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8" autoAdjust="0"/>
    <p:restoredTop sz="94660"/>
  </p:normalViewPr>
  <p:slideViewPr>
    <p:cSldViewPr snapToGrid="0">
      <p:cViewPr>
        <p:scale>
          <a:sx n="61" d="100"/>
          <a:sy n="61" d="100"/>
        </p:scale>
        <p:origin x="1051" y="3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AD0FA-2E80-2627-40D1-9AF9A341A7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244F36-7394-B38D-6B32-4D857ADBD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E92B5-4327-E603-8302-2BC2D9E13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E10-6D82-40F2-988B-4BE2C9BCB07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E2C87-B322-AEB3-8A02-71AB181B7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C1E3C-A229-EF73-B591-6C71B86E8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8FB-038E-4104-8A0A-B48423BB0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20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D3280-B488-5D1E-D6FC-98BDDAD48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AA6959-34AF-3209-CEC4-FD34833C58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36AC2-A420-493D-DCD9-CEBD5FDF8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E10-6D82-40F2-988B-4BE2C9BCB07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1C8F8-F5A0-2CED-D6B5-D0687AC61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06BAE-26E2-F635-99C3-23DC7DF68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8FB-038E-4104-8A0A-B48423BB0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908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C0EFB7-FF8A-7218-0C3E-2B067B0307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BDA1AC-DAF5-9283-34A4-FEF5D87B73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4863B-C861-FB51-D2B0-21F9E43BD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E10-6D82-40F2-988B-4BE2C9BCB07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7A736-E4AF-C7CF-87A9-200D4C993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0C4A6-39B2-8045-CE8E-8C1592446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8FB-038E-4104-8A0A-B48423BB0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157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6977D-A74D-28BC-198E-3C7156DDB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BF260-898A-8339-E931-3964E9DC3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FBE8B-B18F-C990-7F25-D1ABD71BD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E10-6D82-40F2-988B-4BE2C9BCB07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D1934-1674-BA2E-956F-C30AD6661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0CE29-FF82-DAA0-6E23-A207348D4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8FB-038E-4104-8A0A-B48423BB0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3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D4B3C-DB23-5C22-F581-7638A0422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330A4E-8744-FCB7-95C5-0C2283FE1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EB521-6447-42DF-6C12-110B0919A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E10-6D82-40F2-988B-4BE2C9BCB07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902AC-B0C6-5896-3AA9-59685F93B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997E4-9A57-EDE7-2ADA-97990D244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8FB-038E-4104-8A0A-B48423BB0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08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48AB0-AB57-A871-7E13-25DDD3D02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E609E-BDEA-3FCD-A370-58B2ADCB49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8318A7-066A-BB4C-A890-E5BADCCEF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0A739A-7955-8EC3-B135-C4B928F29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E10-6D82-40F2-988B-4BE2C9BCB07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15E13-25D9-AE4D-CA29-298A9AE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CD0A99-694B-3E27-E1C0-C57A968ED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8FB-038E-4104-8A0A-B48423BB0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839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A5305-7E93-109B-1C59-1E7EF71DB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2C17FF-F78B-0A9B-4EE7-9420B21D1B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5F8727-875C-0F59-C9DD-2C9691072B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100333-FD31-6065-9167-0EAE3E714E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770D4D-8E77-33F1-387A-2D226039A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97750C-B969-6794-E0A7-8B2F1D2EB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E10-6D82-40F2-988B-4BE2C9BCB07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B2A53C-8E5C-9EAE-598B-7260F9C9E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1C34FA-6ADF-B967-A403-D8379BCE0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8FB-038E-4104-8A0A-B48423BB0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38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6F274-1633-495F-017C-74DDA1DDD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5251BC-808A-8BB5-D779-36823176E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E10-6D82-40F2-988B-4BE2C9BCB07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A5B605-F35D-6D99-B696-23687CE82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8BA6BE-08DF-1F0F-4ADC-F6295FDD3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8FB-038E-4104-8A0A-B48423BB0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43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D1B7B1-EFF4-58EB-1EB0-9CA80CDAA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E10-6D82-40F2-988B-4BE2C9BCB07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7F0225-D45E-4427-EAB6-D93A2B7FF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DE91C9-74D9-A678-EDD6-41ED03931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8FB-038E-4104-8A0A-B48423BB0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7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21584-2AAF-CA03-E6D9-98E2942FD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D0872-792F-314A-DF5D-E32CE7AD5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6677B8-83BD-FC7F-1955-54DAB5EB03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BCB7A4-5536-0529-2F1B-FE7FB7BF6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E10-6D82-40F2-988B-4BE2C9BCB07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1866D5-A873-626A-FC21-7026F01B9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6DD2B9-5FC0-523A-06CB-F7AB34555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8FB-038E-4104-8A0A-B48423BB0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190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D81A6-D9DE-7F02-4F58-A224871F7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58B323-2244-9792-E7BB-D481B37F34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F1475-B0BA-94EA-E124-B963F6230A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FA0CD8-4713-E84A-1E4A-65DB75027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E10-6D82-40F2-988B-4BE2C9BCB07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E9D5E-3E22-79B7-DAB1-898B12898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8600E5-3829-CD71-AB76-6F90B43C9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8FB-038E-4104-8A0A-B48423BB0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69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F94FB8-D967-9C53-6F60-2C9FCC298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A1FE2D-4B6C-EB74-A15E-0D777F1A9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06415-A01E-2598-0701-4DE93A7E9A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F4DE10-6D82-40F2-988B-4BE2C9BCB07D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4AAC1-0880-95EE-7D1A-982604988B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112B9-E0D0-2462-E455-281AB3453B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218FB-038E-4104-8A0A-B48423BB0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20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B3E25-5002-F22D-3F44-9584767F10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Meeting 1:</a:t>
            </a:r>
            <a:br>
              <a:rPr lang="en-US" sz="5400" b="1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5400" b="1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DEEPFAKE DETECTION</a:t>
            </a:r>
            <a:endParaRPr lang="en-US" sz="199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106B53-5C9E-4BA4-786E-29AE4A3B5E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9542"/>
            <a:ext cx="9144000" cy="1378258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Palatino Linotype" panose="02040502050505030304" pitchFamily="18" charset="0"/>
              </a:rPr>
              <a:t>SD TEAM MEMBERS: Jouri, Jahtega, Ashton, </a:t>
            </a:r>
            <a:r>
              <a:rPr lang="en-US" sz="2000" dirty="0" err="1">
                <a:latin typeface="Palatino Linotype" panose="02040502050505030304" pitchFamily="18" charset="0"/>
              </a:rPr>
              <a:t>Zacary</a:t>
            </a:r>
            <a:endParaRPr lang="en-US" sz="2000" dirty="0">
              <a:latin typeface="Palatino Linotype" panose="02040502050505030304" pitchFamily="18" charset="0"/>
            </a:endParaRPr>
          </a:p>
          <a:p>
            <a:r>
              <a:rPr lang="en-US" sz="2000" dirty="0">
                <a:latin typeface="Palatino Linotype" panose="02040502050505030304" pitchFamily="18" charset="0"/>
              </a:rPr>
              <a:t>SD PROJECT ADVISOR: Dr. Picone</a:t>
            </a:r>
          </a:p>
        </p:txBody>
      </p:sp>
    </p:spTree>
    <p:extLst>
      <p:ext uri="{BB962C8B-B14F-4D97-AF65-F5344CB8AC3E}">
        <p14:creationId xmlns:p14="http://schemas.microsoft.com/office/powerpoint/2010/main" val="129604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F3293-D45A-5415-7A66-F350A96B4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Dataset Generation </a:t>
            </a:r>
            <a:endParaRPr lang="en-US" sz="6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B7F7F-2832-6289-3B20-B4631032A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2" y="1420427"/>
            <a:ext cx="10865528" cy="4756536"/>
          </a:xfrm>
        </p:spPr>
        <p:txBody>
          <a:bodyPr>
            <a:normAutofit fontScale="92500" lnSpcReduction="10000"/>
          </a:bodyPr>
          <a:lstStyle/>
          <a:p>
            <a:pPr marL="457200" marR="0" lvl="1" indent="0">
              <a:lnSpc>
                <a:spcPct val="107000"/>
              </a:lnSpc>
              <a:buNone/>
            </a:pPr>
            <a:r>
              <a:rPr lang="en-US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Options Considered: 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buFont typeface="+mj-lt"/>
              <a:buAutoNum type="romanLcPeriod"/>
            </a:pPr>
            <a:r>
              <a:rPr lang="en-US" sz="24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Search for open-source datasets: </a:t>
            </a:r>
          </a:p>
          <a:p>
            <a:pPr lvl="3">
              <a:lnSpc>
                <a:spcPct val="107000"/>
              </a:lnSpc>
              <a:buFont typeface="+mj-lt"/>
              <a:buAutoNum type="arabicPeriod"/>
            </a:pPr>
            <a:r>
              <a:rPr lang="en-US" sz="22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This would include finding a dataset that would include both DF and real images, all tagged as real or fake. </a:t>
            </a:r>
            <a:endParaRPr lang="en-US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600200" marR="0" lvl="3" indent="-228600">
              <a:lnSpc>
                <a:spcPct val="107000"/>
              </a:lnSpc>
              <a:buFont typeface="+mj-lt"/>
              <a:buAutoNum type="arabicPeriod"/>
            </a:pPr>
            <a:r>
              <a:rPr lang="en-US" sz="24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Pros: Save time and computational power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600200" marR="0" lvl="3" indent="-228600">
              <a:lnSpc>
                <a:spcPct val="107000"/>
              </a:lnSpc>
              <a:buFont typeface="+mj-lt"/>
              <a:buAutoNum type="arabicPeriod"/>
            </a:pPr>
            <a:r>
              <a:rPr lang="en-US" sz="24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Cons: Limited datasets, methods of DF generation may have evolved, 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buFont typeface="+mj-lt"/>
              <a:buAutoNum type="romanLcPeriod"/>
            </a:pPr>
            <a:r>
              <a:rPr lang="en-US" sz="24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Generate custom images: </a:t>
            </a:r>
          </a:p>
          <a:p>
            <a:pPr lvl="3">
              <a:lnSpc>
                <a:spcPct val="107000"/>
              </a:lnSpc>
              <a:buFont typeface="+mj-lt"/>
              <a:buAutoNum type="arabicPeriod"/>
            </a:pPr>
            <a:r>
              <a:rPr lang="en-US" sz="22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This would include generate our own set of DF dataset images and find a dataset of non-generated images. </a:t>
            </a:r>
            <a:endParaRPr lang="en-US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600200" marR="0" lvl="3" indent="-228600">
              <a:lnSpc>
                <a:spcPct val="107000"/>
              </a:lnSpc>
              <a:buFont typeface="+mj-lt"/>
              <a:buAutoNum type="arabicPeriod"/>
            </a:pPr>
            <a:r>
              <a:rPr lang="en-US" sz="24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Pros: Able to attempt to reduce bias, specify the model of generative image, 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600200" marR="0" lvl="3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4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Cons: Time and computational power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675203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E0AD1-DE16-BDDF-86D1-6E7A14012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0D26F-D0C0-4713-95D0-2D5CE9250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Dataset Generation: DECISION</a:t>
            </a:r>
            <a:endParaRPr lang="en-US" sz="6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D39BE-1094-1F3A-1723-3CF8541A6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2" y="1820849"/>
            <a:ext cx="10865528" cy="4356114"/>
          </a:xfrm>
        </p:spPr>
        <p:txBody>
          <a:bodyPr>
            <a:normAutofit/>
          </a:bodyPr>
          <a:lstStyle/>
          <a:p>
            <a:pPr marL="457200" marR="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We decided to initially research the variety of open-source datasets and attempt to identify gaps. If the gaps are substantial, then we may attempt to create a dataset.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303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7213E6-3B33-40C1-5699-0E35CDA14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D8755-E3C7-A106-0F44-6DDEBC35C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lvl="0">
              <a:lnSpc>
                <a:spcPct val="107000"/>
              </a:lnSpc>
              <a:spcAft>
                <a:spcPts val="800"/>
              </a:spcAft>
            </a:pPr>
            <a:r>
              <a:rPr lang="en-US" sz="3200" b="1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Content of the dataset </a:t>
            </a:r>
            <a:endParaRPr lang="en-US" sz="32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E9313-8783-75A6-0C33-3ED8A882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2" y="1420427"/>
            <a:ext cx="10865528" cy="4756536"/>
          </a:xfrm>
        </p:spPr>
        <p:txBody>
          <a:bodyPr>
            <a:normAutofit lnSpcReduction="10000"/>
          </a:bodyPr>
          <a:lstStyle/>
          <a:p>
            <a:pPr marL="457200" marR="0" lvl="1" indent="0">
              <a:lnSpc>
                <a:spcPct val="107000"/>
              </a:lnSpc>
              <a:buNone/>
            </a:pPr>
            <a:r>
              <a:rPr lang="en-US" sz="28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Image types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buFont typeface="+mj-lt"/>
              <a:buAutoNum type="romanLcPeriod"/>
            </a:pPr>
            <a:r>
              <a:rPr lang="en-US" sz="28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Images partially or completely generated by AI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buFont typeface="+mj-lt"/>
              <a:buAutoNum type="romanLcPeriod"/>
            </a:pPr>
            <a:r>
              <a:rPr lang="en-US" sz="28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Headshots or full-length photos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buFont typeface="+mj-lt"/>
              <a:buAutoNum type="romanLcPeriod"/>
            </a:pPr>
            <a:r>
              <a:rPr lang="en-US" sz="28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 mix of backgrounds, and variety of environments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 lvl="1" indent="0">
              <a:lnSpc>
                <a:spcPct val="107000"/>
              </a:lnSpc>
              <a:buNone/>
            </a:pPr>
            <a:r>
              <a:rPr lang="en-US" sz="28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Diversity: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buFont typeface="+mj-lt"/>
              <a:buAutoNum type="romanLcPeriod"/>
            </a:pPr>
            <a:r>
              <a:rPr lang="en-US" sz="28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Includes a diverse set of races, ages, genders, and cultures with a variety of facial expressions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 lvl="1" indent="0">
              <a:lnSpc>
                <a:spcPct val="107000"/>
              </a:lnSpc>
              <a:buNone/>
            </a:pPr>
            <a:r>
              <a:rPr lang="en-US" sz="28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Generative model (if generating)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Aft>
                <a:spcPts val="800"/>
              </a:spcAft>
              <a:buFont typeface="+mj-lt"/>
              <a:buAutoNum type="romanLcPeriod"/>
            </a:pPr>
            <a:r>
              <a:rPr lang="en-US" sz="28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Look into the variety of generative models and identify the potential tradeoffs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854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6FDD5-4F5E-4602-DBBD-F80385414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7CAE7-125E-0D2B-63A8-F4EEC40B1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lvl="0">
              <a:lnSpc>
                <a:spcPct val="107000"/>
              </a:lnSpc>
              <a:spcAft>
                <a:spcPts val="800"/>
              </a:spcAft>
            </a:pPr>
            <a:r>
              <a:rPr lang="en-US" sz="3200" b="1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Image specifications </a:t>
            </a:r>
            <a:endParaRPr lang="en-US" sz="32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4BD63-9A46-AAC6-A20C-9EDC052A6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2" y="1920239"/>
            <a:ext cx="10865528" cy="4256723"/>
          </a:xfrm>
        </p:spPr>
        <p:txBody>
          <a:bodyPr>
            <a:normAutofit/>
          </a:bodyPr>
          <a:lstStyle/>
          <a:p>
            <a:pPr marL="457200" marR="0" lvl="1" indent="0">
              <a:lnSpc>
                <a:spcPct val="107000"/>
              </a:lnSpc>
              <a:buNone/>
            </a:pPr>
            <a:r>
              <a:rPr lang="en-US" sz="28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Making sure our dataset includes </a:t>
            </a:r>
            <a:r>
              <a:rPr lang="en-US" sz="2800" kern="100" dirty="0"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uniform image s</a:t>
            </a:r>
            <a:r>
              <a:rPr lang="en-US" sz="28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ize, resolution, and compression levels. </a:t>
            </a:r>
          </a:p>
          <a:p>
            <a:pPr marL="457200" marR="0" lvl="1" indent="0">
              <a:lnSpc>
                <a:spcPct val="107000"/>
              </a:lnSpc>
              <a:buNone/>
            </a:pPr>
            <a:endParaRPr lang="en-US" sz="2800" kern="100" dirty="0">
              <a:latin typeface="Palatino Linotype" panose="0204050205050503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 lvl="1" indent="0">
              <a:lnSpc>
                <a:spcPct val="107000"/>
              </a:lnSpc>
              <a:buNone/>
            </a:pPr>
            <a:endParaRPr lang="en-US" sz="2800" kern="100" dirty="0">
              <a:effectLst/>
              <a:latin typeface="Palatino Linotype" panose="0204050205050503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 lvl="1" indent="0">
              <a:lnSpc>
                <a:spcPct val="107000"/>
              </a:lnSpc>
              <a:buNone/>
            </a:pP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Aft>
                <a:spcPts val="800"/>
              </a:spcAft>
              <a:buFont typeface="+mj-lt"/>
              <a:buAutoNum type="romanLcPeriod"/>
            </a:pPr>
            <a:r>
              <a:rPr lang="en-US" sz="2800" kern="100" dirty="0"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QUESTION FOR LATER: </a:t>
            </a:r>
            <a:r>
              <a:rPr lang="en-US" sz="28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Would our algorithm be effective with different compression levels (robustness)?</a:t>
            </a:r>
          </a:p>
        </p:txBody>
      </p:sp>
    </p:spTree>
    <p:extLst>
      <p:ext uri="{BB962C8B-B14F-4D97-AF65-F5344CB8AC3E}">
        <p14:creationId xmlns:p14="http://schemas.microsoft.com/office/powerpoint/2010/main" val="4059271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651152-7D46-C399-3F54-F28737D6F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26C09-1121-B34D-FE77-9DE6B2DA2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lvl="0">
              <a:lnSpc>
                <a:spcPct val="107000"/>
              </a:lnSpc>
            </a:pPr>
            <a:r>
              <a:rPr lang="en-US" sz="3200" b="1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Tagging </a:t>
            </a:r>
            <a:endParaRPr lang="en-US" sz="32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5BCD2-D1DD-8467-8AB4-47DF9F78D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2" y="1920239"/>
            <a:ext cx="10865528" cy="4256723"/>
          </a:xfrm>
        </p:spPr>
        <p:txBody>
          <a:bodyPr>
            <a:normAutofit/>
          </a:bodyPr>
          <a:lstStyle/>
          <a:p>
            <a:pPr marL="742950" marR="0" lvl="1" indent="-285750">
              <a:lnSpc>
                <a:spcPct val="107000"/>
              </a:lnSpc>
              <a:buFont typeface="+mj-lt"/>
              <a:buAutoNum type="alphaLcPeriod"/>
            </a:pPr>
            <a:r>
              <a:rPr lang="en-US" sz="32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Binary label: Tagging yes-generated / no-real to each image and use this for training.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buFont typeface="+mj-lt"/>
              <a:buAutoNum type="alphaLcPeriod"/>
            </a:pPr>
            <a:r>
              <a:rPr lang="en-US" sz="32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Metadata analysis, would we be able to train the algorithm based on the metadata extracted from the images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Aft>
                <a:spcPts val="800"/>
              </a:spcAft>
              <a:buFont typeface="+mj-lt"/>
              <a:buAutoNum type="romanLcPeriod"/>
            </a:pPr>
            <a:r>
              <a:rPr lang="en-US" sz="3200" kern="100" dirty="0" err="1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Colorspaces</a:t>
            </a:r>
            <a:r>
              <a:rPr lang="en-US" sz="3200" kern="100" dirty="0">
                <a:effectLst/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(RGB, CYMK, YCBCR), Frequency analysis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470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1CB87F-6395-C63C-2116-2385065A1806}"/>
              </a:ext>
            </a:extLst>
          </p:cNvPr>
          <p:cNvSpPr/>
          <p:nvPr/>
        </p:nvSpPr>
        <p:spPr>
          <a:xfrm>
            <a:off x="1839778" y="2045829"/>
            <a:ext cx="1981200" cy="16129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Palatino Linotype" panose="02040502050505030304" pitchFamily="18" charset="0"/>
              </a:rPr>
              <a:t>DATASET RESEARCH &amp; SPECIFICATION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026302-EB02-6121-0D06-383CACA1C247}"/>
              </a:ext>
            </a:extLst>
          </p:cNvPr>
          <p:cNvSpPr/>
          <p:nvPr/>
        </p:nvSpPr>
        <p:spPr>
          <a:xfrm>
            <a:off x="4170023" y="2045829"/>
            <a:ext cx="1981200" cy="16129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Palatino Linotype" panose="02040502050505030304" pitchFamily="18" charset="0"/>
              </a:rPr>
              <a:t>DATASET EXTRACTION &amp; COLLECTION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6EA75C-7C3D-BDCF-0929-D43C2C4121CB}"/>
              </a:ext>
            </a:extLst>
          </p:cNvPr>
          <p:cNvSpPr/>
          <p:nvPr/>
        </p:nvSpPr>
        <p:spPr>
          <a:xfrm>
            <a:off x="6500268" y="2045829"/>
            <a:ext cx="1981200" cy="16129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Palatino Linotype" panose="02040502050505030304" pitchFamily="18" charset="0"/>
              </a:rPr>
              <a:t>I/O SETUP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E0A808-A822-AF33-455E-5EC38105F19D}"/>
              </a:ext>
            </a:extLst>
          </p:cNvPr>
          <p:cNvSpPr/>
          <p:nvPr/>
        </p:nvSpPr>
        <p:spPr>
          <a:xfrm>
            <a:off x="8830513" y="2045829"/>
            <a:ext cx="1981200" cy="16129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Palatino Linotype" panose="02040502050505030304" pitchFamily="18" charset="0"/>
              </a:rPr>
              <a:t>IMAGE PROCESSING &amp; POTENTIAL FEATURE EXTRACTION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1BD4CC-9309-3DD1-EDEC-576FA546F0D4}"/>
              </a:ext>
            </a:extLst>
          </p:cNvPr>
          <p:cNvSpPr/>
          <p:nvPr/>
        </p:nvSpPr>
        <p:spPr>
          <a:xfrm>
            <a:off x="1839778" y="4418170"/>
            <a:ext cx="1981200" cy="16129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Palatino Linotype" panose="02040502050505030304" pitchFamily="18" charset="0"/>
              </a:rPr>
              <a:t>ML TRAINING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CDF6C5-191F-B685-3CD9-4734CDA267A2}"/>
              </a:ext>
            </a:extLst>
          </p:cNvPr>
          <p:cNvSpPr/>
          <p:nvPr/>
        </p:nvSpPr>
        <p:spPr>
          <a:xfrm>
            <a:off x="4170023" y="4418170"/>
            <a:ext cx="1981200" cy="16129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Palatino Linotype" panose="02040502050505030304" pitchFamily="18" charset="0"/>
              </a:rPr>
              <a:t>ML REVISION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26B2D7-08AC-B310-94BC-59C1F87EC2D9}"/>
              </a:ext>
            </a:extLst>
          </p:cNvPr>
          <p:cNvSpPr/>
          <p:nvPr/>
        </p:nvSpPr>
        <p:spPr>
          <a:xfrm>
            <a:off x="6500268" y="4418170"/>
            <a:ext cx="1981200" cy="16129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Palatino Linotype" panose="02040502050505030304" pitchFamily="18" charset="0"/>
              </a:rPr>
              <a:t>OUTPUT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B512CA-564E-69BB-4A14-02F8F3796DB4}"/>
              </a:ext>
            </a:extLst>
          </p:cNvPr>
          <p:cNvSpPr/>
          <p:nvPr/>
        </p:nvSpPr>
        <p:spPr>
          <a:xfrm>
            <a:off x="8830513" y="4418170"/>
            <a:ext cx="1981200" cy="16129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Palatino Linotype" panose="02040502050505030304" pitchFamily="18" charset="0"/>
              </a:rPr>
              <a:t>INTERFACE DESIGN &amp; OPTIMIZATION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7997550-75E4-1186-4C3F-B28B98A64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marR="0" lvl="0">
              <a:lnSpc>
                <a:spcPct val="107000"/>
              </a:lnSpc>
            </a:pPr>
            <a:r>
              <a:rPr lang="en-US" sz="3200" b="1" kern="100" dirty="0">
                <a:latin typeface="Palatino Linotype" panose="0204050205050503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OVERALL ROADMAP &amp; MILESTONES</a:t>
            </a:r>
            <a:endParaRPr lang="en-US" sz="32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60C18EA-535B-A662-3D21-494D48ED78F3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>
            <a:off x="3820978" y="2852279"/>
            <a:ext cx="349045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C267B0C-D4D3-90E8-0C54-E1FD279FE675}"/>
              </a:ext>
            </a:extLst>
          </p:cNvPr>
          <p:cNvCxnSpPr>
            <a:cxnSpLocks/>
          </p:cNvCxnSpPr>
          <p:nvPr/>
        </p:nvCxnSpPr>
        <p:spPr>
          <a:xfrm>
            <a:off x="6151223" y="2852279"/>
            <a:ext cx="349045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726CEF2-657E-FA1B-A3B6-0B41F01D24E1}"/>
              </a:ext>
            </a:extLst>
          </p:cNvPr>
          <p:cNvCxnSpPr>
            <a:cxnSpLocks/>
          </p:cNvCxnSpPr>
          <p:nvPr/>
        </p:nvCxnSpPr>
        <p:spPr>
          <a:xfrm>
            <a:off x="8481468" y="2852279"/>
            <a:ext cx="349045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916677F-28DF-BD4F-C3B4-84708C2EC072}"/>
              </a:ext>
            </a:extLst>
          </p:cNvPr>
          <p:cNvCxnSpPr>
            <a:cxnSpLocks/>
          </p:cNvCxnSpPr>
          <p:nvPr/>
        </p:nvCxnSpPr>
        <p:spPr>
          <a:xfrm>
            <a:off x="3820978" y="5218107"/>
            <a:ext cx="349045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87060C5-80C1-BD80-2B73-EBFA5394B466}"/>
              </a:ext>
            </a:extLst>
          </p:cNvPr>
          <p:cNvCxnSpPr>
            <a:cxnSpLocks/>
          </p:cNvCxnSpPr>
          <p:nvPr/>
        </p:nvCxnSpPr>
        <p:spPr>
          <a:xfrm>
            <a:off x="6151223" y="5218107"/>
            <a:ext cx="349045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06A2A12-0152-32D5-A889-F305521243FC}"/>
              </a:ext>
            </a:extLst>
          </p:cNvPr>
          <p:cNvCxnSpPr>
            <a:cxnSpLocks/>
          </p:cNvCxnSpPr>
          <p:nvPr/>
        </p:nvCxnSpPr>
        <p:spPr>
          <a:xfrm>
            <a:off x="8481468" y="5218107"/>
            <a:ext cx="349045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6D0C5530-A516-43FF-56D5-EE0732194A90}"/>
              </a:ext>
            </a:extLst>
          </p:cNvPr>
          <p:cNvCxnSpPr>
            <a:stCxn id="7" idx="3"/>
            <a:endCxn id="8" idx="0"/>
          </p:cNvCxnSpPr>
          <p:nvPr/>
        </p:nvCxnSpPr>
        <p:spPr>
          <a:xfrm flipH="1">
            <a:off x="2830378" y="2852279"/>
            <a:ext cx="7981335" cy="1565891"/>
          </a:xfrm>
          <a:prstGeom prst="bentConnector4">
            <a:avLst>
              <a:gd name="adj1" fmla="val -2864"/>
              <a:gd name="adj2" fmla="val 75750"/>
            </a:avLst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181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331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Palatino Linotype</vt:lpstr>
      <vt:lpstr>Office Theme</vt:lpstr>
      <vt:lpstr>Meeting 1: DEEPFAKE DETECTION</vt:lpstr>
      <vt:lpstr>Dataset Generation </vt:lpstr>
      <vt:lpstr>Dataset Generation: DECISION</vt:lpstr>
      <vt:lpstr>Content of the dataset </vt:lpstr>
      <vt:lpstr>Image specifications </vt:lpstr>
      <vt:lpstr>Tagging </vt:lpstr>
      <vt:lpstr>OVERALL ROADMAP &amp; MILESTONES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Jouri Ghazi</dc:creator>
  <cp:lastModifiedBy>Jouri Ghazi</cp:lastModifiedBy>
  <cp:revision>2</cp:revision>
  <dcterms:created xsi:type="dcterms:W3CDTF">2025-01-20T15:39:07Z</dcterms:created>
  <dcterms:modified xsi:type="dcterms:W3CDTF">2025-01-20T17:16:10Z</dcterms:modified>
</cp:coreProperties>
</file>