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301" r:id="rId2"/>
    <p:sldId id="337" r:id="rId3"/>
    <p:sldId id="335" r:id="rId4"/>
    <p:sldId id="379" r:id="rId5"/>
    <p:sldId id="271" r:id="rId6"/>
    <p:sldId id="305" r:id="rId7"/>
    <p:sldId id="339" r:id="rId8"/>
    <p:sldId id="310" r:id="rId9"/>
    <p:sldId id="346" r:id="rId10"/>
    <p:sldId id="343" r:id="rId11"/>
    <p:sldId id="341" r:id="rId12"/>
    <p:sldId id="344" r:id="rId13"/>
    <p:sldId id="342" r:id="rId14"/>
    <p:sldId id="345" r:id="rId15"/>
    <p:sldId id="272" r:id="rId16"/>
    <p:sldId id="356" r:id="rId17"/>
    <p:sldId id="347" r:id="rId18"/>
    <p:sldId id="353" r:id="rId19"/>
    <p:sldId id="352" r:id="rId20"/>
    <p:sldId id="355" r:id="rId21"/>
    <p:sldId id="357" r:id="rId22"/>
    <p:sldId id="367" r:id="rId23"/>
    <p:sldId id="368" r:id="rId24"/>
    <p:sldId id="369" r:id="rId25"/>
    <p:sldId id="371" r:id="rId26"/>
    <p:sldId id="372" r:id="rId27"/>
    <p:sldId id="374" r:id="rId28"/>
    <p:sldId id="373" r:id="rId29"/>
    <p:sldId id="366" r:id="rId30"/>
    <p:sldId id="358" r:id="rId31"/>
    <p:sldId id="359" r:id="rId32"/>
    <p:sldId id="360" r:id="rId33"/>
    <p:sldId id="362" r:id="rId34"/>
    <p:sldId id="363" r:id="rId35"/>
    <p:sldId id="365" r:id="rId36"/>
    <p:sldId id="375" r:id="rId37"/>
    <p:sldId id="377" r:id="rId38"/>
    <p:sldId id="37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FCB5C2-389F-A436-7D95-D5AB721BC1B8}" name="Jouri Ghazi" initials="JG" userId="S::tuq69250@temple.edu::bb17215a-62f0-4515-b7d9-ffd8e9cf1f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04C"/>
    <a:srgbClr val="685858"/>
    <a:srgbClr val="4A5966"/>
    <a:srgbClr val="515267"/>
    <a:srgbClr val="942825"/>
    <a:srgbClr val="5A5644"/>
    <a:srgbClr val="AB9B9B"/>
    <a:srgbClr val="A7A28B"/>
    <a:srgbClr val="676883"/>
    <a:srgbClr val="5C6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46" autoAdjust="0"/>
    <p:restoredTop sz="94679" autoAdjust="0"/>
  </p:normalViewPr>
  <p:slideViewPr>
    <p:cSldViewPr snapToGrid="0">
      <p:cViewPr>
        <p:scale>
          <a:sx n="66" d="100"/>
          <a:sy n="66" d="100"/>
        </p:scale>
        <p:origin x="307" y="223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DBC72-EE1D-47E5-8380-DDBCBDBB4EE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83355-7623-48B7-81D3-D7E3027C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14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>
                <a:solidFill>
                  <a:schemeClr val="bg1"/>
                </a:solidFill>
                <a:latin typeface="Outfit" pitchFamily="2" charset="0"/>
              </a:rPr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48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4A2F7-B1B7-50E8-2DEA-F527AFCED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4ADAC-24B2-5A9C-2907-95B85B8F1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7EEC21-7F63-6559-D9ED-ACF12D37A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61ADA-511D-13C1-3C0C-1057FB73C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2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C6195-1D05-2309-B1FD-2B1D1BF0A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732D2-3956-D0FA-FEA6-5A6E9DE62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D6C3C-28E7-3EBD-F15F-610605C69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1271E-634F-899D-192F-A9C19A08D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01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BF95-9480-6BE2-A2F5-0D9D44FA9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0AB5E4-C7BB-B3CC-E9F6-DDA814388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76EE6B-3191-7C0C-D913-CE4DFF5AF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9EBB9-D347-DC05-0926-E33E35134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08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01B22-71B2-5BB2-FA63-B57F9FDD4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9ECE9E-6F32-366C-585B-3655A9824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3D2F93-00FE-FEBC-DAD7-B3B0808CC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BA4D7-9D84-87DD-2051-11748BD5A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9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7B0F8-D8A5-637F-4D8D-025FA1D82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7F5FF-FFAA-23F9-9703-B50E77AFE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D3403-B1BD-2AA7-FFEB-3798EAC7F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0AAD7-3FB5-F16C-93D7-FDC6760EC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88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F39F3-A0C1-618A-A530-27E9A223B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404206-5C59-04EA-146F-ACB9021FC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E220B3-696F-CC9E-B7E3-F52EA2AC0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0745B-69F8-1E74-BE62-70D6D95F3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345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FA49-D309-B7D7-45F3-AD1C99106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04BDE8-EC4D-EF9F-0739-458FADEFA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97181-A95F-8E89-C884-B06B6731F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36291-78C9-0245-BE78-BC6C811A5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10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B50AB-E760-FDF7-7F0B-565415230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6897B6-CB33-BF36-48DF-0D4A2CEDE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9902E-B9B3-0B33-12A9-4D4CFBE3F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E4BD4-B578-2EC0-90FC-DC0F74CA2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0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FDFF1-CC6F-A64C-42D8-647343ADD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CCF55-E3A4-993B-4654-3B8E3A295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854DFE-4020-BED8-1381-CF4FA9846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01F96-3908-CC4F-E322-FA92BBE00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62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BB14A-1E7C-DA3D-232D-4ED69FF5E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00540-7473-F98E-6F46-3DC6EC95E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F64AA5-67A0-76D0-00D7-58F7197A8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ED4CA-C2B6-6F58-F3C0-67346DD75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31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4716F-8F1A-6C45-BF1D-E4DB0D3B3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BD502-033E-DD12-66E4-47BBCC2DA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CF640-9BF9-D47D-6D47-D9FABC5D8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B8FAD-0F56-0936-1224-8470DDEE0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671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F9C30-6E90-66C6-4FB5-2F36C4DCE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FFC4A-15D5-B02D-5F2F-85B45D2C8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23F2EA-023B-257F-729E-4C744E0C9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073A7-3BEE-B71D-84E4-50C109DC8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7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E219-80F6-DC04-B411-00C149DBF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865AA-4002-2A5F-FBE2-AF1D5F62B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6B34C-7FE9-A159-D4FF-1EFB8C369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B8411-0BC6-E228-604D-491B3937D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597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2FC1D-74F0-58EE-5301-188016943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8A27EC-5C77-878B-3712-4F8ACA7EB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84343-C234-DE49-B456-418CC715E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12965-5FF7-DA29-EF1F-C9F8CA1B2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970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AE016-8DAD-BCFB-33A9-0D7F63261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B8C52-AB01-7C27-91ED-09E21A0CF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B47169-31AB-73F7-E189-E720A966F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594EC-B92D-1194-0E7E-7B4BC32F4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147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29E9A-32EE-5A29-8F0C-37EB9871D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B088B-4D5E-D0DC-7184-726F1348E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3A1A4-4E69-D218-112C-81DC3F973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AFEC8-C0FB-E7AD-8013-9C2EAC015E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3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9CC71-ACFC-056C-53CB-F3A60869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A12014-2A85-C77A-AC25-76DC5B672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429D7F-41C2-7AD6-6680-506DE3A1F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E383E-81CC-086D-E6CB-7FF1533AF5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610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E7C69-F25C-0AE4-D4E8-B7FA73D2B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83DE7E-CF7A-3321-2717-7D09B150E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63BED-208F-BBD8-F7DE-DAA8A9D9C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9A481-06D9-7E88-F7DE-1E84B5BDF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444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8F91-0BE5-11D3-3473-BD045F9CD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96010-6BC2-4F1E-8A3D-2A5CD208D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38D9E-A00E-5C38-DCBC-56A6F2FB5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3694A-9818-8D09-0C5D-60EA7A1BF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49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Jahtega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20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0B6C1-9EF3-145A-3446-D986F032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53201-5397-DE09-B0DD-E8988DA97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E2CFA4-C5F4-A537-8953-00B714E8E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Jahtega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31D98-DF49-FFB7-7516-36A2CE8D3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37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728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CB5AF-A111-D984-7A28-790804934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CFB8F0-D3F9-73B4-3B00-F2BA093D0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9E40D-B9E9-6070-FA10-792BD7F77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5E413-813E-5819-A595-C53DA5A15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839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C4666-1188-5E26-A17D-7386B1930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07D4C-C050-D915-A95D-0749ABC3B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ACC8D-42BC-2AB0-DE9B-A340D2C93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4141-4D14-95CB-74A0-85E845FF1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38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test challenge to development. I think that the numbers one the bottom should have the same sum as those on the top. Also added commas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83355-7623-48B7-81D3-D7E3027C1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624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11B10-9ECF-3214-20BC-3102AF010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9D5F7-8CDA-92AF-D15F-9CBEBE8D8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21ACD-0699-E6D4-D9CF-889AF0199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B9DDB-60F9-B464-6165-45141D4A9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4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1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9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0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5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2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4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3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0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7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9.wdp"/><Relationship Id="rId3" Type="http://schemas.microsoft.com/office/2007/relationships/hdphoto" Target="../media/hdphoto16.wdp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18.wdp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microsoft.com/office/2007/relationships/hdphoto" Target="../media/hdphoto24.wdp"/><Relationship Id="rId4" Type="http://schemas.microsoft.com/office/2007/relationships/hdphoto" Target="../media/hdphoto21.wdp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46.png"/><Relationship Id="rId4" Type="http://schemas.microsoft.com/office/2007/relationships/hdphoto" Target="../media/hdphoto3.wdp"/><Relationship Id="rId9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3.png"/><Relationship Id="rId5" Type="http://schemas.openxmlformats.org/officeDocument/2006/relationships/image" Target="../media/image7.jpe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11.wdp"/><Relationship Id="rId4" Type="http://schemas.microsoft.com/office/2007/relationships/hdphoto" Target="../media/hdphoto26.wdp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12.wdp"/><Relationship Id="rId7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11.wdp"/><Relationship Id="rId10" Type="http://schemas.microsoft.com/office/2007/relationships/hdphoto" Target="../media/hdphoto25.wdp"/><Relationship Id="rId4" Type="http://schemas.openxmlformats.org/officeDocument/2006/relationships/image" Target="../media/image19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microsoft.com/office/2007/relationships/hdphoto" Target="../media/hdphoto1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7.wdp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57.png"/><Relationship Id="rId10" Type="http://schemas.microsoft.com/office/2007/relationships/hdphoto" Target="../media/hdphoto31.wdp"/><Relationship Id="rId4" Type="http://schemas.microsoft.com/office/2007/relationships/hdphoto" Target="../media/hdphoto28.wdp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57.png"/><Relationship Id="rId3" Type="http://schemas.openxmlformats.org/officeDocument/2006/relationships/image" Target="../media/image66.png"/><Relationship Id="rId7" Type="http://schemas.openxmlformats.org/officeDocument/2006/relationships/image" Target="../media/image56.png"/><Relationship Id="rId12" Type="http://schemas.microsoft.com/office/2007/relationships/hdphoto" Target="../media/hdphoto3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9.png"/><Relationship Id="rId5" Type="http://schemas.openxmlformats.org/officeDocument/2006/relationships/image" Target="../media/image68.png"/><Relationship Id="rId10" Type="http://schemas.microsoft.com/office/2007/relationships/hdphoto" Target="../media/hdphoto30.wdp"/><Relationship Id="rId4" Type="http://schemas.openxmlformats.org/officeDocument/2006/relationships/image" Target="../media/image67.png"/><Relationship Id="rId9" Type="http://schemas.openxmlformats.org/officeDocument/2006/relationships/image" Target="../media/image58.png"/><Relationship Id="rId14" Type="http://schemas.microsoft.com/office/2007/relationships/hdphoto" Target="../media/hdphoto2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microsoft.com/office/2007/relationships/hdphoto" Target="../media/hdphoto20.wdp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12.wdp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microsoft.com/office/2007/relationships/hdphoto" Target="../media/hdphoto36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71.png"/><Relationship Id="rId5" Type="http://schemas.openxmlformats.org/officeDocument/2006/relationships/image" Target="../media/image64.png"/><Relationship Id="rId10" Type="http://schemas.microsoft.com/office/2007/relationships/hdphoto" Target="../media/hdphoto35.wdp"/><Relationship Id="rId4" Type="http://schemas.microsoft.com/office/2007/relationships/hdphoto" Target="../media/hdphoto32.wdp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5" Type="http://schemas.openxmlformats.org/officeDocument/2006/relationships/image" Target="../media/image73.png"/><Relationship Id="rId4" Type="http://schemas.microsoft.com/office/2007/relationships/hdphoto" Target="../media/hdphoto37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5" Type="http://schemas.openxmlformats.org/officeDocument/2006/relationships/image" Target="../media/image75.png"/><Relationship Id="rId4" Type="http://schemas.microsoft.com/office/2007/relationships/hdphoto" Target="../media/hdphoto3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2.wdp"/><Relationship Id="rId3" Type="http://schemas.openxmlformats.org/officeDocument/2006/relationships/image" Target="../media/image80.png"/><Relationship Id="rId7" Type="http://schemas.openxmlformats.org/officeDocument/2006/relationships/image" Target="../media/image7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11" Type="http://schemas.microsoft.com/office/2007/relationships/hdphoto" Target="../media/hdphoto11.wdp"/><Relationship Id="rId5" Type="http://schemas.openxmlformats.org/officeDocument/2006/relationships/image" Target="../media/image81.png"/><Relationship Id="rId10" Type="http://schemas.openxmlformats.org/officeDocument/2006/relationships/image" Target="../media/image19.png"/><Relationship Id="rId4" Type="http://schemas.microsoft.com/office/2007/relationships/hdphoto" Target="../media/hdphoto42.wdp"/><Relationship Id="rId9" Type="http://schemas.microsoft.com/office/2007/relationships/hdphoto" Target="../media/hdphoto4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1.wdp"/><Relationship Id="rId7" Type="http://schemas.microsoft.com/office/2007/relationships/hdphoto" Target="../media/hdphoto42.wdp"/><Relationship Id="rId12" Type="http://schemas.microsoft.com/office/2007/relationships/hdphoto" Target="../media/hdphoto4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2.png"/><Relationship Id="rId5" Type="http://schemas.microsoft.com/office/2007/relationships/hdphoto" Target="../media/hdphoto12.wdp"/><Relationship Id="rId10" Type="http://schemas.openxmlformats.org/officeDocument/2006/relationships/image" Target="../media/image77.png"/><Relationship Id="rId4" Type="http://schemas.openxmlformats.org/officeDocument/2006/relationships/image" Target="../media/image20.png"/><Relationship Id="rId9" Type="http://schemas.microsoft.com/office/2007/relationships/hdphoto" Target="../media/hdphoto43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1.wdp"/><Relationship Id="rId7" Type="http://schemas.openxmlformats.org/officeDocument/2006/relationships/image" Target="../media/image15.png"/><Relationship Id="rId12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8.png"/><Relationship Id="rId5" Type="http://schemas.microsoft.com/office/2007/relationships/hdphoto" Target="../media/hdphoto12.wdp"/><Relationship Id="rId10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053490-C089-76FC-1ACD-A29D6439605F}"/>
              </a:ext>
            </a:extLst>
          </p:cNvPr>
          <p:cNvSpPr/>
          <p:nvPr/>
        </p:nvSpPr>
        <p:spPr>
          <a:xfrm>
            <a:off x="7971609" y="7110368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D03DC8-BE47-06C6-0FB4-14B2BA51A146}"/>
              </a:ext>
            </a:extLst>
          </p:cNvPr>
          <p:cNvSpPr/>
          <p:nvPr/>
        </p:nvSpPr>
        <p:spPr>
          <a:xfrm>
            <a:off x="8492564" y="10223259"/>
            <a:ext cx="3036047" cy="515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utfit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B4BB0F-9D33-D962-8C49-BD382BF89C69}"/>
              </a:ext>
            </a:extLst>
          </p:cNvPr>
          <p:cNvSpPr/>
          <p:nvPr/>
        </p:nvSpPr>
        <p:spPr>
          <a:xfrm>
            <a:off x="282104" y="7110368"/>
            <a:ext cx="3319179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667EBB-9146-277F-51F7-3418EB832D25}"/>
              </a:ext>
            </a:extLst>
          </p:cNvPr>
          <p:cNvGrpSpPr/>
          <p:nvPr/>
        </p:nvGrpSpPr>
        <p:grpSpPr>
          <a:xfrm>
            <a:off x="328647" y="8022827"/>
            <a:ext cx="1464833" cy="2230967"/>
            <a:chOff x="4136" y="2671433"/>
            <a:chExt cx="1727201" cy="26305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C2D997B-8A4E-58A8-0D55-F1AE0F1C167D}"/>
                </a:ext>
              </a:extLst>
            </p:cNvPr>
            <p:cNvGrpSpPr/>
            <p:nvPr/>
          </p:nvGrpSpPr>
          <p:grpSpPr>
            <a:xfrm>
              <a:off x="780226" y="3809939"/>
              <a:ext cx="877514" cy="1492052"/>
              <a:chOff x="1523997" y="4230453"/>
              <a:chExt cx="1018322" cy="173146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AA320C9-70C3-C58F-9332-E78EA9D737DA}"/>
                  </a:ext>
                </a:extLst>
              </p:cNvPr>
              <p:cNvSpPr/>
              <p:nvPr/>
            </p:nvSpPr>
            <p:spPr>
              <a:xfrm>
                <a:off x="1719052" y="4230453"/>
                <a:ext cx="628215" cy="628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lowchart: Delay 15">
                <a:extLst>
                  <a:ext uri="{FF2B5EF4-FFF2-40B4-BE49-F238E27FC236}">
                    <a16:creationId xmlns:a16="http://schemas.microsoft.com/office/drawing/2014/main" id="{D56E3B10-29FD-9022-4576-AA489AE68D5C}"/>
                  </a:ext>
                </a:extLst>
              </p:cNvPr>
              <p:cNvSpPr/>
              <p:nvPr/>
            </p:nvSpPr>
            <p:spPr>
              <a:xfrm rot="16200000">
                <a:off x="1509645" y="4929248"/>
                <a:ext cx="1047025" cy="101832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523E7000-ABBD-84AA-B335-42C9026CD773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5660"/>
                <a:gd name="adj2" fmla="val 85965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BAF26E09-E6C9-93D6-089B-54792B478096}"/>
                </a:ext>
              </a:extLst>
            </p:cNvPr>
            <p:cNvSpPr txBox="1"/>
            <p:nvPr/>
          </p:nvSpPr>
          <p:spPr>
            <a:xfrm>
              <a:off x="205463" y="2845870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30C846-EFE5-DDCF-0550-2EDD91712746}"/>
              </a:ext>
            </a:extLst>
          </p:cNvPr>
          <p:cNvSpPr/>
          <p:nvPr/>
        </p:nvSpPr>
        <p:spPr>
          <a:xfrm>
            <a:off x="3822798" y="7110368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Upload - Free computer icons">
            <a:extLst>
              <a:ext uri="{FF2B5EF4-FFF2-40B4-BE49-F238E27FC236}">
                <a16:creationId xmlns:a16="http://schemas.microsoft.com/office/drawing/2014/main" id="{CB3A3EFF-99A8-F152-736D-37D9B951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  <a14:imgEffect>
                      <a14:saturation sat="2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5" y="8014017"/>
            <a:ext cx="1432597" cy="1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9343938-4B23-542A-779D-961E44326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7971886"/>
            <a:ext cx="987106" cy="987106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2FA71B08-4329-5962-0901-2EBD554C88A3}"/>
              </a:ext>
            </a:extLst>
          </p:cNvPr>
          <p:cNvSpPr txBox="1"/>
          <p:nvPr/>
        </p:nvSpPr>
        <p:spPr>
          <a:xfrm>
            <a:off x="7909560" y="11124781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Present Results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F28CDE3D-8130-4FE8-0404-BFBE181843FE}"/>
              </a:ext>
            </a:extLst>
          </p:cNvPr>
          <p:cNvSpPr txBox="1"/>
          <p:nvPr/>
        </p:nvSpPr>
        <p:spPr>
          <a:xfrm>
            <a:off x="3822798" y="11124781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Process Image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C9DAABA2-5C00-426D-D96C-EA4E8EB5FFE6}"/>
              </a:ext>
            </a:extLst>
          </p:cNvPr>
          <p:cNvSpPr txBox="1"/>
          <p:nvPr/>
        </p:nvSpPr>
        <p:spPr>
          <a:xfrm>
            <a:off x="282104" y="11124781"/>
            <a:ext cx="32745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Curious User </a:t>
            </a:r>
          </a:p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Uploads Image</a:t>
            </a:r>
          </a:p>
        </p:txBody>
      </p:sp>
      <p:pic>
        <p:nvPicPr>
          <p:cNvPr id="36" name="Picture 3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187D57C-AC24-B9F6-4BC8-1B276084BEA2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9175816"/>
            <a:ext cx="878848" cy="878848"/>
          </a:xfrm>
          <a:prstGeom prst="rect">
            <a:avLst/>
          </a:prstGeom>
        </p:spPr>
      </p:pic>
      <p:sp>
        <p:nvSpPr>
          <p:cNvPr id="47" name="Arrow: Right 46">
            <a:extLst>
              <a:ext uri="{FF2B5EF4-FFF2-40B4-BE49-F238E27FC236}">
                <a16:creationId xmlns:a16="http://schemas.microsoft.com/office/drawing/2014/main" id="{F6EB3EC9-41F4-1631-B2E1-11C4FB067BAE}"/>
              </a:ext>
            </a:extLst>
          </p:cNvPr>
          <p:cNvSpPr/>
          <p:nvPr/>
        </p:nvSpPr>
        <p:spPr>
          <a:xfrm>
            <a:off x="3601283" y="8746632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796F1438-B8CF-9EEA-CC98-24EAFD5B391B}"/>
              </a:ext>
            </a:extLst>
          </p:cNvPr>
          <p:cNvSpPr/>
          <p:nvPr/>
        </p:nvSpPr>
        <p:spPr>
          <a:xfrm>
            <a:off x="7759036" y="8746632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9414601-8A3B-6B43-59B1-D3AEF273BA8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9175816"/>
            <a:ext cx="878848" cy="87884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E41CCFD-7861-AB37-7148-D96E670B7FB6}"/>
              </a:ext>
            </a:extLst>
          </p:cNvPr>
          <p:cNvSpPr txBox="1"/>
          <p:nvPr/>
        </p:nvSpPr>
        <p:spPr>
          <a:xfrm>
            <a:off x="9270374" y="7427615"/>
            <a:ext cx="23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These images are: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C4F46C-F958-85ED-0A48-685732209790}"/>
              </a:ext>
            </a:extLst>
          </p:cNvPr>
          <p:cNvSpPr txBox="1"/>
          <p:nvPr/>
        </p:nvSpPr>
        <p:spPr>
          <a:xfrm>
            <a:off x="9430872" y="9330159"/>
            <a:ext cx="209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rgbClr val="942825"/>
                </a:solidFill>
                <a:latin typeface="Outfit" pitchFamily="2" charset="0"/>
              </a:rPr>
              <a:t>DEEPFAKES!</a:t>
            </a:r>
          </a:p>
        </p:txBody>
      </p:sp>
      <p:pic>
        <p:nvPicPr>
          <p:cNvPr id="56" name="Picture 5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EEAAE57-C8F9-A352-FC2B-80E15B7FE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7971886"/>
            <a:ext cx="987106" cy="98710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53CB4D0-2D85-A670-2D70-23840A4AD25D}"/>
              </a:ext>
            </a:extLst>
          </p:cNvPr>
          <p:cNvSpPr/>
          <p:nvPr/>
        </p:nvSpPr>
        <p:spPr>
          <a:xfrm>
            <a:off x="8492565" y="10223258"/>
            <a:ext cx="3036047" cy="515341"/>
          </a:xfrm>
          <a:prstGeom prst="rect">
            <a:avLst/>
          </a:prstGeom>
          <a:solidFill>
            <a:srgbClr val="9428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utfit" pitchFamily="2" charset="0"/>
              </a:rPr>
              <a:t>100% Confidence</a:t>
            </a:r>
          </a:p>
        </p:txBody>
      </p:sp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63700A85-27B5-59EC-391F-9F5E5D775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1" t="251" r="3476" b="15731"/>
          <a:stretch/>
        </p:blipFill>
        <p:spPr>
          <a:xfrm>
            <a:off x="9167638" y="2036342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65CB842C-6C96-1B6D-9889-3ECEB760744A}"/>
              </a:ext>
            </a:extLst>
          </p:cNvPr>
          <p:cNvSpPr txBox="1"/>
          <p:nvPr/>
        </p:nvSpPr>
        <p:spPr>
          <a:xfrm>
            <a:off x="6337886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3C08C84F-0208-34C8-B485-871656AF21D8}"/>
              </a:ext>
            </a:extLst>
          </p:cNvPr>
          <p:cNvSpPr txBox="1"/>
          <p:nvPr/>
        </p:nvSpPr>
        <p:spPr>
          <a:xfrm>
            <a:off x="6551649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The 44th President of the United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E9980-546C-E946-C929-5438E92A54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9503"/>
          <a:stretch/>
        </p:blipFill>
        <p:spPr>
          <a:xfrm>
            <a:off x="6310033" y="2062985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sp>
        <p:nvSpPr>
          <p:cNvPr id="62" name="TextBox 23">
            <a:extLst>
              <a:ext uri="{FF2B5EF4-FFF2-40B4-BE49-F238E27FC236}">
                <a16:creationId xmlns:a16="http://schemas.microsoft.com/office/drawing/2014/main" id="{1D8E02CA-F37B-4941-230A-AA524B8C4BE3}"/>
              </a:ext>
            </a:extLst>
          </p:cNvPr>
          <p:cNvSpPr txBox="1"/>
          <p:nvPr/>
        </p:nvSpPr>
        <p:spPr>
          <a:xfrm>
            <a:off x="3491361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63" name="TextBox 22">
            <a:extLst>
              <a:ext uri="{FF2B5EF4-FFF2-40B4-BE49-F238E27FC236}">
                <a16:creationId xmlns:a16="http://schemas.microsoft.com/office/drawing/2014/main" id="{75F669AD-58B1-2EDD-35BC-5A06CC233562}"/>
              </a:ext>
            </a:extLst>
          </p:cNvPr>
          <p:cNvSpPr txBox="1"/>
          <p:nvPr/>
        </p:nvSpPr>
        <p:spPr>
          <a:xfrm>
            <a:off x="3705124" y="5200257"/>
            <a:ext cx="1968886" cy="20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An Oscar Winning Actor</a:t>
            </a:r>
          </a:p>
        </p:txBody>
      </p:sp>
      <p:pic>
        <p:nvPicPr>
          <p:cNvPr id="7" name="Picture 6" descr="A person in a garment&#10;&#10;AI-generated content may be incorrect.">
            <a:extLst>
              <a:ext uri="{FF2B5EF4-FFF2-40B4-BE49-F238E27FC236}">
                <a16:creationId xmlns:a16="http://schemas.microsoft.com/office/drawing/2014/main" id="{D222BE4A-DA3D-8220-DBAF-54057FD1E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07759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sp>
        <p:nvSpPr>
          <p:cNvPr id="38" name="TextBox 29">
            <a:extLst>
              <a:ext uri="{FF2B5EF4-FFF2-40B4-BE49-F238E27FC236}">
                <a16:creationId xmlns:a16="http://schemas.microsoft.com/office/drawing/2014/main" id="{DE12C048-7323-CE9E-E5FE-6AA6B43569C4}"/>
              </a:ext>
            </a:extLst>
          </p:cNvPr>
          <p:cNvSpPr txBox="1"/>
          <p:nvPr/>
        </p:nvSpPr>
        <p:spPr>
          <a:xfrm>
            <a:off x="9167638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AD07293F-E2A8-D031-E8D4-250322F877CA}"/>
              </a:ext>
            </a:extLst>
          </p:cNvPr>
          <p:cNvSpPr txBox="1"/>
          <p:nvPr/>
        </p:nvSpPr>
        <p:spPr>
          <a:xfrm>
            <a:off x="9381401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Multi-Grammy award Artist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B8B5CE1B-34AA-C7DB-CED8-B28A6AD1DF6A}"/>
              </a:ext>
            </a:extLst>
          </p:cNvPr>
          <p:cNvSpPr txBox="1"/>
          <p:nvPr/>
        </p:nvSpPr>
        <p:spPr>
          <a:xfrm>
            <a:off x="869679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Nobel Peace Prize winner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DA21444D-10C0-5E44-2B09-7FA501E4941A}"/>
              </a:ext>
            </a:extLst>
          </p:cNvPr>
          <p:cNvSpPr txBox="1"/>
          <p:nvPr/>
        </p:nvSpPr>
        <p:spPr>
          <a:xfrm>
            <a:off x="655916" y="4799102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pic>
        <p:nvPicPr>
          <p:cNvPr id="13" name="Picture 12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AFC3B493-F094-59AA-EC25-E999BDC249E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086603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30B4D5A-A016-5E86-EA07-CDED5312D23F}"/>
              </a:ext>
            </a:extLst>
          </p:cNvPr>
          <p:cNvSpPr txBox="1"/>
          <p:nvPr/>
        </p:nvSpPr>
        <p:spPr>
          <a:xfrm>
            <a:off x="639143" y="497080"/>
            <a:ext cx="10924907" cy="109465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Meet Team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4" grpId="0"/>
      <p:bldP spid="62" grpId="0"/>
      <p:bldP spid="63" grpId="0"/>
      <p:bldP spid="38" grpId="0"/>
      <p:bldP spid="6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44428A-94B9-58EA-12B0-47CE25DD5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AE3AE2D7-8C58-5B14-AD6C-01EFB8AD7CDA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Understanding the Annotation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CAA251-5FE8-BB85-5535-134A0D1AA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640670"/>
              </p:ext>
            </p:extLst>
          </p:nvPr>
        </p:nvGraphicFramePr>
        <p:xfrm>
          <a:off x="1203082" y="1897008"/>
          <a:ext cx="1522883" cy="1992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883">
                  <a:extLst>
                    <a:ext uri="{9D8B030D-6E8A-4147-A177-3AD203B41FA5}">
                      <a16:colId xmlns:a16="http://schemas.microsoft.com/office/drawing/2014/main" val="378140113"/>
                    </a:ext>
                  </a:extLst>
                </a:gridCol>
              </a:tblGrid>
              <a:tr h="43797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Outfit" pitchFamily="2" charset="0"/>
                        </a:rPr>
                        <a:t>Images</a:t>
                      </a:r>
                      <a:endParaRPr lang="en-US" sz="19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50226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Outfit" pitchFamily="2" charset="0"/>
                        </a:rPr>
                        <a:t>Image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143667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Outfit" pitchFamily="2" charset="0"/>
                        </a:rPr>
                        <a:t>File Name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93815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Outfit" pitchFamily="2" charset="0"/>
                        </a:rPr>
                        <a:t>Width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116946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Outfit" pitchFamily="2" charset="0"/>
                        </a:rPr>
                        <a:t>Height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131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C9C7845-3100-AD96-7235-9AFF7A5BC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770338"/>
              </p:ext>
            </p:extLst>
          </p:nvPr>
        </p:nvGraphicFramePr>
        <p:xfrm>
          <a:off x="2857929" y="1897007"/>
          <a:ext cx="1866657" cy="3159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657">
                  <a:extLst>
                    <a:ext uri="{9D8B030D-6E8A-4147-A177-3AD203B41FA5}">
                      <a16:colId xmlns:a16="http://schemas.microsoft.com/office/drawing/2014/main" val="126108244"/>
                    </a:ext>
                  </a:extLst>
                </a:gridCol>
              </a:tblGrid>
              <a:tr h="43797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Outfit" pitchFamily="2" charset="0"/>
                        </a:rPr>
                        <a:t>Annotations</a:t>
                      </a:r>
                      <a:endParaRPr lang="en-US" sz="19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58852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Outfit" pitchFamily="2" charset="0"/>
                        </a:rPr>
                        <a:t>Image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54121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Outfit" pitchFamily="2" charset="0"/>
                        </a:rPr>
                        <a:t>Face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645258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Outfit" pitchFamily="2" charset="0"/>
                        </a:rPr>
                        <a:t>Iscrowd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217911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Outfit" pitchFamily="2" charset="0"/>
                        </a:rPr>
                        <a:t>Area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65672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Outfit" pitchFamily="2" charset="0"/>
                        </a:rPr>
                        <a:t>Category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06531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latin typeface="Outfit" pitchFamily="2" charset="0"/>
                        </a:rPr>
                        <a:t>BBox</a:t>
                      </a:r>
                      <a:endParaRPr lang="en-US" sz="19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556382"/>
                  </a:ext>
                </a:extLst>
              </a:tr>
              <a:tr h="388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Outfit" pitchFamily="2" charset="0"/>
                        </a:rPr>
                        <a:t>Segmentation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93106"/>
                  </a:ext>
                </a:extLst>
              </a:tr>
            </a:tbl>
          </a:graphicData>
        </a:graphic>
      </p:graphicFrame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3D75AC74-C772-FC16-69A1-37ECDD2D8B1C}"/>
              </a:ext>
            </a:extLst>
          </p:cNvPr>
          <p:cNvSpPr>
            <a:spLocks noGrp="1"/>
          </p:cNvSpPr>
          <p:nvPr/>
        </p:nvSpPr>
        <p:spPr>
          <a:xfrm>
            <a:off x="798754" y="1164727"/>
            <a:ext cx="4283740" cy="534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Two Lists of Information</a:t>
            </a: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3150AE0-C99D-5C54-0B27-28DC9B6A2BB0}"/>
              </a:ext>
            </a:extLst>
          </p:cNvPr>
          <p:cNvGrpSpPr/>
          <p:nvPr/>
        </p:nvGrpSpPr>
        <p:grpSpPr>
          <a:xfrm>
            <a:off x="9251594" y="1168285"/>
            <a:ext cx="1537772" cy="4448397"/>
            <a:chOff x="9251594" y="1168285"/>
            <a:chExt cx="1537772" cy="444839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4680504-36C1-4238-84DC-780D44A3446A}"/>
                </a:ext>
              </a:extLst>
            </p:cNvPr>
            <p:cNvSpPr txBox="1"/>
            <p:nvPr/>
          </p:nvSpPr>
          <p:spPr>
            <a:xfrm>
              <a:off x="9733012" y="2301878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B0AC627-3646-3DE0-C9A7-6F5EF174B953}"/>
                </a:ext>
              </a:extLst>
            </p:cNvPr>
            <p:cNvSpPr txBox="1"/>
            <p:nvPr/>
          </p:nvSpPr>
          <p:spPr>
            <a:xfrm>
              <a:off x="9735818" y="1168285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cxnSp>
          <p:nvCxnSpPr>
            <p:cNvPr id="182" name="Connector: Elbow 181">
              <a:extLst>
                <a:ext uri="{FF2B5EF4-FFF2-40B4-BE49-F238E27FC236}">
                  <a16:creationId xmlns:a16="http://schemas.microsoft.com/office/drawing/2014/main" id="{A5B566A4-DBCC-F9CA-B863-6DB7E92F41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1594" y="1699200"/>
              <a:ext cx="473723" cy="22557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or: Elbow 184">
              <a:extLst>
                <a:ext uri="{FF2B5EF4-FFF2-40B4-BE49-F238E27FC236}">
                  <a16:creationId xmlns:a16="http://schemas.microsoft.com/office/drawing/2014/main" id="{75084882-4273-CC60-979B-653E754D15AF}"/>
                </a:ext>
              </a:extLst>
            </p:cNvPr>
            <p:cNvCxnSpPr>
              <a:cxnSpLocks/>
              <a:endCxn id="56" idx="1"/>
            </p:cNvCxnSpPr>
            <p:nvPr/>
          </p:nvCxnSpPr>
          <p:spPr>
            <a:xfrm>
              <a:off x="9262095" y="2513246"/>
              <a:ext cx="470917" cy="31954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B49EA7AB-0F02-4938-21D8-F565E066368A}"/>
                </a:ext>
              </a:extLst>
            </p:cNvPr>
            <p:cNvSpPr txBox="1"/>
            <p:nvPr/>
          </p:nvSpPr>
          <p:spPr>
            <a:xfrm>
              <a:off x="9733012" y="4554853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044CAE60-5ABC-F5FC-6823-D0CB4E1D9804}"/>
                </a:ext>
              </a:extLst>
            </p:cNvPr>
            <p:cNvSpPr txBox="1"/>
            <p:nvPr/>
          </p:nvSpPr>
          <p:spPr>
            <a:xfrm>
              <a:off x="9735818" y="3421260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cxnSp>
          <p:nvCxnSpPr>
            <p:cNvPr id="202" name="Connector: Elbow 201">
              <a:extLst>
                <a:ext uri="{FF2B5EF4-FFF2-40B4-BE49-F238E27FC236}">
                  <a16:creationId xmlns:a16="http://schemas.microsoft.com/office/drawing/2014/main" id="{BE2ED257-632C-9D65-CD0D-F291BEE643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1594" y="3952175"/>
              <a:ext cx="473723" cy="22557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or: Elbow 202">
              <a:extLst>
                <a:ext uri="{FF2B5EF4-FFF2-40B4-BE49-F238E27FC236}">
                  <a16:creationId xmlns:a16="http://schemas.microsoft.com/office/drawing/2014/main" id="{C8775FC7-FB1C-1CA8-DC6B-2ED7BB94A777}"/>
                </a:ext>
              </a:extLst>
            </p:cNvPr>
            <p:cNvCxnSpPr>
              <a:cxnSpLocks/>
              <a:endCxn id="199" idx="1"/>
            </p:cNvCxnSpPr>
            <p:nvPr/>
          </p:nvCxnSpPr>
          <p:spPr>
            <a:xfrm>
              <a:off x="9262095" y="4766221"/>
              <a:ext cx="470917" cy="31954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B2FA2DF4-2B9E-18E8-2EA4-638CE3BD946B}"/>
              </a:ext>
            </a:extLst>
          </p:cNvPr>
          <p:cNvGrpSpPr/>
          <p:nvPr/>
        </p:nvGrpSpPr>
        <p:grpSpPr>
          <a:xfrm>
            <a:off x="5595306" y="1990025"/>
            <a:ext cx="1560406" cy="2863399"/>
            <a:chOff x="5595306" y="1990025"/>
            <a:chExt cx="1560406" cy="28633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5C486A-7039-3475-4FEC-42776B3639F3}"/>
                </a:ext>
              </a:extLst>
            </p:cNvPr>
            <p:cNvSpPr txBox="1"/>
            <p:nvPr/>
          </p:nvSpPr>
          <p:spPr>
            <a:xfrm>
              <a:off x="5702325" y="1990025"/>
              <a:ext cx="1453387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IMAGE[1]</a:t>
              </a:r>
              <a:endParaRPr lang="en-US" sz="3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300" dirty="0">
                <a:solidFill>
                  <a:schemeClr val="bg1"/>
                </a:solidFill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4C4EA6C-DEC7-4E51-9E14-22F22482B027}"/>
                </a:ext>
              </a:extLst>
            </p:cNvPr>
            <p:cNvSpPr txBox="1"/>
            <p:nvPr/>
          </p:nvSpPr>
          <p:spPr>
            <a:xfrm>
              <a:off x="5595306" y="4243000"/>
              <a:ext cx="1560406" cy="61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IMAGE[N]</a:t>
              </a:r>
              <a:endParaRPr lang="en-US" sz="3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300" dirty="0">
                <a:solidFill>
                  <a:schemeClr val="bg1"/>
                </a:solidFill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A0963EA9-4C3D-E69B-845E-8ECBF89F4A87}"/>
                </a:ext>
              </a:extLst>
            </p:cNvPr>
            <p:cNvSpPr txBox="1"/>
            <p:nvPr/>
          </p:nvSpPr>
          <p:spPr>
            <a:xfrm rot="16200000">
              <a:off x="6062603" y="2877491"/>
              <a:ext cx="625812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4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…</a:t>
              </a:r>
              <a:endParaRPr lang="en-US" sz="8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DC23A516-ED8A-0E2B-A02A-33CB8B528C9C}"/>
              </a:ext>
            </a:extLst>
          </p:cNvPr>
          <p:cNvGrpSpPr/>
          <p:nvPr/>
        </p:nvGrpSpPr>
        <p:grpSpPr>
          <a:xfrm>
            <a:off x="7097109" y="1723286"/>
            <a:ext cx="2381044" cy="3353120"/>
            <a:chOff x="7097109" y="1723286"/>
            <a:chExt cx="2381044" cy="335312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9792784-E834-BF45-3AF4-12901CF361D0}"/>
                </a:ext>
              </a:extLst>
            </p:cNvPr>
            <p:cNvSpPr txBox="1"/>
            <p:nvPr/>
          </p:nvSpPr>
          <p:spPr>
            <a:xfrm>
              <a:off x="7354355" y="1723286"/>
              <a:ext cx="190774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IMG_1_FACE[1]</a:t>
              </a:r>
              <a:endParaRPr lang="en-US" sz="2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7D145E9-BB73-82C2-C78B-30FE6CEDA996}"/>
                </a:ext>
              </a:extLst>
            </p:cNvPr>
            <p:cNvSpPr txBox="1"/>
            <p:nvPr/>
          </p:nvSpPr>
          <p:spPr>
            <a:xfrm>
              <a:off x="7354356" y="2289952"/>
              <a:ext cx="201519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IMG_1_FACE[N]</a:t>
              </a:r>
              <a:endParaRPr lang="en-US" sz="2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 dirty="0">
                <a:solidFill>
                  <a:schemeClr val="bg1"/>
                </a:solidFill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29C5E64-8C2F-EB2F-E17E-1913235E30C5}"/>
                </a:ext>
              </a:extLst>
            </p:cNvPr>
            <p:cNvSpPr txBox="1"/>
            <p:nvPr/>
          </p:nvSpPr>
          <p:spPr>
            <a:xfrm rot="16200000">
              <a:off x="8053330" y="1862847"/>
              <a:ext cx="457708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…</a:t>
              </a:r>
              <a:endParaRPr lang="en-US" sz="3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300" dirty="0">
                <a:solidFill>
                  <a:schemeClr val="bg1"/>
                </a:solidFill>
              </a:endParaRPr>
            </a:p>
          </p:txBody>
        </p:sp>
        <p:cxnSp>
          <p:nvCxnSpPr>
            <p:cNvPr id="191" name="Connector: Elbow 190">
              <a:extLst>
                <a:ext uri="{FF2B5EF4-FFF2-40B4-BE49-F238E27FC236}">
                  <a16:creationId xmlns:a16="http://schemas.microsoft.com/office/drawing/2014/main" id="{FAF72524-B0E9-3E35-DCF0-FD6D592E2B18}"/>
                </a:ext>
              </a:extLst>
            </p:cNvPr>
            <p:cNvCxnSpPr>
              <a:cxnSpLocks/>
              <a:endCxn id="53" idx="1"/>
            </p:cNvCxnSpPr>
            <p:nvPr/>
          </p:nvCxnSpPr>
          <p:spPr>
            <a:xfrm flipV="1">
              <a:off x="7097109" y="1990026"/>
              <a:ext cx="257246" cy="185727"/>
            </a:xfrm>
            <a:prstGeom prst="bentConnector3">
              <a:avLst>
                <a:gd name="adj1" fmla="val 2371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or: Elbow 194">
              <a:extLst>
                <a:ext uri="{FF2B5EF4-FFF2-40B4-BE49-F238E27FC236}">
                  <a16:creationId xmlns:a16="http://schemas.microsoft.com/office/drawing/2014/main" id="{2ADB63B6-F4DA-8957-94A4-A834BA60002F}"/>
                </a:ext>
              </a:extLst>
            </p:cNvPr>
            <p:cNvCxnSpPr>
              <a:cxnSpLocks/>
            </p:cNvCxnSpPr>
            <p:nvPr/>
          </p:nvCxnSpPr>
          <p:spPr>
            <a:xfrm>
              <a:off x="7097109" y="2301878"/>
              <a:ext cx="257246" cy="185727"/>
            </a:xfrm>
            <a:prstGeom prst="bentConnector3">
              <a:avLst>
                <a:gd name="adj1" fmla="val 2371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A32A06D-50AB-8522-4134-264C01FAA1E8}"/>
                </a:ext>
              </a:extLst>
            </p:cNvPr>
            <p:cNvSpPr txBox="1"/>
            <p:nvPr/>
          </p:nvSpPr>
          <p:spPr>
            <a:xfrm>
              <a:off x="7251539" y="3976261"/>
              <a:ext cx="2113372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IMG_N_FACE[1]</a:t>
              </a:r>
              <a:endParaRPr lang="en-US" sz="2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 dirty="0">
                <a:solidFill>
                  <a:schemeClr val="bg1"/>
                </a:solidFill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D6E3B6D-0C85-4031-3268-E8367FD3A48D}"/>
                </a:ext>
              </a:extLst>
            </p:cNvPr>
            <p:cNvSpPr txBox="1"/>
            <p:nvPr/>
          </p:nvSpPr>
          <p:spPr>
            <a:xfrm>
              <a:off x="7245749" y="4542927"/>
              <a:ext cx="2232404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IMG_N_FACE[N]</a:t>
              </a:r>
              <a:endParaRPr lang="en-US" sz="2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 dirty="0">
                <a:solidFill>
                  <a:schemeClr val="bg1"/>
                </a:solidFill>
              </a:endParaRPr>
            </a:p>
          </p:txBody>
        </p:sp>
        <p:cxnSp>
          <p:nvCxnSpPr>
            <p:cNvPr id="205" name="Connector: Elbow 204">
              <a:extLst>
                <a:ext uri="{FF2B5EF4-FFF2-40B4-BE49-F238E27FC236}">
                  <a16:creationId xmlns:a16="http://schemas.microsoft.com/office/drawing/2014/main" id="{85950060-BADA-5607-F0C3-9E4E3025112A}"/>
                </a:ext>
              </a:extLst>
            </p:cNvPr>
            <p:cNvCxnSpPr>
              <a:cxnSpLocks/>
            </p:cNvCxnSpPr>
            <p:nvPr/>
          </p:nvCxnSpPr>
          <p:spPr>
            <a:xfrm>
              <a:off x="7097109" y="4554853"/>
              <a:ext cx="257246" cy="185727"/>
            </a:xfrm>
            <a:prstGeom prst="bentConnector3">
              <a:avLst>
                <a:gd name="adj1" fmla="val 2371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442A0816-5189-4CBE-18CB-B0DAF0398233}"/>
                </a:ext>
              </a:extLst>
            </p:cNvPr>
            <p:cNvSpPr txBox="1"/>
            <p:nvPr/>
          </p:nvSpPr>
          <p:spPr>
            <a:xfrm rot="16200000">
              <a:off x="8053330" y="4111989"/>
              <a:ext cx="457708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…</a:t>
              </a:r>
              <a:endParaRPr lang="en-US" sz="3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300" dirty="0">
                <a:solidFill>
                  <a:schemeClr val="bg1"/>
                </a:solidFill>
              </a:endParaRPr>
            </a:p>
          </p:txBody>
        </p:sp>
        <p:cxnSp>
          <p:nvCxnSpPr>
            <p:cNvPr id="212" name="Connector: Elbow 211">
              <a:extLst>
                <a:ext uri="{FF2B5EF4-FFF2-40B4-BE49-F238E27FC236}">
                  <a16:creationId xmlns:a16="http://schemas.microsoft.com/office/drawing/2014/main" id="{B739A89F-658A-D852-A44C-77DF04FB86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7109" y="4207101"/>
              <a:ext cx="257246" cy="185727"/>
            </a:xfrm>
            <a:prstGeom prst="bentConnector3">
              <a:avLst>
                <a:gd name="adj1" fmla="val 2371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19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2B91B-49B3-7A79-5037-56930D4CD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E5B553F-15A6-6D4E-359C-8E4D606DB2DC}"/>
              </a:ext>
            </a:extLst>
          </p:cNvPr>
          <p:cNvGrpSpPr/>
          <p:nvPr/>
        </p:nvGrpSpPr>
        <p:grpSpPr>
          <a:xfrm>
            <a:off x="550419" y="3022833"/>
            <a:ext cx="5800972" cy="3644667"/>
            <a:chOff x="550419" y="3022833"/>
            <a:chExt cx="5800972" cy="364466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CDB395-8B04-A956-8C71-387011E17432}"/>
                </a:ext>
              </a:extLst>
            </p:cNvPr>
            <p:cNvSpPr/>
            <p:nvPr/>
          </p:nvSpPr>
          <p:spPr>
            <a:xfrm>
              <a:off x="649768" y="3022833"/>
              <a:ext cx="5701622" cy="260054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9885D87-773E-4E30-FE17-FCCC9CA4C709}"/>
                </a:ext>
              </a:extLst>
            </p:cNvPr>
            <p:cNvSpPr txBox="1"/>
            <p:nvPr/>
          </p:nvSpPr>
          <p:spPr>
            <a:xfrm>
              <a:off x="550419" y="5623376"/>
              <a:ext cx="1744056" cy="1044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IMAGE[1]</a:t>
              </a:r>
              <a:endParaRPr kumimoji="0" lang="en-US" sz="4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36515BB-DE88-14B0-8E30-FC76BA7D1203}"/>
                </a:ext>
              </a:extLst>
            </p:cNvPr>
            <p:cNvGrpSpPr/>
            <p:nvPr/>
          </p:nvGrpSpPr>
          <p:grpSpPr>
            <a:xfrm>
              <a:off x="2902460" y="3429367"/>
              <a:ext cx="1090059" cy="2028742"/>
              <a:chOff x="5657243" y="4472322"/>
              <a:chExt cx="877513" cy="1633166"/>
            </a:xfrm>
          </p:grpSpPr>
          <p:pic>
            <p:nvPicPr>
              <p:cNvPr id="37" name="Picture 36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38730769-2663-49E7-B267-0863FCBEA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768" y="4472322"/>
                <a:ext cx="682465" cy="682465"/>
              </a:xfrm>
              <a:prstGeom prst="rect">
                <a:avLst/>
              </a:prstGeom>
            </p:spPr>
          </p:pic>
          <p:sp>
            <p:nvSpPr>
              <p:cNvPr id="41" name="Flowchart: Delay 40">
                <a:extLst>
                  <a:ext uri="{FF2B5EF4-FFF2-40B4-BE49-F238E27FC236}">
                    <a16:creationId xmlns:a16="http://schemas.microsoft.com/office/drawing/2014/main" id="{22C6BA0F-BFE2-4836-95C0-09616A881533}"/>
                  </a:ext>
                </a:extLst>
              </p:cNvPr>
              <p:cNvSpPr/>
              <p:nvPr/>
            </p:nvSpPr>
            <p:spPr>
              <a:xfrm rot="16200000">
                <a:off x="5658821" y="5229552"/>
                <a:ext cx="874358" cy="877513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C5DFCA2-AB44-C838-4F03-0D31DA81FD12}"/>
                </a:ext>
              </a:extLst>
            </p:cNvPr>
            <p:cNvGrpSpPr/>
            <p:nvPr/>
          </p:nvGrpSpPr>
          <p:grpSpPr>
            <a:xfrm>
              <a:off x="4868469" y="3523723"/>
              <a:ext cx="1090059" cy="1934386"/>
              <a:chOff x="6736981" y="4548280"/>
              <a:chExt cx="877513" cy="1557208"/>
            </a:xfrm>
          </p:grpSpPr>
          <p:pic>
            <p:nvPicPr>
              <p:cNvPr id="36" name="Picture 35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A8B34FCE-54AB-D148-A9F0-CF2193629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2485" y="4548280"/>
                <a:ext cx="606507" cy="606507"/>
              </a:xfrm>
              <a:prstGeom prst="rect">
                <a:avLst/>
              </a:prstGeom>
            </p:spPr>
          </p:pic>
          <p:sp>
            <p:nvSpPr>
              <p:cNvPr id="42" name="Flowchart: Delay 41">
                <a:extLst>
                  <a:ext uri="{FF2B5EF4-FFF2-40B4-BE49-F238E27FC236}">
                    <a16:creationId xmlns:a16="http://schemas.microsoft.com/office/drawing/2014/main" id="{273EFD47-AA81-92F3-E519-8B9E092C6759}"/>
                  </a:ext>
                </a:extLst>
              </p:cNvPr>
              <p:cNvSpPr/>
              <p:nvPr/>
            </p:nvSpPr>
            <p:spPr>
              <a:xfrm rot="16200000">
                <a:off x="6738559" y="5229552"/>
                <a:ext cx="874358" cy="877513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64C62F7-2D91-6484-D3EF-C5350B2DCB72}"/>
                </a:ext>
              </a:extLst>
            </p:cNvPr>
            <p:cNvGrpSpPr/>
            <p:nvPr/>
          </p:nvGrpSpPr>
          <p:grpSpPr>
            <a:xfrm>
              <a:off x="936452" y="3429367"/>
              <a:ext cx="1090059" cy="2028742"/>
              <a:chOff x="5657243" y="4472322"/>
              <a:chExt cx="877513" cy="1633166"/>
            </a:xfrm>
          </p:grpSpPr>
          <p:pic>
            <p:nvPicPr>
              <p:cNvPr id="46" name="Picture 45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4458264F-C004-13D4-BB84-CB01C3CEC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768" y="4472322"/>
                <a:ext cx="682465" cy="682465"/>
              </a:xfrm>
              <a:prstGeom prst="rect">
                <a:avLst/>
              </a:prstGeom>
            </p:spPr>
          </p:pic>
          <p:sp>
            <p:nvSpPr>
              <p:cNvPr id="47" name="Flowchart: Delay 46">
                <a:extLst>
                  <a:ext uri="{FF2B5EF4-FFF2-40B4-BE49-F238E27FC236}">
                    <a16:creationId xmlns:a16="http://schemas.microsoft.com/office/drawing/2014/main" id="{EACA23F1-59F4-D0D3-6F78-DA6DFA6339BB}"/>
                  </a:ext>
                </a:extLst>
              </p:cNvPr>
              <p:cNvSpPr/>
              <p:nvPr/>
            </p:nvSpPr>
            <p:spPr>
              <a:xfrm rot="16200000">
                <a:off x="5658821" y="5229552"/>
                <a:ext cx="874358" cy="877513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8EE28A3-CABA-B771-915C-B8643F6B7E22}"/>
                </a:ext>
              </a:extLst>
            </p:cNvPr>
            <p:cNvSpPr txBox="1"/>
            <p:nvPr/>
          </p:nvSpPr>
          <p:spPr>
            <a:xfrm>
              <a:off x="2184253" y="5718210"/>
              <a:ext cx="4167138" cy="437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 picture of 3 best friends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D0F09930-0F34-0322-0CF1-F9FAACD19306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Annotation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A8D9165-279C-081E-BF11-154BE3C578DC}"/>
              </a:ext>
            </a:extLst>
          </p:cNvPr>
          <p:cNvSpPr txBox="1"/>
          <p:nvPr/>
        </p:nvSpPr>
        <p:spPr>
          <a:xfrm>
            <a:off x="712565" y="1305932"/>
            <a:ext cx="1641311" cy="161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Real or Fake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Bounding</a:t>
            </a: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Segmentation</a:t>
            </a: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DC1EFD4-2C7A-B9F3-7971-2196D1110BB7}"/>
              </a:ext>
            </a:extLst>
          </p:cNvPr>
          <p:cNvSpPr txBox="1"/>
          <p:nvPr/>
        </p:nvSpPr>
        <p:spPr>
          <a:xfrm>
            <a:off x="2686819" y="1305932"/>
            <a:ext cx="1641311" cy="161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Real or Fake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Bounding</a:t>
            </a: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egmentation</a:t>
            </a: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D3FB37C-9CA8-E4C3-C5C9-19F92146026C}"/>
              </a:ext>
            </a:extLst>
          </p:cNvPr>
          <p:cNvSpPr txBox="1"/>
          <p:nvPr/>
        </p:nvSpPr>
        <p:spPr>
          <a:xfrm>
            <a:off x="4646187" y="1305932"/>
            <a:ext cx="1641311" cy="161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Real or Fake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Bounding</a:t>
            </a: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egmentation</a:t>
            </a: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F643C80-74CB-C84A-CACA-FE02E390AFB9}"/>
              </a:ext>
            </a:extLst>
          </p:cNvPr>
          <p:cNvGrpSpPr/>
          <p:nvPr/>
        </p:nvGrpSpPr>
        <p:grpSpPr>
          <a:xfrm>
            <a:off x="526865" y="2223511"/>
            <a:ext cx="6010222" cy="1172264"/>
            <a:chOff x="526865" y="2223511"/>
            <a:chExt cx="6010222" cy="1172264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09786A0-612F-B390-593F-FA43D1F75233}"/>
                </a:ext>
              </a:extLst>
            </p:cNvPr>
            <p:cNvSpPr txBox="1"/>
            <p:nvPr/>
          </p:nvSpPr>
          <p:spPr>
            <a:xfrm>
              <a:off x="526865" y="2223511"/>
              <a:ext cx="2012711" cy="61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FACE[</a:t>
              </a:r>
              <a:r>
                <a:rPr lang="en-US" sz="2000" b="1" kern="100" dirty="0">
                  <a:solidFill>
                    <a:prstClr val="white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0D76161-A408-3AC0-8052-6D579CCCD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9877" y="2660435"/>
              <a:ext cx="0" cy="684649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18BB692-0678-0533-8406-A2ED0D226DA5}"/>
                </a:ext>
              </a:extLst>
            </p:cNvPr>
            <p:cNvSpPr txBox="1"/>
            <p:nvPr/>
          </p:nvSpPr>
          <p:spPr>
            <a:xfrm>
              <a:off x="2437230" y="2223511"/>
              <a:ext cx="2140490" cy="61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FACE[</a:t>
              </a:r>
              <a:r>
                <a:rPr lang="en-US" sz="2000" b="1" kern="100" dirty="0">
                  <a:solidFill>
                    <a:prstClr val="white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9168FD-D91A-3152-C243-D55FF02C45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4131" y="2660435"/>
              <a:ext cx="0" cy="73534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3862D17-875F-7843-30B0-E2093E8175CB}"/>
                </a:ext>
              </a:extLst>
            </p:cNvPr>
            <p:cNvSpPr txBox="1"/>
            <p:nvPr/>
          </p:nvSpPr>
          <p:spPr>
            <a:xfrm>
              <a:off x="4396597" y="2223511"/>
              <a:ext cx="2140490" cy="61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FACE[</a:t>
              </a:r>
              <a:r>
                <a:rPr lang="en-US" sz="2000" b="1" kern="100" dirty="0">
                  <a:solidFill>
                    <a:prstClr val="white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CE7D2D95-EC07-0A45-7E91-3964DF931B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3499" y="2660435"/>
              <a:ext cx="0" cy="684649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0FC157E-DFDA-FA03-E8AC-8A601EEF4D73}"/>
              </a:ext>
            </a:extLst>
          </p:cNvPr>
          <p:cNvSpPr txBox="1"/>
          <p:nvPr/>
        </p:nvSpPr>
        <p:spPr>
          <a:xfrm>
            <a:off x="6638074" y="3210047"/>
            <a:ext cx="1453387" cy="62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4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IMAGE[1]</a:t>
            </a:r>
            <a:endParaRPr lang="en-US" sz="300" kern="100" dirty="0">
              <a:solidFill>
                <a:schemeClr val="bg1"/>
              </a:solidFill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3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4AE93D-4C5A-947F-2545-F849B816B723}"/>
              </a:ext>
            </a:extLst>
          </p:cNvPr>
          <p:cNvSpPr txBox="1"/>
          <p:nvPr/>
        </p:nvSpPr>
        <p:spPr>
          <a:xfrm>
            <a:off x="8290104" y="2943308"/>
            <a:ext cx="1907740" cy="53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0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FACE[1]</a:t>
            </a:r>
            <a:endParaRPr lang="en-US" sz="200" kern="100" dirty="0">
              <a:solidFill>
                <a:schemeClr val="bg1"/>
              </a:solidFill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2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BDB387-4F89-816C-882B-3EE04BF548BA}"/>
              </a:ext>
            </a:extLst>
          </p:cNvPr>
          <p:cNvSpPr txBox="1"/>
          <p:nvPr/>
        </p:nvSpPr>
        <p:spPr>
          <a:xfrm>
            <a:off x="8290105" y="3519855"/>
            <a:ext cx="2015190" cy="53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20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FACE[N]</a:t>
            </a:r>
            <a:endParaRPr lang="en-US" sz="200" kern="100" dirty="0">
              <a:solidFill>
                <a:schemeClr val="bg1"/>
              </a:solidFill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200" dirty="0">
              <a:solidFill>
                <a:schemeClr val="bg1"/>
              </a:solidFill>
            </a:endParaRPr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6051EE1B-7223-6FDE-9F33-D88503DD92EC}"/>
              </a:ext>
            </a:extLst>
          </p:cNvPr>
          <p:cNvCxnSpPr>
            <a:cxnSpLocks/>
            <a:endCxn id="51" idx="1"/>
          </p:cNvCxnSpPr>
          <p:nvPr/>
        </p:nvCxnSpPr>
        <p:spPr>
          <a:xfrm flipV="1">
            <a:off x="8032857" y="3210048"/>
            <a:ext cx="257247" cy="185728"/>
          </a:xfrm>
          <a:prstGeom prst="bentConnector3">
            <a:avLst>
              <a:gd name="adj1" fmla="val 226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A123608F-3BED-B2E6-7317-114C1B406E36}"/>
              </a:ext>
            </a:extLst>
          </p:cNvPr>
          <p:cNvCxnSpPr>
            <a:cxnSpLocks/>
          </p:cNvCxnSpPr>
          <p:nvPr/>
        </p:nvCxnSpPr>
        <p:spPr>
          <a:xfrm>
            <a:off x="8032858" y="3521900"/>
            <a:ext cx="257246" cy="185727"/>
          </a:xfrm>
          <a:prstGeom prst="bentConnector3">
            <a:avLst>
              <a:gd name="adj1" fmla="val 23711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C37D0604-4EA9-29F6-571D-1B9C6FB5F203}"/>
              </a:ext>
            </a:extLst>
          </p:cNvPr>
          <p:cNvSpPr txBox="1"/>
          <p:nvPr/>
        </p:nvSpPr>
        <p:spPr>
          <a:xfrm>
            <a:off x="9941494" y="3581038"/>
            <a:ext cx="1886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Real or Fake</a:t>
            </a:r>
          </a:p>
          <a:p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Bounding</a:t>
            </a:r>
            <a:r>
              <a:rPr lang="en-US" sz="1600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box</a:t>
            </a:r>
            <a:endParaRPr lang="en-US" sz="1600" kern="100" dirty="0">
              <a:solidFill>
                <a:schemeClr val="bg1"/>
              </a:solidFill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indent="0">
              <a:buNone/>
            </a:pPr>
            <a:r>
              <a:rPr lang="en-US" sz="16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Segmentation</a:t>
            </a:r>
          </a:p>
        </p:txBody>
      </p: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3F95E04A-805F-E878-20CC-459EEB9DFD5E}"/>
              </a:ext>
            </a:extLst>
          </p:cNvPr>
          <p:cNvCxnSpPr>
            <a:cxnSpLocks/>
          </p:cNvCxnSpPr>
          <p:nvPr/>
        </p:nvCxnSpPr>
        <p:spPr>
          <a:xfrm flipV="1">
            <a:off x="9467771" y="3004491"/>
            <a:ext cx="473723" cy="159773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817DBD2-BB97-FA34-B697-ECEE7B91F239}"/>
              </a:ext>
            </a:extLst>
          </p:cNvPr>
          <p:cNvSpPr txBox="1"/>
          <p:nvPr/>
        </p:nvSpPr>
        <p:spPr>
          <a:xfrm>
            <a:off x="9980776" y="2477044"/>
            <a:ext cx="1951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Real or Fake</a:t>
            </a:r>
          </a:p>
          <a:p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Bounding</a:t>
            </a:r>
            <a:r>
              <a:rPr lang="en-US" sz="1600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box</a:t>
            </a:r>
            <a:endParaRPr lang="en-US" sz="1600" kern="100" dirty="0">
              <a:solidFill>
                <a:schemeClr val="bg1"/>
              </a:solidFill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indent="0">
              <a:buNone/>
            </a:pPr>
            <a:r>
              <a:rPr lang="en-US" sz="16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Segmentation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18F6DC69-BB01-87D5-A86E-989414B217EC}"/>
              </a:ext>
            </a:extLst>
          </p:cNvPr>
          <p:cNvCxnSpPr>
            <a:cxnSpLocks/>
          </p:cNvCxnSpPr>
          <p:nvPr/>
        </p:nvCxnSpPr>
        <p:spPr>
          <a:xfrm>
            <a:off x="9486245" y="3755972"/>
            <a:ext cx="473723" cy="159773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2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9" grpId="0"/>
      <p:bldP spid="72" grpId="0"/>
      <p:bldP spid="75" grpId="0"/>
      <p:bldP spid="50" grpId="0"/>
      <p:bldP spid="51" grpId="0"/>
      <p:bldP spid="52" grpId="0"/>
      <p:bldP spid="81" grpId="0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9AAF2C-B1B0-485F-D977-2406C041B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125A6299-4622-40E9-A5E6-8FB7E6760002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Reformatting Annotation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E5C106-01FE-EE16-0C8B-44D72A0EA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285336"/>
              </p:ext>
            </p:extLst>
          </p:nvPr>
        </p:nvGraphicFramePr>
        <p:xfrm>
          <a:off x="1109625" y="1331263"/>
          <a:ext cx="9591187" cy="14833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13143">
                  <a:extLst>
                    <a:ext uri="{9D8B030D-6E8A-4147-A177-3AD203B41FA5}">
                      <a16:colId xmlns:a16="http://schemas.microsoft.com/office/drawing/2014/main" val="71808051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75778591"/>
                    </a:ext>
                  </a:extLst>
                </a:gridCol>
                <a:gridCol w="758888">
                  <a:extLst>
                    <a:ext uri="{9D8B030D-6E8A-4147-A177-3AD203B41FA5}">
                      <a16:colId xmlns:a16="http://schemas.microsoft.com/office/drawing/2014/main" val="660499680"/>
                    </a:ext>
                  </a:extLst>
                </a:gridCol>
                <a:gridCol w="1498917">
                  <a:extLst>
                    <a:ext uri="{9D8B030D-6E8A-4147-A177-3AD203B41FA5}">
                      <a16:colId xmlns:a16="http://schemas.microsoft.com/office/drawing/2014/main" val="3264118253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2870566201"/>
                    </a:ext>
                  </a:extLst>
                </a:gridCol>
                <a:gridCol w="897255">
                  <a:extLst>
                    <a:ext uri="{9D8B030D-6E8A-4147-A177-3AD203B41FA5}">
                      <a16:colId xmlns:a16="http://schemas.microsoft.com/office/drawing/2014/main" val="4061896127"/>
                    </a:ext>
                  </a:extLst>
                </a:gridCol>
                <a:gridCol w="895667">
                  <a:extLst>
                    <a:ext uri="{9D8B030D-6E8A-4147-A177-3AD203B41FA5}">
                      <a16:colId xmlns:a16="http://schemas.microsoft.com/office/drawing/2014/main" val="329578704"/>
                    </a:ext>
                  </a:extLst>
                </a:gridCol>
                <a:gridCol w="908367">
                  <a:extLst>
                    <a:ext uri="{9D8B030D-6E8A-4147-A177-3AD203B41FA5}">
                      <a16:colId xmlns:a16="http://schemas.microsoft.com/office/drawing/2014/main" val="3312683942"/>
                    </a:ext>
                  </a:extLst>
                </a:gridCol>
                <a:gridCol w="1673627">
                  <a:extLst>
                    <a:ext uri="{9D8B030D-6E8A-4147-A177-3AD203B41FA5}">
                      <a16:colId xmlns:a16="http://schemas.microsoft.com/office/drawing/2014/main" val="324793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Face 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IsCrowd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Outfit" pitchFamily="2" charset="0"/>
                        </a:rPr>
                        <a:t>CategoryID</a:t>
                      </a:r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BBox1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BBox2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BBox3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BBox4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Segmentation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33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Face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91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Face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236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023670"/>
                  </a:ext>
                </a:extLst>
              </a:tr>
            </a:tbl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2F49C27D-1F99-3388-10F6-52EA8CB47F56}"/>
              </a:ext>
            </a:extLst>
          </p:cNvPr>
          <p:cNvGrpSpPr/>
          <p:nvPr/>
        </p:nvGrpSpPr>
        <p:grpSpPr>
          <a:xfrm>
            <a:off x="2996671" y="3560340"/>
            <a:ext cx="1993334" cy="2596547"/>
            <a:chOff x="3071482" y="3560340"/>
            <a:chExt cx="1993334" cy="259654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97A72E-419B-96F5-9BE6-54C110312286}"/>
                </a:ext>
              </a:extLst>
            </p:cNvPr>
            <p:cNvSpPr txBox="1"/>
            <p:nvPr/>
          </p:nvSpPr>
          <p:spPr>
            <a:xfrm>
              <a:off x="3256264" y="4814954"/>
              <a:ext cx="162377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Outfit" pitchFamily="2" charset="0"/>
                </a:rPr>
                <a:t>Area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BDF0D05-4EDC-3010-4462-04DAF207B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1405" y="3560340"/>
              <a:ext cx="1073488" cy="107348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C9FE7F-4AFE-45BA-EE91-D3C92969CCA6}"/>
                </a:ext>
              </a:extLst>
            </p:cNvPr>
            <p:cNvSpPr txBox="1"/>
            <p:nvPr/>
          </p:nvSpPr>
          <p:spPr>
            <a:xfrm>
              <a:off x="3071482" y="5510556"/>
              <a:ext cx="19933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Size of annotated object in pixels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8987036-8FD6-1FDE-8B7A-9ECC6B2B8EFD}"/>
              </a:ext>
            </a:extLst>
          </p:cNvPr>
          <p:cNvGrpSpPr/>
          <p:nvPr/>
        </p:nvGrpSpPr>
        <p:grpSpPr>
          <a:xfrm>
            <a:off x="5087790" y="3669517"/>
            <a:ext cx="2240618" cy="2823880"/>
            <a:chOff x="5288234" y="3669517"/>
            <a:chExt cx="2240618" cy="282388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E994E8-8773-DBF5-24E6-4DBFAF5E8220}"/>
                </a:ext>
              </a:extLst>
            </p:cNvPr>
            <p:cNvSpPr txBox="1"/>
            <p:nvPr/>
          </p:nvSpPr>
          <p:spPr>
            <a:xfrm>
              <a:off x="5527312" y="4814954"/>
              <a:ext cx="176246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chemeClr val="bg1"/>
                  </a:solidFill>
                  <a:latin typeface="Outfit" pitchFamily="2" charset="0"/>
                </a:rPr>
                <a:t>CategoryID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C8AC256-9C99-467D-277F-B2DF870B8DD3}"/>
                </a:ext>
              </a:extLst>
            </p:cNvPr>
            <p:cNvGrpSpPr/>
            <p:nvPr/>
          </p:nvGrpSpPr>
          <p:grpSpPr>
            <a:xfrm>
              <a:off x="5783894" y="3669517"/>
              <a:ext cx="1249298" cy="929774"/>
              <a:chOff x="7300392" y="3483706"/>
              <a:chExt cx="1428252" cy="1062958"/>
            </a:xfrm>
          </p:grpSpPr>
          <p:pic>
            <p:nvPicPr>
              <p:cNvPr id="35" name="Picture 34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7E09B645-7894-A891-0DE1-5E14BB4DB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2137" y="3940157"/>
                <a:ext cx="606507" cy="606507"/>
              </a:xfrm>
              <a:prstGeom prst="rect">
                <a:avLst/>
              </a:prstGeom>
            </p:spPr>
          </p:pic>
          <p:pic>
            <p:nvPicPr>
              <p:cNvPr id="36" name="Picture 35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7C17D912-890F-2413-6B61-5991D5C87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0392" y="3483706"/>
                <a:ext cx="759705" cy="759705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3D9481-1A33-71B0-6C3F-EB576A0B2D14}"/>
                </a:ext>
              </a:extLst>
            </p:cNvPr>
            <p:cNvSpPr txBox="1"/>
            <p:nvPr/>
          </p:nvSpPr>
          <p:spPr>
            <a:xfrm>
              <a:off x="5288234" y="5245841"/>
              <a:ext cx="22406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Identifier to assign object to category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1B4062C-66FD-606D-2218-F94ACC054F3A}"/>
                </a:ext>
              </a:extLst>
            </p:cNvPr>
            <p:cNvSpPr txBox="1"/>
            <p:nvPr/>
          </p:nvSpPr>
          <p:spPr>
            <a:xfrm>
              <a:off x="5288234" y="5847066"/>
              <a:ext cx="22406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Real = 0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Fake = 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466B830-F3D7-4D0F-E90E-54DC5F3FE4C9}"/>
              </a:ext>
            </a:extLst>
          </p:cNvPr>
          <p:cNvGrpSpPr/>
          <p:nvPr/>
        </p:nvGrpSpPr>
        <p:grpSpPr>
          <a:xfrm>
            <a:off x="593590" y="3436173"/>
            <a:ext cx="2305296" cy="3057224"/>
            <a:chOff x="241425" y="3436173"/>
            <a:chExt cx="2305296" cy="305722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18982A7-937C-6C41-48BE-7C20E7F4219E}"/>
                </a:ext>
              </a:extLst>
            </p:cNvPr>
            <p:cNvGrpSpPr/>
            <p:nvPr/>
          </p:nvGrpSpPr>
          <p:grpSpPr>
            <a:xfrm>
              <a:off x="285335" y="3436173"/>
              <a:ext cx="2261386" cy="2457060"/>
              <a:chOff x="285335" y="3436173"/>
              <a:chExt cx="2261386" cy="245706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863BDD-E636-502C-A6DF-60B7752399C9}"/>
                  </a:ext>
                </a:extLst>
              </p:cNvPr>
              <p:cNvSpPr txBox="1"/>
              <p:nvPr/>
            </p:nvSpPr>
            <p:spPr>
              <a:xfrm>
                <a:off x="604142" y="4814954"/>
                <a:ext cx="1623771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bg1"/>
                    </a:solidFill>
                    <a:latin typeface="Outfit" pitchFamily="2" charset="0"/>
                  </a:rPr>
                  <a:t>IsCrowd</a:t>
                </a:r>
                <a:endParaRPr lang="en-US" sz="22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B42E04A-F7B1-35C8-1505-D59C631D0F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5116" y="3436173"/>
                <a:ext cx="1321822" cy="132182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AFDC334-8B5C-35E9-8419-8D2C7D4DE936}"/>
                  </a:ext>
                </a:extLst>
              </p:cNvPr>
              <p:cNvSpPr txBox="1"/>
              <p:nvPr/>
            </p:nvSpPr>
            <p:spPr>
              <a:xfrm>
                <a:off x="285335" y="5246902"/>
                <a:ext cx="226138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If value is of a crowd or a single object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0384726-1A50-B3E8-9684-243C40DBFB53}"/>
                </a:ext>
              </a:extLst>
            </p:cNvPr>
            <p:cNvSpPr txBox="1"/>
            <p:nvPr/>
          </p:nvSpPr>
          <p:spPr>
            <a:xfrm>
              <a:off x="241425" y="5847066"/>
              <a:ext cx="22406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Single = 0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Crowd = 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D3B5CB9-1938-E952-0DD7-5E681261F14D}"/>
              </a:ext>
            </a:extLst>
          </p:cNvPr>
          <p:cNvGrpSpPr/>
          <p:nvPr/>
        </p:nvGrpSpPr>
        <p:grpSpPr>
          <a:xfrm>
            <a:off x="7405699" y="3675486"/>
            <a:ext cx="2219638" cy="2520965"/>
            <a:chOff x="8250242" y="3675486"/>
            <a:chExt cx="2219638" cy="25209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62A3742-84B5-D950-5F22-559697AFC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0970" y="3675486"/>
              <a:ext cx="878181" cy="87817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5CB3E75-AA41-B3B9-C3E3-C5A04E60CD68}"/>
                </a:ext>
              </a:extLst>
            </p:cNvPr>
            <p:cNvSpPr txBox="1"/>
            <p:nvPr/>
          </p:nvSpPr>
          <p:spPr>
            <a:xfrm>
              <a:off x="8548176" y="4814954"/>
              <a:ext cx="162377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chemeClr val="bg1"/>
                  </a:solidFill>
                  <a:latin typeface="Outfit" pitchFamily="2" charset="0"/>
                </a:rPr>
                <a:t>BBox</a:t>
              </a:r>
              <a:r>
                <a:rPr lang="en-US" sz="2200" b="1" dirty="0">
                  <a:solidFill>
                    <a:schemeClr val="bg1"/>
                  </a:solidFill>
                  <a:latin typeface="Outfit" pitchFamily="2" charset="0"/>
                </a:rPr>
                <a:t>(N)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0DE4B40-5653-BD29-6558-5E338045CF02}"/>
                </a:ext>
              </a:extLst>
            </p:cNvPr>
            <p:cNvSpPr txBox="1"/>
            <p:nvPr/>
          </p:nvSpPr>
          <p:spPr>
            <a:xfrm>
              <a:off x="8250242" y="5550120"/>
              <a:ext cx="2219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Frame defined by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[x, y, width, height]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5D9B11F-7A51-FC59-583B-FF4AEADB972D}"/>
              </a:ext>
            </a:extLst>
          </p:cNvPr>
          <p:cNvGrpSpPr/>
          <p:nvPr/>
        </p:nvGrpSpPr>
        <p:grpSpPr>
          <a:xfrm>
            <a:off x="9697979" y="3556581"/>
            <a:ext cx="2207128" cy="2662037"/>
            <a:chOff x="9833680" y="3556581"/>
            <a:chExt cx="2207128" cy="266203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2706A96-9FD0-A756-E846-37B6DBC1F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0339654" y="3556581"/>
              <a:ext cx="1081006" cy="108100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EA7D2A2-538B-49C3-9326-FA3DFAB3F495}"/>
                </a:ext>
              </a:extLst>
            </p:cNvPr>
            <p:cNvSpPr txBox="1"/>
            <p:nvPr/>
          </p:nvSpPr>
          <p:spPr>
            <a:xfrm>
              <a:off x="9833680" y="4814954"/>
              <a:ext cx="220712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Outfit" pitchFamily="2" charset="0"/>
                </a:rPr>
                <a:t>Segmentation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B1EE1E2-8F28-B4C0-07B3-FC499A40CDE9}"/>
                </a:ext>
              </a:extLst>
            </p:cNvPr>
            <p:cNvSpPr txBox="1"/>
            <p:nvPr/>
          </p:nvSpPr>
          <p:spPr>
            <a:xfrm>
              <a:off x="9949485" y="5572287"/>
              <a:ext cx="19571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Region of image defining mask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88E0035-A9BA-AAA9-DE09-5010A16AD1B9}"/>
              </a:ext>
            </a:extLst>
          </p:cNvPr>
          <p:cNvCxnSpPr>
            <a:cxnSpLocks/>
          </p:cNvCxnSpPr>
          <p:nvPr/>
        </p:nvCxnSpPr>
        <p:spPr>
          <a:xfrm>
            <a:off x="2996671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4552A1B-4EB6-32CB-5B4F-2C2BB3652072}"/>
              </a:ext>
            </a:extLst>
          </p:cNvPr>
          <p:cNvCxnSpPr>
            <a:cxnSpLocks/>
          </p:cNvCxnSpPr>
          <p:nvPr/>
        </p:nvCxnSpPr>
        <p:spPr>
          <a:xfrm>
            <a:off x="5087790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3198080-DD21-2F2F-0543-B46008717CF7}"/>
              </a:ext>
            </a:extLst>
          </p:cNvPr>
          <p:cNvCxnSpPr>
            <a:cxnSpLocks/>
          </p:cNvCxnSpPr>
          <p:nvPr/>
        </p:nvCxnSpPr>
        <p:spPr>
          <a:xfrm>
            <a:off x="7457362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E08C901-A983-D422-9621-C0D393573CC5}"/>
              </a:ext>
            </a:extLst>
          </p:cNvPr>
          <p:cNvCxnSpPr>
            <a:cxnSpLocks/>
          </p:cNvCxnSpPr>
          <p:nvPr/>
        </p:nvCxnSpPr>
        <p:spPr>
          <a:xfrm>
            <a:off x="9625337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43A7706-51D1-B036-1B34-6EF1D896D899}"/>
              </a:ext>
            </a:extLst>
          </p:cNvPr>
          <p:cNvSpPr/>
          <p:nvPr/>
        </p:nvSpPr>
        <p:spPr>
          <a:xfrm>
            <a:off x="9032114" y="1158240"/>
            <a:ext cx="2764506" cy="1868328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FBE0ADB-5A49-767E-A5F4-6CF88222D834}"/>
              </a:ext>
            </a:extLst>
          </p:cNvPr>
          <p:cNvSpPr/>
          <p:nvPr/>
        </p:nvSpPr>
        <p:spPr>
          <a:xfrm>
            <a:off x="5478686" y="1158240"/>
            <a:ext cx="6570202" cy="1868328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D9BA95-A8AC-7456-FF2E-7894C2E3A3C6}"/>
              </a:ext>
            </a:extLst>
          </p:cNvPr>
          <p:cNvSpPr/>
          <p:nvPr/>
        </p:nvSpPr>
        <p:spPr>
          <a:xfrm>
            <a:off x="3993338" y="1158240"/>
            <a:ext cx="7911769" cy="1868328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C3445A-8FA6-AFEF-2904-BDEE5DB50158}"/>
              </a:ext>
            </a:extLst>
          </p:cNvPr>
          <p:cNvSpPr/>
          <p:nvPr/>
        </p:nvSpPr>
        <p:spPr>
          <a:xfrm>
            <a:off x="3229410" y="1158240"/>
            <a:ext cx="8819478" cy="1868328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8E1A13F-EFBC-6CBC-611C-66830779DF7B}"/>
              </a:ext>
            </a:extLst>
          </p:cNvPr>
          <p:cNvSpPr/>
          <p:nvPr/>
        </p:nvSpPr>
        <p:spPr>
          <a:xfrm>
            <a:off x="2133602" y="1158240"/>
            <a:ext cx="9151357" cy="1868328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6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06A53-CD59-DE52-C55C-B214A533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1F9B1702-D935-CDC8-AE34-1AAF7FA768E8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Visualizing Parameters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8980E38-2E0E-7C98-7759-329A4E6DEB15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21" y="2749314"/>
            <a:ext cx="5250179" cy="266320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FC3919F-9702-F89B-F295-7BD10DD3EA08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95" y="2752977"/>
            <a:ext cx="5419684" cy="2663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8B0101-CE32-58E9-BCC5-9501D8E9FBE1}"/>
              </a:ext>
            </a:extLst>
          </p:cNvPr>
          <p:cNvSpPr txBox="1"/>
          <p:nvPr/>
        </p:nvSpPr>
        <p:spPr>
          <a:xfrm>
            <a:off x="483014" y="2121064"/>
            <a:ext cx="344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Bounding Box</a:t>
            </a:r>
            <a:endParaRPr kumimoji="0" lang="en-US" sz="5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EB2B7-FB53-1A9B-CE09-434A823AD046}"/>
              </a:ext>
            </a:extLst>
          </p:cNvPr>
          <p:cNvSpPr txBox="1"/>
          <p:nvPr/>
        </p:nvSpPr>
        <p:spPr>
          <a:xfrm>
            <a:off x="6231295" y="2124727"/>
            <a:ext cx="344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Segmentation </a:t>
            </a:r>
            <a:endParaRPr kumimoji="0" lang="en-US" sz="5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65119D-8185-9D2C-F153-7DC15E471D4B}"/>
              </a:ext>
            </a:extLst>
          </p:cNvPr>
          <p:cNvSpPr txBox="1"/>
          <p:nvPr/>
        </p:nvSpPr>
        <p:spPr>
          <a:xfrm>
            <a:off x="1041542" y="1091043"/>
            <a:ext cx="9855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utfit" pitchFamily="2" charset="0"/>
              </a:rPr>
              <a:t>Developed software to map the annotation parameters to each face to visualize dataset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E50AEC1-2AB6-D85B-1532-F30B2CDAD378}"/>
              </a:ext>
            </a:extLst>
          </p:cNvPr>
          <p:cNvSpPr txBox="1"/>
          <p:nvPr/>
        </p:nvSpPr>
        <p:spPr>
          <a:xfrm>
            <a:off x="1805940" y="5561848"/>
            <a:ext cx="3980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Frame defined by [x, y, width, height]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8D1E2EC-4E28-4A3D-474B-69209A9FE538}"/>
              </a:ext>
            </a:extLst>
          </p:cNvPr>
          <p:cNvSpPr txBox="1"/>
          <p:nvPr/>
        </p:nvSpPr>
        <p:spPr>
          <a:xfrm>
            <a:off x="7888147" y="5528335"/>
            <a:ext cx="376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Region of image defining mask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BEDA85F-3B53-8451-B878-B9E501D300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159" y="8393151"/>
            <a:ext cx="11095682" cy="4109060"/>
          </a:xfrm>
          <a:prstGeom prst="rect">
            <a:avLst/>
          </a:prstGeom>
        </p:spPr>
      </p:pic>
      <p:sp>
        <p:nvSpPr>
          <p:cNvPr id="95" name="TextBox 7">
            <a:extLst>
              <a:ext uri="{FF2B5EF4-FFF2-40B4-BE49-F238E27FC236}">
                <a16:creationId xmlns:a16="http://schemas.microsoft.com/office/drawing/2014/main" id="{58AB317E-2503-5DE2-F856-5A6F76119853}"/>
              </a:ext>
            </a:extLst>
          </p:cNvPr>
          <p:cNvSpPr txBox="1"/>
          <p:nvPr/>
        </p:nvSpPr>
        <p:spPr>
          <a:xfrm>
            <a:off x="1" y="6858000"/>
            <a:ext cx="12192000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CE5B8FB-FC93-10F9-0D78-74E19DD92FA1}"/>
              </a:ext>
            </a:extLst>
          </p:cNvPr>
          <p:cNvGrpSpPr/>
          <p:nvPr/>
        </p:nvGrpSpPr>
        <p:grpSpPr>
          <a:xfrm>
            <a:off x="3326422" y="8319399"/>
            <a:ext cx="2659209" cy="4165024"/>
            <a:chOff x="3326422" y="1519192"/>
            <a:chExt cx="2659209" cy="4165024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C1F871C-4134-C9E2-72EC-C01BD4680C25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399D99D-CC3D-0AC5-BB28-55B900F8DB9E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4477EE3-48D2-9D8C-93BE-E6FCC42DF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370F0A9-0130-A015-3585-7C6F3A4BCCA4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6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70" grpId="0"/>
      <p:bldP spid="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FF3D2-6500-5144-7B7A-A798E64C9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6E0BA1-025F-CE7F-0D81-6F20D1AC61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159" y="1592944"/>
            <a:ext cx="11095682" cy="4109060"/>
          </a:xfrm>
          <a:prstGeom prst="rect">
            <a:avLst/>
          </a:prstGeom>
        </p:spPr>
      </p:pic>
      <p:sp>
        <p:nvSpPr>
          <p:cNvPr id="111" name="TextBox 7">
            <a:extLst>
              <a:ext uri="{FF2B5EF4-FFF2-40B4-BE49-F238E27FC236}">
                <a16:creationId xmlns:a16="http://schemas.microsoft.com/office/drawing/2014/main" id="{5A1F5356-EDCD-BA62-36D2-1477CA7AF2B9}"/>
              </a:ext>
            </a:extLst>
          </p:cNvPr>
          <p:cNvSpPr txBox="1"/>
          <p:nvPr/>
        </p:nvSpPr>
        <p:spPr>
          <a:xfrm>
            <a:off x="1" y="57793"/>
            <a:ext cx="12192000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F1F62D-D430-2552-647F-021C2A0200F6}"/>
              </a:ext>
            </a:extLst>
          </p:cNvPr>
          <p:cNvGrpSpPr/>
          <p:nvPr/>
        </p:nvGrpSpPr>
        <p:grpSpPr>
          <a:xfrm>
            <a:off x="3326422" y="1519192"/>
            <a:ext cx="2659209" cy="4165024"/>
            <a:chOff x="3326422" y="1519192"/>
            <a:chExt cx="2659209" cy="416502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5F2F29A-26CF-1D0D-1095-2D30585C83A3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8220F3-F095-5811-23D0-FA74E286BC0F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9F8123-3974-10D0-FA45-152360366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3EF547-36CD-681C-1C35-8C8C41FC8D30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56FEA124-3F22-3D11-22B5-05602B6EBD8C}"/>
              </a:ext>
            </a:extLst>
          </p:cNvPr>
          <p:cNvSpPr txBox="1"/>
          <p:nvPr/>
        </p:nvSpPr>
        <p:spPr>
          <a:xfrm>
            <a:off x="0" y="-6048896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Visualizing Parameters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6AF7F124-8FBE-DB8C-AEAB-197065B21D8A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21" y="-3320805"/>
            <a:ext cx="5250179" cy="2663205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E9157752-3B3C-104C-2FF7-251A32ACC857}"/>
              </a:ext>
            </a:extLst>
          </p:cNvPr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295" y="-3317142"/>
            <a:ext cx="5419684" cy="2663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248ECE-FF3C-F893-F023-7F9760B1799B}"/>
              </a:ext>
            </a:extLst>
          </p:cNvPr>
          <p:cNvSpPr txBox="1"/>
          <p:nvPr/>
        </p:nvSpPr>
        <p:spPr>
          <a:xfrm>
            <a:off x="483014" y="-3949055"/>
            <a:ext cx="344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Bounding Box</a:t>
            </a:r>
            <a:endParaRPr kumimoji="0" lang="en-US" sz="5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AFDE0-3F33-F8B0-6A36-5B1F74F864B2}"/>
              </a:ext>
            </a:extLst>
          </p:cNvPr>
          <p:cNvSpPr txBox="1"/>
          <p:nvPr/>
        </p:nvSpPr>
        <p:spPr>
          <a:xfrm>
            <a:off x="6231295" y="-3945392"/>
            <a:ext cx="344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Segmentation </a:t>
            </a:r>
            <a:endParaRPr kumimoji="0" lang="en-US" sz="5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DE7CB5-2105-039E-BB74-3C1084267E9F}"/>
              </a:ext>
            </a:extLst>
          </p:cNvPr>
          <p:cNvSpPr txBox="1"/>
          <p:nvPr/>
        </p:nvSpPr>
        <p:spPr>
          <a:xfrm>
            <a:off x="1041542" y="-4979076"/>
            <a:ext cx="9855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utfit" pitchFamily="2" charset="0"/>
              </a:rPr>
              <a:t>Developed software to map the annotation parameters to each face to visualize dataset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C2CDB4-1D51-97D1-6C4B-E50508B5E89E}"/>
              </a:ext>
            </a:extLst>
          </p:cNvPr>
          <p:cNvSpPr txBox="1"/>
          <p:nvPr/>
        </p:nvSpPr>
        <p:spPr>
          <a:xfrm>
            <a:off x="1805940" y="-508271"/>
            <a:ext cx="3980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Frame defined by [x, y, width, height]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64A3E-FF4D-8051-C36F-200A1FF065CC}"/>
              </a:ext>
            </a:extLst>
          </p:cNvPr>
          <p:cNvSpPr txBox="1"/>
          <p:nvPr/>
        </p:nvSpPr>
        <p:spPr>
          <a:xfrm>
            <a:off x="7888147" y="-541784"/>
            <a:ext cx="376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Region of image defining mask</a:t>
            </a:r>
          </a:p>
        </p:txBody>
      </p:sp>
    </p:spTree>
    <p:extLst>
      <p:ext uri="{BB962C8B-B14F-4D97-AF65-F5344CB8AC3E}">
        <p14:creationId xmlns:p14="http://schemas.microsoft.com/office/powerpoint/2010/main" val="3301406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8CA83E-6894-9904-5655-77F4ACCEE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F6685DCD-8937-DD10-C707-889036E364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7638" y="2683343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DBEBD11-42C3-BC0E-1A07-ECF75A7C1B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827638" y="2683343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7A86732-0558-13A4-5A21-7B5BEFA8D8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827638" y="2683343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078E9580-F925-B5AA-B3AB-F2819E1F2913}"/>
              </a:ext>
            </a:extLst>
          </p:cNvPr>
          <p:cNvSpPr txBox="1">
            <a:spLocks/>
          </p:cNvSpPr>
          <p:nvPr/>
        </p:nvSpPr>
        <p:spPr>
          <a:xfrm>
            <a:off x="2130364" y="1117717"/>
            <a:ext cx="7931271" cy="613633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rPr>
              <a:t>elect important patterns, attributes from the image to train a </a:t>
            </a:r>
            <a:r>
              <a:rPr lang="en-US" sz="1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ML model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rPr>
              <a:t>classify between real and fake content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A4C44F30-97DA-33C3-2897-0ADD93887E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0896" y="2319814"/>
                <a:ext cx="3442278" cy="1253673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6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667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</m:t>
                                    </m:r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A4C44F30-97DA-33C3-2897-0ADD93887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896" y="2319814"/>
                <a:ext cx="3442278" cy="1253673"/>
              </a:xfrm>
              <a:prstGeom prst="rect">
                <a:avLst/>
              </a:prstGeom>
              <a:blipFill>
                <a:blip r:embed="rId4"/>
                <a:stretch>
                  <a:fillRect b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F0A0630E-B9A8-0EE0-FC35-6181493704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0896" y="3602739"/>
                <a:ext cx="3442278" cy="1302799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6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667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</m:t>
                                    </m:r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latin typeface="Outfit" pitchFamily="2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F0A0630E-B9A8-0EE0-FC35-618149370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896" y="3602739"/>
                <a:ext cx="3442278" cy="1302799"/>
              </a:xfrm>
              <a:prstGeom prst="rect">
                <a:avLst/>
              </a:prstGeom>
              <a:blipFill>
                <a:blip r:embed="rId5"/>
                <a:stretch>
                  <a:fillRect b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64EACCE0-4AC9-CFC7-ACE0-8513FDF46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70306" y="4905538"/>
                <a:ext cx="2723458" cy="127820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 fontScale="5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</m:t>
                                    </m:r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Outfit" pitchFamily="2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64EACCE0-4AC9-CFC7-ACE0-8513FDF46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306" y="4905538"/>
                <a:ext cx="2723458" cy="1278204"/>
              </a:xfrm>
              <a:prstGeom prst="rect">
                <a:avLst/>
              </a:prstGeom>
              <a:blipFill>
                <a:blip r:embed="rId6"/>
                <a:stretch>
                  <a:fillRect r="-3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67">
            <a:extLst>
              <a:ext uri="{FF2B5EF4-FFF2-40B4-BE49-F238E27FC236}">
                <a16:creationId xmlns:a16="http://schemas.microsoft.com/office/drawing/2014/main" id="{EF82FD23-9456-0D45-CBF1-8845AB4F03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/>
          </a:blip>
          <a:srcRect r="83013" b="82945"/>
          <a:stretch/>
        </p:blipFill>
        <p:spPr>
          <a:xfrm>
            <a:off x="826995" y="2681622"/>
            <a:ext cx="574269" cy="5768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0985806-FFE2-FEAF-4069-CA56380700A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rcRect r="83013" b="82945"/>
          <a:stretch/>
        </p:blipFill>
        <p:spPr>
          <a:xfrm>
            <a:off x="826995" y="2681622"/>
            <a:ext cx="574269" cy="5768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51EB513-00D7-0D3E-832A-4FAE234175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</a:blip>
          <a:srcRect r="83013" b="82945"/>
          <a:stretch/>
        </p:blipFill>
        <p:spPr>
          <a:xfrm>
            <a:off x="826995" y="2681622"/>
            <a:ext cx="574269" cy="5768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CB447F-DFCF-8CF1-4062-81B239C710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64" y="2684786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D55111C-D205-B910-029E-94D057420B26}"/>
              </a:ext>
            </a:extLst>
          </p:cNvPr>
          <p:cNvGrpSpPr/>
          <p:nvPr/>
        </p:nvGrpSpPr>
        <p:grpSpPr>
          <a:xfrm>
            <a:off x="832363" y="2675038"/>
            <a:ext cx="3378987" cy="3378987"/>
            <a:chOff x="2412668" y="4212114"/>
            <a:chExt cx="1706722" cy="170672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866E35-D735-EFC7-8658-8734A4566B46}"/>
                </a:ext>
              </a:extLst>
            </p:cNvPr>
            <p:cNvCxnSpPr/>
            <p:nvPr/>
          </p:nvCxnSpPr>
          <p:spPr>
            <a:xfrm>
              <a:off x="2699475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3DA8015-8BF7-3AF6-D72D-F17AC59823DF}"/>
                </a:ext>
              </a:extLst>
            </p:cNvPr>
            <p:cNvCxnSpPr/>
            <p:nvPr/>
          </p:nvCxnSpPr>
          <p:spPr>
            <a:xfrm>
              <a:off x="2982473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CC742E0-8283-833A-D941-B7FD22BDA51D}"/>
                </a:ext>
              </a:extLst>
            </p:cNvPr>
            <p:cNvCxnSpPr/>
            <p:nvPr/>
          </p:nvCxnSpPr>
          <p:spPr>
            <a:xfrm>
              <a:off x="3548469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80630CB-6130-3324-AE4A-9549D6E09CA1}"/>
                </a:ext>
              </a:extLst>
            </p:cNvPr>
            <p:cNvCxnSpPr/>
            <p:nvPr/>
          </p:nvCxnSpPr>
          <p:spPr>
            <a:xfrm>
              <a:off x="3831467" y="422354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96BFD3D-7550-BB14-A699-D806566B0CF5}"/>
                </a:ext>
              </a:extLst>
            </p:cNvPr>
            <p:cNvCxnSpPr/>
            <p:nvPr/>
          </p:nvCxnSpPr>
          <p:spPr>
            <a:xfrm>
              <a:off x="4114467" y="422354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57B3DF8-A966-6277-902C-EE43152F80A8}"/>
                </a:ext>
              </a:extLst>
            </p:cNvPr>
            <p:cNvCxnSpPr/>
            <p:nvPr/>
          </p:nvCxnSpPr>
          <p:spPr>
            <a:xfrm>
              <a:off x="2416477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08E9D52-7D39-C92B-9529-3DD627195B97}"/>
                </a:ext>
              </a:extLst>
            </p:cNvPr>
            <p:cNvCxnSpPr/>
            <p:nvPr/>
          </p:nvCxnSpPr>
          <p:spPr>
            <a:xfrm rot="5400000">
              <a:off x="3271744" y="3651276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F77B9A7-12D2-2A7E-CD83-29BB3E186E12}"/>
                </a:ext>
              </a:extLst>
            </p:cNvPr>
            <p:cNvCxnSpPr/>
            <p:nvPr/>
          </p:nvCxnSpPr>
          <p:spPr>
            <a:xfrm rot="5400000">
              <a:off x="3271744" y="393427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874C977-3AC1-045E-23A6-123C9E685722}"/>
                </a:ext>
              </a:extLst>
            </p:cNvPr>
            <p:cNvCxnSpPr/>
            <p:nvPr/>
          </p:nvCxnSpPr>
          <p:spPr>
            <a:xfrm rot="5400000">
              <a:off x="3271744" y="4500270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8D44128-EB5A-CA62-CA1D-6AA1D6875129}"/>
                </a:ext>
              </a:extLst>
            </p:cNvPr>
            <p:cNvCxnSpPr/>
            <p:nvPr/>
          </p:nvCxnSpPr>
          <p:spPr>
            <a:xfrm rot="5400000">
              <a:off x="3260314" y="4783268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82164C7-A1A1-1774-5A70-6FA2F70E6684}"/>
                </a:ext>
              </a:extLst>
            </p:cNvPr>
            <p:cNvCxnSpPr/>
            <p:nvPr/>
          </p:nvCxnSpPr>
          <p:spPr>
            <a:xfrm rot="5400000">
              <a:off x="3260314" y="5066268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BEC1850-B52B-805C-F937-E8979A57CC53}"/>
                </a:ext>
              </a:extLst>
            </p:cNvPr>
            <p:cNvCxnSpPr/>
            <p:nvPr/>
          </p:nvCxnSpPr>
          <p:spPr>
            <a:xfrm rot="5400000">
              <a:off x="3271743" y="3368279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5C31D4-AEB6-11AD-FF60-501361FD63E3}"/>
              </a:ext>
            </a:extLst>
          </p:cNvPr>
          <p:cNvGrpSpPr/>
          <p:nvPr/>
        </p:nvGrpSpPr>
        <p:grpSpPr>
          <a:xfrm>
            <a:off x="837235" y="2678026"/>
            <a:ext cx="3369242" cy="3373012"/>
            <a:chOff x="2420844" y="4212114"/>
            <a:chExt cx="1701800" cy="170370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390FED-DA67-50A4-A147-BB593902AA04}"/>
                </a:ext>
              </a:extLst>
            </p:cNvPr>
            <p:cNvCxnSpPr/>
            <p:nvPr/>
          </p:nvCxnSpPr>
          <p:spPr>
            <a:xfrm>
              <a:off x="3265471" y="4212114"/>
              <a:ext cx="0" cy="16952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7BF2DC-DE06-1004-F449-4F24C51E94DC}"/>
                </a:ext>
              </a:extLst>
            </p:cNvPr>
            <p:cNvCxnSpPr/>
            <p:nvPr/>
          </p:nvCxnSpPr>
          <p:spPr>
            <a:xfrm rot="5400000">
              <a:off x="3271744" y="4217272"/>
              <a:ext cx="0" cy="16952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7EF042-5ACA-622F-E395-675C6BA9DAD8}"/>
                </a:ext>
              </a:extLst>
            </p:cNvPr>
            <p:cNvSpPr/>
            <p:nvPr/>
          </p:nvSpPr>
          <p:spPr>
            <a:xfrm>
              <a:off x="2420844" y="4214018"/>
              <a:ext cx="1701800" cy="1701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125AA47F-9025-0749-D00D-A1F53E4B1D51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Feature Extraction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D72475-B398-46C7-F8CE-CA2F4E6F43A5}"/>
              </a:ext>
            </a:extLst>
          </p:cNvPr>
          <p:cNvSpPr txBox="1">
            <a:spLocks/>
          </p:cNvSpPr>
          <p:nvPr/>
        </p:nvSpPr>
        <p:spPr>
          <a:xfrm>
            <a:off x="3132317" y="1589561"/>
            <a:ext cx="5927364" cy="613633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Using RGB color space as an example: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9E4FBD-3103-272F-030B-2010EA1B5DFE}"/>
              </a:ext>
            </a:extLst>
          </p:cNvPr>
          <p:cNvSpPr txBox="1">
            <a:spLocks/>
          </p:cNvSpPr>
          <p:nvPr/>
        </p:nvSpPr>
        <p:spPr>
          <a:xfrm>
            <a:off x="1154350" y="6254750"/>
            <a:ext cx="2503251" cy="383245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Image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A48AC3-B66F-14BA-0659-1778D5414E8A}"/>
              </a:ext>
            </a:extLst>
          </p:cNvPr>
          <p:cNvSpPr txBox="1">
            <a:spLocks/>
          </p:cNvSpPr>
          <p:nvPr/>
        </p:nvSpPr>
        <p:spPr>
          <a:xfrm>
            <a:off x="5081552" y="6254750"/>
            <a:ext cx="2503251" cy="398133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Process Image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8F5BD3-FD60-D097-32BD-80268163E542}"/>
              </a:ext>
            </a:extLst>
          </p:cNvPr>
          <p:cNvSpPr txBox="1">
            <a:spLocks/>
          </p:cNvSpPr>
          <p:nvPr/>
        </p:nvSpPr>
        <p:spPr>
          <a:xfrm>
            <a:off x="8534400" y="6261870"/>
            <a:ext cx="2503251" cy="398133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Quantitative Values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73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64609 0.128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638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" presetClass="emph" presetSubtype="2" accel="47000" decel="4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99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64479 0.3270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0" y="1634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64609 -0.0534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33724 0.026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1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31042 -0.006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32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29349 -0.05579 " pathEditMode="fixed" rAng="0" ptsTypes="AA">
                                      <p:cBhvr>
                                        <p:cTn id="4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4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5F6BA9-5CFE-2514-F0AF-F87648316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9567E311-9F60-C7D2-CA28-A26A71FF2946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Feature Extraction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3DF6711-9191-339C-7F95-DBA5C4F38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841578"/>
              </p:ext>
            </p:extLst>
          </p:nvPr>
        </p:nvGraphicFramePr>
        <p:xfrm>
          <a:off x="1381761" y="1091015"/>
          <a:ext cx="9428478" cy="23244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9808">
                  <a:extLst>
                    <a:ext uri="{9D8B030D-6E8A-4147-A177-3AD203B41FA5}">
                      <a16:colId xmlns:a16="http://schemas.microsoft.com/office/drawing/2014/main" val="3859433839"/>
                    </a:ext>
                  </a:extLst>
                </a:gridCol>
                <a:gridCol w="2817654">
                  <a:extLst>
                    <a:ext uri="{9D8B030D-6E8A-4147-A177-3AD203B41FA5}">
                      <a16:colId xmlns:a16="http://schemas.microsoft.com/office/drawing/2014/main" val="3985575301"/>
                    </a:ext>
                  </a:extLst>
                </a:gridCol>
                <a:gridCol w="2015508">
                  <a:extLst>
                    <a:ext uri="{9D8B030D-6E8A-4147-A177-3AD203B41FA5}">
                      <a16:colId xmlns:a16="http://schemas.microsoft.com/office/drawing/2014/main" val="3887497996"/>
                    </a:ext>
                  </a:extLst>
                </a:gridCol>
                <a:gridCol w="2015508">
                  <a:extLst>
                    <a:ext uri="{9D8B030D-6E8A-4147-A177-3AD203B41FA5}">
                      <a16:colId xmlns:a16="http://schemas.microsoft.com/office/drawing/2014/main" val="2658633481"/>
                    </a:ext>
                  </a:extLst>
                </a:gridCol>
              </a:tblGrid>
              <a:tr h="3769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Color Space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6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Components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6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Range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6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Bits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6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38541"/>
                  </a:ext>
                </a:extLst>
              </a:tr>
              <a:tr h="3245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RGB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80887" marR="280887" marT="140444" marB="140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Red (R)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 to 255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785510"/>
                  </a:ext>
                </a:extLst>
              </a:tr>
              <a:tr h="324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Green (G)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0 to 255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872600"/>
                  </a:ext>
                </a:extLst>
              </a:tr>
              <a:tr h="324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Blue (B)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0 to 255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0033"/>
                  </a:ext>
                </a:extLst>
              </a:tr>
              <a:tr h="3245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HSV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80887" marR="280887" marT="140444" marB="140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Hue (H)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 to 360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6876"/>
                  </a:ext>
                </a:extLst>
              </a:tr>
              <a:tr h="324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Saturation (S)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 to 255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093587"/>
                  </a:ext>
                </a:extLst>
              </a:tr>
              <a:tr h="324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Value (V)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 to 255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1704" marR="11704" marT="11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572974"/>
                  </a:ext>
                </a:extLst>
              </a:tr>
            </a:tbl>
          </a:graphicData>
        </a:graphic>
      </p:graphicFrame>
      <p:grpSp>
        <p:nvGrpSpPr>
          <p:cNvPr id="64" name="Group 63">
            <a:extLst>
              <a:ext uri="{FF2B5EF4-FFF2-40B4-BE49-F238E27FC236}">
                <a16:creationId xmlns:a16="http://schemas.microsoft.com/office/drawing/2014/main" id="{37874CF1-F058-1BDD-5245-B75CCABFB9CD}"/>
              </a:ext>
            </a:extLst>
          </p:cNvPr>
          <p:cNvGrpSpPr/>
          <p:nvPr/>
        </p:nvGrpSpPr>
        <p:grpSpPr>
          <a:xfrm>
            <a:off x="1753067" y="3914162"/>
            <a:ext cx="2330369" cy="2484021"/>
            <a:chOff x="1753067" y="3914162"/>
            <a:chExt cx="2330369" cy="2484021"/>
          </a:xfrm>
        </p:grpSpPr>
        <p:pic>
          <p:nvPicPr>
            <p:cNvPr id="13" name="Picture 12" descr="A cat walking on a concrete ledge&#10;&#10;Description automatically generated">
              <a:extLst>
                <a:ext uri="{FF2B5EF4-FFF2-40B4-BE49-F238E27FC236}">
                  <a16:creationId xmlns:a16="http://schemas.microsoft.com/office/drawing/2014/main" id="{86BAADBB-5AF7-3CF2-4EB3-D8E62F769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067" y="3914162"/>
              <a:ext cx="2330369" cy="1747777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9B014909-AB52-C081-EFB0-D0719B9637BD}"/>
                </a:ext>
              </a:extLst>
            </p:cNvPr>
            <p:cNvSpPr txBox="1">
              <a:spLocks/>
            </p:cNvSpPr>
            <p:nvPr/>
          </p:nvSpPr>
          <p:spPr>
            <a:xfrm>
              <a:off x="1753067" y="5981824"/>
              <a:ext cx="2330369" cy="4163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Outfit" pitchFamily="2" charset="0"/>
                </a:rPr>
                <a:t>Original Image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FFAB9E0-6B7D-53A3-8526-F975C04F467F}"/>
              </a:ext>
            </a:extLst>
          </p:cNvPr>
          <p:cNvGrpSpPr/>
          <p:nvPr/>
        </p:nvGrpSpPr>
        <p:grpSpPr>
          <a:xfrm>
            <a:off x="4651618" y="3825240"/>
            <a:ext cx="3037169" cy="2629893"/>
            <a:chOff x="4651618" y="3825240"/>
            <a:chExt cx="3037169" cy="262989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AF66B5-FD61-89C0-D4C5-1DED8585930F}"/>
                </a:ext>
              </a:extLst>
            </p:cNvPr>
            <p:cNvGrpSpPr/>
            <p:nvPr/>
          </p:nvGrpSpPr>
          <p:grpSpPr>
            <a:xfrm>
              <a:off x="4663938" y="3825240"/>
              <a:ext cx="3024849" cy="2291787"/>
              <a:chOff x="3011347" y="365110"/>
              <a:chExt cx="3024849" cy="2291787"/>
            </a:xfrm>
          </p:grpSpPr>
          <p:pic>
            <p:nvPicPr>
              <p:cNvPr id="59" name="Picture 58" descr="A cat walking on carpet&#10;&#10;Description automatically generated">
                <a:extLst>
                  <a:ext uri="{FF2B5EF4-FFF2-40B4-BE49-F238E27FC236}">
                    <a16:creationId xmlns:a16="http://schemas.microsoft.com/office/drawing/2014/main" id="{5BDF4FAA-E075-9C7F-209B-941F31091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1347" y="365110"/>
                <a:ext cx="2330369" cy="1747777"/>
              </a:xfrm>
              <a:prstGeom prst="rect">
                <a:avLst/>
              </a:prstGeom>
            </p:spPr>
          </p:pic>
          <p:pic>
            <p:nvPicPr>
              <p:cNvPr id="60" name="Picture 59" descr="A cat walking on a road&#10;&#10;Description automatically generated">
                <a:extLst>
                  <a:ext uri="{FF2B5EF4-FFF2-40B4-BE49-F238E27FC236}">
                    <a16:creationId xmlns:a16="http://schemas.microsoft.com/office/drawing/2014/main" id="{09E25A67-FCA7-122C-D42C-B8572E09F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8587" y="637115"/>
                <a:ext cx="2330369" cy="1747777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4786A9B2-AD3F-A24B-47E9-D5AA89D79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5827" y="909120"/>
                <a:ext cx="2330369" cy="1747777"/>
              </a:xfrm>
              <a:prstGeom prst="rect">
                <a:avLst/>
              </a:prstGeom>
            </p:spPr>
          </p:pic>
        </p:grp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BDF1B79D-BA56-7580-4BDA-D2BCCA6AA098}"/>
                </a:ext>
              </a:extLst>
            </p:cNvPr>
            <p:cNvSpPr txBox="1">
              <a:spLocks/>
            </p:cNvSpPr>
            <p:nvPr/>
          </p:nvSpPr>
          <p:spPr>
            <a:xfrm>
              <a:off x="4651618" y="6038774"/>
              <a:ext cx="3037169" cy="4163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Outfit" pitchFamily="2" charset="0"/>
                </a:rPr>
                <a:t>RGB Color Space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1C67AEDC-2574-85EE-F3E5-4AABAB9A7C84}"/>
                </a:ext>
              </a:extLst>
            </p:cNvPr>
            <p:cNvSpPr txBox="1">
              <a:spLocks/>
            </p:cNvSpPr>
            <p:nvPr/>
          </p:nvSpPr>
          <p:spPr>
            <a:xfrm>
              <a:off x="4651618" y="5156658"/>
              <a:ext cx="411261" cy="4163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Outfit" pitchFamily="2" charset="0"/>
                </a:rPr>
                <a:t>R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868B5BD4-6E0A-F5DD-CC21-2CC04C7AEF16}"/>
                </a:ext>
              </a:extLst>
            </p:cNvPr>
            <p:cNvSpPr txBox="1">
              <a:spLocks/>
            </p:cNvSpPr>
            <p:nvPr/>
          </p:nvSpPr>
          <p:spPr>
            <a:xfrm>
              <a:off x="5005017" y="5438844"/>
              <a:ext cx="411261" cy="4163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Outfit" pitchFamily="2" charset="0"/>
                </a:rPr>
                <a:t>G</a:t>
              </a: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9C4C4D56-79D3-473F-8AD4-E4D985A19E8B}"/>
                </a:ext>
              </a:extLst>
            </p:cNvPr>
            <p:cNvSpPr txBox="1">
              <a:spLocks/>
            </p:cNvSpPr>
            <p:nvPr/>
          </p:nvSpPr>
          <p:spPr>
            <a:xfrm>
              <a:off x="5291947" y="5704862"/>
              <a:ext cx="411261" cy="4163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Outfit" pitchFamily="2" charset="0"/>
                </a:rPr>
                <a:t>B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4F738FA-93A0-D261-66B1-5C467AFD1273}"/>
              </a:ext>
            </a:extLst>
          </p:cNvPr>
          <p:cNvGrpSpPr/>
          <p:nvPr/>
        </p:nvGrpSpPr>
        <p:grpSpPr>
          <a:xfrm>
            <a:off x="8014069" y="3689490"/>
            <a:ext cx="2581153" cy="2765643"/>
            <a:chOff x="8014069" y="3689490"/>
            <a:chExt cx="2581153" cy="27656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BB401D-8EE6-B4C6-40DB-0878CBC14F86}"/>
                </a:ext>
              </a:extLst>
            </p:cNvPr>
            <p:cNvGrpSpPr/>
            <p:nvPr/>
          </p:nvGrpSpPr>
          <p:grpSpPr>
            <a:xfrm>
              <a:off x="8014069" y="3744581"/>
              <a:ext cx="2581153" cy="2445423"/>
              <a:chOff x="9461139" y="257771"/>
              <a:chExt cx="2581153" cy="2445423"/>
            </a:xfrm>
          </p:grpSpPr>
          <p:pic>
            <p:nvPicPr>
              <p:cNvPr id="53" name="Picture 6" descr="Understanding Hue, Saturation &amp; Lightness (HSL) for Photo Retouching •  Giggster Guide">
                <a:extLst>
                  <a:ext uri="{FF2B5EF4-FFF2-40B4-BE49-F238E27FC236}">
                    <a16:creationId xmlns:a16="http://schemas.microsoft.com/office/drawing/2014/main" id="{C8018792-D9B5-368C-489A-A9AEF93FAC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907" b="3376"/>
              <a:stretch/>
            </p:blipFill>
            <p:spPr bwMode="auto">
              <a:xfrm flipV="1">
                <a:off x="9461139" y="1893539"/>
                <a:ext cx="2581153" cy="809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6" descr="Understanding Hue, Saturation &amp; Lightness (HSL) for Photo Retouching •  Giggster Guide">
                <a:extLst>
                  <a:ext uri="{FF2B5EF4-FFF2-40B4-BE49-F238E27FC236}">
                    <a16:creationId xmlns:a16="http://schemas.microsoft.com/office/drawing/2014/main" id="{82998DAC-591F-B687-C6F1-590A0AAF1A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667" b="36542"/>
              <a:stretch/>
            </p:blipFill>
            <p:spPr bwMode="auto">
              <a:xfrm flipV="1">
                <a:off x="9461139" y="1131659"/>
                <a:ext cx="2581153" cy="75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6" descr="Understanding Hue, Saturation &amp; Lightness (HSL) for Photo Retouching •  Giggster Guide">
                <a:extLst>
                  <a:ext uri="{FF2B5EF4-FFF2-40B4-BE49-F238E27FC236}">
                    <a16:creationId xmlns:a16="http://schemas.microsoft.com/office/drawing/2014/main" id="{BB6DA3C1-2D4F-F0D3-336D-B1E3C89484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43" b="68566"/>
              <a:stretch/>
            </p:blipFill>
            <p:spPr bwMode="auto">
              <a:xfrm flipV="1">
                <a:off x="9461139" y="257771"/>
                <a:ext cx="2581153" cy="75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AFFBB99F-DFAC-54CB-43D6-1AD225557741}"/>
                </a:ext>
              </a:extLst>
            </p:cNvPr>
            <p:cNvSpPr txBox="1">
              <a:spLocks/>
            </p:cNvSpPr>
            <p:nvPr/>
          </p:nvSpPr>
          <p:spPr>
            <a:xfrm>
              <a:off x="8071303" y="5976868"/>
              <a:ext cx="2523919" cy="47826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Outfit" pitchFamily="2" charset="0"/>
                </a:rPr>
                <a:t>HSV Color Space</a:t>
              </a:r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5482A978-342C-C13A-0C6E-ACCD9D42238B}"/>
                </a:ext>
              </a:extLst>
            </p:cNvPr>
            <p:cNvSpPr txBox="1">
              <a:spLocks/>
            </p:cNvSpPr>
            <p:nvPr/>
          </p:nvSpPr>
          <p:spPr>
            <a:xfrm>
              <a:off x="8047349" y="4503270"/>
              <a:ext cx="1119511" cy="2370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chemeClr val="bg1"/>
                  </a:solidFill>
                  <a:latin typeface="Outfit" pitchFamily="2" charset="0"/>
                </a:rPr>
                <a:t>Saturation</a:t>
              </a:r>
            </a:p>
          </p:txBody>
        </p: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E367ED83-85C5-A63B-87D6-041D0DA80904}"/>
                </a:ext>
              </a:extLst>
            </p:cNvPr>
            <p:cNvSpPr txBox="1">
              <a:spLocks/>
            </p:cNvSpPr>
            <p:nvPr/>
          </p:nvSpPr>
          <p:spPr>
            <a:xfrm>
              <a:off x="8051396" y="5287733"/>
              <a:ext cx="706120" cy="26081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dirty="0">
                  <a:solidFill>
                    <a:schemeClr val="bg1"/>
                  </a:solidFill>
                  <a:latin typeface="Outfit" pitchFamily="2" charset="0"/>
                </a:rPr>
                <a:t>Value</a:t>
              </a:r>
              <a:endParaRPr lang="en-US" sz="1200" dirty="0">
                <a:solidFill>
                  <a:schemeClr val="bg1"/>
                </a:solidFill>
                <a:latin typeface="Outfit" pitchFamily="2" charset="0"/>
              </a:endParaRPr>
            </a:p>
          </p:txBody>
        </p:sp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9011715B-8F68-1ABD-2093-82A7B0418244}"/>
                </a:ext>
              </a:extLst>
            </p:cNvPr>
            <p:cNvSpPr txBox="1">
              <a:spLocks/>
            </p:cNvSpPr>
            <p:nvPr/>
          </p:nvSpPr>
          <p:spPr>
            <a:xfrm>
              <a:off x="8042269" y="3689490"/>
              <a:ext cx="771127" cy="20817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chemeClr val="bg1"/>
                  </a:solidFill>
                  <a:latin typeface="Outfit" pitchFamily="2" charset="0"/>
                </a:rPr>
                <a:t>Hue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25316E3-614C-1B11-08EE-4631D19D3133}"/>
              </a:ext>
            </a:extLst>
          </p:cNvPr>
          <p:cNvSpPr/>
          <p:nvPr/>
        </p:nvSpPr>
        <p:spPr>
          <a:xfrm>
            <a:off x="807717" y="2463054"/>
            <a:ext cx="10289544" cy="961307"/>
          </a:xfrm>
          <a:prstGeom prst="rect">
            <a:avLst/>
          </a:prstGeom>
          <a:solidFill>
            <a:srgbClr val="4A5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CE1846C-911C-0911-ABF0-A4EC93D06B05}"/>
              </a:ext>
            </a:extLst>
          </p:cNvPr>
          <p:cNvSpPr/>
          <p:nvPr/>
        </p:nvSpPr>
        <p:spPr>
          <a:xfrm>
            <a:off x="807717" y="1476480"/>
            <a:ext cx="10289544" cy="1014701"/>
          </a:xfrm>
          <a:prstGeom prst="rect">
            <a:avLst/>
          </a:prstGeom>
          <a:solidFill>
            <a:srgbClr val="4A5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E3F2EE-EA1A-669B-FEE4-EFCBCFB41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8EE613D-EF3B-B0EB-DE1A-DC06147193E1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Tool Used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FE930C-9D55-156D-4898-574865855B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1161" y="1455404"/>
            <a:ext cx="2949678" cy="2949678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EA4462CB-D337-137A-0E50-DA6FFC21A713}"/>
              </a:ext>
            </a:extLst>
          </p:cNvPr>
          <p:cNvSpPr txBox="1"/>
          <p:nvPr/>
        </p:nvSpPr>
        <p:spPr>
          <a:xfrm>
            <a:off x="3934691" y="4388430"/>
            <a:ext cx="432261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Generate Features Tool</a:t>
            </a:r>
          </a:p>
          <a:p>
            <a:pPr algn="ctr" defTabSz="609630"/>
            <a:r>
              <a:rPr lang="en-US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Nedc_dfake_gen_feats.py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87D5DD9-47D5-D094-C46B-37B88144138C}"/>
              </a:ext>
            </a:extLst>
          </p:cNvPr>
          <p:cNvSpPr txBox="1"/>
          <p:nvPr/>
        </p:nvSpPr>
        <p:spPr>
          <a:xfrm>
            <a:off x="9427646" y="2098865"/>
            <a:ext cx="18771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Output</a:t>
            </a:r>
            <a:endParaRPr lang="en-US" b="1" dirty="0">
              <a:solidFill>
                <a:srgbClr val="FFFFFF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9E49692-A10E-CEB4-D386-B9C12C2A9F6F}"/>
              </a:ext>
            </a:extLst>
          </p:cNvPr>
          <p:cNvSpPr txBox="1"/>
          <p:nvPr/>
        </p:nvSpPr>
        <p:spPr>
          <a:xfrm>
            <a:off x="1006434" y="2249529"/>
            <a:ext cx="18771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Input</a:t>
            </a:r>
            <a:endParaRPr lang="en-US" b="1" dirty="0">
              <a:solidFill>
                <a:srgbClr val="FFFFFF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4726DE2-1F04-A1A2-F5C0-2D0FA30E5EDB}"/>
              </a:ext>
            </a:extLst>
          </p:cNvPr>
          <p:cNvSpPr txBox="1"/>
          <p:nvPr/>
        </p:nvSpPr>
        <p:spPr>
          <a:xfrm>
            <a:off x="757418" y="2778587"/>
            <a:ext cx="226581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Image List</a:t>
            </a:r>
          </a:p>
          <a:p>
            <a:pPr algn="ctr" defTabSz="609630"/>
            <a:r>
              <a:rPr lang="en-US" sz="2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Annotation List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A5B97B2-4181-A5D7-4B3A-FB5BE481B2EC}"/>
              </a:ext>
            </a:extLst>
          </p:cNvPr>
          <p:cNvSpPr txBox="1"/>
          <p:nvPr/>
        </p:nvSpPr>
        <p:spPr>
          <a:xfrm>
            <a:off x="8973852" y="2647721"/>
            <a:ext cx="290587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CSV file that contains feature vectors for each image</a:t>
            </a:r>
            <a:endParaRPr lang="en-US" sz="1400" dirty="0">
              <a:solidFill>
                <a:srgbClr val="FFFFFF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2CEF0AF-2A53-B437-CE61-594584DFE2B8}"/>
              </a:ext>
            </a:extLst>
          </p:cNvPr>
          <p:cNvSpPr/>
          <p:nvPr/>
        </p:nvSpPr>
        <p:spPr>
          <a:xfrm>
            <a:off x="3220977" y="2848209"/>
            <a:ext cx="1319161" cy="533400"/>
          </a:xfrm>
          <a:prstGeom prst="rightArrow">
            <a:avLst>
              <a:gd name="adj1" fmla="val 32640"/>
              <a:gd name="adj2" fmla="val 1465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7DF1596-D4BF-7E58-E98A-8E3C09E1B989}"/>
              </a:ext>
            </a:extLst>
          </p:cNvPr>
          <p:cNvSpPr/>
          <p:nvPr/>
        </p:nvSpPr>
        <p:spPr>
          <a:xfrm>
            <a:off x="7523346" y="2848209"/>
            <a:ext cx="1319161" cy="533400"/>
          </a:xfrm>
          <a:prstGeom prst="rightArrow">
            <a:avLst>
              <a:gd name="adj1" fmla="val 32640"/>
              <a:gd name="adj2" fmla="val 1465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54242508-D945-B74C-5B1A-F9364601503D}"/>
              </a:ext>
            </a:extLst>
          </p:cNvPr>
          <p:cNvSpPr txBox="1"/>
          <p:nvPr/>
        </p:nvSpPr>
        <p:spPr>
          <a:xfrm>
            <a:off x="1685483" y="5577352"/>
            <a:ext cx="882103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8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Using this framework, we specify the size of the DCT and the number of coefficients to extract. </a:t>
            </a:r>
            <a:endParaRPr lang="en-US" sz="1600" b="1" dirty="0">
              <a:solidFill>
                <a:srgbClr val="FFFFFF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B33B75-3A49-C72F-8443-70418BE9EAE3}"/>
              </a:ext>
            </a:extLst>
          </p:cNvPr>
          <p:cNvSpPr txBox="1"/>
          <p:nvPr/>
        </p:nvSpPr>
        <p:spPr>
          <a:xfrm>
            <a:off x="779352" y="3985096"/>
            <a:ext cx="21042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Options</a:t>
            </a:r>
            <a:r>
              <a:rPr lang="en-US" sz="18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:</a:t>
            </a:r>
          </a:p>
          <a:p>
            <a:pPr algn="ctr" defTabSz="609630"/>
            <a:r>
              <a:rPr lang="en-US" sz="18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Parameter File</a:t>
            </a:r>
          </a:p>
          <a:p>
            <a:pPr algn="ctr" defTabSz="609630"/>
            <a:r>
              <a:rPr lang="en-US" sz="18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Window size</a:t>
            </a:r>
          </a:p>
          <a:p>
            <a:pPr algn="ctr" defTabSz="609630"/>
            <a:r>
              <a:rPr lang="en-US" dirty="0">
                <a:solidFill>
                  <a:srgbClr val="FFFFFF"/>
                </a:solidFill>
                <a:latin typeface="Outfit" pitchFamily="2" charset="0"/>
                <a:sym typeface="Neue Machina Ultra-Bold"/>
              </a:rPr>
              <a:t>DCT Size </a:t>
            </a:r>
          </a:p>
          <a:p>
            <a:pPr algn="ctr" defTabSz="609630"/>
            <a:r>
              <a:rPr lang="en-US" dirty="0">
                <a:solidFill>
                  <a:srgbClr val="FFFFFF"/>
                </a:solidFill>
                <a:latin typeface="Outfit" pitchFamily="2" charset="0"/>
                <a:sym typeface="Neue Machina Ultra-Bold"/>
              </a:rPr>
              <a:t>DCT Coefficients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20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 animBg="1"/>
      <p:bldP spid="18" grpId="0" animBg="1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C750ED-F623-FEAC-87D2-BDBDB669A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37DCF527-2ED1-370C-1B89-4C0CB4EFEB2B}"/>
              </a:ext>
            </a:extLst>
          </p:cNvPr>
          <p:cNvSpPr txBox="1"/>
          <p:nvPr/>
        </p:nvSpPr>
        <p:spPr>
          <a:xfrm>
            <a:off x="0" y="4546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Discrete Cosine Transform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CA069C-5AF4-7905-2AA7-3C6222E13F7C}"/>
              </a:ext>
            </a:extLst>
          </p:cNvPr>
          <p:cNvGrpSpPr/>
          <p:nvPr/>
        </p:nvGrpSpPr>
        <p:grpSpPr>
          <a:xfrm>
            <a:off x="2126962" y="4098489"/>
            <a:ext cx="2176532" cy="2300172"/>
            <a:chOff x="1640452" y="1482114"/>
            <a:chExt cx="2104472" cy="22240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F3494E-975E-66AE-454B-5E4991FCA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9982" y="1482114"/>
              <a:ext cx="1034887" cy="10348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5769E2-E961-1AB5-02DA-3CF913B24616}"/>
                </a:ext>
              </a:extLst>
            </p:cNvPr>
            <p:cNvSpPr txBox="1"/>
            <p:nvPr/>
          </p:nvSpPr>
          <p:spPr>
            <a:xfrm>
              <a:off x="1640452" y="2545544"/>
              <a:ext cx="2104472" cy="1160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Widely used in signal processing </a:t>
              </a:r>
              <a:endParaRPr lang="en-US" sz="24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086A37-A901-7908-AF35-6518B90B5BFF}"/>
              </a:ext>
            </a:extLst>
          </p:cNvPr>
          <p:cNvGrpSpPr/>
          <p:nvPr/>
        </p:nvGrpSpPr>
        <p:grpSpPr>
          <a:xfrm>
            <a:off x="4985982" y="4077135"/>
            <a:ext cx="2023246" cy="2357728"/>
            <a:chOff x="4227304" y="1426463"/>
            <a:chExt cx="1956261" cy="22796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779871-DC2F-6F2F-7CE1-2F2942E59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6429" y="1426463"/>
              <a:ext cx="1034887" cy="103488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BC8E2D-DD98-6655-F183-4754FF92CB91}"/>
                </a:ext>
              </a:extLst>
            </p:cNvPr>
            <p:cNvSpPr txBox="1"/>
            <p:nvPr/>
          </p:nvSpPr>
          <p:spPr>
            <a:xfrm>
              <a:off x="4227304" y="2545544"/>
              <a:ext cx="1956261" cy="1160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Applied in data compression</a:t>
              </a:r>
              <a:endParaRPr lang="en-US" sz="24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281A096-E026-103C-ED72-FE80859E5BDD}"/>
              </a:ext>
            </a:extLst>
          </p:cNvPr>
          <p:cNvSpPr txBox="1"/>
          <p:nvPr/>
        </p:nvSpPr>
        <p:spPr>
          <a:xfrm>
            <a:off x="999039" y="3277827"/>
            <a:ext cx="10193922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We would use the NEDC Tool to perform this transform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5E66BE-E883-8A73-5BAC-5450DDB616F9}"/>
              </a:ext>
            </a:extLst>
          </p:cNvPr>
          <p:cNvGrpSpPr/>
          <p:nvPr/>
        </p:nvGrpSpPr>
        <p:grpSpPr>
          <a:xfrm>
            <a:off x="7507527" y="4213472"/>
            <a:ext cx="2957011" cy="2262508"/>
            <a:chOff x="7141412" y="1652249"/>
            <a:chExt cx="2859112" cy="218760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814896-F262-13D7-8FA7-8694C30A7B52}"/>
                </a:ext>
              </a:extLst>
            </p:cNvPr>
            <p:cNvSpPr txBox="1"/>
            <p:nvPr/>
          </p:nvSpPr>
          <p:spPr>
            <a:xfrm>
              <a:off x="7141412" y="2498416"/>
              <a:ext cx="2859112" cy="134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Converts data into frequency components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056D2DE-F9E7-A9E9-5E0B-5D0CD1A80251}"/>
                </a:ext>
              </a:extLst>
            </p:cNvPr>
            <p:cNvGrpSpPr/>
            <p:nvPr/>
          </p:nvGrpSpPr>
          <p:grpSpPr>
            <a:xfrm>
              <a:off x="7564139" y="1652249"/>
              <a:ext cx="2013658" cy="686790"/>
              <a:chOff x="8475958" y="1693210"/>
              <a:chExt cx="2451399" cy="83608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8972544-84A4-B7AE-4580-4DF25118A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91267" y="1693210"/>
                <a:ext cx="836090" cy="836088"/>
              </a:xfrm>
              <a:prstGeom prst="rect">
                <a:avLst/>
              </a:prstGeom>
            </p:spPr>
          </p:pic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4B288B89-E698-6080-F570-81ED856C5291}"/>
                  </a:ext>
                </a:extLst>
              </p:cNvPr>
              <p:cNvSpPr/>
              <p:nvPr/>
            </p:nvSpPr>
            <p:spPr>
              <a:xfrm>
                <a:off x="9484176" y="1844554"/>
                <a:ext cx="434960" cy="533400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C9D3D94-03C2-66BD-E687-E31128EBD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75958" y="1693210"/>
                <a:ext cx="836088" cy="836088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45D7EB38-99DE-1EE1-83C3-1E17912503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9345" y="1336999"/>
                <a:ext cx="2978865" cy="1348847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  <m: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  <m: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  <m: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45D7EB38-99DE-1EE1-83C3-1E1791250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345" y="1336999"/>
                <a:ext cx="2978865" cy="1348847"/>
              </a:xfrm>
              <a:prstGeom prst="rect">
                <a:avLst/>
              </a:prstGeom>
              <a:blipFill>
                <a:blip r:embed="rId11"/>
                <a:stretch>
                  <a:fillRect l="-2254" r="-9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itle 1">
                <a:extLst>
                  <a:ext uri="{FF2B5EF4-FFF2-40B4-BE49-F238E27FC236}">
                    <a16:creationId xmlns:a16="http://schemas.microsoft.com/office/drawing/2014/main" id="{F319E606-48CC-6166-D72A-3BB8367970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33584" y="1454620"/>
                <a:ext cx="914990" cy="1301813"/>
              </a:xfrm>
              <a:prstGeom prst="rect">
                <a:avLst/>
              </a:prstGeom>
            </p:spPr>
            <p:txBody>
              <a:bodyPr vert="horz" lIns="60960" tIns="30480" rIns="60960" bIns="3048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defTabSz="60963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𝟎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4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utfit" pitchFamily="2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35" name="Title 1">
                <a:extLst>
                  <a:ext uri="{FF2B5EF4-FFF2-40B4-BE49-F238E27FC236}">
                    <a16:creationId xmlns:a16="http://schemas.microsoft.com/office/drawing/2014/main" id="{F319E606-48CC-6166-D72A-3BB836797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584" y="1454620"/>
                <a:ext cx="914990" cy="1301813"/>
              </a:xfrm>
              <a:prstGeom prst="rect">
                <a:avLst/>
              </a:prstGeom>
              <a:blipFill>
                <a:blip r:embed="rId12"/>
                <a:stretch>
                  <a:fillRect r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rrow: Right 35">
            <a:extLst>
              <a:ext uri="{FF2B5EF4-FFF2-40B4-BE49-F238E27FC236}">
                <a16:creationId xmlns:a16="http://schemas.microsoft.com/office/drawing/2014/main" id="{EC10BED8-AA21-C287-9123-1884EAE8BFD1}"/>
              </a:ext>
            </a:extLst>
          </p:cNvPr>
          <p:cNvSpPr/>
          <p:nvPr/>
        </p:nvSpPr>
        <p:spPr>
          <a:xfrm>
            <a:off x="6607279" y="1829695"/>
            <a:ext cx="841870" cy="551664"/>
          </a:xfrm>
          <a:prstGeom prst="rightArrow">
            <a:avLst>
              <a:gd name="adj1" fmla="val 21211"/>
              <a:gd name="adj2" fmla="val 7267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1FBA84-895B-D0C8-156C-94C0A5AC4D37}"/>
              </a:ext>
            </a:extLst>
          </p:cNvPr>
          <p:cNvSpPr txBox="1"/>
          <p:nvPr/>
        </p:nvSpPr>
        <p:spPr>
          <a:xfrm>
            <a:off x="3837095" y="2677255"/>
            <a:ext cx="1883366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RGB Values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E6233A-0B22-CF34-DDBB-D5B36E4034A7}"/>
              </a:ext>
            </a:extLst>
          </p:cNvPr>
          <p:cNvSpPr txBox="1"/>
          <p:nvPr/>
        </p:nvSpPr>
        <p:spPr>
          <a:xfrm>
            <a:off x="6879557" y="2640791"/>
            <a:ext cx="3147780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Cosine coefficients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954CE70-F652-ED5E-0D6A-B0CDEA26E44B}"/>
              </a:ext>
            </a:extLst>
          </p:cNvPr>
          <p:cNvCxnSpPr>
            <a:cxnSpLocks/>
          </p:cNvCxnSpPr>
          <p:nvPr/>
        </p:nvCxnSpPr>
        <p:spPr>
          <a:xfrm>
            <a:off x="4609502" y="4137975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71DB4-6671-F552-205A-6B73233AE739}"/>
              </a:ext>
            </a:extLst>
          </p:cNvPr>
          <p:cNvCxnSpPr>
            <a:cxnSpLocks/>
          </p:cNvCxnSpPr>
          <p:nvPr/>
        </p:nvCxnSpPr>
        <p:spPr>
          <a:xfrm>
            <a:off x="7451741" y="4062476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FCA7BE3-85C2-1431-AEC4-3C9DCF56C541}"/>
              </a:ext>
            </a:extLst>
          </p:cNvPr>
          <p:cNvSpPr txBox="1"/>
          <p:nvPr/>
        </p:nvSpPr>
        <p:spPr>
          <a:xfrm>
            <a:off x="1012794" y="970220"/>
            <a:ext cx="10193922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Converts a sequence of numbers to a sum of cosines different frequencies</a:t>
            </a:r>
          </a:p>
        </p:txBody>
      </p:sp>
    </p:spTree>
    <p:extLst>
      <p:ext uri="{BB962C8B-B14F-4D97-AF65-F5344CB8AC3E}">
        <p14:creationId xmlns:p14="http://schemas.microsoft.com/office/powerpoint/2010/main" val="192139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5" grpId="0"/>
      <p:bldP spid="35" grpId="0"/>
      <p:bldP spid="36" grpId="0" animBg="1"/>
      <p:bldP spid="38" grpId="0"/>
      <p:bldP spid="39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C05A5-403E-0EBA-C5D1-A835958E8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472D4FE-CC87-28B4-5A9C-F16827E259DC}"/>
              </a:ext>
            </a:extLst>
          </p:cNvPr>
          <p:cNvSpPr txBox="1"/>
          <p:nvPr/>
        </p:nvSpPr>
        <p:spPr>
          <a:xfrm>
            <a:off x="0" y="150766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Feature Extraction Results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AE9E3EA8-17F5-6529-ED47-6E4FA9F01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977434"/>
              </p:ext>
            </p:extLst>
          </p:nvPr>
        </p:nvGraphicFramePr>
        <p:xfrm>
          <a:off x="1200709" y="1525059"/>
          <a:ext cx="9469351" cy="14833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703656">
                  <a:extLst>
                    <a:ext uri="{9D8B030D-6E8A-4147-A177-3AD203B41FA5}">
                      <a16:colId xmlns:a16="http://schemas.microsoft.com/office/drawing/2014/main" val="718080512"/>
                    </a:ext>
                  </a:extLst>
                </a:gridCol>
                <a:gridCol w="1657020">
                  <a:extLst>
                    <a:ext uri="{9D8B030D-6E8A-4147-A177-3AD203B41FA5}">
                      <a16:colId xmlns:a16="http://schemas.microsoft.com/office/drawing/2014/main" val="2075778591"/>
                    </a:ext>
                  </a:extLst>
                </a:gridCol>
                <a:gridCol w="1478585">
                  <a:extLst>
                    <a:ext uri="{9D8B030D-6E8A-4147-A177-3AD203B41FA5}">
                      <a16:colId xmlns:a16="http://schemas.microsoft.com/office/drawing/2014/main" val="660499680"/>
                    </a:ext>
                  </a:extLst>
                </a:gridCol>
                <a:gridCol w="2080806">
                  <a:extLst>
                    <a:ext uri="{9D8B030D-6E8A-4147-A177-3AD203B41FA5}">
                      <a16:colId xmlns:a16="http://schemas.microsoft.com/office/drawing/2014/main" val="3264118253"/>
                    </a:ext>
                  </a:extLst>
                </a:gridCol>
                <a:gridCol w="2549284">
                  <a:extLst>
                    <a:ext uri="{9D8B030D-6E8A-4147-A177-3AD203B41FA5}">
                      <a16:colId xmlns:a16="http://schemas.microsoft.com/office/drawing/2014/main" val="2870566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Outfit" pitchFamily="2" charset="0"/>
                        </a:rPr>
                        <a:t>Img_name</a:t>
                      </a:r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Real/Fake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Features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Coefficient[1]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Coefficient[N]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33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Image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91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Image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236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Image 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023670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AB8E6D9D-1794-CAC1-D19A-498E446D3115}"/>
              </a:ext>
            </a:extLst>
          </p:cNvPr>
          <p:cNvSpPr/>
          <p:nvPr/>
        </p:nvSpPr>
        <p:spPr>
          <a:xfrm>
            <a:off x="8130537" y="1441579"/>
            <a:ext cx="10289544" cy="1619280"/>
          </a:xfrm>
          <a:prstGeom prst="rect">
            <a:avLst/>
          </a:prstGeom>
          <a:solidFill>
            <a:srgbClr val="4A5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1278E53-F7F0-057A-0E48-FD8CB4F2A7FC}"/>
              </a:ext>
            </a:extLst>
          </p:cNvPr>
          <p:cNvSpPr/>
          <p:nvPr/>
        </p:nvSpPr>
        <p:spPr>
          <a:xfrm>
            <a:off x="6046467" y="1441579"/>
            <a:ext cx="10289544" cy="1619280"/>
          </a:xfrm>
          <a:prstGeom prst="rect">
            <a:avLst/>
          </a:prstGeom>
          <a:solidFill>
            <a:srgbClr val="4A5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F52C47-CAE8-69BC-7EFF-E2246285B4D7}"/>
              </a:ext>
            </a:extLst>
          </p:cNvPr>
          <p:cNvSpPr/>
          <p:nvPr/>
        </p:nvSpPr>
        <p:spPr>
          <a:xfrm>
            <a:off x="4579617" y="1441579"/>
            <a:ext cx="10289544" cy="1619280"/>
          </a:xfrm>
          <a:prstGeom prst="rect">
            <a:avLst/>
          </a:prstGeom>
          <a:solidFill>
            <a:srgbClr val="4A5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9CD50E-AB14-D12A-7EFE-37CC567D4DDC}"/>
              </a:ext>
            </a:extLst>
          </p:cNvPr>
          <p:cNvSpPr/>
          <p:nvPr/>
        </p:nvSpPr>
        <p:spPr>
          <a:xfrm>
            <a:off x="2914647" y="1457099"/>
            <a:ext cx="10289544" cy="1619280"/>
          </a:xfrm>
          <a:prstGeom prst="rect">
            <a:avLst/>
          </a:prstGeom>
          <a:solidFill>
            <a:srgbClr val="4A5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3D9AC7-6DD6-A7C6-C4CE-1FB701F4CF1E}"/>
              </a:ext>
            </a:extLst>
          </p:cNvPr>
          <p:cNvGrpSpPr/>
          <p:nvPr/>
        </p:nvGrpSpPr>
        <p:grpSpPr>
          <a:xfrm>
            <a:off x="2215050" y="3542056"/>
            <a:ext cx="2240618" cy="2222655"/>
            <a:chOff x="5288234" y="3669517"/>
            <a:chExt cx="2240618" cy="222265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BFBB237-E1C6-E93E-4BF1-BED7153287DF}"/>
                </a:ext>
              </a:extLst>
            </p:cNvPr>
            <p:cNvSpPr txBox="1"/>
            <p:nvPr/>
          </p:nvSpPr>
          <p:spPr>
            <a:xfrm>
              <a:off x="5527312" y="4814954"/>
              <a:ext cx="176246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Outfit" pitchFamily="2" charset="0"/>
                </a:rPr>
                <a:t>Real/Fake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1DDD618-6101-D8D3-6327-CD927416BD38}"/>
                </a:ext>
              </a:extLst>
            </p:cNvPr>
            <p:cNvGrpSpPr/>
            <p:nvPr/>
          </p:nvGrpSpPr>
          <p:grpSpPr>
            <a:xfrm>
              <a:off x="5783894" y="3669517"/>
              <a:ext cx="1249298" cy="929774"/>
              <a:chOff x="7300392" y="3483706"/>
              <a:chExt cx="1428252" cy="1062958"/>
            </a:xfrm>
          </p:grpSpPr>
          <p:pic>
            <p:nvPicPr>
              <p:cNvPr id="56" name="Picture 55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540FAA90-5B04-592F-4E32-B931C8725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2137" y="3940157"/>
                <a:ext cx="606507" cy="606507"/>
              </a:xfrm>
              <a:prstGeom prst="rect">
                <a:avLst/>
              </a:prstGeom>
            </p:spPr>
          </p:pic>
          <p:pic>
            <p:nvPicPr>
              <p:cNvPr id="57" name="Picture 56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0FC82410-0E9D-609C-AF34-2A96F7E17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0392" y="3483706"/>
                <a:ext cx="759705" cy="759705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D8906E-BD57-6741-EA21-DD8B80DA6B67}"/>
                </a:ext>
              </a:extLst>
            </p:cNvPr>
            <p:cNvSpPr txBox="1"/>
            <p:nvPr/>
          </p:nvSpPr>
          <p:spPr>
            <a:xfrm>
              <a:off x="5288234" y="5245841"/>
              <a:ext cx="22406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Identifier to assign object to category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055EE3E-1540-4387-FAC2-B7B4D2A9B2DA}"/>
              </a:ext>
            </a:extLst>
          </p:cNvPr>
          <p:cNvGrpSpPr/>
          <p:nvPr/>
        </p:nvGrpSpPr>
        <p:grpSpPr>
          <a:xfrm>
            <a:off x="7105836" y="3634171"/>
            <a:ext cx="2240618" cy="2130540"/>
            <a:chOff x="7105836" y="3634171"/>
            <a:chExt cx="2240618" cy="213054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038806C-AD07-5CC6-A4AE-2B113E2CBA35}"/>
                </a:ext>
              </a:extLst>
            </p:cNvPr>
            <p:cNvGrpSpPr/>
            <p:nvPr/>
          </p:nvGrpSpPr>
          <p:grpSpPr>
            <a:xfrm>
              <a:off x="7105836" y="4687493"/>
              <a:ext cx="2240618" cy="1077218"/>
              <a:chOff x="5288234" y="4814954"/>
              <a:chExt cx="2240618" cy="107721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1AABF02-A5F6-3131-139B-617050AA1EF5}"/>
                  </a:ext>
                </a:extLst>
              </p:cNvPr>
              <p:cNvSpPr txBox="1"/>
              <p:nvPr/>
            </p:nvSpPr>
            <p:spPr>
              <a:xfrm>
                <a:off x="5527312" y="4814954"/>
                <a:ext cx="176246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bg1"/>
                    </a:solidFill>
                    <a:latin typeface="Outfit" pitchFamily="2" charset="0"/>
                  </a:rPr>
                  <a:t>Coefficient</a:t>
                </a:r>
                <a:endParaRPr lang="en-US" sz="2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CC32D21-6840-0503-6311-240501075870}"/>
                  </a:ext>
                </a:extLst>
              </p:cNvPr>
              <p:cNvSpPr txBox="1"/>
              <p:nvPr/>
            </p:nvSpPr>
            <p:spPr>
              <a:xfrm>
                <a:off x="5288234" y="5245841"/>
                <a:ext cx="22406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Coefficient of Cosine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4F4341-3216-F048-C234-B1386E9F7715}"/>
                    </a:ext>
                  </a:extLst>
                </p:cNvPr>
                <p:cNvSpPr txBox="1"/>
                <p:nvPr/>
              </p:nvSpPr>
              <p:spPr>
                <a:xfrm>
                  <a:off x="7739465" y="3634171"/>
                  <a:ext cx="970630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𝑪</m:t>
                            </m:r>
                          </m:e>
                          <m:sub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4F4341-3216-F048-C234-B1386E9F7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5" y="3634171"/>
                  <a:ext cx="970630" cy="83099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CBDB2FD-9DE9-74A0-313D-6275F932D428}"/>
                </a:ext>
              </a:extLst>
            </p:cNvPr>
            <p:cNvCxnSpPr>
              <a:cxnSpLocks/>
            </p:cNvCxnSpPr>
            <p:nvPr/>
          </p:nvCxnSpPr>
          <p:spPr>
            <a:xfrm>
              <a:off x="7105836" y="3688407"/>
              <a:ext cx="0" cy="1855746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C2CA3A-984C-0FEB-EEB4-34CBA842E181}"/>
              </a:ext>
            </a:extLst>
          </p:cNvPr>
          <p:cNvGrpSpPr/>
          <p:nvPr/>
        </p:nvGrpSpPr>
        <p:grpSpPr>
          <a:xfrm>
            <a:off x="4609502" y="3688407"/>
            <a:ext cx="2360766" cy="2076304"/>
            <a:chOff x="4609502" y="3688407"/>
            <a:chExt cx="2360766" cy="207630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5A981E6-8F6D-FB61-ABCD-4532577D54FD}"/>
                </a:ext>
              </a:extLst>
            </p:cNvPr>
            <p:cNvGrpSpPr/>
            <p:nvPr/>
          </p:nvGrpSpPr>
          <p:grpSpPr>
            <a:xfrm>
              <a:off x="4609502" y="3688407"/>
              <a:ext cx="2360766" cy="2076304"/>
              <a:chOff x="4609502" y="3688407"/>
              <a:chExt cx="2360766" cy="207630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FD46B88-AA4D-596C-C4F3-ACDB33A2EFBA}"/>
                  </a:ext>
                </a:extLst>
              </p:cNvPr>
              <p:cNvGrpSpPr/>
              <p:nvPr/>
            </p:nvGrpSpPr>
            <p:grpSpPr>
              <a:xfrm>
                <a:off x="4729650" y="4687493"/>
                <a:ext cx="2240618" cy="1077218"/>
                <a:chOff x="5288234" y="4814954"/>
                <a:chExt cx="2240618" cy="1077218"/>
              </a:xfrm>
            </p:grpSpPr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1B23FFB-2AAB-6C96-0D70-49E011B42D75}"/>
                    </a:ext>
                  </a:extLst>
                </p:cNvPr>
                <p:cNvSpPr txBox="1"/>
                <p:nvPr/>
              </p:nvSpPr>
              <p:spPr>
                <a:xfrm>
                  <a:off x="5527312" y="4814954"/>
                  <a:ext cx="1762464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200" b="1" dirty="0">
                      <a:solidFill>
                        <a:schemeClr val="bg1"/>
                      </a:solidFill>
                      <a:latin typeface="Outfit" pitchFamily="2" charset="0"/>
                    </a:rPr>
                    <a:t>Features</a:t>
                  </a:r>
                  <a:endParaRPr lang="en-US" sz="2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9C971F0-ADE2-A106-39C0-DAD8C145DCDE}"/>
                    </a:ext>
                  </a:extLst>
                </p:cNvPr>
                <p:cNvSpPr txBox="1"/>
                <p:nvPr/>
              </p:nvSpPr>
              <p:spPr>
                <a:xfrm>
                  <a:off x="5288234" y="5245841"/>
                  <a:ext cx="224061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Outfit" pitchFamily="2" charset="0"/>
                    </a:rPr>
                    <a:t>Extracted values from image</a:t>
                  </a:r>
                </a:p>
              </p:txBody>
            </p:sp>
          </p:grp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8805540-3084-87B0-B782-99463FFE5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9502" y="3688407"/>
                <a:ext cx="0" cy="1855746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F5D04C-679A-68F3-6B3E-AA1897B41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23118" y="3690562"/>
              <a:ext cx="996931" cy="99693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131908E3-D49B-FF28-4FF6-65556387B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6678" y="3464693"/>
            <a:ext cx="9898644" cy="23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BF04E-38E2-330E-701B-4ABA62305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0EFF1D8-FA7D-A5A7-3F3B-78D5AD23C051}"/>
              </a:ext>
            </a:extLst>
          </p:cNvPr>
          <p:cNvSpPr/>
          <p:nvPr/>
        </p:nvSpPr>
        <p:spPr>
          <a:xfrm>
            <a:off x="7971609" y="2029082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6F2FE74-3A0A-FB85-423F-9E7F207B4A1E}"/>
              </a:ext>
            </a:extLst>
          </p:cNvPr>
          <p:cNvSpPr/>
          <p:nvPr/>
        </p:nvSpPr>
        <p:spPr>
          <a:xfrm>
            <a:off x="8492564" y="5141973"/>
            <a:ext cx="3036047" cy="515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utfit" pitchFamily="2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77853A9-1B36-C56C-DA22-9B1107023CBE}"/>
              </a:ext>
            </a:extLst>
          </p:cNvPr>
          <p:cNvSpPr/>
          <p:nvPr/>
        </p:nvSpPr>
        <p:spPr>
          <a:xfrm>
            <a:off x="282104" y="2029082"/>
            <a:ext cx="3319179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B6DCAD5-890F-0EF0-B8C1-D73E0E6E5A6C}"/>
              </a:ext>
            </a:extLst>
          </p:cNvPr>
          <p:cNvSpPr txBox="1"/>
          <p:nvPr/>
        </p:nvSpPr>
        <p:spPr>
          <a:xfrm>
            <a:off x="762000" y="292861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2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70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99F053-B00F-10CF-E0D3-5D595FDF78E6}"/>
              </a:ext>
            </a:extLst>
          </p:cNvPr>
          <p:cNvGrpSpPr/>
          <p:nvPr/>
        </p:nvGrpSpPr>
        <p:grpSpPr>
          <a:xfrm>
            <a:off x="328647" y="2941541"/>
            <a:ext cx="1464833" cy="2230967"/>
            <a:chOff x="4136" y="2671433"/>
            <a:chExt cx="1727201" cy="26305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B7AF5E-057A-49E4-D99F-A207A56E9D2D}"/>
                </a:ext>
              </a:extLst>
            </p:cNvPr>
            <p:cNvGrpSpPr/>
            <p:nvPr/>
          </p:nvGrpSpPr>
          <p:grpSpPr>
            <a:xfrm>
              <a:off x="780226" y="3809939"/>
              <a:ext cx="877514" cy="1492052"/>
              <a:chOff x="1523997" y="4230453"/>
              <a:chExt cx="1018322" cy="173146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029B0CA-387D-D00F-0D9E-9A03688F9035}"/>
                  </a:ext>
                </a:extLst>
              </p:cNvPr>
              <p:cNvSpPr/>
              <p:nvPr/>
            </p:nvSpPr>
            <p:spPr>
              <a:xfrm>
                <a:off x="1719052" y="4230453"/>
                <a:ext cx="628215" cy="628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lowchart: Delay 18">
                <a:extLst>
                  <a:ext uri="{FF2B5EF4-FFF2-40B4-BE49-F238E27FC236}">
                    <a16:creationId xmlns:a16="http://schemas.microsoft.com/office/drawing/2014/main" id="{128EDED0-94AB-5D26-8DEC-6EB4FC71A866}"/>
                  </a:ext>
                </a:extLst>
              </p:cNvPr>
              <p:cNvSpPr/>
              <p:nvPr/>
            </p:nvSpPr>
            <p:spPr>
              <a:xfrm rot="16200000">
                <a:off x="1509645" y="4929248"/>
                <a:ext cx="1047025" cy="101832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D2F147ED-2EA6-D344-0C38-1275BC6A150B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5660"/>
                <a:gd name="adj2" fmla="val 85965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C5192923-5922-8A49-254D-77FD3806D29D}"/>
                </a:ext>
              </a:extLst>
            </p:cNvPr>
            <p:cNvSpPr txBox="1"/>
            <p:nvPr/>
          </p:nvSpPr>
          <p:spPr>
            <a:xfrm>
              <a:off x="205463" y="2845870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7BDF78A-413B-CD01-AE06-B4F48A8D0A99}"/>
              </a:ext>
            </a:extLst>
          </p:cNvPr>
          <p:cNvSpPr/>
          <p:nvPr/>
        </p:nvSpPr>
        <p:spPr>
          <a:xfrm>
            <a:off x="3822798" y="2029082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F0C8E7E1-7E28-9265-50B9-B50363E7D231}"/>
              </a:ext>
            </a:extLst>
          </p:cNvPr>
          <p:cNvGrpSpPr/>
          <p:nvPr/>
        </p:nvGrpSpPr>
        <p:grpSpPr>
          <a:xfrm>
            <a:off x="4699000" y="1460102"/>
            <a:ext cx="2794000" cy="377673"/>
            <a:chOff x="6686910" y="2647472"/>
            <a:chExt cx="4191000" cy="743778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442DECEE-6CDF-0080-C4ED-D9CBB7197101}"/>
                </a:ext>
              </a:extLst>
            </p:cNvPr>
            <p:cNvSpPr/>
            <p:nvPr/>
          </p:nvSpPr>
          <p:spPr>
            <a:xfrm>
              <a:off x="6686910" y="2705450"/>
              <a:ext cx="4191000" cy="685800"/>
            </a:xfrm>
            <a:prstGeom prst="roundRect">
              <a:avLst>
                <a:gd name="adj" fmla="val 3306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TextBox 10">
              <a:extLst>
                <a:ext uri="{FF2B5EF4-FFF2-40B4-BE49-F238E27FC236}">
                  <a16:creationId xmlns:a16="http://schemas.microsoft.com/office/drawing/2014/main" id="{5B8B46B1-81E6-707F-D4B1-B5458A9846E6}"/>
                </a:ext>
              </a:extLst>
            </p:cNvPr>
            <p:cNvSpPr txBox="1"/>
            <p:nvPr/>
          </p:nvSpPr>
          <p:spPr>
            <a:xfrm>
              <a:off x="6953610" y="2647472"/>
              <a:ext cx="3657600" cy="55460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4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utfit" pitchFamily="2" charset="0"/>
                  <a:ea typeface="Montserrat Medium"/>
                  <a:cs typeface="Montserrat Medium"/>
                  <a:sym typeface="Montserrat Medium"/>
                </a:rPr>
                <a:t>Advised by Dr. Picone</a:t>
              </a:r>
            </a:p>
          </p:txBody>
        </p:sp>
      </p:grpSp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BFAC2B33-9E23-7E8D-8D8F-7820845B0D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51" r="3476" b="15731"/>
          <a:stretch/>
        </p:blipFill>
        <p:spPr>
          <a:xfrm>
            <a:off x="5899880" y="4073021"/>
            <a:ext cx="1648631" cy="1740863"/>
          </a:xfrm>
          <a:prstGeom prst="roundRect">
            <a:avLst>
              <a:gd name="adj" fmla="val 12427"/>
            </a:avLst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183E4F-DF17-254D-767C-305027A770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503"/>
          <a:stretch/>
        </p:blipFill>
        <p:spPr>
          <a:xfrm>
            <a:off x="4077252" y="4057024"/>
            <a:ext cx="1686953" cy="1704204"/>
          </a:xfrm>
          <a:prstGeom prst="roundRect">
            <a:avLst>
              <a:gd name="adj" fmla="val 13560"/>
            </a:avLst>
          </a:prstGeom>
          <a:effectLst/>
        </p:spPr>
      </p:pic>
      <p:pic>
        <p:nvPicPr>
          <p:cNvPr id="27" name="Picture 26" descr="A person in a garment&#10;&#10;AI-generated content may be incorrect.">
            <a:extLst>
              <a:ext uri="{FF2B5EF4-FFF2-40B4-BE49-F238E27FC236}">
                <a16:creationId xmlns:a16="http://schemas.microsoft.com/office/drawing/2014/main" id="{346029CC-6F36-CBA7-5C0C-FFBB3CD3B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76803" y="2247430"/>
            <a:ext cx="1671708" cy="1684099"/>
          </a:xfrm>
          <a:prstGeom prst="roundRect">
            <a:avLst>
              <a:gd name="adj" fmla="val 13009"/>
            </a:avLst>
          </a:prstGeom>
          <a:effectLst/>
        </p:spPr>
      </p:pic>
      <p:pic>
        <p:nvPicPr>
          <p:cNvPr id="32" name="Picture 31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186DCA31-AF7C-0630-4618-80D0E18CE2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4874" y="2214945"/>
            <a:ext cx="1671708" cy="1671708"/>
          </a:xfrm>
          <a:prstGeom prst="roundRect">
            <a:avLst>
              <a:gd name="adj" fmla="val 15747"/>
            </a:avLst>
          </a:prstGeom>
          <a:effectLst/>
        </p:spPr>
      </p:pic>
      <p:pic>
        <p:nvPicPr>
          <p:cNvPr id="1026" name="Picture 2" descr="Upload - Free computer icons">
            <a:extLst>
              <a:ext uri="{FF2B5EF4-FFF2-40B4-BE49-F238E27FC236}">
                <a16:creationId xmlns:a16="http://schemas.microsoft.com/office/drawing/2014/main" id="{E0020A45-D299-728A-6ED0-15F866A8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6000"/>
                    </a14:imgEffect>
                    <a14:imgEffect>
                      <a14:saturation sat="2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5" y="2932731"/>
            <a:ext cx="1432597" cy="1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3ECFF31-F0B8-A8CB-1D0C-32AABB7A0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2890600"/>
            <a:ext cx="987106" cy="987106"/>
          </a:xfrm>
          <a:prstGeom prst="rect">
            <a:avLst/>
          </a:prstGeom>
        </p:spPr>
      </p:pic>
      <p:sp>
        <p:nvSpPr>
          <p:cNvPr id="53" name="TextBox 9">
            <a:extLst>
              <a:ext uri="{FF2B5EF4-FFF2-40B4-BE49-F238E27FC236}">
                <a16:creationId xmlns:a16="http://schemas.microsoft.com/office/drawing/2014/main" id="{54151901-FDD1-0BD1-A2F0-DBB25CFEAD75}"/>
              </a:ext>
            </a:extLst>
          </p:cNvPr>
          <p:cNvSpPr txBox="1"/>
          <p:nvPr/>
        </p:nvSpPr>
        <p:spPr>
          <a:xfrm>
            <a:off x="7909560" y="6043495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Present Results</a:t>
            </a: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E43B4347-8240-9757-CCA6-C6E729962664}"/>
              </a:ext>
            </a:extLst>
          </p:cNvPr>
          <p:cNvSpPr txBox="1"/>
          <p:nvPr/>
        </p:nvSpPr>
        <p:spPr>
          <a:xfrm>
            <a:off x="3822798" y="6043495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Process Image</a:t>
            </a: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570CD49F-B60A-0BD6-0015-F98E21250298}"/>
              </a:ext>
            </a:extLst>
          </p:cNvPr>
          <p:cNvSpPr txBox="1"/>
          <p:nvPr/>
        </p:nvSpPr>
        <p:spPr>
          <a:xfrm>
            <a:off x="282104" y="6043495"/>
            <a:ext cx="32745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Curious User </a:t>
            </a:r>
          </a:p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Uploads Image</a:t>
            </a:r>
          </a:p>
        </p:txBody>
      </p:sp>
      <p:pic>
        <p:nvPicPr>
          <p:cNvPr id="57" name="Picture 5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7B350A0-0AD7-EC3F-254C-F12E01255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4094530"/>
            <a:ext cx="878848" cy="878848"/>
          </a:xfrm>
          <a:prstGeom prst="rect">
            <a:avLst/>
          </a:prstGeom>
        </p:spPr>
      </p:pic>
      <p:sp>
        <p:nvSpPr>
          <p:cNvPr id="62" name="Arrow: Right 61">
            <a:extLst>
              <a:ext uri="{FF2B5EF4-FFF2-40B4-BE49-F238E27FC236}">
                <a16:creationId xmlns:a16="http://schemas.microsoft.com/office/drawing/2014/main" id="{0B5FDAB2-AE50-FF71-CCAC-34EADE82A856}"/>
              </a:ext>
            </a:extLst>
          </p:cNvPr>
          <p:cNvSpPr/>
          <p:nvPr/>
        </p:nvSpPr>
        <p:spPr>
          <a:xfrm>
            <a:off x="3601283" y="3665346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EF9E38BF-340F-DFF0-F1E1-17FA479323E4}"/>
              </a:ext>
            </a:extLst>
          </p:cNvPr>
          <p:cNvSpPr/>
          <p:nvPr/>
        </p:nvSpPr>
        <p:spPr>
          <a:xfrm>
            <a:off x="7759036" y="3665346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25382B9-B5CF-2EFB-3D95-6CB5323A04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b="9503"/>
          <a:stretch/>
        </p:blipFill>
        <p:spPr>
          <a:xfrm>
            <a:off x="4077252" y="4055248"/>
            <a:ext cx="1685790" cy="1703026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66" name="Picture 65" descr="A person in a garment&#10;&#10;AI-generated content may be incorrect.">
            <a:extLst>
              <a:ext uri="{FF2B5EF4-FFF2-40B4-BE49-F238E27FC236}">
                <a16:creationId xmlns:a16="http://schemas.microsoft.com/office/drawing/2014/main" id="{4749FE48-EA3C-C4FC-C3A8-DA46F9CD67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85236" y="2241241"/>
            <a:ext cx="1670554" cy="1682934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67" name="Picture 66" descr="A person holding a trophy&#10;&#10;AI-generated content may be incorrect.">
            <a:extLst>
              <a:ext uri="{FF2B5EF4-FFF2-40B4-BE49-F238E27FC236}">
                <a16:creationId xmlns:a16="http://schemas.microsoft.com/office/drawing/2014/main" id="{C8C4CD37-3489-1CFC-79AA-28B57B11B6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-1" t="251" r="3476" b="15731"/>
          <a:stretch/>
        </p:blipFill>
        <p:spPr>
          <a:xfrm>
            <a:off x="5896767" y="4065303"/>
            <a:ext cx="1647492" cy="173966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68" name="Picture 67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02742CD6-B836-8148-6976-D8B89C2DD4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6028" y="2216101"/>
            <a:ext cx="1670554" cy="1670552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pic>
        <p:nvPicPr>
          <p:cNvPr id="69" name="Picture 6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A4D5BC1-7F19-CFCE-18E7-2AA218A2ADE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4094530"/>
            <a:ext cx="878848" cy="87884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5FED01C-08BC-27B7-EAC8-4F06ADDD7438}"/>
              </a:ext>
            </a:extLst>
          </p:cNvPr>
          <p:cNvSpPr txBox="1"/>
          <p:nvPr/>
        </p:nvSpPr>
        <p:spPr>
          <a:xfrm>
            <a:off x="9270374" y="2346329"/>
            <a:ext cx="23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These images are: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BCF7A2-0BE6-8A44-EAF7-595B872261D9}"/>
              </a:ext>
            </a:extLst>
          </p:cNvPr>
          <p:cNvSpPr txBox="1"/>
          <p:nvPr/>
        </p:nvSpPr>
        <p:spPr>
          <a:xfrm>
            <a:off x="9430872" y="4248873"/>
            <a:ext cx="209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rgbClr val="942825"/>
                </a:solidFill>
                <a:latin typeface="Outfit" pitchFamily="2" charset="0"/>
              </a:rPr>
              <a:t>DEEPFAKES!</a:t>
            </a:r>
          </a:p>
        </p:txBody>
      </p:sp>
      <p:pic>
        <p:nvPicPr>
          <p:cNvPr id="73" name="Picture 7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A1C798A-F003-FFBD-8199-080DDE79A9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2890600"/>
            <a:ext cx="987106" cy="98710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124D7AA-CF08-3925-C5D4-DEEF1F4FEBE8}"/>
              </a:ext>
            </a:extLst>
          </p:cNvPr>
          <p:cNvSpPr/>
          <p:nvPr/>
        </p:nvSpPr>
        <p:spPr>
          <a:xfrm>
            <a:off x="8492565" y="5141972"/>
            <a:ext cx="3036047" cy="515341"/>
          </a:xfrm>
          <a:prstGeom prst="rect">
            <a:avLst/>
          </a:prstGeom>
          <a:solidFill>
            <a:srgbClr val="9428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utfit" pitchFamily="2" charset="0"/>
              </a:rPr>
              <a:t>100% Confidence</a:t>
            </a:r>
          </a:p>
        </p:txBody>
      </p:sp>
      <p:pic>
        <p:nvPicPr>
          <p:cNvPr id="87" name="Picture 86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71E0D470-BBE8-ACE4-7C9E-691193050BCE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00" y="2346329"/>
            <a:ext cx="1339878" cy="1339875"/>
          </a:xfrm>
          <a:prstGeom prst="rect">
            <a:avLst/>
          </a:prstGeom>
        </p:spPr>
      </p:pic>
      <p:pic>
        <p:nvPicPr>
          <p:cNvPr id="88" name="Picture 87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8E2D72D7-13F0-C29F-0055-66D00395E54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88" y="2346329"/>
            <a:ext cx="1339877" cy="1339875"/>
          </a:xfrm>
          <a:prstGeom prst="rect">
            <a:avLst/>
          </a:prstGeom>
        </p:spPr>
      </p:pic>
      <p:pic>
        <p:nvPicPr>
          <p:cNvPr id="89" name="Picture 88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CDB212E2-7CCB-04FD-C451-25EE21B35780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08" y="4265195"/>
            <a:ext cx="1339877" cy="1339875"/>
          </a:xfrm>
          <a:prstGeom prst="rect">
            <a:avLst/>
          </a:prstGeom>
        </p:spPr>
      </p:pic>
      <p:pic>
        <p:nvPicPr>
          <p:cNvPr id="90" name="Picture 89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7592C2E2-C1D2-ABAE-E9AC-A225DC4B2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74" y="4257426"/>
            <a:ext cx="1339877" cy="13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33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0D3821-14B7-83F3-4F60-C3DBC9E2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7E2430CA-3ECB-D14A-15A4-847374C4EF73}"/>
              </a:ext>
            </a:extLst>
          </p:cNvPr>
          <p:cNvSpPr txBox="1"/>
          <p:nvPr/>
        </p:nvSpPr>
        <p:spPr>
          <a:xfrm>
            <a:off x="0" y="150766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Feature Extraction: Future Works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E7107B-FBDD-F1A5-ADA2-A847D70304E0}"/>
              </a:ext>
            </a:extLst>
          </p:cNvPr>
          <p:cNvGrpSpPr/>
          <p:nvPr/>
        </p:nvGrpSpPr>
        <p:grpSpPr>
          <a:xfrm>
            <a:off x="2506316" y="1877089"/>
            <a:ext cx="3437948" cy="3749039"/>
            <a:chOff x="2506316" y="1503709"/>
            <a:chExt cx="3437948" cy="37490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BD4D1C-63A9-2FB3-052E-B6138A2FA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8480" y="1503709"/>
              <a:ext cx="2293620" cy="22936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9C681B-3408-CA8F-4370-EDE5592B68F9}"/>
                </a:ext>
              </a:extLst>
            </p:cNvPr>
            <p:cNvSpPr txBox="1"/>
            <p:nvPr/>
          </p:nvSpPr>
          <p:spPr>
            <a:xfrm>
              <a:off x="2506316" y="4144752"/>
              <a:ext cx="343794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dirty="0">
                  <a:solidFill>
                    <a:srgbClr val="FFFFFF"/>
                  </a:solidFill>
                  <a:latin typeface="Outfit" pitchFamily="2" charset="0"/>
                  <a:ea typeface="Neue Machina Ultra-Bold"/>
                  <a:cs typeface="Neue Machina Ultra-Bold"/>
                  <a:sym typeface="Neue Machina Ultra-Bold"/>
                </a:rPr>
                <a:t>Integrate the features extracted to training model</a:t>
              </a:r>
              <a:endParaRPr lang="en-US" sz="1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6A64A0-4539-CB49-DDF9-203D4C877C5A}"/>
              </a:ext>
            </a:extLst>
          </p:cNvPr>
          <p:cNvGrpSpPr/>
          <p:nvPr/>
        </p:nvGrpSpPr>
        <p:grpSpPr>
          <a:xfrm>
            <a:off x="6507696" y="2233813"/>
            <a:ext cx="3437948" cy="3385491"/>
            <a:chOff x="6079432" y="1860433"/>
            <a:chExt cx="3437948" cy="33854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6E646B-4B8D-EC2F-5D59-48C7A28D3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7816" y="1860433"/>
              <a:ext cx="1821180" cy="18211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F8B4F4-3D1D-E199-F598-67394F86D29D}"/>
                </a:ext>
              </a:extLst>
            </p:cNvPr>
            <p:cNvSpPr txBox="1"/>
            <p:nvPr/>
          </p:nvSpPr>
          <p:spPr>
            <a:xfrm>
              <a:off x="6079432" y="4137928"/>
              <a:ext cx="343794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dirty="0">
                  <a:solidFill>
                    <a:srgbClr val="FFFFFF"/>
                  </a:solidFill>
                  <a:latin typeface="Outfit" pitchFamily="2" charset="0"/>
                  <a:ea typeface="Neue Machina Ultra-Bold"/>
                  <a:cs typeface="Neue Machina Ultra-Bold"/>
                  <a:sym typeface="Neue Machina Ultra-Bold"/>
                </a:rPr>
                <a:t>Research other features to extract, such as other color spaces</a:t>
              </a:r>
              <a:endParaRPr lang="en-US" sz="1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B6D5444-F173-083A-C305-2567C87A1E0A}"/>
              </a:ext>
            </a:extLst>
          </p:cNvPr>
          <p:cNvSpPr/>
          <p:nvPr/>
        </p:nvSpPr>
        <p:spPr>
          <a:xfrm>
            <a:off x="6112595" y="9960736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B9B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3EB3C6-70DE-2411-C54D-040D9B8D8E5C}"/>
              </a:ext>
            </a:extLst>
          </p:cNvPr>
          <p:cNvSpPr txBox="1"/>
          <p:nvPr/>
        </p:nvSpPr>
        <p:spPr>
          <a:xfrm>
            <a:off x="6283320" y="10169739"/>
            <a:ext cx="23177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Machine Learning Training</a:t>
            </a:r>
          </a:p>
        </p:txBody>
      </p:sp>
      <p:pic>
        <p:nvPicPr>
          <p:cNvPr id="16" name="Picture 15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55E6CF1B-12DA-AB2D-D068-2A76AC7040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13" y="8317091"/>
            <a:ext cx="1379772" cy="1379772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72AD3F06-ECD9-24EA-72A8-7B22864901E2}"/>
              </a:ext>
            </a:extLst>
          </p:cNvPr>
          <p:cNvSpPr txBox="1"/>
          <p:nvPr/>
        </p:nvSpPr>
        <p:spPr>
          <a:xfrm>
            <a:off x="779747" y="6788552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8E8BF-BFD6-19A9-1A57-60688F67CBE9}"/>
              </a:ext>
            </a:extLst>
          </p:cNvPr>
          <p:cNvSpPr txBox="1"/>
          <p:nvPr/>
        </p:nvSpPr>
        <p:spPr>
          <a:xfrm>
            <a:off x="6143980" y="10980152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Training a detector to classify by feeding it processed data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505EF3-803B-D2CB-EB3C-8EA9E071C125}"/>
              </a:ext>
            </a:extLst>
          </p:cNvPr>
          <p:cNvGrpSpPr/>
          <p:nvPr/>
        </p:nvGrpSpPr>
        <p:grpSpPr>
          <a:xfrm>
            <a:off x="561372" y="8249951"/>
            <a:ext cx="11001736" cy="4165024"/>
            <a:chOff x="561372" y="1519192"/>
            <a:chExt cx="11001736" cy="416502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7314C62-2251-B60E-BC5A-48F38077FA0D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4297139-1D1B-9F3B-85CE-2B1BD8A42755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ABDA1FF-3A08-8D44-9702-0F24F6F24094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4D58B8-A62F-C37E-2B8C-A41663787455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1225F15-0DC1-9858-BA95-A82CA02E1EF3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34" name="Google Shape;12445;p89">
                <a:extLst>
                  <a:ext uri="{FF2B5EF4-FFF2-40B4-BE49-F238E27FC236}">
                    <a16:creationId xmlns:a16="http://schemas.microsoft.com/office/drawing/2014/main" id="{E46B6953-CEA8-EEF1-460C-B62326D04760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35" name="Google Shape;12446;p89">
                <a:extLst>
                  <a:ext uri="{FF2B5EF4-FFF2-40B4-BE49-F238E27FC236}">
                    <a16:creationId xmlns:a16="http://schemas.microsoft.com/office/drawing/2014/main" id="{4FD9405A-2AF4-E985-DAEA-2F89EDD975B7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36" name="Google Shape;12447;p89">
                <a:extLst>
                  <a:ext uri="{FF2B5EF4-FFF2-40B4-BE49-F238E27FC236}">
                    <a16:creationId xmlns:a16="http://schemas.microsoft.com/office/drawing/2014/main" id="{CC14132F-025E-5550-54B4-8C0F838F32D5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37" name="Google Shape;12448;p89">
                <a:extLst>
                  <a:ext uri="{FF2B5EF4-FFF2-40B4-BE49-F238E27FC236}">
                    <a16:creationId xmlns:a16="http://schemas.microsoft.com/office/drawing/2014/main" id="{03F19A5F-7A4E-5EF3-F261-B961E9E7265B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38" name="Google Shape;12449;p89">
                <a:extLst>
                  <a:ext uri="{FF2B5EF4-FFF2-40B4-BE49-F238E27FC236}">
                    <a16:creationId xmlns:a16="http://schemas.microsoft.com/office/drawing/2014/main" id="{8D0A1C6A-A4CE-0888-745F-ABA754DF85FF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39" name="Google Shape;12450;p89">
                <a:extLst>
                  <a:ext uri="{FF2B5EF4-FFF2-40B4-BE49-F238E27FC236}">
                    <a16:creationId xmlns:a16="http://schemas.microsoft.com/office/drawing/2014/main" id="{70C2B811-6267-F4DC-674B-989C334AEEA2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40" name="Google Shape;12451;p89">
                <a:extLst>
                  <a:ext uri="{FF2B5EF4-FFF2-40B4-BE49-F238E27FC236}">
                    <a16:creationId xmlns:a16="http://schemas.microsoft.com/office/drawing/2014/main" id="{9B0C352F-6299-4496-F890-EE0AD069F71A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42" name="Google Shape;12452;p89">
                <a:extLst>
                  <a:ext uri="{FF2B5EF4-FFF2-40B4-BE49-F238E27FC236}">
                    <a16:creationId xmlns:a16="http://schemas.microsoft.com/office/drawing/2014/main" id="{5A0CD05D-7FA8-97AD-35FF-CBB180DA5977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27F8D3-D28E-EE87-18A7-47419CE988C9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D0FF046-37B7-2A16-9DDB-3A9D6FA2C1EE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32" name="Google Shape;12465;p89">
                <a:extLst>
                  <a:ext uri="{FF2B5EF4-FFF2-40B4-BE49-F238E27FC236}">
                    <a16:creationId xmlns:a16="http://schemas.microsoft.com/office/drawing/2014/main" id="{0CB96FF3-8FE8-B4E4-8025-7580375B6863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33" name="Google Shape;12466;p89">
                <a:extLst>
                  <a:ext uri="{FF2B5EF4-FFF2-40B4-BE49-F238E27FC236}">
                    <a16:creationId xmlns:a16="http://schemas.microsoft.com/office/drawing/2014/main" id="{95E5B04A-160B-5EBD-77F2-6633F07D312D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EDDD9D-10FA-B4F8-0C5B-388080548FCC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A1BA3D-8679-C9B6-91BE-D143D5FDE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16D1D3-952E-EFB4-738D-45C3A97E3F73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C717D3-AE44-15E9-67FC-99C6B6945BBB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C771E9-8236-7CA2-0550-F342DE3A4A94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1D71BFE-6042-53F0-CEF2-DC6FA5B4978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159" y="8238853"/>
            <a:ext cx="11095682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2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9AC9AB-E05B-C5F5-60F9-B72BAC610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0DBB229-4D37-8BB4-5C39-F74BAB09691B}"/>
              </a:ext>
            </a:extLst>
          </p:cNvPr>
          <p:cNvSpPr/>
          <p:nvPr/>
        </p:nvSpPr>
        <p:spPr>
          <a:xfrm>
            <a:off x="6112595" y="3229977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B9B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FF07996-0F4F-2875-2D7C-46823FB5A7B8}"/>
              </a:ext>
            </a:extLst>
          </p:cNvPr>
          <p:cNvSpPr txBox="1"/>
          <p:nvPr/>
        </p:nvSpPr>
        <p:spPr>
          <a:xfrm>
            <a:off x="6283320" y="3438980"/>
            <a:ext cx="23177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Machine Learning Training</a:t>
            </a:r>
          </a:p>
        </p:txBody>
      </p:sp>
      <p:pic>
        <p:nvPicPr>
          <p:cNvPr id="110" name="Picture 109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607F2516-9622-C87A-526E-FA309BD22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13" y="1586332"/>
            <a:ext cx="1379772" cy="1379772"/>
          </a:xfrm>
          <a:prstGeom prst="rect">
            <a:avLst/>
          </a:prstGeom>
        </p:spPr>
      </p:pic>
      <p:sp>
        <p:nvSpPr>
          <p:cNvPr id="111" name="TextBox 7">
            <a:extLst>
              <a:ext uri="{FF2B5EF4-FFF2-40B4-BE49-F238E27FC236}">
                <a16:creationId xmlns:a16="http://schemas.microsoft.com/office/drawing/2014/main" id="{4E00499E-4EAF-E3E3-7846-1945D6024E9E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5AE19-51C6-DFC7-8CF8-4EEC13A6F944}"/>
              </a:ext>
            </a:extLst>
          </p:cNvPr>
          <p:cNvSpPr txBox="1"/>
          <p:nvPr/>
        </p:nvSpPr>
        <p:spPr>
          <a:xfrm>
            <a:off x="6143980" y="4249393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Training a detector to classify by feeding it processed data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89D9C1-2D4B-A6E7-65FB-AFF2AAEE8590}"/>
              </a:ext>
            </a:extLst>
          </p:cNvPr>
          <p:cNvGrpSpPr/>
          <p:nvPr/>
        </p:nvGrpSpPr>
        <p:grpSpPr>
          <a:xfrm>
            <a:off x="561372" y="1519192"/>
            <a:ext cx="11001736" cy="4165024"/>
            <a:chOff x="561372" y="1519192"/>
            <a:chExt cx="11001736" cy="416502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CD88820-9DEE-D609-F265-41BCC1058760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B1D19CC-7544-2999-095F-5EDCE984BD23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5BC4E7-AD8C-43A8-46B3-BD5BAE2576B1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8A2BAC7-254B-BDC4-B2F0-BEE3DA37B4EC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6809A29-B1E2-3BFD-51F7-CD1BD86786D6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97" name="Google Shape;12445;p89">
                <a:extLst>
                  <a:ext uri="{FF2B5EF4-FFF2-40B4-BE49-F238E27FC236}">
                    <a16:creationId xmlns:a16="http://schemas.microsoft.com/office/drawing/2014/main" id="{17B032CF-37CF-77B5-E261-E017284DA56E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8" name="Google Shape;12446;p89">
                <a:extLst>
                  <a:ext uri="{FF2B5EF4-FFF2-40B4-BE49-F238E27FC236}">
                    <a16:creationId xmlns:a16="http://schemas.microsoft.com/office/drawing/2014/main" id="{2F92BAF6-2C39-2C3D-021F-38B253EAD1FA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9" name="Google Shape;12447;p89">
                <a:extLst>
                  <a:ext uri="{FF2B5EF4-FFF2-40B4-BE49-F238E27FC236}">
                    <a16:creationId xmlns:a16="http://schemas.microsoft.com/office/drawing/2014/main" id="{7E97F13B-0FAB-357E-30AB-ABAE0533038A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0" name="Google Shape;12448;p89">
                <a:extLst>
                  <a:ext uri="{FF2B5EF4-FFF2-40B4-BE49-F238E27FC236}">
                    <a16:creationId xmlns:a16="http://schemas.microsoft.com/office/drawing/2014/main" id="{E8CB10F1-0ECC-B8C1-F25B-781AB364EF1D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1" name="Google Shape;12449;p89">
                <a:extLst>
                  <a:ext uri="{FF2B5EF4-FFF2-40B4-BE49-F238E27FC236}">
                    <a16:creationId xmlns:a16="http://schemas.microsoft.com/office/drawing/2014/main" id="{3329AC65-AE01-5AC7-6339-182279325E8B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2" name="Google Shape;12450;p89">
                <a:extLst>
                  <a:ext uri="{FF2B5EF4-FFF2-40B4-BE49-F238E27FC236}">
                    <a16:creationId xmlns:a16="http://schemas.microsoft.com/office/drawing/2014/main" id="{89A326FE-E840-163F-9C29-C34F8D8CEFB2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3" name="Google Shape;12451;p89">
                <a:extLst>
                  <a:ext uri="{FF2B5EF4-FFF2-40B4-BE49-F238E27FC236}">
                    <a16:creationId xmlns:a16="http://schemas.microsoft.com/office/drawing/2014/main" id="{7B8AB298-618F-BB9A-1C68-A50A3B5C8935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4" name="Google Shape;12452;p89">
                <a:extLst>
                  <a:ext uri="{FF2B5EF4-FFF2-40B4-BE49-F238E27FC236}">
                    <a16:creationId xmlns:a16="http://schemas.microsoft.com/office/drawing/2014/main" id="{85AA1518-AA12-FE2E-2095-AEC2BE13D7D4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56ACD10-CC93-6D5E-AD79-6C78EF8AD620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C40DE0B-309D-61EE-D917-6CABAC95F958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105" name="Google Shape;12465;p89">
                <a:extLst>
                  <a:ext uri="{FF2B5EF4-FFF2-40B4-BE49-F238E27FC236}">
                    <a16:creationId xmlns:a16="http://schemas.microsoft.com/office/drawing/2014/main" id="{069DD020-9E5F-AD20-5C27-7A7E8770BB1B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6" name="Google Shape;12466;p89">
                <a:extLst>
                  <a:ext uri="{FF2B5EF4-FFF2-40B4-BE49-F238E27FC236}">
                    <a16:creationId xmlns:a16="http://schemas.microsoft.com/office/drawing/2014/main" id="{CB7151CA-98E7-A889-69B4-A4FFE301CD04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EAF5744-D0C8-2A2C-D585-1491962EBE11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48E406-0F4A-9738-1B84-2C59F0A29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F28CD9-CD9F-BF36-CAC3-5D13F91CB57C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2C002F-A1C8-2850-C300-7B8C6A6532B7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75ACD4-74DB-09BA-3825-FC5EEC449A1C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5A683F4-871E-0DB5-BAF8-A5EB9AA349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159" y="1508094"/>
            <a:ext cx="11095682" cy="4176122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C170F6A-352F-9E20-7CFB-9DA7DD7B1415}"/>
              </a:ext>
            </a:extLst>
          </p:cNvPr>
          <p:cNvSpPr txBox="1"/>
          <p:nvPr/>
        </p:nvSpPr>
        <p:spPr>
          <a:xfrm>
            <a:off x="0" y="-5829905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Feature Extraction: Future Works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9B22FD-32E0-0F74-8035-A1CF7FB6FFA2}"/>
              </a:ext>
            </a:extLst>
          </p:cNvPr>
          <p:cNvGrpSpPr/>
          <p:nvPr/>
        </p:nvGrpSpPr>
        <p:grpSpPr>
          <a:xfrm>
            <a:off x="2506316" y="-4103582"/>
            <a:ext cx="3437948" cy="3749039"/>
            <a:chOff x="2506316" y="1503709"/>
            <a:chExt cx="3437948" cy="37490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68B4D2-1DA5-F6EB-049C-F98D69E50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8480" y="1503709"/>
              <a:ext cx="2293620" cy="22936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1EDF23-4BD4-257B-2654-0BEE08643544}"/>
                </a:ext>
              </a:extLst>
            </p:cNvPr>
            <p:cNvSpPr txBox="1"/>
            <p:nvPr/>
          </p:nvSpPr>
          <p:spPr>
            <a:xfrm>
              <a:off x="2506316" y="4144752"/>
              <a:ext cx="343794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dirty="0">
                  <a:solidFill>
                    <a:srgbClr val="FFFFFF"/>
                  </a:solidFill>
                  <a:latin typeface="Outfit" pitchFamily="2" charset="0"/>
                  <a:ea typeface="Neue Machina Ultra-Bold"/>
                  <a:cs typeface="Neue Machina Ultra-Bold"/>
                  <a:sym typeface="Neue Machina Ultra-Bold"/>
                </a:rPr>
                <a:t>Integrate the features extracted to training model</a:t>
              </a:r>
              <a:endParaRPr lang="en-US" sz="1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0196A7-22A0-9A7A-46D8-4624D1B21E1D}"/>
              </a:ext>
            </a:extLst>
          </p:cNvPr>
          <p:cNvGrpSpPr/>
          <p:nvPr/>
        </p:nvGrpSpPr>
        <p:grpSpPr>
          <a:xfrm>
            <a:off x="6507696" y="-3746858"/>
            <a:ext cx="3437948" cy="3385491"/>
            <a:chOff x="6079432" y="1860433"/>
            <a:chExt cx="3437948" cy="33854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61E582-CF03-6079-C30B-858D1578E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7816" y="1860433"/>
              <a:ext cx="1821180" cy="18211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B304A2-4FAE-4157-301F-A403631E8276}"/>
                </a:ext>
              </a:extLst>
            </p:cNvPr>
            <p:cNvSpPr txBox="1"/>
            <p:nvPr/>
          </p:nvSpPr>
          <p:spPr>
            <a:xfrm>
              <a:off x="6079432" y="4137928"/>
              <a:ext cx="343794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dirty="0">
                  <a:solidFill>
                    <a:srgbClr val="FFFFFF"/>
                  </a:solidFill>
                  <a:latin typeface="Outfit" pitchFamily="2" charset="0"/>
                  <a:ea typeface="Neue Machina Ultra-Bold"/>
                  <a:cs typeface="Neue Machina Ultra-Bold"/>
                  <a:sym typeface="Neue Machina Ultra-Bold"/>
                </a:rPr>
                <a:t>Research other features to extract, such as other color spaces</a:t>
              </a:r>
              <a:endParaRPr lang="en-US" sz="1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33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289628-FCC6-5A04-2A15-9D7E20A8A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02">
            <a:extLst>
              <a:ext uri="{FF2B5EF4-FFF2-40B4-BE49-F238E27FC236}">
                <a16:creationId xmlns:a16="http://schemas.microsoft.com/office/drawing/2014/main" id="{DC77F4DC-74D5-1489-DF23-8F5BD5DC6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71" y="1487443"/>
            <a:ext cx="9309399" cy="334089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F21FDC9-0736-2B18-AF1B-A5EE2F84DB2B}"/>
              </a:ext>
            </a:extLst>
          </p:cNvPr>
          <p:cNvSpPr txBox="1">
            <a:spLocks/>
          </p:cNvSpPr>
          <p:nvPr/>
        </p:nvSpPr>
        <p:spPr>
          <a:xfrm>
            <a:off x="2130364" y="904290"/>
            <a:ext cx="7931271" cy="613633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Implementing a Random Forest as our baseline model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B21F522E-703A-E84A-401B-C38A0DE25380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Machine Learning</a:t>
            </a: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3FA78D54-EA11-C235-D564-16118B767DEC}"/>
              </a:ext>
            </a:extLst>
          </p:cNvPr>
          <p:cNvCxnSpPr>
            <a:cxnSpLocks/>
          </p:cNvCxnSpPr>
          <p:nvPr/>
        </p:nvCxnSpPr>
        <p:spPr>
          <a:xfrm flipH="1">
            <a:off x="3464118" y="2166496"/>
            <a:ext cx="668081" cy="28073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60E7DE0A-F0BA-5482-3D1D-97274E66AAAB}"/>
              </a:ext>
            </a:extLst>
          </p:cNvPr>
          <p:cNvCxnSpPr>
            <a:cxnSpLocks/>
          </p:cNvCxnSpPr>
          <p:nvPr/>
        </p:nvCxnSpPr>
        <p:spPr>
          <a:xfrm>
            <a:off x="5872113" y="2129349"/>
            <a:ext cx="0" cy="20567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Oval 117">
            <a:extLst>
              <a:ext uri="{FF2B5EF4-FFF2-40B4-BE49-F238E27FC236}">
                <a16:creationId xmlns:a16="http://schemas.microsoft.com/office/drawing/2014/main" id="{AEF41323-641C-B7F4-9085-382E14ACEF0F}"/>
              </a:ext>
            </a:extLst>
          </p:cNvPr>
          <p:cNvSpPr/>
          <p:nvPr/>
        </p:nvSpPr>
        <p:spPr>
          <a:xfrm rot="16200000" flipH="1">
            <a:off x="2579681" y="2541936"/>
            <a:ext cx="196034" cy="20276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3B6A26A6-7F9B-599F-9A06-961188F43FC8}"/>
              </a:ext>
            </a:extLst>
          </p:cNvPr>
          <p:cNvCxnSpPr>
            <a:cxnSpLocks/>
            <a:stCxn id="118" idx="5"/>
            <a:endCxn id="122" idx="1"/>
          </p:cNvCxnSpPr>
          <p:nvPr/>
        </p:nvCxnSpPr>
        <p:spPr>
          <a:xfrm>
            <a:off x="2749386" y="2712628"/>
            <a:ext cx="228500" cy="2692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94402D0-22A5-9A85-1787-68F02A51BD72}"/>
              </a:ext>
            </a:extLst>
          </p:cNvPr>
          <p:cNvCxnSpPr>
            <a:cxnSpLocks/>
            <a:stCxn id="118" idx="7"/>
            <a:endCxn id="121" idx="3"/>
          </p:cNvCxnSpPr>
          <p:nvPr/>
        </p:nvCxnSpPr>
        <p:spPr>
          <a:xfrm flipH="1">
            <a:off x="2377513" y="2712628"/>
            <a:ext cx="228500" cy="2692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67F68942-3897-0E33-393F-15C98410CE3D}"/>
              </a:ext>
            </a:extLst>
          </p:cNvPr>
          <p:cNvSpPr/>
          <p:nvPr/>
        </p:nvSpPr>
        <p:spPr>
          <a:xfrm rot="16200000" flipH="1">
            <a:off x="2207808" y="2949812"/>
            <a:ext cx="196034" cy="20276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09611BF-3679-0264-D92D-08DE70DC2783}"/>
              </a:ext>
            </a:extLst>
          </p:cNvPr>
          <p:cNvSpPr/>
          <p:nvPr/>
        </p:nvSpPr>
        <p:spPr>
          <a:xfrm rot="16200000" flipH="1">
            <a:off x="2951554" y="2949812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48C0892-271C-BA47-4514-0DAAAAF8360E}"/>
              </a:ext>
            </a:extLst>
          </p:cNvPr>
          <p:cNvSpPr/>
          <p:nvPr/>
        </p:nvSpPr>
        <p:spPr>
          <a:xfrm rot="16200000" flipH="1">
            <a:off x="1867499" y="3664094"/>
            <a:ext cx="196034" cy="20276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152CB6A1-4F3D-B4CE-7F00-CFFFFC282E70}"/>
              </a:ext>
            </a:extLst>
          </p:cNvPr>
          <p:cNvSpPr/>
          <p:nvPr/>
        </p:nvSpPr>
        <p:spPr>
          <a:xfrm rot="16200000" flipH="1">
            <a:off x="2579683" y="3235498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938541E8-165F-409F-EEDD-571CF01E2E54}"/>
              </a:ext>
            </a:extLst>
          </p:cNvPr>
          <p:cNvSpPr/>
          <p:nvPr/>
        </p:nvSpPr>
        <p:spPr>
          <a:xfrm rot="16200000" flipH="1">
            <a:off x="2364847" y="3660786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69C96EC5-9F13-8D81-202F-54EE6C97891D}"/>
              </a:ext>
            </a:extLst>
          </p:cNvPr>
          <p:cNvSpPr/>
          <p:nvPr/>
        </p:nvSpPr>
        <p:spPr>
          <a:xfrm rot="16200000" flipH="1">
            <a:off x="2829107" y="3664096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F182B0E-15F1-677C-D150-821D36DC2D37}"/>
              </a:ext>
            </a:extLst>
          </p:cNvPr>
          <p:cNvSpPr/>
          <p:nvPr/>
        </p:nvSpPr>
        <p:spPr>
          <a:xfrm rot="16200000" flipH="1">
            <a:off x="3327335" y="3660238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C96B092-78A2-9A99-883B-1A7C5B5BE91C}"/>
              </a:ext>
            </a:extLst>
          </p:cNvPr>
          <p:cNvCxnSpPr>
            <a:cxnSpLocks/>
            <a:stCxn id="121" idx="7"/>
            <a:endCxn id="123" idx="3"/>
          </p:cNvCxnSpPr>
          <p:nvPr/>
        </p:nvCxnSpPr>
        <p:spPr>
          <a:xfrm flipH="1">
            <a:off x="2037204" y="3120504"/>
            <a:ext cx="196936" cy="575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EB58D84-99FC-2186-BC9A-CB77F656D8AC}"/>
              </a:ext>
            </a:extLst>
          </p:cNvPr>
          <p:cNvCxnSpPr>
            <a:cxnSpLocks/>
            <a:stCxn id="121" idx="5"/>
            <a:endCxn id="124" idx="1"/>
          </p:cNvCxnSpPr>
          <p:nvPr/>
        </p:nvCxnSpPr>
        <p:spPr>
          <a:xfrm>
            <a:off x="2377513" y="3120504"/>
            <a:ext cx="228501" cy="147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7C6BE85-DB55-C758-5692-EF8E1B2BBE36}"/>
              </a:ext>
            </a:extLst>
          </p:cNvPr>
          <p:cNvCxnSpPr>
            <a:cxnSpLocks/>
            <a:stCxn id="122" idx="7"/>
            <a:endCxn id="124" idx="3"/>
          </p:cNvCxnSpPr>
          <p:nvPr/>
        </p:nvCxnSpPr>
        <p:spPr>
          <a:xfrm flipH="1">
            <a:off x="2749388" y="3120504"/>
            <a:ext cx="228498" cy="147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74E81FCB-2BC5-A81A-53D5-F3AB3461AE54}"/>
              </a:ext>
            </a:extLst>
          </p:cNvPr>
          <p:cNvCxnSpPr>
            <a:cxnSpLocks/>
            <a:stCxn id="121" idx="6"/>
            <a:endCxn id="125" idx="2"/>
          </p:cNvCxnSpPr>
          <p:nvPr/>
        </p:nvCxnSpPr>
        <p:spPr>
          <a:xfrm>
            <a:off x="2305827" y="3149212"/>
            <a:ext cx="157038" cy="514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BA13487-F11D-920E-D7F9-1C5047C4C912}"/>
              </a:ext>
            </a:extLst>
          </p:cNvPr>
          <p:cNvCxnSpPr>
            <a:cxnSpLocks/>
            <a:stCxn id="122" idx="6"/>
            <a:endCxn id="126" idx="2"/>
          </p:cNvCxnSpPr>
          <p:nvPr/>
        </p:nvCxnSpPr>
        <p:spPr>
          <a:xfrm flipH="1">
            <a:off x="2927126" y="3149212"/>
            <a:ext cx="122447" cy="5182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0EC9675-E0DF-353F-67B9-C5D51E074664}"/>
              </a:ext>
            </a:extLst>
          </p:cNvPr>
          <p:cNvCxnSpPr>
            <a:cxnSpLocks/>
            <a:stCxn id="122" idx="5"/>
            <a:endCxn id="127" idx="1"/>
          </p:cNvCxnSpPr>
          <p:nvPr/>
        </p:nvCxnSpPr>
        <p:spPr>
          <a:xfrm>
            <a:off x="3121259" y="3120504"/>
            <a:ext cx="232408" cy="5718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Oval 133">
            <a:extLst>
              <a:ext uri="{FF2B5EF4-FFF2-40B4-BE49-F238E27FC236}">
                <a16:creationId xmlns:a16="http://schemas.microsoft.com/office/drawing/2014/main" id="{CB48C70B-8D9A-5AA4-742C-0F8D2D41B603}"/>
              </a:ext>
            </a:extLst>
          </p:cNvPr>
          <p:cNvSpPr/>
          <p:nvPr/>
        </p:nvSpPr>
        <p:spPr>
          <a:xfrm rot="16200000" flipH="1">
            <a:off x="5778463" y="2541940"/>
            <a:ext cx="196034" cy="20276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25F728B0-FF79-FBCF-D9F1-C7DF0C82839D}"/>
              </a:ext>
            </a:extLst>
          </p:cNvPr>
          <p:cNvCxnSpPr>
            <a:cxnSpLocks/>
            <a:stCxn id="134" idx="5"/>
            <a:endCxn id="138" idx="1"/>
          </p:cNvCxnSpPr>
          <p:nvPr/>
        </p:nvCxnSpPr>
        <p:spPr>
          <a:xfrm>
            <a:off x="5948167" y="2712631"/>
            <a:ext cx="228500" cy="2692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67D995B-83F8-203B-7A31-28B96F166DFC}"/>
              </a:ext>
            </a:extLst>
          </p:cNvPr>
          <p:cNvCxnSpPr>
            <a:cxnSpLocks/>
            <a:stCxn id="134" idx="7"/>
            <a:endCxn id="137" idx="3"/>
          </p:cNvCxnSpPr>
          <p:nvPr/>
        </p:nvCxnSpPr>
        <p:spPr>
          <a:xfrm flipH="1">
            <a:off x="5576295" y="2712631"/>
            <a:ext cx="228500" cy="2692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BCE2CE76-6C05-E805-A49F-E53D85C1197B}"/>
              </a:ext>
            </a:extLst>
          </p:cNvPr>
          <p:cNvSpPr/>
          <p:nvPr/>
        </p:nvSpPr>
        <p:spPr>
          <a:xfrm rot="16200000" flipH="1">
            <a:off x="5406590" y="2949816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804F2BDD-358B-2B9F-9D27-70C18151C3C9}"/>
              </a:ext>
            </a:extLst>
          </p:cNvPr>
          <p:cNvSpPr/>
          <p:nvPr/>
        </p:nvSpPr>
        <p:spPr>
          <a:xfrm rot="16200000" flipH="1">
            <a:off x="6150336" y="2949816"/>
            <a:ext cx="196034" cy="20276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752A53FC-C84A-F518-2CE2-201B8E31857C}"/>
              </a:ext>
            </a:extLst>
          </p:cNvPr>
          <p:cNvSpPr/>
          <p:nvPr/>
        </p:nvSpPr>
        <p:spPr>
          <a:xfrm rot="16200000" flipH="1">
            <a:off x="5066281" y="3664098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77BB2606-9AC1-231D-C51A-B77887DF5CBF}"/>
              </a:ext>
            </a:extLst>
          </p:cNvPr>
          <p:cNvSpPr/>
          <p:nvPr/>
        </p:nvSpPr>
        <p:spPr>
          <a:xfrm rot="16200000" flipH="1">
            <a:off x="5778464" y="3235501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CC3A609-9C8B-73E6-9A57-E5C1D0F378B3}"/>
              </a:ext>
            </a:extLst>
          </p:cNvPr>
          <p:cNvSpPr/>
          <p:nvPr/>
        </p:nvSpPr>
        <p:spPr>
          <a:xfrm rot="16200000" flipH="1">
            <a:off x="5563628" y="3660789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4BE2E4A-680E-A069-8359-53CB1F33E9A6}"/>
              </a:ext>
            </a:extLst>
          </p:cNvPr>
          <p:cNvSpPr/>
          <p:nvPr/>
        </p:nvSpPr>
        <p:spPr>
          <a:xfrm rot="16200000" flipH="1">
            <a:off x="6027889" y="3664099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23E4DE1-5A58-05B1-655C-270A4E192BFC}"/>
              </a:ext>
            </a:extLst>
          </p:cNvPr>
          <p:cNvSpPr/>
          <p:nvPr/>
        </p:nvSpPr>
        <p:spPr>
          <a:xfrm rot="16200000" flipH="1">
            <a:off x="6526117" y="3660241"/>
            <a:ext cx="196034" cy="20276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76B1B9B-EF9C-C064-3BCA-CB8B533E3D97}"/>
              </a:ext>
            </a:extLst>
          </p:cNvPr>
          <p:cNvCxnSpPr>
            <a:cxnSpLocks/>
            <a:stCxn id="137" idx="7"/>
            <a:endCxn id="139" idx="3"/>
          </p:cNvCxnSpPr>
          <p:nvPr/>
        </p:nvCxnSpPr>
        <p:spPr>
          <a:xfrm flipH="1">
            <a:off x="5235986" y="3120507"/>
            <a:ext cx="196936" cy="575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A8ED4B26-B967-6704-0EEC-A7EE68E5E7EA}"/>
              </a:ext>
            </a:extLst>
          </p:cNvPr>
          <p:cNvCxnSpPr>
            <a:cxnSpLocks/>
            <a:stCxn id="137" idx="5"/>
            <a:endCxn id="140" idx="1"/>
          </p:cNvCxnSpPr>
          <p:nvPr/>
        </p:nvCxnSpPr>
        <p:spPr>
          <a:xfrm>
            <a:off x="5576295" y="3120507"/>
            <a:ext cx="228501" cy="147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15C66DE2-C277-58FA-23E4-7BE8E33B3837}"/>
              </a:ext>
            </a:extLst>
          </p:cNvPr>
          <p:cNvCxnSpPr>
            <a:cxnSpLocks/>
            <a:stCxn id="138" idx="7"/>
            <a:endCxn id="140" idx="3"/>
          </p:cNvCxnSpPr>
          <p:nvPr/>
        </p:nvCxnSpPr>
        <p:spPr>
          <a:xfrm flipH="1">
            <a:off x="5948169" y="3120507"/>
            <a:ext cx="228498" cy="147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4B5705F7-106A-BC68-A8C3-FD4EDF719AB8}"/>
              </a:ext>
            </a:extLst>
          </p:cNvPr>
          <p:cNvCxnSpPr>
            <a:cxnSpLocks/>
            <a:stCxn id="137" idx="6"/>
            <a:endCxn id="141" idx="2"/>
          </p:cNvCxnSpPr>
          <p:nvPr/>
        </p:nvCxnSpPr>
        <p:spPr>
          <a:xfrm>
            <a:off x="5504609" y="3149215"/>
            <a:ext cx="157038" cy="514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DA6DEB3A-B034-BFFF-72BC-F2C6985E738C}"/>
              </a:ext>
            </a:extLst>
          </p:cNvPr>
          <p:cNvCxnSpPr>
            <a:cxnSpLocks/>
            <a:stCxn id="138" idx="6"/>
            <a:endCxn id="142" idx="2"/>
          </p:cNvCxnSpPr>
          <p:nvPr/>
        </p:nvCxnSpPr>
        <p:spPr>
          <a:xfrm flipH="1">
            <a:off x="6125908" y="3149215"/>
            <a:ext cx="122447" cy="5182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19E25883-6873-8C8A-39F6-DDA5A4EA2FD0}"/>
              </a:ext>
            </a:extLst>
          </p:cNvPr>
          <p:cNvCxnSpPr>
            <a:cxnSpLocks/>
            <a:stCxn id="138" idx="5"/>
            <a:endCxn id="143" idx="1"/>
          </p:cNvCxnSpPr>
          <p:nvPr/>
        </p:nvCxnSpPr>
        <p:spPr>
          <a:xfrm>
            <a:off x="6320040" y="3120507"/>
            <a:ext cx="232408" cy="5718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Oval 149">
            <a:extLst>
              <a:ext uri="{FF2B5EF4-FFF2-40B4-BE49-F238E27FC236}">
                <a16:creationId xmlns:a16="http://schemas.microsoft.com/office/drawing/2014/main" id="{03933B18-DB3A-F1C0-1B5F-28638F98A944}"/>
              </a:ext>
            </a:extLst>
          </p:cNvPr>
          <p:cNvSpPr/>
          <p:nvPr/>
        </p:nvSpPr>
        <p:spPr>
          <a:xfrm rot="16200000" flipH="1">
            <a:off x="8968313" y="2539337"/>
            <a:ext cx="196034" cy="20276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C616BE2-86F4-A2CE-7541-B6C601F23888}"/>
              </a:ext>
            </a:extLst>
          </p:cNvPr>
          <p:cNvCxnSpPr>
            <a:cxnSpLocks/>
            <a:stCxn id="150" idx="5"/>
            <a:endCxn id="154" idx="1"/>
          </p:cNvCxnSpPr>
          <p:nvPr/>
        </p:nvCxnSpPr>
        <p:spPr>
          <a:xfrm>
            <a:off x="9138018" y="2710029"/>
            <a:ext cx="228500" cy="2692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E420E16F-7A37-A249-41FC-9B92C1932082}"/>
              </a:ext>
            </a:extLst>
          </p:cNvPr>
          <p:cNvCxnSpPr>
            <a:cxnSpLocks/>
            <a:stCxn id="150" idx="7"/>
            <a:endCxn id="153" idx="3"/>
          </p:cNvCxnSpPr>
          <p:nvPr/>
        </p:nvCxnSpPr>
        <p:spPr>
          <a:xfrm flipH="1">
            <a:off x="8766145" y="2710029"/>
            <a:ext cx="228500" cy="2692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Oval 152">
            <a:extLst>
              <a:ext uri="{FF2B5EF4-FFF2-40B4-BE49-F238E27FC236}">
                <a16:creationId xmlns:a16="http://schemas.microsoft.com/office/drawing/2014/main" id="{C1E41B4E-18B8-E725-571C-1944388AC49F}"/>
              </a:ext>
            </a:extLst>
          </p:cNvPr>
          <p:cNvSpPr/>
          <p:nvPr/>
        </p:nvSpPr>
        <p:spPr>
          <a:xfrm rot="16200000" flipH="1">
            <a:off x="8596440" y="2947213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FA24B114-0B07-669B-5415-7062BC680AA0}"/>
              </a:ext>
            </a:extLst>
          </p:cNvPr>
          <p:cNvSpPr/>
          <p:nvPr/>
        </p:nvSpPr>
        <p:spPr>
          <a:xfrm rot="16200000" flipH="1">
            <a:off x="9340186" y="2947213"/>
            <a:ext cx="196034" cy="20276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6FE2D400-B6BC-D32E-1C45-4D05CD4538AD}"/>
              </a:ext>
            </a:extLst>
          </p:cNvPr>
          <p:cNvSpPr/>
          <p:nvPr/>
        </p:nvSpPr>
        <p:spPr>
          <a:xfrm rot="16200000" flipH="1">
            <a:off x="8256131" y="3661495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3DABAC74-79B8-E819-2732-02CFA155AC48}"/>
              </a:ext>
            </a:extLst>
          </p:cNvPr>
          <p:cNvSpPr/>
          <p:nvPr/>
        </p:nvSpPr>
        <p:spPr>
          <a:xfrm rot="16200000" flipH="1">
            <a:off x="8968315" y="3232899"/>
            <a:ext cx="196034" cy="20276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6E163217-9231-33FF-B873-BFEE0269E0C5}"/>
              </a:ext>
            </a:extLst>
          </p:cNvPr>
          <p:cNvSpPr/>
          <p:nvPr/>
        </p:nvSpPr>
        <p:spPr>
          <a:xfrm rot="16200000" flipH="1">
            <a:off x="8753478" y="3658187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CE6C8DCC-9785-ABDB-83AF-028F9E68CEAF}"/>
              </a:ext>
            </a:extLst>
          </p:cNvPr>
          <p:cNvSpPr/>
          <p:nvPr/>
        </p:nvSpPr>
        <p:spPr>
          <a:xfrm rot="16200000" flipH="1">
            <a:off x="9217739" y="3661497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E19B616E-CCAC-47E4-9A7B-57E10C869B49}"/>
              </a:ext>
            </a:extLst>
          </p:cNvPr>
          <p:cNvSpPr/>
          <p:nvPr/>
        </p:nvSpPr>
        <p:spPr>
          <a:xfrm rot="16200000" flipH="1">
            <a:off x="9715967" y="3657638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51FE89A-EBA1-ED4B-CF3D-1C67F33C39FD}"/>
              </a:ext>
            </a:extLst>
          </p:cNvPr>
          <p:cNvCxnSpPr>
            <a:cxnSpLocks/>
            <a:stCxn id="153" idx="7"/>
            <a:endCxn id="155" idx="3"/>
          </p:cNvCxnSpPr>
          <p:nvPr/>
        </p:nvCxnSpPr>
        <p:spPr>
          <a:xfrm flipH="1">
            <a:off x="8425836" y="3117905"/>
            <a:ext cx="196936" cy="575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FF3EEB5-972F-7352-8DD5-54150F0A44A3}"/>
              </a:ext>
            </a:extLst>
          </p:cNvPr>
          <p:cNvCxnSpPr>
            <a:cxnSpLocks/>
            <a:stCxn id="153" idx="5"/>
            <a:endCxn id="156" idx="1"/>
          </p:cNvCxnSpPr>
          <p:nvPr/>
        </p:nvCxnSpPr>
        <p:spPr>
          <a:xfrm>
            <a:off x="8766145" y="3117905"/>
            <a:ext cx="228501" cy="147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92AF0DF6-1C0F-493D-DFFD-B5DAE6B00EDF}"/>
              </a:ext>
            </a:extLst>
          </p:cNvPr>
          <p:cNvCxnSpPr>
            <a:cxnSpLocks/>
            <a:stCxn id="154" idx="7"/>
            <a:endCxn id="156" idx="3"/>
          </p:cNvCxnSpPr>
          <p:nvPr/>
        </p:nvCxnSpPr>
        <p:spPr>
          <a:xfrm flipH="1">
            <a:off x="9138019" y="3117905"/>
            <a:ext cx="228498" cy="147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DEE992A9-C292-25DD-ADF3-9E2CBF2FBA88}"/>
              </a:ext>
            </a:extLst>
          </p:cNvPr>
          <p:cNvCxnSpPr>
            <a:cxnSpLocks/>
            <a:stCxn id="153" idx="6"/>
            <a:endCxn id="157" idx="2"/>
          </p:cNvCxnSpPr>
          <p:nvPr/>
        </p:nvCxnSpPr>
        <p:spPr>
          <a:xfrm>
            <a:off x="8694459" y="3146612"/>
            <a:ext cx="157038" cy="514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CCCC465C-5226-B861-7A12-89CBF88A3E5C}"/>
              </a:ext>
            </a:extLst>
          </p:cNvPr>
          <p:cNvCxnSpPr>
            <a:cxnSpLocks/>
            <a:stCxn id="154" idx="6"/>
            <a:endCxn id="158" idx="2"/>
          </p:cNvCxnSpPr>
          <p:nvPr/>
        </p:nvCxnSpPr>
        <p:spPr>
          <a:xfrm flipH="1">
            <a:off x="9315758" y="3146612"/>
            <a:ext cx="122447" cy="5182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2F74736C-77B8-C5FB-365F-294DB38B8EF8}"/>
              </a:ext>
            </a:extLst>
          </p:cNvPr>
          <p:cNvCxnSpPr>
            <a:cxnSpLocks/>
            <a:stCxn id="154" idx="5"/>
            <a:endCxn id="159" idx="1"/>
          </p:cNvCxnSpPr>
          <p:nvPr/>
        </p:nvCxnSpPr>
        <p:spPr>
          <a:xfrm>
            <a:off x="9509890" y="3117905"/>
            <a:ext cx="232408" cy="5718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Rectangle 165">
            <a:extLst>
              <a:ext uri="{FF2B5EF4-FFF2-40B4-BE49-F238E27FC236}">
                <a16:creationId xmlns:a16="http://schemas.microsoft.com/office/drawing/2014/main" id="{92EAD85B-D788-0A06-5A46-B7A0317941A1}"/>
              </a:ext>
            </a:extLst>
          </p:cNvPr>
          <p:cNvSpPr/>
          <p:nvPr/>
        </p:nvSpPr>
        <p:spPr>
          <a:xfrm flipH="1">
            <a:off x="7046754" y="3226671"/>
            <a:ext cx="134080" cy="108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594FAEE9-EA61-7835-B6E9-060E7FBF5ADB}"/>
              </a:ext>
            </a:extLst>
          </p:cNvPr>
          <p:cNvSpPr/>
          <p:nvPr/>
        </p:nvSpPr>
        <p:spPr>
          <a:xfrm flipH="1">
            <a:off x="7315240" y="3226671"/>
            <a:ext cx="134080" cy="108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DACF0B51-466B-2805-0821-FF12F1A1C457}"/>
              </a:ext>
            </a:extLst>
          </p:cNvPr>
          <p:cNvSpPr/>
          <p:nvPr/>
        </p:nvSpPr>
        <p:spPr>
          <a:xfrm flipH="1">
            <a:off x="7574194" y="3226669"/>
            <a:ext cx="134080" cy="108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Content Placeholder 6">
            <a:extLst>
              <a:ext uri="{FF2B5EF4-FFF2-40B4-BE49-F238E27FC236}">
                <a16:creationId xmlns:a16="http://schemas.microsoft.com/office/drawing/2014/main" id="{8F0868A7-1BBE-E042-0FFF-A1B39AFA3C61}"/>
              </a:ext>
            </a:extLst>
          </p:cNvPr>
          <p:cNvSpPr txBox="1">
            <a:spLocks/>
          </p:cNvSpPr>
          <p:nvPr/>
        </p:nvSpPr>
        <p:spPr>
          <a:xfrm>
            <a:off x="7700664" y="3910296"/>
            <a:ext cx="2855839" cy="918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bg1"/>
                </a:solidFill>
                <a:latin typeface="Outfit" pitchFamily="2" charset="0"/>
              </a:rPr>
              <a:t>Decision Tree N</a:t>
            </a:r>
          </a:p>
        </p:txBody>
      </p:sp>
      <p:sp>
        <p:nvSpPr>
          <p:cNvPr id="170" name="Content Placeholder 6">
            <a:extLst>
              <a:ext uri="{FF2B5EF4-FFF2-40B4-BE49-F238E27FC236}">
                <a16:creationId xmlns:a16="http://schemas.microsoft.com/office/drawing/2014/main" id="{D4FF5501-9C43-E8EC-6EBC-584E6A2EFA94}"/>
              </a:ext>
            </a:extLst>
          </p:cNvPr>
          <p:cNvSpPr txBox="1">
            <a:spLocks/>
          </p:cNvSpPr>
          <p:nvPr/>
        </p:nvSpPr>
        <p:spPr>
          <a:xfrm>
            <a:off x="1250071" y="3893474"/>
            <a:ext cx="2855839" cy="918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Decision Tree 1</a:t>
            </a:r>
          </a:p>
        </p:txBody>
      </p:sp>
      <p:sp>
        <p:nvSpPr>
          <p:cNvPr id="171" name="Content Placeholder 6">
            <a:extLst>
              <a:ext uri="{FF2B5EF4-FFF2-40B4-BE49-F238E27FC236}">
                <a16:creationId xmlns:a16="http://schemas.microsoft.com/office/drawing/2014/main" id="{B281B871-9E2D-FB0A-3783-8A0A15F5A9F0}"/>
              </a:ext>
            </a:extLst>
          </p:cNvPr>
          <p:cNvSpPr txBox="1">
            <a:spLocks/>
          </p:cNvSpPr>
          <p:nvPr/>
        </p:nvSpPr>
        <p:spPr>
          <a:xfrm>
            <a:off x="4475367" y="3910296"/>
            <a:ext cx="2855839" cy="918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Decision Tree 2</a:t>
            </a: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7639DC42-3063-9E50-2219-1A44D090E77F}"/>
              </a:ext>
            </a:extLst>
          </p:cNvPr>
          <p:cNvSpPr/>
          <p:nvPr/>
        </p:nvSpPr>
        <p:spPr>
          <a:xfrm rot="16200000" flipH="1">
            <a:off x="2579683" y="2539332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656C59D1-2577-2A68-706F-D4C73E4857FC}"/>
              </a:ext>
            </a:extLst>
          </p:cNvPr>
          <p:cNvSpPr/>
          <p:nvPr/>
        </p:nvSpPr>
        <p:spPr>
          <a:xfrm rot="16200000" flipH="1">
            <a:off x="2207810" y="2947208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A8EC33FD-20FE-4D82-AF51-3D98A9FE315C}"/>
              </a:ext>
            </a:extLst>
          </p:cNvPr>
          <p:cNvSpPr/>
          <p:nvPr/>
        </p:nvSpPr>
        <p:spPr>
          <a:xfrm rot="16200000" flipH="1">
            <a:off x="1867501" y="3661490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EEFD8D7F-ED00-5DCF-E08E-E09967DF633D}"/>
              </a:ext>
            </a:extLst>
          </p:cNvPr>
          <p:cNvSpPr/>
          <p:nvPr/>
        </p:nvSpPr>
        <p:spPr>
          <a:xfrm rot="16200000" flipH="1">
            <a:off x="5778464" y="2539336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774D6CDD-BA79-2FB1-A4BF-F850923E8B2C}"/>
              </a:ext>
            </a:extLst>
          </p:cNvPr>
          <p:cNvSpPr/>
          <p:nvPr/>
        </p:nvSpPr>
        <p:spPr>
          <a:xfrm rot="16200000" flipH="1">
            <a:off x="6150337" y="2947211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8B4E9181-2D95-00D0-0ACA-C626F6EEC6C0}"/>
              </a:ext>
            </a:extLst>
          </p:cNvPr>
          <p:cNvSpPr/>
          <p:nvPr/>
        </p:nvSpPr>
        <p:spPr>
          <a:xfrm rot="16200000" flipH="1">
            <a:off x="6526118" y="3657637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A1ED92CB-FE14-E6F4-460C-BBCF43B2F24B}"/>
              </a:ext>
            </a:extLst>
          </p:cNvPr>
          <p:cNvSpPr/>
          <p:nvPr/>
        </p:nvSpPr>
        <p:spPr>
          <a:xfrm rot="16200000" flipH="1">
            <a:off x="8968315" y="2536733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DC1F8FD7-36AD-220C-CA02-CC47603DC551}"/>
              </a:ext>
            </a:extLst>
          </p:cNvPr>
          <p:cNvSpPr/>
          <p:nvPr/>
        </p:nvSpPr>
        <p:spPr>
          <a:xfrm rot="16200000" flipH="1">
            <a:off x="9340188" y="2944609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B3613F67-5298-8AD9-6B94-59124456C39F}"/>
              </a:ext>
            </a:extLst>
          </p:cNvPr>
          <p:cNvSpPr/>
          <p:nvPr/>
        </p:nvSpPr>
        <p:spPr>
          <a:xfrm rot="16200000" flipH="1">
            <a:off x="8968316" y="3230295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92854A43-691B-237B-60B8-D20371E6820E}"/>
              </a:ext>
            </a:extLst>
          </p:cNvPr>
          <p:cNvCxnSpPr>
            <a:cxnSpLocks/>
          </p:cNvCxnSpPr>
          <p:nvPr/>
        </p:nvCxnSpPr>
        <p:spPr>
          <a:xfrm>
            <a:off x="7691695" y="2129349"/>
            <a:ext cx="587156" cy="23755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FC36C4D1-4811-017B-DEE0-4DC581BA1C6C}"/>
              </a:ext>
            </a:extLst>
          </p:cNvPr>
          <p:cNvCxnSpPr>
            <a:cxnSpLocks/>
          </p:cNvCxnSpPr>
          <p:nvPr/>
        </p:nvCxnSpPr>
        <p:spPr>
          <a:xfrm flipH="1">
            <a:off x="9228793" y="4581969"/>
            <a:ext cx="1" cy="49274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Content Placeholder 6">
            <a:extLst>
              <a:ext uri="{FF2B5EF4-FFF2-40B4-BE49-F238E27FC236}">
                <a16:creationId xmlns:a16="http://schemas.microsoft.com/office/drawing/2014/main" id="{5CE64603-50BF-572A-BE7C-AA3498BDA323}"/>
              </a:ext>
            </a:extLst>
          </p:cNvPr>
          <p:cNvSpPr txBox="1">
            <a:spLocks/>
          </p:cNvSpPr>
          <p:nvPr/>
        </p:nvSpPr>
        <p:spPr>
          <a:xfrm>
            <a:off x="8242018" y="5074714"/>
            <a:ext cx="1944711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Result N</a:t>
            </a:r>
          </a:p>
        </p:txBody>
      </p: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99AF498F-14CC-BC0B-7206-E6668A11B2AE}"/>
              </a:ext>
            </a:extLst>
          </p:cNvPr>
          <p:cNvCxnSpPr>
            <a:cxnSpLocks/>
          </p:cNvCxnSpPr>
          <p:nvPr/>
        </p:nvCxnSpPr>
        <p:spPr>
          <a:xfrm flipH="1">
            <a:off x="2573012" y="4570462"/>
            <a:ext cx="1" cy="49274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Content Placeholder 6">
            <a:extLst>
              <a:ext uri="{FF2B5EF4-FFF2-40B4-BE49-F238E27FC236}">
                <a16:creationId xmlns:a16="http://schemas.microsoft.com/office/drawing/2014/main" id="{17D36AB7-1150-944D-4807-9C7B0CB1A0A1}"/>
              </a:ext>
            </a:extLst>
          </p:cNvPr>
          <p:cNvSpPr txBox="1">
            <a:spLocks/>
          </p:cNvSpPr>
          <p:nvPr/>
        </p:nvSpPr>
        <p:spPr>
          <a:xfrm>
            <a:off x="1519407" y="5074712"/>
            <a:ext cx="1944711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Result 1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72066A98-4A97-9553-DB87-B057D8A582D9}"/>
              </a:ext>
            </a:extLst>
          </p:cNvPr>
          <p:cNvCxnSpPr>
            <a:cxnSpLocks/>
            <a:endCxn id="192" idx="3"/>
          </p:cNvCxnSpPr>
          <p:nvPr/>
        </p:nvCxnSpPr>
        <p:spPr>
          <a:xfrm flipH="1">
            <a:off x="6754695" y="5379471"/>
            <a:ext cx="1706399" cy="45739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9B9AA984-1110-6772-E53F-1F36587F5DA5}"/>
              </a:ext>
            </a:extLst>
          </p:cNvPr>
          <p:cNvCxnSpPr>
            <a:cxnSpLocks/>
          </p:cNvCxnSpPr>
          <p:nvPr/>
        </p:nvCxnSpPr>
        <p:spPr>
          <a:xfrm flipH="1">
            <a:off x="5804795" y="4570462"/>
            <a:ext cx="1" cy="49274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Content Placeholder 6">
            <a:extLst>
              <a:ext uri="{FF2B5EF4-FFF2-40B4-BE49-F238E27FC236}">
                <a16:creationId xmlns:a16="http://schemas.microsoft.com/office/drawing/2014/main" id="{08A3DAF1-95EE-83F3-28E7-10079C12C57E}"/>
              </a:ext>
            </a:extLst>
          </p:cNvPr>
          <p:cNvSpPr txBox="1">
            <a:spLocks/>
          </p:cNvSpPr>
          <p:nvPr/>
        </p:nvSpPr>
        <p:spPr>
          <a:xfrm>
            <a:off x="4809984" y="4971498"/>
            <a:ext cx="1944711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Result 2</a:t>
            </a:r>
          </a:p>
        </p:txBody>
      </p:sp>
      <p:sp>
        <p:nvSpPr>
          <p:cNvPr id="192" name="Content Placeholder 6">
            <a:extLst>
              <a:ext uri="{FF2B5EF4-FFF2-40B4-BE49-F238E27FC236}">
                <a16:creationId xmlns:a16="http://schemas.microsoft.com/office/drawing/2014/main" id="{2D7FC281-3658-DC99-DABD-E88B39752D55}"/>
              </a:ext>
            </a:extLst>
          </p:cNvPr>
          <p:cNvSpPr txBox="1">
            <a:spLocks/>
          </p:cNvSpPr>
          <p:nvPr/>
        </p:nvSpPr>
        <p:spPr>
          <a:xfrm>
            <a:off x="4809984" y="5568874"/>
            <a:ext cx="1944711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Averaging</a:t>
            </a:r>
          </a:p>
        </p:txBody>
      </p:sp>
      <p:sp>
        <p:nvSpPr>
          <p:cNvPr id="193" name="Content Placeholder 6">
            <a:extLst>
              <a:ext uri="{FF2B5EF4-FFF2-40B4-BE49-F238E27FC236}">
                <a16:creationId xmlns:a16="http://schemas.microsoft.com/office/drawing/2014/main" id="{16563072-5F17-1AE2-1943-B2814268F7E8}"/>
              </a:ext>
            </a:extLst>
          </p:cNvPr>
          <p:cNvSpPr txBox="1">
            <a:spLocks/>
          </p:cNvSpPr>
          <p:nvPr/>
        </p:nvSpPr>
        <p:spPr>
          <a:xfrm>
            <a:off x="4809984" y="6116835"/>
            <a:ext cx="1944711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Final Result</a:t>
            </a: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57165B72-FBBB-8E2F-4F06-EC9EE7B086D1}"/>
              </a:ext>
            </a:extLst>
          </p:cNvPr>
          <p:cNvCxnSpPr>
            <a:cxnSpLocks/>
          </p:cNvCxnSpPr>
          <p:nvPr/>
        </p:nvCxnSpPr>
        <p:spPr>
          <a:xfrm>
            <a:off x="5801652" y="5580862"/>
            <a:ext cx="0" cy="19198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224F4393-4B2D-F627-4340-194837BF63AD}"/>
              </a:ext>
            </a:extLst>
          </p:cNvPr>
          <p:cNvCxnSpPr>
            <a:cxnSpLocks/>
            <a:endCxn id="192" idx="1"/>
          </p:cNvCxnSpPr>
          <p:nvPr/>
        </p:nvCxnSpPr>
        <p:spPr>
          <a:xfrm>
            <a:off x="3165676" y="5405377"/>
            <a:ext cx="1644308" cy="43148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Content Placeholder 6">
            <a:extLst>
              <a:ext uri="{FF2B5EF4-FFF2-40B4-BE49-F238E27FC236}">
                <a16:creationId xmlns:a16="http://schemas.microsoft.com/office/drawing/2014/main" id="{FF645926-D065-D94B-2A98-24739155B4C9}"/>
              </a:ext>
            </a:extLst>
          </p:cNvPr>
          <p:cNvSpPr txBox="1">
            <a:spLocks/>
          </p:cNvSpPr>
          <p:nvPr/>
        </p:nvSpPr>
        <p:spPr>
          <a:xfrm>
            <a:off x="3522720" y="1517923"/>
            <a:ext cx="4719298" cy="575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Dataset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752A39E1-FB60-E07C-4B54-B4649EED07D8}"/>
              </a:ext>
            </a:extLst>
          </p:cNvPr>
          <p:cNvSpPr/>
          <p:nvPr/>
        </p:nvSpPr>
        <p:spPr>
          <a:xfrm>
            <a:off x="417250" y="1487212"/>
            <a:ext cx="10999433" cy="5774722"/>
          </a:xfrm>
          <a:prstGeom prst="rect">
            <a:avLst/>
          </a:prstGeom>
          <a:solidFill>
            <a:srgbClr val="685858"/>
          </a:solidFill>
          <a:ln>
            <a:solidFill>
              <a:srgbClr val="6858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69F32217-22E9-8914-808F-7CD54A361901}"/>
              </a:ext>
            </a:extLst>
          </p:cNvPr>
          <p:cNvSpPr/>
          <p:nvPr/>
        </p:nvSpPr>
        <p:spPr>
          <a:xfrm>
            <a:off x="417250" y="1959183"/>
            <a:ext cx="10999433" cy="4898817"/>
          </a:xfrm>
          <a:prstGeom prst="rect">
            <a:avLst/>
          </a:prstGeom>
          <a:solidFill>
            <a:srgbClr val="685858"/>
          </a:solidFill>
          <a:ln>
            <a:solidFill>
              <a:srgbClr val="6858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125" grpId="0" animBg="1"/>
      <p:bldP spid="153" grpId="0" animBg="1"/>
      <p:bldP spid="155" grpId="0" animBg="1"/>
      <p:bldP spid="175" grpId="0" animBg="1"/>
      <p:bldP spid="178" grpId="0" animBg="1"/>
      <p:bldP spid="179" grpId="0" animBg="1"/>
      <p:bldP spid="186" grpId="0"/>
      <p:bldP spid="188" grpId="0"/>
      <p:bldP spid="191" grpId="0"/>
      <p:bldP spid="192" grpId="0"/>
      <p:bldP spid="193" grpId="0"/>
      <p:bldP spid="204" grpId="0" animBg="1"/>
      <p:bldP spid="20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0990C6-6571-931A-2467-4A8B9EAD6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7F68AAC-BCEF-85B7-4CF7-4BAA32BB0E8E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Test Plan</a:t>
            </a:r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415BF62D-1FF1-91D8-BD80-9F7B419D5C5B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3390751" y="4897519"/>
            <a:ext cx="815460" cy="1"/>
          </a:xfrm>
          <a:prstGeom prst="curvedConnector3">
            <a:avLst>
              <a:gd name="adj1" fmla="val 50000"/>
            </a:avLst>
          </a:prstGeom>
          <a:ln w="136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6017EAE3-80E3-11B0-6D33-8492307FE95C}"/>
              </a:ext>
            </a:extLst>
          </p:cNvPr>
          <p:cNvCxnSpPr>
            <a:cxnSpLocks/>
            <a:stCxn id="6" idx="3"/>
            <a:endCxn id="21" idx="1"/>
          </p:cNvCxnSpPr>
          <p:nvPr/>
        </p:nvCxnSpPr>
        <p:spPr>
          <a:xfrm flipV="1">
            <a:off x="3468238" y="2404538"/>
            <a:ext cx="737974" cy="1"/>
          </a:xfrm>
          <a:prstGeom prst="curvedConnector3">
            <a:avLst>
              <a:gd name="adj1" fmla="val 50000"/>
            </a:avLst>
          </a:prstGeom>
          <a:ln w="136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1B7ECB-5709-3372-981C-D1469FFE6419}"/>
              </a:ext>
            </a:extLst>
          </p:cNvPr>
          <p:cNvSpPr/>
          <p:nvPr/>
        </p:nvSpPr>
        <p:spPr>
          <a:xfrm>
            <a:off x="1433664" y="1918097"/>
            <a:ext cx="2034574" cy="97288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600" b="1">
                <a:solidFill>
                  <a:prstClr val="white"/>
                </a:solidFill>
                <a:latin typeface="Outfit" pitchFamily="2" charset="0"/>
              </a:rPr>
              <a:t>(training)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69E8868D-7A47-8AD0-BE55-E6DFB4D8DA3C}"/>
              </a:ext>
            </a:extLst>
          </p:cNvPr>
          <p:cNvCxnSpPr>
            <a:cxnSpLocks/>
            <a:stCxn id="15" idx="1"/>
            <a:endCxn id="25" idx="0"/>
          </p:cNvCxnSpPr>
          <p:nvPr/>
        </p:nvCxnSpPr>
        <p:spPr>
          <a:xfrm rot="10800000" flipV="1">
            <a:off x="7907815" y="1487010"/>
            <a:ext cx="1391799" cy="1338381"/>
          </a:xfrm>
          <a:prstGeom prst="curvedConnector2">
            <a:avLst/>
          </a:prstGeom>
          <a:ln w="136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4DD0137A-53B0-69BA-151C-4635EA21D40A}"/>
              </a:ext>
            </a:extLst>
          </p:cNvPr>
          <p:cNvCxnSpPr>
            <a:cxnSpLocks/>
            <a:stCxn id="21" idx="3"/>
            <a:endCxn id="25" idx="0"/>
          </p:cNvCxnSpPr>
          <p:nvPr/>
        </p:nvCxnSpPr>
        <p:spPr>
          <a:xfrm>
            <a:off x="6240106" y="2404538"/>
            <a:ext cx="1667708" cy="420854"/>
          </a:xfrm>
          <a:prstGeom prst="curvedConnector2">
            <a:avLst/>
          </a:prstGeom>
          <a:ln w="136525">
            <a:solidFill>
              <a:srgbClr val="C960D7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990E15C1-655A-B7A5-73F0-AAFFEA7BD41E}"/>
              </a:ext>
            </a:extLst>
          </p:cNvPr>
          <p:cNvCxnSpPr>
            <a:cxnSpLocks/>
            <a:stCxn id="25" idx="2"/>
            <a:endCxn id="18" idx="3"/>
          </p:cNvCxnSpPr>
          <p:nvPr/>
        </p:nvCxnSpPr>
        <p:spPr>
          <a:xfrm rot="5400000">
            <a:off x="6849813" y="3839517"/>
            <a:ext cx="448297" cy="1667707"/>
          </a:xfrm>
          <a:prstGeom prst="curvedConnector2">
            <a:avLst/>
          </a:prstGeom>
          <a:ln w="136525">
            <a:solidFill>
              <a:srgbClr val="C960D7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40891D-F229-C30F-A9AC-7E30A041B3A6}"/>
              </a:ext>
            </a:extLst>
          </p:cNvPr>
          <p:cNvSpPr/>
          <p:nvPr/>
        </p:nvSpPr>
        <p:spPr>
          <a:xfrm>
            <a:off x="8360600" y="4183381"/>
            <a:ext cx="2793999" cy="2079244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b="1">
              <a:solidFill>
                <a:prstClr val="white"/>
              </a:solidFill>
              <a:latin typeface="Outfit" pitchFamily="2" charset="0"/>
            </a:endParaRP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Update: 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Accuracy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Confidence Score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Confusion Matrix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493887-753C-C4F5-FCE8-11FF61FFFA99}"/>
              </a:ext>
            </a:extLst>
          </p:cNvPr>
          <p:cNvSpPr/>
          <p:nvPr/>
        </p:nvSpPr>
        <p:spPr>
          <a:xfrm>
            <a:off x="1511151" y="4411078"/>
            <a:ext cx="1879600" cy="97288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600" b="1" dirty="0">
                <a:solidFill>
                  <a:prstClr val="white"/>
                </a:solidFill>
                <a:latin typeface="Outfit" pitchFamily="2" charset="0"/>
              </a:rPr>
              <a:t>(development)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2571B64E-B343-503C-FA15-0EDEE0247ACF}"/>
              </a:ext>
            </a:extLst>
          </p:cNvPr>
          <p:cNvCxnSpPr>
            <a:cxnSpLocks/>
            <a:stCxn id="25" idx="3"/>
            <a:endCxn id="10" idx="0"/>
          </p:cNvCxnSpPr>
          <p:nvPr/>
        </p:nvCxnSpPr>
        <p:spPr>
          <a:xfrm>
            <a:off x="8924761" y="3637307"/>
            <a:ext cx="832839" cy="546074"/>
          </a:xfrm>
          <a:prstGeom prst="curvedConnector2">
            <a:avLst/>
          </a:prstGeom>
          <a:ln w="136525">
            <a:solidFill>
              <a:schemeClr val="accent5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FF1ED69D-18E0-5622-E031-BD801706E7AA}"/>
              </a:ext>
            </a:extLst>
          </p:cNvPr>
          <p:cNvCxnSpPr>
            <a:cxnSpLocks/>
            <a:stCxn id="18" idx="0"/>
            <a:endCxn id="21" idx="2"/>
          </p:cNvCxnSpPr>
          <p:nvPr/>
        </p:nvCxnSpPr>
        <p:spPr>
          <a:xfrm rot="5400000" flipH="1" flipV="1">
            <a:off x="4802305" y="3637308"/>
            <a:ext cx="841709" cy="12700"/>
          </a:xfrm>
          <a:prstGeom prst="curvedConnector3">
            <a:avLst>
              <a:gd name="adj1" fmla="val 50000"/>
            </a:avLst>
          </a:prstGeom>
          <a:ln w="136525">
            <a:solidFill>
              <a:srgbClr val="C960D7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74E7DD-3164-A03A-60A6-3F5D97C5FDE5}"/>
              </a:ext>
            </a:extLst>
          </p:cNvPr>
          <p:cNvSpPr/>
          <p:nvPr/>
        </p:nvSpPr>
        <p:spPr>
          <a:xfrm>
            <a:off x="9299613" y="1000569"/>
            <a:ext cx="2079626" cy="97288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333" b="1" dirty="0">
                <a:solidFill>
                  <a:prstClr val="white"/>
                </a:solidFill>
                <a:latin typeface="Outfit" pitchFamily="2" charset="0"/>
              </a:rPr>
              <a:t>(evaluation)</a:t>
            </a:r>
          </a:p>
        </p:txBody>
      </p:sp>
      <p:pic>
        <p:nvPicPr>
          <p:cNvPr id="16" name="Picture 15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6FB3A3EF-AE1C-15C8-12AC-F98916788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644" y="4244041"/>
            <a:ext cx="607909" cy="607907"/>
          </a:xfrm>
          <a:prstGeom prst="rect">
            <a:avLst/>
          </a:prstGeom>
          <a:noFill/>
          <a:effectLst/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B75B9A2-4750-518C-B6D2-0EFA91219DAB}"/>
              </a:ext>
            </a:extLst>
          </p:cNvPr>
          <p:cNvGrpSpPr/>
          <p:nvPr/>
        </p:nvGrpSpPr>
        <p:grpSpPr>
          <a:xfrm>
            <a:off x="4206211" y="4058162"/>
            <a:ext cx="2033896" cy="1678714"/>
            <a:chOff x="4206211" y="4058162"/>
            <a:chExt cx="2033896" cy="167871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D50952B-9E2A-D69B-AF04-635EA89035A7}"/>
                </a:ext>
              </a:extLst>
            </p:cNvPr>
            <p:cNvSpPr/>
            <p:nvPr/>
          </p:nvSpPr>
          <p:spPr>
            <a:xfrm>
              <a:off x="4206211" y="4058162"/>
              <a:ext cx="2033896" cy="1678714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>
                  <a:solidFill>
                    <a:prstClr val="white"/>
                  </a:solidFill>
                  <a:latin typeface="Outfit" pitchFamily="2" charset="0"/>
                </a:rPr>
                <a:t>Revise Model</a:t>
              </a:r>
            </a:p>
          </p:txBody>
        </p:sp>
        <p:pic>
          <p:nvPicPr>
            <p:cNvPr id="19" name="Picture 18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D1C6D2FE-E27F-C2BD-70C5-BF2FAA5C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4653" y="4244041"/>
              <a:ext cx="614548" cy="614548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B7188A-2F3C-8ABA-C3AA-02AAEB32AE88}"/>
              </a:ext>
            </a:extLst>
          </p:cNvPr>
          <p:cNvGrpSpPr/>
          <p:nvPr/>
        </p:nvGrpSpPr>
        <p:grpSpPr>
          <a:xfrm>
            <a:off x="4206212" y="1592623"/>
            <a:ext cx="2033894" cy="1623830"/>
            <a:chOff x="4206212" y="1592623"/>
            <a:chExt cx="2033894" cy="162383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FD9EF65-2AC5-2028-B7C1-A1B1FFDF23A9}"/>
                </a:ext>
              </a:extLst>
            </p:cNvPr>
            <p:cNvSpPr/>
            <p:nvPr/>
          </p:nvSpPr>
          <p:spPr>
            <a:xfrm>
              <a:off x="4206212" y="1592623"/>
              <a:ext cx="2033894" cy="162383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>
                  <a:solidFill>
                    <a:prstClr val="white"/>
                  </a:solidFill>
                  <a:latin typeface="Outfit" pitchFamily="2" charset="0"/>
                </a:rPr>
                <a:t>Train Model</a:t>
              </a:r>
            </a:p>
          </p:txBody>
        </p:sp>
        <p:pic>
          <p:nvPicPr>
            <p:cNvPr id="22" name="Picture 21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C5C544B9-74DD-D466-F792-6369C71D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64" y="1757220"/>
              <a:ext cx="647317" cy="647317"/>
            </a:xfrm>
            <a:prstGeom prst="rect">
              <a:avLst/>
            </a:prstGeom>
            <a:noFill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99C769-99DC-AB11-C356-BFE73E8E8C72}"/>
              </a:ext>
            </a:extLst>
          </p:cNvPr>
          <p:cNvGrpSpPr/>
          <p:nvPr/>
        </p:nvGrpSpPr>
        <p:grpSpPr>
          <a:xfrm>
            <a:off x="6890867" y="2825392"/>
            <a:ext cx="2033894" cy="1623830"/>
            <a:chOff x="6890867" y="2825392"/>
            <a:chExt cx="2033894" cy="162383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1D8414-C60F-AA6F-7ED1-B5FEF395E430}"/>
                </a:ext>
              </a:extLst>
            </p:cNvPr>
            <p:cNvSpPr/>
            <p:nvPr/>
          </p:nvSpPr>
          <p:spPr>
            <a:xfrm>
              <a:off x="6890867" y="2825392"/>
              <a:ext cx="2033894" cy="162383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 dirty="0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 dirty="0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 dirty="0">
                  <a:solidFill>
                    <a:prstClr val="white"/>
                  </a:solidFill>
                  <a:latin typeface="Outfit" pitchFamily="2" charset="0"/>
                </a:rPr>
                <a:t>Evaluate Model</a:t>
              </a:r>
            </a:p>
          </p:txBody>
        </p:sp>
        <p:pic>
          <p:nvPicPr>
            <p:cNvPr id="26" name="Picture 25" descr="A diagram of two people&#10;&#10;AI-generated content may be incorrect.">
              <a:extLst>
                <a:ext uri="{FF2B5EF4-FFF2-40B4-BE49-F238E27FC236}">
                  <a16:creationId xmlns:a16="http://schemas.microsoft.com/office/drawing/2014/main" id="{6DDDB689-4BD0-E5DE-9CE5-3F9691EF9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589" y="3047890"/>
              <a:ext cx="549311" cy="54931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670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3BAE2E-D5C6-0BD0-424E-4CDDFB59A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15272CD-016B-CAC6-DA15-F5B8EAECABD6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Confusion Matrix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42F2C68-FA87-0AF0-5558-A10F10E2DCF4}"/>
              </a:ext>
            </a:extLst>
          </p:cNvPr>
          <p:cNvSpPr txBox="1">
            <a:spLocks/>
          </p:cNvSpPr>
          <p:nvPr/>
        </p:nvSpPr>
        <p:spPr>
          <a:xfrm>
            <a:off x="1175657" y="1042228"/>
            <a:ext cx="9840686" cy="31922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A measurement tool that helps evaluate performance of a machine learning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82D4211-6760-E21E-BD69-B5450888FF46}"/>
              </a:ext>
            </a:extLst>
          </p:cNvPr>
          <p:cNvGrpSpPr/>
          <p:nvPr/>
        </p:nvGrpSpPr>
        <p:grpSpPr>
          <a:xfrm>
            <a:off x="2359107" y="2064291"/>
            <a:ext cx="1537926" cy="2393819"/>
            <a:chOff x="1385629" y="1950406"/>
            <a:chExt cx="1537926" cy="239381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235AB6-CD22-97E0-8E0E-BEADEF57C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44681" y="1950406"/>
              <a:ext cx="1378874" cy="1378874"/>
            </a:xfrm>
            <a:prstGeom prst="rect">
              <a:avLst/>
            </a:prstGeom>
          </p:spPr>
        </p:pic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13E8120E-0505-63FB-7672-6E43192318C7}"/>
                </a:ext>
              </a:extLst>
            </p:cNvPr>
            <p:cNvSpPr txBox="1">
              <a:spLocks/>
            </p:cNvSpPr>
            <p:nvPr/>
          </p:nvSpPr>
          <p:spPr>
            <a:xfrm>
              <a:off x="1734758" y="3407126"/>
              <a:ext cx="771880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True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0AF8B914-FE61-1B09-FC26-6E3D49ADC25C}"/>
                </a:ext>
              </a:extLst>
            </p:cNvPr>
            <p:cNvSpPr txBox="1">
              <a:spLocks/>
            </p:cNvSpPr>
            <p:nvPr/>
          </p:nvSpPr>
          <p:spPr>
            <a:xfrm>
              <a:off x="1588652" y="3767148"/>
              <a:ext cx="1064092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correct 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EAFEBB95-5CF5-AE96-1CFD-10DF516D5394}"/>
                </a:ext>
              </a:extLst>
            </p:cNvPr>
            <p:cNvSpPr txBox="1">
              <a:spLocks/>
            </p:cNvSpPr>
            <p:nvPr/>
          </p:nvSpPr>
          <p:spPr>
            <a:xfrm>
              <a:off x="1385629" y="3984203"/>
              <a:ext cx="1470138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classification 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FFB86-A0F9-E0BD-8A04-82AEA2221526}"/>
              </a:ext>
            </a:extLst>
          </p:cNvPr>
          <p:cNvGrpSpPr/>
          <p:nvPr/>
        </p:nvGrpSpPr>
        <p:grpSpPr>
          <a:xfrm>
            <a:off x="3975351" y="2110809"/>
            <a:ext cx="1470138" cy="2347301"/>
            <a:chOff x="3961659" y="1996924"/>
            <a:chExt cx="1470138" cy="23473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69C83C0-F06D-DEE2-BDAB-949BC8E1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7769" y="1996924"/>
              <a:ext cx="1237918" cy="1237918"/>
            </a:xfrm>
            <a:prstGeom prst="rect">
              <a:avLst/>
            </a:prstGeom>
          </p:spPr>
        </p:pic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FAAD9E0A-F9D0-8D54-DC53-CA2535CE3744}"/>
                </a:ext>
              </a:extLst>
            </p:cNvPr>
            <p:cNvSpPr txBox="1">
              <a:spLocks/>
            </p:cNvSpPr>
            <p:nvPr/>
          </p:nvSpPr>
          <p:spPr>
            <a:xfrm>
              <a:off x="4164682" y="3407126"/>
              <a:ext cx="1064092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False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0C2E8D85-E81F-0A53-6246-25E373DD8D1D}"/>
                </a:ext>
              </a:extLst>
            </p:cNvPr>
            <p:cNvSpPr txBox="1">
              <a:spLocks/>
            </p:cNvSpPr>
            <p:nvPr/>
          </p:nvSpPr>
          <p:spPr>
            <a:xfrm>
              <a:off x="4164682" y="3767148"/>
              <a:ext cx="1064092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incorrect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2966D00F-1DC5-4159-0AF5-52C3B14F4930}"/>
                </a:ext>
              </a:extLst>
            </p:cNvPr>
            <p:cNvSpPr txBox="1">
              <a:spLocks/>
            </p:cNvSpPr>
            <p:nvPr/>
          </p:nvSpPr>
          <p:spPr>
            <a:xfrm>
              <a:off x="3961659" y="3984203"/>
              <a:ext cx="1470138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classification 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</p:grp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0CB1B308-907C-C9D1-B5E1-8DA73B9C6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740981"/>
              </p:ext>
            </p:extLst>
          </p:nvPr>
        </p:nvGraphicFramePr>
        <p:xfrm>
          <a:off x="787363" y="4691525"/>
          <a:ext cx="5532414" cy="1712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0266">
                  <a:extLst>
                    <a:ext uri="{9D8B030D-6E8A-4147-A177-3AD203B41FA5}">
                      <a16:colId xmlns:a16="http://schemas.microsoft.com/office/drawing/2014/main" val="891258439"/>
                    </a:ext>
                  </a:extLst>
                </a:gridCol>
                <a:gridCol w="1782827">
                  <a:extLst>
                    <a:ext uri="{9D8B030D-6E8A-4147-A177-3AD203B41FA5}">
                      <a16:colId xmlns:a16="http://schemas.microsoft.com/office/drawing/2014/main" val="1800656759"/>
                    </a:ext>
                  </a:extLst>
                </a:gridCol>
                <a:gridCol w="1839321">
                  <a:extLst>
                    <a:ext uri="{9D8B030D-6E8A-4147-A177-3AD203B41FA5}">
                      <a16:colId xmlns:a16="http://schemas.microsoft.com/office/drawing/2014/main" val="1756451049"/>
                    </a:ext>
                  </a:extLst>
                </a:gridCol>
              </a:tblGrid>
              <a:tr h="6965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/ Predicted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Real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Fake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31786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Real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0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True Positive (TP)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False Negative (FN)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20026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Fake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False </a:t>
                      </a:r>
                      <a:r>
                        <a:rPr lang="en-US" sz="1600" b="0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Positive (FP)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True 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Negative (TN)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79080"/>
                  </a:ext>
                </a:extLst>
              </a:tr>
            </a:tbl>
          </a:graphicData>
        </a:graphic>
      </p:graphicFrame>
      <p:sp>
        <p:nvSpPr>
          <p:cNvPr id="56" name="Title 1">
            <a:extLst>
              <a:ext uri="{FF2B5EF4-FFF2-40B4-BE49-F238E27FC236}">
                <a16:creationId xmlns:a16="http://schemas.microsoft.com/office/drawing/2014/main" id="{E15732AA-CCDD-F0B9-29E3-425283390920}"/>
              </a:ext>
            </a:extLst>
          </p:cNvPr>
          <p:cNvSpPr txBox="1">
            <a:spLocks/>
          </p:cNvSpPr>
          <p:nvPr/>
        </p:nvSpPr>
        <p:spPr>
          <a:xfrm>
            <a:off x="3039215" y="1480104"/>
            <a:ext cx="1872272" cy="47566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rPr>
              <a:t>Evaluation: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916B74-D5B0-C4A4-4363-90F8C40F6471}"/>
              </a:ext>
            </a:extLst>
          </p:cNvPr>
          <p:cNvGrpSpPr/>
          <p:nvPr/>
        </p:nvGrpSpPr>
        <p:grpSpPr>
          <a:xfrm>
            <a:off x="7032136" y="2110809"/>
            <a:ext cx="1470138" cy="2347301"/>
            <a:chOff x="6465656" y="1996924"/>
            <a:chExt cx="1470138" cy="234730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74114BC-877D-B5EF-B53A-D041F038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581766" y="1996924"/>
              <a:ext cx="1237918" cy="1237918"/>
            </a:xfrm>
            <a:prstGeom prst="rect">
              <a:avLst/>
            </a:prstGeom>
          </p:spPr>
        </p:pic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1D5EF6A1-8811-244F-659E-AE439FDDCAE5}"/>
                </a:ext>
              </a:extLst>
            </p:cNvPr>
            <p:cNvSpPr txBox="1">
              <a:spLocks/>
            </p:cNvSpPr>
            <p:nvPr/>
          </p:nvSpPr>
          <p:spPr>
            <a:xfrm>
              <a:off x="6581766" y="3407126"/>
              <a:ext cx="1237918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Positive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BC4FC805-1CCD-9B87-2EC8-5BAE00159079}"/>
                </a:ext>
              </a:extLst>
            </p:cNvPr>
            <p:cNvSpPr txBox="1">
              <a:spLocks/>
            </p:cNvSpPr>
            <p:nvPr/>
          </p:nvSpPr>
          <p:spPr>
            <a:xfrm>
              <a:off x="6668679" y="3767148"/>
              <a:ext cx="1064092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real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4CD4FD6F-F0CB-69B3-7786-4AA2E9CCA9F6}"/>
                </a:ext>
              </a:extLst>
            </p:cNvPr>
            <p:cNvSpPr txBox="1">
              <a:spLocks/>
            </p:cNvSpPr>
            <p:nvPr/>
          </p:nvSpPr>
          <p:spPr>
            <a:xfrm>
              <a:off x="6465656" y="3984203"/>
              <a:ext cx="1470138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image 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231961-FE95-3616-C945-F7EEEA4A2D0A}"/>
              </a:ext>
            </a:extLst>
          </p:cNvPr>
          <p:cNvGrpSpPr/>
          <p:nvPr/>
        </p:nvGrpSpPr>
        <p:grpSpPr>
          <a:xfrm>
            <a:off x="8472252" y="2017891"/>
            <a:ext cx="1526270" cy="2440219"/>
            <a:chOff x="8717325" y="1904006"/>
            <a:chExt cx="1526270" cy="244021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2ABCB27-9D6D-6720-2ADC-9685B836B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67823" y="1904006"/>
              <a:ext cx="1425274" cy="1425274"/>
            </a:xfrm>
            <a:prstGeom prst="rect">
              <a:avLst/>
            </a:prstGeom>
          </p:spPr>
        </p:pic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D429AC35-C4A9-ABE2-9A65-CFFD62DB2B14}"/>
                </a:ext>
              </a:extLst>
            </p:cNvPr>
            <p:cNvSpPr txBox="1">
              <a:spLocks/>
            </p:cNvSpPr>
            <p:nvPr/>
          </p:nvSpPr>
          <p:spPr>
            <a:xfrm>
              <a:off x="8717325" y="3407126"/>
              <a:ext cx="1526270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Negative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8CAADC37-CE49-D294-EB1E-8E8276426518}"/>
                </a:ext>
              </a:extLst>
            </p:cNvPr>
            <p:cNvSpPr txBox="1">
              <a:spLocks/>
            </p:cNvSpPr>
            <p:nvPr/>
          </p:nvSpPr>
          <p:spPr>
            <a:xfrm>
              <a:off x="8948414" y="3767148"/>
              <a:ext cx="1064092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fake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5BF72AEA-A3FD-DE24-40BF-084B21ED2B73}"/>
                </a:ext>
              </a:extLst>
            </p:cNvPr>
            <p:cNvSpPr txBox="1">
              <a:spLocks/>
            </p:cNvSpPr>
            <p:nvPr/>
          </p:nvSpPr>
          <p:spPr>
            <a:xfrm>
              <a:off x="8745391" y="3984203"/>
              <a:ext cx="1470138" cy="36002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image 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endParaRPr>
            </a:p>
          </p:txBody>
        </p:sp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62EFA201-654B-2E12-A1AF-4E128DE5380A}"/>
              </a:ext>
            </a:extLst>
          </p:cNvPr>
          <p:cNvSpPr txBox="1">
            <a:spLocks/>
          </p:cNvSpPr>
          <p:nvPr/>
        </p:nvSpPr>
        <p:spPr>
          <a:xfrm>
            <a:off x="7536116" y="1624155"/>
            <a:ext cx="1872272" cy="32226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rPr>
              <a:t>Annotation: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4FB919EB-FA94-E2FE-3EB1-59C637DF9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729461"/>
              </p:ext>
            </p:extLst>
          </p:nvPr>
        </p:nvGraphicFramePr>
        <p:xfrm>
          <a:off x="6427956" y="4691525"/>
          <a:ext cx="5314464" cy="1712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5011">
                  <a:extLst>
                    <a:ext uri="{9D8B030D-6E8A-4147-A177-3AD203B41FA5}">
                      <a16:colId xmlns:a16="http://schemas.microsoft.com/office/drawing/2014/main" val="891258439"/>
                    </a:ext>
                  </a:extLst>
                </a:gridCol>
                <a:gridCol w="1712592">
                  <a:extLst>
                    <a:ext uri="{9D8B030D-6E8A-4147-A177-3AD203B41FA5}">
                      <a16:colId xmlns:a16="http://schemas.microsoft.com/office/drawing/2014/main" val="1800656759"/>
                    </a:ext>
                  </a:extLst>
                </a:gridCol>
                <a:gridCol w="1766861">
                  <a:extLst>
                    <a:ext uri="{9D8B030D-6E8A-4147-A177-3AD203B41FA5}">
                      <a16:colId xmlns:a16="http://schemas.microsoft.com/office/drawing/2014/main" val="1756451049"/>
                    </a:ext>
                  </a:extLst>
                </a:gridCol>
              </a:tblGrid>
              <a:tr h="6965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/ Predicted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Real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Fake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31786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Real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20026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Fake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79080"/>
                  </a:ext>
                </a:extLst>
              </a:tr>
            </a:tbl>
          </a:graphicData>
        </a:graphic>
      </p:graphicFrame>
      <p:pic>
        <p:nvPicPr>
          <p:cNvPr id="60" name="Picture 59">
            <a:extLst>
              <a:ext uri="{FF2B5EF4-FFF2-40B4-BE49-F238E27FC236}">
                <a16:creationId xmlns:a16="http://schemas.microsoft.com/office/drawing/2014/main" id="{29BECE9E-5808-0BF6-F63B-39AA2CEE8D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0590" y="5432856"/>
            <a:ext cx="445531" cy="44553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0C0310D-64AF-2EF1-063A-7381FB74B55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0510" y="5455629"/>
            <a:ext cx="399986" cy="39998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5A29055-01CF-93B6-E0A8-271FFF994A2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6435" y="5920297"/>
            <a:ext cx="445531" cy="44553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49C9156-B742-0749-83E1-CB34FBBDDF7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1966" y="5920297"/>
            <a:ext cx="445531" cy="44553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C25D637-24FD-327C-E7AE-75D13D369F2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9693" y="5408312"/>
            <a:ext cx="470075" cy="4700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F53D16E-D157-477A-7739-4206723A5F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6063" y="5420583"/>
            <a:ext cx="445532" cy="44553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E197326-B6FF-DDE9-A717-F34241495D3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2349" y="5918479"/>
            <a:ext cx="445532" cy="44553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E58EA29-9133-4FC1-6D26-8D89EBA43E2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0510" y="5941252"/>
            <a:ext cx="399986" cy="399986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9862503B-4B75-0EB9-1A14-3855736D03D8}"/>
              </a:ext>
            </a:extLst>
          </p:cNvPr>
          <p:cNvSpPr/>
          <p:nvPr/>
        </p:nvSpPr>
        <p:spPr>
          <a:xfrm>
            <a:off x="2664563" y="5403899"/>
            <a:ext cx="3687088" cy="1074705"/>
          </a:xfrm>
          <a:prstGeom prst="rect">
            <a:avLst/>
          </a:prstGeom>
          <a:solidFill>
            <a:srgbClr val="685858"/>
          </a:solidFill>
          <a:ln>
            <a:solidFill>
              <a:srgbClr val="6858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798CC1B-ADF7-25E4-43C7-6ED3539DEE0F}"/>
              </a:ext>
            </a:extLst>
          </p:cNvPr>
          <p:cNvSpPr/>
          <p:nvPr/>
        </p:nvSpPr>
        <p:spPr>
          <a:xfrm>
            <a:off x="552918" y="5332616"/>
            <a:ext cx="2112401" cy="1138456"/>
          </a:xfrm>
          <a:prstGeom prst="rect">
            <a:avLst/>
          </a:prstGeom>
          <a:solidFill>
            <a:srgbClr val="685858"/>
          </a:solidFill>
          <a:ln>
            <a:solidFill>
              <a:srgbClr val="6858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C097991-8C96-52D4-CD2D-A9D7AB348026}"/>
              </a:ext>
            </a:extLst>
          </p:cNvPr>
          <p:cNvSpPr/>
          <p:nvPr/>
        </p:nvSpPr>
        <p:spPr>
          <a:xfrm>
            <a:off x="6395325" y="4649815"/>
            <a:ext cx="5532413" cy="1818041"/>
          </a:xfrm>
          <a:prstGeom prst="rect">
            <a:avLst/>
          </a:prstGeom>
          <a:solidFill>
            <a:srgbClr val="685858"/>
          </a:solidFill>
          <a:ln>
            <a:solidFill>
              <a:srgbClr val="6858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9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8" grpId="0" animBg="1"/>
      <p:bldP spid="69" grpId="0" animBg="1"/>
      <p:bldP spid="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31B1F8-54A0-EB09-1622-232B2839C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BC8CA50B-E60F-5181-1313-9254CB22C46F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Machine Learning Metrics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728CF67-43F7-1CA1-0361-D3CFD8EF8CDB}"/>
              </a:ext>
            </a:extLst>
          </p:cNvPr>
          <p:cNvSpPr txBox="1">
            <a:spLocks/>
          </p:cNvSpPr>
          <p:nvPr/>
        </p:nvSpPr>
        <p:spPr>
          <a:xfrm>
            <a:off x="1175657" y="1042228"/>
            <a:ext cx="9840686" cy="31922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These metrics help evaluate performance of a machine learning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DA259E42-7A01-22AA-7F5A-6CD1BCE7F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77252"/>
              </p:ext>
            </p:extLst>
          </p:nvPr>
        </p:nvGraphicFramePr>
        <p:xfrm>
          <a:off x="2905245" y="1550627"/>
          <a:ext cx="5761651" cy="8981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367">
                  <a:extLst>
                    <a:ext uri="{9D8B030D-6E8A-4147-A177-3AD203B41FA5}">
                      <a16:colId xmlns:a16="http://schemas.microsoft.com/office/drawing/2014/main" val="891258439"/>
                    </a:ext>
                  </a:extLst>
                </a:gridCol>
                <a:gridCol w="1829076">
                  <a:extLst>
                    <a:ext uri="{9D8B030D-6E8A-4147-A177-3AD203B41FA5}">
                      <a16:colId xmlns:a16="http://schemas.microsoft.com/office/drawing/2014/main" val="1800656759"/>
                    </a:ext>
                  </a:extLst>
                </a:gridCol>
                <a:gridCol w="2008208">
                  <a:extLst>
                    <a:ext uri="{9D8B030D-6E8A-4147-A177-3AD203B41FA5}">
                      <a16:colId xmlns:a16="http://schemas.microsoft.com/office/drawing/2014/main" val="1756451049"/>
                    </a:ext>
                  </a:extLst>
                </a:gridCol>
              </a:tblGrid>
              <a:tr h="32615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/ Predicted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Real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Fake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317863"/>
                  </a:ext>
                </a:extLst>
              </a:tr>
              <a:tr h="29515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Real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TP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FN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200269"/>
                  </a:ext>
                </a:extLst>
              </a:tr>
              <a:tr h="1445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Fake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FP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79080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2F3A7-9E20-B001-8F43-689CCD3BE143}"/>
              </a:ext>
            </a:extLst>
          </p:cNvPr>
          <p:cNvSpPr>
            <a:spLocks noGrp="1"/>
          </p:cNvSpPr>
          <p:nvPr/>
        </p:nvSpPr>
        <p:spPr>
          <a:xfrm>
            <a:off x="1041879" y="2885852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Accuracy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6AE0796-5344-AC28-2885-B1745E781745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811916" y="3465485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𝑇𝑁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𝑇𝑁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6AE0796-5344-AC28-2885-B1745E7817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16" y="3465485"/>
                <a:ext cx="2162534" cy="554126"/>
              </a:xfrm>
              <a:prstGeom prst="rect">
                <a:avLst/>
              </a:prstGeom>
              <a:blipFill>
                <a:blip r:embed="rId3"/>
                <a:stretch>
                  <a:fillRect l="-5070" r="-2254" b="-1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B5F5FA5-05B2-403D-A78D-47C02F039D3A}"/>
              </a:ext>
            </a:extLst>
          </p:cNvPr>
          <p:cNvSpPr txBox="1"/>
          <p:nvPr/>
        </p:nvSpPr>
        <p:spPr>
          <a:xfrm>
            <a:off x="652523" y="4222549"/>
            <a:ext cx="2481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How often the model classifies an image correctly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CFBD2F-7111-D2E3-53A8-FBEF4AEB4D20}"/>
              </a:ext>
            </a:extLst>
          </p:cNvPr>
          <p:cNvSpPr>
            <a:spLocks noGrp="1"/>
          </p:cNvSpPr>
          <p:nvPr/>
        </p:nvSpPr>
        <p:spPr>
          <a:xfrm>
            <a:off x="3717524" y="2885852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Precision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43BDA0E-4F01-3C43-0C10-C3D379548E51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3487561" y="3465485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43BDA0E-4F01-3C43-0C10-C3D379548E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561" y="3465485"/>
                <a:ext cx="2162534" cy="554126"/>
              </a:xfrm>
              <a:prstGeom prst="rect">
                <a:avLst/>
              </a:prstGeom>
              <a:blipFill>
                <a:blip r:embed="rId4"/>
                <a:stretch>
                  <a:fillRect l="-5070" b="-1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4091A1B-2B00-51E0-0644-CB839F097295}"/>
              </a:ext>
            </a:extLst>
          </p:cNvPr>
          <p:cNvSpPr txBox="1"/>
          <p:nvPr/>
        </p:nvSpPr>
        <p:spPr>
          <a:xfrm>
            <a:off x="3328167" y="4222549"/>
            <a:ext cx="2481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Proportion of correct positive predictions to all positive cases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50FC6C2-DCAF-651E-D5E9-7FD757B3807A}"/>
              </a:ext>
            </a:extLst>
          </p:cNvPr>
          <p:cNvSpPr>
            <a:spLocks noGrp="1"/>
          </p:cNvSpPr>
          <p:nvPr/>
        </p:nvSpPr>
        <p:spPr>
          <a:xfrm>
            <a:off x="6320615" y="2885852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Recall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051900E-3D25-6FBB-FD3B-CB87E48CC9CA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090652" y="3465485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051900E-3D25-6FBB-FD3B-CB87E48CC9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652" y="3465485"/>
                <a:ext cx="2162534" cy="554126"/>
              </a:xfrm>
              <a:prstGeom prst="rect">
                <a:avLst/>
              </a:prstGeom>
              <a:blipFill>
                <a:blip r:embed="rId5"/>
                <a:stretch>
                  <a:fillRect l="-5070" b="-1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597E314-2108-BEDA-47DA-0DD42157BAA9}"/>
              </a:ext>
            </a:extLst>
          </p:cNvPr>
          <p:cNvSpPr txBox="1"/>
          <p:nvPr/>
        </p:nvSpPr>
        <p:spPr>
          <a:xfrm>
            <a:off x="6041900" y="4214554"/>
            <a:ext cx="2481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Proportion of positive cases correctly identified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549F55-35C5-A9BA-BF6D-560BC0F86B3A}"/>
              </a:ext>
            </a:extLst>
          </p:cNvPr>
          <p:cNvSpPr>
            <a:spLocks noGrp="1"/>
          </p:cNvSpPr>
          <p:nvPr/>
        </p:nvSpPr>
        <p:spPr>
          <a:xfrm>
            <a:off x="9247395" y="2885852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F1 Score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5C57FA4F-EF3F-880F-CDD3-D100B62C620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9017432" y="3465485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𝑅𝑒𝑐𝑎𝑙𝑙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𝑅𝑒𝑐𝑎𝑙𝑙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5C57FA4F-EF3F-880F-CDD3-D100B62C62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432" y="3465485"/>
                <a:ext cx="2162534" cy="554126"/>
              </a:xfrm>
              <a:prstGeom prst="rect">
                <a:avLst/>
              </a:prstGeom>
              <a:blipFill>
                <a:blip r:embed="rId6"/>
                <a:stretch>
                  <a:fillRect r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9186110F-129F-BB4A-86DA-F3DD336737B9}"/>
              </a:ext>
            </a:extLst>
          </p:cNvPr>
          <p:cNvSpPr txBox="1"/>
          <p:nvPr/>
        </p:nvSpPr>
        <p:spPr>
          <a:xfrm>
            <a:off x="8858038" y="4214554"/>
            <a:ext cx="2481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Combines precision and recall into a balanced metric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E9E3C64-F4BC-2E43-8C0A-CA762581E76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7228" y="1908614"/>
            <a:ext cx="235518" cy="2355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6B2167-E895-49CE-93AD-2381137733E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254189" y="1920651"/>
            <a:ext cx="211442" cy="2114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2246E3-0DAD-0740-C1BD-7F4C85D620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2697" y="2184253"/>
            <a:ext cx="235518" cy="2355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3483169-46BB-3FA8-8B1A-E6A50F49707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4702" y="2183528"/>
            <a:ext cx="235518" cy="2355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3CB6243-EF9C-CCC1-68B9-7DB6BBE8004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8215" y="1898541"/>
            <a:ext cx="248493" cy="2484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6561B1E-5E76-2ED5-A112-33023ECD0853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2697" y="1908612"/>
            <a:ext cx="235518" cy="2355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F1A3F5-1BC8-58B7-DAC4-E6BD8AA7CBF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9846" y="2176521"/>
            <a:ext cx="235518" cy="2355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0555F6C-9800-6D07-F96A-7889CF745DF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254189" y="2189362"/>
            <a:ext cx="211442" cy="21144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D46C0C-3026-EA56-BDFB-711D444D2B28}"/>
              </a:ext>
            </a:extLst>
          </p:cNvPr>
          <p:cNvCxnSpPr>
            <a:cxnSpLocks/>
          </p:cNvCxnSpPr>
          <p:nvPr/>
        </p:nvCxnSpPr>
        <p:spPr>
          <a:xfrm>
            <a:off x="3194170" y="3168806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FD3A14-A567-1480-AE92-FB321C85C12D}"/>
              </a:ext>
            </a:extLst>
          </p:cNvPr>
          <p:cNvCxnSpPr>
            <a:cxnSpLocks/>
          </p:cNvCxnSpPr>
          <p:nvPr/>
        </p:nvCxnSpPr>
        <p:spPr>
          <a:xfrm>
            <a:off x="5913101" y="3168806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C6C339-6C7D-88D2-99B0-13B3CF5238C3}"/>
              </a:ext>
            </a:extLst>
          </p:cNvPr>
          <p:cNvCxnSpPr>
            <a:cxnSpLocks/>
          </p:cNvCxnSpPr>
          <p:nvPr/>
        </p:nvCxnSpPr>
        <p:spPr>
          <a:xfrm>
            <a:off x="8577540" y="3168806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extLst>
              <a:ext uri="{FF2B5EF4-FFF2-40B4-BE49-F238E27FC236}">
                <a16:creationId xmlns:a16="http://schemas.microsoft.com/office/drawing/2014/main" id="{EFF8E64A-2103-F3D5-CF41-1A0B782D32DC}"/>
              </a:ext>
            </a:extLst>
          </p:cNvPr>
          <p:cNvSpPr txBox="1">
            <a:spLocks/>
          </p:cNvSpPr>
          <p:nvPr/>
        </p:nvSpPr>
        <p:spPr>
          <a:xfrm>
            <a:off x="1175657" y="5797698"/>
            <a:ext cx="9840686" cy="31922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For al these metrics, a score of 1 is considered perfect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8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5A108B-65A9-A1A0-7B19-20663987E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628AB3-4499-390A-E5C7-5610955E3C7A}"/>
              </a:ext>
            </a:extLst>
          </p:cNvPr>
          <p:cNvSpPr/>
          <p:nvPr/>
        </p:nvSpPr>
        <p:spPr>
          <a:xfrm>
            <a:off x="2166138" y="4571405"/>
            <a:ext cx="1403963" cy="57331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prstClr val="white"/>
                </a:solidFill>
                <a:latin typeface="Outfit" pitchFamily="2" charset="0"/>
              </a:rPr>
              <a:t>Image</a:t>
            </a:r>
            <a:endParaRPr lang="en-US" sz="1600" b="1" dirty="0">
              <a:solidFill>
                <a:prstClr val="white"/>
              </a:solidFill>
              <a:latin typeface="Outfit" pitchFamily="2" charset="0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6A7C70B-ECA2-B435-BAE8-A1DB91910F1D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 Design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FF8EDC-95A4-A737-00B5-C5A22F7841B9}"/>
              </a:ext>
            </a:extLst>
          </p:cNvPr>
          <p:cNvCxnSpPr>
            <a:cxnSpLocks/>
          </p:cNvCxnSpPr>
          <p:nvPr/>
        </p:nvCxnSpPr>
        <p:spPr>
          <a:xfrm flipV="1">
            <a:off x="3361803" y="3859008"/>
            <a:ext cx="552103" cy="4765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7A9DA6-4BF7-FCCF-BFE1-92DFFE35B89B}"/>
              </a:ext>
            </a:extLst>
          </p:cNvPr>
          <p:cNvSpPr/>
          <p:nvPr/>
        </p:nvSpPr>
        <p:spPr>
          <a:xfrm>
            <a:off x="4053447" y="3638345"/>
            <a:ext cx="867186" cy="57331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prstClr val="white"/>
                </a:solidFill>
                <a:latin typeface="Outfit" pitchFamily="2" charset="0"/>
              </a:rPr>
              <a:t>Yes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5BBA3C-C109-2CA5-3F8E-712F8551610C}"/>
              </a:ext>
            </a:extLst>
          </p:cNvPr>
          <p:cNvCxnSpPr>
            <a:cxnSpLocks/>
          </p:cNvCxnSpPr>
          <p:nvPr/>
        </p:nvCxnSpPr>
        <p:spPr>
          <a:xfrm>
            <a:off x="3318532" y="5309911"/>
            <a:ext cx="552103" cy="4765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0E52DA-02CA-34D2-9C5A-C6650D82B070}"/>
              </a:ext>
            </a:extLst>
          </p:cNvPr>
          <p:cNvSpPr/>
          <p:nvPr/>
        </p:nvSpPr>
        <p:spPr>
          <a:xfrm>
            <a:off x="4053447" y="5499805"/>
            <a:ext cx="867186" cy="57331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prstClr val="white"/>
                </a:solidFill>
                <a:latin typeface="Outfit" pitchFamily="2" charset="0"/>
              </a:rPr>
              <a:t>No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</p:txBody>
      </p:sp>
      <p:sp>
        <p:nvSpPr>
          <p:cNvPr id="30" name="Double Brace 29">
            <a:extLst>
              <a:ext uri="{FF2B5EF4-FFF2-40B4-BE49-F238E27FC236}">
                <a16:creationId xmlns:a16="http://schemas.microsoft.com/office/drawing/2014/main" id="{9B25DD66-E0F4-67FB-F135-1CD7FBB6B05C}"/>
              </a:ext>
            </a:extLst>
          </p:cNvPr>
          <p:cNvSpPr/>
          <p:nvPr/>
        </p:nvSpPr>
        <p:spPr>
          <a:xfrm rot="5400000">
            <a:off x="3025701" y="4342036"/>
            <a:ext cx="2922669" cy="1032054"/>
          </a:xfrm>
          <a:prstGeom prst="bracePair">
            <a:avLst>
              <a:gd name="adj" fmla="val 3442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D83DDA-D4DB-6103-4FD9-FE79A96866FE}"/>
              </a:ext>
            </a:extLst>
          </p:cNvPr>
          <p:cNvCxnSpPr>
            <a:cxnSpLocks/>
          </p:cNvCxnSpPr>
          <p:nvPr/>
        </p:nvCxnSpPr>
        <p:spPr>
          <a:xfrm flipV="1">
            <a:off x="5085500" y="3396728"/>
            <a:ext cx="552103" cy="4765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E1D172E-0E45-2011-830B-931911B5E56B}"/>
              </a:ext>
            </a:extLst>
          </p:cNvPr>
          <p:cNvSpPr/>
          <p:nvPr/>
        </p:nvSpPr>
        <p:spPr>
          <a:xfrm>
            <a:off x="5806557" y="2823412"/>
            <a:ext cx="867186" cy="57331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prstClr val="white"/>
                </a:solidFill>
                <a:latin typeface="Outfit" pitchFamily="2" charset="0"/>
              </a:rPr>
              <a:t>Yes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5BFAEDB-E667-5FEF-16BC-174EF081EE74}"/>
              </a:ext>
            </a:extLst>
          </p:cNvPr>
          <p:cNvCxnSpPr>
            <a:cxnSpLocks/>
          </p:cNvCxnSpPr>
          <p:nvPr/>
        </p:nvCxnSpPr>
        <p:spPr>
          <a:xfrm>
            <a:off x="5085500" y="4077889"/>
            <a:ext cx="552103" cy="4765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B31050F-2310-D261-532F-50DECAA4B55A}"/>
              </a:ext>
            </a:extLst>
          </p:cNvPr>
          <p:cNvSpPr/>
          <p:nvPr/>
        </p:nvSpPr>
        <p:spPr>
          <a:xfrm>
            <a:off x="5806557" y="4316165"/>
            <a:ext cx="867186" cy="57331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prstClr val="white"/>
                </a:solidFill>
                <a:latin typeface="Outfit" pitchFamily="2" charset="0"/>
              </a:rPr>
              <a:t>No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</p:txBody>
      </p:sp>
      <p:sp>
        <p:nvSpPr>
          <p:cNvPr id="45" name="Double Brace 44">
            <a:extLst>
              <a:ext uri="{FF2B5EF4-FFF2-40B4-BE49-F238E27FC236}">
                <a16:creationId xmlns:a16="http://schemas.microsoft.com/office/drawing/2014/main" id="{133D8C94-6F71-45E5-77F3-82F24431D711}"/>
              </a:ext>
            </a:extLst>
          </p:cNvPr>
          <p:cNvSpPr/>
          <p:nvPr/>
        </p:nvSpPr>
        <p:spPr>
          <a:xfrm rot="5400000">
            <a:off x="5028807" y="3342981"/>
            <a:ext cx="2422681" cy="1032054"/>
          </a:xfrm>
          <a:prstGeom prst="bracePair">
            <a:avLst>
              <a:gd name="adj" fmla="val 238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DA6E6D-5880-9D24-EC88-6E53BAFFF56D}"/>
              </a:ext>
            </a:extLst>
          </p:cNvPr>
          <p:cNvSpPr txBox="1">
            <a:spLocks/>
          </p:cNvSpPr>
          <p:nvPr/>
        </p:nvSpPr>
        <p:spPr>
          <a:xfrm>
            <a:off x="3482340" y="2761139"/>
            <a:ext cx="1995876" cy="54811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20000"/>
              </a:lnSpc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Is there a face?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732F72B6-4074-B1E0-286B-45AC8EC3F7BF}"/>
              </a:ext>
            </a:extLst>
          </p:cNvPr>
          <p:cNvSpPr txBox="1">
            <a:spLocks/>
          </p:cNvSpPr>
          <p:nvPr/>
        </p:nvSpPr>
        <p:spPr>
          <a:xfrm>
            <a:off x="5199977" y="2011683"/>
            <a:ext cx="2080342" cy="54811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20000"/>
              </a:lnSpc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Is the face real?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591603-BE1B-7468-6C4F-F1E5A7C29B19}"/>
              </a:ext>
            </a:extLst>
          </p:cNvPr>
          <p:cNvCxnSpPr>
            <a:cxnSpLocks/>
          </p:cNvCxnSpPr>
          <p:nvPr/>
        </p:nvCxnSpPr>
        <p:spPr>
          <a:xfrm>
            <a:off x="5125768" y="5786463"/>
            <a:ext cx="55210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A56CB2F-ACE6-1F8B-A980-EF055EFE05E3}"/>
              </a:ext>
            </a:extLst>
          </p:cNvPr>
          <p:cNvSpPr/>
          <p:nvPr/>
        </p:nvSpPr>
        <p:spPr>
          <a:xfrm>
            <a:off x="5778244" y="5499805"/>
            <a:ext cx="2405943" cy="573316"/>
          </a:xfrm>
          <a:prstGeom prst="roundRect">
            <a:avLst>
              <a:gd name="adj" fmla="val 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prstClr val="white"/>
                </a:solidFill>
                <a:latin typeface="Outfit" pitchFamily="2" charset="0"/>
              </a:rPr>
              <a:t>End program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7A4050-896C-9EB1-427C-796CF58905AA}"/>
              </a:ext>
            </a:extLst>
          </p:cNvPr>
          <p:cNvCxnSpPr>
            <a:cxnSpLocks/>
          </p:cNvCxnSpPr>
          <p:nvPr/>
        </p:nvCxnSpPr>
        <p:spPr>
          <a:xfrm>
            <a:off x="6881816" y="3080604"/>
            <a:ext cx="55210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62A3F7E-B740-E890-938D-72DDED50DBA5}"/>
              </a:ext>
            </a:extLst>
          </p:cNvPr>
          <p:cNvSpPr/>
          <p:nvPr/>
        </p:nvSpPr>
        <p:spPr>
          <a:xfrm>
            <a:off x="7534292" y="2793946"/>
            <a:ext cx="2792601" cy="573316"/>
          </a:xfrm>
          <a:prstGeom prst="roundRect">
            <a:avLst>
              <a:gd name="adj" fmla="val 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/>
            <a:r>
              <a:rPr lang="en-US" sz="2667" dirty="0">
                <a:solidFill>
                  <a:prstClr val="white"/>
                </a:solidFill>
                <a:latin typeface="Outfit" pitchFamily="2" charset="0"/>
              </a:rPr>
              <a:t>Present result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D322A0B-EC47-ADCB-3B4C-B643F2CA7FE5}"/>
              </a:ext>
            </a:extLst>
          </p:cNvPr>
          <p:cNvCxnSpPr>
            <a:cxnSpLocks/>
          </p:cNvCxnSpPr>
          <p:nvPr/>
        </p:nvCxnSpPr>
        <p:spPr>
          <a:xfrm>
            <a:off x="6881816" y="4603063"/>
            <a:ext cx="55210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4A10F83-8055-911F-12A0-76CE3BB8B27C}"/>
              </a:ext>
            </a:extLst>
          </p:cNvPr>
          <p:cNvSpPr/>
          <p:nvPr/>
        </p:nvSpPr>
        <p:spPr>
          <a:xfrm>
            <a:off x="7534292" y="4316405"/>
            <a:ext cx="2792601" cy="573316"/>
          </a:xfrm>
          <a:prstGeom prst="roundRect">
            <a:avLst>
              <a:gd name="adj" fmla="val 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/>
            <a:r>
              <a:rPr lang="en-US" sz="2667" dirty="0">
                <a:solidFill>
                  <a:prstClr val="white"/>
                </a:solidFill>
                <a:latin typeface="Outfit" pitchFamily="2" charset="0"/>
              </a:rPr>
              <a:t>Present result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</p:txBody>
      </p:sp>
      <p:pic>
        <p:nvPicPr>
          <p:cNvPr id="58" name="Picture 5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30D114D-CC61-EEB4-CD10-FF03CE790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06" y="2921679"/>
            <a:ext cx="387572" cy="387572"/>
          </a:xfrm>
          <a:prstGeom prst="rect">
            <a:avLst/>
          </a:prstGeom>
        </p:spPr>
      </p:pic>
      <p:pic>
        <p:nvPicPr>
          <p:cNvPr id="59" name="Picture 5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854A2E2-1473-163F-731C-417598503CD8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11" y="4449937"/>
            <a:ext cx="345066" cy="345066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9106A0A3-5DAA-53BF-6EAF-1373AC690855}"/>
              </a:ext>
            </a:extLst>
          </p:cNvPr>
          <p:cNvSpPr txBox="1">
            <a:spLocks/>
          </p:cNvSpPr>
          <p:nvPr/>
        </p:nvSpPr>
        <p:spPr>
          <a:xfrm>
            <a:off x="2130364" y="1340970"/>
            <a:ext cx="7931271" cy="376294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Breaking down the problem</a:t>
            </a:r>
          </a:p>
        </p:txBody>
      </p:sp>
    </p:spTree>
    <p:extLst>
      <p:ext uri="{BB962C8B-B14F-4D97-AF65-F5344CB8AC3E}">
        <p14:creationId xmlns:p14="http://schemas.microsoft.com/office/powerpoint/2010/main" val="42305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9" grpId="0" animBg="1"/>
      <p:bldP spid="30" grpId="0" animBg="1"/>
      <p:bldP spid="35" grpId="0" animBg="1"/>
      <p:bldP spid="44" grpId="0" animBg="1"/>
      <p:bldP spid="45" grpId="0" animBg="1"/>
      <p:bldP spid="46" grpId="0"/>
      <p:bldP spid="47" grpId="0"/>
      <p:bldP spid="52" grpId="0" animBg="1"/>
      <p:bldP spid="54" grpId="0" animBg="1"/>
      <p:bldP spid="57" grpId="0" animBg="1"/>
      <p:bldP spid="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08FBDA-7CAE-ABBC-3E21-8433A9601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BC7B04B-7C25-4ED0-EFC2-8B078079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87" y="2087913"/>
            <a:ext cx="6561896" cy="374746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E4B5227-3767-6862-BF43-E636B7590D73}"/>
              </a:ext>
            </a:extLst>
          </p:cNvPr>
          <p:cNvSpPr txBox="1">
            <a:spLocks/>
          </p:cNvSpPr>
          <p:nvPr/>
        </p:nvSpPr>
        <p:spPr>
          <a:xfrm>
            <a:off x="4077858" y="5868529"/>
            <a:ext cx="6548124" cy="84863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Haar Cascade, a machine learning model used in face detection 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BEC0153F-B362-1532-B243-81CB4480FAF3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7ED3B5A-D18A-8D6C-6E40-9A0FC6391BD5}"/>
              </a:ext>
            </a:extLst>
          </p:cNvPr>
          <p:cNvGrpSpPr/>
          <p:nvPr/>
        </p:nvGrpSpPr>
        <p:grpSpPr>
          <a:xfrm>
            <a:off x="466878" y="2957622"/>
            <a:ext cx="3095016" cy="2429722"/>
            <a:chOff x="466878" y="2957622"/>
            <a:chExt cx="3095016" cy="242972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1169626-B3B2-3C50-8CEE-758DB8C5FED5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1870841" y="4079050"/>
              <a:ext cx="259523" cy="39528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77D1010-D43C-7105-5857-EAF4F30387B8}"/>
                </a:ext>
              </a:extLst>
            </p:cNvPr>
            <p:cNvSpPr/>
            <p:nvPr/>
          </p:nvSpPr>
          <p:spPr>
            <a:xfrm>
              <a:off x="466878" y="4187675"/>
              <a:ext cx="1403963" cy="573316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2667" b="1" dirty="0">
                  <a:solidFill>
                    <a:prstClr val="white"/>
                  </a:solidFill>
                  <a:latin typeface="Outfit" pitchFamily="2" charset="0"/>
                </a:rPr>
                <a:t>Image</a:t>
              </a:r>
              <a:endParaRPr lang="en-US" sz="1600" b="1" dirty="0">
                <a:solidFill>
                  <a:prstClr val="white"/>
                </a:solidFill>
                <a:latin typeface="Outfit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7C90CFD-0638-EFD1-476A-B06026AC1481}"/>
                </a:ext>
              </a:extLst>
            </p:cNvPr>
            <p:cNvSpPr/>
            <p:nvPr/>
          </p:nvSpPr>
          <p:spPr>
            <a:xfrm>
              <a:off x="2130364" y="3792392"/>
              <a:ext cx="867186" cy="573316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2667" dirty="0">
                  <a:solidFill>
                    <a:prstClr val="white"/>
                  </a:solidFill>
                  <a:latin typeface="Outfit" pitchFamily="2" charset="0"/>
                </a:rPr>
                <a:t>Yes</a:t>
              </a:r>
              <a:endParaRPr lang="en-US" sz="1600" dirty="0">
                <a:solidFill>
                  <a:prstClr val="white"/>
                </a:solidFill>
                <a:latin typeface="Outfit" pitchFamily="2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B84D6C-887B-6322-112B-5BD36A2BA9C8}"/>
                </a:ext>
              </a:extLst>
            </p:cNvPr>
            <p:cNvCxnSpPr>
              <a:cxnSpLocks/>
              <a:stCxn id="9" idx="3"/>
              <a:endCxn id="29" idx="1"/>
            </p:cNvCxnSpPr>
            <p:nvPr/>
          </p:nvCxnSpPr>
          <p:spPr>
            <a:xfrm>
              <a:off x="1870841" y="4474333"/>
              <a:ext cx="259523" cy="39601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46A04E3-AA8C-0018-BBC9-AE5E42B2F065}"/>
                </a:ext>
              </a:extLst>
            </p:cNvPr>
            <p:cNvSpPr/>
            <p:nvPr/>
          </p:nvSpPr>
          <p:spPr>
            <a:xfrm>
              <a:off x="2130364" y="4583685"/>
              <a:ext cx="867186" cy="573316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2667" dirty="0">
                  <a:solidFill>
                    <a:prstClr val="white"/>
                  </a:solidFill>
                  <a:latin typeface="Outfit" pitchFamily="2" charset="0"/>
                </a:rPr>
                <a:t>No</a:t>
              </a:r>
              <a:endParaRPr lang="en-US" sz="1600" dirty="0">
                <a:solidFill>
                  <a:prstClr val="white"/>
                </a:solidFill>
                <a:latin typeface="Outfit" pitchFamily="2" charset="0"/>
              </a:endParaRPr>
            </a:p>
          </p:txBody>
        </p:sp>
        <p:sp>
          <p:nvSpPr>
            <p:cNvPr id="30" name="Double Brace 29">
              <a:extLst>
                <a:ext uri="{FF2B5EF4-FFF2-40B4-BE49-F238E27FC236}">
                  <a16:creationId xmlns:a16="http://schemas.microsoft.com/office/drawing/2014/main" id="{776B4699-5A31-AD2C-974C-325313044486}"/>
                </a:ext>
              </a:extLst>
            </p:cNvPr>
            <p:cNvSpPr/>
            <p:nvPr/>
          </p:nvSpPr>
          <p:spPr>
            <a:xfrm rot="5400000">
              <a:off x="1664796" y="3972157"/>
              <a:ext cx="1798321" cy="1032054"/>
            </a:xfrm>
            <a:prstGeom prst="bracePair">
              <a:avLst>
                <a:gd name="adj" fmla="val 3442"/>
              </a:avLst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B02618D8-3771-E183-98B8-31BC20A81FF2}"/>
                </a:ext>
              </a:extLst>
            </p:cNvPr>
            <p:cNvSpPr txBox="1">
              <a:spLocks/>
            </p:cNvSpPr>
            <p:nvPr/>
          </p:nvSpPr>
          <p:spPr>
            <a:xfrm>
              <a:off x="1566018" y="2957622"/>
              <a:ext cx="1995876" cy="548112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630">
                <a:lnSpc>
                  <a:spcPct val="120000"/>
                </a:lnSpc>
              </a:pPr>
              <a:r>
                <a:rPr lang="en-US" sz="2000" b="1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Is there a face?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5EB8450D-BFB8-D393-AF87-58C160A6ADBF}"/>
              </a:ext>
            </a:extLst>
          </p:cNvPr>
          <p:cNvSpPr txBox="1">
            <a:spLocks/>
          </p:cNvSpPr>
          <p:nvPr/>
        </p:nvSpPr>
        <p:spPr>
          <a:xfrm>
            <a:off x="2130364" y="1163053"/>
            <a:ext cx="7931271" cy="84863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Develop a tool that is able to recognize faces and provide a bounding box with high accuracy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34B532-BFEB-D75A-9E22-08A56423DFA3}"/>
              </a:ext>
            </a:extLst>
          </p:cNvPr>
          <p:cNvGrpSpPr/>
          <p:nvPr/>
        </p:nvGrpSpPr>
        <p:grpSpPr>
          <a:xfrm>
            <a:off x="3923607" y="1959184"/>
            <a:ext cx="6855229" cy="3876198"/>
            <a:chOff x="3923607" y="1959184"/>
            <a:chExt cx="6855229" cy="38761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3F4B336-EFFF-7843-41D1-2BDAD696F4A6}"/>
                </a:ext>
              </a:extLst>
            </p:cNvPr>
            <p:cNvSpPr/>
            <p:nvPr/>
          </p:nvSpPr>
          <p:spPr>
            <a:xfrm>
              <a:off x="3923607" y="1959184"/>
              <a:ext cx="6855229" cy="3876198"/>
            </a:xfrm>
            <a:prstGeom prst="rect">
              <a:avLst/>
            </a:prstGeom>
            <a:solidFill>
              <a:srgbClr val="685858"/>
            </a:solidFill>
            <a:ln>
              <a:solidFill>
                <a:srgbClr val="6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00E8AC-D3CD-AC1B-2B6D-6D498121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3575" y="2113053"/>
              <a:ext cx="5303830" cy="3697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422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DA158-91B8-FDDB-F244-4A733319D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9CF094EF-8CBF-9E4E-6AC3-1269CA95DF27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8FB352-3733-EC12-9194-091FB78F10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1161" y="1854368"/>
            <a:ext cx="2949678" cy="2949678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EEBD6A4D-5D7E-1633-FFDE-C2F7E1183822}"/>
              </a:ext>
            </a:extLst>
          </p:cNvPr>
          <p:cNvSpPr txBox="1"/>
          <p:nvPr/>
        </p:nvSpPr>
        <p:spPr>
          <a:xfrm>
            <a:off x="3934691" y="4787394"/>
            <a:ext cx="432261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ML Experiment tool</a:t>
            </a:r>
          </a:p>
          <a:p>
            <a:pPr algn="ctr" defTabSz="609630"/>
            <a:r>
              <a:rPr lang="en-US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Nedc_ml_vector_classify.py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A548945D-067F-155E-813F-61DFD89430FE}"/>
              </a:ext>
            </a:extLst>
          </p:cNvPr>
          <p:cNvSpPr txBox="1"/>
          <p:nvPr/>
        </p:nvSpPr>
        <p:spPr>
          <a:xfrm>
            <a:off x="9488202" y="2591891"/>
            <a:ext cx="18771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Output</a:t>
            </a:r>
            <a:endParaRPr lang="en-US" b="1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52D00A07-14E8-FCD3-74AA-B0A59397130E}"/>
              </a:ext>
            </a:extLst>
          </p:cNvPr>
          <p:cNvSpPr txBox="1"/>
          <p:nvPr/>
        </p:nvSpPr>
        <p:spPr>
          <a:xfrm>
            <a:off x="904512" y="2288981"/>
            <a:ext cx="18771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Input</a:t>
            </a:r>
            <a:endParaRPr lang="en-US" b="1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7B20B92C-4FDE-3F5A-F6B3-D16EFFE1367B}"/>
              </a:ext>
            </a:extLst>
          </p:cNvPr>
          <p:cNvSpPr txBox="1"/>
          <p:nvPr/>
        </p:nvSpPr>
        <p:spPr>
          <a:xfrm>
            <a:off x="749137" y="2824716"/>
            <a:ext cx="226581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CSV of Features</a:t>
            </a:r>
          </a:p>
          <a:p>
            <a:pPr algn="ctr" defTabSz="609630"/>
            <a:endParaRPr lang="en-US" sz="2400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Options: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algorithm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classify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532E03F-241C-022E-A122-8653409BE1A1}"/>
              </a:ext>
            </a:extLst>
          </p:cNvPr>
          <p:cNvSpPr txBox="1"/>
          <p:nvPr/>
        </p:nvSpPr>
        <p:spPr>
          <a:xfrm>
            <a:off x="8973852" y="3155547"/>
            <a:ext cx="290587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Trained model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Classified data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Score</a:t>
            </a:r>
            <a:endParaRPr lang="en-US" sz="1400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1ED05C5-53B4-3BC7-5682-5472E4045448}"/>
              </a:ext>
            </a:extLst>
          </p:cNvPr>
          <p:cNvSpPr/>
          <p:nvPr/>
        </p:nvSpPr>
        <p:spPr>
          <a:xfrm>
            <a:off x="3220977" y="3247173"/>
            <a:ext cx="1319161" cy="533400"/>
          </a:xfrm>
          <a:prstGeom prst="rightArrow">
            <a:avLst>
              <a:gd name="adj1" fmla="val 32640"/>
              <a:gd name="adj2" fmla="val 1465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2C0650B-77A3-8A6D-18A6-122D6FFA497E}"/>
              </a:ext>
            </a:extLst>
          </p:cNvPr>
          <p:cNvSpPr/>
          <p:nvPr/>
        </p:nvSpPr>
        <p:spPr>
          <a:xfrm>
            <a:off x="7523346" y="3247173"/>
            <a:ext cx="1319161" cy="533400"/>
          </a:xfrm>
          <a:prstGeom prst="rightArrow">
            <a:avLst>
              <a:gd name="adj1" fmla="val 32640"/>
              <a:gd name="adj2" fmla="val 1465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703D7ED-B569-46C1-1588-FC4B94C417EC}"/>
              </a:ext>
            </a:extLst>
          </p:cNvPr>
          <p:cNvSpPr txBox="1">
            <a:spLocks/>
          </p:cNvSpPr>
          <p:nvPr/>
        </p:nvSpPr>
        <p:spPr>
          <a:xfrm>
            <a:off x="2130364" y="1081195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Develop Machine Learning model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580655-B5A2-8CB1-5518-5DD3843AB21F}"/>
              </a:ext>
            </a:extLst>
          </p:cNvPr>
          <p:cNvSpPr/>
          <p:nvPr/>
        </p:nvSpPr>
        <p:spPr>
          <a:xfrm>
            <a:off x="561372" y="10228298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7E7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4C4CB8E-91E5-CC5B-2492-2D7E27167528}"/>
              </a:ext>
            </a:extLst>
          </p:cNvPr>
          <p:cNvSpPr/>
          <p:nvPr/>
        </p:nvSpPr>
        <p:spPr>
          <a:xfrm>
            <a:off x="3326422" y="10228298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97A7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6F5E39F-C2B7-793D-4B72-8AF71A9DE64F}"/>
              </a:ext>
            </a:extLst>
          </p:cNvPr>
          <p:cNvSpPr/>
          <p:nvPr/>
        </p:nvSpPr>
        <p:spPr>
          <a:xfrm>
            <a:off x="6112595" y="10228298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B9B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8C04317-7035-065D-0F40-6619C9169233}"/>
              </a:ext>
            </a:extLst>
          </p:cNvPr>
          <p:cNvSpPr/>
          <p:nvPr/>
        </p:nvSpPr>
        <p:spPr>
          <a:xfrm>
            <a:off x="8903899" y="10228298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7A2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E23DDB-D972-A018-48C5-8E36D6DFFD46}"/>
              </a:ext>
            </a:extLst>
          </p:cNvPr>
          <p:cNvSpPr txBox="1"/>
          <p:nvPr/>
        </p:nvSpPr>
        <p:spPr>
          <a:xfrm>
            <a:off x="9290307" y="10437301"/>
            <a:ext cx="188639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Website tool development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2FA4D6-AC1D-E671-E409-B6E058EB40E4}"/>
              </a:ext>
            </a:extLst>
          </p:cNvPr>
          <p:cNvGrpSpPr/>
          <p:nvPr/>
        </p:nvGrpSpPr>
        <p:grpSpPr>
          <a:xfrm>
            <a:off x="9684909" y="8789708"/>
            <a:ext cx="1097188" cy="969662"/>
            <a:chOff x="6924158" y="3860084"/>
            <a:chExt cx="641288" cy="566751"/>
          </a:xfrm>
        </p:grpSpPr>
        <p:sp>
          <p:nvSpPr>
            <p:cNvPr id="36" name="Google Shape;12445;p89">
              <a:extLst>
                <a:ext uri="{FF2B5EF4-FFF2-40B4-BE49-F238E27FC236}">
                  <a16:creationId xmlns:a16="http://schemas.microsoft.com/office/drawing/2014/main" id="{6108AE83-83B6-2389-2112-13D6BEDD83D6}"/>
                </a:ext>
              </a:extLst>
            </p:cNvPr>
            <p:cNvSpPr/>
            <p:nvPr/>
          </p:nvSpPr>
          <p:spPr>
            <a:xfrm>
              <a:off x="6924158" y="3860084"/>
              <a:ext cx="641288" cy="566751"/>
            </a:xfrm>
            <a:custGeom>
              <a:avLst/>
              <a:gdLst/>
              <a:ahLst/>
              <a:cxnLst/>
              <a:rect l="l" t="t" r="r" b="b"/>
              <a:pathLst>
                <a:path w="11658" h="10303" extrusionOk="0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37" name="Google Shape;12446;p89">
              <a:extLst>
                <a:ext uri="{FF2B5EF4-FFF2-40B4-BE49-F238E27FC236}">
                  <a16:creationId xmlns:a16="http://schemas.microsoft.com/office/drawing/2014/main" id="{279FF661-2322-F52C-9840-99D3A0319E4A}"/>
                </a:ext>
              </a:extLst>
            </p:cNvPr>
            <p:cNvSpPr/>
            <p:nvPr/>
          </p:nvSpPr>
          <p:spPr>
            <a:xfrm>
              <a:off x="6996934" y="3934620"/>
              <a:ext cx="39936" cy="38176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38" name="Google Shape;12447;p89">
              <a:extLst>
                <a:ext uri="{FF2B5EF4-FFF2-40B4-BE49-F238E27FC236}">
                  <a16:creationId xmlns:a16="http://schemas.microsoft.com/office/drawing/2014/main" id="{6B936824-20E2-ACC1-0B6E-25AB4CE0356B}"/>
                </a:ext>
              </a:extLst>
            </p:cNvPr>
            <p:cNvSpPr/>
            <p:nvPr/>
          </p:nvSpPr>
          <p:spPr>
            <a:xfrm>
              <a:off x="7073231" y="3934620"/>
              <a:ext cx="38176" cy="3817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39" name="Google Shape;12448;p89">
              <a:extLst>
                <a:ext uri="{FF2B5EF4-FFF2-40B4-BE49-F238E27FC236}">
                  <a16:creationId xmlns:a16="http://schemas.microsoft.com/office/drawing/2014/main" id="{89BEAE63-1308-1A20-1BE2-82E0B4334966}"/>
                </a:ext>
              </a:extLst>
            </p:cNvPr>
            <p:cNvSpPr/>
            <p:nvPr/>
          </p:nvSpPr>
          <p:spPr>
            <a:xfrm>
              <a:off x="7149472" y="3934620"/>
              <a:ext cx="38176" cy="3817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40" name="Google Shape;12449;p89">
              <a:extLst>
                <a:ext uri="{FF2B5EF4-FFF2-40B4-BE49-F238E27FC236}">
                  <a16:creationId xmlns:a16="http://schemas.microsoft.com/office/drawing/2014/main" id="{CF6B6C8E-0511-C2D3-41BB-61BACA3D1ACC}"/>
                </a:ext>
              </a:extLst>
            </p:cNvPr>
            <p:cNvSpPr/>
            <p:nvPr/>
          </p:nvSpPr>
          <p:spPr>
            <a:xfrm>
              <a:off x="7222249" y="3934620"/>
              <a:ext cx="266956" cy="38176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41" name="Google Shape;12450;p89">
              <a:extLst>
                <a:ext uri="{FF2B5EF4-FFF2-40B4-BE49-F238E27FC236}">
                  <a16:creationId xmlns:a16="http://schemas.microsoft.com/office/drawing/2014/main" id="{1BE0B1B2-CBFB-CDAD-16CF-96350A08CA6A}"/>
                </a:ext>
              </a:extLst>
            </p:cNvPr>
            <p:cNvSpPr/>
            <p:nvPr/>
          </p:nvSpPr>
          <p:spPr>
            <a:xfrm>
              <a:off x="7340077" y="4124784"/>
              <a:ext cx="114472" cy="187688"/>
            </a:xfrm>
            <a:custGeom>
              <a:avLst/>
              <a:gdLst/>
              <a:ahLst/>
              <a:cxnLst/>
              <a:rect l="l" t="t" r="r" b="b"/>
              <a:pathLst>
                <a:path w="2081" h="3412" extrusionOk="0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43" name="Google Shape;12451;p89">
              <a:extLst>
                <a:ext uri="{FF2B5EF4-FFF2-40B4-BE49-F238E27FC236}">
                  <a16:creationId xmlns:a16="http://schemas.microsoft.com/office/drawing/2014/main" id="{2F95EF3D-37A2-FD3C-2F02-C2188A73E089}"/>
                </a:ext>
              </a:extLst>
            </p:cNvPr>
            <p:cNvSpPr/>
            <p:nvPr/>
          </p:nvSpPr>
          <p:spPr>
            <a:xfrm>
              <a:off x="7033350" y="4124784"/>
              <a:ext cx="117883" cy="187688"/>
            </a:xfrm>
            <a:custGeom>
              <a:avLst/>
              <a:gdLst/>
              <a:ahLst/>
              <a:cxnLst/>
              <a:rect l="l" t="t" r="r" b="b"/>
              <a:pathLst>
                <a:path w="2143" h="3412" extrusionOk="0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49" name="Google Shape;12452;p89">
              <a:extLst>
                <a:ext uri="{FF2B5EF4-FFF2-40B4-BE49-F238E27FC236}">
                  <a16:creationId xmlns:a16="http://schemas.microsoft.com/office/drawing/2014/main" id="{7DE21AC0-5382-A32E-A76E-F848D60EEEBF}"/>
                </a:ext>
              </a:extLst>
            </p:cNvPr>
            <p:cNvSpPr/>
            <p:nvPr/>
          </p:nvSpPr>
          <p:spPr>
            <a:xfrm>
              <a:off x="7184128" y="4084463"/>
              <a:ext cx="119643" cy="262720"/>
            </a:xfrm>
            <a:custGeom>
              <a:avLst/>
              <a:gdLst/>
              <a:ahLst/>
              <a:cxnLst/>
              <a:rect l="l" t="t" r="r" b="b"/>
              <a:pathLst>
                <a:path w="2175" h="4776" extrusionOk="0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B4719A8-3109-E041-80B4-047C63BDE5D0}"/>
              </a:ext>
            </a:extLst>
          </p:cNvPr>
          <p:cNvSpPr txBox="1"/>
          <p:nvPr/>
        </p:nvSpPr>
        <p:spPr>
          <a:xfrm>
            <a:off x="1049921" y="10437301"/>
            <a:ext cx="168211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Dataset Annotation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E22EF10-A408-0D1A-32B0-B6DC82BB625C}"/>
              </a:ext>
            </a:extLst>
          </p:cNvPr>
          <p:cNvGrpSpPr/>
          <p:nvPr/>
        </p:nvGrpSpPr>
        <p:grpSpPr>
          <a:xfrm>
            <a:off x="1372781" y="8757706"/>
            <a:ext cx="1036391" cy="1033667"/>
            <a:chOff x="4510093" y="1583929"/>
            <a:chExt cx="648218" cy="646514"/>
          </a:xfrm>
        </p:grpSpPr>
        <p:sp>
          <p:nvSpPr>
            <p:cNvPr id="55" name="Google Shape;12465;p89">
              <a:extLst>
                <a:ext uri="{FF2B5EF4-FFF2-40B4-BE49-F238E27FC236}">
                  <a16:creationId xmlns:a16="http://schemas.microsoft.com/office/drawing/2014/main" id="{C842AC76-063E-CCA2-9228-B278C485DA80}"/>
                </a:ext>
              </a:extLst>
            </p:cNvPr>
            <p:cNvSpPr/>
            <p:nvPr/>
          </p:nvSpPr>
          <p:spPr>
            <a:xfrm>
              <a:off x="4510093" y="1583929"/>
              <a:ext cx="648218" cy="646514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60" name="Google Shape;12466;p89">
              <a:extLst>
                <a:ext uri="{FF2B5EF4-FFF2-40B4-BE49-F238E27FC236}">
                  <a16:creationId xmlns:a16="http://schemas.microsoft.com/office/drawing/2014/main" id="{C89DE423-5E7D-5FF8-950B-381809902F9F}"/>
                </a:ext>
              </a:extLst>
            </p:cNvPr>
            <p:cNvSpPr/>
            <p:nvPr/>
          </p:nvSpPr>
          <p:spPr>
            <a:xfrm>
              <a:off x="4712854" y="1658465"/>
              <a:ext cx="228780" cy="265196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AB5F81F-EBFA-35AE-C933-C8B4C8871565}"/>
              </a:ext>
            </a:extLst>
          </p:cNvPr>
          <p:cNvSpPr txBox="1"/>
          <p:nvPr/>
        </p:nvSpPr>
        <p:spPr>
          <a:xfrm>
            <a:off x="6283320" y="10437301"/>
            <a:ext cx="23177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Machine Learning Training</a:t>
            </a:r>
          </a:p>
        </p:txBody>
      </p:sp>
      <p:pic>
        <p:nvPicPr>
          <p:cNvPr id="62" name="Picture 61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C0D7FA33-2C52-3D75-D847-B910AD50ED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13" y="8584653"/>
            <a:ext cx="1379772" cy="1379772"/>
          </a:xfrm>
          <a:prstGeom prst="rect">
            <a:avLst/>
          </a:prstGeom>
        </p:spPr>
      </p:pic>
      <p:sp>
        <p:nvSpPr>
          <p:cNvPr id="63" name="TextBox 7">
            <a:extLst>
              <a:ext uri="{FF2B5EF4-FFF2-40B4-BE49-F238E27FC236}">
                <a16:creationId xmlns:a16="http://schemas.microsoft.com/office/drawing/2014/main" id="{9F78ED1A-8D80-74CD-5CCB-AD3B2E9A2546}"/>
              </a:ext>
            </a:extLst>
          </p:cNvPr>
          <p:cNvSpPr txBox="1"/>
          <p:nvPr/>
        </p:nvSpPr>
        <p:spPr>
          <a:xfrm>
            <a:off x="779747" y="7056114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742545B-FFFB-AED6-B123-F873561BCD6C}"/>
              </a:ext>
            </a:extLst>
          </p:cNvPr>
          <p:cNvSpPr txBox="1"/>
          <p:nvPr/>
        </p:nvSpPr>
        <p:spPr>
          <a:xfrm>
            <a:off x="3771158" y="10437301"/>
            <a:ext cx="17697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Feature Extraction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5AC95BF-4CEB-788D-4B28-ED60F6D5CEA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9000" y="8517513"/>
            <a:ext cx="1514053" cy="151405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CC7124-E70E-AEF3-1FCF-5CE526C4B479}"/>
              </a:ext>
            </a:extLst>
          </p:cNvPr>
          <p:cNvSpPr txBox="1"/>
          <p:nvPr/>
        </p:nvSpPr>
        <p:spPr>
          <a:xfrm>
            <a:off x="592758" y="11247714"/>
            <a:ext cx="259643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The process of labeling data to train AI models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C20504-B6A2-E36B-E734-E6021ED9396A}"/>
              </a:ext>
            </a:extLst>
          </p:cNvPr>
          <p:cNvSpPr txBox="1"/>
          <p:nvPr/>
        </p:nvSpPr>
        <p:spPr>
          <a:xfrm>
            <a:off x="3357807" y="11247714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Selecting key patterns or attributes of the image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1A27817-CAA3-E0D6-10BE-44B3B27F6177}"/>
              </a:ext>
            </a:extLst>
          </p:cNvPr>
          <p:cNvSpPr txBox="1"/>
          <p:nvPr/>
        </p:nvSpPr>
        <p:spPr>
          <a:xfrm>
            <a:off x="6143980" y="11247714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Training a detector to classify by feeding it processed data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BD7019-8D21-3E49-A536-0B25865F408C}"/>
              </a:ext>
            </a:extLst>
          </p:cNvPr>
          <p:cNvSpPr txBox="1"/>
          <p:nvPr/>
        </p:nvSpPr>
        <p:spPr>
          <a:xfrm>
            <a:off x="8903899" y="11247714"/>
            <a:ext cx="265920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A platform for users to upload images and detect </a:t>
            </a:r>
            <a:r>
              <a:rPr lang="en-US" sz="2000" dirty="0" err="1">
                <a:solidFill>
                  <a:schemeClr val="bg1"/>
                </a:solidFill>
                <a:latin typeface="Outfit" pitchFamily="2" charset="0"/>
              </a:rPr>
              <a:t>DeepFakes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78285EE-D782-6654-46B5-D0B363235E9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7547" y="8517513"/>
            <a:ext cx="8272989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6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5D79DA-42AA-0938-AE6D-C9CAB5ABA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6B432A-6BDD-070E-0744-A6BD54A91AD0}"/>
              </a:ext>
            </a:extLst>
          </p:cNvPr>
          <p:cNvSpPr/>
          <p:nvPr/>
        </p:nvSpPr>
        <p:spPr>
          <a:xfrm>
            <a:off x="561372" y="3229977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7E7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E18999-E9E4-26D1-2670-198364A7F0C3}"/>
              </a:ext>
            </a:extLst>
          </p:cNvPr>
          <p:cNvSpPr/>
          <p:nvPr/>
        </p:nvSpPr>
        <p:spPr>
          <a:xfrm>
            <a:off x="3326422" y="3229977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97A7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65F7B4-FAC5-5B30-0480-8088D9073F5E}"/>
              </a:ext>
            </a:extLst>
          </p:cNvPr>
          <p:cNvSpPr/>
          <p:nvPr/>
        </p:nvSpPr>
        <p:spPr>
          <a:xfrm>
            <a:off x="6112595" y="3229977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B9B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57832E-9DC7-46BB-1A57-DDB46B55F972}"/>
              </a:ext>
            </a:extLst>
          </p:cNvPr>
          <p:cNvSpPr/>
          <p:nvPr/>
        </p:nvSpPr>
        <p:spPr>
          <a:xfrm>
            <a:off x="8903899" y="3229977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7A2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DC7508F-E867-0142-1830-C0DE6B867034}"/>
              </a:ext>
            </a:extLst>
          </p:cNvPr>
          <p:cNvSpPr txBox="1"/>
          <p:nvPr/>
        </p:nvSpPr>
        <p:spPr>
          <a:xfrm>
            <a:off x="9290307" y="3438980"/>
            <a:ext cx="188639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Website tool development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04770F-76C9-A87B-92CA-F6FEF97312AE}"/>
              </a:ext>
            </a:extLst>
          </p:cNvPr>
          <p:cNvGrpSpPr/>
          <p:nvPr/>
        </p:nvGrpSpPr>
        <p:grpSpPr>
          <a:xfrm>
            <a:off x="9684909" y="1791387"/>
            <a:ext cx="1097188" cy="969662"/>
            <a:chOff x="6924158" y="3860084"/>
            <a:chExt cx="641288" cy="566751"/>
          </a:xfrm>
        </p:grpSpPr>
        <p:sp>
          <p:nvSpPr>
            <p:cNvPr id="97" name="Google Shape;12445;p89">
              <a:extLst>
                <a:ext uri="{FF2B5EF4-FFF2-40B4-BE49-F238E27FC236}">
                  <a16:creationId xmlns:a16="http://schemas.microsoft.com/office/drawing/2014/main" id="{D94C333A-738A-8DD5-5762-C9A4A1409A3F}"/>
                </a:ext>
              </a:extLst>
            </p:cNvPr>
            <p:cNvSpPr/>
            <p:nvPr/>
          </p:nvSpPr>
          <p:spPr>
            <a:xfrm>
              <a:off x="6924158" y="3860084"/>
              <a:ext cx="641288" cy="566751"/>
            </a:xfrm>
            <a:custGeom>
              <a:avLst/>
              <a:gdLst/>
              <a:ahLst/>
              <a:cxnLst/>
              <a:rect l="l" t="t" r="r" b="b"/>
              <a:pathLst>
                <a:path w="11658" h="10303" extrusionOk="0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98" name="Google Shape;12446;p89">
              <a:extLst>
                <a:ext uri="{FF2B5EF4-FFF2-40B4-BE49-F238E27FC236}">
                  <a16:creationId xmlns:a16="http://schemas.microsoft.com/office/drawing/2014/main" id="{E4FD4129-D6CC-768A-5E21-93AAF6EFC959}"/>
                </a:ext>
              </a:extLst>
            </p:cNvPr>
            <p:cNvSpPr/>
            <p:nvPr/>
          </p:nvSpPr>
          <p:spPr>
            <a:xfrm>
              <a:off x="6996934" y="3934620"/>
              <a:ext cx="39936" cy="38176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99" name="Google Shape;12447;p89">
              <a:extLst>
                <a:ext uri="{FF2B5EF4-FFF2-40B4-BE49-F238E27FC236}">
                  <a16:creationId xmlns:a16="http://schemas.microsoft.com/office/drawing/2014/main" id="{32327FBE-E6E4-8014-3138-6F2DAE41301E}"/>
                </a:ext>
              </a:extLst>
            </p:cNvPr>
            <p:cNvSpPr/>
            <p:nvPr/>
          </p:nvSpPr>
          <p:spPr>
            <a:xfrm>
              <a:off x="7073231" y="3934620"/>
              <a:ext cx="38176" cy="3817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0" name="Google Shape;12448;p89">
              <a:extLst>
                <a:ext uri="{FF2B5EF4-FFF2-40B4-BE49-F238E27FC236}">
                  <a16:creationId xmlns:a16="http://schemas.microsoft.com/office/drawing/2014/main" id="{01290466-F5D7-C135-422E-9067F721AA71}"/>
                </a:ext>
              </a:extLst>
            </p:cNvPr>
            <p:cNvSpPr/>
            <p:nvPr/>
          </p:nvSpPr>
          <p:spPr>
            <a:xfrm>
              <a:off x="7149472" y="3934620"/>
              <a:ext cx="38176" cy="3817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1" name="Google Shape;12449;p89">
              <a:extLst>
                <a:ext uri="{FF2B5EF4-FFF2-40B4-BE49-F238E27FC236}">
                  <a16:creationId xmlns:a16="http://schemas.microsoft.com/office/drawing/2014/main" id="{5C33B748-4F92-E733-7A4C-FC665A0B02B3}"/>
                </a:ext>
              </a:extLst>
            </p:cNvPr>
            <p:cNvSpPr/>
            <p:nvPr/>
          </p:nvSpPr>
          <p:spPr>
            <a:xfrm>
              <a:off x="7222249" y="3934620"/>
              <a:ext cx="266956" cy="38176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2" name="Google Shape;12450;p89">
              <a:extLst>
                <a:ext uri="{FF2B5EF4-FFF2-40B4-BE49-F238E27FC236}">
                  <a16:creationId xmlns:a16="http://schemas.microsoft.com/office/drawing/2014/main" id="{20BC535F-7A87-7022-72DD-6A0633C88159}"/>
                </a:ext>
              </a:extLst>
            </p:cNvPr>
            <p:cNvSpPr/>
            <p:nvPr/>
          </p:nvSpPr>
          <p:spPr>
            <a:xfrm>
              <a:off x="7340077" y="4124784"/>
              <a:ext cx="114472" cy="187688"/>
            </a:xfrm>
            <a:custGeom>
              <a:avLst/>
              <a:gdLst/>
              <a:ahLst/>
              <a:cxnLst/>
              <a:rect l="l" t="t" r="r" b="b"/>
              <a:pathLst>
                <a:path w="2081" h="3412" extrusionOk="0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3" name="Google Shape;12451;p89">
              <a:extLst>
                <a:ext uri="{FF2B5EF4-FFF2-40B4-BE49-F238E27FC236}">
                  <a16:creationId xmlns:a16="http://schemas.microsoft.com/office/drawing/2014/main" id="{3487E17A-1B0C-27E2-9E39-B41ACFDE8359}"/>
                </a:ext>
              </a:extLst>
            </p:cNvPr>
            <p:cNvSpPr/>
            <p:nvPr/>
          </p:nvSpPr>
          <p:spPr>
            <a:xfrm>
              <a:off x="7033350" y="4124784"/>
              <a:ext cx="117883" cy="187688"/>
            </a:xfrm>
            <a:custGeom>
              <a:avLst/>
              <a:gdLst/>
              <a:ahLst/>
              <a:cxnLst/>
              <a:rect l="l" t="t" r="r" b="b"/>
              <a:pathLst>
                <a:path w="2143" h="3412" extrusionOk="0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4" name="Google Shape;12452;p89">
              <a:extLst>
                <a:ext uri="{FF2B5EF4-FFF2-40B4-BE49-F238E27FC236}">
                  <a16:creationId xmlns:a16="http://schemas.microsoft.com/office/drawing/2014/main" id="{430C03FB-B09D-BAD3-E88E-AD3D59B56B6D}"/>
                </a:ext>
              </a:extLst>
            </p:cNvPr>
            <p:cNvSpPr/>
            <p:nvPr/>
          </p:nvSpPr>
          <p:spPr>
            <a:xfrm>
              <a:off x="7184128" y="4084463"/>
              <a:ext cx="119643" cy="262720"/>
            </a:xfrm>
            <a:custGeom>
              <a:avLst/>
              <a:gdLst/>
              <a:ahLst/>
              <a:cxnLst/>
              <a:rect l="l" t="t" r="r" b="b"/>
              <a:pathLst>
                <a:path w="2175" h="4776" extrusionOk="0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D66514D2-6FF8-0C6E-02D3-04C7EE06D236}"/>
              </a:ext>
            </a:extLst>
          </p:cNvPr>
          <p:cNvSpPr txBox="1"/>
          <p:nvPr/>
        </p:nvSpPr>
        <p:spPr>
          <a:xfrm>
            <a:off x="1049921" y="3438980"/>
            <a:ext cx="168211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Dataset Annotation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2030F3F1-ABDA-696D-13A1-1577402F576C}"/>
              </a:ext>
            </a:extLst>
          </p:cNvPr>
          <p:cNvGrpSpPr/>
          <p:nvPr/>
        </p:nvGrpSpPr>
        <p:grpSpPr>
          <a:xfrm>
            <a:off x="1372781" y="1759385"/>
            <a:ext cx="1036391" cy="1033667"/>
            <a:chOff x="4510093" y="1583929"/>
            <a:chExt cx="648218" cy="646514"/>
          </a:xfrm>
        </p:grpSpPr>
        <p:sp>
          <p:nvSpPr>
            <p:cNvPr id="105" name="Google Shape;12465;p89">
              <a:extLst>
                <a:ext uri="{FF2B5EF4-FFF2-40B4-BE49-F238E27FC236}">
                  <a16:creationId xmlns:a16="http://schemas.microsoft.com/office/drawing/2014/main" id="{33B92A81-C13C-A5BB-D3CE-00CC45FD8108}"/>
                </a:ext>
              </a:extLst>
            </p:cNvPr>
            <p:cNvSpPr/>
            <p:nvPr/>
          </p:nvSpPr>
          <p:spPr>
            <a:xfrm>
              <a:off x="4510093" y="1583929"/>
              <a:ext cx="648218" cy="646514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6" name="Google Shape;12466;p89">
              <a:extLst>
                <a:ext uri="{FF2B5EF4-FFF2-40B4-BE49-F238E27FC236}">
                  <a16:creationId xmlns:a16="http://schemas.microsoft.com/office/drawing/2014/main" id="{3D151AF8-6D11-4D5E-08C2-C28B563CCCD1}"/>
                </a:ext>
              </a:extLst>
            </p:cNvPr>
            <p:cNvSpPr/>
            <p:nvPr/>
          </p:nvSpPr>
          <p:spPr>
            <a:xfrm>
              <a:off x="4712854" y="1658465"/>
              <a:ext cx="228780" cy="265196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E5989A26-6B2D-D0B2-2F56-F60C152A04DC}"/>
              </a:ext>
            </a:extLst>
          </p:cNvPr>
          <p:cNvSpPr txBox="1"/>
          <p:nvPr/>
        </p:nvSpPr>
        <p:spPr>
          <a:xfrm>
            <a:off x="6283320" y="3438980"/>
            <a:ext cx="23177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Machine Learning Training</a:t>
            </a:r>
          </a:p>
        </p:txBody>
      </p:sp>
      <p:pic>
        <p:nvPicPr>
          <p:cNvPr id="110" name="Picture 109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1DD4E0B5-CC6C-9066-E1FB-7D585D9D2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13" y="1586332"/>
            <a:ext cx="1379772" cy="1379772"/>
          </a:xfrm>
          <a:prstGeom prst="rect">
            <a:avLst/>
          </a:prstGeom>
        </p:spPr>
      </p:pic>
      <p:sp>
        <p:nvSpPr>
          <p:cNvPr id="111" name="TextBox 7">
            <a:extLst>
              <a:ext uri="{FF2B5EF4-FFF2-40B4-BE49-F238E27FC236}">
                <a16:creationId xmlns:a16="http://schemas.microsoft.com/office/drawing/2014/main" id="{59928F68-4904-FF3D-8C0F-FE04545B20F7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2ABA1DA-784C-0888-AE07-5E891C979433}"/>
              </a:ext>
            </a:extLst>
          </p:cNvPr>
          <p:cNvSpPr txBox="1"/>
          <p:nvPr/>
        </p:nvSpPr>
        <p:spPr>
          <a:xfrm>
            <a:off x="3771158" y="3438980"/>
            <a:ext cx="17697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Feature Extraction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E9B10-D5ED-050E-FE73-369D0CFFEB4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9000" y="1519192"/>
            <a:ext cx="1514053" cy="15140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84CE6C-1BBD-9038-F686-8253FDD6048A}"/>
              </a:ext>
            </a:extLst>
          </p:cNvPr>
          <p:cNvSpPr txBox="1"/>
          <p:nvPr/>
        </p:nvSpPr>
        <p:spPr>
          <a:xfrm>
            <a:off x="592758" y="4249393"/>
            <a:ext cx="259643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The process of labeling data to train AI models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B08FF1-76A2-0438-1E7E-3DC73535CCEB}"/>
              </a:ext>
            </a:extLst>
          </p:cNvPr>
          <p:cNvSpPr txBox="1"/>
          <p:nvPr/>
        </p:nvSpPr>
        <p:spPr>
          <a:xfrm>
            <a:off x="3357807" y="4249393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Selecting key patterns or attributes of the image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FB5BB-8FD5-400A-BFA5-42B970C78A4F}"/>
              </a:ext>
            </a:extLst>
          </p:cNvPr>
          <p:cNvSpPr txBox="1"/>
          <p:nvPr/>
        </p:nvSpPr>
        <p:spPr>
          <a:xfrm>
            <a:off x="6143980" y="4249393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Training a detector to classify by feeding it processed data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7AC01E-749A-EAC8-5CBD-21CE22909BFB}"/>
              </a:ext>
            </a:extLst>
          </p:cNvPr>
          <p:cNvSpPr txBox="1"/>
          <p:nvPr/>
        </p:nvSpPr>
        <p:spPr>
          <a:xfrm>
            <a:off x="8903899" y="4249393"/>
            <a:ext cx="265920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A platform for users to upload images and detect </a:t>
            </a:r>
            <a:r>
              <a:rPr lang="en-US" sz="2000" dirty="0" err="1">
                <a:solidFill>
                  <a:schemeClr val="bg1"/>
                </a:solidFill>
                <a:latin typeface="Outfit" pitchFamily="2" charset="0"/>
              </a:rPr>
              <a:t>DeepFakes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37DD7-0F82-08B2-3A3D-27BADD9D8F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7547" y="1519192"/>
            <a:ext cx="8272989" cy="4176122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51AC0FE1-969A-AA25-4505-7179AE04F715}"/>
              </a:ext>
            </a:extLst>
          </p:cNvPr>
          <p:cNvSpPr txBox="1"/>
          <p:nvPr/>
        </p:nvSpPr>
        <p:spPr>
          <a:xfrm>
            <a:off x="0" y="-6095312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E00EDB-2E00-4984-0FCB-5C1D014995E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1161" y="-4262167"/>
            <a:ext cx="2949678" cy="29496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C0D1B7-65DC-CE46-EBF8-9C184356072F}"/>
              </a:ext>
            </a:extLst>
          </p:cNvPr>
          <p:cNvSpPr txBox="1"/>
          <p:nvPr/>
        </p:nvSpPr>
        <p:spPr>
          <a:xfrm>
            <a:off x="3934691" y="-1329141"/>
            <a:ext cx="432261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ML Experiment tool</a:t>
            </a:r>
          </a:p>
          <a:p>
            <a:pPr algn="ctr" defTabSz="609630"/>
            <a:r>
              <a:rPr lang="en-US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Nedc_ml_vector_classify.py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11D6E69-332E-64DB-57C7-07A6B2F5E51B}"/>
              </a:ext>
            </a:extLst>
          </p:cNvPr>
          <p:cNvSpPr txBox="1"/>
          <p:nvPr/>
        </p:nvSpPr>
        <p:spPr>
          <a:xfrm>
            <a:off x="9488202" y="-3524644"/>
            <a:ext cx="18771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Output</a:t>
            </a:r>
            <a:endParaRPr lang="en-US" b="1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20AFD94-2940-1620-56AE-DCABD22DA286}"/>
              </a:ext>
            </a:extLst>
          </p:cNvPr>
          <p:cNvSpPr txBox="1"/>
          <p:nvPr/>
        </p:nvSpPr>
        <p:spPr>
          <a:xfrm>
            <a:off x="904512" y="-4159584"/>
            <a:ext cx="18771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Input</a:t>
            </a:r>
            <a:endParaRPr lang="en-US" b="1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E699F616-8CD4-3BB3-650B-438AAF115C5D}"/>
              </a:ext>
            </a:extLst>
          </p:cNvPr>
          <p:cNvSpPr txBox="1"/>
          <p:nvPr/>
        </p:nvSpPr>
        <p:spPr>
          <a:xfrm>
            <a:off x="749137" y="-3623849"/>
            <a:ext cx="2265817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Image List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File.dat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Features</a:t>
            </a:r>
          </a:p>
          <a:p>
            <a:pPr algn="ctr" defTabSz="609630"/>
            <a:endParaRPr lang="en-US" sz="2400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Options: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algorithm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classify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B2634DB-8317-BCC9-D75B-563C683F6738}"/>
              </a:ext>
            </a:extLst>
          </p:cNvPr>
          <p:cNvSpPr txBox="1"/>
          <p:nvPr/>
        </p:nvSpPr>
        <p:spPr>
          <a:xfrm>
            <a:off x="8973852" y="-2960988"/>
            <a:ext cx="290587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Trained model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Classified data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Score</a:t>
            </a:r>
            <a:endParaRPr lang="en-US" sz="1400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A277EF5-9A4F-703A-6C87-E0289BFF67F6}"/>
              </a:ext>
            </a:extLst>
          </p:cNvPr>
          <p:cNvSpPr/>
          <p:nvPr/>
        </p:nvSpPr>
        <p:spPr>
          <a:xfrm>
            <a:off x="3220977" y="-2869362"/>
            <a:ext cx="1319161" cy="533400"/>
          </a:xfrm>
          <a:prstGeom prst="rightArrow">
            <a:avLst>
              <a:gd name="adj1" fmla="val 32640"/>
              <a:gd name="adj2" fmla="val 1465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618E81B-1705-F12B-03C7-C8665F44247C}"/>
              </a:ext>
            </a:extLst>
          </p:cNvPr>
          <p:cNvSpPr/>
          <p:nvPr/>
        </p:nvSpPr>
        <p:spPr>
          <a:xfrm>
            <a:off x="7523346" y="-2869362"/>
            <a:ext cx="1319161" cy="533400"/>
          </a:xfrm>
          <a:prstGeom prst="rightArrow">
            <a:avLst>
              <a:gd name="adj1" fmla="val 32640"/>
              <a:gd name="adj2" fmla="val 1465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ED7B82B-0DC4-5CB6-A024-EC37DD24FAE2}"/>
              </a:ext>
            </a:extLst>
          </p:cNvPr>
          <p:cNvSpPr txBox="1">
            <a:spLocks/>
          </p:cNvSpPr>
          <p:nvPr/>
        </p:nvSpPr>
        <p:spPr>
          <a:xfrm>
            <a:off x="2130364" y="-5035340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Develop Machine Learning model</a:t>
            </a:r>
          </a:p>
        </p:txBody>
      </p:sp>
    </p:spTree>
    <p:extLst>
      <p:ext uri="{BB962C8B-B14F-4D97-AF65-F5344CB8AC3E}">
        <p14:creationId xmlns:p14="http://schemas.microsoft.com/office/powerpoint/2010/main" val="224070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BA9C5-8E90-8675-0920-66075036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6DCD6E25-D8B2-5A23-B09D-CD1CE1DFA6EC}"/>
              </a:ext>
            </a:extLst>
          </p:cNvPr>
          <p:cNvGrpSpPr/>
          <p:nvPr/>
        </p:nvGrpSpPr>
        <p:grpSpPr>
          <a:xfrm>
            <a:off x="685797" y="2194977"/>
            <a:ext cx="10737070" cy="4140282"/>
            <a:chOff x="685797" y="2194977"/>
            <a:chExt cx="10737070" cy="414028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ED6A1C-79CB-C0D9-C5B2-62F62284F7B9}"/>
                </a:ext>
              </a:extLst>
            </p:cNvPr>
            <p:cNvSpPr/>
            <p:nvPr/>
          </p:nvSpPr>
          <p:spPr>
            <a:xfrm>
              <a:off x="8348420" y="5744857"/>
              <a:ext cx="2893017" cy="5225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958A90-5529-E831-4C29-A03079941D63}"/>
                </a:ext>
              </a:extLst>
            </p:cNvPr>
            <p:cNvSpPr txBox="1"/>
            <p:nvPr/>
          </p:nvSpPr>
          <p:spPr>
            <a:xfrm>
              <a:off x="8305244" y="5750484"/>
              <a:ext cx="31176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  <a:latin typeface="Montserrat" panose="00000500000000000000" pitchFamily="2" charset="0"/>
                  <a:sym typeface="Neue Machina Ultra-Bold"/>
                </a:rPr>
                <a:t>News Source</a:t>
              </a:r>
              <a:endParaRPr lang="en-US" sz="3200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35BABDF-50CF-5DD4-9F80-94FC916BF353}"/>
                </a:ext>
              </a:extLst>
            </p:cNvPr>
            <p:cNvSpPr/>
            <p:nvPr/>
          </p:nvSpPr>
          <p:spPr>
            <a:xfrm>
              <a:off x="6267376" y="3995088"/>
              <a:ext cx="934170" cy="32370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844A264-2145-2ADF-A30B-44A4ADD1B0CA}"/>
                </a:ext>
              </a:extLst>
            </p:cNvPr>
            <p:cNvSpPr/>
            <p:nvPr/>
          </p:nvSpPr>
          <p:spPr>
            <a:xfrm>
              <a:off x="6429850" y="2194977"/>
              <a:ext cx="874237" cy="32370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5F91EB8-4974-EF1E-DBF5-C5B30B748634}"/>
                </a:ext>
              </a:extLst>
            </p:cNvPr>
            <p:cNvSpPr/>
            <p:nvPr/>
          </p:nvSpPr>
          <p:spPr>
            <a:xfrm>
              <a:off x="3547035" y="4928647"/>
              <a:ext cx="616844" cy="32370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DF7A41C-508E-88CD-FAC4-92AF719600BE}"/>
                </a:ext>
              </a:extLst>
            </p:cNvPr>
            <p:cNvSpPr/>
            <p:nvPr/>
          </p:nvSpPr>
          <p:spPr>
            <a:xfrm>
              <a:off x="685797" y="2205058"/>
              <a:ext cx="435247" cy="32370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A90111-88B4-6E98-5F1D-741ABD66868C}"/>
                </a:ext>
              </a:extLst>
            </p:cNvPr>
            <p:cNvSpPr/>
            <p:nvPr/>
          </p:nvSpPr>
          <p:spPr>
            <a:xfrm>
              <a:off x="685797" y="3653835"/>
              <a:ext cx="1127505" cy="32370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6BD902-A312-E101-7D21-77995372948B}"/>
              </a:ext>
            </a:extLst>
          </p:cNvPr>
          <p:cNvGrpSpPr/>
          <p:nvPr/>
        </p:nvGrpSpPr>
        <p:grpSpPr>
          <a:xfrm>
            <a:off x="3256470" y="2147619"/>
            <a:ext cx="7158545" cy="4161402"/>
            <a:chOff x="3256470" y="2147619"/>
            <a:chExt cx="7158545" cy="416140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2ACD58-EAEE-530A-40EF-104635BC4E60}"/>
                </a:ext>
              </a:extLst>
            </p:cNvPr>
            <p:cNvSpPr/>
            <p:nvPr/>
          </p:nvSpPr>
          <p:spPr>
            <a:xfrm>
              <a:off x="6096000" y="5724245"/>
              <a:ext cx="1208087" cy="5431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37C90C-2D15-A1AF-D1B3-EDCCE5194830}"/>
                </a:ext>
              </a:extLst>
            </p:cNvPr>
            <p:cNvSpPr txBox="1"/>
            <p:nvPr/>
          </p:nvSpPr>
          <p:spPr>
            <a:xfrm>
              <a:off x="6096000" y="5724246"/>
              <a:ext cx="12080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  <a:latin typeface="Montserrat" panose="00000500000000000000" pitchFamily="2" charset="0"/>
                  <a:sym typeface="Neue Machina Ultra-Bold"/>
                </a:rPr>
                <a:t>Date</a:t>
              </a:r>
              <a:endParaRPr lang="en-US" sz="3200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B7BD0A4-6319-582A-0717-9FC1F0759895}"/>
                </a:ext>
              </a:extLst>
            </p:cNvPr>
            <p:cNvGrpSpPr/>
            <p:nvPr/>
          </p:nvGrpSpPr>
          <p:grpSpPr>
            <a:xfrm>
              <a:off x="3256470" y="2147619"/>
              <a:ext cx="7158545" cy="3096815"/>
              <a:chOff x="3256470" y="2147619"/>
              <a:chExt cx="7158545" cy="309681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C04F5-3110-730A-6FCF-3E25ED5D17C5}"/>
                  </a:ext>
                </a:extLst>
              </p:cNvPr>
              <p:cNvSpPr/>
              <p:nvPr/>
            </p:nvSpPr>
            <p:spPr>
              <a:xfrm>
                <a:off x="6096000" y="4909014"/>
                <a:ext cx="1380744" cy="3354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EC27C23-6163-2FFF-972A-8169D4260188}"/>
                  </a:ext>
                </a:extLst>
              </p:cNvPr>
              <p:cNvSpPr/>
              <p:nvPr/>
            </p:nvSpPr>
            <p:spPr>
              <a:xfrm>
                <a:off x="9000524" y="3995131"/>
                <a:ext cx="1414491" cy="3354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6C5C785-5AE7-72AB-A7F4-F4D8E91A9C6D}"/>
                  </a:ext>
                </a:extLst>
              </p:cNvPr>
              <p:cNvSpPr/>
              <p:nvPr/>
            </p:nvSpPr>
            <p:spPr>
              <a:xfrm>
                <a:off x="8620743" y="2147619"/>
                <a:ext cx="1361458" cy="3354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32D7B7-52F4-02D5-DB08-3815567EF153}"/>
                  </a:ext>
                </a:extLst>
              </p:cNvPr>
              <p:cNvSpPr/>
              <p:nvPr/>
            </p:nvSpPr>
            <p:spPr>
              <a:xfrm>
                <a:off x="3256470" y="3631234"/>
                <a:ext cx="1406969" cy="3354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B8B3921-8B72-28DD-2129-A1FF26166771}"/>
                  </a:ext>
                </a:extLst>
              </p:cNvPr>
              <p:cNvSpPr/>
              <p:nvPr/>
            </p:nvSpPr>
            <p:spPr>
              <a:xfrm>
                <a:off x="3342640" y="2172730"/>
                <a:ext cx="1344386" cy="3354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B6448E-B45E-E90D-9645-DCFAA69CD9F0}"/>
              </a:ext>
            </a:extLst>
          </p:cNvPr>
          <p:cNvGrpSpPr/>
          <p:nvPr/>
        </p:nvGrpSpPr>
        <p:grpSpPr>
          <a:xfrm>
            <a:off x="2791011" y="1327652"/>
            <a:ext cx="7374965" cy="4939746"/>
            <a:chOff x="2791011" y="1327652"/>
            <a:chExt cx="7374965" cy="49397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C66A1CA-6141-B5BF-DD8B-A86013245C7C}"/>
                </a:ext>
              </a:extLst>
            </p:cNvPr>
            <p:cNvSpPr/>
            <p:nvPr/>
          </p:nvSpPr>
          <p:spPr>
            <a:xfrm>
              <a:off x="3479393" y="1631217"/>
              <a:ext cx="2047446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6380532-F530-76CF-9683-228BD7196D8D}"/>
                </a:ext>
              </a:extLst>
            </p:cNvPr>
            <p:cNvSpPr/>
            <p:nvPr/>
          </p:nvSpPr>
          <p:spPr>
            <a:xfrm>
              <a:off x="2791011" y="2812568"/>
              <a:ext cx="1512047" cy="5183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EABC83-2C1A-8AD6-79AA-C8E5BC389D6E}"/>
                </a:ext>
              </a:extLst>
            </p:cNvPr>
            <p:cNvSpPr/>
            <p:nvPr/>
          </p:nvSpPr>
          <p:spPr>
            <a:xfrm>
              <a:off x="6309213" y="4438952"/>
              <a:ext cx="1884528" cy="4490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AE34C81-EB53-59C1-512E-7FDE6AFFABB1}"/>
                </a:ext>
              </a:extLst>
            </p:cNvPr>
            <p:cNvSpPr/>
            <p:nvPr/>
          </p:nvSpPr>
          <p:spPr>
            <a:xfrm>
              <a:off x="6267376" y="2660120"/>
              <a:ext cx="2798929" cy="4544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DD7E67-98D9-2F4D-5A60-68B2444CE95D}"/>
                </a:ext>
              </a:extLst>
            </p:cNvPr>
            <p:cNvSpPr/>
            <p:nvPr/>
          </p:nvSpPr>
          <p:spPr>
            <a:xfrm>
              <a:off x="7793859" y="1327652"/>
              <a:ext cx="2372117" cy="4544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691533-7BE9-474D-0401-949FEA67C6AE}"/>
                </a:ext>
              </a:extLst>
            </p:cNvPr>
            <p:cNvSpPr/>
            <p:nvPr/>
          </p:nvSpPr>
          <p:spPr>
            <a:xfrm>
              <a:off x="3388757" y="5724246"/>
              <a:ext cx="1762961" cy="5431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144A3E8E-D373-F078-1E8E-9E27C213314A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800" b="1" dirty="0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lang="en-US" sz="48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News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82126A-CD83-CFC8-626D-C3B88BE7428B}"/>
              </a:ext>
            </a:extLst>
          </p:cNvPr>
          <p:cNvGrpSpPr/>
          <p:nvPr/>
        </p:nvGrpSpPr>
        <p:grpSpPr>
          <a:xfrm>
            <a:off x="620800" y="1261885"/>
            <a:ext cx="5368949" cy="1292662"/>
            <a:chOff x="727051" y="1344956"/>
            <a:chExt cx="5368949" cy="129266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448171-67AD-C95E-3257-649B7BF50591}"/>
                </a:ext>
              </a:extLst>
            </p:cNvPr>
            <p:cNvSpPr txBox="1"/>
            <p:nvPr/>
          </p:nvSpPr>
          <p:spPr>
            <a:xfrm>
              <a:off x="727051" y="1344956"/>
              <a:ext cx="53185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en-US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How AI is being used to create explicit deepfake images that harm children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04DD30-4376-4B38-C78C-1EE5DF0ACCA1}"/>
                </a:ext>
              </a:extLst>
            </p:cNvPr>
            <p:cNvSpPr txBox="1"/>
            <p:nvPr/>
          </p:nvSpPr>
          <p:spPr>
            <a:xfrm>
              <a:off x="727051" y="2175953"/>
              <a:ext cx="5368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0" i="1" dirty="0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PBS                 </a:t>
              </a:r>
              <a:r>
                <a:rPr lang="en-US" i="1" dirty="0">
                  <a:solidFill>
                    <a:schemeClr val="bg1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	           </a:t>
              </a:r>
              <a:r>
                <a:rPr lang="en-US" b="1" i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Wed 22 Mar 2025 05.35 EDT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59D1FB2-0A15-A181-AF26-716A3AFC15D7}"/>
              </a:ext>
            </a:extLst>
          </p:cNvPr>
          <p:cNvGrpSpPr/>
          <p:nvPr/>
        </p:nvGrpSpPr>
        <p:grpSpPr>
          <a:xfrm>
            <a:off x="685797" y="2845102"/>
            <a:ext cx="5141349" cy="1169401"/>
            <a:chOff x="729046" y="2804910"/>
            <a:chExt cx="5141349" cy="11694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ECD6A2-0DD3-47E8-F866-D779F1C3BB19}"/>
                </a:ext>
              </a:extLst>
            </p:cNvPr>
            <p:cNvSpPr txBox="1"/>
            <p:nvPr/>
          </p:nvSpPr>
          <p:spPr>
            <a:xfrm>
              <a:off x="729046" y="2804910"/>
              <a:ext cx="514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en-US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Scammers use Al Roker's image in a recent deepfake video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814F76-9F31-F618-E834-3C903BA247BE}"/>
                </a:ext>
              </a:extLst>
            </p:cNvPr>
            <p:cNvSpPr txBox="1"/>
            <p:nvPr/>
          </p:nvSpPr>
          <p:spPr>
            <a:xfrm>
              <a:off x="729046" y="3512646"/>
              <a:ext cx="5141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0" i="1" dirty="0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Today News   </a:t>
              </a:r>
              <a:r>
                <a:rPr lang="en-US" i="1" dirty="0">
                  <a:solidFill>
                    <a:schemeClr val="bg1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                             </a:t>
              </a:r>
              <a:r>
                <a:rPr lang="en-US" b="1" i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Tues Mar 26, 2025 08.35 EDT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41EA98-4E3D-1A95-BEE0-9E2C29282DD0}"/>
              </a:ext>
            </a:extLst>
          </p:cNvPr>
          <p:cNvGrpSpPr/>
          <p:nvPr/>
        </p:nvGrpSpPr>
        <p:grpSpPr>
          <a:xfrm>
            <a:off x="6188575" y="2660121"/>
            <a:ext cx="5382625" cy="1693012"/>
            <a:chOff x="6202962" y="2804910"/>
            <a:chExt cx="5382625" cy="16930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93E3E2-DB30-4D27-A2D6-41D2E9178C8B}"/>
                </a:ext>
              </a:extLst>
            </p:cNvPr>
            <p:cNvSpPr txBox="1"/>
            <p:nvPr/>
          </p:nvSpPr>
          <p:spPr>
            <a:xfrm>
              <a:off x="6323601" y="2804910"/>
              <a:ext cx="5141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en-US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TV meteorologist devastated as 'degrading' semi-nude deepfakes of her spread across the internet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053608-7ACD-BCC4-472E-0BF38AA6B775}"/>
                </a:ext>
              </a:extLst>
            </p:cNvPr>
            <p:cNvSpPr txBox="1"/>
            <p:nvPr/>
          </p:nvSpPr>
          <p:spPr>
            <a:xfrm>
              <a:off x="6202962" y="4036257"/>
              <a:ext cx="5382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0" i="1" dirty="0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Daily Mail                                  </a:t>
              </a:r>
              <a:r>
                <a:rPr lang="en-US" b="1" i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Tues Mar 26, 2025 21.54 EDT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B3A03-583B-F3A2-1A0E-75C6570B4974}"/>
              </a:ext>
            </a:extLst>
          </p:cNvPr>
          <p:cNvGrpSpPr/>
          <p:nvPr/>
        </p:nvGrpSpPr>
        <p:grpSpPr>
          <a:xfrm>
            <a:off x="3479393" y="4438953"/>
            <a:ext cx="5141349" cy="841430"/>
            <a:chOff x="6323601" y="1307536"/>
            <a:chExt cx="5141349" cy="8414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5A499B-E8B9-53CD-E090-754FA990F903}"/>
                </a:ext>
              </a:extLst>
            </p:cNvPr>
            <p:cNvSpPr txBox="1"/>
            <p:nvPr/>
          </p:nvSpPr>
          <p:spPr>
            <a:xfrm>
              <a:off x="6323601" y="1307536"/>
              <a:ext cx="5141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en-US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Deepfake Threats To Corporations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FC622B-C71E-29D4-F776-12839269289C}"/>
                </a:ext>
              </a:extLst>
            </p:cNvPr>
            <p:cNvSpPr txBox="1"/>
            <p:nvPr/>
          </p:nvSpPr>
          <p:spPr>
            <a:xfrm>
              <a:off x="6323601" y="1687301"/>
              <a:ext cx="5141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0" i="1" dirty="0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Forbes</a:t>
              </a:r>
              <a:r>
                <a:rPr lang="en-US" i="1" dirty="0">
                  <a:solidFill>
                    <a:schemeClr val="bg1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	                                       </a:t>
              </a:r>
              <a:r>
                <a:rPr lang="en-US" b="1" i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Mon 24 Mar 2025 10.00 EDT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9001E6-602C-14E3-AB64-ABAC7B07C9E4}"/>
              </a:ext>
            </a:extLst>
          </p:cNvPr>
          <p:cNvGrpSpPr/>
          <p:nvPr/>
        </p:nvGrpSpPr>
        <p:grpSpPr>
          <a:xfrm>
            <a:off x="6309213" y="1289373"/>
            <a:ext cx="5261987" cy="1220915"/>
            <a:chOff x="3177087" y="4682048"/>
            <a:chExt cx="5261987" cy="12209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63572B-5D2D-3048-72D1-EA0DC3F03347}"/>
                </a:ext>
              </a:extLst>
            </p:cNvPr>
            <p:cNvSpPr txBox="1"/>
            <p:nvPr/>
          </p:nvSpPr>
          <p:spPr>
            <a:xfrm>
              <a:off x="3297725" y="4682048"/>
              <a:ext cx="514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en-US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Top City [market] analyst cloned in AI deepfake scam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545418-50D6-BA7D-F559-E89EA350DF1E}"/>
                </a:ext>
              </a:extLst>
            </p:cNvPr>
            <p:cNvSpPr txBox="1"/>
            <p:nvPr/>
          </p:nvSpPr>
          <p:spPr>
            <a:xfrm>
              <a:off x="3177087" y="5441298"/>
              <a:ext cx="5141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0" i="1" dirty="0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The Times		   </a:t>
              </a:r>
              <a:r>
                <a:rPr lang="en-US" b="1" i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Fri Mar 21 2025 22:50 GMT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24A7ABD-B85A-4467-0B82-0C040AFD2E15}"/>
              </a:ext>
            </a:extLst>
          </p:cNvPr>
          <p:cNvSpPr txBox="1"/>
          <p:nvPr/>
        </p:nvSpPr>
        <p:spPr>
          <a:xfrm>
            <a:off x="3388757" y="5724245"/>
            <a:ext cx="1843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Victims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4BDBEC-B293-F40D-7D64-2D9CB0246718}"/>
              </a:ext>
            </a:extLst>
          </p:cNvPr>
          <p:cNvSpPr txBox="1"/>
          <p:nvPr/>
        </p:nvSpPr>
        <p:spPr>
          <a:xfrm>
            <a:off x="620800" y="5724245"/>
            <a:ext cx="240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Notice the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059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6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DCBED-189E-0D1A-FFF2-507F6F449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96E27BA1-5601-4A92-4FBB-A9D001ACCE1C}"/>
              </a:ext>
            </a:extLst>
          </p:cNvPr>
          <p:cNvSpPr txBox="1">
            <a:spLocks/>
          </p:cNvSpPr>
          <p:nvPr/>
        </p:nvSpPr>
        <p:spPr>
          <a:xfrm>
            <a:off x="2130364" y="1081195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Building a fast, secure, and user-Friendly way to detect deepfakes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982062F-8125-B019-D5F0-B2D8E33ADF44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Tool Development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93AF65C-637A-93E6-186C-553ED7CA5FC9}"/>
              </a:ext>
            </a:extLst>
          </p:cNvPr>
          <p:cNvGrpSpPr/>
          <p:nvPr/>
        </p:nvGrpSpPr>
        <p:grpSpPr>
          <a:xfrm>
            <a:off x="1713023" y="1726685"/>
            <a:ext cx="2921984" cy="2116832"/>
            <a:chOff x="1453026" y="1726685"/>
            <a:chExt cx="2921984" cy="2116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377AA5-C801-2729-4B76-54E0DB8F5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48446" y="1726685"/>
              <a:ext cx="969098" cy="9690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E2A3CC-FCBC-0839-D5BB-0275E6F859ED}"/>
                </a:ext>
              </a:extLst>
            </p:cNvPr>
            <p:cNvSpPr txBox="1"/>
            <p:nvPr/>
          </p:nvSpPr>
          <p:spPr>
            <a:xfrm>
              <a:off x="1453026" y="2774402"/>
              <a:ext cx="29219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Usability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8BC195-ABA6-240E-4126-7249EE870F5E}"/>
                </a:ext>
              </a:extLst>
            </p:cNvPr>
            <p:cNvSpPr txBox="1"/>
            <p:nvPr/>
          </p:nvSpPr>
          <p:spPr>
            <a:xfrm>
              <a:off x="1453026" y="3135631"/>
              <a:ext cx="292198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E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nsures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 accessibility, ease of use for all users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1DE6100-C6D1-A92D-68D9-D2C6FD6C9A73}"/>
              </a:ext>
            </a:extLst>
          </p:cNvPr>
          <p:cNvGrpSpPr/>
          <p:nvPr/>
        </p:nvGrpSpPr>
        <p:grpSpPr>
          <a:xfrm>
            <a:off x="4635007" y="1698400"/>
            <a:ext cx="2921984" cy="2145117"/>
            <a:chOff x="4300880" y="1698400"/>
            <a:chExt cx="2921984" cy="21451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D82609-717F-1898-14D8-7DFBAD33C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47088" y="1698400"/>
              <a:ext cx="1029568" cy="102956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954EC0F-21E1-1230-CF49-A5917D96DB47}"/>
                </a:ext>
              </a:extLst>
            </p:cNvPr>
            <p:cNvSpPr txBox="1"/>
            <p:nvPr/>
          </p:nvSpPr>
          <p:spPr>
            <a:xfrm>
              <a:off x="4300880" y="2774402"/>
              <a:ext cx="29219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Upload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71FF62B-5259-D389-D24B-388DCAA93D6B}"/>
                </a:ext>
              </a:extLst>
            </p:cNvPr>
            <p:cNvSpPr txBox="1"/>
            <p:nvPr/>
          </p:nvSpPr>
          <p:spPr>
            <a:xfrm>
              <a:off x="4300880" y="3135631"/>
              <a:ext cx="292198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A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llows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 users to submit images for detection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F22C55-A91F-B6BA-8147-19BEF3D6C747}"/>
              </a:ext>
            </a:extLst>
          </p:cNvPr>
          <p:cNvGrpSpPr/>
          <p:nvPr/>
        </p:nvGrpSpPr>
        <p:grpSpPr>
          <a:xfrm>
            <a:off x="3092992" y="4106663"/>
            <a:ext cx="2921984" cy="2177837"/>
            <a:chOff x="7409840" y="1665680"/>
            <a:chExt cx="2921984" cy="21778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3191FF-26B8-124F-BC80-2FA871B68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56048" y="1665680"/>
              <a:ext cx="1029568" cy="102956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6AC8BDD-AA1F-E78F-DCB2-A0933A08B46F}"/>
                </a:ext>
              </a:extLst>
            </p:cNvPr>
            <p:cNvSpPr txBox="1"/>
            <p:nvPr/>
          </p:nvSpPr>
          <p:spPr>
            <a:xfrm>
              <a:off x="7409840" y="2774402"/>
              <a:ext cx="292198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Real-time Analysis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EDBBA-4726-91D6-EA6F-A52C6DC05639}"/>
                </a:ext>
              </a:extLst>
            </p:cNvPr>
            <p:cNvSpPr txBox="1"/>
            <p:nvPr/>
          </p:nvSpPr>
          <p:spPr>
            <a:xfrm>
              <a:off x="7409840" y="3135631"/>
              <a:ext cx="292198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Users receive instant feedback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8D92927-F808-6B19-5B41-CDFB68F98A94}"/>
              </a:ext>
            </a:extLst>
          </p:cNvPr>
          <p:cNvGrpSpPr/>
          <p:nvPr/>
        </p:nvGrpSpPr>
        <p:grpSpPr>
          <a:xfrm>
            <a:off x="7556991" y="1619006"/>
            <a:ext cx="2921984" cy="2255842"/>
            <a:chOff x="2908123" y="4028658"/>
            <a:chExt cx="2921984" cy="22558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C1DE76-A492-8B1F-2F28-414EBFC9D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24839" y="4028658"/>
              <a:ext cx="1100342" cy="110034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71220F5-6F68-369A-9ADD-3998570D0A17}"/>
                </a:ext>
              </a:extLst>
            </p:cNvPr>
            <p:cNvSpPr txBox="1"/>
            <p:nvPr/>
          </p:nvSpPr>
          <p:spPr>
            <a:xfrm>
              <a:off x="2908123" y="5215385"/>
              <a:ext cx="29219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 Protection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BECF9CD-56EF-CBEA-91B3-18B63D819A7D}"/>
                </a:ext>
              </a:extLst>
            </p:cNvPr>
            <p:cNvSpPr txBox="1"/>
            <p:nvPr/>
          </p:nvSpPr>
          <p:spPr>
            <a:xfrm>
              <a:off x="2908123" y="5576614"/>
              <a:ext cx="292198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Protecting user privacy preventing data leaks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A76627-0BA2-83B5-616F-5AE6C93B3360}"/>
              </a:ext>
            </a:extLst>
          </p:cNvPr>
          <p:cNvGrpSpPr/>
          <p:nvPr/>
        </p:nvGrpSpPr>
        <p:grpSpPr>
          <a:xfrm>
            <a:off x="6095999" y="4011127"/>
            <a:ext cx="2921984" cy="2273373"/>
            <a:chOff x="6719363" y="4011127"/>
            <a:chExt cx="2921984" cy="227337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DB34BD5-AA0E-7B8D-F5BB-EE787B1EF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12653" y="4011127"/>
              <a:ext cx="1135404" cy="1135404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7F6EC80-529D-0137-EFE0-FB2116653F08}"/>
                </a:ext>
              </a:extLst>
            </p:cNvPr>
            <p:cNvSpPr txBox="1"/>
            <p:nvPr/>
          </p:nvSpPr>
          <p:spPr>
            <a:xfrm>
              <a:off x="6719363" y="5215385"/>
              <a:ext cx="29219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View Results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9952052-79D3-1528-2164-E10655555D4D}"/>
                </a:ext>
              </a:extLst>
            </p:cNvPr>
            <p:cNvSpPr txBox="1"/>
            <p:nvPr/>
          </p:nvSpPr>
          <p:spPr>
            <a:xfrm>
              <a:off x="6719363" y="5576614"/>
              <a:ext cx="292198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Users can understand the outcome detection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6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6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9E85F-E712-AD5F-0C5A-DA66C0EAE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A9B5717D-6858-60FE-D12B-ED3982961DB1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EF8369-1C22-6AE0-A02F-EBCFB8885563}"/>
              </a:ext>
            </a:extLst>
          </p:cNvPr>
          <p:cNvSpPr txBox="1"/>
          <p:nvPr/>
        </p:nvSpPr>
        <p:spPr>
          <a:xfrm>
            <a:off x="1866735" y="4342665"/>
            <a:ext cx="40736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Handles server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Handles website behavior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Handles user requests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Data management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Serves web pages to users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DF64590-F7E9-0D5D-83DE-42042FD1259B}"/>
              </a:ext>
            </a:extLst>
          </p:cNvPr>
          <p:cNvGrpSpPr/>
          <p:nvPr/>
        </p:nvGrpSpPr>
        <p:grpSpPr>
          <a:xfrm>
            <a:off x="6821526" y="1681551"/>
            <a:ext cx="1889422" cy="2585650"/>
            <a:chOff x="7412108" y="1590351"/>
            <a:chExt cx="2022708" cy="276804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27A787-AC73-5123-9AA8-01611E26E312}"/>
                </a:ext>
              </a:extLst>
            </p:cNvPr>
            <p:cNvSpPr txBox="1"/>
            <p:nvPr/>
          </p:nvSpPr>
          <p:spPr>
            <a:xfrm>
              <a:off x="7412108" y="3835180"/>
              <a:ext cx="1976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Outfit" pitchFamily="2" charset="0"/>
                </a:rPr>
                <a:t>Frontend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E11C109-C591-233B-7B2F-087AF7639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12108" y="1590351"/>
              <a:ext cx="2022708" cy="219788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AEA66B1-A471-573D-3AB5-EA42305CFA30}"/>
              </a:ext>
            </a:extLst>
          </p:cNvPr>
          <p:cNvSpPr txBox="1"/>
          <p:nvPr/>
        </p:nvSpPr>
        <p:spPr>
          <a:xfrm>
            <a:off x="6538847" y="4342665"/>
            <a:ext cx="39216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Structure content on site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Defines elements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Paragraphs, buttons, forms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Creates forms for users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DF2A85-20A8-17F9-C44A-059E8278924D}"/>
              </a:ext>
            </a:extLst>
          </p:cNvPr>
          <p:cNvGrpSpPr/>
          <p:nvPr/>
        </p:nvGrpSpPr>
        <p:grpSpPr>
          <a:xfrm>
            <a:off x="2130364" y="1823784"/>
            <a:ext cx="1872324" cy="2443418"/>
            <a:chOff x="2498318" y="1759736"/>
            <a:chExt cx="1976540" cy="25794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BCAE0D-C883-C193-D5D5-92CD1807F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8318" y="1759736"/>
              <a:ext cx="1976540" cy="197653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8872901-A76E-3589-FD8C-FE814789D4F1}"/>
                </a:ext>
              </a:extLst>
            </p:cNvPr>
            <p:cNvSpPr txBox="1"/>
            <p:nvPr/>
          </p:nvSpPr>
          <p:spPr>
            <a:xfrm>
              <a:off x="2498318" y="3815938"/>
              <a:ext cx="1976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Outfit" pitchFamily="2" charset="0"/>
                </a:rPr>
                <a:t>Backend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B1DB6EA5-7325-7663-DD07-6778D5A29742}"/>
              </a:ext>
            </a:extLst>
          </p:cNvPr>
          <p:cNvSpPr txBox="1">
            <a:spLocks/>
          </p:cNvSpPr>
          <p:nvPr/>
        </p:nvSpPr>
        <p:spPr>
          <a:xfrm>
            <a:off x="2130364" y="1081195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can be divided into 2 parts: </a:t>
            </a:r>
          </a:p>
        </p:txBody>
      </p:sp>
    </p:spTree>
    <p:extLst>
      <p:ext uri="{BB962C8B-B14F-4D97-AF65-F5344CB8AC3E}">
        <p14:creationId xmlns:p14="http://schemas.microsoft.com/office/powerpoint/2010/main" val="28286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6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C00FA-4023-49F3-0B4C-D1646FC09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FD78EB15-BAA3-CDA0-D52F-6BD9E9CB28C1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Development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A359C-B149-1F4E-B09C-1B825AD2A4A5}"/>
              </a:ext>
            </a:extLst>
          </p:cNvPr>
          <p:cNvSpPr txBox="1">
            <a:spLocks/>
          </p:cNvSpPr>
          <p:nvPr/>
        </p:nvSpPr>
        <p:spPr>
          <a:xfrm>
            <a:off x="2130364" y="1081195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Tools used: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0AB188-26C3-3119-3C97-E55E101CCE58}"/>
              </a:ext>
            </a:extLst>
          </p:cNvPr>
          <p:cNvGrpSpPr/>
          <p:nvPr/>
        </p:nvGrpSpPr>
        <p:grpSpPr>
          <a:xfrm>
            <a:off x="966046" y="1639425"/>
            <a:ext cx="3637201" cy="4636583"/>
            <a:chOff x="966046" y="1639425"/>
            <a:chExt cx="3637201" cy="4636583"/>
          </a:xfrm>
        </p:grpSpPr>
        <p:pic>
          <p:nvPicPr>
            <p:cNvPr id="27" name="Picture 2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63AB0D8-2722-4BB2-71C1-1C94AEAEB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707" y="1639425"/>
              <a:ext cx="1405878" cy="184804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05FEDC-B4F6-0BAE-3A7D-F05AE4BBCF5B}"/>
                </a:ext>
              </a:extLst>
            </p:cNvPr>
            <p:cNvSpPr txBox="1"/>
            <p:nvPr/>
          </p:nvSpPr>
          <p:spPr>
            <a:xfrm>
              <a:off x="1130591" y="4147055"/>
              <a:ext cx="330811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Flask, Web Framework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54FA1A-B78F-6FA6-1705-5563B3F3B06B}"/>
                </a:ext>
              </a:extLst>
            </p:cNvPr>
            <p:cNvSpPr txBox="1"/>
            <p:nvPr/>
          </p:nvSpPr>
          <p:spPr>
            <a:xfrm>
              <a:off x="966046" y="5075679"/>
              <a:ext cx="363720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</a:rPr>
                <a:t>Receives user input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</a:rPr>
                <a:t>Processes data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</a:rPr>
                <a:t>Maps URL to functions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48853CB9-404D-8D33-756C-85BAFF1AD9FE}"/>
                </a:ext>
              </a:extLst>
            </p:cNvPr>
            <p:cNvSpPr txBox="1">
              <a:spLocks/>
            </p:cNvSpPr>
            <p:nvPr/>
          </p:nvSpPr>
          <p:spPr>
            <a:xfrm>
              <a:off x="2022645" y="3731270"/>
              <a:ext cx="1524002" cy="514194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Backend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5B105D-8C64-76D1-7F6E-9845DC9C5450}"/>
              </a:ext>
            </a:extLst>
          </p:cNvPr>
          <p:cNvGrpSpPr/>
          <p:nvPr/>
        </p:nvGrpSpPr>
        <p:grpSpPr>
          <a:xfrm>
            <a:off x="4768722" y="1534608"/>
            <a:ext cx="3393720" cy="4395097"/>
            <a:chOff x="4768722" y="1534608"/>
            <a:chExt cx="3393720" cy="43950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FD9B896-37A5-BD1F-FEE2-976617FA2895}"/>
                </a:ext>
              </a:extLst>
            </p:cNvPr>
            <p:cNvSpPr txBox="1"/>
            <p:nvPr/>
          </p:nvSpPr>
          <p:spPr>
            <a:xfrm>
              <a:off x="4780273" y="4299441"/>
              <a:ext cx="33706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HTML, Structure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BBC5A8-8D11-3004-9DD7-455E79E1995B}"/>
                </a:ext>
              </a:extLst>
            </p:cNvPr>
            <p:cNvSpPr txBox="1"/>
            <p:nvPr/>
          </p:nvSpPr>
          <p:spPr>
            <a:xfrm>
              <a:off x="4768722" y="5098708"/>
              <a:ext cx="33937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</a:rPr>
                <a:t>Structure of website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</a:rPr>
                <a:t>Organizes content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F0A35A-D0C9-1EED-B09C-4D6584411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84952" y="1534608"/>
              <a:ext cx="2057682" cy="2057682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A69CD8E-CE52-DD7C-82FD-B50892D76A58}"/>
                </a:ext>
              </a:extLst>
            </p:cNvPr>
            <p:cNvSpPr txBox="1">
              <a:spLocks/>
            </p:cNvSpPr>
            <p:nvPr/>
          </p:nvSpPr>
          <p:spPr>
            <a:xfrm>
              <a:off x="5703581" y="3731270"/>
              <a:ext cx="1524002" cy="514194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Frontend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CCE316-B768-2E86-E64D-716EAB650B70}"/>
              </a:ext>
            </a:extLst>
          </p:cNvPr>
          <p:cNvGrpSpPr/>
          <p:nvPr/>
        </p:nvGrpSpPr>
        <p:grpSpPr>
          <a:xfrm>
            <a:off x="8327917" y="1680701"/>
            <a:ext cx="3370618" cy="4595307"/>
            <a:chOff x="8327917" y="1680701"/>
            <a:chExt cx="3370618" cy="45953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39B43D-874C-A72E-0C44-ABBCFD23B114}"/>
                </a:ext>
              </a:extLst>
            </p:cNvPr>
            <p:cNvSpPr txBox="1"/>
            <p:nvPr/>
          </p:nvSpPr>
          <p:spPr>
            <a:xfrm>
              <a:off x="8327917" y="4322470"/>
              <a:ext cx="33706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CSS, Styling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A12556-2B1D-2F11-69D9-558A752A92CD}"/>
                </a:ext>
              </a:extLst>
            </p:cNvPr>
            <p:cNvSpPr txBox="1"/>
            <p:nvPr/>
          </p:nvSpPr>
          <p:spPr>
            <a:xfrm>
              <a:off x="8405653" y="5075679"/>
              <a:ext cx="321514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</a:rPr>
                <a:t>Styling webpage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</a:rPr>
                <a:t>Manages colors, font, positioning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14BE8F-232D-43A0-5BDE-3744727EC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02680" y="1680701"/>
              <a:ext cx="1765496" cy="1765496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B56C8E6-C882-79B7-DC78-B6A9C7AFCC81}"/>
                </a:ext>
              </a:extLst>
            </p:cNvPr>
            <p:cNvSpPr txBox="1">
              <a:spLocks/>
            </p:cNvSpPr>
            <p:nvPr/>
          </p:nvSpPr>
          <p:spPr>
            <a:xfrm>
              <a:off x="9251225" y="3731270"/>
              <a:ext cx="1524002" cy="514194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Frontend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81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6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92D15-4072-3F9F-1289-870A900DB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8C00BD3-A5CB-0B9F-F10E-B8841A7C2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78" y="1482727"/>
            <a:ext cx="8108412" cy="41027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3E331DE-AC24-4B1B-DDA4-8975EB2E0E66}"/>
              </a:ext>
            </a:extLst>
          </p:cNvPr>
          <p:cNvGrpSpPr/>
          <p:nvPr/>
        </p:nvGrpSpPr>
        <p:grpSpPr>
          <a:xfrm>
            <a:off x="433196" y="1959016"/>
            <a:ext cx="3193924" cy="1198880"/>
            <a:chOff x="433196" y="1747520"/>
            <a:chExt cx="3193924" cy="119888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178B00-5D89-49A9-1081-7AEE15354F2E}"/>
                </a:ext>
              </a:extLst>
            </p:cNvPr>
            <p:cNvSpPr txBox="1"/>
            <p:nvPr/>
          </p:nvSpPr>
          <p:spPr>
            <a:xfrm>
              <a:off x="433196" y="2136724"/>
              <a:ext cx="1985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utfit" pitchFamily="2" charset="0"/>
                </a:rPr>
                <a:t>Upload Image for analysis </a:t>
              </a:r>
            </a:p>
          </p:txBody>
        </p:sp>
        <p:sp>
          <p:nvSpPr>
            <p:cNvPr id="26" name="Arrow: Bent-Up 25">
              <a:extLst>
                <a:ext uri="{FF2B5EF4-FFF2-40B4-BE49-F238E27FC236}">
                  <a16:creationId xmlns:a16="http://schemas.microsoft.com/office/drawing/2014/main" id="{CCE4FF0C-493A-2397-59CB-6DB98489CECF}"/>
                </a:ext>
              </a:extLst>
            </p:cNvPr>
            <p:cNvSpPr/>
            <p:nvPr/>
          </p:nvSpPr>
          <p:spPr>
            <a:xfrm>
              <a:off x="528320" y="1747520"/>
              <a:ext cx="3098800" cy="1198880"/>
            </a:xfrm>
            <a:prstGeom prst="bentUpArrow">
              <a:avLst>
                <a:gd name="adj1" fmla="val 8390"/>
                <a:gd name="adj2" fmla="val 9576"/>
                <a:gd name="adj3" fmla="val 90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EED340-9C61-E937-AAC6-CC7F50E6C635}"/>
              </a:ext>
            </a:extLst>
          </p:cNvPr>
          <p:cNvGrpSpPr/>
          <p:nvPr/>
        </p:nvGrpSpPr>
        <p:grpSpPr>
          <a:xfrm>
            <a:off x="2973145" y="4524416"/>
            <a:ext cx="3666860" cy="2273242"/>
            <a:chOff x="2973145" y="4312920"/>
            <a:chExt cx="3666860" cy="22732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5A8353-23FB-4847-982A-2A1F4D674C11}"/>
                </a:ext>
              </a:extLst>
            </p:cNvPr>
            <p:cNvSpPr txBox="1"/>
            <p:nvPr/>
          </p:nvSpPr>
          <p:spPr>
            <a:xfrm>
              <a:off x="2973145" y="5878276"/>
              <a:ext cx="36668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utfit" pitchFamily="2" charset="0"/>
                </a:rPr>
                <a:t>Image and processed artifacts that shown here</a:t>
              </a: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6C5FE0D7-5422-B200-8D18-C814D4C73304}"/>
                </a:ext>
              </a:extLst>
            </p:cNvPr>
            <p:cNvSpPr/>
            <p:nvPr/>
          </p:nvSpPr>
          <p:spPr>
            <a:xfrm rot="5400000">
              <a:off x="4029669" y="4906946"/>
              <a:ext cx="1553811" cy="365760"/>
            </a:xfrm>
            <a:prstGeom prst="rightArrow">
              <a:avLst>
                <a:gd name="adj1" fmla="val 30000"/>
                <a:gd name="adj2" fmla="val 6583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DCD932-B92C-D4B6-ACDA-66A8AE7C1BD4}"/>
              </a:ext>
            </a:extLst>
          </p:cNvPr>
          <p:cNvGrpSpPr/>
          <p:nvPr/>
        </p:nvGrpSpPr>
        <p:grpSpPr>
          <a:xfrm>
            <a:off x="7063485" y="4524417"/>
            <a:ext cx="3666860" cy="2273241"/>
            <a:chOff x="7063485" y="4312921"/>
            <a:chExt cx="3666860" cy="227324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2CCAC0-6850-BDA9-EE8C-3132338CB258}"/>
                </a:ext>
              </a:extLst>
            </p:cNvPr>
            <p:cNvSpPr txBox="1"/>
            <p:nvPr/>
          </p:nvSpPr>
          <p:spPr>
            <a:xfrm>
              <a:off x="7063485" y="5878276"/>
              <a:ext cx="36668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utfit" pitchFamily="2" charset="0"/>
                </a:rPr>
                <a:t>ML classification result and confidence score shown here</a:t>
              </a: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72BF69CC-7272-9F1E-F0AD-8D73C27AE87C}"/>
                </a:ext>
              </a:extLst>
            </p:cNvPr>
            <p:cNvSpPr/>
            <p:nvPr/>
          </p:nvSpPr>
          <p:spPr>
            <a:xfrm rot="5400000">
              <a:off x="8190189" y="4906947"/>
              <a:ext cx="1553811" cy="365760"/>
            </a:xfrm>
            <a:prstGeom prst="rightArrow">
              <a:avLst>
                <a:gd name="adj1" fmla="val 30000"/>
                <a:gd name="adj2" fmla="val 6583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7">
            <a:extLst>
              <a:ext uri="{FF2B5EF4-FFF2-40B4-BE49-F238E27FC236}">
                <a16:creationId xmlns:a16="http://schemas.microsoft.com/office/drawing/2014/main" id="{A7A9BFEC-0E58-457C-A1F8-EEB52C7ECB50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Development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3D544DF2-A7F1-66E1-EAEC-2A2093270CEF}"/>
              </a:ext>
            </a:extLst>
          </p:cNvPr>
          <p:cNvSpPr txBox="1">
            <a:spLocks/>
          </p:cNvSpPr>
          <p:nvPr/>
        </p:nvSpPr>
        <p:spPr>
          <a:xfrm>
            <a:off x="2130364" y="1081195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Our current prototype:</a:t>
            </a:r>
          </a:p>
        </p:txBody>
      </p:sp>
    </p:spTree>
    <p:extLst>
      <p:ext uri="{BB962C8B-B14F-4D97-AF65-F5344CB8AC3E}">
        <p14:creationId xmlns:p14="http://schemas.microsoft.com/office/powerpoint/2010/main" val="395245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6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AE4700-61CF-BDA0-3CB5-204D18417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D4DB7C9-0E24-19A9-4455-06B27B43F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78" y="1642706"/>
            <a:ext cx="8108412" cy="410274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2A4C6B98-A0A0-1BED-9805-4D9FC0074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96" y="2582148"/>
            <a:ext cx="2574174" cy="260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A0611-8FDE-9085-06DB-B01B1A55A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096" y="2582499"/>
            <a:ext cx="2574174" cy="26101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50E1AD-E6A2-F00C-A463-0F42AD275913}"/>
              </a:ext>
            </a:extLst>
          </p:cNvPr>
          <p:cNvSpPr/>
          <p:nvPr/>
        </p:nvSpPr>
        <p:spPr>
          <a:xfrm>
            <a:off x="7698509" y="2357952"/>
            <a:ext cx="2387600" cy="1081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This image is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GENERATED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F9AE93-52AF-9486-E546-E64718D082D7}"/>
              </a:ext>
            </a:extLst>
          </p:cNvPr>
          <p:cNvSpPr/>
          <p:nvPr/>
        </p:nvSpPr>
        <p:spPr>
          <a:xfrm>
            <a:off x="7952509" y="2936972"/>
            <a:ext cx="187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247347-866B-8F8C-CA9C-C21F7767BC82}"/>
              </a:ext>
            </a:extLst>
          </p:cNvPr>
          <p:cNvSpPr/>
          <p:nvPr/>
        </p:nvSpPr>
        <p:spPr>
          <a:xfrm>
            <a:off x="9350365" y="3369376"/>
            <a:ext cx="701070" cy="2008696"/>
          </a:xfrm>
          <a:prstGeom prst="roundRect">
            <a:avLst>
              <a:gd name="adj" fmla="val 5629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EEF681-5FFE-3096-6BF5-039888375AD4}"/>
              </a:ext>
            </a:extLst>
          </p:cNvPr>
          <p:cNvSpPr/>
          <p:nvPr/>
        </p:nvSpPr>
        <p:spPr>
          <a:xfrm>
            <a:off x="7494397" y="3551284"/>
            <a:ext cx="1644461" cy="744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Answered with: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59% Confidence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4A6D4C-5A2C-DF0B-8EF6-9DFD05F230B8}"/>
              </a:ext>
            </a:extLst>
          </p:cNvPr>
          <p:cNvSpPr/>
          <p:nvPr/>
        </p:nvSpPr>
        <p:spPr>
          <a:xfrm>
            <a:off x="7559387" y="3923599"/>
            <a:ext cx="1644462" cy="314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62ADBDC-335F-8095-091F-C31BD27A9ABB}"/>
              </a:ext>
            </a:extLst>
          </p:cNvPr>
          <p:cNvSpPr/>
          <p:nvPr/>
        </p:nvSpPr>
        <p:spPr>
          <a:xfrm>
            <a:off x="9350365" y="4154330"/>
            <a:ext cx="701070" cy="122374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57989E-E689-B4B4-D07B-037DA97444A7}"/>
              </a:ext>
            </a:extLst>
          </p:cNvPr>
          <p:cNvGrpSpPr/>
          <p:nvPr/>
        </p:nvGrpSpPr>
        <p:grpSpPr>
          <a:xfrm>
            <a:off x="5297435" y="3229901"/>
            <a:ext cx="1965686" cy="851146"/>
            <a:chOff x="5297435" y="2858426"/>
            <a:chExt cx="1965686" cy="85114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A532F20-5794-7699-9E6F-DD42EECD9AD8}"/>
                </a:ext>
              </a:extLst>
            </p:cNvPr>
            <p:cNvSpPr/>
            <p:nvPr/>
          </p:nvSpPr>
          <p:spPr>
            <a:xfrm>
              <a:off x="5297435" y="2858426"/>
              <a:ext cx="1965686" cy="7446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Heatmap to show manipulated areas</a:t>
              </a:r>
            </a:p>
          </p:txBody>
        </p:sp>
        <p:sp>
          <p:nvSpPr>
            <p:cNvPr id="36" name="Arrow: Left 35">
              <a:extLst>
                <a:ext uri="{FF2B5EF4-FFF2-40B4-BE49-F238E27FC236}">
                  <a16:creationId xmlns:a16="http://schemas.microsoft.com/office/drawing/2014/main" id="{C0B6EC87-FF72-3E2A-FBA2-6F0A2709F8AB}"/>
                </a:ext>
              </a:extLst>
            </p:cNvPr>
            <p:cNvSpPr/>
            <p:nvPr/>
          </p:nvSpPr>
          <p:spPr>
            <a:xfrm>
              <a:off x="5321303" y="3307182"/>
              <a:ext cx="1869925" cy="402390"/>
            </a:xfrm>
            <a:prstGeom prst="leftArrow">
              <a:avLst>
                <a:gd name="adj1" fmla="val 26381"/>
                <a:gd name="adj2" fmla="val 4162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7">
            <a:extLst>
              <a:ext uri="{FF2B5EF4-FFF2-40B4-BE49-F238E27FC236}">
                <a16:creationId xmlns:a16="http://schemas.microsoft.com/office/drawing/2014/main" id="{01D8E843-00AE-5107-7A18-C643659943F6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Development Future Works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8B14E991-881B-FDAE-C3EC-3BD0FD5EA834}"/>
              </a:ext>
            </a:extLst>
          </p:cNvPr>
          <p:cNvSpPr txBox="1">
            <a:spLocks/>
          </p:cNvSpPr>
          <p:nvPr/>
        </p:nvSpPr>
        <p:spPr>
          <a:xfrm>
            <a:off x="2130364" y="1081195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Schematic demonstration:</a:t>
            </a:r>
          </a:p>
        </p:txBody>
      </p:sp>
    </p:spTree>
    <p:extLst>
      <p:ext uri="{BB962C8B-B14F-4D97-AF65-F5344CB8AC3E}">
        <p14:creationId xmlns:p14="http://schemas.microsoft.com/office/powerpoint/2010/main" val="22628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6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325F6-1055-C31F-F8B6-E07B6485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D4C88B3-A1FA-705C-EAC1-01C24BE65E58}"/>
              </a:ext>
            </a:extLst>
          </p:cNvPr>
          <p:cNvGrpSpPr/>
          <p:nvPr/>
        </p:nvGrpSpPr>
        <p:grpSpPr>
          <a:xfrm>
            <a:off x="1944718" y="1954540"/>
            <a:ext cx="1575883" cy="1881777"/>
            <a:chOff x="1944718" y="1954540"/>
            <a:chExt cx="1575883" cy="18817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8773CE-37E9-A569-42E7-116769FFE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2425" y="1954540"/>
              <a:ext cx="1238618" cy="123861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5B111C-8123-3F2E-BDEC-6DC9ED587161}"/>
                </a:ext>
              </a:extLst>
            </p:cNvPr>
            <p:cNvSpPr txBox="1"/>
            <p:nvPr/>
          </p:nvSpPr>
          <p:spPr>
            <a:xfrm>
              <a:off x="1944718" y="3313097"/>
              <a:ext cx="15758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0D9DA3-449B-D787-162D-EC27F024BF43}"/>
              </a:ext>
            </a:extLst>
          </p:cNvPr>
          <p:cNvGrpSpPr/>
          <p:nvPr/>
        </p:nvGrpSpPr>
        <p:grpSpPr>
          <a:xfrm>
            <a:off x="3892006" y="1678008"/>
            <a:ext cx="3263174" cy="2158309"/>
            <a:chOff x="3892006" y="1678008"/>
            <a:chExt cx="3263174" cy="2158309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6B2034B6-0871-F1F5-5250-B1A1A5B7B963}"/>
                </a:ext>
              </a:extLst>
            </p:cNvPr>
            <p:cNvSpPr/>
            <p:nvPr/>
          </p:nvSpPr>
          <p:spPr>
            <a:xfrm>
              <a:off x="3892006" y="2790162"/>
              <a:ext cx="677456" cy="443926"/>
            </a:xfrm>
            <a:prstGeom prst="rightArrow">
              <a:avLst>
                <a:gd name="adj1" fmla="val 21211"/>
                <a:gd name="adj2" fmla="val 7267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4BDE788-3EA3-E1E5-D406-9A6E06050DB1}"/>
                </a:ext>
              </a:extLst>
            </p:cNvPr>
            <p:cNvSpPr/>
            <p:nvPr/>
          </p:nvSpPr>
          <p:spPr>
            <a:xfrm rot="10800000">
              <a:off x="3892006" y="1877002"/>
              <a:ext cx="677456" cy="443926"/>
            </a:xfrm>
            <a:prstGeom prst="rightArrow">
              <a:avLst>
                <a:gd name="adj1" fmla="val 21211"/>
                <a:gd name="adj2" fmla="val 7267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3A4864-73EF-A6D8-A431-55B222BC028E}"/>
                </a:ext>
              </a:extLst>
            </p:cNvPr>
            <p:cNvSpPr txBox="1"/>
            <p:nvPr/>
          </p:nvSpPr>
          <p:spPr>
            <a:xfrm>
              <a:off x="4482662" y="3313097"/>
              <a:ext cx="26725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Public Domain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7215CC-5DA1-FCA1-D2D6-F509C9CF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492" y="1678008"/>
              <a:ext cx="1564370" cy="156437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614AE95-FE38-E43D-25BA-D616129C629F}"/>
              </a:ext>
            </a:extLst>
          </p:cNvPr>
          <p:cNvGrpSpPr/>
          <p:nvPr/>
        </p:nvGrpSpPr>
        <p:grpSpPr>
          <a:xfrm>
            <a:off x="6884577" y="1815056"/>
            <a:ext cx="3801806" cy="2236705"/>
            <a:chOff x="6884577" y="1815056"/>
            <a:chExt cx="3801806" cy="2236705"/>
          </a:xfrm>
        </p:grpSpPr>
        <p:pic>
          <p:nvPicPr>
            <p:cNvPr id="7" name="Content Placeholder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FF351B0-689F-CA48-8764-C86CF7DAD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570" y="1815056"/>
              <a:ext cx="2655813" cy="1343805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0A9BD892-3462-56F3-2C34-276E8C9A5B45}"/>
                </a:ext>
              </a:extLst>
            </p:cNvPr>
            <p:cNvSpPr/>
            <p:nvPr/>
          </p:nvSpPr>
          <p:spPr>
            <a:xfrm>
              <a:off x="6884577" y="2790162"/>
              <a:ext cx="677456" cy="443926"/>
            </a:xfrm>
            <a:prstGeom prst="rightArrow">
              <a:avLst>
                <a:gd name="adj1" fmla="val 21211"/>
                <a:gd name="adj2" fmla="val 7267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45545CC0-0A53-4E41-D594-D8243345E8DE}"/>
                </a:ext>
              </a:extLst>
            </p:cNvPr>
            <p:cNvSpPr/>
            <p:nvPr/>
          </p:nvSpPr>
          <p:spPr>
            <a:xfrm rot="10800000">
              <a:off x="6884577" y="1877002"/>
              <a:ext cx="677456" cy="443926"/>
            </a:xfrm>
            <a:prstGeom prst="rightArrow">
              <a:avLst>
                <a:gd name="adj1" fmla="val 21211"/>
                <a:gd name="adj2" fmla="val 7267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8D2A3A-BE12-153D-A65F-757161E51B60}"/>
                </a:ext>
              </a:extLst>
            </p:cNvPr>
            <p:cNvSpPr txBox="1"/>
            <p:nvPr/>
          </p:nvSpPr>
          <p:spPr>
            <a:xfrm>
              <a:off x="7984365" y="3097654"/>
              <a:ext cx="27020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white"/>
                  </a:solidFill>
                  <a:latin typeface="Outfit" pitchFamily="2" charset="0"/>
                </a:rPr>
                <a:t>DeepTruth</a:t>
              </a:r>
              <a:r>
                <a:rPr lang="en-US" sz="2800" dirty="0">
                  <a:solidFill>
                    <a:prstClr val="white"/>
                  </a:solidFill>
                  <a:latin typeface="Outfit" pitchFamily="2" charset="0"/>
                </a:rPr>
                <a:t> Detection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6181B31F-879D-90F8-2EC0-9860EDEE041D}"/>
              </a:ext>
            </a:extLst>
          </p:cNvPr>
          <p:cNvSpPr txBox="1">
            <a:spLocks/>
          </p:cNvSpPr>
          <p:nvPr/>
        </p:nvSpPr>
        <p:spPr>
          <a:xfrm>
            <a:off x="2130364" y="1196544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launch our tool on a public domain server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044925-969A-D9AF-231D-9E3E82C0979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9572" y="4035950"/>
            <a:ext cx="1902324" cy="190232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2E6DD1A-903C-897A-7B08-D164826F9E47}"/>
              </a:ext>
            </a:extLst>
          </p:cNvPr>
          <p:cNvSpPr txBox="1">
            <a:spLocks/>
          </p:cNvSpPr>
          <p:nvPr/>
        </p:nvSpPr>
        <p:spPr>
          <a:xfrm>
            <a:off x="5527155" y="4487346"/>
            <a:ext cx="4914419" cy="1113166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Develop website functionality and usability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3A211240-9A99-C443-C5F4-7D64E56104FD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Development Future Works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66EF4287-3B6A-A429-A05B-789F5EB001BE}"/>
              </a:ext>
            </a:extLst>
          </p:cNvPr>
          <p:cNvSpPr txBox="1"/>
          <p:nvPr/>
        </p:nvSpPr>
        <p:spPr>
          <a:xfrm>
            <a:off x="779747" y="6629104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FCEDA0-B3BD-36E5-1FA2-4086CF9532FF}"/>
              </a:ext>
            </a:extLst>
          </p:cNvPr>
          <p:cNvGrpSpPr/>
          <p:nvPr/>
        </p:nvGrpSpPr>
        <p:grpSpPr>
          <a:xfrm>
            <a:off x="561372" y="8330696"/>
            <a:ext cx="2659209" cy="3924831"/>
            <a:chOff x="561372" y="1759385"/>
            <a:chExt cx="2659209" cy="392483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A20F150-BFC8-7026-AC89-6002EA474EDF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D0BA4FF-202A-4B43-9505-5221CC2B6628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7C65FA6-7F3F-0377-0DFA-BB32B741CE00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42" name="Google Shape;12465;p89">
                <a:extLst>
                  <a:ext uri="{FF2B5EF4-FFF2-40B4-BE49-F238E27FC236}">
                    <a16:creationId xmlns:a16="http://schemas.microsoft.com/office/drawing/2014/main" id="{04A589FD-A524-F407-82BB-91BEBF74C17A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43" name="Google Shape;12466;p89">
                <a:extLst>
                  <a:ext uri="{FF2B5EF4-FFF2-40B4-BE49-F238E27FC236}">
                    <a16:creationId xmlns:a16="http://schemas.microsoft.com/office/drawing/2014/main" id="{6F03E680-2D97-56E7-0F18-3A8AF9BD44BB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7528938-A70A-3C49-6FF8-A8CAF2A0B40B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67CDFC8-8566-6DD9-6DBD-A3B518000DA2}"/>
              </a:ext>
            </a:extLst>
          </p:cNvPr>
          <p:cNvGrpSpPr/>
          <p:nvPr/>
        </p:nvGrpSpPr>
        <p:grpSpPr>
          <a:xfrm>
            <a:off x="3326422" y="8090503"/>
            <a:ext cx="2659209" cy="4165024"/>
            <a:chOff x="3326422" y="1519192"/>
            <a:chExt cx="2659209" cy="416502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C5F2C23-D780-3D49-02BD-33603EA208BE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AE47F3-DB1C-78A4-24D3-9C23F78DBB47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1DBE1AA-F006-3974-8355-6379C971A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E6CECB6-9D4C-97AF-13CD-69C94125CA86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AD627E-11AB-68BF-4DAD-10D31E84EEC7}"/>
              </a:ext>
            </a:extLst>
          </p:cNvPr>
          <p:cNvGrpSpPr/>
          <p:nvPr/>
        </p:nvGrpSpPr>
        <p:grpSpPr>
          <a:xfrm>
            <a:off x="6112595" y="8157643"/>
            <a:ext cx="2659209" cy="4097884"/>
            <a:chOff x="6112595" y="1586332"/>
            <a:chExt cx="2659209" cy="409788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E7F54C7B-F543-24C5-DAAD-9A5948D6B03B}"/>
                </a:ext>
              </a:extLst>
            </p:cNvPr>
            <p:cNvSpPr/>
            <p:nvPr/>
          </p:nvSpPr>
          <p:spPr>
            <a:xfrm>
              <a:off x="6112595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4F025E1-3AE7-0F7B-6E84-24A713CDF83E}"/>
                </a:ext>
              </a:extLst>
            </p:cNvPr>
            <p:cNvSpPr txBox="1"/>
            <p:nvPr/>
          </p:nvSpPr>
          <p:spPr>
            <a:xfrm>
              <a:off x="6283320" y="3438980"/>
              <a:ext cx="23177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Machine Learning Training</a:t>
              </a:r>
            </a:p>
          </p:txBody>
        </p:sp>
        <p:pic>
          <p:nvPicPr>
            <p:cNvPr id="52" name="Picture 51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7FBA5165-A38F-611D-34F5-C1856BC22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313" y="1586332"/>
              <a:ext cx="1379772" cy="137977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B52B800-372E-3083-609A-D4D080BEC6F1}"/>
                </a:ext>
              </a:extLst>
            </p:cNvPr>
            <p:cNvSpPr txBox="1"/>
            <p:nvPr/>
          </p:nvSpPr>
          <p:spPr>
            <a:xfrm>
              <a:off x="6143980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Training a detector to classify by feeding it processed data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A8A20B-3CD1-35B2-7CE3-CC08C9ACF4AE}"/>
              </a:ext>
            </a:extLst>
          </p:cNvPr>
          <p:cNvGrpSpPr/>
          <p:nvPr/>
        </p:nvGrpSpPr>
        <p:grpSpPr>
          <a:xfrm>
            <a:off x="8903899" y="8362698"/>
            <a:ext cx="2659209" cy="3892829"/>
            <a:chOff x="8903899" y="1791387"/>
            <a:chExt cx="2659209" cy="3892829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8E80A36-DCCA-5800-6C05-F7A6AB9BCC47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50997F-C98B-4132-9FD3-3B8D60CFB66D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CFB615A-03B1-AB52-04E2-BBCBCB7970E1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59" name="Google Shape;12445;p89">
                <a:extLst>
                  <a:ext uri="{FF2B5EF4-FFF2-40B4-BE49-F238E27FC236}">
                    <a16:creationId xmlns:a16="http://schemas.microsoft.com/office/drawing/2014/main" id="{4C7B3AC8-43A9-4317-A19D-82326D6F5364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0" name="Google Shape;12446;p89">
                <a:extLst>
                  <a:ext uri="{FF2B5EF4-FFF2-40B4-BE49-F238E27FC236}">
                    <a16:creationId xmlns:a16="http://schemas.microsoft.com/office/drawing/2014/main" id="{AD10BADD-6946-2B03-0DB5-CDDE701F83A8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1" name="Google Shape;12447;p89">
                <a:extLst>
                  <a:ext uri="{FF2B5EF4-FFF2-40B4-BE49-F238E27FC236}">
                    <a16:creationId xmlns:a16="http://schemas.microsoft.com/office/drawing/2014/main" id="{1F613DF1-8F00-315D-420C-9F090017720B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2" name="Google Shape;12448;p89">
                <a:extLst>
                  <a:ext uri="{FF2B5EF4-FFF2-40B4-BE49-F238E27FC236}">
                    <a16:creationId xmlns:a16="http://schemas.microsoft.com/office/drawing/2014/main" id="{90155AA3-9887-F262-A5C2-6D581B384725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3" name="Google Shape;12449;p89">
                <a:extLst>
                  <a:ext uri="{FF2B5EF4-FFF2-40B4-BE49-F238E27FC236}">
                    <a16:creationId xmlns:a16="http://schemas.microsoft.com/office/drawing/2014/main" id="{007E6882-7376-3F57-0B6C-BB4C04CC9902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4" name="Google Shape;12450;p89">
                <a:extLst>
                  <a:ext uri="{FF2B5EF4-FFF2-40B4-BE49-F238E27FC236}">
                    <a16:creationId xmlns:a16="http://schemas.microsoft.com/office/drawing/2014/main" id="{F28877C5-4DEE-C69C-405E-E69A5DD15557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5" name="Google Shape;12451;p89">
                <a:extLst>
                  <a:ext uri="{FF2B5EF4-FFF2-40B4-BE49-F238E27FC236}">
                    <a16:creationId xmlns:a16="http://schemas.microsoft.com/office/drawing/2014/main" id="{A3804960-A53B-ACF6-BC90-D8C928EBCAB1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6" name="Google Shape;12452;p89">
                <a:extLst>
                  <a:ext uri="{FF2B5EF4-FFF2-40B4-BE49-F238E27FC236}">
                    <a16:creationId xmlns:a16="http://schemas.microsoft.com/office/drawing/2014/main" id="{70264DAB-64D6-5B9F-95DB-7904BD2C4D6F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8EF3924-4864-060C-E0BB-5646AFD8EAC3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2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3649C-4D53-4AEA-F5B0-95858B4E3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7">
            <a:extLst>
              <a:ext uri="{FF2B5EF4-FFF2-40B4-BE49-F238E27FC236}">
                <a16:creationId xmlns:a16="http://schemas.microsoft.com/office/drawing/2014/main" id="{8B4D87C2-32CC-494F-3E3C-003F1ED70061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3CDB6C-6C1D-4F9D-C56F-E0EF66A73555}"/>
              </a:ext>
            </a:extLst>
          </p:cNvPr>
          <p:cNvGrpSpPr/>
          <p:nvPr/>
        </p:nvGrpSpPr>
        <p:grpSpPr>
          <a:xfrm>
            <a:off x="561372" y="1759385"/>
            <a:ext cx="2659209" cy="3924831"/>
            <a:chOff x="561372" y="1759385"/>
            <a:chExt cx="2659209" cy="39248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A4822B-58AF-362D-695D-1997B1B2D3ED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C194B13-E848-2ADD-94D2-12B3F0E96091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99AB8B3-16B0-2B91-EC27-A49423F7341C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105" name="Google Shape;12465;p89">
                <a:extLst>
                  <a:ext uri="{FF2B5EF4-FFF2-40B4-BE49-F238E27FC236}">
                    <a16:creationId xmlns:a16="http://schemas.microsoft.com/office/drawing/2014/main" id="{9964CB5B-3446-52A5-ED40-B72EB91CF630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6" name="Google Shape;12466;p89">
                <a:extLst>
                  <a:ext uri="{FF2B5EF4-FFF2-40B4-BE49-F238E27FC236}">
                    <a16:creationId xmlns:a16="http://schemas.microsoft.com/office/drawing/2014/main" id="{D16389C1-ED5D-82A8-A467-5CC801B2BA78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69EA8B-EAA3-05DF-A0C7-9152AB4F3ED9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46432F-74A3-1AB0-85D7-718FBA561154}"/>
              </a:ext>
            </a:extLst>
          </p:cNvPr>
          <p:cNvGrpSpPr/>
          <p:nvPr/>
        </p:nvGrpSpPr>
        <p:grpSpPr>
          <a:xfrm>
            <a:off x="3326422" y="1519192"/>
            <a:ext cx="2659209" cy="4165024"/>
            <a:chOff x="3326422" y="1519192"/>
            <a:chExt cx="2659209" cy="416502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CF725A5-E16A-6CBA-910A-8A48FD4900D5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DEC8BA4-7644-63D6-A5D0-A24D6E423722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284F1C-45D1-39F9-6109-08BB11FB3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15C328-0C41-E342-242E-FD1F265C2925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9F9389-4268-C6D8-5959-E06A987001FC}"/>
              </a:ext>
            </a:extLst>
          </p:cNvPr>
          <p:cNvGrpSpPr/>
          <p:nvPr/>
        </p:nvGrpSpPr>
        <p:grpSpPr>
          <a:xfrm>
            <a:off x="6112595" y="1586332"/>
            <a:ext cx="2659209" cy="4097884"/>
            <a:chOff x="6112595" y="1586332"/>
            <a:chExt cx="2659209" cy="409788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DD192-1261-F240-9D43-FD562CB710F5}"/>
                </a:ext>
              </a:extLst>
            </p:cNvPr>
            <p:cNvSpPr/>
            <p:nvPr/>
          </p:nvSpPr>
          <p:spPr>
            <a:xfrm>
              <a:off x="6112595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B8C9207-ACAC-9AE6-43F3-387B040A1FC6}"/>
                </a:ext>
              </a:extLst>
            </p:cNvPr>
            <p:cNvSpPr txBox="1"/>
            <p:nvPr/>
          </p:nvSpPr>
          <p:spPr>
            <a:xfrm>
              <a:off x="6283320" y="3438980"/>
              <a:ext cx="23177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Machine Learning Training</a:t>
              </a:r>
            </a:p>
          </p:txBody>
        </p:sp>
        <p:pic>
          <p:nvPicPr>
            <p:cNvPr id="110" name="Picture 10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231593A9-DE63-4C0B-D9F4-A7208DFAF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313" y="1586332"/>
              <a:ext cx="1379772" cy="13797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990EDE-026B-642E-50BA-C8F861A9CD8E}"/>
                </a:ext>
              </a:extLst>
            </p:cNvPr>
            <p:cNvSpPr txBox="1"/>
            <p:nvPr/>
          </p:nvSpPr>
          <p:spPr>
            <a:xfrm>
              <a:off x="6143980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Training a detector to classify by feeding it processed data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89EF23-5E6F-1FDA-8D1E-4D472EACAB32}"/>
              </a:ext>
            </a:extLst>
          </p:cNvPr>
          <p:cNvGrpSpPr/>
          <p:nvPr/>
        </p:nvGrpSpPr>
        <p:grpSpPr>
          <a:xfrm>
            <a:off x="8903899" y="1791387"/>
            <a:ext cx="2659209" cy="3892829"/>
            <a:chOff x="8903899" y="1791387"/>
            <a:chExt cx="2659209" cy="38928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454D557-9EEB-DE93-CB1B-F74809158508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4834D31-F88B-2C66-30C3-FAE9C9CFD5A7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49CB842-B5E1-6A67-10B4-35DAF42E23E0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97" name="Google Shape;12445;p89">
                <a:extLst>
                  <a:ext uri="{FF2B5EF4-FFF2-40B4-BE49-F238E27FC236}">
                    <a16:creationId xmlns:a16="http://schemas.microsoft.com/office/drawing/2014/main" id="{67537091-202E-D324-CB65-FC936FF28FE8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8" name="Google Shape;12446;p89">
                <a:extLst>
                  <a:ext uri="{FF2B5EF4-FFF2-40B4-BE49-F238E27FC236}">
                    <a16:creationId xmlns:a16="http://schemas.microsoft.com/office/drawing/2014/main" id="{6A5C1C15-B950-7CCF-1360-72B9CAE0EF81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9" name="Google Shape;12447;p89">
                <a:extLst>
                  <a:ext uri="{FF2B5EF4-FFF2-40B4-BE49-F238E27FC236}">
                    <a16:creationId xmlns:a16="http://schemas.microsoft.com/office/drawing/2014/main" id="{0FA94AA5-F4C7-799D-0F9A-6B50C18AA29D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0" name="Google Shape;12448;p89">
                <a:extLst>
                  <a:ext uri="{FF2B5EF4-FFF2-40B4-BE49-F238E27FC236}">
                    <a16:creationId xmlns:a16="http://schemas.microsoft.com/office/drawing/2014/main" id="{E1764419-4458-6CF7-43DF-C5D9AC570A25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1" name="Google Shape;12449;p89">
                <a:extLst>
                  <a:ext uri="{FF2B5EF4-FFF2-40B4-BE49-F238E27FC236}">
                    <a16:creationId xmlns:a16="http://schemas.microsoft.com/office/drawing/2014/main" id="{05148E95-542F-BE1E-6D8D-6C1C9031E734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2" name="Google Shape;12450;p89">
                <a:extLst>
                  <a:ext uri="{FF2B5EF4-FFF2-40B4-BE49-F238E27FC236}">
                    <a16:creationId xmlns:a16="http://schemas.microsoft.com/office/drawing/2014/main" id="{D7968103-6ABF-24FF-4E1A-829CA750E811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3" name="Google Shape;12451;p89">
                <a:extLst>
                  <a:ext uri="{FF2B5EF4-FFF2-40B4-BE49-F238E27FC236}">
                    <a16:creationId xmlns:a16="http://schemas.microsoft.com/office/drawing/2014/main" id="{863A6829-1DD2-36B4-7FFC-5ED810A0E5B9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4" name="Google Shape;12452;p89">
                <a:extLst>
                  <a:ext uri="{FF2B5EF4-FFF2-40B4-BE49-F238E27FC236}">
                    <a16:creationId xmlns:a16="http://schemas.microsoft.com/office/drawing/2014/main" id="{BD7F8FDC-B46D-3323-9232-152F48AD6F6F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C2B9F0-9B33-0B11-A9D9-F64335F049E9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8A15A9C-918D-A3BB-97BD-69B871E1309F}"/>
              </a:ext>
            </a:extLst>
          </p:cNvPr>
          <p:cNvGrpSpPr/>
          <p:nvPr/>
        </p:nvGrpSpPr>
        <p:grpSpPr>
          <a:xfrm>
            <a:off x="1944718" y="-4426150"/>
            <a:ext cx="1575883" cy="1881777"/>
            <a:chOff x="1944718" y="1954540"/>
            <a:chExt cx="1575883" cy="18817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A34A8D-1A9D-F3BB-E33D-3F793FC48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2425" y="1954540"/>
              <a:ext cx="1238618" cy="123861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7D9F8D-7AA7-AC33-8C34-54BB55BB8AC6}"/>
                </a:ext>
              </a:extLst>
            </p:cNvPr>
            <p:cNvSpPr txBox="1"/>
            <p:nvPr/>
          </p:nvSpPr>
          <p:spPr>
            <a:xfrm>
              <a:off x="1944718" y="3313097"/>
              <a:ext cx="15758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2D0972B-DD7D-A598-CCCA-C105F2F71A69}"/>
              </a:ext>
            </a:extLst>
          </p:cNvPr>
          <p:cNvGrpSpPr/>
          <p:nvPr/>
        </p:nvGrpSpPr>
        <p:grpSpPr>
          <a:xfrm>
            <a:off x="3892006" y="-4702682"/>
            <a:ext cx="3263174" cy="2158309"/>
            <a:chOff x="3892006" y="1678008"/>
            <a:chExt cx="3263174" cy="2158309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8F943618-ABB9-478C-796A-3D386AFD7DFB}"/>
                </a:ext>
              </a:extLst>
            </p:cNvPr>
            <p:cNvSpPr/>
            <p:nvPr/>
          </p:nvSpPr>
          <p:spPr>
            <a:xfrm>
              <a:off x="3892006" y="2790162"/>
              <a:ext cx="677456" cy="443926"/>
            </a:xfrm>
            <a:prstGeom prst="rightArrow">
              <a:avLst>
                <a:gd name="adj1" fmla="val 21211"/>
                <a:gd name="adj2" fmla="val 7267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3748684E-21B3-AC97-ABBD-137EF8C7ED14}"/>
                </a:ext>
              </a:extLst>
            </p:cNvPr>
            <p:cNvSpPr/>
            <p:nvPr/>
          </p:nvSpPr>
          <p:spPr>
            <a:xfrm rot="10800000">
              <a:off x="3892006" y="1877002"/>
              <a:ext cx="677456" cy="443926"/>
            </a:xfrm>
            <a:prstGeom prst="rightArrow">
              <a:avLst>
                <a:gd name="adj1" fmla="val 21211"/>
                <a:gd name="adj2" fmla="val 7267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6D419F-BE54-F96C-CD52-020AFC493E2A}"/>
                </a:ext>
              </a:extLst>
            </p:cNvPr>
            <p:cNvSpPr txBox="1"/>
            <p:nvPr/>
          </p:nvSpPr>
          <p:spPr>
            <a:xfrm>
              <a:off x="4482662" y="3313097"/>
              <a:ext cx="26725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Public Domain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9356FB-7DBD-72EE-DD2D-4EA385B37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492" y="1678008"/>
              <a:ext cx="1564370" cy="156437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B9D101-F255-2ED1-DBAF-F84DDCBB919D}"/>
              </a:ext>
            </a:extLst>
          </p:cNvPr>
          <p:cNvGrpSpPr/>
          <p:nvPr/>
        </p:nvGrpSpPr>
        <p:grpSpPr>
          <a:xfrm>
            <a:off x="6884577" y="-4565634"/>
            <a:ext cx="3801806" cy="2236705"/>
            <a:chOff x="6884577" y="1815056"/>
            <a:chExt cx="3801806" cy="2236705"/>
          </a:xfrm>
        </p:grpSpPr>
        <p:pic>
          <p:nvPicPr>
            <p:cNvPr id="13" name="Content Placeholder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35E4346-939B-6E8B-78D4-17229A43B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570" y="1815056"/>
              <a:ext cx="2655813" cy="1343805"/>
            </a:xfrm>
            <a:prstGeom prst="rect">
              <a:avLst/>
            </a:prstGeom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D0D4B78C-2FA9-7101-B7C4-B44CCF74C02B}"/>
                </a:ext>
              </a:extLst>
            </p:cNvPr>
            <p:cNvSpPr/>
            <p:nvPr/>
          </p:nvSpPr>
          <p:spPr>
            <a:xfrm>
              <a:off x="6884577" y="2790162"/>
              <a:ext cx="677456" cy="443926"/>
            </a:xfrm>
            <a:prstGeom prst="rightArrow">
              <a:avLst>
                <a:gd name="adj1" fmla="val 21211"/>
                <a:gd name="adj2" fmla="val 7267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52447AE6-A140-84AA-0C3D-52CC6FD98090}"/>
                </a:ext>
              </a:extLst>
            </p:cNvPr>
            <p:cNvSpPr/>
            <p:nvPr/>
          </p:nvSpPr>
          <p:spPr>
            <a:xfrm rot="10800000">
              <a:off x="6884577" y="1877002"/>
              <a:ext cx="677456" cy="443926"/>
            </a:xfrm>
            <a:prstGeom prst="rightArrow">
              <a:avLst>
                <a:gd name="adj1" fmla="val 21211"/>
                <a:gd name="adj2" fmla="val 7267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584486-5B51-C2A7-0E3A-1B48BACDA062}"/>
                </a:ext>
              </a:extLst>
            </p:cNvPr>
            <p:cNvSpPr txBox="1"/>
            <p:nvPr/>
          </p:nvSpPr>
          <p:spPr>
            <a:xfrm>
              <a:off x="7984365" y="3097654"/>
              <a:ext cx="27020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white"/>
                  </a:solidFill>
                  <a:latin typeface="Outfit" pitchFamily="2" charset="0"/>
                </a:rPr>
                <a:t>DeepTruth</a:t>
              </a:r>
              <a:r>
                <a:rPr lang="en-US" sz="2800" dirty="0">
                  <a:solidFill>
                    <a:prstClr val="white"/>
                  </a:solidFill>
                  <a:latin typeface="Outfit" pitchFamily="2" charset="0"/>
                </a:rPr>
                <a:t> Detection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CA2D08DC-E7C7-2269-897D-92C099F55DD6}"/>
              </a:ext>
            </a:extLst>
          </p:cNvPr>
          <p:cNvSpPr txBox="1">
            <a:spLocks/>
          </p:cNvSpPr>
          <p:nvPr/>
        </p:nvSpPr>
        <p:spPr>
          <a:xfrm>
            <a:off x="2130364" y="-5184146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launch our tool on a public domain server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BDFED74-AC3F-BE04-5143-BE7104C7002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9572" y="-2344740"/>
            <a:ext cx="1902324" cy="190232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0F546F3-480E-C861-35F5-1FEC1FFFCA2B}"/>
              </a:ext>
            </a:extLst>
          </p:cNvPr>
          <p:cNvSpPr txBox="1">
            <a:spLocks/>
          </p:cNvSpPr>
          <p:nvPr/>
        </p:nvSpPr>
        <p:spPr>
          <a:xfrm>
            <a:off x="5527155" y="-1893344"/>
            <a:ext cx="4914419" cy="1113166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Develop website functionality and usability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7435C6CA-481D-38B2-4CD7-32672A8280A2}"/>
              </a:ext>
            </a:extLst>
          </p:cNvPr>
          <p:cNvSpPr txBox="1"/>
          <p:nvPr/>
        </p:nvSpPr>
        <p:spPr>
          <a:xfrm>
            <a:off x="0" y="-6359467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Development Future Works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2DA1F9F-6B24-572C-2E42-9979319CEDF2}"/>
              </a:ext>
            </a:extLst>
          </p:cNvPr>
          <p:cNvGrpSpPr/>
          <p:nvPr/>
        </p:nvGrpSpPr>
        <p:grpSpPr>
          <a:xfrm>
            <a:off x="592758" y="7060728"/>
            <a:ext cx="2659209" cy="3924831"/>
            <a:chOff x="561372" y="1759385"/>
            <a:chExt cx="2659209" cy="39248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74AC10C-13AD-D7CB-7185-C777802B10A9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755162-D737-E28E-AA9A-10519022E1CE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412E9C0-34DC-652F-8B93-3EA7F9475EDE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38" name="Google Shape;12465;p89">
                <a:extLst>
                  <a:ext uri="{FF2B5EF4-FFF2-40B4-BE49-F238E27FC236}">
                    <a16:creationId xmlns:a16="http://schemas.microsoft.com/office/drawing/2014/main" id="{C20787E3-9D0F-A9F9-BDAF-F62B3323B491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39" name="Google Shape;12466;p89">
                <a:extLst>
                  <a:ext uri="{FF2B5EF4-FFF2-40B4-BE49-F238E27FC236}">
                    <a16:creationId xmlns:a16="http://schemas.microsoft.com/office/drawing/2014/main" id="{2CFEAE23-1096-3F6C-6FD7-7E2DA824FABB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A2C5C3-2231-B525-775B-36ABFBE6CADE}"/>
                </a:ext>
              </a:extLst>
            </p:cNvPr>
            <p:cNvSpPr txBox="1"/>
            <p:nvPr/>
          </p:nvSpPr>
          <p:spPr>
            <a:xfrm>
              <a:off x="592758" y="4095505"/>
              <a:ext cx="2596436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Investigate other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</a:t>
              </a: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 datasets for future model development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39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88313-D805-65E4-F2FD-B75B6F44B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7">
            <a:extLst>
              <a:ext uri="{FF2B5EF4-FFF2-40B4-BE49-F238E27FC236}">
                <a16:creationId xmlns:a16="http://schemas.microsoft.com/office/drawing/2014/main" id="{73D3213B-85A4-2966-3E87-4A30AECB64C8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6CC380-FDFA-2497-718C-C1FA44EC6386}"/>
              </a:ext>
            </a:extLst>
          </p:cNvPr>
          <p:cNvGrpSpPr/>
          <p:nvPr/>
        </p:nvGrpSpPr>
        <p:grpSpPr>
          <a:xfrm>
            <a:off x="561372" y="1759385"/>
            <a:ext cx="2659209" cy="3924831"/>
            <a:chOff x="561372" y="1759385"/>
            <a:chExt cx="2659209" cy="39248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B1F1AF-B68F-21A8-8FC6-06CB0115A705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5DB48EB-B10D-F226-DB24-2A36517C2179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DC9F72A-854A-05DA-C7E3-A700DAAA0907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105" name="Google Shape;12465;p89">
                <a:extLst>
                  <a:ext uri="{FF2B5EF4-FFF2-40B4-BE49-F238E27FC236}">
                    <a16:creationId xmlns:a16="http://schemas.microsoft.com/office/drawing/2014/main" id="{8182C421-9A1F-EA21-5971-0207ACBDD6B2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6" name="Google Shape;12466;p89">
                <a:extLst>
                  <a:ext uri="{FF2B5EF4-FFF2-40B4-BE49-F238E27FC236}">
                    <a16:creationId xmlns:a16="http://schemas.microsoft.com/office/drawing/2014/main" id="{91CFD8C9-67D4-611C-449E-6ACB17FD43CB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52CDD6-193A-3705-29F5-B26FBFCE48B5}"/>
                </a:ext>
              </a:extLst>
            </p:cNvPr>
            <p:cNvSpPr txBox="1"/>
            <p:nvPr/>
          </p:nvSpPr>
          <p:spPr>
            <a:xfrm>
              <a:off x="592758" y="4095505"/>
              <a:ext cx="2596436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Investigate other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</a:t>
              </a: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 datasets for future model development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224EAE-D6C3-8141-CCE6-BDB45716C6BD}"/>
              </a:ext>
            </a:extLst>
          </p:cNvPr>
          <p:cNvGrpSpPr/>
          <p:nvPr/>
        </p:nvGrpSpPr>
        <p:grpSpPr>
          <a:xfrm>
            <a:off x="3326422" y="1519192"/>
            <a:ext cx="2659209" cy="4165024"/>
            <a:chOff x="3326422" y="1519192"/>
            <a:chExt cx="2659209" cy="416502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C28480-2E0A-688E-68C8-2ED6D69E0106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2C89721-96D7-2C69-B8AA-67A5AAD977D8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307A4F-F5DC-79C7-C7B4-60C99F6C5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42A46C-0290-F2B6-1996-C8B689BE2F86}"/>
                </a:ext>
              </a:extLst>
            </p:cNvPr>
            <p:cNvSpPr txBox="1"/>
            <p:nvPr/>
          </p:nvSpPr>
          <p:spPr>
            <a:xfrm>
              <a:off x="3357807" y="4095505"/>
              <a:ext cx="2596438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Research different features to extract, assessing the trade-offs between them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D854ED-0016-E971-8889-2958C943A769}"/>
              </a:ext>
            </a:extLst>
          </p:cNvPr>
          <p:cNvGrpSpPr/>
          <p:nvPr/>
        </p:nvGrpSpPr>
        <p:grpSpPr>
          <a:xfrm>
            <a:off x="6112595" y="1586332"/>
            <a:ext cx="2659209" cy="4097884"/>
            <a:chOff x="6112595" y="1586332"/>
            <a:chExt cx="2659209" cy="409788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0798E2D-0A2B-2E9F-CFBB-0FFBA24C78FD}"/>
                </a:ext>
              </a:extLst>
            </p:cNvPr>
            <p:cNvSpPr/>
            <p:nvPr/>
          </p:nvSpPr>
          <p:spPr>
            <a:xfrm>
              <a:off x="6112595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2035CA2-EC4E-DBA9-4931-6668928E61CA}"/>
                </a:ext>
              </a:extLst>
            </p:cNvPr>
            <p:cNvSpPr txBox="1"/>
            <p:nvPr/>
          </p:nvSpPr>
          <p:spPr>
            <a:xfrm>
              <a:off x="6283320" y="3438980"/>
              <a:ext cx="23177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Machine Learning Training</a:t>
              </a:r>
            </a:p>
          </p:txBody>
        </p:sp>
        <p:pic>
          <p:nvPicPr>
            <p:cNvPr id="110" name="Picture 10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AC70EAEF-39EC-766C-23C5-2AB5450E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313" y="1586332"/>
              <a:ext cx="1379772" cy="13797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A36CB0-5A6E-8B66-40C1-E5A1F7FA8DE2}"/>
                </a:ext>
              </a:extLst>
            </p:cNvPr>
            <p:cNvSpPr txBox="1"/>
            <p:nvPr/>
          </p:nvSpPr>
          <p:spPr>
            <a:xfrm>
              <a:off x="6143980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Develop Random Forest algorithm using NEDC tools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794A4E-9733-6ED8-E2A3-E8370A990505}"/>
              </a:ext>
            </a:extLst>
          </p:cNvPr>
          <p:cNvGrpSpPr/>
          <p:nvPr/>
        </p:nvGrpSpPr>
        <p:grpSpPr>
          <a:xfrm>
            <a:off x="8903899" y="1791387"/>
            <a:ext cx="2659209" cy="3892829"/>
            <a:chOff x="8903899" y="1791387"/>
            <a:chExt cx="2659209" cy="38928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263CD4-F962-A216-25E4-4C8BFC18B6F3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54AB8C8-6134-0C5E-4E16-328C1CB38630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6E4D979-631C-86EB-1B88-7282EEC2457A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97" name="Google Shape;12445;p89">
                <a:extLst>
                  <a:ext uri="{FF2B5EF4-FFF2-40B4-BE49-F238E27FC236}">
                    <a16:creationId xmlns:a16="http://schemas.microsoft.com/office/drawing/2014/main" id="{6236D14D-89FD-B73C-7EA0-A87ED9DB92A6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8" name="Google Shape;12446;p89">
                <a:extLst>
                  <a:ext uri="{FF2B5EF4-FFF2-40B4-BE49-F238E27FC236}">
                    <a16:creationId xmlns:a16="http://schemas.microsoft.com/office/drawing/2014/main" id="{3BC384EB-55D2-126A-5166-8FBE783BC087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9" name="Google Shape;12447;p89">
                <a:extLst>
                  <a:ext uri="{FF2B5EF4-FFF2-40B4-BE49-F238E27FC236}">
                    <a16:creationId xmlns:a16="http://schemas.microsoft.com/office/drawing/2014/main" id="{90A1D075-E836-1BEB-B72A-FD40E6945C00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0" name="Google Shape;12448;p89">
                <a:extLst>
                  <a:ext uri="{FF2B5EF4-FFF2-40B4-BE49-F238E27FC236}">
                    <a16:creationId xmlns:a16="http://schemas.microsoft.com/office/drawing/2014/main" id="{79FF395C-DB91-8475-C090-B46287351768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1" name="Google Shape;12449;p89">
                <a:extLst>
                  <a:ext uri="{FF2B5EF4-FFF2-40B4-BE49-F238E27FC236}">
                    <a16:creationId xmlns:a16="http://schemas.microsoft.com/office/drawing/2014/main" id="{701F78ED-2EF1-5CA5-7C2F-E564AEC94388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2" name="Google Shape;12450;p89">
                <a:extLst>
                  <a:ext uri="{FF2B5EF4-FFF2-40B4-BE49-F238E27FC236}">
                    <a16:creationId xmlns:a16="http://schemas.microsoft.com/office/drawing/2014/main" id="{48479BEA-73AB-D5E7-754A-FDDC87225988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3" name="Google Shape;12451;p89">
                <a:extLst>
                  <a:ext uri="{FF2B5EF4-FFF2-40B4-BE49-F238E27FC236}">
                    <a16:creationId xmlns:a16="http://schemas.microsoft.com/office/drawing/2014/main" id="{C08A6E7E-C47E-79F8-366F-A1EF59BD0B5E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4" name="Google Shape;12452;p89">
                <a:extLst>
                  <a:ext uri="{FF2B5EF4-FFF2-40B4-BE49-F238E27FC236}">
                    <a16:creationId xmlns:a16="http://schemas.microsoft.com/office/drawing/2014/main" id="{97B8A431-675E-BA29-B8D0-35C396111A98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CA01CF-E62E-D1BA-82DE-98C029EFB7D0}"/>
                </a:ext>
              </a:extLst>
            </p:cNvPr>
            <p:cNvSpPr txBox="1"/>
            <p:nvPr/>
          </p:nvSpPr>
          <p:spPr>
            <a:xfrm>
              <a:off x="8903899" y="4095505"/>
              <a:ext cx="265920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Launch our site on a public domain server, develop site functionality</a:t>
              </a:r>
            </a:p>
          </p:txBody>
        </p:sp>
      </p:grpSp>
      <p:sp>
        <p:nvSpPr>
          <p:cNvPr id="29" name="TextBox 7">
            <a:extLst>
              <a:ext uri="{FF2B5EF4-FFF2-40B4-BE49-F238E27FC236}">
                <a16:creationId xmlns:a16="http://schemas.microsoft.com/office/drawing/2014/main" id="{B047B360-7015-55DE-39E0-BD9572E767F3}"/>
              </a:ext>
            </a:extLst>
          </p:cNvPr>
          <p:cNvSpPr txBox="1"/>
          <p:nvPr/>
        </p:nvSpPr>
        <p:spPr>
          <a:xfrm>
            <a:off x="932147" y="-6298586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661267-6C0E-BED6-E230-4F215FB436E1}"/>
              </a:ext>
            </a:extLst>
          </p:cNvPr>
          <p:cNvGrpSpPr/>
          <p:nvPr/>
        </p:nvGrpSpPr>
        <p:grpSpPr>
          <a:xfrm>
            <a:off x="713772" y="-4596994"/>
            <a:ext cx="2659209" cy="3924831"/>
            <a:chOff x="561372" y="1759385"/>
            <a:chExt cx="2659209" cy="392483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10D0773-1A8D-EBAB-FBA5-CDADA212FEA9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50B3AE2-73B6-68C3-E3D7-0E1827BE58E6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53EDC39-C697-46B6-7A1D-927E43D512FF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35" name="Google Shape;12465;p89">
                <a:extLst>
                  <a:ext uri="{FF2B5EF4-FFF2-40B4-BE49-F238E27FC236}">
                    <a16:creationId xmlns:a16="http://schemas.microsoft.com/office/drawing/2014/main" id="{1696C6A1-B1ED-581E-BDF3-EEDDE15F8EF6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36" name="Google Shape;12466;p89">
                <a:extLst>
                  <a:ext uri="{FF2B5EF4-FFF2-40B4-BE49-F238E27FC236}">
                    <a16:creationId xmlns:a16="http://schemas.microsoft.com/office/drawing/2014/main" id="{4FE94D4F-5E0D-D185-0201-F1246C347B8C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C57C9A3-96CB-7F51-3415-B14893DC4B47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3288CB-B0C9-1D2F-103D-12FA384F7962}"/>
              </a:ext>
            </a:extLst>
          </p:cNvPr>
          <p:cNvGrpSpPr/>
          <p:nvPr/>
        </p:nvGrpSpPr>
        <p:grpSpPr>
          <a:xfrm>
            <a:off x="3478822" y="-4837187"/>
            <a:ext cx="2659209" cy="4165024"/>
            <a:chOff x="3326422" y="1519192"/>
            <a:chExt cx="2659209" cy="4165024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A82F856-B1EA-0395-A940-E679DC909292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69FD1B2-CB33-A33C-AE61-A698BFE08A77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C34BC4E-827E-781C-F773-418E36E41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CD6D93-0937-1F51-98C2-71C7CF9D5DD8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CB04765-AEC5-5308-781A-D89922C032F4}"/>
              </a:ext>
            </a:extLst>
          </p:cNvPr>
          <p:cNvGrpSpPr/>
          <p:nvPr/>
        </p:nvGrpSpPr>
        <p:grpSpPr>
          <a:xfrm>
            <a:off x="6264995" y="-4770047"/>
            <a:ext cx="2659209" cy="4097884"/>
            <a:chOff x="6112595" y="1586332"/>
            <a:chExt cx="2659209" cy="4097884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F9B5850-D59A-9ED7-8222-42F7AFD1CACE}"/>
                </a:ext>
              </a:extLst>
            </p:cNvPr>
            <p:cNvSpPr/>
            <p:nvPr/>
          </p:nvSpPr>
          <p:spPr>
            <a:xfrm>
              <a:off x="6112595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1F2FCE-4C98-39B1-A017-353C40E72786}"/>
                </a:ext>
              </a:extLst>
            </p:cNvPr>
            <p:cNvSpPr txBox="1"/>
            <p:nvPr/>
          </p:nvSpPr>
          <p:spPr>
            <a:xfrm>
              <a:off x="6283320" y="3438980"/>
              <a:ext cx="23177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Machine Learning Training</a:t>
              </a:r>
            </a:p>
          </p:txBody>
        </p:sp>
        <p:pic>
          <p:nvPicPr>
            <p:cNvPr id="45" name="Picture 44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488CD334-7797-0B99-DB87-E18FDE79E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313" y="1586332"/>
              <a:ext cx="1379772" cy="137977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4BC8089-BEFD-22FB-5B6F-41AE657FE1B0}"/>
                </a:ext>
              </a:extLst>
            </p:cNvPr>
            <p:cNvSpPr txBox="1"/>
            <p:nvPr/>
          </p:nvSpPr>
          <p:spPr>
            <a:xfrm>
              <a:off x="6143980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Training a detector to classify by feeding it processed data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EF73752-31EC-EDB6-399C-650772464A27}"/>
              </a:ext>
            </a:extLst>
          </p:cNvPr>
          <p:cNvGrpSpPr/>
          <p:nvPr/>
        </p:nvGrpSpPr>
        <p:grpSpPr>
          <a:xfrm>
            <a:off x="9056299" y="-4564992"/>
            <a:ext cx="2659209" cy="3892829"/>
            <a:chOff x="8903899" y="1791387"/>
            <a:chExt cx="2659209" cy="389282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01EB0C7-4F1A-D858-1C4C-54DE3C210C91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4A34F85-0DFA-3889-CAC0-C6CD1004D202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0051D26-5A88-0A0E-D001-CE2140C1E2A1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52" name="Google Shape;12445;p89">
                <a:extLst>
                  <a:ext uri="{FF2B5EF4-FFF2-40B4-BE49-F238E27FC236}">
                    <a16:creationId xmlns:a16="http://schemas.microsoft.com/office/drawing/2014/main" id="{6AD9F440-92EA-A47B-3FD9-4D394177F8B4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53" name="Google Shape;12446;p89">
                <a:extLst>
                  <a:ext uri="{FF2B5EF4-FFF2-40B4-BE49-F238E27FC236}">
                    <a16:creationId xmlns:a16="http://schemas.microsoft.com/office/drawing/2014/main" id="{55E40A0C-F135-E2E9-7A2F-7E619B552825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54" name="Google Shape;12447;p89">
                <a:extLst>
                  <a:ext uri="{FF2B5EF4-FFF2-40B4-BE49-F238E27FC236}">
                    <a16:creationId xmlns:a16="http://schemas.microsoft.com/office/drawing/2014/main" id="{145DB8DB-D6CF-52D7-08D0-7C21999C0496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55" name="Google Shape;12448;p89">
                <a:extLst>
                  <a:ext uri="{FF2B5EF4-FFF2-40B4-BE49-F238E27FC236}">
                    <a16:creationId xmlns:a16="http://schemas.microsoft.com/office/drawing/2014/main" id="{A4AB0995-289D-8BFC-84E8-1118A482D960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56" name="Google Shape;12449;p89">
                <a:extLst>
                  <a:ext uri="{FF2B5EF4-FFF2-40B4-BE49-F238E27FC236}">
                    <a16:creationId xmlns:a16="http://schemas.microsoft.com/office/drawing/2014/main" id="{BBBE7282-1C81-07B6-B4AC-1C01684B5C98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57" name="Google Shape;12450;p89">
                <a:extLst>
                  <a:ext uri="{FF2B5EF4-FFF2-40B4-BE49-F238E27FC236}">
                    <a16:creationId xmlns:a16="http://schemas.microsoft.com/office/drawing/2014/main" id="{DBDB05D0-840B-56B7-48DF-5B21357C10F5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58" name="Google Shape;12451;p89">
                <a:extLst>
                  <a:ext uri="{FF2B5EF4-FFF2-40B4-BE49-F238E27FC236}">
                    <a16:creationId xmlns:a16="http://schemas.microsoft.com/office/drawing/2014/main" id="{82576F71-5DA0-203C-ADA0-FFC16C79D093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59" name="Google Shape;12452;p89">
                <a:extLst>
                  <a:ext uri="{FF2B5EF4-FFF2-40B4-BE49-F238E27FC236}">
                    <a16:creationId xmlns:a16="http://schemas.microsoft.com/office/drawing/2014/main" id="{1C6714DC-3C4E-A0C1-E71B-BC9EC7D92B9F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E90896F-4EB2-AC51-9D6F-43257CDD28FE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424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trophy&#10;&#10;AI-generated content may be incorrect.">
            <a:extLst>
              <a:ext uri="{FF2B5EF4-FFF2-40B4-BE49-F238E27FC236}">
                <a16:creationId xmlns:a16="http://schemas.microsoft.com/office/drawing/2014/main" id="{61C9BDE5-E4F5-472A-F2C0-5BD9F412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251" r="3476" b="15731"/>
          <a:stretch/>
        </p:blipFill>
        <p:spPr>
          <a:xfrm>
            <a:off x="9167638" y="2490302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D50BA-0205-CC8B-B214-4EC77606C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503"/>
          <a:stretch/>
        </p:blipFill>
        <p:spPr>
          <a:xfrm>
            <a:off x="6310033" y="2516945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11" name="Picture 10" descr="A person in a garment&#10;&#10;AI-generated content may be incorrect.">
            <a:extLst>
              <a:ext uri="{FF2B5EF4-FFF2-40B4-BE49-F238E27FC236}">
                <a16:creationId xmlns:a16="http://schemas.microsoft.com/office/drawing/2014/main" id="{4B87C9D6-7E86-A810-E115-07CACFB8E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53155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16" name="Picture 15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FB5D3153-52DB-B402-E9D4-61757EAC0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540563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A7AF565D-76A0-6CCE-613F-B2AE557E3CF0}"/>
              </a:ext>
            </a:extLst>
          </p:cNvPr>
          <p:cNvSpPr txBox="1"/>
          <p:nvPr/>
        </p:nvSpPr>
        <p:spPr>
          <a:xfrm>
            <a:off x="762000" y="314859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827"/>
              </a:lnSpc>
            </a:pPr>
            <a:r>
              <a:rPr lang="en-US" sz="702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Team </a:t>
            </a:r>
            <a:r>
              <a:rPr lang="en-US" sz="7020" b="1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endParaRPr lang="en-US" sz="7020" b="1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411313-787F-E0E4-027C-FE96AF97FD31}"/>
              </a:ext>
            </a:extLst>
          </p:cNvPr>
          <p:cNvGrpSpPr/>
          <p:nvPr/>
        </p:nvGrpSpPr>
        <p:grpSpPr>
          <a:xfrm>
            <a:off x="4191000" y="1596826"/>
            <a:ext cx="3810000" cy="679239"/>
            <a:chOff x="6686910" y="2705450"/>
            <a:chExt cx="4191000" cy="1018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67D988A-57C2-F1DE-4F91-6706CBDBBF69}"/>
                </a:ext>
              </a:extLst>
            </p:cNvPr>
            <p:cNvSpPr/>
            <p:nvPr/>
          </p:nvSpPr>
          <p:spPr>
            <a:xfrm>
              <a:off x="6686910" y="2705450"/>
              <a:ext cx="4191000" cy="685800"/>
            </a:xfrm>
            <a:prstGeom prst="roundRect">
              <a:avLst>
                <a:gd name="adj" fmla="val 330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F7B64F49-7F23-35AC-682C-A9B689B5DEED}"/>
                </a:ext>
              </a:extLst>
            </p:cNvPr>
            <p:cNvSpPr txBox="1"/>
            <p:nvPr/>
          </p:nvSpPr>
          <p:spPr>
            <a:xfrm>
              <a:off x="6953610" y="2834257"/>
              <a:ext cx="3657600" cy="890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14"/>
                </a:lnSpc>
              </a:pPr>
              <a:r>
                <a:rPr lang="en-US" sz="1724" b="1" dirty="0">
                  <a:solidFill>
                    <a:srgbClr val="01204C"/>
                  </a:solidFill>
                  <a:latin typeface="Outfit" pitchFamily="2" charset="0"/>
                  <a:ea typeface="Montserrat Medium"/>
                  <a:cs typeface="Montserrat Medium"/>
                  <a:sym typeface="Montserrat Medium"/>
                </a:rPr>
                <a:t>Thanks you for your attention</a:t>
              </a:r>
            </a:p>
          </p:txBody>
        </p:sp>
      </p:grpSp>
      <p:sp>
        <p:nvSpPr>
          <p:cNvPr id="6" name="TextBox 29">
            <a:extLst>
              <a:ext uri="{FF2B5EF4-FFF2-40B4-BE49-F238E27FC236}">
                <a16:creationId xmlns:a16="http://schemas.microsoft.com/office/drawing/2014/main" id="{F13D49AF-0420-3D8F-E305-881614A5D819}"/>
              </a:ext>
            </a:extLst>
          </p:cNvPr>
          <p:cNvSpPr txBox="1"/>
          <p:nvPr/>
        </p:nvSpPr>
        <p:spPr>
          <a:xfrm>
            <a:off x="6337886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DF7383C8-4680-B274-0F90-D8F5E36CCCC1}"/>
              </a:ext>
            </a:extLst>
          </p:cNvPr>
          <p:cNvSpPr txBox="1"/>
          <p:nvPr/>
        </p:nvSpPr>
        <p:spPr>
          <a:xfrm>
            <a:off x="3491361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B1526A62-8F50-82BF-758C-5D2B5D8D1DEC}"/>
              </a:ext>
            </a:extLst>
          </p:cNvPr>
          <p:cNvSpPr txBox="1"/>
          <p:nvPr/>
        </p:nvSpPr>
        <p:spPr>
          <a:xfrm>
            <a:off x="9167638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2AEEE346-A199-F542-9158-F8F9CC5738F7}"/>
              </a:ext>
            </a:extLst>
          </p:cNvPr>
          <p:cNvSpPr txBox="1"/>
          <p:nvPr/>
        </p:nvSpPr>
        <p:spPr>
          <a:xfrm>
            <a:off x="655916" y="4867526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83DFB6F7-493B-858C-638A-833ABD846D38}"/>
              </a:ext>
            </a:extLst>
          </p:cNvPr>
          <p:cNvSpPr txBox="1">
            <a:spLocks/>
          </p:cNvSpPr>
          <p:nvPr/>
        </p:nvSpPr>
        <p:spPr>
          <a:xfrm>
            <a:off x="3226972" y="5594514"/>
            <a:ext cx="6221828" cy="77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3600" b="1">
                <a:solidFill>
                  <a:schemeClr val="bg1"/>
                </a:solidFill>
                <a:latin typeface="Outfit" pitchFamily="2" charset="0"/>
              </a:rPr>
              <a:t>Questions &amp; Comments?</a:t>
            </a:r>
          </a:p>
        </p:txBody>
      </p:sp>
    </p:spTree>
    <p:extLst>
      <p:ext uri="{BB962C8B-B14F-4D97-AF65-F5344CB8AC3E}">
        <p14:creationId xmlns:p14="http://schemas.microsoft.com/office/powerpoint/2010/main" val="33024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F4E04-0EB2-C301-A77E-0A007000C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>
            <a:extLst>
              <a:ext uri="{FF2B5EF4-FFF2-40B4-BE49-F238E27FC236}">
                <a16:creationId xmlns:a16="http://schemas.microsoft.com/office/drawing/2014/main" id="{A5133544-36F9-9EAA-8B0A-91BA453041A2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8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Problem Statement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0C3AB88-DD0D-0554-C7F0-FA7B8B2BF2F7}"/>
              </a:ext>
            </a:extLst>
          </p:cNvPr>
          <p:cNvSpPr txBox="1"/>
          <p:nvPr/>
        </p:nvSpPr>
        <p:spPr>
          <a:xfrm>
            <a:off x="834368" y="1612073"/>
            <a:ext cx="10523262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Artificially generated and manipulated images such as </a:t>
            </a:r>
            <a:r>
              <a:rPr lang="en-US" sz="2800" dirty="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DeepFakes</a:t>
            </a:r>
            <a:r>
              <a:rPr lang="en-US" sz="28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have become easier to create, and harder to detect. These images pose a serious risk to the credibility of public figures, potentially leading to great financial consequences. </a:t>
            </a:r>
            <a:r>
              <a:rPr lang="en-US" sz="28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</a:t>
            </a:r>
            <a:r>
              <a:rPr lang="en-US" sz="2800" dirty="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detector would benefit individuals such as celebrities, politicians, and even corporations who are frequent targets of </a:t>
            </a:r>
            <a:r>
              <a:rPr lang="en-US" sz="2800" dirty="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</a:t>
            </a:r>
            <a:r>
              <a:rPr lang="en-US" sz="2800" dirty="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misuse.</a:t>
            </a:r>
            <a:endParaRPr lang="en-US" sz="280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19" name="Picture 1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6D7575D-F745-DEE5-8144-6B8234A360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92" y="4609294"/>
            <a:ext cx="1750816" cy="175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83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1174-99FF-32DE-E3EC-31B15661B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324F712-D08D-97A7-A820-F64AA36B2075}"/>
              </a:ext>
            </a:extLst>
          </p:cNvPr>
          <p:cNvGrpSpPr/>
          <p:nvPr/>
        </p:nvGrpSpPr>
        <p:grpSpPr>
          <a:xfrm>
            <a:off x="113867" y="1935378"/>
            <a:ext cx="1727201" cy="2630555"/>
            <a:chOff x="4136" y="2671433"/>
            <a:chExt cx="1727201" cy="263055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4BA6727-0ED6-B4B4-7BD9-77D9935EED61}"/>
                </a:ext>
              </a:extLst>
            </p:cNvPr>
            <p:cNvGrpSpPr/>
            <p:nvPr/>
          </p:nvGrpSpPr>
          <p:grpSpPr>
            <a:xfrm>
              <a:off x="780228" y="3809937"/>
              <a:ext cx="877513" cy="1492051"/>
              <a:chOff x="1524000" y="4230456"/>
              <a:chExt cx="1018321" cy="173146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D646C760-CB87-DFBD-8D84-5E9E5B22A385}"/>
                  </a:ext>
                </a:extLst>
              </p:cNvPr>
              <p:cNvSpPr/>
              <p:nvPr/>
            </p:nvSpPr>
            <p:spPr>
              <a:xfrm>
                <a:off x="1719053" y="4230456"/>
                <a:ext cx="628215" cy="6282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" name="Flowchart: Delay 2">
                <a:extLst>
                  <a:ext uri="{FF2B5EF4-FFF2-40B4-BE49-F238E27FC236}">
                    <a16:creationId xmlns:a16="http://schemas.microsoft.com/office/drawing/2014/main" id="{25D43637-9D2A-B731-CABB-7A8FE02FE580}"/>
                  </a:ext>
                </a:extLst>
              </p:cNvPr>
              <p:cNvSpPr/>
              <p:nvPr/>
            </p:nvSpPr>
            <p:spPr>
              <a:xfrm rot="16200000">
                <a:off x="1509648" y="4929252"/>
                <a:ext cx="1047025" cy="1018321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53" name="Thought Bubble: Cloud 2152">
              <a:extLst>
                <a:ext uri="{FF2B5EF4-FFF2-40B4-BE49-F238E27FC236}">
                  <a16:creationId xmlns:a16="http://schemas.microsoft.com/office/drawing/2014/main" id="{F576EC56-49D2-55AA-AB09-3255D94F6761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-4744"/>
                <a:gd name="adj2" fmla="val 99300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155" name="TextBox 9">
              <a:extLst>
                <a:ext uri="{FF2B5EF4-FFF2-40B4-BE49-F238E27FC236}">
                  <a16:creationId xmlns:a16="http://schemas.microsoft.com/office/drawing/2014/main" id="{9A4E0E7B-594A-02E8-8E90-6F47865B44AF}"/>
                </a:ext>
              </a:extLst>
            </p:cNvPr>
            <p:cNvSpPr txBox="1"/>
            <p:nvPr/>
          </p:nvSpPr>
          <p:spPr>
            <a:xfrm>
              <a:off x="205463" y="2949195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2162" name="TextBox 7">
            <a:extLst>
              <a:ext uri="{FF2B5EF4-FFF2-40B4-BE49-F238E27FC236}">
                <a16:creationId xmlns:a16="http://schemas.microsoft.com/office/drawing/2014/main" id="{9582153C-4BFB-6975-2E8D-EEBD3E4D5BF0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EF30C1B6-874D-1302-C11C-B956839AE6AA}"/>
              </a:ext>
            </a:extLst>
          </p:cNvPr>
          <p:cNvSpPr txBox="1"/>
          <p:nvPr/>
        </p:nvSpPr>
        <p:spPr>
          <a:xfrm>
            <a:off x="4673600" y="1023642"/>
            <a:ext cx="6350000" cy="463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Image Processor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E9D0CE-D2CD-D25D-7233-4A5D1A82F796}"/>
              </a:ext>
            </a:extLst>
          </p:cNvPr>
          <p:cNvGrpSpPr/>
          <p:nvPr/>
        </p:nvGrpSpPr>
        <p:grpSpPr>
          <a:xfrm>
            <a:off x="4165600" y="1643432"/>
            <a:ext cx="6807200" cy="4368800"/>
            <a:chOff x="4165600" y="1643432"/>
            <a:chExt cx="6807200" cy="43688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CF805AD-85CA-06B1-465B-D2AB260833E1}"/>
                </a:ext>
              </a:extLst>
            </p:cNvPr>
            <p:cNvSpPr/>
            <p:nvPr/>
          </p:nvSpPr>
          <p:spPr>
            <a:xfrm>
              <a:off x="4673600" y="1643432"/>
              <a:ext cx="6299200" cy="4368800"/>
            </a:xfrm>
            <a:prstGeom prst="roundRect">
              <a:avLst>
                <a:gd name="adj" fmla="val 4284"/>
              </a:avLst>
            </a:prstGeom>
            <a:solidFill>
              <a:srgbClr val="01204C"/>
            </a:solidFill>
            <a:ln w="762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50" name="Connector: Elbow 2149">
              <a:extLst>
                <a:ext uri="{FF2B5EF4-FFF2-40B4-BE49-F238E27FC236}">
                  <a16:creationId xmlns:a16="http://schemas.microsoft.com/office/drawing/2014/main" id="{59425312-18D5-BCEE-4DA4-E6954CCF0458}"/>
                </a:ext>
              </a:extLst>
            </p:cNvPr>
            <p:cNvCxnSpPr>
              <a:cxnSpLocks/>
              <a:stCxn id="2146" idx="3"/>
            </p:cNvCxnSpPr>
            <p:nvPr/>
          </p:nvCxnSpPr>
          <p:spPr>
            <a:xfrm flipV="1">
              <a:off x="4165600" y="2666971"/>
              <a:ext cx="863600" cy="22582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bg1"/>
              </a:solidFill>
              <a:prstDash val="sysDash"/>
              <a:headEnd type="oval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9F67A74-A810-8892-AFFD-55BFCFDF1192}"/>
              </a:ext>
            </a:extLst>
          </p:cNvPr>
          <p:cNvGrpSpPr/>
          <p:nvPr/>
        </p:nvGrpSpPr>
        <p:grpSpPr>
          <a:xfrm>
            <a:off x="8088075" y="1840991"/>
            <a:ext cx="2638166" cy="3933385"/>
            <a:chOff x="8088075" y="1840991"/>
            <a:chExt cx="2638166" cy="393338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79CA12B-4F05-CE92-6400-4A06D1BD36F5}"/>
                </a:ext>
              </a:extLst>
            </p:cNvPr>
            <p:cNvSpPr/>
            <p:nvPr/>
          </p:nvSpPr>
          <p:spPr>
            <a:xfrm>
              <a:off x="8102426" y="1840991"/>
              <a:ext cx="2609465" cy="3193289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E89C0648-1A13-1978-130E-0811615BE4FB}"/>
                </a:ext>
              </a:extLst>
            </p:cNvPr>
            <p:cNvSpPr txBox="1"/>
            <p:nvPr/>
          </p:nvSpPr>
          <p:spPr>
            <a:xfrm>
              <a:off x="8088075" y="5199732"/>
              <a:ext cx="2638166" cy="5746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Machine Learning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Classifier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9C317D8C-0ACA-6D81-A80C-24C86EC7AC49}"/>
                </a:ext>
              </a:extLst>
            </p:cNvPr>
            <p:cNvGrpSpPr/>
            <p:nvPr/>
          </p:nvGrpSpPr>
          <p:grpSpPr>
            <a:xfrm rot="5400000">
              <a:off x="8207837" y="2510590"/>
              <a:ext cx="2481925" cy="2081619"/>
              <a:chOff x="10537253" y="3388954"/>
              <a:chExt cx="2517677" cy="2061920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F72BDD2E-A544-6201-01DC-CEF2E2B6BF40}"/>
                  </a:ext>
                </a:extLst>
              </p:cNvPr>
              <p:cNvGrpSpPr/>
              <p:nvPr/>
            </p:nvGrpSpPr>
            <p:grpSpPr>
              <a:xfrm rot="10800000" flipH="1">
                <a:off x="10537253" y="3675225"/>
                <a:ext cx="344298" cy="1489379"/>
                <a:chOff x="2831977" y="1651247"/>
                <a:chExt cx="790112" cy="3417902"/>
              </a:xfrm>
              <a:solidFill>
                <a:schemeClr val="bg1"/>
              </a:solidFill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81B90492-CEEF-FD71-92B0-0703501092A6}"/>
                    </a:ext>
                  </a:extLst>
                </p:cNvPr>
                <p:cNvSpPr/>
                <p:nvPr/>
              </p:nvSpPr>
              <p:spPr>
                <a:xfrm>
                  <a:off x="2831977" y="1651247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05FF0610-DBAE-DA70-CAB7-EFD7B5C599CF}"/>
                    </a:ext>
                  </a:extLst>
                </p:cNvPr>
                <p:cNvSpPr/>
                <p:nvPr/>
              </p:nvSpPr>
              <p:spPr>
                <a:xfrm>
                  <a:off x="2831977" y="2965142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6E16B210-2D7F-9DF4-09E1-54175756C6D9}"/>
                    </a:ext>
                  </a:extLst>
                </p:cNvPr>
                <p:cNvSpPr/>
                <p:nvPr/>
              </p:nvSpPr>
              <p:spPr>
                <a:xfrm>
                  <a:off x="2831977" y="4279037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53B8D02F-9145-269A-2B8C-9F91E0BC60B5}"/>
                  </a:ext>
                </a:extLst>
              </p:cNvPr>
              <p:cNvGrpSpPr/>
              <p:nvPr/>
            </p:nvGrpSpPr>
            <p:grpSpPr>
              <a:xfrm rot="10800000" flipH="1">
                <a:off x="11986173" y="3675225"/>
                <a:ext cx="344298" cy="1489379"/>
                <a:chOff x="7430610" y="1651247"/>
                <a:chExt cx="790112" cy="3417902"/>
              </a:xfrm>
              <a:solidFill>
                <a:schemeClr val="bg1"/>
              </a:solidFill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0069CE7C-11E8-35F4-F38F-9572524F95B9}"/>
                    </a:ext>
                  </a:extLst>
                </p:cNvPr>
                <p:cNvSpPr/>
                <p:nvPr/>
              </p:nvSpPr>
              <p:spPr>
                <a:xfrm>
                  <a:off x="7430610" y="1651247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CF2C2BD0-364A-4921-0AD6-D54F8C52EBA4}"/>
                    </a:ext>
                  </a:extLst>
                </p:cNvPr>
                <p:cNvSpPr/>
                <p:nvPr/>
              </p:nvSpPr>
              <p:spPr>
                <a:xfrm>
                  <a:off x="7430610" y="2965142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0CB55538-9F17-C4E6-C3C9-49EF5A6DCBF5}"/>
                    </a:ext>
                  </a:extLst>
                </p:cNvPr>
                <p:cNvSpPr/>
                <p:nvPr/>
              </p:nvSpPr>
              <p:spPr>
                <a:xfrm>
                  <a:off x="7430610" y="4279037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DD358BD2-564D-B719-39A3-9557F917DA90}"/>
                  </a:ext>
                </a:extLst>
              </p:cNvPr>
              <p:cNvGrpSpPr/>
              <p:nvPr/>
            </p:nvGrpSpPr>
            <p:grpSpPr>
              <a:xfrm rot="10800000" flipH="1">
                <a:off x="11261713" y="3388954"/>
                <a:ext cx="344298" cy="2061920"/>
                <a:chOff x="5015884" y="941034"/>
                <a:chExt cx="790112" cy="4731797"/>
              </a:xfrm>
              <a:solidFill>
                <a:schemeClr val="bg1"/>
              </a:solidFill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0BBB3278-D960-3320-A1DB-1560850C831A}"/>
                    </a:ext>
                  </a:extLst>
                </p:cNvPr>
                <p:cNvSpPr/>
                <p:nvPr/>
              </p:nvSpPr>
              <p:spPr>
                <a:xfrm>
                  <a:off x="5015884" y="2254929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D2EAF30D-963C-E1BD-51BB-DC82D77A5132}"/>
                    </a:ext>
                  </a:extLst>
                </p:cNvPr>
                <p:cNvSpPr/>
                <p:nvPr/>
              </p:nvSpPr>
              <p:spPr>
                <a:xfrm>
                  <a:off x="5015884" y="3568824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C52BD8EB-C5B6-72A9-F49E-B91B78D38589}"/>
                    </a:ext>
                  </a:extLst>
                </p:cNvPr>
                <p:cNvSpPr/>
                <p:nvPr/>
              </p:nvSpPr>
              <p:spPr>
                <a:xfrm>
                  <a:off x="5015884" y="4882719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73041793-4D30-A40B-3155-9F59A601332D}"/>
                    </a:ext>
                  </a:extLst>
                </p:cNvPr>
                <p:cNvSpPr/>
                <p:nvPr/>
              </p:nvSpPr>
              <p:spPr>
                <a:xfrm>
                  <a:off x="5015884" y="941034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3BD32D6F-CBE7-F7AA-017A-B7508E0E2AB3}"/>
                  </a:ext>
                </a:extLst>
              </p:cNvPr>
              <p:cNvGrpSpPr/>
              <p:nvPr/>
            </p:nvGrpSpPr>
            <p:grpSpPr>
              <a:xfrm rot="10800000" flipH="1">
                <a:off x="12710632" y="3961495"/>
                <a:ext cx="344298" cy="916839"/>
                <a:chOff x="9450280" y="2254929"/>
                <a:chExt cx="790112" cy="2104007"/>
              </a:xfrm>
              <a:solidFill>
                <a:schemeClr val="bg1"/>
              </a:solidFill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B24AC4DA-2545-EAC8-5517-37BE80E6A35A}"/>
                    </a:ext>
                  </a:extLst>
                </p:cNvPr>
                <p:cNvSpPr/>
                <p:nvPr/>
              </p:nvSpPr>
              <p:spPr>
                <a:xfrm>
                  <a:off x="9450280" y="2254929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BDC74AAF-2EC3-F2D8-051F-5E013941A5E8}"/>
                    </a:ext>
                  </a:extLst>
                </p:cNvPr>
                <p:cNvSpPr/>
                <p:nvPr/>
              </p:nvSpPr>
              <p:spPr>
                <a:xfrm>
                  <a:off x="9450280" y="3568824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9FCC49D-488D-15A9-00A8-6293BD83E48B}"/>
                </a:ext>
              </a:extLst>
            </p:cNvPr>
            <p:cNvCxnSpPr>
              <a:cxnSpLocks/>
              <a:stCxn id="132" idx="6"/>
              <a:endCxn id="145" idx="2"/>
            </p:cNvCxnSpPr>
            <p:nvPr/>
          </p:nvCxnSpPr>
          <p:spPr>
            <a:xfrm flipH="1">
              <a:off x="8581784" y="2649845"/>
              <a:ext cx="28900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FC73500-F1CF-41C6-2740-E27EF9636339}"/>
                </a:ext>
              </a:extLst>
            </p:cNvPr>
            <p:cNvCxnSpPr>
              <a:cxnSpLocks/>
              <a:stCxn id="132" idx="6"/>
              <a:endCxn id="142" idx="2"/>
            </p:cNvCxnSpPr>
            <p:nvPr/>
          </p:nvCxnSpPr>
          <p:spPr>
            <a:xfrm>
              <a:off x="8870790" y="2649845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07C32D2-93CF-A510-F724-A2014A188638}"/>
                </a:ext>
              </a:extLst>
            </p:cNvPr>
            <p:cNvCxnSpPr>
              <a:cxnSpLocks/>
              <a:stCxn id="132" idx="6"/>
              <a:endCxn id="143" idx="2"/>
            </p:cNvCxnSpPr>
            <p:nvPr/>
          </p:nvCxnSpPr>
          <p:spPr>
            <a:xfrm>
              <a:off x="8870790" y="2649845"/>
              <a:ext cx="86701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9FAF78F-CDFE-D4CC-6D2F-5B8A1431F507}"/>
                </a:ext>
              </a:extLst>
            </p:cNvPr>
            <p:cNvCxnSpPr>
              <a:cxnSpLocks/>
              <a:stCxn id="132" idx="6"/>
              <a:endCxn id="144" idx="2"/>
            </p:cNvCxnSpPr>
            <p:nvPr/>
          </p:nvCxnSpPr>
          <p:spPr>
            <a:xfrm>
              <a:off x="8870790" y="2649845"/>
              <a:ext cx="144502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1DA9402-E626-3B0D-478D-3C02C2191820}"/>
                </a:ext>
              </a:extLst>
            </p:cNvPr>
            <p:cNvCxnSpPr>
              <a:cxnSpLocks/>
              <a:stCxn id="133" idx="6"/>
              <a:endCxn id="145" idx="2"/>
            </p:cNvCxnSpPr>
            <p:nvPr/>
          </p:nvCxnSpPr>
          <p:spPr>
            <a:xfrm flipH="1">
              <a:off x="8581784" y="2649845"/>
              <a:ext cx="86701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E8BFA0D-445B-D431-C2A4-52BD0A450354}"/>
                </a:ext>
              </a:extLst>
            </p:cNvPr>
            <p:cNvCxnSpPr>
              <a:cxnSpLocks/>
              <a:stCxn id="133" idx="6"/>
              <a:endCxn id="142" idx="2"/>
            </p:cNvCxnSpPr>
            <p:nvPr/>
          </p:nvCxnSpPr>
          <p:spPr>
            <a:xfrm flipH="1">
              <a:off x="9159795" y="2649845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19DEB568-E21A-B291-48F0-81FEB080AEE5}"/>
                </a:ext>
              </a:extLst>
            </p:cNvPr>
            <p:cNvCxnSpPr>
              <a:cxnSpLocks/>
              <a:stCxn id="133" idx="6"/>
              <a:endCxn id="143" idx="2"/>
            </p:cNvCxnSpPr>
            <p:nvPr/>
          </p:nvCxnSpPr>
          <p:spPr>
            <a:xfrm>
              <a:off x="9448800" y="2649845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39C9EA23-BBBF-91C0-BEB3-44A10BFCB75D}"/>
                </a:ext>
              </a:extLst>
            </p:cNvPr>
            <p:cNvCxnSpPr>
              <a:cxnSpLocks/>
              <a:stCxn id="133" idx="6"/>
              <a:endCxn id="144" idx="2"/>
            </p:cNvCxnSpPr>
            <p:nvPr/>
          </p:nvCxnSpPr>
          <p:spPr>
            <a:xfrm>
              <a:off x="9448800" y="2649845"/>
              <a:ext cx="86701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455DFBD-40FC-23EE-329C-2AA8B6F6898C}"/>
                </a:ext>
              </a:extLst>
            </p:cNvPr>
            <p:cNvCxnSpPr>
              <a:cxnSpLocks/>
              <a:stCxn id="135" idx="6"/>
              <a:endCxn id="144" idx="2"/>
            </p:cNvCxnSpPr>
            <p:nvPr/>
          </p:nvCxnSpPr>
          <p:spPr>
            <a:xfrm>
              <a:off x="10026810" y="2649845"/>
              <a:ext cx="28900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7555BF4-07F7-F665-9599-42FBF2A2C2F1}"/>
                </a:ext>
              </a:extLst>
            </p:cNvPr>
            <p:cNvCxnSpPr>
              <a:cxnSpLocks/>
              <a:stCxn id="135" idx="6"/>
              <a:endCxn id="143" idx="2"/>
            </p:cNvCxnSpPr>
            <p:nvPr/>
          </p:nvCxnSpPr>
          <p:spPr>
            <a:xfrm flipH="1">
              <a:off x="9737805" y="2649845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A2E3F26-393C-6FF6-173A-C260EEF88868}"/>
                </a:ext>
              </a:extLst>
            </p:cNvPr>
            <p:cNvCxnSpPr>
              <a:cxnSpLocks/>
              <a:stCxn id="135" idx="6"/>
              <a:endCxn id="142" idx="2"/>
            </p:cNvCxnSpPr>
            <p:nvPr/>
          </p:nvCxnSpPr>
          <p:spPr>
            <a:xfrm flipH="1">
              <a:off x="9159795" y="2649845"/>
              <a:ext cx="86701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8F88958A-246B-5A10-5B3D-9F443C2E6C01}"/>
                </a:ext>
              </a:extLst>
            </p:cNvPr>
            <p:cNvCxnSpPr>
              <a:cxnSpLocks/>
              <a:stCxn id="135" idx="6"/>
              <a:endCxn id="145" idx="2"/>
            </p:cNvCxnSpPr>
            <p:nvPr/>
          </p:nvCxnSpPr>
          <p:spPr>
            <a:xfrm flipH="1">
              <a:off x="8581784" y="2649845"/>
              <a:ext cx="144502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0B336068-685D-72E8-0EB6-4EC3A249069C}"/>
                </a:ext>
              </a:extLst>
            </p:cNvPr>
            <p:cNvCxnSpPr>
              <a:cxnSpLocks/>
              <a:stCxn id="145" idx="6"/>
              <a:endCxn id="138" idx="2"/>
            </p:cNvCxnSpPr>
            <p:nvPr/>
          </p:nvCxnSpPr>
          <p:spPr>
            <a:xfrm>
              <a:off x="8581784" y="3364018"/>
              <a:ext cx="28900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82D13EDD-A6B9-5D2B-DB0F-54C97FF6DFBB}"/>
                </a:ext>
              </a:extLst>
            </p:cNvPr>
            <p:cNvCxnSpPr>
              <a:cxnSpLocks/>
              <a:stCxn id="145" idx="6"/>
              <a:endCxn id="139" idx="2"/>
            </p:cNvCxnSpPr>
            <p:nvPr/>
          </p:nvCxnSpPr>
          <p:spPr>
            <a:xfrm>
              <a:off x="8581784" y="3364018"/>
              <a:ext cx="86701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B0CD621-8E40-9051-74E3-979335B7BF30}"/>
                </a:ext>
              </a:extLst>
            </p:cNvPr>
            <p:cNvCxnSpPr>
              <a:cxnSpLocks/>
              <a:stCxn id="145" idx="6"/>
              <a:endCxn id="140" idx="2"/>
            </p:cNvCxnSpPr>
            <p:nvPr/>
          </p:nvCxnSpPr>
          <p:spPr>
            <a:xfrm>
              <a:off x="8581784" y="3364018"/>
              <a:ext cx="144502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8296BD0-CA78-C541-0B88-7048DF89E302}"/>
                </a:ext>
              </a:extLst>
            </p:cNvPr>
            <p:cNvCxnSpPr>
              <a:cxnSpLocks/>
              <a:stCxn id="142" idx="6"/>
              <a:endCxn id="138" idx="2"/>
            </p:cNvCxnSpPr>
            <p:nvPr/>
          </p:nvCxnSpPr>
          <p:spPr>
            <a:xfrm flipH="1">
              <a:off x="8870790" y="3364018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71498B59-48F5-CA58-B694-CFF6E2C2DE5C}"/>
                </a:ext>
              </a:extLst>
            </p:cNvPr>
            <p:cNvCxnSpPr>
              <a:cxnSpLocks/>
              <a:stCxn id="142" idx="6"/>
              <a:endCxn id="139" idx="2"/>
            </p:cNvCxnSpPr>
            <p:nvPr/>
          </p:nvCxnSpPr>
          <p:spPr>
            <a:xfrm>
              <a:off x="9159795" y="3364018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3923FFE-2F28-318B-3C8F-C06130ECDEAC}"/>
                </a:ext>
              </a:extLst>
            </p:cNvPr>
            <p:cNvCxnSpPr>
              <a:cxnSpLocks/>
              <a:stCxn id="142" idx="6"/>
              <a:endCxn id="140" idx="2"/>
            </p:cNvCxnSpPr>
            <p:nvPr/>
          </p:nvCxnSpPr>
          <p:spPr>
            <a:xfrm>
              <a:off x="9159795" y="3364018"/>
              <a:ext cx="86701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6FC9251-88FA-7DB2-1E69-9575E77A8FBF}"/>
                </a:ext>
              </a:extLst>
            </p:cNvPr>
            <p:cNvCxnSpPr>
              <a:cxnSpLocks/>
              <a:stCxn id="143" idx="6"/>
              <a:endCxn id="138" idx="2"/>
            </p:cNvCxnSpPr>
            <p:nvPr/>
          </p:nvCxnSpPr>
          <p:spPr>
            <a:xfrm flipH="1">
              <a:off x="8870790" y="3364018"/>
              <a:ext cx="86701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A905C94-06BD-2A4B-CC90-561BD9F62D87}"/>
                </a:ext>
              </a:extLst>
            </p:cNvPr>
            <p:cNvCxnSpPr>
              <a:cxnSpLocks/>
              <a:stCxn id="143" idx="6"/>
              <a:endCxn id="139" idx="2"/>
            </p:cNvCxnSpPr>
            <p:nvPr/>
          </p:nvCxnSpPr>
          <p:spPr>
            <a:xfrm flipH="1">
              <a:off x="9448800" y="3364018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1FC982F-0011-8614-421E-5B808CB05155}"/>
                </a:ext>
              </a:extLst>
            </p:cNvPr>
            <p:cNvCxnSpPr>
              <a:cxnSpLocks/>
              <a:stCxn id="143" idx="6"/>
              <a:endCxn id="140" idx="2"/>
            </p:cNvCxnSpPr>
            <p:nvPr/>
          </p:nvCxnSpPr>
          <p:spPr>
            <a:xfrm>
              <a:off x="9737805" y="3364018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EB8DC94-4CCD-B084-8C93-306E61BA2ABF}"/>
                </a:ext>
              </a:extLst>
            </p:cNvPr>
            <p:cNvCxnSpPr>
              <a:cxnSpLocks/>
              <a:stCxn id="144" idx="6"/>
              <a:endCxn id="140" idx="2"/>
            </p:cNvCxnSpPr>
            <p:nvPr/>
          </p:nvCxnSpPr>
          <p:spPr>
            <a:xfrm flipH="1">
              <a:off x="10026810" y="3364018"/>
              <a:ext cx="28900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43906BD-FF6D-9883-C580-B7517C184995}"/>
                </a:ext>
              </a:extLst>
            </p:cNvPr>
            <p:cNvCxnSpPr>
              <a:cxnSpLocks/>
              <a:stCxn id="144" idx="6"/>
              <a:endCxn id="139" idx="2"/>
            </p:cNvCxnSpPr>
            <p:nvPr/>
          </p:nvCxnSpPr>
          <p:spPr>
            <a:xfrm flipH="1">
              <a:off x="9448800" y="3364018"/>
              <a:ext cx="86701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0E8F5B7-709E-7282-0BF1-5F691D6B41D4}"/>
                </a:ext>
              </a:extLst>
            </p:cNvPr>
            <p:cNvCxnSpPr>
              <a:cxnSpLocks/>
              <a:stCxn id="144" idx="6"/>
              <a:endCxn id="138" idx="2"/>
            </p:cNvCxnSpPr>
            <p:nvPr/>
          </p:nvCxnSpPr>
          <p:spPr>
            <a:xfrm flipH="1">
              <a:off x="8870790" y="3364018"/>
              <a:ext cx="144502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CF2F65A-D173-7680-504B-719E53B1C4C2}"/>
                </a:ext>
              </a:extLst>
            </p:cNvPr>
            <p:cNvCxnSpPr>
              <a:cxnSpLocks/>
              <a:stCxn id="138" idx="6"/>
              <a:endCxn id="148" idx="2"/>
            </p:cNvCxnSpPr>
            <p:nvPr/>
          </p:nvCxnSpPr>
          <p:spPr>
            <a:xfrm>
              <a:off x="8870790" y="4078190"/>
              <a:ext cx="86701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899BE5C-533A-385F-FDD1-976FD709E4BE}"/>
                </a:ext>
              </a:extLst>
            </p:cNvPr>
            <p:cNvCxnSpPr>
              <a:cxnSpLocks/>
              <a:stCxn id="138" idx="6"/>
              <a:endCxn id="147" idx="2"/>
            </p:cNvCxnSpPr>
            <p:nvPr/>
          </p:nvCxnSpPr>
          <p:spPr>
            <a:xfrm>
              <a:off x="8870790" y="4078190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CA0293B-C4C5-A884-0398-E40C86CD9747}"/>
                </a:ext>
              </a:extLst>
            </p:cNvPr>
            <p:cNvCxnSpPr>
              <a:cxnSpLocks/>
              <a:stCxn id="139" idx="6"/>
              <a:endCxn id="147" idx="2"/>
            </p:cNvCxnSpPr>
            <p:nvPr/>
          </p:nvCxnSpPr>
          <p:spPr>
            <a:xfrm flipH="1">
              <a:off x="9159795" y="4078190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95C6580-1D0A-E9C1-6E99-D433CBA5C364}"/>
                </a:ext>
              </a:extLst>
            </p:cNvPr>
            <p:cNvCxnSpPr>
              <a:cxnSpLocks/>
              <a:stCxn id="139" idx="6"/>
              <a:endCxn id="148" idx="2"/>
            </p:cNvCxnSpPr>
            <p:nvPr/>
          </p:nvCxnSpPr>
          <p:spPr>
            <a:xfrm>
              <a:off x="9448800" y="4078190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1B8B5E9-EF23-F96F-E620-4AC9940B5ACE}"/>
                </a:ext>
              </a:extLst>
            </p:cNvPr>
            <p:cNvCxnSpPr>
              <a:cxnSpLocks/>
              <a:stCxn id="140" idx="6"/>
              <a:endCxn id="148" idx="2"/>
            </p:cNvCxnSpPr>
            <p:nvPr/>
          </p:nvCxnSpPr>
          <p:spPr>
            <a:xfrm flipH="1">
              <a:off x="9737805" y="4078190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7435338-4ADF-6115-7C5A-9275528D1534}"/>
                </a:ext>
              </a:extLst>
            </p:cNvPr>
            <p:cNvCxnSpPr>
              <a:cxnSpLocks/>
              <a:stCxn id="140" idx="6"/>
              <a:endCxn id="147" idx="2"/>
            </p:cNvCxnSpPr>
            <p:nvPr/>
          </p:nvCxnSpPr>
          <p:spPr>
            <a:xfrm flipH="1">
              <a:off x="9159795" y="4078190"/>
              <a:ext cx="86701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EA179E6-E8C7-B6C4-0983-64FF7EBED5A6}"/>
              </a:ext>
            </a:extLst>
          </p:cNvPr>
          <p:cNvGrpSpPr/>
          <p:nvPr/>
        </p:nvGrpSpPr>
        <p:grpSpPr>
          <a:xfrm>
            <a:off x="5020905" y="1840992"/>
            <a:ext cx="3081521" cy="3883918"/>
            <a:chOff x="5020905" y="1840992"/>
            <a:chExt cx="3081521" cy="388391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4D7E455-8E37-EF29-F7B2-BCFE7EE458FD}"/>
                </a:ext>
              </a:extLst>
            </p:cNvPr>
            <p:cNvSpPr/>
            <p:nvPr/>
          </p:nvSpPr>
          <p:spPr>
            <a:xfrm>
              <a:off x="5049607" y="1840992"/>
              <a:ext cx="2609465" cy="3193288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DD13298B-DBB9-5E4E-C645-FCF11FCC9B95}"/>
                </a:ext>
              </a:extLst>
            </p:cNvPr>
            <p:cNvSpPr txBox="1"/>
            <p:nvPr/>
          </p:nvSpPr>
          <p:spPr>
            <a:xfrm>
              <a:off x="5020905" y="5150266"/>
              <a:ext cx="2638165" cy="5746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Feature 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Extraction</a:t>
              </a:r>
            </a:p>
          </p:txBody>
        </p:sp>
        <p:grpSp>
          <p:nvGrpSpPr>
            <p:cNvPr id="2092" name="Group 2091">
              <a:extLst>
                <a:ext uri="{FF2B5EF4-FFF2-40B4-BE49-F238E27FC236}">
                  <a16:creationId xmlns:a16="http://schemas.microsoft.com/office/drawing/2014/main" id="{F5786B3A-1E97-7EFA-17E9-D4F994DA60FB}"/>
                </a:ext>
              </a:extLst>
            </p:cNvPr>
            <p:cNvGrpSpPr/>
            <p:nvPr/>
          </p:nvGrpSpPr>
          <p:grpSpPr>
            <a:xfrm>
              <a:off x="5459129" y="2033377"/>
              <a:ext cx="1790398" cy="2040761"/>
              <a:chOff x="8006712" y="2064613"/>
              <a:chExt cx="1707517" cy="306114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466D6CF1-E3EB-CC02-4947-F916A85FF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85000"/>
              </a:blip>
              <a:stretch>
                <a:fillRect/>
              </a:stretch>
            </p:blipFill>
            <p:spPr>
              <a:xfrm>
                <a:off x="8006712" y="2079134"/>
                <a:ext cx="1707517" cy="2536170"/>
              </a:xfrm>
              <a:prstGeom prst="rect">
                <a:avLst/>
              </a:prstGeom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F8D05207-CADA-8AAD-4F87-72AB0CB0DACB}"/>
                  </a:ext>
                </a:extLst>
              </p:cNvPr>
              <p:cNvGrpSpPr/>
              <p:nvPr/>
            </p:nvGrpSpPr>
            <p:grpSpPr>
              <a:xfrm>
                <a:off x="8007113" y="2074356"/>
                <a:ext cx="1706723" cy="2540949"/>
                <a:chOff x="2412669" y="3669000"/>
                <a:chExt cx="1706723" cy="2540949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3C1C42B2-0EEE-E439-40E8-23EEC7C1DF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9475" y="3673780"/>
                  <a:ext cx="0" cy="2536169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C070D7D7-36A7-1A77-43E0-A6BC59F79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82473" y="3673780"/>
                  <a:ext cx="0" cy="252642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B6DE483-FCBD-C220-C322-496EB653B4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48469" y="3673780"/>
                  <a:ext cx="0" cy="252642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F67AF094-B146-8FD0-409A-511FAF271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31467" y="3705364"/>
                  <a:ext cx="0" cy="2494844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643BE9F2-D188-AFFC-3C6A-25B44D1E6A64}"/>
                    </a:ext>
                  </a:extLst>
                </p:cNvPr>
                <p:cNvCxnSpPr/>
                <p:nvPr/>
              </p:nvCxnSpPr>
              <p:spPr>
                <a:xfrm>
                  <a:off x="4114467" y="422354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BF046900-36E0-DCB2-F8A6-3E6F1CDD68DD}"/>
                    </a:ext>
                  </a:extLst>
                </p:cNvPr>
                <p:cNvCxnSpPr/>
                <p:nvPr/>
              </p:nvCxnSpPr>
              <p:spPr>
                <a:xfrm>
                  <a:off x="2416477" y="421211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2D0FAD4D-F6B0-552F-6F19-81DEC450A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4097" y="4092016"/>
                  <a:ext cx="1695292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22D10466-0A9E-2432-CA4A-1C3C282AB3C6}"/>
                    </a:ext>
                  </a:extLst>
                </p:cNvPr>
                <p:cNvCxnSpPr/>
                <p:nvPr/>
              </p:nvCxnSpPr>
              <p:spPr>
                <a:xfrm rot="5400000">
                  <a:off x="3271745" y="3669097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34BE2CEE-D12B-362D-B6A7-58AE49506240}"/>
                    </a:ext>
                  </a:extLst>
                </p:cNvPr>
                <p:cNvCxnSpPr/>
                <p:nvPr/>
              </p:nvCxnSpPr>
              <p:spPr>
                <a:xfrm rot="5400000">
                  <a:off x="3271742" y="4504820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F70CFD22-E621-1F45-EFC6-D346FF725D00}"/>
                    </a:ext>
                  </a:extLst>
                </p:cNvPr>
                <p:cNvCxnSpPr/>
                <p:nvPr/>
              </p:nvCxnSpPr>
              <p:spPr>
                <a:xfrm rot="5400000">
                  <a:off x="3260315" y="492384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E1483AF8-9287-5010-E97D-9CB061E00F5B}"/>
                    </a:ext>
                  </a:extLst>
                </p:cNvPr>
                <p:cNvCxnSpPr/>
                <p:nvPr/>
              </p:nvCxnSpPr>
              <p:spPr>
                <a:xfrm rot="5400000">
                  <a:off x="3266030" y="535256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523C7CAD-1B1C-8A24-8E0C-860178E9CBAC}"/>
                    </a:ext>
                  </a:extLst>
                </p:cNvPr>
                <p:cNvCxnSpPr/>
                <p:nvPr/>
              </p:nvCxnSpPr>
              <p:spPr>
                <a:xfrm rot="5400000">
                  <a:off x="3271746" y="282135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1ABCCA2-F408-9768-7AFD-D5707D987A42}"/>
                  </a:ext>
                </a:extLst>
              </p:cNvPr>
              <p:cNvGrpSpPr/>
              <p:nvPr/>
            </p:nvGrpSpPr>
            <p:grpSpPr>
              <a:xfrm>
                <a:off x="8009573" y="2064613"/>
                <a:ext cx="1701800" cy="2550692"/>
                <a:chOff x="2420844" y="3657748"/>
                <a:chExt cx="1701800" cy="2550692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E8F5EBC9-8122-D073-27A2-86D95880A84D}"/>
                    </a:ext>
                  </a:extLst>
                </p:cNvPr>
                <p:cNvCxnSpPr>
                  <a:cxnSpLocks/>
                  <a:endCxn id="65" idx="2"/>
                </p:cNvCxnSpPr>
                <p:nvPr/>
              </p:nvCxnSpPr>
              <p:spPr>
                <a:xfrm>
                  <a:off x="3265471" y="3672269"/>
                  <a:ext cx="6270" cy="253617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0C1AE597-E290-86AB-B44B-934D1EBA8A36}"/>
                    </a:ext>
                  </a:extLst>
                </p:cNvPr>
                <p:cNvCxnSpPr/>
                <p:nvPr/>
              </p:nvCxnSpPr>
              <p:spPr>
                <a:xfrm rot="5400000">
                  <a:off x="3271745" y="4125833"/>
                  <a:ext cx="0" cy="169529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41904061-5D94-02F8-FC60-5A477E642EBB}"/>
                    </a:ext>
                  </a:extLst>
                </p:cNvPr>
                <p:cNvSpPr/>
                <p:nvPr/>
              </p:nvSpPr>
              <p:spPr>
                <a:xfrm>
                  <a:off x="2420844" y="3657748"/>
                  <a:ext cx="1701800" cy="254095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9" name="Title 1">
                <a:extLst>
                  <a:ext uri="{FF2B5EF4-FFF2-40B4-BE49-F238E27FC236}">
                    <a16:creationId xmlns:a16="http://schemas.microsoft.com/office/drawing/2014/main" id="{1E8C44EE-3909-7349-D8BE-205A5886D0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7708" y="4721457"/>
                <a:ext cx="1585531" cy="404296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RGB(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R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,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9BBB59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G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,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B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itle 1">
                  <a:extLst>
                    <a:ext uri="{FF2B5EF4-FFF2-40B4-BE49-F238E27FC236}">
                      <a16:creationId xmlns:a16="http://schemas.microsoft.com/office/drawing/2014/main" id="{43BD91F4-DE9B-9E4D-C43E-3CC49FE4ED1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55118" y="4234919"/>
                  <a:ext cx="2442105" cy="728732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0" lang="en-US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0" lang="en-US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𝑹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𝟏𝟏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𝑹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𝟏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𝒏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𝑹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𝒎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𝑹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𝒎𝒏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endParaRPr>
                </a:p>
              </p:txBody>
            </p:sp>
          </mc:Choice>
          <mc:Fallback xmlns="">
            <p:sp>
              <p:nvSpPr>
                <p:cNvPr id="104" name="Title 1">
                  <a:extLst>
                    <a:ext uri="{FF2B5EF4-FFF2-40B4-BE49-F238E27FC236}">
                      <a16:creationId xmlns:a16="http://schemas.microsoft.com/office/drawing/2014/main" id="{43BD91F4-DE9B-9E4D-C43E-3CC49FE4E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5118" y="4234919"/>
                  <a:ext cx="2442105" cy="728732"/>
                </a:xfrm>
                <a:prstGeom prst="rect">
                  <a:avLst/>
                </a:prstGeom>
                <a:blipFill>
                  <a:blip r:embed="rId4"/>
                  <a:stretch>
                    <a:fillRect t="-17647" r="-4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97" name="Straight Arrow Connector 2096">
              <a:extLst>
                <a:ext uri="{FF2B5EF4-FFF2-40B4-BE49-F238E27FC236}">
                  <a16:creationId xmlns:a16="http://schemas.microsoft.com/office/drawing/2014/main" id="{98953882-882A-74BD-D2A4-07FBBD661496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659072" y="3437636"/>
              <a:ext cx="443354" cy="0"/>
            </a:xfrm>
            <a:prstGeom prst="straightConnector1">
              <a:avLst/>
            </a:prstGeom>
            <a:ln w="984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3DE530D-E6C4-67AA-1C08-4AB9AB1EB015}"/>
              </a:ext>
            </a:extLst>
          </p:cNvPr>
          <p:cNvGrpSpPr/>
          <p:nvPr/>
        </p:nvGrpSpPr>
        <p:grpSpPr>
          <a:xfrm>
            <a:off x="1583094" y="1062221"/>
            <a:ext cx="3437812" cy="2665126"/>
            <a:chOff x="1583094" y="1062221"/>
            <a:chExt cx="3437812" cy="2665126"/>
          </a:xfrm>
        </p:grpSpPr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DCA538F3-FD30-F3F5-5D57-D8B17CC37831}"/>
                </a:ext>
              </a:extLst>
            </p:cNvPr>
            <p:cNvSpPr txBox="1"/>
            <p:nvPr/>
          </p:nvSpPr>
          <p:spPr>
            <a:xfrm>
              <a:off x="1583094" y="1062221"/>
              <a:ext cx="3437812" cy="431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Web Application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1DBA749-99FC-C862-6800-64D70F1BCEA5}"/>
                </a:ext>
              </a:extLst>
            </p:cNvPr>
            <p:cNvGrpSpPr/>
            <p:nvPr/>
          </p:nvGrpSpPr>
          <p:grpSpPr>
            <a:xfrm>
              <a:off x="1904784" y="1651759"/>
              <a:ext cx="2260816" cy="2075588"/>
              <a:chOff x="1904784" y="1651759"/>
              <a:chExt cx="2260816" cy="2075588"/>
            </a:xfrm>
          </p:grpSpPr>
          <p:sp>
            <p:nvSpPr>
              <p:cNvPr id="2146" name="Rectangle: Rounded Corners 2145">
                <a:extLst>
                  <a:ext uri="{FF2B5EF4-FFF2-40B4-BE49-F238E27FC236}">
                    <a16:creationId xmlns:a16="http://schemas.microsoft.com/office/drawing/2014/main" id="{7494B87A-F5BD-0034-D65C-C109CFF7733D}"/>
                  </a:ext>
                </a:extLst>
              </p:cNvPr>
              <p:cNvSpPr/>
              <p:nvPr/>
            </p:nvSpPr>
            <p:spPr>
              <a:xfrm>
                <a:off x="2438400" y="1651759"/>
                <a:ext cx="1727200" cy="2075588"/>
              </a:xfrm>
              <a:prstGeom prst="roundRect">
                <a:avLst>
                  <a:gd name="adj" fmla="val 6045"/>
                </a:avLst>
              </a:prstGeom>
              <a:solidFill>
                <a:srgbClr val="01204C"/>
              </a:solidFill>
              <a:ln w="76200"/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TextBox 9">
                <a:extLst>
                  <a:ext uri="{FF2B5EF4-FFF2-40B4-BE49-F238E27FC236}">
                    <a16:creationId xmlns:a16="http://schemas.microsoft.com/office/drawing/2014/main" id="{08509D98-9E94-C2D4-5F45-DF5EA3668682}"/>
                  </a:ext>
                </a:extLst>
              </p:cNvPr>
              <p:cNvSpPr txBox="1"/>
              <p:nvPr/>
            </p:nvSpPr>
            <p:spPr>
              <a:xfrm>
                <a:off x="2541464" y="3062016"/>
                <a:ext cx="1575760" cy="5746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Upload 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Image</a:t>
                </a:r>
              </a:p>
            </p:txBody>
          </p:sp>
          <p:sp>
            <p:nvSpPr>
              <p:cNvPr id="2159" name="Arrow: Right 2158">
                <a:extLst>
                  <a:ext uri="{FF2B5EF4-FFF2-40B4-BE49-F238E27FC236}">
                    <a16:creationId xmlns:a16="http://schemas.microsoft.com/office/drawing/2014/main" id="{B9BFB697-FD16-3E78-8D7D-4A3FA973B661}"/>
                  </a:ext>
                </a:extLst>
              </p:cNvPr>
              <p:cNvSpPr/>
              <p:nvPr/>
            </p:nvSpPr>
            <p:spPr>
              <a:xfrm>
                <a:off x="1904784" y="2447246"/>
                <a:ext cx="457344" cy="322317"/>
              </a:xfrm>
              <a:prstGeom prst="rightArrow">
                <a:avLst>
                  <a:gd name="adj1" fmla="val 50000"/>
                  <a:gd name="adj2" fmla="val 102669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5" name="Picture 2" descr="Upload - Free computer icons">
                <a:extLst>
                  <a:ext uri="{FF2B5EF4-FFF2-40B4-BE49-F238E27FC236}">
                    <a16:creationId xmlns:a16="http://schemas.microsoft.com/office/drawing/2014/main" id="{FDB34E65-20FE-289A-C03B-DEC8215175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6000"/>
                        </a14:imgEffect>
                        <a14:imgEffect>
                          <a14:saturation sat="246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0280" y="1801753"/>
                <a:ext cx="1223440" cy="1223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FFCC741-A273-1FEE-27F5-6691936C4EF9}"/>
              </a:ext>
            </a:extLst>
          </p:cNvPr>
          <p:cNvGrpSpPr/>
          <p:nvPr/>
        </p:nvGrpSpPr>
        <p:grpSpPr>
          <a:xfrm>
            <a:off x="1939628" y="3437636"/>
            <a:ext cx="8772263" cy="2574596"/>
            <a:chOff x="1939628" y="3437636"/>
            <a:chExt cx="8772263" cy="2574596"/>
          </a:xfrm>
        </p:grpSpPr>
        <p:sp>
          <p:nvSpPr>
            <p:cNvPr id="2160" name="Arrow: Right 2159">
              <a:extLst>
                <a:ext uri="{FF2B5EF4-FFF2-40B4-BE49-F238E27FC236}">
                  <a16:creationId xmlns:a16="http://schemas.microsoft.com/office/drawing/2014/main" id="{0CC83507-3C6E-5728-2B09-2FAE0DC54894}"/>
                </a:ext>
              </a:extLst>
            </p:cNvPr>
            <p:cNvSpPr/>
            <p:nvPr/>
          </p:nvSpPr>
          <p:spPr>
            <a:xfrm rot="10800000">
              <a:off x="1939628" y="4877415"/>
              <a:ext cx="459764" cy="322317"/>
            </a:xfrm>
            <a:prstGeom prst="rightArrow">
              <a:avLst>
                <a:gd name="adj1" fmla="val 50000"/>
                <a:gd name="adj2" fmla="val 102669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B76E119-58D3-0ADD-AF2A-F6B54FEC862C}"/>
                </a:ext>
              </a:extLst>
            </p:cNvPr>
            <p:cNvGrpSpPr/>
            <p:nvPr/>
          </p:nvGrpSpPr>
          <p:grpSpPr>
            <a:xfrm>
              <a:off x="2438400" y="3437636"/>
              <a:ext cx="8273491" cy="2574596"/>
              <a:chOff x="2438400" y="3437636"/>
              <a:chExt cx="8273491" cy="2574596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ED4C856-E7B1-586D-79E0-3E86BFD6031D}"/>
                  </a:ext>
                </a:extLst>
              </p:cNvPr>
              <p:cNvSpPr/>
              <p:nvPr/>
            </p:nvSpPr>
            <p:spPr>
              <a:xfrm>
                <a:off x="2438400" y="3891481"/>
                <a:ext cx="1727200" cy="2120751"/>
              </a:xfrm>
              <a:prstGeom prst="roundRect">
                <a:avLst>
                  <a:gd name="adj" fmla="val 6045"/>
                </a:avLst>
              </a:prstGeom>
              <a:solidFill>
                <a:srgbClr val="01204C"/>
              </a:solidFill>
              <a:ln w="76200"/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TextBox 9">
                <a:extLst>
                  <a:ext uri="{FF2B5EF4-FFF2-40B4-BE49-F238E27FC236}">
                    <a16:creationId xmlns:a16="http://schemas.microsoft.com/office/drawing/2014/main" id="{FF5DE365-9439-CCC0-6F72-0693713BA656}"/>
                  </a:ext>
                </a:extLst>
              </p:cNvPr>
              <p:cNvSpPr txBox="1"/>
              <p:nvPr/>
            </p:nvSpPr>
            <p:spPr>
              <a:xfrm>
                <a:off x="2463320" y="5283173"/>
                <a:ext cx="1677360" cy="5746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Present 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Results</a:t>
                </a:r>
              </a:p>
            </p:txBody>
          </p:sp>
          <p:pic>
            <p:nvPicPr>
              <p:cNvPr id="7" name="Picture 6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97D27CC3-DC63-5B82-87D0-FE4DE63FF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0261" y="4074138"/>
                <a:ext cx="787872" cy="787872"/>
              </a:xfrm>
              <a:prstGeom prst="rect">
                <a:avLst/>
              </a:prstGeom>
            </p:spPr>
          </p:pic>
          <p:pic>
            <p:nvPicPr>
              <p:cNvPr id="9" name="Picture 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E9B8BA8A-DCB4-810C-470D-C42AAD0A3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0100" y="4632617"/>
                <a:ext cx="638477" cy="638477"/>
              </a:xfrm>
              <a:prstGeom prst="rect">
                <a:avLst/>
              </a:prstGeom>
            </p:spPr>
          </p:pic>
          <p:cxnSp>
            <p:nvCxnSpPr>
              <p:cNvPr id="2079" name="Connector: Elbow 2078">
                <a:extLst>
                  <a:ext uri="{FF2B5EF4-FFF2-40B4-BE49-F238E27FC236}">
                    <a16:creationId xmlns:a16="http://schemas.microsoft.com/office/drawing/2014/main" id="{13B3F47D-2DBF-3DC1-70E3-36C416BF8B7F}"/>
                  </a:ext>
                </a:extLst>
              </p:cNvPr>
              <p:cNvCxnSpPr>
                <a:cxnSpLocks/>
                <a:stCxn id="12" idx="3"/>
                <a:endCxn id="4" idx="2"/>
              </p:cNvCxnSpPr>
              <p:nvPr/>
            </p:nvCxnSpPr>
            <p:spPr>
              <a:xfrm flipH="1">
                <a:off x="3302000" y="3437636"/>
                <a:ext cx="7409891" cy="2574596"/>
              </a:xfrm>
              <a:prstGeom prst="bentConnector4">
                <a:avLst>
                  <a:gd name="adj1" fmla="val -9333"/>
                  <a:gd name="adj2" fmla="val 122591"/>
                </a:avLst>
              </a:prstGeom>
              <a:ln w="76200">
                <a:solidFill>
                  <a:schemeClr val="bg1"/>
                </a:solidFill>
                <a:prstDash val="sysDash"/>
                <a:headEnd type="oval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46E95D-DE0C-7711-E7C8-C044B0042342}"/>
              </a:ext>
            </a:extLst>
          </p:cNvPr>
          <p:cNvGrpSpPr/>
          <p:nvPr/>
        </p:nvGrpSpPr>
        <p:grpSpPr>
          <a:xfrm>
            <a:off x="2520795" y="1734378"/>
            <a:ext cx="8069692" cy="4232710"/>
            <a:chOff x="2520795" y="1734378"/>
            <a:chExt cx="8069692" cy="42327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9F6B7FD-FD1B-3EA3-7493-4CA718F78D4C}"/>
                </a:ext>
              </a:extLst>
            </p:cNvPr>
            <p:cNvGrpSpPr/>
            <p:nvPr/>
          </p:nvGrpSpPr>
          <p:grpSpPr>
            <a:xfrm>
              <a:off x="2560261" y="1734378"/>
              <a:ext cx="1455148" cy="1929306"/>
              <a:chOff x="2560261" y="1734378"/>
              <a:chExt cx="1455148" cy="192930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79E6E0C-CF43-6E76-FBC8-03E195847AC6}"/>
                  </a:ext>
                </a:extLst>
              </p:cNvPr>
              <p:cNvSpPr/>
              <p:nvPr/>
            </p:nvSpPr>
            <p:spPr>
              <a:xfrm>
                <a:off x="2560261" y="1734378"/>
                <a:ext cx="1455148" cy="1929306"/>
              </a:xfrm>
              <a:prstGeom prst="rect">
                <a:avLst/>
              </a:prstGeom>
              <a:solidFill>
                <a:srgbClr val="0120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DF497D-442F-0369-5971-3C98D24C534C}"/>
                  </a:ext>
                </a:extLst>
              </p:cNvPr>
              <p:cNvSpPr txBox="1"/>
              <p:nvPr/>
            </p:nvSpPr>
            <p:spPr>
              <a:xfrm>
                <a:off x="2590543" y="2194899"/>
                <a:ext cx="14229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Flask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Javascript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Python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15F9A57-CD1C-6E66-30FB-66F475D2AB97}"/>
                </a:ext>
              </a:extLst>
            </p:cNvPr>
            <p:cNvGrpSpPr/>
            <p:nvPr/>
          </p:nvGrpSpPr>
          <p:grpSpPr>
            <a:xfrm>
              <a:off x="2520795" y="4012280"/>
              <a:ext cx="1510316" cy="1954808"/>
              <a:chOff x="2520795" y="4012280"/>
              <a:chExt cx="1510316" cy="195480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7CB69CF-A510-F0B4-4D47-C81C083B2115}"/>
                  </a:ext>
                </a:extLst>
              </p:cNvPr>
              <p:cNvSpPr/>
              <p:nvPr/>
            </p:nvSpPr>
            <p:spPr>
              <a:xfrm>
                <a:off x="2520795" y="4012280"/>
                <a:ext cx="1494614" cy="1954808"/>
              </a:xfrm>
              <a:prstGeom prst="rect">
                <a:avLst/>
              </a:prstGeom>
              <a:solidFill>
                <a:srgbClr val="0120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656898-98EE-7382-8AF1-4066C4114BDD}"/>
                  </a:ext>
                </a:extLst>
              </p:cNvPr>
              <p:cNvSpPr txBox="1"/>
              <p:nvPr/>
            </p:nvSpPr>
            <p:spPr>
              <a:xfrm>
                <a:off x="2572889" y="4470991"/>
                <a:ext cx="145822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HTML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CSS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1FF5CE9-0C91-FE1E-8CEE-5EF9943506C5}"/>
                </a:ext>
              </a:extLst>
            </p:cNvPr>
            <p:cNvGrpSpPr/>
            <p:nvPr/>
          </p:nvGrpSpPr>
          <p:grpSpPr>
            <a:xfrm>
              <a:off x="5168966" y="1935377"/>
              <a:ext cx="2475754" cy="3028273"/>
              <a:chOff x="5168966" y="1935377"/>
              <a:chExt cx="2475754" cy="3028273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6F9115B-1318-67CA-1A08-EF14C5DFABD6}"/>
                  </a:ext>
                </a:extLst>
              </p:cNvPr>
              <p:cNvSpPr/>
              <p:nvPr/>
            </p:nvSpPr>
            <p:spPr>
              <a:xfrm>
                <a:off x="5179391" y="1935377"/>
                <a:ext cx="2366658" cy="3028273"/>
              </a:xfrm>
              <a:prstGeom prst="rect">
                <a:avLst/>
              </a:prstGeom>
              <a:solidFill>
                <a:srgbClr val="0120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AF3B3D-389B-A189-D6E3-AFB8A10B466D}"/>
                  </a:ext>
                </a:extLst>
              </p:cNvPr>
              <p:cNvSpPr txBox="1"/>
              <p:nvPr/>
            </p:nvSpPr>
            <p:spPr>
              <a:xfrm>
                <a:off x="5168966" y="3046503"/>
                <a:ext cx="247575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Python Image Library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2C2AB90-FB8D-9D8E-D3DA-BF23DE9E5C77}"/>
                </a:ext>
              </a:extLst>
            </p:cNvPr>
            <p:cNvGrpSpPr/>
            <p:nvPr/>
          </p:nvGrpSpPr>
          <p:grpSpPr>
            <a:xfrm>
              <a:off x="8223829" y="1935377"/>
              <a:ext cx="2366658" cy="3028273"/>
              <a:chOff x="8223829" y="1935377"/>
              <a:chExt cx="2366658" cy="302827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3E2E075-3CA9-C558-C6CC-7E1F50F530D2}"/>
                  </a:ext>
                </a:extLst>
              </p:cNvPr>
              <p:cNvSpPr/>
              <p:nvPr/>
            </p:nvSpPr>
            <p:spPr>
              <a:xfrm>
                <a:off x="8223829" y="1935377"/>
                <a:ext cx="2366658" cy="3028273"/>
              </a:xfrm>
              <a:prstGeom prst="rect">
                <a:avLst/>
              </a:prstGeom>
              <a:solidFill>
                <a:srgbClr val="0120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3915F9-F357-C8EB-C475-C6D6DB6EE93D}"/>
                  </a:ext>
                </a:extLst>
              </p:cNvPr>
              <p:cNvSpPr txBox="1"/>
              <p:nvPr/>
            </p:nvSpPr>
            <p:spPr>
              <a:xfrm>
                <a:off x="8423931" y="2932583"/>
                <a:ext cx="1966454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Random Forest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DeepTRUTH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(our proposed model)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20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5C5E4-F011-7E17-0EEB-74E27FE07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32842D6-7F2C-5232-A221-42512C3B5A62}"/>
              </a:ext>
            </a:extLst>
          </p:cNvPr>
          <p:cNvGrpSpPr/>
          <p:nvPr/>
        </p:nvGrpSpPr>
        <p:grpSpPr>
          <a:xfrm>
            <a:off x="2444357" y="1412592"/>
            <a:ext cx="2461238" cy="4261217"/>
            <a:chOff x="1748788" y="805191"/>
            <a:chExt cx="2461238" cy="4261217"/>
          </a:xfrm>
        </p:grpSpPr>
        <p:pic>
          <p:nvPicPr>
            <p:cNvPr id="4" name="Picture 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F683895-A50E-3F78-5D3A-5A3C9EC0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959" y="805191"/>
              <a:ext cx="1124896" cy="11248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0EF6EC-F004-312A-C529-7FEA3B7C8688}"/>
                </a:ext>
              </a:extLst>
            </p:cNvPr>
            <p:cNvSpPr txBox="1"/>
            <p:nvPr/>
          </p:nvSpPr>
          <p:spPr>
            <a:xfrm>
              <a:off x="2156530" y="2166446"/>
              <a:ext cx="16457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u="none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Runtime</a:t>
              </a:r>
              <a:endParaRPr lang="en-US" sz="2800" b="1" u="none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AEFBAE-F389-A067-C91F-B048F02BDF4D}"/>
                </a:ext>
              </a:extLst>
            </p:cNvPr>
            <p:cNvSpPr txBox="1"/>
            <p:nvPr/>
          </p:nvSpPr>
          <p:spPr>
            <a:xfrm>
              <a:off x="2075746" y="2995459"/>
              <a:ext cx="18073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Seconds/pixel</a:t>
              </a:r>
              <a:r>
                <a:rPr lang="en-US" kern="1200" baseline="30000" dirty="0">
                  <a:solidFill>
                    <a:schemeClr val="bg1"/>
                  </a:solidFill>
                  <a:effectLst/>
                  <a:latin typeface="Outfit" pitchFamily="2" charset="0"/>
                </a:rPr>
                <a:t>2</a:t>
              </a:r>
              <a:endParaRPr lang="en-US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35740F-1310-CB68-5BB9-13F448FD9776}"/>
                </a:ext>
              </a:extLst>
            </p:cNvPr>
            <p:cNvSpPr txBox="1"/>
            <p:nvPr/>
          </p:nvSpPr>
          <p:spPr>
            <a:xfrm>
              <a:off x="1748788" y="3447150"/>
              <a:ext cx="24612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Normalized ratio </a:t>
              </a:r>
            </a:p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(1500 </a:t>
              </a:r>
              <a:r>
                <a:rPr lang="en-US" kern="1200" dirty="0" err="1">
                  <a:solidFill>
                    <a:schemeClr val="bg1"/>
                  </a:solidFill>
                  <a:effectLst/>
                  <a:latin typeface="Outfit" pitchFamily="2" charset="0"/>
                </a:rPr>
                <a:t>ms</a:t>
              </a:r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 / 1K x1K)</a:t>
              </a:r>
              <a:endParaRPr lang="en-US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CC4C22-ACA1-4BEB-304A-B3335C1796D0}"/>
                </a:ext>
              </a:extLst>
            </p:cNvPr>
            <p:cNvSpPr txBox="1"/>
            <p:nvPr/>
          </p:nvSpPr>
          <p:spPr>
            <a:xfrm>
              <a:off x="1748788" y="4143078"/>
              <a:ext cx="246123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Allows for real time image processing and classification</a:t>
              </a:r>
              <a:endParaRPr lang="en-US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891CE6-1997-71BD-64D1-43A3F80E37CD}"/>
              </a:ext>
            </a:extLst>
          </p:cNvPr>
          <p:cNvGrpSpPr/>
          <p:nvPr/>
        </p:nvGrpSpPr>
        <p:grpSpPr>
          <a:xfrm>
            <a:off x="348123" y="2872320"/>
            <a:ext cx="1807322" cy="2576797"/>
            <a:chOff x="-658913" y="2243390"/>
            <a:chExt cx="2461238" cy="25767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0CE6C5-C9F4-A81A-4091-0D81FF39931D}"/>
                </a:ext>
              </a:extLst>
            </p:cNvPr>
            <p:cNvSpPr txBox="1"/>
            <p:nvPr/>
          </p:nvSpPr>
          <p:spPr>
            <a:xfrm>
              <a:off x="-658913" y="4420077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Why?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4A9019-0A8C-7D85-A65C-AE54F9A12A88}"/>
                </a:ext>
              </a:extLst>
            </p:cNvPr>
            <p:cNvSpPr txBox="1"/>
            <p:nvPr/>
          </p:nvSpPr>
          <p:spPr>
            <a:xfrm>
              <a:off x="-658913" y="358564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Target Value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D171DB-9FA2-77B9-8B98-350EE7609B8D}"/>
                </a:ext>
              </a:extLst>
            </p:cNvPr>
            <p:cNvSpPr txBox="1"/>
            <p:nvPr/>
          </p:nvSpPr>
          <p:spPr>
            <a:xfrm>
              <a:off x="-658913" y="299545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Metric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7BE4D7-7E31-84D1-2715-D4E7819FD879}"/>
                </a:ext>
              </a:extLst>
            </p:cNvPr>
            <p:cNvSpPr txBox="1"/>
            <p:nvPr/>
          </p:nvSpPr>
          <p:spPr>
            <a:xfrm>
              <a:off x="-658913" y="2243390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Requirement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CC158A-BC03-B9FB-2DCD-5E16AB6D1A4D}"/>
              </a:ext>
            </a:extLst>
          </p:cNvPr>
          <p:cNvGrpSpPr/>
          <p:nvPr/>
        </p:nvGrpSpPr>
        <p:grpSpPr>
          <a:xfrm>
            <a:off x="5351731" y="1444922"/>
            <a:ext cx="3162036" cy="4196556"/>
            <a:chOff x="4656162" y="869852"/>
            <a:chExt cx="3162036" cy="4196556"/>
          </a:xfrm>
        </p:grpSpPr>
        <p:pic>
          <p:nvPicPr>
            <p:cNvPr id="2050" name="Picture 2" descr="Diversity Icons - Free SVG &amp; PNG Diversity Images - Noun Project">
              <a:extLst>
                <a:ext uri="{FF2B5EF4-FFF2-40B4-BE49-F238E27FC236}">
                  <a16:creationId xmlns:a16="http://schemas.microsoft.com/office/drawing/2014/main" id="{9EA3863E-94A7-461B-24D3-BBD59F4D2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392" y="869852"/>
              <a:ext cx="995576" cy="995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E8BFA5-086A-C07F-2179-7C8AF5202E76}"/>
                </a:ext>
              </a:extLst>
            </p:cNvPr>
            <p:cNvSpPr txBox="1"/>
            <p:nvPr/>
          </p:nvSpPr>
          <p:spPr>
            <a:xfrm>
              <a:off x="4656162" y="1951003"/>
              <a:ext cx="31620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u="none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Unbiased &amp; Diverse Dataset 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620B99-2107-1F9B-B740-14CCC043DC55}"/>
                </a:ext>
              </a:extLst>
            </p:cNvPr>
            <p:cNvSpPr txBox="1"/>
            <p:nvPr/>
          </p:nvSpPr>
          <p:spPr>
            <a:xfrm>
              <a:off x="4754965" y="2995459"/>
              <a:ext cx="29644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Demographic Parity Ratio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DA8519-7A49-70CE-C8CE-B4599B139E17}"/>
                </a:ext>
              </a:extLst>
            </p:cNvPr>
            <p:cNvSpPr txBox="1"/>
            <p:nvPr/>
          </p:nvSpPr>
          <p:spPr>
            <a:xfrm>
              <a:off x="4754965" y="3585649"/>
              <a:ext cx="29644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Between 0.8 and 1.0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B1829A-24E3-9DB0-6EBC-37BEFF55981D}"/>
                </a:ext>
              </a:extLst>
            </p:cNvPr>
            <p:cNvSpPr txBox="1"/>
            <p:nvPr/>
          </p:nvSpPr>
          <p:spPr>
            <a:xfrm>
              <a:off x="5006561" y="4143078"/>
              <a:ext cx="246123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Prevent misclassification or discrimination</a:t>
              </a:r>
              <a:endParaRPr lang="en-US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AAD40D-BA15-1F6F-734B-9E4B970901F4}"/>
              </a:ext>
            </a:extLst>
          </p:cNvPr>
          <p:cNvGrpSpPr/>
          <p:nvPr/>
        </p:nvGrpSpPr>
        <p:grpSpPr>
          <a:xfrm>
            <a:off x="8812255" y="1470242"/>
            <a:ext cx="2752768" cy="4145916"/>
            <a:chOff x="8220032" y="781993"/>
            <a:chExt cx="2752768" cy="4145916"/>
          </a:xfrm>
        </p:grpSpPr>
        <p:pic>
          <p:nvPicPr>
            <p:cNvPr id="2056" name="Picture 8" descr="Accuracy - Free business and finance icons">
              <a:extLst>
                <a:ext uri="{FF2B5EF4-FFF2-40B4-BE49-F238E27FC236}">
                  <a16:creationId xmlns:a16="http://schemas.microsoft.com/office/drawing/2014/main" id="{6509ECE7-35DC-F4B9-968F-DB1FF2FC8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771" y="781993"/>
              <a:ext cx="1171291" cy="1171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81898E-CB09-4A18-3E56-EDDCEEC1F782}"/>
                </a:ext>
              </a:extLst>
            </p:cNvPr>
            <p:cNvSpPr txBox="1"/>
            <p:nvPr/>
          </p:nvSpPr>
          <p:spPr>
            <a:xfrm>
              <a:off x="8220032" y="1951003"/>
              <a:ext cx="275276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u="none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Performance Accuracy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026C0A-D5D4-CBCE-9CF7-593B9B75A638}"/>
                </a:ext>
              </a:extLst>
            </p:cNvPr>
            <p:cNvSpPr txBox="1"/>
            <p:nvPr/>
          </p:nvSpPr>
          <p:spPr>
            <a:xfrm>
              <a:off x="8220032" y="2995459"/>
              <a:ext cx="27527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Accuracy 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99D3FD-CDDB-9B93-3346-67F36D2FD6C5}"/>
                </a:ext>
              </a:extLst>
            </p:cNvPr>
            <p:cNvSpPr txBox="1"/>
            <p:nvPr/>
          </p:nvSpPr>
          <p:spPr>
            <a:xfrm>
              <a:off x="8220032" y="3585649"/>
              <a:ext cx="27527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 At least 95%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F8DB67-4D02-C78C-F868-EB6FB198750C}"/>
                </a:ext>
              </a:extLst>
            </p:cNvPr>
            <p:cNvSpPr txBox="1"/>
            <p:nvPr/>
          </p:nvSpPr>
          <p:spPr>
            <a:xfrm>
              <a:off x="8365797" y="4281578"/>
              <a:ext cx="24612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E</a:t>
              </a:r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nsuring reliable model performance</a:t>
              </a:r>
              <a:endParaRPr lang="en-US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BCF322-D9B6-5992-355D-1428C96345A7}"/>
              </a:ext>
            </a:extLst>
          </p:cNvPr>
          <p:cNvCxnSpPr/>
          <p:nvPr/>
        </p:nvCxnSpPr>
        <p:spPr>
          <a:xfrm>
            <a:off x="5142523" y="2088292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86D799-918F-C58B-5498-E7D981BBA582}"/>
              </a:ext>
            </a:extLst>
          </p:cNvPr>
          <p:cNvCxnSpPr/>
          <p:nvPr/>
        </p:nvCxnSpPr>
        <p:spPr>
          <a:xfrm>
            <a:off x="8560659" y="2088292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7">
            <a:extLst>
              <a:ext uri="{FF2B5EF4-FFF2-40B4-BE49-F238E27FC236}">
                <a16:creationId xmlns:a16="http://schemas.microsoft.com/office/drawing/2014/main" id="{D0A4D536-9CBB-C2D1-25F8-B3D2844E7CD2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190648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FF0A9-6B64-D005-FB24-A915C85BE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3116B40-2F97-6C7A-BE65-1751F3260104}"/>
              </a:ext>
            </a:extLst>
          </p:cNvPr>
          <p:cNvGrpSpPr/>
          <p:nvPr/>
        </p:nvGrpSpPr>
        <p:grpSpPr>
          <a:xfrm>
            <a:off x="348123" y="2878251"/>
            <a:ext cx="1807322" cy="2576797"/>
            <a:chOff x="-658913" y="2243390"/>
            <a:chExt cx="2461238" cy="25767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342D21-18C4-85B1-FF0B-894F4BD835A9}"/>
                </a:ext>
              </a:extLst>
            </p:cNvPr>
            <p:cNvSpPr txBox="1"/>
            <p:nvPr/>
          </p:nvSpPr>
          <p:spPr>
            <a:xfrm>
              <a:off x="-658913" y="4420077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Why?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2644AB-FFA9-DE83-2F8E-3170E146C65A}"/>
                </a:ext>
              </a:extLst>
            </p:cNvPr>
            <p:cNvSpPr txBox="1"/>
            <p:nvPr/>
          </p:nvSpPr>
          <p:spPr>
            <a:xfrm>
              <a:off x="-658913" y="358564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Target Value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A7F5A2-3912-EE27-286A-8C48484DFDA8}"/>
                </a:ext>
              </a:extLst>
            </p:cNvPr>
            <p:cNvSpPr txBox="1"/>
            <p:nvPr/>
          </p:nvSpPr>
          <p:spPr>
            <a:xfrm>
              <a:off x="-658913" y="299545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Metric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44E5C1-9558-694D-AE22-4FF9AFD3CD25}"/>
                </a:ext>
              </a:extLst>
            </p:cNvPr>
            <p:cNvSpPr txBox="1"/>
            <p:nvPr/>
          </p:nvSpPr>
          <p:spPr>
            <a:xfrm>
              <a:off x="-658913" y="2243390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Constraint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92CCC6-A79A-6E4D-3157-37FD47ECC0B5}"/>
              </a:ext>
            </a:extLst>
          </p:cNvPr>
          <p:cNvCxnSpPr/>
          <p:nvPr/>
        </p:nvCxnSpPr>
        <p:spPr>
          <a:xfrm>
            <a:off x="5142523" y="2094223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04D284-1324-FD92-CF77-86CC78204579}"/>
              </a:ext>
            </a:extLst>
          </p:cNvPr>
          <p:cNvCxnSpPr/>
          <p:nvPr/>
        </p:nvCxnSpPr>
        <p:spPr>
          <a:xfrm>
            <a:off x="8560659" y="2094223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Ethic icon">
            <a:extLst>
              <a:ext uri="{FF2B5EF4-FFF2-40B4-BE49-F238E27FC236}">
                <a16:creationId xmlns:a16="http://schemas.microsoft.com/office/drawing/2014/main" id="{66E937CE-AFE7-B948-7835-AB72EB305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247522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D43B34-B642-C971-4375-2B323B5D963E}"/>
              </a:ext>
            </a:extLst>
          </p:cNvPr>
          <p:cNvGrpSpPr/>
          <p:nvPr/>
        </p:nvGrpSpPr>
        <p:grpSpPr>
          <a:xfrm>
            <a:off x="2254322" y="1280186"/>
            <a:ext cx="2841308" cy="4510714"/>
            <a:chOff x="2254322" y="1280186"/>
            <a:chExt cx="2841308" cy="451071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70B49ED-D8BC-00BA-9967-21553A9F9AAF}"/>
                </a:ext>
              </a:extLst>
            </p:cNvPr>
            <p:cNvGrpSpPr/>
            <p:nvPr/>
          </p:nvGrpSpPr>
          <p:grpSpPr>
            <a:xfrm>
              <a:off x="2254322" y="2549625"/>
              <a:ext cx="2841308" cy="3241275"/>
              <a:chOff x="1558753" y="1936293"/>
              <a:chExt cx="2841308" cy="324127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1FEA37-C969-1F13-472A-11F01E871DC2}"/>
                  </a:ext>
                </a:extLst>
              </p:cNvPr>
              <p:cNvSpPr txBox="1"/>
              <p:nvPr/>
            </p:nvSpPr>
            <p:spPr>
              <a:xfrm>
                <a:off x="1558753" y="1936293"/>
                <a:ext cx="284130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Dataset Ethics/Consent 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D0EE15-8B94-E54A-AEEC-B8BE517CDB00}"/>
                  </a:ext>
                </a:extLst>
              </p:cNvPr>
              <p:cNvSpPr txBox="1"/>
              <p:nvPr/>
            </p:nvSpPr>
            <p:spPr>
              <a:xfrm>
                <a:off x="1721068" y="2948617"/>
                <a:ext cx="251667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Consent Rate &amp; Transparency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D652627-CBA1-DBFD-1C42-908CDF41EFC9}"/>
                  </a:ext>
                </a:extLst>
              </p:cNvPr>
              <p:cNvSpPr txBox="1"/>
              <p:nvPr/>
            </p:nvSpPr>
            <p:spPr>
              <a:xfrm>
                <a:off x="1748788" y="3650129"/>
                <a:ext cx="2461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Pass/Fail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0EF8D5-0C82-8E16-C397-23F76AE34033}"/>
                  </a:ext>
                </a:extLst>
              </p:cNvPr>
              <p:cNvSpPr txBox="1"/>
              <p:nvPr/>
            </p:nvSpPr>
            <p:spPr>
              <a:xfrm>
                <a:off x="1601209" y="4254238"/>
                <a:ext cx="275639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P</a:t>
                </a:r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rotecting privacy, and rights from unauthorized manipulation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C371AE-C9E5-5D00-5EBB-17AA666E9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87456" y="1280186"/>
              <a:ext cx="1175040" cy="117504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C387D68-5AED-002E-878A-EA4D33D38B16}"/>
              </a:ext>
            </a:extLst>
          </p:cNvPr>
          <p:cNvGrpSpPr/>
          <p:nvPr/>
        </p:nvGrpSpPr>
        <p:grpSpPr>
          <a:xfrm>
            <a:off x="5351731" y="940441"/>
            <a:ext cx="3162036" cy="4958646"/>
            <a:chOff x="5351731" y="940441"/>
            <a:chExt cx="3162036" cy="495864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F9529BB-4569-0E39-F1C2-9DBD78470CAE}"/>
                </a:ext>
              </a:extLst>
            </p:cNvPr>
            <p:cNvGrpSpPr/>
            <p:nvPr/>
          </p:nvGrpSpPr>
          <p:grpSpPr>
            <a:xfrm>
              <a:off x="5351731" y="2765740"/>
              <a:ext cx="3162036" cy="3133347"/>
              <a:chOff x="4656162" y="2184739"/>
              <a:chExt cx="3162036" cy="313334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2EF1B4-35A5-8339-927E-78484B8FECFD}"/>
                  </a:ext>
                </a:extLst>
              </p:cNvPr>
              <p:cNvSpPr txBox="1"/>
              <p:nvPr/>
            </p:nvSpPr>
            <p:spPr>
              <a:xfrm>
                <a:off x="4656162" y="2184739"/>
                <a:ext cx="31620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Explainability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BA78AF-6BAF-593F-8909-182540C0778A}"/>
                  </a:ext>
                </a:extLst>
              </p:cNvPr>
              <p:cNvSpPr txBox="1"/>
              <p:nvPr/>
            </p:nvSpPr>
            <p:spPr>
              <a:xfrm>
                <a:off x="4754965" y="2995459"/>
                <a:ext cx="29644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AUC Score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AA9459-9450-1B78-9B92-759CDE2AB3AA}"/>
                  </a:ext>
                </a:extLst>
              </p:cNvPr>
              <p:cNvSpPr txBox="1"/>
              <p:nvPr/>
            </p:nvSpPr>
            <p:spPr>
              <a:xfrm>
                <a:off x="4720643" y="3695107"/>
                <a:ext cx="29644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≤85%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04B40A-5575-E874-8340-18F6B5FE4DDD}"/>
                  </a:ext>
                </a:extLst>
              </p:cNvPr>
              <p:cNvSpPr txBox="1"/>
              <p:nvPr/>
            </p:nvSpPr>
            <p:spPr>
              <a:xfrm>
                <a:off x="4701992" y="4394756"/>
                <a:ext cx="296441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To understand</a:t>
                </a:r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 why a classification decision was made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6816E4-E7F2-C3FA-F770-082DF55A6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22551" y="940441"/>
              <a:ext cx="1634799" cy="1634799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751B8DD-BE9F-24C0-A44A-BEA1F58A44F8}"/>
              </a:ext>
            </a:extLst>
          </p:cNvPr>
          <p:cNvGrpSpPr/>
          <p:nvPr/>
        </p:nvGrpSpPr>
        <p:grpSpPr>
          <a:xfrm>
            <a:off x="8812255" y="1143037"/>
            <a:ext cx="2752768" cy="4558232"/>
            <a:chOff x="8812255" y="1143037"/>
            <a:chExt cx="2752768" cy="455823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60E27-53C5-6F10-960E-AA028F632A15}"/>
                </a:ext>
              </a:extLst>
            </p:cNvPr>
            <p:cNvGrpSpPr/>
            <p:nvPr/>
          </p:nvGrpSpPr>
          <p:grpSpPr>
            <a:xfrm>
              <a:off x="8812255" y="2645183"/>
              <a:ext cx="2752768" cy="3056086"/>
              <a:chOff x="8220032" y="1951003"/>
              <a:chExt cx="2752768" cy="30560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C82FD0-BBA2-3557-739F-524334DBF788}"/>
                  </a:ext>
                </a:extLst>
              </p:cNvPr>
              <p:cNvSpPr txBox="1"/>
              <p:nvPr/>
            </p:nvSpPr>
            <p:spPr>
              <a:xfrm>
                <a:off x="8220032" y="1951003"/>
                <a:ext cx="275276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Dataset Availability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7B1BC4-5801-EB67-080C-155B4BDDD8A6}"/>
                  </a:ext>
                </a:extLst>
              </p:cNvPr>
              <p:cNvSpPr txBox="1"/>
              <p:nvPr/>
            </p:nvSpPr>
            <p:spPr>
              <a:xfrm>
                <a:off x="8220032" y="2995459"/>
                <a:ext cx="27527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% of Datasets Available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773E03-EEEB-B15A-90AA-74DA76DEB39E}"/>
                  </a:ext>
                </a:extLst>
              </p:cNvPr>
              <p:cNvSpPr txBox="1"/>
              <p:nvPr/>
            </p:nvSpPr>
            <p:spPr>
              <a:xfrm>
                <a:off x="8220032" y="3645785"/>
                <a:ext cx="2752768" cy="369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Pass/Fail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4439CD-CD28-5887-5171-46F54C3E3474}"/>
                  </a:ext>
                </a:extLst>
              </p:cNvPr>
              <p:cNvSpPr txBox="1"/>
              <p:nvPr/>
            </p:nvSpPr>
            <p:spPr>
              <a:xfrm>
                <a:off x="8365797" y="4360758"/>
                <a:ext cx="246123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Used for training deepfake detectors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E1DA2E4-6365-573A-6DB3-BB3F103C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63970" y="1143037"/>
              <a:ext cx="1363944" cy="1363944"/>
            </a:xfrm>
            <a:prstGeom prst="rect">
              <a:avLst/>
            </a:prstGeom>
          </p:spPr>
        </p:pic>
      </p:grpSp>
      <p:sp>
        <p:nvSpPr>
          <p:cNvPr id="37" name="TextBox 7">
            <a:extLst>
              <a:ext uri="{FF2B5EF4-FFF2-40B4-BE49-F238E27FC236}">
                <a16:creationId xmlns:a16="http://schemas.microsoft.com/office/drawing/2014/main" id="{DC3C75AF-93C6-81CE-16BC-234D147984DE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Constraints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A209FD-3190-8672-A45C-EC7434BD8549}"/>
              </a:ext>
            </a:extLst>
          </p:cNvPr>
          <p:cNvGrpSpPr/>
          <p:nvPr/>
        </p:nvGrpSpPr>
        <p:grpSpPr>
          <a:xfrm>
            <a:off x="561372" y="7169678"/>
            <a:ext cx="2659209" cy="3924831"/>
            <a:chOff x="561372" y="1759385"/>
            <a:chExt cx="2659209" cy="392483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DD1272A-9041-6DCE-911F-0C3780CC1873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36B9D0-5AD4-4BC4-A44E-18F80CEB224E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2E2CF4-E5F0-6EAA-5BBE-DFD9B043DFAD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47" name="Google Shape;12465;p89">
                <a:extLst>
                  <a:ext uri="{FF2B5EF4-FFF2-40B4-BE49-F238E27FC236}">
                    <a16:creationId xmlns:a16="http://schemas.microsoft.com/office/drawing/2014/main" id="{8FD866CB-3E8B-33EF-7028-1911359540DA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48" name="Google Shape;12466;p89">
                <a:extLst>
                  <a:ext uri="{FF2B5EF4-FFF2-40B4-BE49-F238E27FC236}">
                    <a16:creationId xmlns:a16="http://schemas.microsoft.com/office/drawing/2014/main" id="{0FE1947A-F42E-4984-FD80-8F644FCBA13E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3D92633-CE55-F282-B37D-F584C8F34E3F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sp>
        <p:nvSpPr>
          <p:cNvPr id="49" name="TextBox 7">
            <a:extLst>
              <a:ext uri="{FF2B5EF4-FFF2-40B4-BE49-F238E27FC236}">
                <a16:creationId xmlns:a16="http://schemas.microsoft.com/office/drawing/2014/main" id="{ED3C9B6B-85C6-7772-D1A5-247CA01391EB}"/>
              </a:ext>
            </a:extLst>
          </p:cNvPr>
          <p:cNvSpPr txBox="1"/>
          <p:nvPr/>
        </p:nvSpPr>
        <p:spPr>
          <a:xfrm>
            <a:off x="779747" y="-1125738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</p:spTree>
    <p:extLst>
      <p:ext uri="{BB962C8B-B14F-4D97-AF65-F5344CB8AC3E}">
        <p14:creationId xmlns:p14="http://schemas.microsoft.com/office/powerpoint/2010/main" val="20484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7">
            <a:extLst>
              <a:ext uri="{FF2B5EF4-FFF2-40B4-BE49-F238E27FC236}">
                <a16:creationId xmlns:a16="http://schemas.microsoft.com/office/drawing/2014/main" id="{FF72FE4A-C4B2-8A3B-3B95-2EDF6E8CC5F5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B3F70C-D1D0-663B-EFFB-F7757B4B1851}"/>
              </a:ext>
            </a:extLst>
          </p:cNvPr>
          <p:cNvGrpSpPr/>
          <p:nvPr/>
        </p:nvGrpSpPr>
        <p:grpSpPr>
          <a:xfrm>
            <a:off x="561372" y="1759385"/>
            <a:ext cx="2659209" cy="3924831"/>
            <a:chOff x="561372" y="1759385"/>
            <a:chExt cx="2659209" cy="39248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0B6432E-E9B1-10C6-A0E6-9AE9EC39D061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2EC3993-64E9-3C1F-796D-83AEEABEA073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B9CD297-14A4-25FE-861B-4F2AD71F1C3F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105" name="Google Shape;12465;p89">
                <a:extLst>
                  <a:ext uri="{FF2B5EF4-FFF2-40B4-BE49-F238E27FC236}">
                    <a16:creationId xmlns:a16="http://schemas.microsoft.com/office/drawing/2014/main" id="{2A0C16AD-08F5-D55A-78AA-37F2ED9BE47E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6" name="Google Shape;12466;p89">
                <a:extLst>
                  <a:ext uri="{FF2B5EF4-FFF2-40B4-BE49-F238E27FC236}">
                    <a16:creationId xmlns:a16="http://schemas.microsoft.com/office/drawing/2014/main" id="{814A9285-6266-F1DA-D976-86F237BE5F74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311875-67B3-72CA-6B1E-3F071E72F3B0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3F8839-3D67-DB0C-C0C2-D70A7CB67B9C}"/>
              </a:ext>
            </a:extLst>
          </p:cNvPr>
          <p:cNvGrpSpPr/>
          <p:nvPr/>
        </p:nvGrpSpPr>
        <p:grpSpPr>
          <a:xfrm>
            <a:off x="3326422" y="1519192"/>
            <a:ext cx="2659209" cy="4165024"/>
            <a:chOff x="3326422" y="1519192"/>
            <a:chExt cx="2659209" cy="416502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35AE17D-75BB-3C39-C249-04A0D024DF8E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52B3DEE-07A3-6770-9306-F7E90BEF5FD5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FB7B20-EBAE-1F5A-C7B0-807375C5D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066A8B-FE72-69BF-0B55-00E0AD420DA8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F9DEAC-94CC-B77A-E8A2-16B420FF760A}"/>
              </a:ext>
            </a:extLst>
          </p:cNvPr>
          <p:cNvGrpSpPr/>
          <p:nvPr/>
        </p:nvGrpSpPr>
        <p:grpSpPr>
          <a:xfrm>
            <a:off x="6112595" y="1586332"/>
            <a:ext cx="2659209" cy="4097884"/>
            <a:chOff x="6112595" y="1586332"/>
            <a:chExt cx="2659209" cy="409788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B0B665-7888-B084-BC41-6876368C46D3}"/>
                </a:ext>
              </a:extLst>
            </p:cNvPr>
            <p:cNvSpPr/>
            <p:nvPr/>
          </p:nvSpPr>
          <p:spPr>
            <a:xfrm>
              <a:off x="6112595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F4C8442-C41D-381C-6C48-30ADD1804410}"/>
                </a:ext>
              </a:extLst>
            </p:cNvPr>
            <p:cNvSpPr txBox="1"/>
            <p:nvPr/>
          </p:nvSpPr>
          <p:spPr>
            <a:xfrm>
              <a:off x="6283320" y="3438980"/>
              <a:ext cx="23177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Machine Learning Training</a:t>
              </a:r>
            </a:p>
          </p:txBody>
        </p:sp>
        <p:pic>
          <p:nvPicPr>
            <p:cNvPr id="110" name="Picture 10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35ED2683-2CB6-2440-901A-B9C755D53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313" y="1586332"/>
              <a:ext cx="1379772" cy="13797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3933C2-66AA-B6AA-7898-816E3AA20F9E}"/>
                </a:ext>
              </a:extLst>
            </p:cNvPr>
            <p:cNvSpPr txBox="1"/>
            <p:nvPr/>
          </p:nvSpPr>
          <p:spPr>
            <a:xfrm>
              <a:off x="6143980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Training a detector to classify by feeding it processed data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8EE369-734A-DA27-EFEC-AC9BC357167F}"/>
              </a:ext>
            </a:extLst>
          </p:cNvPr>
          <p:cNvGrpSpPr/>
          <p:nvPr/>
        </p:nvGrpSpPr>
        <p:grpSpPr>
          <a:xfrm>
            <a:off x="8903899" y="1791387"/>
            <a:ext cx="2659209" cy="3892829"/>
            <a:chOff x="8903899" y="1791387"/>
            <a:chExt cx="2659209" cy="38928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A076CA2-0E0D-F8A6-897D-AC288CA638C4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612E88F-01DE-03FD-0BD7-5CA0F55C5EC5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58A17F5-8A7A-4C6E-660D-9117F525FB6E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97" name="Google Shape;12445;p89">
                <a:extLst>
                  <a:ext uri="{FF2B5EF4-FFF2-40B4-BE49-F238E27FC236}">
                    <a16:creationId xmlns:a16="http://schemas.microsoft.com/office/drawing/2014/main" id="{1F968ADA-482B-75B8-5630-F3AB53A94A55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8" name="Google Shape;12446;p89">
                <a:extLst>
                  <a:ext uri="{FF2B5EF4-FFF2-40B4-BE49-F238E27FC236}">
                    <a16:creationId xmlns:a16="http://schemas.microsoft.com/office/drawing/2014/main" id="{EC8A72F5-74D7-A46D-24A9-ACF47894EBAB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9" name="Google Shape;12447;p89">
                <a:extLst>
                  <a:ext uri="{FF2B5EF4-FFF2-40B4-BE49-F238E27FC236}">
                    <a16:creationId xmlns:a16="http://schemas.microsoft.com/office/drawing/2014/main" id="{CBD6379C-6DD9-0E7D-C1F2-290C3E0B4AF7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0" name="Google Shape;12448;p89">
                <a:extLst>
                  <a:ext uri="{FF2B5EF4-FFF2-40B4-BE49-F238E27FC236}">
                    <a16:creationId xmlns:a16="http://schemas.microsoft.com/office/drawing/2014/main" id="{D482E878-19AB-3359-EFA0-D07B4CFC7867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1" name="Google Shape;12449;p89">
                <a:extLst>
                  <a:ext uri="{FF2B5EF4-FFF2-40B4-BE49-F238E27FC236}">
                    <a16:creationId xmlns:a16="http://schemas.microsoft.com/office/drawing/2014/main" id="{4327A2EB-51D9-C65B-1B55-D59A4A997F26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2" name="Google Shape;12450;p89">
                <a:extLst>
                  <a:ext uri="{FF2B5EF4-FFF2-40B4-BE49-F238E27FC236}">
                    <a16:creationId xmlns:a16="http://schemas.microsoft.com/office/drawing/2014/main" id="{52C10766-869A-8E99-E66A-4B134FA3C039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3" name="Google Shape;12451;p89">
                <a:extLst>
                  <a:ext uri="{FF2B5EF4-FFF2-40B4-BE49-F238E27FC236}">
                    <a16:creationId xmlns:a16="http://schemas.microsoft.com/office/drawing/2014/main" id="{92C9CF55-7328-24C8-4BCB-C079FE327ECA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4" name="Google Shape;12452;p89">
                <a:extLst>
                  <a:ext uri="{FF2B5EF4-FFF2-40B4-BE49-F238E27FC236}">
                    <a16:creationId xmlns:a16="http://schemas.microsoft.com/office/drawing/2014/main" id="{84A933FB-177D-2D7A-F60F-3C641957A244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99AEDB-346D-3217-A233-A0A8A2626319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2B5836C-F69E-56B1-A7EF-2D8E67C8510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03362" y="1519400"/>
            <a:ext cx="8347373" cy="417978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926551D-23E3-12DB-F9FB-9F0385F7EBE5}"/>
              </a:ext>
            </a:extLst>
          </p:cNvPr>
          <p:cNvGrpSpPr/>
          <p:nvPr/>
        </p:nvGrpSpPr>
        <p:grpSpPr>
          <a:xfrm>
            <a:off x="348123" y="-4117023"/>
            <a:ext cx="1807322" cy="2576797"/>
            <a:chOff x="-658913" y="2243390"/>
            <a:chExt cx="2461238" cy="257679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60306FA-625B-6DD5-DC80-42435FAC2CFE}"/>
                </a:ext>
              </a:extLst>
            </p:cNvPr>
            <p:cNvSpPr txBox="1"/>
            <p:nvPr/>
          </p:nvSpPr>
          <p:spPr>
            <a:xfrm>
              <a:off x="-658913" y="4420077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Why?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E4E7514-3A99-7D56-3CDC-4789421B15FC}"/>
                </a:ext>
              </a:extLst>
            </p:cNvPr>
            <p:cNvSpPr txBox="1"/>
            <p:nvPr/>
          </p:nvSpPr>
          <p:spPr>
            <a:xfrm>
              <a:off x="-658913" y="358564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Target Value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12BAA7F-9FE8-61F8-61F9-53F150A2476F}"/>
                </a:ext>
              </a:extLst>
            </p:cNvPr>
            <p:cNvSpPr txBox="1"/>
            <p:nvPr/>
          </p:nvSpPr>
          <p:spPr>
            <a:xfrm>
              <a:off x="-658913" y="299545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Metric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5230E89-B521-4C4B-27DE-B67D3FD74EF3}"/>
                </a:ext>
              </a:extLst>
            </p:cNvPr>
            <p:cNvSpPr txBox="1"/>
            <p:nvPr/>
          </p:nvSpPr>
          <p:spPr>
            <a:xfrm>
              <a:off x="-658913" y="2243390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Constraint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91D6531-8CE9-59C0-4BDE-D75A76CCA4E4}"/>
              </a:ext>
            </a:extLst>
          </p:cNvPr>
          <p:cNvCxnSpPr/>
          <p:nvPr/>
        </p:nvCxnSpPr>
        <p:spPr>
          <a:xfrm>
            <a:off x="5142523" y="-4901051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044F95A-AE66-FA3A-2076-2C0FBA27C783}"/>
              </a:ext>
            </a:extLst>
          </p:cNvPr>
          <p:cNvCxnSpPr/>
          <p:nvPr/>
        </p:nvCxnSpPr>
        <p:spPr>
          <a:xfrm>
            <a:off x="8560659" y="-4901051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utoShape 2" descr="Ethic icon">
            <a:extLst>
              <a:ext uri="{FF2B5EF4-FFF2-40B4-BE49-F238E27FC236}">
                <a16:creationId xmlns:a16="http://schemas.microsoft.com/office/drawing/2014/main" id="{DBCB8080-737D-44D4-F988-CB19DB6C56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-452005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8DBE9D4-CC79-DC1E-9380-E4C0FFF42E1A}"/>
              </a:ext>
            </a:extLst>
          </p:cNvPr>
          <p:cNvGrpSpPr/>
          <p:nvPr/>
        </p:nvGrpSpPr>
        <p:grpSpPr>
          <a:xfrm>
            <a:off x="2254322" y="-5715088"/>
            <a:ext cx="2841308" cy="4510714"/>
            <a:chOff x="2254322" y="1280186"/>
            <a:chExt cx="2841308" cy="451071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C15B2A4-4CC8-6B90-819F-75FB299AC7AC}"/>
                </a:ext>
              </a:extLst>
            </p:cNvPr>
            <p:cNvGrpSpPr/>
            <p:nvPr/>
          </p:nvGrpSpPr>
          <p:grpSpPr>
            <a:xfrm>
              <a:off x="2254322" y="2549625"/>
              <a:ext cx="2841308" cy="3241275"/>
              <a:chOff x="1558753" y="1936293"/>
              <a:chExt cx="2841308" cy="324127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7EC0A3A-0754-4BF6-B7D3-F6EF736D4C26}"/>
                  </a:ext>
                </a:extLst>
              </p:cNvPr>
              <p:cNvSpPr txBox="1"/>
              <p:nvPr/>
            </p:nvSpPr>
            <p:spPr>
              <a:xfrm>
                <a:off x="1558753" y="1936293"/>
                <a:ext cx="284130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Dataset Ethics/Consent 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CBEDCF1-4628-FAA9-B49C-9CDB9208259B}"/>
                  </a:ext>
                </a:extLst>
              </p:cNvPr>
              <p:cNvSpPr txBox="1"/>
              <p:nvPr/>
            </p:nvSpPr>
            <p:spPr>
              <a:xfrm>
                <a:off x="1721068" y="2948617"/>
                <a:ext cx="251667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Consent Rate &amp; Transparency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931817F-89EF-8043-0A3A-88CAD8D18203}"/>
                  </a:ext>
                </a:extLst>
              </p:cNvPr>
              <p:cNvSpPr txBox="1"/>
              <p:nvPr/>
            </p:nvSpPr>
            <p:spPr>
              <a:xfrm>
                <a:off x="1748788" y="3650129"/>
                <a:ext cx="2461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Pass/Fail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CD1B159-F2EE-5F51-CCAF-3DC3973A16A7}"/>
                  </a:ext>
                </a:extLst>
              </p:cNvPr>
              <p:cNvSpPr txBox="1"/>
              <p:nvPr/>
            </p:nvSpPr>
            <p:spPr>
              <a:xfrm>
                <a:off x="1601209" y="4254238"/>
                <a:ext cx="275639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P</a:t>
                </a:r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rotecting privacy, and rights from unauthorized manipulation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06FDD79-77A6-EA60-9B04-E98565FF6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87456" y="1280186"/>
              <a:ext cx="1175040" cy="117504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0E1CF54-A343-B78D-5A25-158A1D978629}"/>
              </a:ext>
            </a:extLst>
          </p:cNvPr>
          <p:cNvGrpSpPr/>
          <p:nvPr/>
        </p:nvGrpSpPr>
        <p:grpSpPr>
          <a:xfrm>
            <a:off x="5351731" y="-6054833"/>
            <a:ext cx="3162036" cy="4958646"/>
            <a:chOff x="5351731" y="940441"/>
            <a:chExt cx="3162036" cy="495864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E459775-0E83-C610-B500-D7388C810027}"/>
                </a:ext>
              </a:extLst>
            </p:cNvPr>
            <p:cNvGrpSpPr/>
            <p:nvPr/>
          </p:nvGrpSpPr>
          <p:grpSpPr>
            <a:xfrm>
              <a:off x="5351731" y="2765740"/>
              <a:ext cx="3162036" cy="3133347"/>
              <a:chOff x="4656162" y="2184739"/>
              <a:chExt cx="3162036" cy="3133347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CF58B6E-CC80-B5E4-13DC-164A551CFF07}"/>
                  </a:ext>
                </a:extLst>
              </p:cNvPr>
              <p:cNvSpPr txBox="1"/>
              <p:nvPr/>
            </p:nvSpPr>
            <p:spPr>
              <a:xfrm>
                <a:off x="4656162" y="2184739"/>
                <a:ext cx="31620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Explainability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DEB4BDF-8FE2-F438-35BD-ED6D0DFFE09A}"/>
                  </a:ext>
                </a:extLst>
              </p:cNvPr>
              <p:cNvSpPr txBox="1"/>
              <p:nvPr/>
            </p:nvSpPr>
            <p:spPr>
              <a:xfrm>
                <a:off x="4754965" y="2995459"/>
                <a:ext cx="29644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AUC Score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08EA968-0C6C-12B7-4FE7-B618F24BF33F}"/>
                  </a:ext>
                </a:extLst>
              </p:cNvPr>
              <p:cNvSpPr txBox="1"/>
              <p:nvPr/>
            </p:nvSpPr>
            <p:spPr>
              <a:xfrm>
                <a:off x="4720643" y="3695107"/>
                <a:ext cx="29644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≤85%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E05BB14-4F5B-1004-7A9A-B0454E57F734}"/>
                  </a:ext>
                </a:extLst>
              </p:cNvPr>
              <p:cNvSpPr txBox="1"/>
              <p:nvPr/>
            </p:nvSpPr>
            <p:spPr>
              <a:xfrm>
                <a:off x="4701992" y="4394756"/>
                <a:ext cx="296441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To understand</a:t>
                </a:r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 why a classification decision was made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E140402-3753-CFD5-B80A-59CC71C0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22551" y="940441"/>
              <a:ext cx="1634799" cy="1634799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F334CE4-FF7D-21E3-8F9E-6C281C1D96FE}"/>
              </a:ext>
            </a:extLst>
          </p:cNvPr>
          <p:cNvGrpSpPr/>
          <p:nvPr/>
        </p:nvGrpSpPr>
        <p:grpSpPr>
          <a:xfrm>
            <a:off x="8812255" y="-5852237"/>
            <a:ext cx="2752768" cy="4558232"/>
            <a:chOff x="8812255" y="1143037"/>
            <a:chExt cx="2752768" cy="455823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3681BEB-9983-A003-5BF4-A32BF40BD55F}"/>
                </a:ext>
              </a:extLst>
            </p:cNvPr>
            <p:cNvGrpSpPr/>
            <p:nvPr/>
          </p:nvGrpSpPr>
          <p:grpSpPr>
            <a:xfrm>
              <a:off x="8812255" y="2645183"/>
              <a:ext cx="2752768" cy="3056086"/>
              <a:chOff x="8220032" y="1951003"/>
              <a:chExt cx="2752768" cy="3056086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27B9582-8DC8-0F43-4905-D13C0C8D55A4}"/>
                  </a:ext>
                </a:extLst>
              </p:cNvPr>
              <p:cNvSpPr txBox="1"/>
              <p:nvPr/>
            </p:nvSpPr>
            <p:spPr>
              <a:xfrm>
                <a:off x="8220032" y="1951003"/>
                <a:ext cx="275276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Dataset Availability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CB6DB3E-F784-CAEA-7971-74EB6F2B78D8}"/>
                  </a:ext>
                </a:extLst>
              </p:cNvPr>
              <p:cNvSpPr txBox="1"/>
              <p:nvPr/>
            </p:nvSpPr>
            <p:spPr>
              <a:xfrm>
                <a:off x="8220032" y="2995459"/>
                <a:ext cx="27527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% of Datasets Available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A6FF6C9-353A-FA27-FC86-028B655ABCDB}"/>
                  </a:ext>
                </a:extLst>
              </p:cNvPr>
              <p:cNvSpPr txBox="1"/>
              <p:nvPr/>
            </p:nvSpPr>
            <p:spPr>
              <a:xfrm>
                <a:off x="8220032" y="3645785"/>
                <a:ext cx="2752768" cy="369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Pass/Fail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2336B5C-BFFD-21F9-6922-AE0B9829FC50}"/>
                  </a:ext>
                </a:extLst>
              </p:cNvPr>
              <p:cNvSpPr txBox="1"/>
              <p:nvPr/>
            </p:nvSpPr>
            <p:spPr>
              <a:xfrm>
                <a:off x="8365797" y="4360758"/>
                <a:ext cx="246123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Used for training deepfake detectors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A57AA546-99CB-C563-DD4A-B126117E4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63970" y="1143037"/>
              <a:ext cx="1363944" cy="1363944"/>
            </a:xfrm>
            <a:prstGeom prst="rect">
              <a:avLst/>
            </a:prstGeom>
          </p:spPr>
        </p:pic>
      </p:grpSp>
      <p:sp>
        <p:nvSpPr>
          <p:cNvPr id="91" name="TextBox 7">
            <a:extLst>
              <a:ext uri="{FF2B5EF4-FFF2-40B4-BE49-F238E27FC236}">
                <a16:creationId xmlns:a16="http://schemas.microsoft.com/office/drawing/2014/main" id="{4985979C-986F-92B6-EDAB-B9EBF6540A1D}"/>
              </a:ext>
            </a:extLst>
          </p:cNvPr>
          <p:cNvSpPr txBox="1"/>
          <p:nvPr/>
        </p:nvSpPr>
        <p:spPr>
          <a:xfrm>
            <a:off x="0" y="-6974051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Constraints </a:t>
            </a:r>
          </a:p>
        </p:txBody>
      </p:sp>
    </p:spTree>
    <p:extLst>
      <p:ext uri="{BB962C8B-B14F-4D97-AF65-F5344CB8AC3E}">
        <p14:creationId xmlns:p14="http://schemas.microsoft.com/office/powerpoint/2010/main" val="3775117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6A2E75E9-1939-C358-EBA7-762762AE7684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Breakdown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CDD33C-3C9E-7B65-810F-9AD3FABE7B6D}"/>
              </a:ext>
            </a:extLst>
          </p:cNvPr>
          <p:cNvGrpSpPr/>
          <p:nvPr/>
        </p:nvGrpSpPr>
        <p:grpSpPr>
          <a:xfrm>
            <a:off x="555372" y="1390986"/>
            <a:ext cx="2017546" cy="925898"/>
            <a:chOff x="555372" y="1390986"/>
            <a:chExt cx="2017546" cy="9258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85BAD9-96C0-16BD-8280-151DBEC3F78E}"/>
                </a:ext>
              </a:extLst>
            </p:cNvPr>
            <p:cNvSpPr txBox="1"/>
            <p:nvPr/>
          </p:nvSpPr>
          <p:spPr>
            <a:xfrm>
              <a:off x="555372" y="1390986"/>
              <a:ext cx="20175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Name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692468-98A8-511F-E11D-904DDE3C41BD}"/>
                </a:ext>
              </a:extLst>
            </p:cNvPr>
            <p:cNvSpPr txBox="1"/>
            <p:nvPr/>
          </p:nvSpPr>
          <p:spPr>
            <a:xfrm>
              <a:off x="665197" y="1947552"/>
              <a:ext cx="17978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OpenForensics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E1C4EF-125A-0C5A-9A5A-251C59EBD6A7}"/>
              </a:ext>
            </a:extLst>
          </p:cNvPr>
          <p:cNvGrpSpPr/>
          <p:nvPr/>
        </p:nvGrpSpPr>
        <p:grpSpPr>
          <a:xfrm>
            <a:off x="2768257" y="1274028"/>
            <a:ext cx="2119070" cy="1042856"/>
            <a:chOff x="2768257" y="1274028"/>
            <a:chExt cx="2119070" cy="10428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DDCC83-AB93-DAE5-220A-34723D1398C9}"/>
                </a:ext>
              </a:extLst>
            </p:cNvPr>
            <p:cNvSpPr txBox="1"/>
            <p:nvPr/>
          </p:nvSpPr>
          <p:spPr>
            <a:xfrm>
              <a:off x="2768257" y="1274028"/>
              <a:ext cx="21190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Real Images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EC1FE2-441C-99FE-22EE-4EC1F383C3DD}"/>
                </a:ext>
              </a:extLst>
            </p:cNvPr>
            <p:cNvSpPr txBox="1"/>
            <p:nvPr/>
          </p:nvSpPr>
          <p:spPr>
            <a:xfrm>
              <a:off x="2796428" y="1947552"/>
              <a:ext cx="20627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45,473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60ED2E-83C6-8205-B45D-6A1CD60B7BDA}"/>
              </a:ext>
            </a:extLst>
          </p:cNvPr>
          <p:cNvCxnSpPr>
            <a:cxnSpLocks/>
          </p:cNvCxnSpPr>
          <p:nvPr/>
        </p:nvCxnSpPr>
        <p:spPr>
          <a:xfrm>
            <a:off x="2715207" y="1237098"/>
            <a:ext cx="0" cy="1149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A998392-98EF-3FC1-A2C6-5BABEE32439B}"/>
              </a:ext>
            </a:extLst>
          </p:cNvPr>
          <p:cNvGrpSpPr/>
          <p:nvPr/>
        </p:nvGrpSpPr>
        <p:grpSpPr>
          <a:xfrm>
            <a:off x="4920281" y="1237098"/>
            <a:ext cx="1927672" cy="1149036"/>
            <a:chOff x="4920281" y="1237098"/>
            <a:chExt cx="1927672" cy="11490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5E9368-6980-8623-475D-6E72DE7D8F7E}"/>
                </a:ext>
              </a:extLst>
            </p:cNvPr>
            <p:cNvGrpSpPr/>
            <p:nvPr/>
          </p:nvGrpSpPr>
          <p:grpSpPr>
            <a:xfrm>
              <a:off x="4920281" y="1237098"/>
              <a:ext cx="1927672" cy="1079786"/>
              <a:chOff x="4920281" y="1237098"/>
              <a:chExt cx="1927672" cy="107978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923431-47E7-6492-2C46-51B43A1F4F15}"/>
                  </a:ext>
                </a:extLst>
              </p:cNvPr>
              <p:cNvSpPr txBox="1"/>
              <p:nvPr/>
            </p:nvSpPr>
            <p:spPr>
              <a:xfrm>
                <a:off x="5049992" y="1237098"/>
                <a:ext cx="16682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Real Images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9AF655-3EBF-D1F9-2D76-747B31CEE5A4}"/>
                  </a:ext>
                </a:extLst>
              </p:cNvPr>
              <p:cNvSpPr txBox="1"/>
              <p:nvPr/>
            </p:nvSpPr>
            <p:spPr>
              <a:xfrm>
                <a:off x="4920281" y="1947552"/>
                <a:ext cx="19276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Google Images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1D0075-B8D2-EFF0-F78C-3A0837B72AFC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0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DA406D-8059-EF4E-3E44-7B0EAA8DF2AA}"/>
              </a:ext>
            </a:extLst>
          </p:cNvPr>
          <p:cNvGrpSpPr/>
          <p:nvPr/>
        </p:nvGrpSpPr>
        <p:grpSpPr>
          <a:xfrm>
            <a:off x="6786827" y="1237098"/>
            <a:ext cx="2284721" cy="1149036"/>
            <a:chOff x="6786827" y="1237098"/>
            <a:chExt cx="2284721" cy="11490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956E91-9487-0555-6301-DC7D444569A2}"/>
                </a:ext>
              </a:extLst>
            </p:cNvPr>
            <p:cNvGrpSpPr/>
            <p:nvPr/>
          </p:nvGrpSpPr>
          <p:grpSpPr>
            <a:xfrm>
              <a:off x="6841696" y="1274028"/>
              <a:ext cx="2229852" cy="1042856"/>
              <a:chOff x="6841696" y="1274028"/>
              <a:chExt cx="2229852" cy="104285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86855D-59CC-576E-D02D-1E1C50B58D2E}"/>
                  </a:ext>
                </a:extLst>
              </p:cNvPr>
              <p:cNvSpPr txBox="1"/>
              <p:nvPr/>
            </p:nvSpPr>
            <p:spPr>
              <a:xfrm>
                <a:off x="6888542" y="1274028"/>
                <a:ext cx="207441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Number of Fake Images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DF52EC-9B53-1E48-C958-B424CA073943}"/>
                  </a:ext>
                </a:extLst>
              </p:cNvPr>
              <p:cNvSpPr txBox="1"/>
              <p:nvPr/>
            </p:nvSpPr>
            <p:spPr>
              <a:xfrm>
                <a:off x="6841696" y="1947552"/>
                <a:ext cx="22298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70,325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EF91BA-B519-EFC1-7F4D-D453B68ADFAF}"/>
                </a:ext>
              </a:extLst>
            </p:cNvPr>
            <p:cNvCxnSpPr>
              <a:cxnSpLocks/>
            </p:cNvCxnSpPr>
            <p:nvPr/>
          </p:nvCxnSpPr>
          <p:spPr>
            <a:xfrm>
              <a:off x="678682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CC5656-3A53-AF67-69C9-56F754E76FFB}"/>
              </a:ext>
            </a:extLst>
          </p:cNvPr>
          <p:cNvGrpSpPr/>
          <p:nvPr/>
        </p:nvGrpSpPr>
        <p:grpSpPr>
          <a:xfrm>
            <a:off x="9071548" y="1237098"/>
            <a:ext cx="2587051" cy="1149036"/>
            <a:chOff x="9071548" y="1237098"/>
            <a:chExt cx="2587051" cy="11490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B51180-542C-817A-5E02-6157B8ADDA93}"/>
                </a:ext>
              </a:extLst>
            </p:cNvPr>
            <p:cNvGrpSpPr/>
            <p:nvPr/>
          </p:nvGrpSpPr>
          <p:grpSpPr>
            <a:xfrm>
              <a:off x="9220088" y="1237098"/>
              <a:ext cx="2438511" cy="1079786"/>
              <a:chOff x="9220088" y="1237098"/>
              <a:chExt cx="2438511" cy="107978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3BAE3C-9545-3D6D-0A22-92F260522AB4}"/>
                  </a:ext>
                </a:extLst>
              </p:cNvPr>
              <p:cNvSpPr txBox="1"/>
              <p:nvPr/>
            </p:nvSpPr>
            <p:spPr>
              <a:xfrm>
                <a:off x="9321802" y="1237098"/>
                <a:ext cx="215899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Fake Images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5D0359-AD1F-2FB6-9FE0-15830784547D}"/>
                  </a:ext>
                </a:extLst>
              </p:cNvPr>
              <p:cNvSpPr txBox="1"/>
              <p:nvPr/>
            </p:nvSpPr>
            <p:spPr>
              <a:xfrm>
                <a:off x="9220088" y="1947552"/>
                <a:ext cx="24385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GAN (AI-Generated)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A3C17A-0D68-2578-D1D8-DB4BF1D11CB1}"/>
                </a:ext>
              </a:extLst>
            </p:cNvPr>
            <p:cNvCxnSpPr>
              <a:cxnSpLocks/>
            </p:cNvCxnSpPr>
            <p:nvPr/>
          </p:nvCxnSpPr>
          <p:spPr>
            <a:xfrm>
              <a:off x="9071548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C2123F4-728E-9460-75BA-1C359CD35B6D}"/>
              </a:ext>
            </a:extLst>
          </p:cNvPr>
          <p:cNvGrpSpPr/>
          <p:nvPr/>
        </p:nvGrpSpPr>
        <p:grpSpPr>
          <a:xfrm>
            <a:off x="1415702" y="3242231"/>
            <a:ext cx="2921984" cy="3236382"/>
            <a:chOff x="1012631" y="3005997"/>
            <a:chExt cx="3164822" cy="3505349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7E17D613-2D90-2165-AE24-2EC0F5828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78049" y="3005997"/>
              <a:ext cx="1233986" cy="1233986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88374A1-4BCD-A668-F354-536DDBB4B8A8}"/>
                </a:ext>
              </a:extLst>
            </p:cNvPr>
            <p:cNvSpPr txBox="1"/>
            <p:nvPr/>
          </p:nvSpPr>
          <p:spPr>
            <a:xfrm>
              <a:off x="1563678" y="4888165"/>
              <a:ext cx="20627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44,097 images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5A67DCD-2E7D-A6F5-F21B-DEAD9173CA2A}"/>
                </a:ext>
              </a:extLst>
            </p:cNvPr>
            <p:cNvSpPr txBox="1"/>
            <p:nvPr/>
          </p:nvSpPr>
          <p:spPr>
            <a:xfrm>
              <a:off x="1535507" y="4480941"/>
              <a:ext cx="2119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0888444-176B-4ACD-B8E6-2E1F0970C673}"/>
                </a:ext>
              </a:extLst>
            </p:cNvPr>
            <p:cNvSpPr txBox="1"/>
            <p:nvPr/>
          </p:nvSpPr>
          <p:spPr>
            <a:xfrm>
              <a:off x="1012631" y="5411274"/>
              <a:ext cx="3164822" cy="1100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teach a machine learning model to learn patterns 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89FDFF2-E953-0282-6562-2AD2B0C4089C}"/>
              </a:ext>
            </a:extLst>
          </p:cNvPr>
          <p:cNvGrpSpPr/>
          <p:nvPr/>
        </p:nvGrpSpPr>
        <p:grpSpPr>
          <a:xfrm>
            <a:off x="8019001" y="3076747"/>
            <a:ext cx="2609577" cy="3275165"/>
            <a:chOff x="7201002" y="2879581"/>
            <a:chExt cx="2826452" cy="354735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1042D90B-D031-0B1A-9073-533A8A3E0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2830" y="2879581"/>
              <a:ext cx="1482796" cy="1482796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A9C01AD8-A745-973F-2F65-5CF9B4034E87}"/>
                </a:ext>
              </a:extLst>
            </p:cNvPr>
            <p:cNvSpPr txBox="1"/>
            <p:nvPr/>
          </p:nvSpPr>
          <p:spPr>
            <a:xfrm>
              <a:off x="7582864" y="4888166"/>
              <a:ext cx="2062728" cy="433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7,308 images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00DAFCE-340F-BD0B-90A2-865E7668044B}"/>
                </a:ext>
              </a:extLst>
            </p:cNvPr>
            <p:cNvSpPr txBox="1"/>
            <p:nvPr/>
          </p:nvSpPr>
          <p:spPr>
            <a:xfrm>
              <a:off x="7554693" y="4516155"/>
              <a:ext cx="2119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Evaluation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6172099-D308-E42A-6058-317014EFAC9C}"/>
                </a:ext>
              </a:extLst>
            </p:cNvPr>
            <p:cNvSpPr txBox="1"/>
            <p:nvPr/>
          </p:nvSpPr>
          <p:spPr>
            <a:xfrm>
              <a:off x="7201002" y="5411273"/>
              <a:ext cx="282645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assess a model's performance metrics</a:t>
              </a: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E6AE449E-3314-1239-FC61-7187475E187E}"/>
              </a:ext>
            </a:extLst>
          </p:cNvPr>
          <p:cNvSpPr txBox="1"/>
          <p:nvPr/>
        </p:nvSpPr>
        <p:spPr>
          <a:xfrm>
            <a:off x="3025638" y="2514992"/>
            <a:ext cx="5886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dataset is split into 3 parts: 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B7982F7-6F97-628E-EF61-60C57271491B}"/>
              </a:ext>
            </a:extLst>
          </p:cNvPr>
          <p:cNvCxnSpPr>
            <a:cxnSpLocks/>
          </p:cNvCxnSpPr>
          <p:nvPr/>
        </p:nvCxnSpPr>
        <p:spPr>
          <a:xfrm>
            <a:off x="7740459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8B297E-E0CD-8763-E449-F54556EFEA66}"/>
              </a:ext>
            </a:extLst>
          </p:cNvPr>
          <p:cNvGrpSpPr/>
          <p:nvPr/>
        </p:nvGrpSpPr>
        <p:grpSpPr>
          <a:xfrm>
            <a:off x="4516909" y="3150402"/>
            <a:ext cx="2966224" cy="3328211"/>
            <a:chOff x="4516909" y="3150402"/>
            <a:chExt cx="2966224" cy="3328211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BD06AB7C-B456-8D25-B737-7A37508C459A}"/>
                </a:ext>
              </a:extLst>
            </p:cNvPr>
            <p:cNvGrpSpPr/>
            <p:nvPr/>
          </p:nvGrpSpPr>
          <p:grpSpPr>
            <a:xfrm>
              <a:off x="4873555" y="3150402"/>
              <a:ext cx="2609578" cy="3328211"/>
              <a:chOff x="4191409" y="2906536"/>
              <a:chExt cx="2826453" cy="3604810"/>
            </a:xfrm>
          </p:grpSpPr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8F056667-9FF0-FACE-EBF1-AB51970F1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96567" y="2906536"/>
                <a:ext cx="1416136" cy="1416136"/>
              </a:xfrm>
              <a:prstGeom prst="rect">
                <a:avLst/>
              </a:prstGeom>
            </p:spPr>
          </p:pic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0CAE7CF-836E-8C16-DE1A-187EBB60F376}"/>
                  </a:ext>
                </a:extLst>
              </p:cNvPr>
              <p:cNvSpPr txBox="1"/>
              <p:nvPr/>
            </p:nvSpPr>
            <p:spPr>
              <a:xfrm>
                <a:off x="4573271" y="4888165"/>
                <a:ext cx="2062728" cy="433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ECEC"/>
                    </a:solidFill>
                    <a:effectLst/>
                    <a:uLnTx/>
                    <a:uFillTx/>
                    <a:latin typeface="Outfit" pitchFamily="2" charset="0"/>
                  </a:rPr>
                  <a:t>63,885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</a:rPr>
                  <a:t> images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F30C892E-1ACB-88B0-74B2-EA331F2D9B57}"/>
                  </a:ext>
                </a:extLst>
              </p:cNvPr>
              <p:cNvSpPr txBox="1"/>
              <p:nvPr/>
            </p:nvSpPr>
            <p:spPr>
              <a:xfrm>
                <a:off x="4242408" y="4480941"/>
                <a:ext cx="2724455" cy="500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Development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E3AFA350-1D69-D16E-1678-D8C0F06E6A52}"/>
                  </a:ext>
                </a:extLst>
              </p:cNvPr>
              <p:cNvSpPr txBox="1"/>
              <p:nvPr/>
            </p:nvSpPr>
            <p:spPr>
              <a:xfrm>
                <a:off x="4191409" y="5411274"/>
                <a:ext cx="2826453" cy="1100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Used during training to fine tune model to prevent overfitting</a:t>
                </a:r>
              </a:p>
            </p:txBody>
          </p:sp>
        </p:grp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C6FB81C-4ED7-62F8-A8FA-752A86E1EDF6}"/>
                </a:ext>
              </a:extLst>
            </p:cNvPr>
            <p:cNvCxnSpPr>
              <a:cxnSpLocks/>
            </p:cNvCxnSpPr>
            <p:nvPr/>
          </p:nvCxnSpPr>
          <p:spPr>
            <a:xfrm>
              <a:off x="4516909" y="3242231"/>
              <a:ext cx="0" cy="3236382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503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2324</Words>
  <Application>Microsoft Office PowerPoint</Application>
  <PresentationFormat>Widescreen</PresentationFormat>
  <Paragraphs>697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Aldhabi</vt:lpstr>
      <vt:lpstr>Aptos</vt:lpstr>
      <vt:lpstr>Arial</vt:lpstr>
      <vt:lpstr>Calibri</vt:lpstr>
      <vt:lpstr>Cambria Math</vt:lpstr>
      <vt:lpstr>Franklin Gothic Book</vt:lpstr>
      <vt:lpstr>Montserrat</vt:lpstr>
      <vt:lpstr>Montserrat Bold</vt:lpstr>
      <vt:lpstr>Outfit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Jouri Ghazi</dc:creator>
  <cp:lastModifiedBy>Jouri Ghazi</cp:lastModifiedBy>
  <cp:revision>33</cp:revision>
  <dcterms:created xsi:type="dcterms:W3CDTF">2025-03-27T14:02:05Z</dcterms:created>
  <dcterms:modified xsi:type="dcterms:W3CDTF">2025-03-28T14:42:57Z</dcterms:modified>
</cp:coreProperties>
</file>