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264" r:id="rId2"/>
    <p:sldId id="265" r:id="rId3"/>
    <p:sldId id="267" r:id="rId4"/>
    <p:sldId id="280" r:id="rId5"/>
    <p:sldId id="287" r:id="rId6"/>
    <p:sldId id="288" r:id="rId7"/>
    <p:sldId id="279" r:id="rId8"/>
    <p:sldId id="260" r:id="rId9"/>
    <p:sldId id="268" r:id="rId10"/>
    <p:sldId id="269" r:id="rId11"/>
    <p:sldId id="270" r:id="rId12"/>
    <p:sldId id="261" r:id="rId13"/>
    <p:sldId id="271" r:id="rId14"/>
    <p:sldId id="272" r:id="rId15"/>
    <p:sldId id="273" r:id="rId16"/>
    <p:sldId id="286" r:id="rId17"/>
    <p:sldId id="262" r:id="rId18"/>
    <p:sldId id="281" r:id="rId19"/>
    <p:sldId id="285" r:id="rId20"/>
    <p:sldId id="282" r:id="rId21"/>
    <p:sldId id="283" r:id="rId22"/>
    <p:sldId id="284" r:id="rId23"/>
    <p:sldId id="274" r:id="rId24"/>
    <p:sldId id="276" r:id="rId25"/>
    <p:sldId id="277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4961"/>
    <a:srgbClr val="842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156B7B-36D8-FA78-4832-8CB9DFED3BB2}" v="14" dt="2025-10-28T06:30:22.542"/>
    <p1510:client id="{F902E01D-2C1B-87EF-F710-5183C6F02F7E}" v="356" dt="2025-10-28T06:28:42.9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1113B-F9E2-4C37-BDBD-797B5238BC3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3F28E8-8761-4582-8D31-C66011BF233B}">
      <dgm:prSet phldrT="[Text]" phldr="0" custT="1"/>
      <dgm:spPr/>
      <dgm:t>
        <a:bodyPr/>
        <a:lstStyle/>
        <a:p>
          <a:r>
            <a:rPr lang="en-US" sz="2800"/>
            <a:t>Chess Engine</a:t>
          </a:r>
        </a:p>
      </dgm:t>
    </dgm:pt>
    <dgm:pt modelId="{F884A048-3723-4DB6-A05E-FAECAEA48154}" type="parTrans" cxnId="{A26190B3-5FEF-4055-8D89-805C29803984}">
      <dgm:prSet/>
      <dgm:spPr/>
      <dgm:t>
        <a:bodyPr/>
        <a:lstStyle/>
        <a:p>
          <a:endParaRPr lang="en-US"/>
        </a:p>
      </dgm:t>
    </dgm:pt>
    <dgm:pt modelId="{59EA0C9F-A149-47BF-8985-0AD2165CB2C9}" type="sibTrans" cxnId="{A26190B3-5FEF-4055-8D89-805C29803984}">
      <dgm:prSet/>
      <dgm:spPr/>
      <dgm:t>
        <a:bodyPr/>
        <a:lstStyle/>
        <a:p>
          <a:endParaRPr lang="en-US"/>
        </a:p>
      </dgm:t>
    </dgm:pt>
    <dgm:pt modelId="{1D8D74AF-5C06-4CBA-BD25-66C759D59E22}">
      <dgm:prSet phldrT="[Text]" phldr="0" custT="1"/>
      <dgm:spPr/>
      <dgm:t>
        <a:bodyPr/>
        <a:lstStyle/>
        <a:p>
          <a:r>
            <a:rPr lang="en-US" sz="2800"/>
            <a:t>Data Comm</a:t>
          </a:r>
        </a:p>
      </dgm:t>
    </dgm:pt>
    <dgm:pt modelId="{5AD94400-1FE7-4BA1-B797-4336CE8CBCCA}" type="parTrans" cxnId="{6DC16437-4129-4F03-AAB1-0EEC8524DD5F}">
      <dgm:prSet/>
      <dgm:spPr/>
      <dgm:t>
        <a:bodyPr/>
        <a:lstStyle/>
        <a:p>
          <a:endParaRPr lang="en-US"/>
        </a:p>
      </dgm:t>
    </dgm:pt>
    <dgm:pt modelId="{559B61A6-5023-4C3B-A98F-EA764187EDE3}" type="sibTrans" cxnId="{6DC16437-4129-4F03-AAB1-0EEC8524DD5F}">
      <dgm:prSet/>
      <dgm:spPr/>
      <dgm:t>
        <a:bodyPr/>
        <a:lstStyle/>
        <a:p>
          <a:endParaRPr lang="en-US"/>
        </a:p>
      </dgm:t>
    </dgm:pt>
    <dgm:pt modelId="{4CB96C2E-51DC-4AD5-BAAD-B7CA58BCAA24}">
      <dgm:prSet phldrT="[Text]" phldr="0" custT="1"/>
      <dgm:spPr/>
      <dgm:t>
        <a:bodyPr/>
        <a:lstStyle/>
        <a:p>
          <a:r>
            <a:rPr lang="en-US" sz="3000"/>
            <a:t>GUI</a:t>
          </a:r>
        </a:p>
      </dgm:t>
    </dgm:pt>
    <dgm:pt modelId="{A878249E-DFAB-45A0-9CFE-02E935151221}" type="parTrans" cxnId="{E9B7294A-8B5D-42CE-91EC-4E7C89919D4E}">
      <dgm:prSet/>
      <dgm:spPr/>
      <dgm:t>
        <a:bodyPr/>
        <a:lstStyle/>
        <a:p>
          <a:endParaRPr lang="en-US"/>
        </a:p>
      </dgm:t>
    </dgm:pt>
    <dgm:pt modelId="{D1BC2F50-0036-4CBD-84FD-6B838E51A6FA}" type="sibTrans" cxnId="{E9B7294A-8B5D-42CE-91EC-4E7C89919D4E}">
      <dgm:prSet/>
      <dgm:spPr/>
      <dgm:t>
        <a:bodyPr/>
        <a:lstStyle/>
        <a:p>
          <a:endParaRPr lang="en-US"/>
        </a:p>
      </dgm:t>
    </dgm:pt>
    <dgm:pt modelId="{227AE493-34A9-4E7E-B651-5B7C051E6ABA}">
      <dgm:prSet custT="1"/>
      <dgm:spPr/>
      <dgm:t>
        <a:bodyPr/>
        <a:lstStyle/>
        <a:p>
          <a:r>
            <a:rPr lang="en-US" sz="3000"/>
            <a:t>GPIO</a:t>
          </a:r>
        </a:p>
      </dgm:t>
    </dgm:pt>
    <dgm:pt modelId="{A804C2F1-387C-48D7-B87C-5F33874513A0}" type="parTrans" cxnId="{8AE6E371-FEF0-4F91-91FC-8FB9A4DA00FF}">
      <dgm:prSet/>
      <dgm:spPr/>
      <dgm:t>
        <a:bodyPr/>
        <a:lstStyle/>
        <a:p>
          <a:endParaRPr lang="en-US"/>
        </a:p>
      </dgm:t>
    </dgm:pt>
    <dgm:pt modelId="{8103DB73-5A4F-4320-9013-FED77422240C}" type="sibTrans" cxnId="{8AE6E371-FEF0-4F91-91FC-8FB9A4DA00FF}">
      <dgm:prSet/>
      <dgm:spPr/>
      <dgm:t>
        <a:bodyPr/>
        <a:lstStyle/>
        <a:p>
          <a:endParaRPr lang="en-US"/>
        </a:p>
      </dgm:t>
    </dgm:pt>
    <dgm:pt modelId="{05466B2F-C5FD-4A1A-9EF5-89FF6346D724}" type="pres">
      <dgm:prSet presAssocID="{51D1113B-F9E2-4C37-BDBD-797B5238BC37}" presName="Name0" presStyleCnt="0">
        <dgm:presLayoutVars>
          <dgm:dir/>
          <dgm:resizeHandles val="exact"/>
        </dgm:presLayoutVars>
      </dgm:prSet>
      <dgm:spPr/>
    </dgm:pt>
    <dgm:pt modelId="{8418F419-E6E1-4832-AFA6-A0C2A85CE5C7}" type="pres">
      <dgm:prSet presAssocID="{343F28E8-8761-4582-8D31-C66011BF233B}" presName="node" presStyleLbl="node1" presStyleIdx="0" presStyleCnt="4">
        <dgm:presLayoutVars>
          <dgm:bulletEnabled val="1"/>
        </dgm:presLayoutVars>
      </dgm:prSet>
      <dgm:spPr/>
    </dgm:pt>
    <dgm:pt modelId="{8FE2DFAC-DED0-406F-ADF5-6EF54E12CCEC}" type="pres">
      <dgm:prSet presAssocID="{59EA0C9F-A149-47BF-8985-0AD2165CB2C9}" presName="sibTrans" presStyleLbl="sibTrans2D1" presStyleIdx="0" presStyleCnt="3"/>
      <dgm:spPr/>
    </dgm:pt>
    <dgm:pt modelId="{167CD2D0-4B43-4BDC-B6D7-467177C8B819}" type="pres">
      <dgm:prSet presAssocID="{59EA0C9F-A149-47BF-8985-0AD2165CB2C9}" presName="connectorText" presStyleLbl="sibTrans2D1" presStyleIdx="0" presStyleCnt="3"/>
      <dgm:spPr/>
    </dgm:pt>
    <dgm:pt modelId="{8B656337-C1EF-4054-8E78-6EA36C72FF12}" type="pres">
      <dgm:prSet presAssocID="{1D8D74AF-5C06-4CBA-BD25-66C759D59E22}" presName="node" presStyleLbl="node1" presStyleIdx="1" presStyleCnt="4">
        <dgm:presLayoutVars>
          <dgm:bulletEnabled val="1"/>
        </dgm:presLayoutVars>
      </dgm:prSet>
      <dgm:spPr/>
    </dgm:pt>
    <dgm:pt modelId="{CE7FB715-A10E-4B20-8A31-0C5456DDED8F}" type="pres">
      <dgm:prSet presAssocID="{559B61A6-5023-4C3B-A98F-EA764187EDE3}" presName="sibTrans" presStyleLbl="sibTrans2D1" presStyleIdx="1" presStyleCnt="3"/>
      <dgm:spPr/>
    </dgm:pt>
    <dgm:pt modelId="{8BFE4C16-0156-48F7-AC7D-A89F771AA051}" type="pres">
      <dgm:prSet presAssocID="{559B61A6-5023-4C3B-A98F-EA764187EDE3}" presName="connectorText" presStyleLbl="sibTrans2D1" presStyleIdx="1" presStyleCnt="3"/>
      <dgm:spPr/>
    </dgm:pt>
    <dgm:pt modelId="{CD39DC3D-9858-4AFF-BBD1-B9869719B6BF}" type="pres">
      <dgm:prSet presAssocID="{4CB96C2E-51DC-4AD5-BAAD-B7CA58BCAA24}" presName="node" presStyleLbl="node1" presStyleIdx="2" presStyleCnt="4">
        <dgm:presLayoutVars>
          <dgm:bulletEnabled val="1"/>
        </dgm:presLayoutVars>
      </dgm:prSet>
      <dgm:spPr/>
    </dgm:pt>
    <dgm:pt modelId="{C8B416C1-E155-4354-B1C8-D7D5017489F6}" type="pres">
      <dgm:prSet presAssocID="{D1BC2F50-0036-4CBD-84FD-6B838E51A6FA}" presName="sibTrans" presStyleLbl="sibTrans2D1" presStyleIdx="2" presStyleCnt="3"/>
      <dgm:spPr/>
    </dgm:pt>
    <dgm:pt modelId="{1505575C-C721-4AE6-A9E7-E2EAD2FA6125}" type="pres">
      <dgm:prSet presAssocID="{D1BC2F50-0036-4CBD-84FD-6B838E51A6FA}" presName="connectorText" presStyleLbl="sibTrans2D1" presStyleIdx="2" presStyleCnt="3"/>
      <dgm:spPr/>
    </dgm:pt>
    <dgm:pt modelId="{965C8798-9810-4CE0-B7FC-08801D636C67}" type="pres">
      <dgm:prSet presAssocID="{227AE493-34A9-4E7E-B651-5B7C051E6ABA}" presName="node" presStyleLbl="node1" presStyleIdx="3" presStyleCnt="4">
        <dgm:presLayoutVars>
          <dgm:bulletEnabled val="1"/>
        </dgm:presLayoutVars>
      </dgm:prSet>
      <dgm:spPr/>
    </dgm:pt>
  </dgm:ptLst>
  <dgm:cxnLst>
    <dgm:cxn modelId="{FAF50111-F917-427B-AB8E-32608686A840}" type="presOf" srcId="{D1BC2F50-0036-4CBD-84FD-6B838E51A6FA}" destId="{C8B416C1-E155-4354-B1C8-D7D5017489F6}" srcOrd="0" destOrd="0" presId="urn:microsoft.com/office/officeart/2005/8/layout/process1"/>
    <dgm:cxn modelId="{C7533819-3771-46EC-9C5D-01D046FC2982}" type="presOf" srcId="{559B61A6-5023-4C3B-A98F-EA764187EDE3}" destId="{CE7FB715-A10E-4B20-8A31-0C5456DDED8F}" srcOrd="0" destOrd="0" presId="urn:microsoft.com/office/officeart/2005/8/layout/process1"/>
    <dgm:cxn modelId="{1380FE2C-4FC1-4FE2-9B47-BAEBEF1CC8AC}" type="presOf" srcId="{1D8D74AF-5C06-4CBA-BD25-66C759D59E22}" destId="{8B656337-C1EF-4054-8E78-6EA36C72FF12}" srcOrd="0" destOrd="0" presId="urn:microsoft.com/office/officeart/2005/8/layout/process1"/>
    <dgm:cxn modelId="{6DC16437-4129-4F03-AAB1-0EEC8524DD5F}" srcId="{51D1113B-F9E2-4C37-BDBD-797B5238BC37}" destId="{1D8D74AF-5C06-4CBA-BD25-66C759D59E22}" srcOrd="1" destOrd="0" parTransId="{5AD94400-1FE7-4BA1-B797-4336CE8CBCCA}" sibTransId="{559B61A6-5023-4C3B-A98F-EA764187EDE3}"/>
    <dgm:cxn modelId="{CD1C005D-55B9-495C-A96A-C4B7E760915F}" type="presOf" srcId="{559B61A6-5023-4C3B-A98F-EA764187EDE3}" destId="{8BFE4C16-0156-48F7-AC7D-A89F771AA051}" srcOrd="1" destOrd="0" presId="urn:microsoft.com/office/officeart/2005/8/layout/process1"/>
    <dgm:cxn modelId="{5AD7615E-E4DF-43E8-862C-9495C210319F}" type="presOf" srcId="{59EA0C9F-A149-47BF-8985-0AD2165CB2C9}" destId="{8FE2DFAC-DED0-406F-ADF5-6EF54E12CCEC}" srcOrd="0" destOrd="0" presId="urn:microsoft.com/office/officeart/2005/8/layout/process1"/>
    <dgm:cxn modelId="{B96D5B60-694A-46F7-9511-6A4FA1CA2684}" type="presOf" srcId="{227AE493-34A9-4E7E-B651-5B7C051E6ABA}" destId="{965C8798-9810-4CE0-B7FC-08801D636C67}" srcOrd="0" destOrd="0" presId="urn:microsoft.com/office/officeart/2005/8/layout/process1"/>
    <dgm:cxn modelId="{E9B7294A-8B5D-42CE-91EC-4E7C89919D4E}" srcId="{51D1113B-F9E2-4C37-BDBD-797B5238BC37}" destId="{4CB96C2E-51DC-4AD5-BAAD-B7CA58BCAA24}" srcOrd="2" destOrd="0" parTransId="{A878249E-DFAB-45A0-9CFE-02E935151221}" sibTransId="{D1BC2F50-0036-4CBD-84FD-6B838E51A6FA}"/>
    <dgm:cxn modelId="{8282646F-9653-4472-A138-B3E7EC843126}" type="presOf" srcId="{343F28E8-8761-4582-8D31-C66011BF233B}" destId="{8418F419-E6E1-4832-AFA6-A0C2A85CE5C7}" srcOrd="0" destOrd="0" presId="urn:microsoft.com/office/officeart/2005/8/layout/process1"/>
    <dgm:cxn modelId="{D7C93751-C02E-4DC7-B85A-AB855A3EB31A}" type="presOf" srcId="{51D1113B-F9E2-4C37-BDBD-797B5238BC37}" destId="{05466B2F-C5FD-4A1A-9EF5-89FF6346D724}" srcOrd="0" destOrd="0" presId="urn:microsoft.com/office/officeart/2005/8/layout/process1"/>
    <dgm:cxn modelId="{8AE6E371-FEF0-4F91-91FC-8FB9A4DA00FF}" srcId="{51D1113B-F9E2-4C37-BDBD-797B5238BC37}" destId="{227AE493-34A9-4E7E-B651-5B7C051E6ABA}" srcOrd="3" destOrd="0" parTransId="{A804C2F1-387C-48D7-B87C-5F33874513A0}" sibTransId="{8103DB73-5A4F-4320-9013-FED77422240C}"/>
    <dgm:cxn modelId="{FADA3C89-77E8-4FDD-B360-41553A51491F}" type="presOf" srcId="{59EA0C9F-A149-47BF-8985-0AD2165CB2C9}" destId="{167CD2D0-4B43-4BDC-B6D7-467177C8B819}" srcOrd="1" destOrd="0" presId="urn:microsoft.com/office/officeart/2005/8/layout/process1"/>
    <dgm:cxn modelId="{A26190B3-5FEF-4055-8D89-805C29803984}" srcId="{51D1113B-F9E2-4C37-BDBD-797B5238BC37}" destId="{343F28E8-8761-4582-8D31-C66011BF233B}" srcOrd="0" destOrd="0" parTransId="{F884A048-3723-4DB6-A05E-FAECAEA48154}" sibTransId="{59EA0C9F-A149-47BF-8985-0AD2165CB2C9}"/>
    <dgm:cxn modelId="{57F5D0BB-2F9A-4DC1-B674-ED13F696B5DE}" type="presOf" srcId="{D1BC2F50-0036-4CBD-84FD-6B838E51A6FA}" destId="{1505575C-C721-4AE6-A9E7-E2EAD2FA6125}" srcOrd="1" destOrd="0" presId="urn:microsoft.com/office/officeart/2005/8/layout/process1"/>
    <dgm:cxn modelId="{12A227F6-2B47-472D-9509-722D12331462}" type="presOf" srcId="{4CB96C2E-51DC-4AD5-BAAD-B7CA58BCAA24}" destId="{CD39DC3D-9858-4AFF-BBD1-B9869719B6BF}" srcOrd="0" destOrd="0" presId="urn:microsoft.com/office/officeart/2005/8/layout/process1"/>
    <dgm:cxn modelId="{9E06C548-3FF3-457C-A26F-FECEF31C8112}" type="presParOf" srcId="{05466B2F-C5FD-4A1A-9EF5-89FF6346D724}" destId="{8418F419-E6E1-4832-AFA6-A0C2A85CE5C7}" srcOrd="0" destOrd="0" presId="urn:microsoft.com/office/officeart/2005/8/layout/process1"/>
    <dgm:cxn modelId="{691A96DC-B9DE-4C1E-8A8A-EC6E06067EAA}" type="presParOf" srcId="{05466B2F-C5FD-4A1A-9EF5-89FF6346D724}" destId="{8FE2DFAC-DED0-406F-ADF5-6EF54E12CCEC}" srcOrd="1" destOrd="0" presId="urn:microsoft.com/office/officeart/2005/8/layout/process1"/>
    <dgm:cxn modelId="{ABD9C52D-3338-4E68-B25B-E6E35E258981}" type="presParOf" srcId="{8FE2DFAC-DED0-406F-ADF5-6EF54E12CCEC}" destId="{167CD2D0-4B43-4BDC-B6D7-467177C8B819}" srcOrd="0" destOrd="0" presId="urn:microsoft.com/office/officeart/2005/8/layout/process1"/>
    <dgm:cxn modelId="{05D44A3C-7C2F-4000-853E-7A2894B7C670}" type="presParOf" srcId="{05466B2F-C5FD-4A1A-9EF5-89FF6346D724}" destId="{8B656337-C1EF-4054-8E78-6EA36C72FF12}" srcOrd="2" destOrd="0" presId="urn:microsoft.com/office/officeart/2005/8/layout/process1"/>
    <dgm:cxn modelId="{33802A86-982A-4F29-A7DB-01FF3BE90E6A}" type="presParOf" srcId="{05466B2F-C5FD-4A1A-9EF5-89FF6346D724}" destId="{CE7FB715-A10E-4B20-8A31-0C5456DDED8F}" srcOrd="3" destOrd="0" presId="urn:microsoft.com/office/officeart/2005/8/layout/process1"/>
    <dgm:cxn modelId="{16897789-C6E9-46AB-A769-B256FAF02B15}" type="presParOf" srcId="{CE7FB715-A10E-4B20-8A31-0C5456DDED8F}" destId="{8BFE4C16-0156-48F7-AC7D-A89F771AA051}" srcOrd="0" destOrd="0" presId="urn:microsoft.com/office/officeart/2005/8/layout/process1"/>
    <dgm:cxn modelId="{76795810-32CD-452D-9844-F6281B21F1BE}" type="presParOf" srcId="{05466B2F-C5FD-4A1A-9EF5-89FF6346D724}" destId="{CD39DC3D-9858-4AFF-BBD1-B9869719B6BF}" srcOrd="4" destOrd="0" presId="urn:microsoft.com/office/officeart/2005/8/layout/process1"/>
    <dgm:cxn modelId="{0F8EA6AB-F922-4A80-B61F-501B4C3F5788}" type="presParOf" srcId="{05466B2F-C5FD-4A1A-9EF5-89FF6346D724}" destId="{C8B416C1-E155-4354-B1C8-D7D5017489F6}" srcOrd="5" destOrd="0" presId="urn:microsoft.com/office/officeart/2005/8/layout/process1"/>
    <dgm:cxn modelId="{2ED205FD-6A35-4E03-A564-2A3489DE48AB}" type="presParOf" srcId="{C8B416C1-E155-4354-B1C8-D7D5017489F6}" destId="{1505575C-C721-4AE6-A9E7-E2EAD2FA6125}" srcOrd="0" destOrd="0" presId="urn:microsoft.com/office/officeart/2005/8/layout/process1"/>
    <dgm:cxn modelId="{DDE85603-BADC-48E0-BC20-AEBD1B41068D}" type="presParOf" srcId="{05466B2F-C5FD-4A1A-9EF5-89FF6346D724}" destId="{965C8798-9810-4CE0-B7FC-08801D636C6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8F419-E6E1-4832-AFA6-A0C2A85CE5C7}">
      <dsp:nvSpPr>
        <dsp:cNvPr id="0" name=""/>
        <dsp:cNvSpPr/>
      </dsp:nvSpPr>
      <dsp:spPr>
        <a:xfrm>
          <a:off x="3221" y="172149"/>
          <a:ext cx="1408382" cy="1082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Chess Engine</a:t>
          </a:r>
        </a:p>
      </dsp:txBody>
      <dsp:txXfrm>
        <a:off x="34932" y="203860"/>
        <a:ext cx="1344960" cy="1019271"/>
      </dsp:txXfrm>
    </dsp:sp>
    <dsp:sp modelId="{8FE2DFAC-DED0-406F-ADF5-6EF54E12CCEC}">
      <dsp:nvSpPr>
        <dsp:cNvPr id="0" name=""/>
        <dsp:cNvSpPr/>
      </dsp:nvSpPr>
      <dsp:spPr>
        <a:xfrm>
          <a:off x="1552441" y="538856"/>
          <a:ext cx="298577" cy="3492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552441" y="608712"/>
        <a:ext cx="209004" cy="209566"/>
      </dsp:txXfrm>
    </dsp:sp>
    <dsp:sp modelId="{8B656337-C1EF-4054-8E78-6EA36C72FF12}">
      <dsp:nvSpPr>
        <dsp:cNvPr id="0" name=""/>
        <dsp:cNvSpPr/>
      </dsp:nvSpPr>
      <dsp:spPr>
        <a:xfrm>
          <a:off x="1974956" y="172149"/>
          <a:ext cx="1408382" cy="1082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Data Comm</a:t>
          </a:r>
        </a:p>
      </dsp:txBody>
      <dsp:txXfrm>
        <a:off x="2006667" y="203860"/>
        <a:ext cx="1344960" cy="1019271"/>
      </dsp:txXfrm>
    </dsp:sp>
    <dsp:sp modelId="{CE7FB715-A10E-4B20-8A31-0C5456DDED8F}">
      <dsp:nvSpPr>
        <dsp:cNvPr id="0" name=""/>
        <dsp:cNvSpPr/>
      </dsp:nvSpPr>
      <dsp:spPr>
        <a:xfrm>
          <a:off x="3524177" y="538856"/>
          <a:ext cx="298577" cy="3492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524177" y="608712"/>
        <a:ext cx="209004" cy="209566"/>
      </dsp:txXfrm>
    </dsp:sp>
    <dsp:sp modelId="{CD39DC3D-9858-4AFF-BBD1-B9869719B6BF}">
      <dsp:nvSpPr>
        <dsp:cNvPr id="0" name=""/>
        <dsp:cNvSpPr/>
      </dsp:nvSpPr>
      <dsp:spPr>
        <a:xfrm>
          <a:off x="3946691" y="172149"/>
          <a:ext cx="1408382" cy="1082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GUI</a:t>
          </a:r>
        </a:p>
      </dsp:txBody>
      <dsp:txXfrm>
        <a:off x="3978402" y="203860"/>
        <a:ext cx="1344960" cy="1019271"/>
      </dsp:txXfrm>
    </dsp:sp>
    <dsp:sp modelId="{C8B416C1-E155-4354-B1C8-D7D5017489F6}">
      <dsp:nvSpPr>
        <dsp:cNvPr id="0" name=""/>
        <dsp:cNvSpPr/>
      </dsp:nvSpPr>
      <dsp:spPr>
        <a:xfrm>
          <a:off x="5495912" y="538856"/>
          <a:ext cx="298577" cy="3492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495912" y="608712"/>
        <a:ext cx="209004" cy="209566"/>
      </dsp:txXfrm>
    </dsp:sp>
    <dsp:sp modelId="{965C8798-9810-4CE0-B7FC-08801D636C67}">
      <dsp:nvSpPr>
        <dsp:cNvPr id="0" name=""/>
        <dsp:cNvSpPr/>
      </dsp:nvSpPr>
      <dsp:spPr>
        <a:xfrm>
          <a:off x="5918427" y="172149"/>
          <a:ext cx="1408382" cy="1082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GPIO</a:t>
          </a:r>
        </a:p>
      </dsp:txBody>
      <dsp:txXfrm>
        <a:off x="5950138" y="203860"/>
        <a:ext cx="1344960" cy="1019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F686E-D134-E449-85A5-593E794DABE1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607F6-F4D7-A642-A9CB-2570F04E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98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82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Zephan</a:t>
            </a:r>
          </a:p>
          <a:p>
            <a:endParaRPr lang="en-US"/>
          </a:p>
          <a:p>
            <a:r>
              <a:rPr lang="en-US"/>
              <a:t>Why stop FPGA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6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52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Shane</a:t>
            </a:r>
          </a:p>
          <a:p>
            <a:endParaRPr lang="en-US"/>
          </a:p>
          <a:p>
            <a:r>
              <a:rPr lang="en-US"/>
              <a:t>Table on Network Spec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30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Sam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/>
              <a:t>For our high level design. We wanted to imagine what it would like for a high schooler to walk in and see our design. The perspective they would see would like this diagram: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/>
              <a:t>We will have Raspberry Pies placed on a table across from each other. Both connected to some kind of monitor that will display our GUI system. On the outside, it would look quite simple 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endParaRPr lang="en-US"/>
          </a:p>
          <a:p>
            <a:pPr marL="0" indent="0">
              <a:buFont typeface="Wingdings" panose="05000000000000000000" pitchFamily="2" charset="2"/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6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9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6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50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1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4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87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</a:t>
            </a:r>
          </a:p>
          <a:p>
            <a:endParaRPr lang="en-US"/>
          </a:p>
          <a:p>
            <a:r>
              <a:rPr lang="en-US"/>
              <a:t>Our Design Requirements can be broken down into 3 categories: </a:t>
            </a:r>
          </a:p>
          <a:p>
            <a:endParaRPr lang="en-US"/>
          </a:p>
          <a:p>
            <a:r>
              <a:rPr lang="en-US"/>
              <a:t>Our Design must include some kind of User Interface; this allows one to actively interact and modify the chess engine via a GUI. </a:t>
            </a:r>
          </a:p>
          <a:p>
            <a:endParaRPr lang="en-US"/>
          </a:p>
          <a:p>
            <a:r>
              <a:rPr lang="en-US"/>
              <a:t>Our Design must be customizable, this in regard to two factors: Both in difficulty and speed. The user must be able to change the difficulty of game, as well as the Speed at which the games are played at </a:t>
            </a:r>
          </a:p>
          <a:p>
            <a:endParaRPr lang="en-US"/>
          </a:p>
          <a:p>
            <a:r>
              <a:rPr lang="en-US"/>
              <a:t>Our Design must be Portable and work long-term. Languages used must not be prone to version control issues. Device portability also works in two aspects: physically moving this device around, as well as not relying on exclusive external connections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25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Zephan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916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Zephan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21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Dylan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64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Zephan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607F6-F4D7-A642-A9CB-2570F04E22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9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17835-0606-15CB-E5CA-007CCAA85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C2A54-4FAF-5159-682F-FB2320C1D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E4216-4B5E-5760-77F7-6B1ED2593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1118-4549-1D4D-86BB-DC2577EF8C04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0361B-2A97-F403-8D9C-C09198E6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B66B9-186A-1915-981E-181213C9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2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03B2-AFB9-F885-97DC-10129AA2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DD5780-0997-267D-4089-54B7413DF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8D2F1-1639-9221-008E-C90FFABC1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1E77B-4F80-794D-84DE-BDB635F9B5C1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F0704-972D-B2E4-1DDA-3458498BC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53526-310C-A4E4-9CDC-C1B11470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4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A2C832-D1AF-5CC6-5D27-C9D4877D4B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E4597E-C164-7DB8-EA53-29C576ADC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9234E-9230-87E4-93EF-3CB56F2BF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C177-2C5D-C240-B5B0-2A07E13D0806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14CC1-5F08-03F5-2774-B4C19EB30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24DC7-78BE-22B8-7086-E2496646A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3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E8F5-25A0-D9C4-02EA-0F1194463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C7A70-933F-EA88-3BAE-783A58A48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D85C7-00DD-545D-DB8E-72FC3506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4DEA-FD11-8F44-BFBA-AE88FA767547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6EE82-4E49-1758-34FB-19A231FC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B6BC6-C505-DD45-9B81-4C3002F7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2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59CB2-70AD-6752-06A9-5A9ACDF2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25F06-AEFA-C7B3-A325-1B532DFED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E0C7F-8C76-EB80-FDDB-565F0521F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274E1-5442-D945-8EAE-D80F4DA193BE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BCCA4-EC80-8106-76CD-84B583CE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F313D-C9D7-F706-D25A-50B98644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7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B7F83-4C28-2FB0-CA3E-EBE70786E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54635-F93D-D3A6-BB6E-B17E38299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12B473-817F-7394-303F-EF566193C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7DD9C-3650-BF74-5CFA-6685A808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DCB1E-6CD9-F44C-8563-8A241455D804}" type="datetime1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9D929-2BB2-E910-112B-9F99C8B4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0EE59-1B5A-9B31-5156-4220685C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7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7FD4-ABCD-B6E8-D1EB-03CFFD22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C1D08-6AAD-7530-F529-9565E48E1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53151-B872-ABC8-CF89-330192760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5FF2EF-3C96-64AF-6BAA-18BBE8597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BCD85-0ECA-111F-B3C0-AE310630C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A3D82-2299-8B85-A317-B090E404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32EA5-2915-C347-831C-995319D8D132}" type="datetime1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124F22-D657-0C92-BD24-292E013A8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087EA-74F5-1A42-49A0-2ED800F4B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6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FA65-C044-F832-1453-F930584A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CB0570-B6E3-1072-B93F-6234E272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9D8F-6FDA-FB48-8ECD-7D7C3D259B61}" type="datetime1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4F1FDC-6147-918C-3905-6912BD64F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FFF33-ACA3-12C8-1E27-90D38B60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2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8E9D3-9173-26F0-C254-1AB6746F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86B9-CD57-FD4C-BCDB-A5E84686D4A3}" type="datetime1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C0878-DF30-8C7A-63ED-CA311BA1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418B1-7CE4-6104-3F7C-A2EA33B54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80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C304B-B240-CA30-CAAC-013EEBB47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38465-8284-BBE1-B21A-0E323865A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87736-D193-1B21-F60E-84450A00C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3A075-6461-CB1A-983A-9C8554E6A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0F42-9C79-4A49-B2AE-9BC4F5DE3A43}" type="datetime1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F2A74-8536-45B8-367F-13B855777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B5675-8105-D266-647B-85C2A854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2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95B52-6606-FADB-0969-5C67CA822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5D3A53-8513-CDC9-2168-EC8EBE8921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5AB87-7546-57DF-8A07-713A6BDFC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53588-2A6B-FD26-68AB-684396F1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1C121-FDB2-0641-A186-C58445C7C737}" type="datetime1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3D2F0-6C59-D7E0-A735-8B0A4B17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8BF255-5C87-5D15-4CA5-C67EAFAE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2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46AE41-FCAF-0D41-1B34-53C6C3E3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7D6CB-C9E7-9851-7B93-378D455A8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AA1B4-BA86-4997-F45B-CDBD76A0EB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0954EC-5D28-9144-B96C-6E27D38CF423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B730E-A232-6C16-1BA6-27AEE4127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A2DDB-BD8D-38DA-CE32-1C1775F27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536E06-95DA-A748-BD00-E0E4363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78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in front of a computer&#10;&#10;AI-generated content may be incorrect.">
            <a:extLst>
              <a:ext uri="{FF2B5EF4-FFF2-40B4-BE49-F238E27FC236}">
                <a16:creationId xmlns:a16="http://schemas.microsoft.com/office/drawing/2014/main" id="{0282B936-C769-B8F7-AE1C-12256AB1B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7711"/>
            <a:ext cx="12192000" cy="77010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43E7D6-C03D-2F6A-2339-011D8AB3B822}"/>
              </a:ext>
            </a:extLst>
          </p:cNvPr>
          <p:cNvSpPr/>
          <p:nvPr/>
        </p:nvSpPr>
        <p:spPr>
          <a:xfrm>
            <a:off x="7078134" y="5008606"/>
            <a:ext cx="4853116" cy="154459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A048AE-9C46-D307-5BF9-D1E9A9C1C344}"/>
              </a:ext>
            </a:extLst>
          </p:cNvPr>
          <p:cNvSpPr txBox="1"/>
          <p:nvPr/>
        </p:nvSpPr>
        <p:spPr>
          <a:xfrm>
            <a:off x="7247467" y="5180737"/>
            <a:ext cx="451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AI Chess on Raspberry Pi: Inspiring the Next Generation of Engineers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E22F8-EFE8-B456-F733-2D502948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8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DE2A4-43C3-50BC-AFD2-735CA679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322"/>
            <a:ext cx="10515600" cy="1325563"/>
          </a:xfrm>
        </p:spPr>
        <p:txBody>
          <a:bodyPr/>
          <a:lstStyle/>
          <a:p>
            <a:r>
              <a:rPr lang="en-US"/>
              <a:t>Ability to Change Complexity</a:t>
            </a:r>
            <a:br>
              <a:rPr lang="en-US"/>
            </a:br>
            <a:endParaRPr lang="en-US"/>
          </a:p>
        </p:txBody>
      </p:sp>
      <p:pic>
        <p:nvPicPr>
          <p:cNvPr id="3" name="Picture 2" descr="A screenshot of a game&#10;&#10;AI-generated content may be incorrect.">
            <a:extLst>
              <a:ext uri="{FF2B5EF4-FFF2-40B4-BE49-F238E27FC236}">
                <a16:creationId xmlns:a16="http://schemas.microsoft.com/office/drawing/2014/main" id="{41B3A8A5-B47F-6242-46A0-168FFB570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77" y="887104"/>
            <a:ext cx="10419846" cy="58480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46CDD-4001-E144-48AA-0FE4E5EA7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4691" y="6370045"/>
            <a:ext cx="2743200" cy="365125"/>
          </a:xfrm>
        </p:spPr>
        <p:txBody>
          <a:bodyPr/>
          <a:lstStyle/>
          <a:p>
            <a:fld id="{D6536E06-95DA-A748-BD00-E0E4363FC2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45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DEDACE1F-E525-EE38-6C1F-B0B86E9E94B7}"/>
              </a:ext>
            </a:extLst>
          </p:cNvPr>
          <p:cNvSpPr/>
          <p:nvPr/>
        </p:nvSpPr>
        <p:spPr>
          <a:xfrm>
            <a:off x="6140199" y="1595598"/>
            <a:ext cx="5526040" cy="4394086"/>
          </a:xfrm>
          <a:prstGeom prst="round2SameRect">
            <a:avLst/>
          </a:prstGeom>
          <a:solidFill>
            <a:srgbClr val="84211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06BDB0A8-964E-0F30-0351-F1B9C842DCA0}"/>
              </a:ext>
            </a:extLst>
          </p:cNvPr>
          <p:cNvSpPr/>
          <p:nvPr/>
        </p:nvSpPr>
        <p:spPr>
          <a:xfrm>
            <a:off x="370446" y="1595598"/>
            <a:ext cx="5526040" cy="4394086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F0BD5-E8D5-ABEB-3E0E-A4F5D99A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Portability and Longevity </a:t>
            </a:r>
            <a:br>
              <a:rPr lang="en-US" b="1"/>
            </a:br>
            <a:endParaRPr lang="en-US" b="1"/>
          </a:p>
        </p:txBody>
      </p:sp>
      <p:pic>
        <p:nvPicPr>
          <p:cNvPr id="4" name="Picture 3" descr="A logo of a website&#10;&#10;AI-generated content may be incorrect.">
            <a:extLst>
              <a:ext uri="{FF2B5EF4-FFF2-40B4-BE49-F238E27FC236}">
                <a16:creationId xmlns:a16="http://schemas.microsoft.com/office/drawing/2014/main" id="{F464AE2C-482B-F253-69E2-5B078AFF5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956" y="2829961"/>
            <a:ext cx="2653389" cy="2653389"/>
          </a:xfrm>
          <a:prstGeom prst="rect">
            <a:avLst/>
          </a:prstGeom>
        </p:spPr>
      </p:pic>
      <p:pic>
        <p:nvPicPr>
          <p:cNvPr id="6" name="Picture 5" descr="A logo of a python&#10;&#10;AI-generated content may be incorrect.">
            <a:extLst>
              <a:ext uri="{FF2B5EF4-FFF2-40B4-BE49-F238E27FC236}">
                <a16:creationId xmlns:a16="http://schemas.microsoft.com/office/drawing/2014/main" id="{58BE0853-0A9E-5BCA-EBB5-B986DED1D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43" y="2250061"/>
            <a:ext cx="5019027" cy="3346018"/>
          </a:xfrm>
          <a:prstGeom prst="rect">
            <a:avLst/>
          </a:prstGeom>
        </p:spPr>
      </p:pic>
      <p:pic>
        <p:nvPicPr>
          <p:cNvPr id="7" name="Picture 6" descr="A red x on a black background&#10;&#10;AI-generated content may be incorrect.">
            <a:extLst>
              <a:ext uri="{FF2B5EF4-FFF2-40B4-BE49-F238E27FC236}">
                <a16:creationId xmlns:a16="http://schemas.microsoft.com/office/drawing/2014/main" id="{9706EA7B-07C4-FBB5-DE7D-7A359BDF0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871" y="7203251"/>
            <a:ext cx="804656" cy="804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D4FBF-D5ED-C96A-3107-BD4B05ED3EE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35787" y="3218181"/>
            <a:ext cx="2265169" cy="22651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C9D597-0C39-F28C-76E7-BD88A03CC974}"/>
              </a:ext>
            </a:extLst>
          </p:cNvPr>
          <p:cNvSpPr txBox="1"/>
          <p:nvPr/>
        </p:nvSpPr>
        <p:spPr>
          <a:xfrm>
            <a:off x="481562" y="1685682"/>
            <a:ext cx="530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Compatible; Version adjustments not required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84BFB2-F630-1DA4-3A0B-27F65BB7B0AC}"/>
              </a:ext>
            </a:extLst>
          </p:cNvPr>
          <p:cNvSpPr txBox="1"/>
          <p:nvPr/>
        </p:nvSpPr>
        <p:spPr>
          <a:xfrm>
            <a:off x="6096000" y="1742230"/>
            <a:ext cx="5685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/>
              <a:t>Not compatible; version adjustments may be required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9AD13E-4E92-B415-C558-C4E7BA63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53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18C08B6-8737-08AB-A976-72990AC4F2F0}"/>
              </a:ext>
            </a:extLst>
          </p:cNvPr>
          <p:cNvSpPr txBox="1">
            <a:spLocks/>
          </p:cNvSpPr>
          <p:nvPr/>
        </p:nvSpPr>
        <p:spPr>
          <a:xfrm>
            <a:off x="4678802" y="4409131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Programming Language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DF7EAA-2BAA-48C3-01FB-079F5581AD57}"/>
              </a:ext>
            </a:extLst>
          </p:cNvPr>
          <p:cNvSpPr txBox="1">
            <a:spLocks/>
          </p:cNvSpPr>
          <p:nvPr/>
        </p:nvSpPr>
        <p:spPr>
          <a:xfrm>
            <a:off x="1304651" y="4409131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Board Specs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868DBB-F2A8-BE95-3EC0-6B204072A0DF}"/>
              </a:ext>
            </a:extLst>
          </p:cNvPr>
          <p:cNvSpPr txBox="1">
            <a:spLocks/>
          </p:cNvSpPr>
          <p:nvPr/>
        </p:nvSpPr>
        <p:spPr>
          <a:xfrm>
            <a:off x="8052954" y="4409131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Networking</a:t>
            </a:r>
          </a:p>
        </p:txBody>
      </p:sp>
      <p:pic>
        <p:nvPicPr>
          <p:cNvPr id="7" name="Picture 6" descr="A computer cable with a connector&#10;&#10;AI-generated content may be incorrect.">
            <a:extLst>
              <a:ext uri="{FF2B5EF4-FFF2-40B4-BE49-F238E27FC236}">
                <a16:creationId xmlns:a16="http://schemas.microsoft.com/office/drawing/2014/main" id="{8220D199-78FD-F5D5-935B-8D2EF24D2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721" y="1734483"/>
            <a:ext cx="2674648" cy="26746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D7EE17-2C33-4C52-330B-407083CFE1D5}"/>
              </a:ext>
            </a:extLst>
          </p:cNvPr>
          <p:cNvSpPr txBox="1">
            <a:spLocks/>
          </p:cNvSpPr>
          <p:nvPr/>
        </p:nvSpPr>
        <p:spPr>
          <a:xfrm>
            <a:off x="838200" y="42835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/>
              <a:t>Design Constraints</a:t>
            </a:r>
          </a:p>
        </p:txBody>
      </p:sp>
      <p:pic>
        <p:nvPicPr>
          <p:cNvPr id="11" name="Picture 10" descr="A logo of a website&#10;&#10;AI-generated content may be incorrect.">
            <a:extLst>
              <a:ext uri="{FF2B5EF4-FFF2-40B4-BE49-F238E27FC236}">
                <a16:creationId xmlns:a16="http://schemas.microsoft.com/office/drawing/2014/main" id="{FD35FF09-EDB5-763A-9E23-9F64DAA76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022" y="1863829"/>
            <a:ext cx="2415956" cy="2415956"/>
          </a:xfrm>
          <a:prstGeom prst="rect">
            <a:avLst/>
          </a:prstGeom>
        </p:spPr>
      </p:pic>
      <p:pic>
        <p:nvPicPr>
          <p:cNvPr id="12" name="Picture 11" descr="A green circuit board with many small objects&#10;&#10;AI-generated content may be incorrect.">
            <a:extLst>
              <a:ext uri="{FF2B5EF4-FFF2-40B4-BE49-F238E27FC236}">
                <a16:creationId xmlns:a16="http://schemas.microsoft.com/office/drawing/2014/main" id="{2068B7AD-EE9A-044D-6704-F0FA8E864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28030" y="1922905"/>
            <a:ext cx="4648512" cy="25893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774CFD-E002-3AD9-5D3B-1691A1A1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9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DD322-E2CC-12A6-F0A1-E55FDFAB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/>
              <a:t>Design must work within specifications of Raspberry PI 4</a:t>
            </a:r>
            <a:br>
              <a:rPr lang="en-US" sz="3200" b="1"/>
            </a:br>
            <a:endParaRPr lang="en-US" sz="32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FA610-CC5F-FBFE-C864-BFED07C77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180306"/>
            <a:ext cx="7772400" cy="54206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9C54F-1E04-CFA8-BB66-8DB56AEE3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3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572EF0-DE20-BA69-A249-17A54E9D0C5D}"/>
              </a:ext>
            </a:extLst>
          </p:cNvPr>
          <p:cNvSpPr/>
          <p:nvPr/>
        </p:nvSpPr>
        <p:spPr>
          <a:xfrm>
            <a:off x="680903" y="1531871"/>
            <a:ext cx="10830194" cy="4961004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DDE88-332D-E454-6116-EFADDB62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Must use universal programming language for the GUI</a:t>
            </a:r>
            <a:br>
              <a:rPr lang="en-US"/>
            </a:br>
            <a:endParaRPr lang="en-US"/>
          </a:p>
        </p:txBody>
      </p:sp>
      <p:pic>
        <p:nvPicPr>
          <p:cNvPr id="3" name="Picture 2" descr="A logo of a cup of coffee&#10;&#10;AI-generated content may be incorrect.">
            <a:extLst>
              <a:ext uri="{FF2B5EF4-FFF2-40B4-BE49-F238E27FC236}">
                <a16:creationId xmlns:a16="http://schemas.microsoft.com/office/drawing/2014/main" id="{933A0C48-D5CB-11AD-1AEA-A617A09DD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495" y="2607762"/>
            <a:ext cx="1931950" cy="1931950"/>
          </a:xfrm>
          <a:prstGeom prst="rect">
            <a:avLst/>
          </a:prstGeom>
        </p:spPr>
      </p:pic>
      <p:pic>
        <p:nvPicPr>
          <p:cNvPr id="4" name="Picture 3" descr="A logo of a website&#10;&#10;AI-generated content may be incorrect.">
            <a:extLst>
              <a:ext uri="{FF2B5EF4-FFF2-40B4-BE49-F238E27FC236}">
                <a16:creationId xmlns:a16="http://schemas.microsoft.com/office/drawing/2014/main" id="{0EC848AD-E332-C0BB-873A-6666727B0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849" y="2607762"/>
            <a:ext cx="1931950" cy="1931950"/>
          </a:xfrm>
          <a:prstGeom prst="rect">
            <a:avLst/>
          </a:prstGeom>
        </p:spPr>
      </p:pic>
      <p:pic>
        <p:nvPicPr>
          <p:cNvPr id="5" name="Picture 4" descr="A yellow and blue snake logo&#10;&#10;AI-generated content may be incorrect.">
            <a:extLst>
              <a:ext uri="{FF2B5EF4-FFF2-40B4-BE49-F238E27FC236}">
                <a16:creationId xmlns:a16="http://schemas.microsoft.com/office/drawing/2014/main" id="{D0865D0A-72F7-5D93-AF39-F412ED36F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477" y="4422035"/>
            <a:ext cx="1931950" cy="1931950"/>
          </a:xfrm>
          <a:prstGeom prst="rect">
            <a:avLst/>
          </a:prstGeom>
        </p:spPr>
      </p:pic>
      <p:pic>
        <p:nvPicPr>
          <p:cNvPr id="7" name="Picture 6" descr="A hexagon with a white circle and a white circle with a white symbol on it&#10;&#10;AI-generated content may be incorrect.">
            <a:extLst>
              <a:ext uri="{FF2B5EF4-FFF2-40B4-BE49-F238E27FC236}">
                <a16:creationId xmlns:a16="http://schemas.microsoft.com/office/drawing/2014/main" id="{4EBD2FAC-7F67-A393-61E7-056838489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673" y="2463025"/>
            <a:ext cx="1716869" cy="19319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5B3A5C-6FB9-10EC-B51B-B88796916BDA}"/>
              </a:ext>
            </a:extLst>
          </p:cNvPr>
          <p:cNvCxnSpPr>
            <a:cxnSpLocks/>
          </p:cNvCxnSpPr>
          <p:nvPr/>
        </p:nvCxnSpPr>
        <p:spPr>
          <a:xfrm>
            <a:off x="6096000" y="1531871"/>
            <a:ext cx="0" cy="4962007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803CED6-6B53-BAC6-1CAA-C189D4A544AC}"/>
              </a:ext>
            </a:extLst>
          </p:cNvPr>
          <p:cNvSpPr txBox="1">
            <a:spLocks/>
          </p:cNvSpPr>
          <p:nvPr/>
        </p:nvSpPr>
        <p:spPr>
          <a:xfrm>
            <a:off x="1842375" y="1220567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bg1"/>
                </a:solidFill>
              </a:rPr>
              <a:t>Can Use: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3814910-6325-25A2-481B-36C9D956F552}"/>
              </a:ext>
            </a:extLst>
          </p:cNvPr>
          <p:cNvSpPr txBox="1">
            <a:spLocks/>
          </p:cNvSpPr>
          <p:nvPr/>
        </p:nvSpPr>
        <p:spPr>
          <a:xfrm>
            <a:off x="7239930" y="1220567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bg1"/>
                </a:solidFill>
              </a:rPr>
              <a:t>Can’t Use:</a:t>
            </a:r>
          </a:p>
        </p:txBody>
      </p:sp>
      <p:pic>
        <p:nvPicPr>
          <p:cNvPr id="14" name="Picture 13" descr="A blue square with white letters on it&#10;&#10;AI-generated content may be incorrect.">
            <a:extLst>
              <a:ext uri="{FF2B5EF4-FFF2-40B4-BE49-F238E27FC236}">
                <a16:creationId xmlns:a16="http://schemas.microsoft.com/office/drawing/2014/main" id="{80837FE6-9575-4FBD-81C7-8A4DB0A107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9762" y="2612520"/>
            <a:ext cx="1632957" cy="1632957"/>
          </a:xfrm>
          <a:prstGeom prst="rect">
            <a:avLst/>
          </a:prstGeom>
        </p:spPr>
      </p:pic>
      <p:pic>
        <p:nvPicPr>
          <p:cNvPr id="16" name="Picture 1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823E2BC-F246-C4B4-4797-6204D042BB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5988" y="4344249"/>
            <a:ext cx="1876065" cy="187606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320B4-1E45-548A-EA1D-06C49556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74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D2A1-E376-88A2-201E-EBF4F5862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Board-to-Board Communications</a:t>
            </a:r>
            <a:br>
              <a:rPr lang="en-US"/>
            </a:br>
            <a:endParaRPr lang="en-US"/>
          </a:p>
        </p:txBody>
      </p:sp>
      <p:pic>
        <p:nvPicPr>
          <p:cNvPr id="8" name="Picture 7" descr="A table with different types of internet speed&#10;&#10;AI-generated content may be incorrect.">
            <a:extLst>
              <a:ext uri="{FF2B5EF4-FFF2-40B4-BE49-F238E27FC236}">
                <a16:creationId xmlns:a16="http://schemas.microsoft.com/office/drawing/2014/main" id="{880487AC-B352-20DD-57FB-316F9F76A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091" y="1279137"/>
            <a:ext cx="6556453" cy="4727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FA54B-36C7-3533-0724-136570F8D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04" y="947853"/>
            <a:ext cx="1988635" cy="1942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5F18EC-08D2-6713-A466-F54A7D3A2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707" y="3354657"/>
            <a:ext cx="1905001" cy="1858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12C54-1DAE-B5A6-8C1F-20FAAEF5A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05" y="4194020"/>
            <a:ext cx="1765610" cy="839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5A8F7A-0E8E-0A84-33EA-44B63BD7F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9317" y="1282389"/>
            <a:ext cx="1659783" cy="136602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70BDE0-0590-FB09-D207-D8CF7CF63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95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EC428-ED18-CAFA-C4B1-6B9EAEA9D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USB Gadget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2F6A7-8F64-4351-4374-FFB1F2A28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5156" cy="10869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Enables a USB device (i.e. Raspberry Pi) to take on various USB device roles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E5D95-68C8-23B9-2E5E-8B2B1710E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USB Flash Drive Icon - Free PNG &amp; SVG 1356273 - Noun Project">
            <a:extLst>
              <a:ext uri="{FF2B5EF4-FFF2-40B4-BE49-F238E27FC236}">
                <a16:creationId xmlns:a16="http://schemas.microsoft.com/office/drawing/2014/main" id="{3CF11098-89CD-AC6C-A0A1-F8E1B033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82" y="3429765"/>
            <a:ext cx="2905125" cy="2162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EFE967-44AC-2F65-D764-50B929042BF4}"/>
              </a:ext>
            </a:extLst>
          </p:cNvPr>
          <p:cNvSpPr txBox="1"/>
          <p:nvPr/>
        </p:nvSpPr>
        <p:spPr>
          <a:xfrm>
            <a:off x="8037677" y="2919685"/>
            <a:ext cx="363337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Mass storage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Ethernet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Human Interface Device</a:t>
            </a:r>
          </a:p>
        </p:txBody>
      </p:sp>
      <p:pic>
        <p:nvPicPr>
          <p:cNvPr id="7" name="Picture 6" descr="Tux (mascot) - Wikipedia">
            <a:extLst>
              <a:ext uri="{FF2B5EF4-FFF2-40B4-BE49-F238E27FC236}">
                <a16:creationId xmlns:a16="http://schemas.microsoft.com/office/drawing/2014/main" id="{39304C1B-A66B-4878-4F6B-6E7E01EFF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611" y="3624203"/>
            <a:ext cx="2497666" cy="24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7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1A67-800A-3C90-1AD4-61ABB89C2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High Level Front-End (Design Plan)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1F870-24B4-EFEA-DC81-78EB4C0E1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F69C6-3856-CB3B-04FB-15BA1DF9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305" y="2084429"/>
            <a:ext cx="7174877" cy="3953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1832-E2D9-C16F-874D-ED2975B0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481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0BD00-3E5B-FC69-C371-9BACA4A83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4369"/>
            <a:ext cx="10515600" cy="1325563"/>
          </a:xfrm>
        </p:spPr>
        <p:txBody>
          <a:bodyPr/>
          <a:lstStyle/>
          <a:p>
            <a:pPr algn="ctr"/>
            <a:r>
              <a:rPr lang="en-US"/>
              <a:t>Simplified System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DC862-D009-41F2-668B-80BDA6D1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32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24275-503F-33FE-E506-D7A70C90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C0DF218-A4CD-A272-2EB9-298A2BC70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930" y="620889"/>
            <a:ext cx="5346289" cy="54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15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DADE57-DC5B-BDBB-1012-C4BF5146E3C3}"/>
              </a:ext>
            </a:extLst>
          </p:cNvPr>
          <p:cNvSpPr/>
          <p:nvPr/>
        </p:nvSpPr>
        <p:spPr>
          <a:xfrm>
            <a:off x="7990895" y="1270969"/>
            <a:ext cx="3838755" cy="310040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28E6CD-9A0D-AE02-8DED-3DE8BC689B94}"/>
              </a:ext>
            </a:extLst>
          </p:cNvPr>
          <p:cNvSpPr txBox="1"/>
          <p:nvPr/>
        </p:nvSpPr>
        <p:spPr>
          <a:xfrm>
            <a:off x="1002834" y="307821"/>
            <a:ext cx="10186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haroni" panose="02010803020104030203" pitchFamily="2" charset="-79"/>
                <a:cs typeface="Aharoni" panose="02010803020104030203" pitchFamily="2" charset="-79"/>
              </a:rPr>
              <a:t>Our Project Aims to Inspire Upcoming students to pursue a career in Electrical &amp; Computer Engineering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51C23-0632-2257-C83C-0B8035A8653C}"/>
              </a:ext>
            </a:extLst>
          </p:cNvPr>
          <p:cNvSpPr txBox="1"/>
          <p:nvPr/>
        </p:nvSpPr>
        <p:spPr>
          <a:xfrm>
            <a:off x="8038969" y="1458870"/>
            <a:ext cx="3742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High school Students should get excited about having the skillset of hardware and software. Not just software.</a:t>
            </a:r>
            <a:endParaRPr lang="en-US"/>
          </a:p>
        </p:txBody>
      </p:sp>
      <p:pic>
        <p:nvPicPr>
          <p:cNvPr id="3" name="Picture 2" descr="A green circuit board with many small objects&#10;&#10;AI-generated content may be incorrect.">
            <a:extLst>
              <a:ext uri="{FF2B5EF4-FFF2-40B4-BE49-F238E27FC236}">
                <a16:creationId xmlns:a16="http://schemas.microsoft.com/office/drawing/2014/main" id="{B99865B7-AF7D-06FD-1BB3-568BF92B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7525" y="1611721"/>
            <a:ext cx="4024230" cy="2254617"/>
          </a:xfrm>
          <a:prstGeom prst="rect">
            <a:avLst/>
          </a:prstGeom>
        </p:spPr>
      </p:pic>
      <p:sp>
        <p:nvSpPr>
          <p:cNvPr id="11" name="Plus 10">
            <a:extLst>
              <a:ext uri="{FF2B5EF4-FFF2-40B4-BE49-F238E27FC236}">
                <a16:creationId xmlns:a16="http://schemas.microsoft.com/office/drawing/2014/main" id="{751F2EF8-E70F-6B8F-8C53-4B4A6B375479}"/>
              </a:ext>
            </a:extLst>
          </p:cNvPr>
          <p:cNvSpPr/>
          <p:nvPr/>
        </p:nvSpPr>
        <p:spPr>
          <a:xfrm>
            <a:off x="2683725" y="2399311"/>
            <a:ext cx="689360" cy="712694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mputer and monitor&#10;&#10;AI-generated content may be incorrect.">
            <a:extLst>
              <a:ext uri="{FF2B5EF4-FFF2-40B4-BE49-F238E27FC236}">
                <a16:creationId xmlns:a16="http://schemas.microsoft.com/office/drawing/2014/main" id="{E84D419E-F6E3-0CB1-7957-0A2606B5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58"/>
          <a:stretch>
            <a:fillRect/>
          </a:stretch>
        </p:blipFill>
        <p:spPr>
          <a:xfrm>
            <a:off x="3373085" y="1177286"/>
            <a:ext cx="1943163" cy="2822646"/>
          </a:xfrm>
          <a:prstGeom prst="rect">
            <a:avLst/>
          </a:prstGeom>
        </p:spPr>
      </p:pic>
      <p:sp>
        <p:nvSpPr>
          <p:cNvPr id="14" name="Plus 13">
            <a:extLst>
              <a:ext uri="{FF2B5EF4-FFF2-40B4-BE49-F238E27FC236}">
                <a16:creationId xmlns:a16="http://schemas.microsoft.com/office/drawing/2014/main" id="{5E5D4FED-E2ED-E3C1-1E1B-E26853DDD84C}"/>
              </a:ext>
            </a:extLst>
          </p:cNvPr>
          <p:cNvSpPr/>
          <p:nvPr/>
        </p:nvSpPr>
        <p:spPr>
          <a:xfrm>
            <a:off x="5406474" y="2399311"/>
            <a:ext cx="689360" cy="712694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omputer screen with text and symbols&#10;&#10;AI-generated content may be incorrect.">
            <a:extLst>
              <a:ext uri="{FF2B5EF4-FFF2-40B4-BE49-F238E27FC236}">
                <a16:creationId xmlns:a16="http://schemas.microsoft.com/office/drawing/2014/main" id="{7A56E4A1-60AB-4FC3-AE25-8783EBA0E8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184" t="28151" r="25347" b="28695"/>
          <a:stretch>
            <a:fillRect/>
          </a:stretch>
        </p:blipFill>
        <p:spPr>
          <a:xfrm>
            <a:off x="6143908" y="2049061"/>
            <a:ext cx="1581844" cy="1379939"/>
          </a:xfrm>
          <a:prstGeom prst="rect">
            <a:avLst/>
          </a:prstGeom>
        </p:spPr>
      </p:pic>
      <p:pic>
        <p:nvPicPr>
          <p:cNvPr id="5" name="Picture 4" descr="A computer screen with text and symbols&#10;&#10;AI-generated content may be incorrect.">
            <a:extLst>
              <a:ext uri="{FF2B5EF4-FFF2-40B4-BE49-F238E27FC236}">
                <a16:creationId xmlns:a16="http://schemas.microsoft.com/office/drawing/2014/main" id="{9F936820-6F44-DB18-88E9-CFD6C8EBE8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184" t="28151" r="25347" b="28695"/>
          <a:stretch>
            <a:fillRect/>
          </a:stretch>
        </p:blipFill>
        <p:spPr>
          <a:xfrm>
            <a:off x="3567031" y="4499161"/>
            <a:ext cx="1581844" cy="1379939"/>
          </a:xfrm>
          <a:prstGeom prst="rect">
            <a:avLst/>
          </a:prstGeom>
        </p:spPr>
      </p:pic>
      <p:pic>
        <p:nvPicPr>
          <p:cNvPr id="7" name="Picture 6" descr="A red x on a black background&#10;&#10;AI-generated content may be incorrect.">
            <a:extLst>
              <a:ext uri="{FF2B5EF4-FFF2-40B4-BE49-F238E27FC236}">
                <a16:creationId xmlns:a16="http://schemas.microsoft.com/office/drawing/2014/main" id="{CEC42E0C-4031-B200-23FD-8B74F4402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355" y="4371370"/>
            <a:ext cx="1635520" cy="16355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0096B8-EB28-6DB5-6EB7-A96AF7D1597F}"/>
              </a:ext>
            </a:extLst>
          </p:cNvPr>
          <p:cNvSpPr txBox="1"/>
          <p:nvPr/>
        </p:nvSpPr>
        <p:spPr>
          <a:xfrm>
            <a:off x="2426151" y="1443683"/>
            <a:ext cx="374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HARDWARE + SOFTWARE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1154E5-6EEC-9B43-B35D-F02389166254}"/>
              </a:ext>
            </a:extLst>
          </p:cNvPr>
          <p:cNvSpPr txBox="1"/>
          <p:nvPr/>
        </p:nvSpPr>
        <p:spPr>
          <a:xfrm>
            <a:off x="2426151" y="4039570"/>
            <a:ext cx="374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SOFTWARE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679B4A-DD1F-5FAD-DB6F-7A06484890A1}"/>
              </a:ext>
            </a:extLst>
          </p:cNvPr>
          <p:cNvSpPr txBox="1"/>
          <p:nvPr/>
        </p:nvSpPr>
        <p:spPr>
          <a:xfrm>
            <a:off x="8038968" y="2678806"/>
            <a:ext cx="3742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High school Students Obtaining Skills in both of these areas will open them up to more Job opportunities and areas of growth in the future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BE87C8-F629-EF03-5AE8-D871E286CCE2}"/>
              </a:ext>
            </a:extLst>
          </p:cNvPr>
          <p:cNvSpPr/>
          <p:nvPr/>
        </p:nvSpPr>
        <p:spPr>
          <a:xfrm>
            <a:off x="6005608" y="4544602"/>
            <a:ext cx="5824041" cy="2098904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1BBE8A-7D1A-CF91-D9EC-9B67E01F4D95}"/>
              </a:ext>
            </a:extLst>
          </p:cNvPr>
          <p:cNvSpPr txBox="1"/>
          <p:nvPr/>
        </p:nvSpPr>
        <p:spPr>
          <a:xfrm>
            <a:off x="6204512" y="4652171"/>
            <a:ext cx="271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# of ECE Students (2022)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D13EBB-E476-0862-5A08-60066D34B788}"/>
              </a:ext>
            </a:extLst>
          </p:cNvPr>
          <p:cNvSpPr txBox="1"/>
          <p:nvPr/>
        </p:nvSpPr>
        <p:spPr>
          <a:xfrm>
            <a:off x="9017080" y="4652171"/>
            <a:ext cx="2713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haroni" panose="02010803020104030203" pitchFamily="2" charset="-79"/>
                <a:cs typeface="Aharoni" panose="02010803020104030203" pitchFamily="2" charset="-79"/>
              </a:rPr>
              <a:t># of ECE Students (2027)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60B2E9-5708-6837-4608-483FDFA165AE}"/>
              </a:ext>
            </a:extLst>
          </p:cNvPr>
          <p:cNvSpPr txBox="1"/>
          <p:nvPr/>
        </p:nvSpPr>
        <p:spPr>
          <a:xfrm>
            <a:off x="6564606" y="5357097"/>
            <a:ext cx="2713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haroni" panose="02010803020104030203" pitchFamily="2" charset="-79"/>
                <a:cs typeface="Aharoni" panose="02010803020104030203" pitchFamily="2" charset="-79"/>
              </a:rPr>
              <a:t>≈30</a:t>
            </a:r>
            <a:endParaRPr lang="en-US" sz="4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50C293-025C-7180-2A83-EC6FE9699F38}"/>
              </a:ext>
            </a:extLst>
          </p:cNvPr>
          <p:cNvSpPr txBox="1"/>
          <p:nvPr/>
        </p:nvSpPr>
        <p:spPr>
          <a:xfrm>
            <a:off x="9612346" y="5357097"/>
            <a:ext cx="2713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haroni" panose="02010803020104030203" pitchFamily="2" charset="-79"/>
                <a:cs typeface="Aharoni" panose="02010803020104030203" pitchFamily="2" charset="-79"/>
              </a:rPr>
              <a:t>≈100+</a:t>
            </a:r>
          </a:p>
          <a:p>
            <a:pPr algn="ctr"/>
            <a:r>
              <a:rPr lang="en-US" sz="1400">
                <a:latin typeface="Aharoni" panose="02010803020104030203" pitchFamily="2" charset="-79"/>
                <a:cs typeface="Aharoni" panose="02010803020104030203" pitchFamily="2" charset="-79"/>
              </a:rPr>
              <a:t>(+233% increase)</a:t>
            </a:r>
            <a:endParaRPr lang="en-US" sz="14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E5CA64-A698-DE24-5355-C3557BD751CA}"/>
              </a:ext>
            </a:extLst>
          </p:cNvPr>
          <p:cNvCxnSpPr>
            <a:stCxn id="22" idx="0"/>
            <a:endCxn id="22" idx="2"/>
          </p:cNvCxnSpPr>
          <p:nvPr/>
        </p:nvCxnSpPr>
        <p:spPr>
          <a:xfrm>
            <a:off x="8917629" y="4544602"/>
            <a:ext cx="0" cy="20989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2" name="Picture 31" descr="A red arrow on a white square&#10;&#10;AI-generated content may be incorrect.">
            <a:extLst>
              <a:ext uri="{FF2B5EF4-FFF2-40B4-BE49-F238E27FC236}">
                <a16:creationId xmlns:a16="http://schemas.microsoft.com/office/drawing/2014/main" id="{00A568DE-7667-42AF-5B9B-AFF2008F7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512" y="5194735"/>
            <a:ext cx="1703917" cy="954638"/>
          </a:xfrm>
          <a:prstGeom prst="rect">
            <a:avLst/>
          </a:prstGeom>
        </p:spPr>
      </p:pic>
      <p:pic>
        <p:nvPicPr>
          <p:cNvPr id="34" name="Picture 33" descr="A green line on a white square&#10;&#10;AI-generated content may be incorrect.">
            <a:extLst>
              <a:ext uri="{FF2B5EF4-FFF2-40B4-BE49-F238E27FC236}">
                <a16:creationId xmlns:a16="http://schemas.microsoft.com/office/drawing/2014/main" id="{C29AAB06-DE93-C500-1AC4-1E200EF66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0365" y="5189130"/>
            <a:ext cx="1815260" cy="10170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C4A091-222F-47CE-4612-7B65564B8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205" y="6270332"/>
            <a:ext cx="2743200" cy="365125"/>
          </a:xfrm>
        </p:spPr>
        <p:txBody>
          <a:bodyPr/>
          <a:lstStyle/>
          <a:p>
            <a:pPr algn="l"/>
            <a:fld id="{D6536E06-95DA-A748-BD00-E0E4363FC221}" type="slidenum">
              <a:rPr lang="en-US" smtClean="0"/>
              <a:pPr algn="l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5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17422-718F-F958-9596-AD8D1A68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AD2E8C96-772D-BCFA-3500-FCE72B8C7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839" y="529955"/>
            <a:ext cx="10228393" cy="58095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83C3E-ABF7-ED8C-074A-10FD8D60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8C4F8-29C4-8815-38F4-B5C3B8D4CE1B}"/>
              </a:ext>
            </a:extLst>
          </p:cNvPr>
          <p:cNvSpPr txBox="1"/>
          <p:nvPr/>
        </p:nvSpPr>
        <p:spPr>
          <a:xfrm>
            <a:off x="3434080" y="843280"/>
            <a:ext cx="5994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User begins game, laptop configures boards</a:t>
            </a:r>
          </a:p>
        </p:txBody>
      </p:sp>
    </p:spTree>
    <p:extLst>
      <p:ext uri="{BB962C8B-B14F-4D97-AF65-F5344CB8AC3E}">
        <p14:creationId xmlns:p14="http://schemas.microsoft.com/office/powerpoint/2010/main" val="3598383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B6854-8672-225E-089F-E0888319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omputer&#10;&#10;AI-generated content may be incorrect.">
            <a:extLst>
              <a:ext uri="{FF2B5EF4-FFF2-40B4-BE49-F238E27FC236}">
                <a16:creationId xmlns:a16="http://schemas.microsoft.com/office/drawing/2014/main" id="{239014AA-59DB-500F-9F77-842DB5D85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920" y="590074"/>
            <a:ext cx="10210800" cy="5765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D6B52-0072-FEA2-4334-1F3727A7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73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F3B6E-4640-5A36-82B1-7EB29071E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omputer&#10;&#10;AI-generated content may be incorrect.">
            <a:extLst>
              <a:ext uri="{FF2B5EF4-FFF2-40B4-BE49-F238E27FC236}">
                <a16:creationId xmlns:a16="http://schemas.microsoft.com/office/drawing/2014/main" id="{0E165B66-E0F6-8FC3-E897-017CA7791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680" y="508794"/>
            <a:ext cx="10353040" cy="584708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EFE1B-8FE4-FE34-14E4-B657E1B97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08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73F8-5373-3A4B-B708-D974B74D0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GPIO to include LED Panel, Speaker, &amp; LCD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A66C3A-7FE6-FE0C-2740-D5C25A52B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253" y="1780761"/>
            <a:ext cx="8836747" cy="4970670"/>
          </a:xfrm>
          <a:prstGeom prst="rect">
            <a:avLst/>
          </a:prstGeom>
        </p:spPr>
      </p:pic>
      <p:pic>
        <p:nvPicPr>
          <p:cNvPr id="1026" name="Picture 2" descr="The Pi4J Project – Pin Numbering - Raspberry Pi Model B+">
            <a:extLst>
              <a:ext uri="{FF2B5EF4-FFF2-40B4-BE49-F238E27FC236}">
                <a16:creationId xmlns:a16="http://schemas.microsoft.com/office/drawing/2014/main" id="{C9956D52-EACA-E95B-C50A-E5A2872C2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267" y="1726095"/>
            <a:ext cx="2799880" cy="5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3A53F-1674-7916-60AC-69AD8F4E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2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B036-5F2D-4409-6462-C286FFDC9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Hierarchy of Testing </a:t>
            </a:r>
          </a:p>
        </p:txBody>
      </p:sp>
      <p:graphicFrame>
        <p:nvGraphicFramePr>
          <p:cNvPr id="4" name="Content Placeholder 15">
            <a:extLst>
              <a:ext uri="{FF2B5EF4-FFF2-40B4-BE49-F238E27FC236}">
                <a16:creationId xmlns:a16="http://schemas.microsoft.com/office/drawing/2014/main" id="{CD9BEA38-832A-A8DE-09EE-C787A25ED2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5162217"/>
              </p:ext>
            </p:extLst>
          </p:nvPr>
        </p:nvGraphicFramePr>
        <p:xfrm>
          <a:off x="2384702" y="2715504"/>
          <a:ext cx="7330031" cy="1426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8CC6C66A-FAC2-2CCE-116A-2CA7FCBC920F}"/>
              </a:ext>
            </a:extLst>
          </p:cNvPr>
          <p:cNvGrpSpPr/>
          <p:nvPr/>
        </p:nvGrpSpPr>
        <p:grpSpPr>
          <a:xfrm>
            <a:off x="265615" y="4808506"/>
            <a:ext cx="3303724" cy="1082693"/>
            <a:chOff x="3221" y="172149"/>
            <a:chExt cx="1408382" cy="10826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DA02E37-B7CC-BB2A-6BE2-EAE14156BDB4}"/>
                </a:ext>
              </a:extLst>
            </p:cNvPr>
            <p:cNvSpPr/>
            <p:nvPr/>
          </p:nvSpPr>
          <p:spPr>
            <a:xfrm>
              <a:off x="3221" y="172149"/>
              <a:ext cx="1408382" cy="108269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39C027EB-2B87-86A1-678B-C6FD2AEAC191}"/>
                </a:ext>
              </a:extLst>
            </p:cNvPr>
            <p:cNvSpPr txBox="1"/>
            <p:nvPr/>
          </p:nvSpPr>
          <p:spPr>
            <a:xfrm>
              <a:off x="34932" y="203860"/>
              <a:ext cx="1344960" cy="1019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/>
                <a:t>Run diagnostics on # of Successful Moves </a:t>
              </a:r>
              <a:endParaRPr lang="en-US" sz="2400" kern="12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288F99E-BE87-4D26-56EA-704BF3134322}"/>
              </a:ext>
            </a:extLst>
          </p:cNvPr>
          <p:cNvGrpSpPr/>
          <p:nvPr/>
        </p:nvGrpSpPr>
        <p:grpSpPr>
          <a:xfrm>
            <a:off x="265615" y="1416992"/>
            <a:ext cx="3303724" cy="1082693"/>
            <a:chOff x="3221" y="172149"/>
            <a:chExt cx="1408382" cy="10826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1B7317C-08F3-7336-8AE5-5DEE465483AB}"/>
                </a:ext>
              </a:extLst>
            </p:cNvPr>
            <p:cNvSpPr/>
            <p:nvPr/>
          </p:nvSpPr>
          <p:spPr>
            <a:xfrm>
              <a:off x="3221" y="172149"/>
              <a:ext cx="1408382" cy="108269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241167EE-07A3-3D71-425B-EA979306CD7F}"/>
                </a:ext>
              </a:extLst>
            </p:cNvPr>
            <p:cNvSpPr txBox="1"/>
            <p:nvPr/>
          </p:nvSpPr>
          <p:spPr>
            <a:xfrm>
              <a:off x="34932" y="203860"/>
              <a:ext cx="1344960" cy="1019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/>
                <a:t>Transmit data with low latency </a:t>
              </a:r>
              <a:endParaRPr lang="en-US" sz="2400" kern="12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33917A-1B88-2943-F2E5-7B9BDCAF8AA3}"/>
              </a:ext>
            </a:extLst>
          </p:cNvPr>
          <p:cNvGrpSpPr/>
          <p:nvPr/>
        </p:nvGrpSpPr>
        <p:grpSpPr>
          <a:xfrm>
            <a:off x="8050075" y="4776795"/>
            <a:ext cx="3303724" cy="1082693"/>
            <a:chOff x="3221" y="172149"/>
            <a:chExt cx="1408382" cy="108269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8422D0-10D3-EEEE-F994-A07677F5CFC6}"/>
                </a:ext>
              </a:extLst>
            </p:cNvPr>
            <p:cNvSpPr/>
            <p:nvPr/>
          </p:nvSpPr>
          <p:spPr>
            <a:xfrm>
              <a:off x="3221" y="172149"/>
              <a:ext cx="1408382" cy="108269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C50C6F5A-E778-A0AB-A665-76F82D556960}"/>
                </a:ext>
              </a:extLst>
            </p:cNvPr>
            <p:cNvSpPr txBox="1"/>
            <p:nvPr/>
          </p:nvSpPr>
          <p:spPr>
            <a:xfrm>
              <a:off x="34932" y="203860"/>
              <a:ext cx="1344960" cy="1019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Low Latency: Accurate Response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3B7515-7994-A48A-C526-8E265D3EE401}"/>
              </a:ext>
            </a:extLst>
          </p:cNvPr>
          <p:cNvGrpSpPr/>
          <p:nvPr/>
        </p:nvGrpSpPr>
        <p:grpSpPr>
          <a:xfrm>
            <a:off x="8050076" y="1469233"/>
            <a:ext cx="3303724" cy="1082693"/>
            <a:chOff x="3221" y="172149"/>
            <a:chExt cx="1408382" cy="108269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7CFFF13-0DEB-5D7A-452D-BD62D5A58B92}"/>
                </a:ext>
              </a:extLst>
            </p:cNvPr>
            <p:cNvSpPr/>
            <p:nvPr/>
          </p:nvSpPr>
          <p:spPr>
            <a:xfrm>
              <a:off x="3221" y="172149"/>
              <a:ext cx="1408382" cy="108269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124D192C-971F-9923-81B2-EE3D06968023}"/>
                </a:ext>
              </a:extLst>
            </p:cNvPr>
            <p:cNvSpPr txBox="1"/>
            <p:nvPr/>
          </p:nvSpPr>
          <p:spPr>
            <a:xfrm>
              <a:off x="34932" y="203860"/>
              <a:ext cx="1344960" cy="10192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/>
                <a:t>Speaker, LED, LCD all Responsive and accurate  </a:t>
              </a:r>
              <a:endParaRPr lang="en-US" sz="2400" kern="1200"/>
            </a:p>
          </p:txBody>
        </p:sp>
      </p:grpSp>
      <p:sp>
        <p:nvSpPr>
          <p:cNvPr id="28" name="Arrow: Bent-Up 27">
            <a:extLst>
              <a:ext uri="{FF2B5EF4-FFF2-40B4-BE49-F238E27FC236}">
                <a16:creationId xmlns:a16="http://schemas.microsoft.com/office/drawing/2014/main" id="{9453BEB0-DC2D-81C6-F604-97A395F90F34}"/>
              </a:ext>
            </a:extLst>
          </p:cNvPr>
          <p:cNvSpPr/>
          <p:nvPr/>
        </p:nvSpPr>
        <p:spPr>
          <a:xfrm rot="16200000" flipH="1">
            <a:off x="9897925" y="2794678"/>
            <a:ext cx="975023" cy="816676"/>
          </a:xfrm>
          <a:prstGeom prst="bentUpArrow">
            <a:avLst>
              <a:gd name="adj1" fmla="val 24249"/>
              <a:gd name="adj2" fmla="val 25000"/>
              <a:gd name="adj3" fmla="val 25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Bent-Up 28">
            <a:extLst>
              <a:ext uri="{FF2B5EF4-FFF2-40B4-BE49-F238E27FC236}">
                <a16:creationId xmlns:a16="http://schemas.microsoft.com/office/drawing/2014/main" id="{3D68BD2F-09CC-1123-0F45-65B727C68975}"/>
              </a:ext>
            </a:extLst>
          </p:cNvPr>
          <p:cNvSpPr/>
          <p:nvPr/>
        </p:nvSpPr>
        <p:spPr>
          <a:xfrm rot="5400000" flipH="1">
            <a:off x="1049944" y="3513977"/>
            <a:ext cx="1513240" cy="816676"/>
          </a:xfrm>
          <a:prstGeom prst="bent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Bent-Up 29">
            <a:extLst>
              <a:ext uri="{FF2B5EF4-FFF2-40B4-BE49-F238E27FC236}">
                <a16:creationId xmlns:a16="http://schemas.microsoft.com/office/drawing/2014/main" id="{C5C375AB-B105-6B77-EA64-27957A7BBEA3}"/>
              </a:ext>
            </a:extLst>
          </p:cNvPr>
          <p:cNvSpPr/>
          <p:nvPr/>
        </p:nvSpPr>
        <p:spPr>
          <a:xfrm flipH="1">
            <a:off x="6830382" y="4068619"/>
            <a:ext cx="1145303" cy="1426992"/>
          </a:xfrm>
          <a:prstGeom prst="bent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Bent-Up 30">
            <a:extLst>
              <a:ext uri="{FF2B5EF4-FFF2-40B4-BE49-F238E27FC236}">
                <a16:creationId xmlns:a16="http://schemas.microsoft.com/office/drawing/2014/main" id="{9EC75022-3E06-C0A2-6481-FD51D97C6347}"/>
              </a:ext>
            </a:extLst>
          </p:cNvPr>
          <p:cNvSpPr/>
          <p:nvPr/>
        </p:nvSpPr>
        <p:spPr>
          <a:xfrm rot="10800000" flipH="1">
            <a:off x="3687794" y="1817039"/>
            <a:ext cx="1513240" cy="816676"/>
          </a:xfrm>
          <a:prstGeom prst="bent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B9A29-4F14-546A-6053-58B20B00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11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27220-89B6-E635-6D84-251C98077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Testing</a:t>
            </a:r>
          </a:p>
        </p:txBody>
      </p:sp>
      <p:pic>
        <p:nvPicPr>
          <p:cNvPr id="5" name="Picture 4" descr="A black screen with white lines and letters&#10;&#10;AI-generated content may be incorrect.">
            <a:extLst>
              <a:ext uri="{FF2B5EF4-FFF2-40B4-BE49-F238E27FC236}">
                <a16:creationId xmlns:a16="http://schemas.microsoft.com/office/drawing/2014/main" id="{23712DE4-410A-CE49-1A2B-D90C982E2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21" y="2019204"/>
            <a:ext cx="3905586" cy="44736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 descr="A black and white grid with white letters&#10;&#10;AI-generated content may be incorrect.">
            <a:extLst>
              <a:ext uri="{FF2B5EF4-FFF2-40B4-BE49-F238E27FC236}">
                <a16:creationId xmlns:a16="http://schemas.microsoft.com/office/drawing/2014/main" id="{F6243513-7013-859F-E3E4-05776B0C5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355" y="2019204"/>
            <a:ext cx="3587016" cy="44601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A computer with wires and a circuit board&#10;&#10;AI-generated content may be incorrect.">
            <a:extLst>
              <a:ext uri="{FF2B5EF4-FFF2-40B4-BE49-F238E27FC236}">
                <a16:creationId xmlns:a16="http://schemas.microsoft.com/office/drawing/2014/main" id="{532C693E-52CC-48EE-AF21-F6D34CF3B0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55" t="478" r="31028" b="373"/>
          <a:stretch>
            <a:fillRect/>
          </a:stretch>
        </p:blipFill>
        <p:spPr>
          <a:xfrm rot="5400000">
            <a:off x="8449860" y="3371630"/>
            <a:ext cx="2841216" cy="33741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A computer screens on a desk&#10;&#10;AI-generated content may be incorrect.">
            <a:extLst>
              <a:ext uri="{FF2B5EF4-FFF2-40B4-BE49-F238E27FC236}">
                <a16:creationId xmlns:a16="http://schemas.microsoft.com/office/drawing/2014/main" id="{854C2951-2B48-B4BA-DAC0-E343E7C08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831302" y="171972"/>
            <a:ext cx="4245167" cy="31838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14C55C-E8D3-29B2-5B94-2F6EB2CAF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2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C5C07F-38B0-6F11-ACA2-48F744E5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71" y="3197795"/>
            <a:ext cx="2161162" cy="462409"/>
          </a:xfrm>
        </p:spPr>
        <p:txBody>
          <a:bodyPr>
            <a:normAutofit fontScale="90000"/>
          </a:bodyPr>
          <a:lstStyle/>
          <a:p>
            <a:r>
              <a:rPr lang="en-US" b="1"/>
              <a:t>Questions?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766A058-C9D7-F122-77CA-8614A3C2540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F1CF8C-79CB-B828-C7AE-A4DDD1B91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933" y="1527890"/>
            <a:ext cx="7816493" cy="42646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12E9E-9EC6-54D2-31D7-2B9DEE0F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5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6991C47-0437-1C76-9390-0BDBCF409F9D}"/>
              </a:ext>
            </a:extLst>
          </p:cNvPr>
          <p:cNvSpPr/>
          <p:nvPr/>
        </p:nvSpPr>
        <p:spPr>
          <a:xfrm>
            <a:off x="2133600" y="1745764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37C9CFE-C1F6-3786-61B0-D106F3304038}"/>
              </a:ext>
            </a:extLst>
          </p:cNvPr>
          <p:cNvSpPr/>
          <p:nvPr/>
        </p:nvSpPr>
        <p:spPr>
          <a:xfrm>
            <a:off x="2137940" y="533476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FE4416D-7363-6FC9-05EC-AFE6DC488660}"/>
              </a:ext>
            </a:extLst>
          </p:cNvPr>
          <p:cNvSpPr/>
          <p:nvPr/>
        </p:nvSpPr>
        <p:spPr>
          <a:xfrm>
            <a:off x="136584" y="566169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CF833-98B9-4B7A-0A39-BE52DEF40EE0}"/>
              </a:ext>
            </a:extLst>
          </p:cNvPr>
          <p:cNvSpPr txBox="1"/>
          <p:nvPr/>
        </p:nvSpPr>
        <p:spPr>
          <a:xfrm>
            <a:off x="3992220" y="1225934"/>
            <a:ext cx="67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95000"/>
                    <a:lumOff val="5000"/>
                  </a:schemeClr>
                </a:solidFill>
              </a:rPr>
              <a:t>STOP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786FF39-86DE-B2E9-D83D-A4A0DA5DDEA3}"/>
              </a:ext>
            </a:extLst>
          </p:cNvPr>
          <p:cNvSpPr/>
          <p:nvPr/>
        </p:nvSpPr>
        <p:spPr>
          <a:xfrm>
            <a:off x="136584" y="1794611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D4B11-0E74-97CE-746B-FD9A33478C8F}"/>
              </a:ext>
            </a:extLst>
          </p:cNvPr>
          <p:cNvSpPr txBox="1"/>
          <p:nvPr/>
        </p:nvSpPr>
        <p:spPr>
          <a:xfrm>
            <a:off x="-12700" y="2059799"/>
            <a:ext cx="215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Laptop / User Interface (GUI)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664FBCE-8662-969F-4605-56F69AD5B70A}"/>
              </a:ext>
            </a:extLst>
          </p:cNvPr>
          <p:cNvSpPr/>
          <p:nvPr/>
        </p:nvSpPr>
        <p:spPr>
          <a:xfrm>
            <a:off x="123884" y="3023053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7254E-96FB-4723-7A6B-2A7DF657CB36}"/>
              </a:ext>
            </a:extLst>
          </p:cNvPr>
          <p:cNvSpPr txBox="1"/>
          <p:nvPr/>
        </p:nvSpPr>
        <p:spPr>
          <a:xfrm>
            <a:off x="-12700" y="3389841"/>
            <a:ext cx="215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Raspberry PI #1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BABB02B-0241-BCC5-AB64-433DAA9F327D}"/>
              </a:ext>
            </a:extLst>
          </p:cNvPr>
          <p:cNvSpPr/>
          <p:nvPr/>
        </p:nvSpPr>
        <p:spPr>
          <a:xfrm>
            <a:off x="123884" y="4251494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2146CB-E48A-38AC-CADA-63434727AF30}"/>
              </a:ext>
            </a:extLst>
          </p:cNvPr>
          <p:cNvSpPr txBox="1"/>
          <p:nvPr/>
        </p:nvSpPr>
        <p:spPr>
          <a:xfrm>
            <a:off x="-25400" y="4516682"/>
            <a:ext cx="215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Raspberry PI #2 or USER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2DCD43A-7CD5-956D-53DB-320D0CDBB60D}"/>
              </a:ext>
            </a:extLst>
          </p:cNvPr>
          <p:cNvSpPr/>
          <p:nvPr/>
        </p:nvSpPr>
        <p:spPr>
          <a:xfrm>
            <a:off x="6091001" y="4298927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68568-2AA2-769E-8F99-D6CF1DEBB429}"/>
              </a:ext>
            </a:extLst>
          </p:cNvPr>
          <p:cNvSpPr txBox="1"/>
          <p:nvPr/>
        </p:nvSpPr>
        <p:spPr>
          <a:xfrm>
            <a:off x="5940581" y="4558823"/>
            <a:ext cx="215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Communication / Networking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4A3786E-C8BE-52DE-9368-11574A2CEDD0}"/>
              </a:ext>
            </a:extLst>
          </p:cNvPr>
          <p:cNvSpPr/>
          <p:nvPr/>
        </p:nvSpPr>
        <p:spPr>
          <a:xfrm>
            <a:off x="6089865" y="3046769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A27CC6-AD3E-1446-8D62-43181B2AC308}"/>
              </a:ext>
            </a:extLst>
          </p:cNvPr>
          <p:cNvSpPr txBox="1"/>
          <p:nvPr/>
        </p:nvSpPr>
        <p:spPr>
          <a:xfrm>
            <a:off x="5940581" y="3311957"/>
            <a:ext cx="215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Chess Engine / Ai Modeling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125CB8C-5122-BD62-BAD9-21FCC3F12243}"/>
              </a:ext>
            </a:extLst>
          </p:cNvPr>
          <p:cNvSpPr/>
          <p:nvPr/>
        </p:nvSpPr>
        <p:spPr>
          <a:xfrm>
            <a:off x="6089865" y="1794611"/>
            <a:ext cx="1885832" cy="1072131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8FFC3-052F-7F87-83AC-98023B2288FF}"/>
              </a:ext>
            </a:extLst>
          </p:cNvPr>
          <p:cNvSpPr txBox="1"/>
          <p:nvPr/>
        </p:nvSpPr>
        <p:spPr>
          <a:xfrm>
            <a:off x="5953281" y="2155015"/>
            <a:ext cx="215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Output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2673E6-8089-9B1F-61BC-964DCC3B2E41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1079500" y="1638300"/>
            <a:ext cx="0" cy="156311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D0F685-FB5D-D7FF-AADE-C0A7209CB194}"/>
              </a:ext>
            </a:extLst>
          </p:cNvPr>
          <p:cNvCxnSpPr>
            <a:cxnSpLocks/>
          </p:cNvCxnSpPr>
          <p:nvPr/>
        </p:nvCxnSpPr>
        <p:spPr>
          <a:xfrm>
            <a:off x="1074972" y="2866742"/>
            <a:ext cx="0" cy="156311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20202B2-27C0-2B26-BB7D-FE4D9B8B588A}"/>
              </a:ext>
            </a:extLst>
          </p:cNvPr>
          <p:cNvCxnSpPr>
            <a:cxnSpLocks/>
          </p:cNvCxnSpPr>
          <p:nvPr/>
        </p:nvCxnSpPr>
        <p:spPr>
          <a:xfrm>
            <a:off x="1074972" y="4095184"/>
            <a:ext cx="0" cy="156311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F4BE6D-6D61-FCEF-F405-5A5C99CF3128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7033917" y="5371058"/>
            <a:ext cx="0" cy="1077869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F3E685-D599-0211-4B64-A4D4951B6C93}"/>
              </a:ext>
            </a:extLst>
          </p:cNvPr>
          <p:cNvCxnSpPr>
            <a:cxnSpLocks/>
          </p:cNvCxnSpPr>
          <p:nvPr/>
        </p:nvCxnSpPr>
        <p:spPr>
          <a:xfrm>
            <a:off x="1074972" y="5323625"/>
            <a:ext cx="0" cy="1125302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493112A-2B00-B6B5-8FDE-1CA6D349975E}"/>
              </a:ext>
            </a:extLst>
          </p:cNvPr>
          <p:cNvCxnSpPr>
            <a:cxnSpLocks/>
          </p:cNvCxnSpPr>
          <p:nvPr/>
        </p:nvCxnSpPr>
        <p:spPr>
          <a:xfrm>
            <a:off x="1076213" y="6448927"/>
            <a:ext cx="5956568" cy="0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C578E5B-960E-9404-5BA0-BFC7B80F6117}"/>
              </a:ext>
            </a:extLst>
          </p:cNvPr>
          <p:cNvCxnSpPr>
            <a:cxnSpLocks/>
            <a:stCxn id="14" idx="0"/>
            <a:endCxn id="16" idx="2"/>
          </p:cNvCxnSpPr>
          <p:nvPr/>
        </p:nvCxnSpPr>
        <p:spPr>
          <a:xfrm flipH="1" flipV="1">
            <a:off x="7032781" y="4118900"/>
            <a:ext cx="1136" cy="180027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98EA4E9-D2EC-8ECB-5F91-55E68C1C151E}"/>
              </a:ext>
            </a:extLst>
          </p:cNvPr>
          <p:cNvCxnSpPr>
            <a:cxnSpLocks/>
            <a:stCxn id="16" idx="0"/>
            <a:endCxn id="18" idx="2"/>
          </p:cNvCxnSpPr>
          <p:nvPr/>
        </p:nvCxnSpPr>
        <p:spPr>
          <a:xfrm flipV="1">
            <a:off x="7032781" y="2866742"/>
            <a:ext cx="0" cy="180027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0" name="Picture 49" descr="A cartoon of a person&#10;&#10;AI-generated content may be incorrect.">
            <a:extLst>
              <a:ext uri="{FF2B5EF4-FFF2-40B4-BE49-F238E27FC236}">
                <a16:creationId xmlns:a16="http://schemas.microsoft.com/office/drawing/2014/main" id="{B3AC3E40-2772-7335-33E9-5C543BA4B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84" y="679708"/>
            <a:ext cx="870352" cy="845051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EC80DB0D-F9DB-0AE2-9E1F-336DCBC6ACDC}"/>
              </a:ext>
            </a:extLst>
          </p:cNvPr>
          <p:cNvSpPr/>
          <p:nvPr/>
        </p:nvSpPr>
        <p:spPr>
          <a:xfrm>
            <a:off x="3439104" y="689433"/>
            <a:ext cx="481629" cy="48704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DFD7F22-6E9E-0D9C-0D1A-87AC6CD137E8}"/>
              </a:ext>
            </a:extLst>
          </p:cNvPr>
          <p:cNvSpPr/>
          <p:nvPr/>
        </p:nvSpPr>
        <p:spPr>
          <a:xfrm>
            <a:off x="4089800" y="679708"/>
            <a:ext cx="481629" cy="487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F69A7D-1B5C-51AC-69B7-74B3C08A1F8C}"/>
              </a:ext>
            </a:extLst>
          </p:cNvPr>
          <p:cNvSpPr txBox="1"/>
          <p:nvPr/>
        </p:nvSpPr>
        <p:spPr>
          <a:xfrm>
            <a:off x="3260575" y="1224339"/>
            <a:ext cx="83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95000"/>
                    <a:lumOff val="5000"/>
                  </a:schemeClr>
                </a:solidFill>
              </a:rPr>
              <a:t>START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907161-C9E8-FCF4-7997-B9D7B94A4D81}"/>
              </a:ext>
            </a:extLst>
          </p:cNvPr>
          <p:cNvSpPr txBox="1"/>
          <p:nvPr/>
        </p:nvSpPr>
        <p:spPr>
          <a:xfrm>
            <a:off x="-4528" y="924762"/>
            <a:ext cx="2159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</a:rPr>
              <a:t>User interaction</a:t>
            </a:r>
          </a:p>
        </p:txBody>
      </p:sp>
      <p:pic>
        <p:nvPicPr>
          <p:cNvPr id="55" name="Picture 54" descr="A computer and monitor&#10;&#10;AI-generated content may be incorrect.">
            <a:extLst>
              <a:ext uri="{FF2B5EF4-FFF2-40B4-BE49-F238E27FC236}">
                <a16:creationId xmlns:a16="http://schemas.microsoft.com/office/drawing/2014/main" id="{E909228C-C3BC-0B5F-E66D-CFAD3975A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158"/>
          <a:stretch>
            <a:fillRect/>
          </a:stretch>
        </p:blipFill>
        <p:spPr>
          <a:xfrm>
            <a:off x="2282884" y="1587705"/>
            <a:ext cx="942480" cy="1369050"/>
          </a:xfrm>
          <a:prstGeom prst="rect">
            <a:avLst/>
          </a:prstGeom>
        </p:spPr>
      </p:pic>
      <p:pic>
        <p:nvPicPr>
          <p:cNvPr id="57" name="Picture 56" descr="A logo of a cup of coffee&#10;&#10;AI-generated content may be incorrect.">
            <a:extLst>
              <a:ext uri="{FF2B5EF4-FFF2-40B4-BE49-F238E27FC236}">
                <a16:creationId xmlns:a16="http://schemas.microsoft.com/office/drawing/2014/main" id="{985F1306-7E01-DD70-3A1D-A32DB3F4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133" y="1828844"/>
            <a:ext cx="942480" cy="94248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4AE2DF3B-9DB3-14EF-4D3A-CC724AB21F5E}"/>
              </a:ext>
            </a:extLst>
          </p:cNvPr>
          <p:cNvSpPr/>
          <p:nvPr/>
        </p:nvSpPr>
        <p:spPr>
          <a:xfrm>
            <a:off x="2133600" y="2990297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D5564F2-1A52-A5CC-0065-9E1287074CF1}"/>
              </a:ext>
            </a:extLst>
          </p:cNvPr>
          <p:cNvSpPr/>
          <p:nvPr/>
        </p:nvSpPr>
        <p:spPr>
          <a:xfrm>
            <a:off x="2141086" y="4225163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8C7BC03-AA8F-1234-61DA-B7B0A68915FB}"/>
              </a:ext>
            </a:extLst>
          </p:cNvPr>
          <p:cNvSpPr/>
          <p:nvPr/>
        </p:nvSpPr>
        <p:spPr>
          <a:xfrm>
            <a:off x="8126323" y="1745764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E6F01B6-3548-0CC6-50EF-27D652D0EE3A}"/>
              </a:ext>
            </a:extLst>
          </p:cNvPr>
          <p:cNvSpPr/>
          <p:nvPr/>
        </p:nvSpPr>
        <p:spPr>
          <a:xfrm>
            <a:off x="8126323" y="3020438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23663F4-C5CB-3001-EE08-002D4D1BBBFF}"/>
              </a:ext>
            </a:extLst>
          </p:cNvPr>
          <p:cNvSpPr/>
          <p:nvPr/>
        </p:nvSpPr>
        <p:spPr>
          <a:xfrm>
            <a:off x="8126323" y="4288814"/>
            <a:ext cx="3565586" cy="1124791"/>
          </a:xfrm>
          <a:prstGeom prst="rect">
            <a:avLst/>
          </a:prstGeom>
          <a:solidFill>
            <a:schemeClr val="tx1">
              <a:lumMod val="75000"/>
            </a:schemeClr>
          </a:solidFill>
          <a:ln w="9525"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 descr="A logo of a website&#10;&#10;AI-generated content may be incorrect.">
            <a:extLst>
              <a:ext uri="{FF2B5EF4-FFF2-40B4-BE49-F238E27FC236}">
                <a16:creationId xmlns:a16="http://schemas.microsoft.com/office/drawing/2014/main" id="{CD3096CE-4116-3CE7-D275-B3BFFF1FB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057" y="1831315"/>
            <a:ext cx="942480" cy="942480"/>
          </a:xfrm>
          <a:prstGeom prst="rect">
            <a:avLst/>
          </a:prstGeom>
        </p:spPr>
      </p:pic>
      <p:pic>
        <p:nvPicPr>
          <p:cNvPr id="70" name="Picture 69" descr="A green circuit board with many small objects&#10;&#10;AI-generated content may be incorrect.">
            <a:extLst>
              <a:ext uri="{FF2B5EF4-FFF2-40B4-BE49-F238E27FC236}">
                <a16:creationId xmlns:a16="http://schemas.microsoft.com/office/drawing/2014/main" id="{5C04B887-6642-AA10-399F-ECAFE41EE5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9709" y="2986189"/>
            <a:ext cx="2140091" cy="1199008"/>
          </a:xfrm>
          <a:prstGeom prst="rect">
            <a:avLst/>
          </a:prstGeom>
        </p:spPr>
      </p:pic>
      <p:pic>
        <p:nvPicPr>
          <p:cNvPr id="71" name="Picture 70" descr="A computer screen with text and symbols&#10;&#10;AI-generated content may be incorrect.">
            <a:extLst>
              <a:ext uri="{FF2B5EF4-FFF2-40B4-BE49-F238E27FC236}">
                <a16:creationId xmlns:a16="http://schemas.microsoft.com/office/drawing/2014/main" id="{DB91A0C7-B029-5DDA-866B-DE0F47069A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184" t="28151" r="25347" b="28695"/>
          <a:stretch>
            <a:fillRect/>
          </a:stretch>
        </p:blipFill>
        <p:spPr>
          <a:xfrm>
            <a:off x="3789884" y="3215906"/>
            <a:ext cx="841227" cy="733854"/>
          </a:xfrm>
          <a:prstGeom prst="rect">
            <a:avLst/>
          </a:prstGeom>
        </p:spPr>
      </p:pic>
      <p:pic>
        <p:nvPicPr>
          <p:cNvPr id="72" name="Picture 71" descr="A green circuit board with many small objects&#10;&#10;AI-generated content may be incorrect.">
            <a:extLst>
              <a:ext uri="{FF2B5EF4-FFF2-40B4-BE49-F238E27FC236}">
                <a16:creationId xmlns:a16="http://schemas.microsoft.com/office/drawing/2014/main" id="{2D86FB64-BAA1-5544-A4C3-7A4A9D61F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910" y="4232255"/>
            <a:ext cx="2140091" cy="1199008"/>
          </a:xfrm>
          <a:prstGeom prst="rect">
            <a:avLst/>
          </a:prstGeom>
        </p:spPr>
      </p:pic>
      <p:pic>
        <p:nvPicPr>
          <p:cNvPr id="74" name="Picture 73" descr="A cartoon of a person&#10;&#10;AI-generated content may be incorrect.">
            <a:extLst>
              <a:ext uri="{FF2B5EF4-FFF2-40B4-BE49-F238E27FC236}">
                <a16:creationId xmlns:a16="http://schemas.microsoft.com/office/drawing/2014/main" id="{E343B502-FA89-E6EB-2BDD-28EE4EB6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889" y="4365032"/>
            <a:ext cx="870352" cy="845051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6FF73779-7453-2363-9C77-9DEA8883F01D}"/>
              </a:ext>
            </a:extLst>
          </p:cNvPr>
          <p:cNvSpPr txBox="1"/>
          <p:nvPr/>
        </p:nvSpPr>
        <p:spPr>
          <a:xfrm>
            <a:off x="3572877" y="4664999"/>
            <a:ext cx="838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95000"/>
                    <a:lumOff val="5000"/>
                  </a:schemeClr>
                </a:solidFill>
              </a:rPr>
              <a:t>OR</a:t>
            </a:r>
          </a:p>
        </p:txBody>
      </p:sp>
      <p:pic>
        <p:nvPicPr>
          <p:cNvPr id="77" name="Picture 76" descr="A computer cable with a connector&#10;&#10;AI-generated content may be incorrect.">
            <a:extLst>
              <a:ext uri="{FF2B5EF4-FFF2-40B4-BE49-F238E27FC236}">
                <a16:creationId xmlns:a16="http://schemas.microsoft.com/office/drawing/2014/main" id="{5EC6FEED-0BDC-9A61-B244-9A8B2F585A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9071" y="4312274"/>
            <a:ext cx="1077869" cy="1077869"/>
          </a:xfrm>
          <a:prstGeom prst="rect">
            <a:avLst/>
          </a:prstGeom>
        </p:spPr>
      </p:pic>
      <p:pic>
        <p:nvPicPr>
          <p:cNvPr id="79" name="Picture 78" descr="A black and grey router with two antennas&#10;&#10;AI-generated content may be incorrect.">
            <a:extLst>
              <a:ext uri="{FF2B5EF4-FFF2-40B4-BE49-F238E27FC236}">
                <a16:creationId xmlns:a16="http://schemas.microsoft.com/office/drawing/2014/main" id="{E061BD23-A1C9-6624-3AA9-5543AC2052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6940" y="4255243"/>
            <a:ext cx="1207344" cy="1207344"/>
          </a:xfrm>
          <a:prstGeom prst="rect">
            <a:avLst/>
          </a:prstGeom>
        </p:spPr>
      </p:pic>
      <p:pic>
        <p:nvPicPr>
          <p:cNvPr id="81" name="Picture 8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E56C659-3837-A7E3-07E3-21B9C6184A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83774" y="4409892"/>
            <a:ext cx="843734" cy="843734"/>
          </a:xfrm>
          <a:prstGeom prst="rect">
            <a:avLst/>
          </a:prstGeom>
        </p:spPr>
      </p:pic>
      <p:pic>
        <p:nvPicPr>
          <p:cNvPr id="82" name="Picture 81" descr="A yellow and blue snake logo&#10;&#10;AI-generated content may be incorrect.">
            <a:extLst>
              <a:ext uri="{FF2B5EF4-FFF2-40B4-BE49-F238E27FC236}">
                <a16:creationId xmlns:a16="http://schemas.microsoft.com/office/drawing/2014/main" id="{D5BEE78C-FD88-F9AE-B6C2-B27BD1D0F5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6940" y="3074415"/>
            <a:ext cx="1054636" cy="1054636"/>
          </a:xfrm>
          <a:prstGeom prst="rect">
            <a:avLst/>
          </a:prstGeom>
        </p:spPr>
      </p:pic>
      <p:pic>
        <p:nvPicPr>
          <p:cNvPr id="83" name="Picture 82" descr="A fish on a green and black square&#10;&#10;AI-generated content may be incorrect.">
            <a:extLst>
              <a:ext uri="{FF2B5EF4-FFF2-40B4-BE49-F238E27FC236}">
                <a16:creationId xmlns:a16="http://schemas.microsoft.com/office/drawing/2014/main" id="{85201315-FA16-CAF8-DB0D-592E1407C6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3285" y="3021574"/>
            <a:ext cx="1123655" cy="1123655"/>
          </a:xfrm>
          <a:prstGeom prst="rect">
            <a:avLst/>
          </a:prstGeom>
        </p:spPr>
      </p:pic>
      <p:pic>
        <p:nvPicPr>
          <p:cNvPr id="84" name="Picture 83" descr="A screenshot of a game&#10;&#10;AI-generated content may be incorrect.">
            <a:extLst>
              <a:ext uri="{FF2B5EF4-FFF2-40B4-BE49-F238E27FC236}">
                <a16:creationId xmlns:a16="http://schemas.microsoft.com/office/drawing/2014/main" id="{B46F6F42-A269-231A-102F-73B3DA61CB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44838" y="3099792"/>
            <a:ext cx="983809" cy="983809"/>
          </a:xfrm>
          <a:prstGeom prst="rect">
            <a:avLst/>
          </a:prstGeom>
          <a:ln w="57150">
            <a:noFill/>
          </a:ln>
        </p:spPr>
      </p:pic>
      <p:pic>
        <p:nvPicPr>
          <p:cNvPr id="86" name="Picture 85" descr="A person with a helmet and a wrench&#10;&#10;AI-generated content may be incorrect.">
            <a:extLst>
              <a:ext uri="{FF2B5EF4-FFF2-40B4-BE49-F238E27FC236}">
                <a16:creationId xmlns:a16="http://schemas.microsoft.com/office/drawing/2014/main" id="{BCC452E6-FB0D-3160-FA99-7DAA841B78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7080" y="1813367"/>
            <a:ext cx="1021849" cy="1021849"/>
          </a:xfrm>
          <a:prstGeom prst="rect">
            <a:avLst/>
          </a:prstGeom>
        </p:spPr>
      </p:pic>
      <p:pic>
        <p:nvPicPr>
          <p:cNvPr id="3" name="Picture 2" descr="A computer with a gear&#10;&#10;AI-generated content may be incorrect.">
            <a:extLst>
              <a:ext uri="{FF2B5EF4-FFF2-40B4-BE49-F238E27FC236}">
                <a16:creationId xmlns:a16="http://schemas.microsoft.com/office/drawing/2014/main" id="{DEC96360-E445-BC2A-93B0-D7D8B4C25E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73569" y="1761305"/>
            <a:ext cx="1021849" cy="1021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8B281F-4710-2DB9-BEC2-CBEDF2FC8F87}"/>
              </a:ext>
            </a:extLst>
          </p:cNvPr>
          <p:cNvSpPr txBox="1"/>
          <p:nvPr/>
        </p:nvSpPr>
        <p:spPr>
          <a:xfrm>
            <a:off x="6089864" y="74518"/>
            <a:ext cx="58623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Aharoni" panose="02010803020104030203" pitchFamily="2" charset="-79"/>
                <a:cs typeface="Aharoni" panose="02010803020104030203" pitchFamily="2" charset="-79"/>
              </a:rPr>
              <a:t>Our Solution to this Issue is to have Raspberry Pi’s play each other in chess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D72C61-B61D-7771-C910-706E9BD5A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8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8D9B-5B09-CA1A-9951-FCFF5951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Brief Overview of Chess Engines</a:t>
            </a:r>
          </a:p>
        </p:txBody>
      </p:sp>
      <p:pic>
        <p:nvPicPr>
          <p:cNvPr id="4" name="Content Placeholder 3" descr="A diagram of a process&#10;&#10;AI-generated content may be incorrect.">
            <a:extLst>
              <a:ext uri="{FF2B5EF4-FFF2-40B4-BE49-F238E27FC236}">
                <a16:creationId xmlns:a16="http://schemas.microsoft.com/office/drawing/2014/main" id="{ACE809AC-E468-F0CB-3BFB-70BD6AB23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004" y="1361162"/>
            <a:ext cx="7722220" cy="2158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982C7C-258D-A7D5-7D91-49B585298406}"/>
              </a:ext>
            </a:extLst>
          </p:cNvPr>
          <p:cNvSpPr txBox="1"/>
          <p:nvPr/>
        </p:nvSpPr>
        <p:spPr>
          <a:xfrm>
            <a:off x="1344083" y="4508500"/>
            <a:ext cx="894291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/>
              <a:t>Produce a list of legal next moves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Evaluate each of those moves to find the optimal one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Repeat recursively to predict moves well in advance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B1BBFD-8A2E-0105-AEA4-82F2174D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4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88FD0-B73A-FDF1-78C5-9C9EA1413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Chess Engine: Move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278BD-3B00-9E59-C769-C729CEE97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We need to generate a list of VALID moves to evaluate</a:t>
            </a:r>
          </a:p>
          <a:p>
            <a:r>
              <a:rPr lang="en-US" dirty="0"/>
              <a:t>This component needs a thorough "understanding" of the rules of chess</a:t>
            </a:r>
          </a:p>
          <a:p>
            <a:r>
              <a:rPr lang="en-US" dirty="0"/>
              <a:t>Exhaustive search (or is it?)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B9727-364A-6C67-A758-2B3B7ACB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Generating Legal Chess Moves Efficiently • Peter Ellis Jones">
            <a:extLst>
              <a:ext uri="{FF2B5EF4-FFF2-40B4-BE49-F238E27FC236}">
                <a16:creationId xmlns:a16="http://schemas.microsoft.com/office/drawing/2014/main" id="{7636C8D2-8C6E-2740-64F0-A29A22493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412" y="2996789"/>
            <a:ext cx="31432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47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296E3-9BD4-F876-2351-B1E93106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Chess Engine: Move Evaluation 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4D1E1-56C2-8598-65D0-ED263821C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How likely is a given move to bring us toward checkmate? Need a </a:t>
            </a:r>
            <a:r>
              <a:rPr lang="en-US"/>
              <a:t>way of ranking the possible moves</a:t>
            </a:r>
          </a:p>
          <a:p>
            <a:r>
              <a:rPr lang="en-US" dirty="0"/>
              <a:t>Two main ways of evaluating moves: minimize loss or maximize </a:t>
            </a:r>
            <a:r>
              <a:rPr lang="en-US"/>
              <a:t>gains?</a:t>
            </a:r>
            <a:endParaRPr lang="en-US" dirty="0"/>
          </a:p>
          <a:p>
            <a:r>
              <a:rPr lang="en-US"/>
              <a:t>We call this minimax evaulation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A6B85-BD8A-3EA8-7C60-978C25A4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MiniMax (company) - Wikipedia">
            <a:extLst>
              <a:ext uri="{FF2B5EF4-FFF2-40B4-BE49-F238E27FC236}">
                <a16:creationId xmlns:a16="http://schemas.microsoft.com/office/drawing/2014/main" id="{5E2B938D-0851-8A9A-39CF-E9AEBBDEC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275" y="3139342"/>
            <a:ext cx="3048118" cy="329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E285D5-8110-4AE6-AF36-F83E457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082DCE-9606-8E07-2B5F-FE469EBB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64408"/>
            <a:ext cx="4399872" cy="1642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Stockfish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57800"/>
            <a:ext cx="3877056" cy="18288"/>
          </a:xfrm>
          <a:custGeom>
            <a:avLst/>
            <a:gdLst>
              <a:gd name="csX0" fmla="*/ 0 w 3877056"/>
              <a:gd name="csY0" fmla="*/ 0 h 18288"/>
              <a:gd name="csX1" fmla="*/ 723717 w 3877056"/>
              <a:gd name="csY1" fmla="*/ 0 h 18288"/>
              <a:gd name="csX2" fmla="*/ 1447434 w 3877056"/>
              <a:gd name="csY2" fmla="*/ 0 h 18288"/>
              <a:gd name="csX3" fmla="*/ 1977299 w 3877056"/>
              <a:gd name="csY3" fmla="*/ 0 h 18288"/>
              <a:gd name="csX4" fmla="*/ 2623475 w 3877056"/>
              <a:gd name="csY4" fmla="*/ 0 h 18288"/>
              <a:gd name="csX5" fmla="*/ 3192109 w 3877056"/>
              <a:gd name="csY5" fmla="*/ 0 h 18288"/>
              <a:gd name="csX6" fmla="*/ 3877056 w 3877056"/>
              <a:gd name="csY6" fmla="*/ 0 h 18288"/>
              <a:gd name="csX7" fmla="*/ 3877056 w 3877056"/>
              <a:gd name="csY7" fmla="*/ 18288 h 18288"/>
              <a:gd name="csX8" fmla="*/ 3230880 w 3877056"/>
              <a:gd name="csY8" fmla="*/ 18288 h 18288"/>
              <a:gd name="csX9" fmla="*/ 2662245 w 3877056"/>
              <a:gd name="csY9" fmla="*/ 18288 h 18288"/>
              <a:gd name="csX10" fmla="*/ 2016069 w 3877056"/>
              <a:gd name="csY10" fmla="*/ 18288 h 18288"/>
              <a:gd name="csX11" fmla="*/ 1408664 w 3877056"/>
              <a:gd name="csY11" fmla="*/ 18288 h 18288"/>
              <a:gd name="csX12" fmla="*/ 840029 w 3877056"/>
              <a:gd name="csY12" fmla="*/ 18288 h 18288"/>
              <a:gd name="csX13" fmla="*/ 0 w 3877056"/>
              <a:gd name="csY13" fmla="*/ 18288 h 18288"/>
              <a:gd name="csX14" fmla="*/ 0 w 3877056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8BC9D4-62A4-733E-9809-1479AEBB0972}"/>
              </a:ext>
            </a:extLst>
          </p:cNvPr>
          <p:cNvSpPr txBox="1"/>
          <p:nvPr/>
        </p:nvSpPr>
        <p:spPr>
          <a:xfrm>
            <a:off x="629489" y="2741264"/>
            <a:ext cx="4404039" cy="338639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Fast, efficient, and powerful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NNUE neural network architecture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Winner of the Top Chess Engine Championship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UCI interface</a:t>
            </a:r>
          </a:p>
        </p:txBody>
      </p:sp>
      <p:pic>
        <p:nvPicPr>
          <p:cNvPr id="11" name="Picture 10" descr="TCEC Season 13 – the 13th Top Chess Engine Championship – Chessdom">
            <a:extLst>
              <a:ext uri="{FF2B5EF4-FFF2-40B4-BE49-F238E27FC236}">
                <a16:creationId xmlns:a16="http://schemas.microsoft.com/office/drawing/2014/main" id="{4FEF3ED5-EDB0-7620-C428-F4729FD545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3" r="15051" b="2"/>
          <a:stretch>
            <a:fillRect/>
          </a:stretch>
        </p:blipFill>
        <p:spPr>
          <a:xfrm>
            <a:off x="5376648" y="448967"/>
            <a:ext cx="2800021" cy="2607952"/>
          </a:xfrm>
          <a:custGeom>
            <a:avLst/>
            <a:gdLst/>
            <a:ahLst/>
            <a:cxnLst/>
            <a:rect l="l" t="t" r="r" b="b"/>
            <a:pathLst>
              <a:path w="2800021" h="2607952">
                <a:moveTo>
                  <a:pt x="1896921" y="1283"/>
                </a:moveTo>
                <a:cubicBezTo>
                  <a:pt x="1964079" y="3763"/>
                  <a:pt x="2031133" y="9836"/>
                  <a:pt x="2097856" y="19493"/>
                </a:cubicBezTo>
                <a:cubicBezTo>
                  <a:pt x="2197875" y="35580"/>
                  <a:pt x="2298741" y="25628"/>
                  <a:pt x="2399244" y="18812"/>
                </a:cubicBezTo>
                <a:cubicBezTo>
                  <a:pt x="2520913" y="10497"/>
                  <a:pt x="2642460" y="5999"/>
                  <a:pt x="2764369" y="19631"/>
                </a:cubicBezTo>
                <a:lnTo>
                  <a:pt x="2781331" y="20066"/>
                </a:lnTo>
                <a:lnTo>
                  <a:pt x="2771027" y="223244"/>
                </a:lnTo>
                <a:cubicBezTo>
                  <a:pt x="2770027" y="306498"/>
                  <a:pt x="2772785" y="389724"/>
                  <a:pt x="2780906" y="472842"/>
                </a:cubicBezTo>
                <a:cubicBezTo>
                  <a:pt x="2793852" y="625932"/>
                  <a:pt x="2795719" y="779623"/>
                  <a:pt x="2786483" y="932933"/>
                </a:cubicBezTo>
                <a:cubicBezTo>
                  <a:pt x="2780058" y="1071462"/>
                  <a:pt x="2764299" y="1209772"/>
                  <a:pt x="2777754" y="1348629"/>
                </a:cubicBezTo>
                <a:cubicBezTo>
                  <a:pt x="2782361" y="1396405"/>
                  <a:pt x="2793512" y="1443308"/>
                  <a:pt x="2796058" y="1491412"/>
                </a:cubicBezTo>
                <a:cubicBezTo>
                  <a:pt x="2808180" y="1716767"/>
                  <a:pt x="2789997" y="1941359"/>
                  <a:pt x="2775088" y="2165950"/>
                </a:cubicBezTo>
                <a:cubicBezTo>
                  <a:pt x="2769633" y="2247759"/>
                  <a:pt x="2762966" y="2329567"/>
                  <a:pt x="2777876" y="2411376"/>
                </a:cubicBezTo>
                <a:cubicBezTo>
                  <a:pt x="2783785" y="2445894"/>
                  <a:pt x="2787349" y="2480670"/>
                  <a:pt x="2788562" y="2515512"/>
                </a:cubicBezTo>
                <a:lnTo>
                  <a:pt x="2785862" y="2598193"/>
                </a:lnTo>
                <a:lnTo>
                  <a:pt x="2765823" y="2598670"/>
                </a:lnTo>
                <a:cubicBezTo>
                  <a:pt x="2658539" y="2600165"/>
                  <a:pt x="2550823" y="2613972"/>
                  <a:pt x="2444081" y="2598670"/>
                </a:cubicBezTo>
                <a:cubicBezTo>
                  <a:pt x="2255735" y="2573645"/>
                  <a:pt x="2065408" y="2570205"/>
                  <a:pt x="1876379" y="2588429"/>
                </a:cubicBezTo>
                <a:cubicBezTo>
                  <a:pt x="1663187" y="2606148"/>
                  <a:pt x="1449075" y="2607414"/>
                  <a:pt x="1235711" y="2592226"/>
                </a:cubicBezTo>
                <a:cubicBezTo>
                  <a:pt x="1077655" y="2581411"/>
                  <a:pt x="919274" y="2573358"/>
                  <a:pt x="760677" y="2583023"/>
                </a:cubicBezTo>
                <a:cubicBezTo>
                  <a:pt x="699945" y="2586819"/>
                  <a:pt x="640728" y="2603387"/>
                  <a:pt x="580211" y="2605228"/>
                </a:cubicBezTo>
                <a:cubicBezTo>
                  <a:pt x="409739" y="2610520"/>
                  <a:pt x="239309" y="2608104"/>
                  <a:pt x="68912" y="2597979"/>
                </a:cubicBezTo>
                <a:lnTo>
                  <a:pt x="9851" y="2595036"/>
                </a:lnTo>
                <a:lnTo>
                  <a:pt x="14918" y="2533474"/>
                </a:lnTo>
                <a:cubicBezTo>
                  <a:pt x="24226" y="2470964"/>
                  <a:pt x="33057" y="2409078"/>
                  <a:pt x="21123" y="2345943"/>
                </a:cubicBezTo>
                <a:cubicBezTo>
                  <a:pt x="15873" y="2318439"/>
                  <a:pt x="11935" y="2290684"/>
                  <a:pt x="9189" y="2262929"/>
                </a:cubicBezTo>
                <a:cubicBezTo>
                  <a:pt x="3723" y="2192068"/>
                  <a:pt x="5681" y="2120806"/>
                  <a:pt x="15036" y="2050394"/>
                </a:cubicBezTo>
                <a:cubicBezTo>
                  <a:pt x="23988" y="1968631"/>
                  <a:pt x="9428" y="1886367"/>
                  <a:pt x="21362" y="1804853"/>
                </a:cubicBezTo>
                <a:cubicBezTo>
                  <a:pt x="29835" y="1739206"/>
                  <a:pt x="30157" y="1672681"/>
                  <a:pt x="22317" y="1606945"/>
                </a:cubicBezTo>
                <a:cubicBezTo>
                  <a:pt x="8211" y="1482675"/>
                  <a:pt x="9093" y="1357041"/>
                  <a:pt x="24942" y="1233009"/>
                </a:cubicBezTo>
                <a:cubicBezTo>
                  <a:pt x="34728" y="1160621"/>
                  <a:pt x="40337" y="1086110"/>
                  <a:pt x="22794" y="1015097"/>
                </a:cubicBezTo>
                <a:cubicBezTo>
                  <a:pt x="-18498" y="848195"/>
                  <a:pt x="5610" y="681043"/>
                  <a:pt x="22794" y="515015"/>
                </a:cubicBezTo>
                <a:cubicBezTo>
                  <a:pt x="33236" y="425851"/>
                  <a:pt x="33475" y="335698"/>
                  <a:pt x="23510" y="246472"/>
                </a:cubicBezTo>
                <a:cubicBezTo>
                  <a:pt x="14667" y="180579"/>
                  <a:pt x="9392" y="114270"/>
                  <a:pt x="7698" y="47862"/>
                </a:cubicBezTo>
                <a:lnTo>
                  <a:pt x="8577" y="16981"/>
                </a:lnTo>
                <a:lnTo>
                  <a:pt x="105876" y="19483"/>
                </a:lnTo>
                <a:cubicBezTo>
                  <a:pt x="269744" y="18941"/>
                  <a:pt x="433357" y="6953"/>
                  <a:pt x="596356" y="8998"/>
                </a:cubicBezTo>
                <a:cubicBezTo>
                  <a:pt x="687063" y="10088"/>
                  <a:pt x="777528" y="30535"/>
                  <a:pt x="868476" y="26719"/>
                </a:cubicBezTo>
                <a:cubicBezTo>
                  <a:pt x="1144104" y="15541"/>
                  <a:pt x="1419853" y="19221"/>
                  <a:pt x="1695360" y="4635"/>
                </a:cubicBezTo>
                <a:cubicBezTo>
                  <a:pt x="1762501" y="-82"/>
                  <a:pt x="1829763" y="-1196"/>
                  <a:pt x="1896921" y="1283"/>
                </a:cubicBezTo>
                <a:close/>
              </a:path>
            </a:pathLst>
          </a:custGeom>
        </p:spPr>
      </p:pic>
      <p:pic>
        <p:nvPicPr>
          <p:cNvPr id="7" name="Picture 6" descr="Number One Trophy Game Design Award Stock Vector (Royalty Free) 1807005751  | Shutterstock">
            <a:extLst>
              <a:ext uri="{FF2B5EF4-FFF2-40B4-BE49-F238E27FC236}">
                <a16:creationId xmlns:a16="http://schemas.microsoft.com/office/drawing/2014/main" id="{A932AC2B-7B16-D511-2431-637BF02105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11" b="1"/>
          <a:stretch>
            <a:fillRect/>
          </a:stretch>
        </p:blipFill>
        <p:spPr>
          <a:xfrm>
            <a:off x="5371395" y="3215684"/>
            <a:ext cx="2809123" cy="3034623"/>
          </a:xfrm>
          <a:custGeom>
            <a:avLst/>
            <a:gdLst/>
            <a:ahLst/>
            <a:cxnLst/>
            <a:rect l="l" t="t" r="r" b="b"/>
            <a:pathLst>
              <a:path w="2809123" h="3034623">
                <a:moveTo>
                  <a:pt x="909359" y="1412"/>
                </a:moveTo>
                <a:cubicBezTo>
                  <a:pt x="958144" y="-855"/>
                  <a:pt x="1007041" y="-392"/>
                  <a:pt x="1055844" y="2812"/>
                </a:cubicBezTo>
                <a:cubicBezTo>
                  <a:pt x="1188892" y="11671"/>
                  <a:pt x="1321724" y="23752"/>
                  <a:pt x="1455098" y="27433"/>
                </a:cubicBezTo>
                <a:cubicBezTo>
                  <a:pt x="1585007" y="30886"/>
                  <a:pt x="1714916" y="19724"/>
                  <a:pt x="1844174" y="11211"/>
                </a:cubicBezTo>
                <a:cubicBezTo>
                  <a:pt x="2032760" y="-1215"/>
                  <a:pt x="2221452" y="7644"/>
                  <a:pt x="2410145" y="15353"/>
                </a:cubicBezTo>
                <a:cubicBezTo>
                  <a:pt x="2481555" y="18287"/>
                  <a:pt x="2552964" y="17014"/>
                  <a:pt x="2624374" y="15060"/>
                </a:cubicBezTo>
                <a:lnTo>
                  <a:pt x="2784992" y="11774"/>
                </a:lnTo>
                <a:lnTo>
                  <a:pt x="2785432" y="38761"/>
                </a:lnTo>
                <a:cubicBezTo>
                  <a:pt x="2800584" y="206742"/>
                  <a:pt x="2808948" y="374831"/>
                  <a:pt x="2808827" y="543247"/>
                </a:cubicBezTo>
                <a:cubicBezTo>
                  <a:pt x="2810305" y="612173"/>
                  <a:pt x="2806257" y="681111"/>
                  <a:pt x="2796705" y="749514"/>
                </a:cubicBezTo>
                <a:cubicBezTo>
                  <a:pt x="2780583" y="847684"/>
                  <a:pt x="2768461" y="946836"/>
                  <a:pt x="2778522" y="1046533"/>
                </a:cubicBezTo>
                <a:cubicBezTo>
                  <a:pt x="2785553" y="1115252"/>
                  <a:pt x="2789675" y="1183862"/>
                  <a:pt x="2789432" y="1252908"/>
                </a:cubicBezTo>
                <a:cubicBezTo>
                  <a:pt x="2789432" y="1411618"/>
                  <a:pt x="2787978" y="1570434"/>
                  <a:pt x="2791008" y="1729144"/>
                </a:cubicBezTo>
                <a:cubicBezTo>
                  <a:pt x="2793675" y="1870399"/>
                  <a:pt x="2799493" y="2011110"/>
                  <a:pt x="2784826" y="2152475"/>
                </a:cubicBezTo>
                <a:cubicBezTo>
                  <a:pt x="2763249" y="2361141"/>
                  <a:pt x="2770159" y="2570898"/>
                  <a:pt x="2772704" y="2780218"/>
                </a:cubicBezTo>
                <a:lnTo>
                  <a:pt x="2785201" y="3024103"/>
                </a:lnTo>
                <a:lnTo>
                  <a:pt x="2729575" y="3019707"/>
                </a:lnTo>
                <a:cubicBezTo>
                  <a:pt x="2664468" y="3010397"/>
                  <a:pt x="2600011" y="3001566"/>
                  <a:pt x="2534253" y="3013501"/>
                </a:cubicBezTo>
                <a:cubicBezTo>
                  <a:pt x="2505606" y="3018752"/>
                  <a:pt x="2476698" y="3022690"/>
                  <a:pt x="2447790" y="3025435"/>
                </a:cubicBezTo>
                <a:cubicBezTo>
                  <a:pt x="2373985" y="3030901"/>
                  <a:pt x="2299762" y="3028945"/>
                  <a:pt x="2226426" y="3019587"/>
                </a:cubicBezTo>
                <a:cubicBezTo>
                  <a:pt x="2141266" y="3010636"/>
                  <a:pt x="2055584" y="3025196"/>
                  <a:pt x="1970684" y="3013262"/>
                </a:cubicBezTo>
                <a:cubicBezTo>
                  <a:pt x="1902309" y="3004788"/>
                  <a:pt x="1833021" y="3004466"/>
                  <a:pt x="1764554" y="3012307"/>
                </a:cubicBezTo>
                <a:cubicBezTo>
                  <a:pt x="1635120" y="3026413"/>
                  <a:pt x="1504268" y="3025530"/>
                  <a:pt x="1375082" y="3009682"/>
                </a:cubicBezTo>
                <a:cubicBezTo>
                  <a:pt x="1299687" y="2999895"/>
                  <a:pt x="1222081" y="2994286"/>
                  <a:pt x="1148118" y="3011830"/>
                </a:cubicBezTo>
                <a:cubicBezTo>
                  <a:pt x="974281" y="3053123"/>
                  <a:pt x="800184" y="3029015"/>
                  <a:pt x="627259" y="3011830"/>
                </a:cubicBezTo>
                <a:cubicBezTo>
                  <a:pt x="534391" y="3001387"/>
                  <a:pt x="440493" y="3001148"/>
                  <a:pt x="347559" y="3011113"/>
                </a:cubicBezTo>
                <a:cubicBezTo>
                  <a:pt x="278929" y="3019957"/>
                  <a:pt x="209866" y="3025232"/>
                  <a:pt x="140699" y="3026927"/>
                </a:cubicBezTo>
                <a:lnTo>
                  <a:pt x="44501" y="3024299"/>
                </a:lnTo>
                <a:lnTo>
                  <a:pt x="26973" y="2893528"/>
                </a:lnTo>
                <a:cubicBezTo>
                  <a:pt x="-4174" y="2764506"/>
                  <a:pt x="-10619" y="2635110"/>
                  <a:pt x="19693" y="2504963"/>
                </a:cubicBezTo>
                <a:cubicBezTo>
                  <a:pt x="48311" y="2384006"/>
                  <a:pt x="46914" y="2257385"/>
                  <a:pt x="15637" y="2137152"/>
                </a:cubicBezTo>
                <a:cubicBezTo>
                  <a:pt x="8714" y="2106022"/>
                  <a:pt x="4478" y="2074304"/>
                  <a:pt x="2986" y="2042386"/>
                </a:cubicBezTo>
                <a:cubicBezTo>
                  <a:pt x="-6442" y="1925867"/>
                  <a:pt x="9430" y="1810973"/>
                  <a:pt x="22676" y="1695829"/>
                </a:cubicBezTo>
                <a:cubicBezTo>
                  <a:pt x="31508" y="1622442"/>
                  <a:pt x="44993" y="1548304"/>
                  <a:pt x="22676" y="1475668"/>
                </a:cubicBezTo>
                <a:cubicBezTo>
                  <a:pt x="7389" y="1425047"/>
                  <a:pt x="3989" y="1371313"/>
                  <a:pt x="12773" y="1319017"/>
                </a:cubicBezTo>
                <a:cubicBezTo>
                  <a:pt x="27582" y="1226202"/>
                  <a:pt x="30672" y="1131749"/>
                  <a:pt x="21961" y="1038096"/>
                </a:cubicBezTo>
                <a:cubicBezTo>
                  <a:pt x="16209" y="976348"/>
                  <a:pt x="17092" y="914112"/>
                  <a:pt x="24587" y="852564"/>
                </a:cubicBezTo>
                <a:cubicBezTo>
                  <a:pt x="34491" y="769801"/>
                  <a:pt x="49886" y="685536"/>
                  <a:pt x="31150" y="602524"/>
                </a:cubicBezTo>
                <a:cubicBezTo>
                  <a:pt x="1315" y="470626"/>
                  <a:pt x="7282" y="338854"/>
                  <a:pt x="19217" y="205958"/>
                </a:cubicBezTo>
                <a:cubicBezTo>
                  <a:pt x="23692" y="156512"/>
                  <a:pt x="28406" y="106785"/>
                  <a:pt x="29763" y="56918"/>
                </a:cubicBezTo>
                <a:lnTo>
                  <a:pt x="29335" y="22484"/>
                </a:lnTo>
                <a:lnTo>
                  <a:pt x="182423" y="11326"/>
                </a:lnTo>
                <a:cubicBezTo>
                  <a:pt x="307134" y="-180"/>
                  <a:pt x="431415" y="11326"/>
                  <a:pt x="556126" y="18689"/>
                </a:cubicBezTo>
                <a:cubicBezTo>
                  <a:pt x="625195" y="22602"/>
                  <a:pt x="694588" y="27319"/>
                  <a:pt x="763549" y="16388"/>
                </a:cubicBezTo>
                <a:cubicBezTo>
                  <a:pt x="811902" y="8674"/>
                  <a:pt x="860574" y="3678"/>
                  <a:pt x="909359" y="1412"/>
                </a:cubicBezTo>
                <a:close/>
              </a:path>
            </a:pathLst>
          </a:custGeom>
        </p:spPr>
      </p:pic>
      <p:pic>
        <p:nvPicPr>
          <p:cNvPr id="4" name="Picture 3" descr="A fish on a green and black square&#10;&#10;AI-generated content may be incorrect.">
            <a:extLst>
              <a:ext uri="{FF2B5EF4-FFF2-40B4-BE49-F238E27FC236}">
                <a16:creationId xmlns:a16="http://schemas.microsoft.com/office/drawing/2014/main" id="{C0FF0289-C72B-E5EC-BBDF-E29C2578BD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63" r="-2" b="-2"/>
          <a:stretch>
            <a:fillRect/>
          </a:stretch>
        </p:blipFill>
        <p:spPr>
          <a:xfrm>
            <a:off x="8344949" y="453323"/>
            <a:ext cx="3451906" cy="3553662"/>
          </a:xfrm>
          <a:custGeom>
            <a:avLst/>
            <a:gdLst/>
            <a:ahLst/>
            <a:cxnLst/>
            <a:rect l="l" t="t" r="r" b="b"/>
            <a:pathLst>
              <a:path w="3451906" h="3553662">
                <a:moveTo>
                  <a:pt x="723689" y="906"/>
                </a:moveTo>
                <a:cubicBezTo>
                  <a:pt x="772066" y="2729"/>
                  <a:pt x="820443" y="7023"/>
                  <a:pt x="868820" y="11181"/>
                </a:cubicBezTo>
                <a:cubicBezTo>
                  <a:pt x="1039107" y="26039"/>
                  <a:pt x="1209273" y="19359"/>
                  <a:pt x="1379198" y="8454"/>
                </a:cubicBezTo>
                <a:cubicBezTo>
                  <a:pt x="1496186" y="1474"/>
                  <a:pt x="1613486" y="5305"/>
                  <a:pt x="1729930" y="19904"/>
                </a:cubicBezTo>
                <a:lnTo>
                  <a:pt x="1770732" y="22354"/>
                </a:lnTo>
                <a:lnTo>
                  <a:pt x="1793470" y="25525"/>
                </a:lnTo>
                <a:lnTo>
                  <a:pt x="1895014" y="29765"/>
                </a:lnTo>
                <a:lnTo>
                  <a:pt x="1895984" y="30265"/>
                </a:lnTo>
                <a:lnTo>
                  <a:pt x="1908078" y="30265"/>
                </a:lnTo>
                <a:lnTo>
                  <a:pt x="1909048" y="29667"/>
                </a:lnTo>
                <a:lnTo>
                  <a:pt x="2008240" y="25525"/>
                </a:lnTo>
                <a:lnTo>
                  <a:pt x="2081672" y="15283"/>
                </a:lnTo>
                <a:lnTo>
                  <a:pt x="2184918" y="9562"/>
                </a:lnTo>
                <a:cubicBezTo>
                  <a:pt x="2268544" y="8356"/>
                  <a:pt x="2352209" y="10573"/>
                  <a:pt x="2435750" y="16224"/>
                </a:cubicBezTo>
                <a:cubicBezTo>
                  <a:pt x="2589588" y="24540"/>
                  <a:pt x="2743185" y="15952"/>
                  <a:pt x="2896904" y="5864"/>
                </a:cubicBezTo>
                <a:cubicBezTo>
                  <a:pt x="2988276" y="-133"/>
                  <a:pt x="3079618" y="1639"/>
                  <a:pt x="3170959" y="5268"/>
                </a:cubicBezTo>
                <a:lnTo>
                  <a:pt x="3437940" y="15543"/>
                </a:lnTo>
                <a:lnTo>
                  <a:pt x="3440062" y="77084"/>
                </a:lnTo>
                <a:cubicBezTo>
                  <a:pt x="3439759" y="207598"/>
                  <a:pt x="3426999" y="337557"/>
                  <a:pt x="3419542" y="467764"/>
                </a:cubicBezTo>
                <a:cubicBezTo>
                  <a:pt x="3416314" y="527314"/>
                  <a:pt x="3411472" y="587156"/>
                  <a:pt x="3410666" y="646723"/>
                </a:cubicBezTo>
                <a:cubicBezTo>
                  <a:pt x="3409858" y="706293"/>
                  <a:pt x="3413086" y="765586"/>
                  <a:pt x="3425999" y="824040"/>
                </a:cubicBezTo>
                <a:cubicBezTo>
                  <a:pt x="3458153" y="973974"/>
                  <a:pt x="3447305" y="1120693"/>
                  <a:pt x="3425999" y="1269168"/>
                </a:cubicBezTo>
                <a:cubicBezTo>
                  <a:pt x="3415281" y="1344279"/>
                  <a:pt x="3402111" y="1421878"/>
                  <a:pt x="3425353" y="1494944"/>
                </a:cubicBezTo>
                <a:cubicBezTo>
                  <a:pt x="3464867" y="1616236"/>
                  <a:pt x="3452342" y="1736506"/>
                  <a:pt x="3438266" y="1858381"/>
                </a:cubicBezTo>
                <a:cubicBezTo>
                  <a:pt x="3429228" y="1937294"/>
                  <a:pt x="3419930" y="2017084"/>
                  <a:pt x="3430518" y="2095996"/>
                </a:cubicBezTo>
                <a:cubicBezTo>
                  <a:pt x="3446660" y="2216411"/>
                  <a:pt x="3439170" y="2335949"/>
                  <a:pt x="3431293" y="2456072"/>
                </a:cubicBezTo>
                <a:cubicBezTo>
                  <a:pt x="3426129" y="2537469"/>
                  <a:pt x="3413086" y="2619889"/>
                  <a:pt x="3430002" y="2700556"/>
                </a:cubicBezTo>
                <a:cubicBezTo>
                  <a:pt x="3441812" y="2765790"/>
                  <a:pt x="3444254" y="2832749"/>
                  <a:pt x="3437233" y="2898861"/>
                </a:cubicBezTo>
                <a:cubicBezTo>
                  <a:pt x="3429485" y="3003493"/>
                  <a:pt x="3415798" y="3108125"/>
                  <a:pt x="3435297" y="3213050"/>
                </a:cubicBezTo>
                <a:cubicBezTo>
                  <a:pt x="3445497" y="3268582"/>
                  <a:pt x="3441754" y="3324843"/>
                  <a:pt x="3438137" y="3380812"/>
                </a:cubicBezTo>
                <a:lnTo>
                  <a:pt x="3429447" y="3533975"/>
                </a:lnTo>
                <a:lnTo>
                  <a:pt x="3428457" y="3533971"/>
                </a:lnTo>
                <a:cubicBezTo>
                  <a:pt x="3362736" y="3534214"/>
                  <a:pt x="3297429" y="3530092"/>
                  <a:pt x="3232020" y="3523062"/>
                </a:cubicBezTo>
                <a:cubicBezTo>
                  <a:pt x="3137124" y="3513000"/>
                  <a:pt x="3042746" y="3525122"/>
                  <a:pt x="2949304" y="3541245"/>
                </a:cubicBezTo>
                <a:cubicBezTo>
                  <a:pt x="2884196" y="3550796"/>
                  <a:pt x="2818577" y="3554844"/>
                  <a:pt x="2752970" y="3553366"/>
                </a:cubicBezTo>
                <a:cubicBezTo>
                  <a:pt x="2592664" y="3553487"/>
                  <a:pt x="2432670" y="3545124"/>
                  <a:pt x="2272778" y="3529971"/>
                </a:cubicBezTo>
                <a:cubicBezTo>
                  <a:pt x="2213920" y="3526298"/>
                  <a:pt x="2154916" y="3527959"/>
                  <a:pt x="2096275" y="3534941"/>
                </a:cubicBezTo>
                <a:cubicBezTo>
                  <a:pt x="2030066" y="3541923"/>
                  <a:pt x="1963369" y="3539486"/>
                  <a:pt x="1897658" y="3527668"/>
                </a:cubicBezTo>
                <a:cubicBezTo>
                  <a:pt x="1858723" y="3520213"/>
                  <a:pt x="1819789" y="3518153"/>
                  <a:pt x="1780854" y="3518637"/>
                </a:cubicBezTo>
                <a:cubicBezTo>
                  <a:pt x="1741920" y="3519123"/>
                  <a:pt x="1702985" y="3522153"/>
                  <a:pt x="1664051" y="3524880"/>
                </a:cubicBezTo>
                <a:cubicBezTo>
                  <a:pt x="1450275" y="3539790"/>
                  <a:pt x="1236498" y="3557973"/>
                  <a:pt x="1021996" y="3545850"/>
                </a:cubicBezTo>
                <a:cubicBezTo>
                  <a:pt x="976208" y="3543304"/>
                  <a:pt x="931564" y="3532154"/>
                  <a:pt x="886089" y="3527546"/>
                </a:cubicBezTo>
                <a:cubicBezTo>
                  <a:pt x="753918" y="3514091"/>
                  <a:pt x="622269" y="3529851"/>
                  <a:pt x="490410" y="3536275"/>
                </a:cubicBezTo>
                <a:cubicBezTo>
                  <a:pt x="344484" y="3545511"/>
                  <a:pt x="198194" y="3543645"/>
                  <a:pt x="52476" y="3530699"/>
                </a:cubicBezTo>
                <a:lnTo>
                  <a:pt x="16096" y="3528137"/>
                </a:lnTo>
                <a:lnTo>
                  <a:pt x="13820" y="3457111"/>
                </a:lnTo>
                <a:cubicBezTo>
                  <a:pt x="6425" y="3369848"/>
                  <a:pt x="-1454" y="3282586"/>
                  <a:pt x="8728" y="3195323"/>
                </a:cubicBezTo>
                <a:cubicBezTo>
                  <a:pt x="18037" y="3120746"/>
                  <a:pt x="19541" y="3045559"/>
                  <a:pt x="13214" y="2970732"/>
                </a:cubicBezTo>
                <a:cubicBezTo>
                  <a:pt x="6911" y="2888880"/>
                  <a:pt x="6911" y="2806721"/>
                  <a:pt x="13214" y="2724870"/>
                </a:cubicBezTo>
                <a:cubicBezTo>
                  <a:pt x="18062" y="2646442"/>
                  <a:pt x="26184" y="2567797"/>
                  <a:pt x="17457" y="2489589"/>
                </a:cubicBezTo>
                <a:cubicBezTo>
                  <a:pt x="5335" y="2379639"/>
                  <a:pt x="9335" y="2270015"/>
                  <a:pt x="16729" y="2160282"/>
                </a:cubicBezTo>
                <a:cubicBezTo>
                  <a:pt x="22790" y="2069639"/>
                  <a:pt x="31640" y="1978667"/>
                  <a:pt x="17335" y="1888460"/>
                </a:cubicBezTo>
                <a:cubicBezTo>
                  <a:pt x="159" y="1768104"/>
                  <a:pt x="-4267" y="1646557"/>
                  <a:pt x="4122" y="1525448"/>
                </a:cubicBezTo>
                <a:cubicBezTo>
                  <a:pt x="17093" y="1276969"/>
                  <a:pt x="13820" y="1028271"/>
                  <a:pt x="23760" y="779682"/>
                </a:cubicBezTo>
                <a:cubicBezTo>
                  <a:pt x="27153" y="697655"/>
                  <a:pt x="8971" y="616065"/>
                  <a:pt x="8002" y="534256"/>
                </a:cubicBezTo>
                <a:cubicBezTo>
                  <a:pt x="6790" y="436250"/>
                  <a:pt x="11124" y="337998"/>
                  <a:pt x="14291" y="239596"/>
                </a:cubicBezTo>
                <a:lnTo>
                  <a:pt x="13744" y="13183"/>
                </a:lnTo>
                <a:lnTo>
                  <a:pt x="56934" y="10499"/>
                </a:lnTo>
                <a:cubicBezTo>
                  <a:pt x="147688" y="3411"/>
                  <a:pt x="238784" y="3411"/>
                  <a:pt x="329538" y="10499"/>
                </a:cubicBezTo>
                <a:cubicBezTo>
                  <a:pt x="412505" y="17614"/>
                  <a:pt x="495870" y="15924"/>
                  <a:pt x="578558" y="5455"/>
                </a:cubicBezTo>
                <a:cubicBezTo>
                  <a:pt x="626936" y="-270"/>
                  <a:pt x="675313" y="-917"/>
                  <a:pt x="723689" y="906"/>
                </a:cubicBezTo>
                <a:close/>
              </a:path>
            </a:pathLst>
          </a:custGeom>
        </p:spPr>
      </p:pic>
      <p:pic>
        <p:nvPicPr>
          <p:cNvPr id="6" name="Picture 5" descr="Artificial Neural Networks and its Applications - GeeksforGeeks">
            <a:extLst>
              <a:ext uri="{FF2B5EF4-FFF2-40B4-BE49-F238E27FC236}">
                <a16:creationId xmlns:a16="http://schemas.microsoft.com/office/drawing/2014/main" id="{9C05CD68-BFA0-C1B4-B552-12CE8FC9AF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689" r="10" b="10"/>
          <a:stretch>
            <a:fillRect/>
          </a:stretch>
        </p:blipFill>
        <p:spPr>
          <a:xfrm>
            <a:off x="8350554" y="4171427"/>
            <a:ext cx="3434858" cy="2084130"/>
          </a:xfrm>
          <a:custGeom>
            <a:avLst/>
            <a:gdLst/>
            <a:ahLst/>
            <a:cxnLst/>
            <a:rect l="l" t="t" r="r" b="b"/>
            <a:pathLst>
              <a:path w="3434858" h="2084130">
                <a:moveTo>
                  <a:pt x="1225971" y="1141"/>
                </a:moveTo>
                <a:cubicBezTo>
                  <a:pt x="1283624" y="3345"/>
                  <a:pt x="1341187" y="8746"/>
                  <a:pt x="1398467" y="17334"/>
                </a:cubicBezTo>
                <a:cubicBezTo>
                  <a:pt x="1484331" y="31639"/>
                  <a:pt x="1570921" y="22789"/>
                  <a:pt x="1657200" y="16728"/>
                </a:cubicBezTo>
                <a:cubicBezTo>
                  <a:pt x="1761649" y="9334"/>
                  <a:pt x="1865993" y="5334"/>
                  <a:pt x="1970648" y="17456"/>
                </a:cubicBezTo>
                <a:cubicBezTo>
                  <a:pt x="2045091" y="26183"/>
                  <a:pt x="2119948" y="18061"/>
                  <a:pt x="2194600" y="13213"/>
                </a:cubicBezTo>
                <a:cubicBezTo>
                  <a:pt x="2272509" y="6910"/>
                  <a:pt x="2350711" y="6910"/>
                  <a:pt x="2428622" y="13213"/>
                </a:cubicBezTo>
                <a:cubicBezTo>
                  <a:pt x="2499846" y="19540"/>
                  <a:pt x="2571412" y="18037"/>
                  <a:pt x="2642398" y="8727"/>
                </a:cubicBezTo>
                <a:cubicBezTo>
                  <a:pt x="2725458" y="-1455"/>
                  <a:pt x="2808518" y="6424"/>
                  <a:pt x="2891579" y="13819"/>
                </a:cubicBezTo>
                <a:cubicBezTo>
                  <a:pt x="3037765" y="27031"/>
                  <a:pt x="3183847" y="21092"/>
                  <a:pt x="3329721" y="11394"/>
                </a:cubicBezTo>
                <a:lnTo>
                  <a:pt x="3422995" y="10092"/>
                </a:lnTo>
                <a:lnTo>
                  <a:pt x="3423106" y="30386"/>
                </a:lnTo>
                <a:cubicBezTo>
                  <a:pt x="3435867" y="237971"/>
                  <a:pt x="3438238" y="446198"/>
                  <a:pt x="3430208" y="654090"/>
                </a:cubicBezTo>
                <a:cubicBezTo>
                  <a:pt x="3423106" y="827990"/>
                  <a:pt x="3429304" y="1002474"/>
                  <a:pt x="3417295" y="1176228"/>
                </a:cubicBezTo>
                <a:cubicBezTo>
                  <a:pt x="3411355" y="1261425"/>
                  <a:pt x="3404770" y="1348083"/>
                  <a:pt x="3419490" y="1431526"/>
                </a:cubicBezTo>
                <a:cubicBezTo>
                  <a:pt x="3444413" y="1572253"/>
                  <a:pt x="3430724" y="1710643"/>
                  <a:pt x="3415229" y="1849910"/>
                </a:cubicBezTo>
                <a:cubicBezTo>
                  <a:pt x="3410101" y="1894678"/>
                  <a:pt x="3408864" y="1939801"/>
                  <a:pt x="3411481" y="1984635"/>
                </a:cubicBezTo>
                <a:lnTo>
                  <a:pt x="3420281" y="2045052"/>
                </a:lnTo>
                <a:lnTo>
                  <a:pt x="3334389" y="2032837"/>
                </a:lnTo>
                <a:cubicBezTo>
                  <a:pt x="3297879" y="2029644"/>
                  <a:pt x="3261227" y="2028419"/>
                  <a:pt x="3224622" y="2029160"/>
                </a:cubicBezTo>
                <a:cubicBezTo>
                  <a:pt x="3151412" y="2030641"/>
                  <a:pt x="3078391" y="2039983"/>
                  <a:pt x="3007079" y="2057157"/>
                </a:cubicBezTo>
                <a:cubicBezTo>
                  <a:pt x="2872697" y="2088306"/>
                  <a:pt x="2737925" y="2094750"/>
                  <a:pt x="2602371" y="2064436"/>
                </a:cubicBezTo>
                <a:cubicBezTo>
                  <a:pt x="2476389" y="2035818"/>
                  <a:pt x="2344507" y="2037215"/>
                  <a:pt x="2219280" y="2068494"/>
                </a:cubicBezTo>
                <a:cubicBezTo>
                  <a:pt x="2186857" y="2075416"/>
                  <a:pt x="2153821" y="2079653"/>
                  <a:pt x="2120577" y="2081145"/>
                </a:cubicBezTo>
                <a:cubicBezTo>
                  <a:pt x="1999217" y="2090573"/>
                  <a:pt x="1879549" y="2074701"/>
                  <a:pt x="1759622" y="2061453"/>
                </a:cubicBezTo>
                <a:cubicBezTo>
                  <a:pt x="1683186" y="2052622"/>
                  <a:pt x="1605969" y="2039136"/>
                  <a:pt x="1530313" y="2061453"/>
                </a:cubicBezTo>
                <a:cubicBezTo>
                  <a:pt x="1477590" y="2076742"/>
                  <a:pt x="1421623" y="2080142"/>
                  <a:pt x="1367155" y="2071358"/>
                </a:cubicBezTo>
                <a:cubicBezTo>
                  <a:pt x="1270484" y="2056548"/>
                  <a:pt x="1172107" y="2053457"/>
                  <a:pt x="1074563" y="2062169"/>
                </a:cubicBezTo>
                <a:cubicBezTo>
                  <a:pt x="1010251" y="2067921"/>
                  <a:pt x="945429" y="2067038"/>
                  <a:pt x="881325" y="2059543"/>
                </a:cubicBezTo>
                <a:cubicBezTo>
                  <a:pt x="795121" y="2049639"/>
                  <a:pt x="707357" y="2034243"/>
                  <a:pt x="620895" y="2052980"/>
                </a:cubicBezTo>
                <a:cubicBezTo>
                  <a:pt x="483518" y="2082816"/>
                  <a:pt x="346272" y="2076848"/>
                  <a:pt x="207854" y="2064914"/>
                </a:cubicBezTo>
                <a:cubicBezTo>
                  <a:pt x="156354" y="2060439"/>
                  <a:pt x="104562" y="2055725"/>
                  <a:pt x="52622" y="2054367"/>
                </a:cubicBezTo>
                <a:lnTo>
                  <a:pt x="12047" y="2054851"/>
                </a:lnTo>
                <a:lnTo>
                  <a:pt x="2957" y="1815310"/>
                </a:lnTo>
                <a:cubicBezTo>
                  <a:pt x="-270" y="1732929"/>
                  <a:pt x="-1846" y="1650548"/>
                  <a:pt x="3487" y="1568139"/>
                </a:cubicBezTo>
                <a:cubicBezTo>
                  <a:pt x="12457" y="1429500"/>
                  <a:pt x="20094" y="1290971"/>
                  <a:pt x="12700" y="1152224"/>
                </a:cubicBezTo>
                <a:cubicBezTo>
                  <a:pt x="7675" y="1076879"/>
                  <a:pt x="5703" y="1001421"/>
                  <a:pt x="6775" y="925999"/>
                </a:cubicBezTo>
                <a:lnTo>
                  <a:pt x="11863" y="832882"/>
                </a:lnTo>
                <a:lnTo>
                  <a:pt x="20970" y="766654"/>
                </a:lnTo>
                <a:lnTo>
                  <a:pt x="24654" y="677192"/>
                </a:lnTo>
                <a:lnTo>
                  <a:pt x="25185" y="676317"/>
                </a:lnTo>
                <a:lnTo>
                  <a:pt x="25185" y="665409"/>
                </a:lnTo>
                <a:lnTo>
                  <a:pt x="24741" y="664535"/>
                </a:lnTo>
                <a:lnTo>
                  <a:pt x="20970" y="572951"/>
                </a:lnTo>
                <a:lnTo>
                  <a:pt x="18150" y="552445"/>
                </a:lnTo>
                <a:lnTo>
                  <a:pt x="15972" y="515645"/>
                </a:lnTo>
                <a:cubicBezTo>
                  <a:pt x="2990" y="410624"/>
                  <a:pt x="-416" y="304831"/>
                  <a:pt x="5790" y="199319"/>
                </a:cubicBezTo>
                <a:lnTo>
                  <a:pt x="13901" y="9025"/>
                </a:lnTo>
                <a:lnTo>
                  <a:pt x="109477" y="8001"/>
                </a:lnTo>
                <a:cubicBezTo>
                  <a:pt x="187346" y="8970"/>
                  <a:pt x="265007" y="27152"/>
                  <a:pt x="343084" y="23759"/>
                </a:cubicBezTo>
                <a:cubicBezTo>
                  <a:pt x="579702" y="13819"/>
                  <a:pt x="816423" y="17092"/>
                  <a:pt x="1052937" y="4121"/>
                </a:cubicBezTo>
                <a:cubicBezTo>
                  <a:pt x="1110576" y="-73"/>
                  <a:pt x="1168318" y="-1064"/>
                  <a:pt x="1225971" y="1141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561AC4-3E89-7BD3-9031-88FE2D08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6536E06-95DA-A748-BD00-E0E4363FC221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6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6B95B-09C3-C13B-3AE9-3076E35F0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9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Design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1B7A5-46FC-C106-8792-60CAFCA48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D2DED6-72F0-0819-0944-C69394AD8B4F}"/>
              </a:ext>
            </a:extLst>
          </p:cNvPr>
          <p:cNvSpPr txBox="1">
            <a:spLocks/>
          </p:cNvSpPr>
          <p:nvPr/>
        </p:nvSpPr>
        <p:spPr>
          <a:xfrm>
            <a:off x="896680" y="4193978"/>
            <a:ext cx="2805075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User Interface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55D1836-88A0-D3EC-FA95-6C7F2D5E2CDA}"/>
              </a:ext>
            </a:extLst>
          </p:cNvPr>
          <p:cNvSpPr txBox="1">
            <a:spLocks/>
          </p:cNvSpPr>
          <p:nvPr/>
        </p:nvSpPr>
        <p:spPr>
          <a:xfrm>
            <a:off x="4700155" y="4193978"/>
            <a:ext cx="28881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Customizable 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2CF5F94-8268-B840-8713-71467DDAA80B}"/>
              </a:ext>
            </a:extLst>
          </p:cNvPr>
          <p:cNvSpPr txBox="1">
            <a:spLocks/>
          </p:cNvSpPr>
          <p:nvPr/>
        </p:nvSpPr>
        <p:spPr>
          <a:xfrm>
            <a:off x="8103836" y="4193978"/>
            <a:ext cx="3191483" cy="1357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/>
              <a:t>Portability and Longevity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058EA7-1C93-18ED-9FF5-E4BF3996B87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169" y="2323712"/>
            <a:ext cx="2200096" cy="2200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64E45-A49F-BB19-AE31-E150B0D2BBE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5127" y="2381122"/>
            <a:ext cx="2142686" cy="2142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6E172-C877-9E18-9E8C-89D8991DA73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710" y="2381122"/>
            <a:ext cx="1988773" cy="19887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C8962-7DB7-F638-C635-0555D305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0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EB18C-2A4B-1150-5822-0FF00F3DC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Include UI to interact with Game</a:t>
            </a:r>
            <a:br>
              <a:rPr lang="en-US"/>
            </a:br>
            <a:endParaRPr lang="en-US"/>
          </a:p>
        </p:txBody>
      </p:sp>
      <p:pic>
        <p:nvPicPr>
          <p:cNvPr id="10" name="Picture 9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27617EC3-030E-A170-5404-00629B80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57" y="1282414"/>
            <a:ext cx="8477622" cy="489536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DB1486-787A-258F-2D19-17063F315BC6}"/>
              </a:ext>
            </a:extLst>
          </p:cNvPr>
          <p:cNvSpPr/>
          <p:nvPr/>
        </p:nvSpPr>
        <p:spPr>
          <a:xfrm>
            <a:off x="524502" y="5025217"/>
            <a:ext cx="1817254" cy="52251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417B56-ECE2-DE08-A6E7-53A827911F5E}"/>
              </a:ext>
            </a:extLst>
          </p:cNvPr>
          <p:cNvSpPr/>
          <p:nvPr/>
        </p:nvSpPr>
        <p:spPr>
          <a:xfrm>
            <a:off x="446443" y="4065508"/>
            <a:ext cx="1895313" cy="85218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game&#10;&#10;AI-generated content may be incorrect.">
            <a:extLst>
              <a:ext uri="{FF2B5EF4-FFF2-40B4-BE49-F238E27FC236}">
                <a16:creationId xmlns:a16="http://schemas.microsoft.com/office/drawing/2014/main" id="{6B65636D-150C-18D0-5D9F-32A67E9EB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376" y="1951464"/>
            <a:ext cx="3559431" cy="36827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57CF37-2D67-5BE4-9FB6-999F49A0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36E06-95DA-A748-BD00-E0E4363FC2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16e81ef-b522-4473-8e31-10bd02ccf6e5}" enabled="0" method="" siteId="{716e81ef-b522-4473-8e31-10bd02ccf6e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Brief Overview of Chess Engines</vt:lpstr>
      <vt:lpstr>Chess Engine: Move Generation</vt:lpstr>
      <vt:lpstr>Chess Engine: Move Evaluation </vt:lpstr>
      <vt:lpstr>Stockfish</vt:lpstr>
      <vt:lpstr>Design Requirements</vt:lpstr>
      <vt:lpstr>Include UI to interact with Game </vt:lpstr>
      <vt:lpstr>Ability to Change Complexity </vt:lpstr>
      <vt:lpstr>Portability and Longevity  </vt:lpstr>
      <vt:lpstr>PowerPoint Presentation</vt:lpstr>
      <vt:lpstr>Design must work within specifications of Raspberry PI 4 </vt:lpstr>
      <vt:lpstr>Must use universal programming language for the GUI </vt:lpstr>
      <vt:lpstr>Board-to-Board Communications </vt:lpstr>
      <vt:lpstr>USB Gadget Framework</vt:lpstr>
      <vt:lpstr>High Level Front-End (Design Plan)</vt:lpstr>
      <vt:lpstr>Simplified System Diagram</vt:lpstr>
      <vt:lpstr>PowerPoint Presentation</vt:lpstr>
      <vt:lpstr>PowerPoint Presentation</vt:lpstr>
      <vt:lpstr>PowerPoint Presentation</vt:lpstr>
      <vt:lpstr>PowerPoint Presentation</vt:lpstr>
      <vt:lpstr>GPIO to include LED Panel, Speaker, &amp; LCD</vt:lpstr>
      <vt:lpstr>Hierarchy of Testing </vt:lpstr>
      <vt:lpstr>Current Testing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Dylan Jamie Boles</dc:creator>
  <cp:revision>115</cp:revision>
  <dcterms:created xsi:type="dcterms:W3CDTF">2025-09-15T15:03:02Z</dcterms:created>
  <dcterms:modified xsi:type="dcterms:W3CDTF">2025-10-29T18:12:37Z</dcterms:modified>
</cp:coreProperties>
</file>