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24"/>
  </p:notesMasterIdLst>
  <p:sldIdLst>
    <p:sldId id="264" r:id="rId2"/>
    <p:sldId id="265" r:id="rId3"/>
    <p:sldId id="267" r:id="rId4"/>
    <p:sldId id="280" r:id="rId5"/>
    <p:sldId id="279" r:id="rId6"/>
    <p:sldId id="260" r:id="rId7"/>
    <p:sldId id="268" r:id="rId8"/>
    <p:sldId id="269" r:id="rId9"/>
    <p:sldId id="270" r:id="rId10"/>
    <p:sldId id="261" r:id="rId11"/>
    <p:sldId id="271" r:id="rId12"/>
    <p:sldId id="272" r:id="rId13"/>
    <p:sldId id="273" r:id="rId14"/>
    <p:sldId id="262" r:id="rId15"/>
    <p:sldId id="281" r:id="rId16"/>
    <p:sldId id="282" r:id="rId17"/>
    <p:sldId id="283" r:id="rId18"/>
    <p:sldId id="284" r:id="rId19"/>
    <p:sldId id="274" r:id="rId20"/>
    <p:sldId id="276" r:id="rId21"/>
    <p:sldId id="277" r:id="rId22"/>
    <p:sldId id="275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4211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8F339C1-2D86-AD42-ACA2-14ADACF002BB}" v="2" dt="2025-09-23T22:45:10.178"/>
    <p1510:client id="{AC93F507-55B9-134C-B6D5-EFD10ADD571F}" v="15" dt="2025-09-24T04:19:42.931"/>
    <p1510:client id="{B9DCF44D-DDD7-095B-B8DC-F5610D1A0359}" v="219" dt="2025-09-24T04:24:09.433"/>
    <p1510:client id="{EAE34E17-E8AE-3C8D-A68D-9446DA182A15}" v="62" dt="2025-09-23T21:24:23.486"/>
    <p1510:client id="{FEF286B8-8F0E-4406-8CFB-5A10AFB1535B}" v="286" dt="2025-09-24T14:57:24.10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1D1113B-F9E2-4C37-BDBD-797B5238BC37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43F28E8-8761-4582-8D31-C66011BF233B}">
      <dgm:prSet phldrT="[Text]" phldr="0" custT="1"/>
      <dgm:spPr/>
      <dgm:t>
        <a:bodyPr/>
        <a:lstStyle/>
        <a:p>
          <a:r>
            <a:rPr lang="en-US" sz="2800"/>
            <a:t>Chess Engine</a:t>
          </a:r>
        </a:p>
      </dgm:t>
    </dgm:pt>
    <dgm:pt modelId="{F884A048-3723-4DB6-A05E-FAECAEA48154}" type="parTrans" cxnId="{A26190B3-5FEF-4055-8D89-805C29803984}">
      <dgm:prSet/>
      <dgm:spPr/>
      <dgm:t>
        <a:bodyPr/>
        <a:lstStyle/>
        <a:p>
          <a:endParaRPr lang="en-US"/>
        </a:p>
      </dgm:t>
    </dgm:pt>
    <dgm:pt modelId="{59EA0C9F-A149-47BF-8985-0AD2165CB2C9}" type="sibTrans" cxnId="{A26190B3-5FEF-4055-8D89-805C29803984}">
      <dgm:prSet/>
      <dgm:spPr/>
      <dgm:t>
        <a:bodyPr/>
        <a:lstStyle/>
        <a:p>
          <a:endParaRPr lang="en-US"/>
        </a:p>
      </dgm:t>
    </dgm:pt>
    <dgm:pt modelId="{1D8D74AF-5C06-4CBA-BD25-66C759D59E22}">
      <dgm:prSet phldrT="[Text]" phldr="0" custT="1"/>
      <dgm:spPr/>
      <dgm:t>
        <a:bodyPr/>
        <a:lstStyle/>
        <a:p>
          <a:r>
            <a:rPr lang="en-US" sz="2800"/>
            <a:t>Data Comm</a:t>
          </a:r>
        </a:p>
      </dgm:t>
    </dgm:pt>
    <dgm:pt modelId="{5AD94400-1FE7-4BA1-B797-4336CE8CBCCA}" type="parTrans" cxnId="{6DC16437-4129-4F03-AAB1-0EEC8524DD5F}">
      <dgm:prSet/>
      <dgm:spPr/>
      <dgm:t>
        <a:bodyPr/>
        <a:lstStyle/>
        <a:p>
          <a:endParaRPr lang="en-US"/>
        </a:p>
      </dgm:t>
    </dgm:pt>
    <dgm:pt modelId="{559B61A6-5023-4C3B-A98F-EA764187EDE3}" type="sibTrans" cxnId="{6DC16437-4129-4F03-AAB1-0EEC8524DD5F}">
      <dgm:prSet/>
      <dgm:spPr/>
      <dgm:t>
        <a:bodyPr/>
        <a:lstStyle/>
        <a:p>
          <a:endParaRPr lang="en-US"/>
        </a:p>
      </dgm:t>
    </dgm:pt>
    <dgm:pt modelId="{4CB96C2E-51DC-4AD5-BAAD-B7CA58BCAA24}">
      <dgm:prSet phldrT="[Text]" phldr="0" custT="1"/>
      <dgm:spPr/>
      <dgm:t>
        <a:bodyPr/>
        <a:lstStyle/>
        <a:p>
          <a:r>
            <a:rPr lang="en-US" sz="3000"/>
            <a:t>GUI</a:t>
          </a:r>
        </a:p>
      </dgm:t>
    </dgm:pt>
    <dgm:pt modelId="{A878249E-DFAB-45A0-9CFE-02E935151221}" type="parTrans" cxnId="{E9B7294A-8B5D-42CE-91EC-4E7C89919D4E}">
      <dgm:prSet/>
      <dgm:spPr/>
      <dgm:t>
        <a:bodyPr/>
        <a:lstStyle/>
        <a:p>
          <a:endParaRPr lang="en-US"/>
        </a:p>
      </dgm:t>
    </dgm:pt>
    <dgm:pt modelId="{D1BC2F50-0036-4CBD-84FD-6B838E51A6FA}" type="sibTrans" cxnId="{E9B7294A-8B5D-42CE-91EC-4E7C89919D4E}">
      <dgm:prSet/>
      <dgm:spPr/>
      <dgm:t>
        <a:bodyPr/>
        <a:lstStyle/>
        <a:p>
          <a:endParaRPr lang="en-US"/>
        </a:p>
      </dgm:t>
    </dgm:pt>
    <dgm:pt modelId="{227AE493-34A9-4E7E-B651-5B7C051E6ABA}">
      <dgm:prSet custT="1"/>
      <dgm:spPr/>
      <dgm:t>
        <a:bodyPr/>
        <a:lstStyle/>
        <a:p>
          <a:r>
            <a:rPr lang="en-US" sz="3000"/>
            <a:t>GPIO</a:t>
          </a:r>
        </a:p>
      </dgm:t>
    </dgm:pt>
    <dgm:pt modelId="{A804C2F1-387C-48D7-B87C-5F33874513A0}" type="parTrans" cxnId="{8AE6E371-FEF0-4F91-91FC-8FB9A4DA00FF}">
      <dgm:prSet/>
      <dgm:spPr/>
      <dgm:t>
        <a:bodyPr/>
        <a:lstStyle/>
        <a:p>
          <a:endParaRPr lang="en-US"/>
        </a:p>
      </dgm:t>
    </dgm:pt>
    <dgm:pt modelId="{8103DB73-5A4F-4320-9013-FED77422240C}" type="sibTrans" cxnId="{8AE6E371-FEF0-4F91-91FC-8FB9A4DA00FF}">
      <dgm:prSet/>
      <dgm:spPr/>
      <dgm:t>
        <a:bodyPr/>
        <a:lstStyle/>
        <a:p>
          <a:endParaRPr lang="en-US"/>
        </a:p>
      </dgm:t>
    </dgm:pt>
    <dgm:pt modelId="{05466B2F-C5FD-4A1A-9EF5-89FF6346D724}" type="pres">
      <dgm:prSet presAssocID="{51D1113B-F9E2-4C37-BDBD-797B5238BC37}" presName="Name0" presStyleCnt="0">
        <dgm:presLayoutVars>
          <dgm:dir/>
          <dgm:resizeHandles val="exact"/>
        </dgm:presLayoutVars>
      </dgm:prSet>
      <dgm:spPr/>
    </dgm:pt>
    <dgm:pt modelId="{8418F419-E6E1-4832-AFA6-A0C2A85CE5C7}" type="pres">
      <dgm:prSet presAssocID="{343F28E8-8761-4582-8D31-C66011BF233B}" presName="node" presStyleLbl="node1" presStyleIdx="0" presStyleCnt="4">
        <dgm:presLayoutVars>
          <dgm:bulletEnabled val="1"/>
        </dgm:presLayoutVars>
      </dgm:prSet>
      <dgm:spPr/>
    </dgm:pt>
    <dgm:pt modelId="{8FE2DFAC-DED0-406F-ADF5-6EF54E12CCEC}" type="pres">
      <dgm:prSet presAssocID="{59EA0C9F-A149-47BF-8985-0AD2165CB2C9}" presName="sibTrans" presStyleLbl="sibTrans2D1" presStyleIdx="0" presStyleCnt="3"/>
      <dgm:spPr/>
    </dgm:pt>
    <dgm:pt modelId="{167CD2D0-4B43-4BDC-B6D7-467177C8B819}" type="pres">
      <dgm:prSet presAssocID="{59EA0C9F-A149-47BF-8985-0AD2165CB2C9}" presName="connectorText" presStyleLbl="sibTrans2D1" presStyleIdx="0" presStyleCnt="3"/>
      <dgm:spPr/>
    </dgm:pt>
    <dgm:pt modelId="{8B656337-C1EF-4054-8E78-6EA36C72FF12}" type="pres">
      <dgm:prSet presAssocID="{1D8D74AF-5C06-4CBA-BD25-66C759D59E22}" presName="node" presStyleLbl="node1" presStyleIdx="1" presStyleCnt="4">
        <dgm:presLayoutVars>
          <dgm:bulletEnabled val="1"/>
        </dgm:presLayoutVars>
      </dgm:prSet>
      <dgm:spPr/>
    </dgm:pt>
    <dgm:pt modelId="{CE7FB715-A10E-4B20-8A31-0C5456DDED8F}" type="pres">
      <dgm:prSet presAssocID="{559B61A6-5023-4C3B-A98F-EA764187EDE3}" presName="sibTrans" presStyleLbl="sibTrans2D1" presStyleIdx="1" presStyleCnt="3"/>
      <dgm:spPr/>
    </dgm:pt>
    <dgm:pt modelId="{8BFE4C16-0156-48F7-AC7D-A89F771AA051}" type="pres">
      <dgm:prSet presAssocID="{559B61A6-5023-4C3B-A98F-EA764187EDE3}" presName="connectorText" presStyleLbl="sibTrans2D1" presStyleIdx="1" presStyleCnt="3"/>
      <dgm:spPr/>
    </dgm:pt>
    <dgm:pt modelId="{CD39DC3D-9858-4AFF-BBD1-B9869719B6BF}" type="pres">
      <dgm:prSet presAssocID="{4CB96C2E-51DC-4AD5-BAAD-B7CA58BCAA24}" presName="node" presStyleLbl="node1" presStyleIdx="2" presStyleCnt="4">
        <dgm:presLayoutVars>
          <dgm:bulletEnabled val="1"/>
        </dgm:presLayoutVars>
      </dgm:prSet>
      <dgm:spPr/>
    </dgm:pt>
    <dgm:pt modelId="{C8B416C1-E155-4354-B1C8-D7D5017489F6}" type="pres">
      <dgm:prSet presAssocID="{D1BC2F50-0036-4CBD-84FD-6B838E51A6FA}" presName="sibTrans" presStyleLbl="sibTrans2D1" presStyleIdx="2" presStyleCnt="3"/>
      <dgm:spPr/>
    </dgm:pt>
    <dgm:pt modelId="{1505575C-C721-4AE6-A9E7-E2EAD2FA6125}" type="pres">
      <dgm:prSet presAssocID="{D1BC2F50-0036-4CBD-84FD-6B838E51A6FA}" presName="connectorText" presStyleLbl="sibTrans2D1" presStyleIdx="2" presStyleCnt="3"/>
      <dgm:spPr/>
    </dgm:pt>
    <dgm:pt modelId="{965C8798-9810-4CE0-B7FC-08801D636C67}" type="pres">
      <dgm:prSet presAssocID="{227AE493-34A9-4E7E-B651-5B7C051E6ABA}" presName="node" presStyleLbl="node1" presStyleIdx="3" presStyleCnt="4">
        <dgm:presLayoutVars>
          <dgm:bulletEnabled val="1"/>
        </dgm:presLayoutVars>
      </dgm:prSet>
      <dgm:spPr/>
    </dgm:pt>
  </dgm:ptLst>
  <dgm:cxnLst>
    <dgm:cxn modelId="{FAF50111-F917-427B-AB8E-32608686A840}" type="presOf" srcId="{D1BC2F50-0036-4CBD-84FD-6B838E51A6FA}" destId="{C8B416C1-E155-4354-B1C8-D7D5017489F6}" srcOrd="0" destOrd="0" presId="urn:microsoft.com/office/officeart/2005/8/layout/process1"/>
    <dgm:cxn modelId="{C7533819-3771-46EC-9C5D-01D046FC2982}" type="presOf" srcId="{559B61A6-5023-4C3B-A98F-EA764187EDE3}" destId="{CE7FB715-A10E-4B20-8A31-0C5456DDED8F}" srcOrd="0" destOrd="0" presId="urn:microsoft.com/office/officeart/2005/8/layout/process1"/>
    <dgm:cxn modelId="{1380FE2C-4FC1-4FE2-9B47-BAEBEF1CC8AC}" type="presOf" srcId="{1D8D74AF-5C06-4CBA-BD25-66C759D59E22}" destId="{8B656337-C1EF-4054-8E78-6EA36C72FF12}" srcOrd="0" destOrd="0" presId="urn:microsoft.com/office/officeart/2005/8/layout/process1"/>
    <dgm:cxn modelId="{6DC16437-4129-4F03-AAB1-0EEC8524DD5F}" srcId="{51D1113B-F9E2-4C37-BDBD-797B5238BC37}" destId="{1D8D74AF-5C06-4CBA-BD25-66C759D59E22}" srcOrd="1" destOrd="0" parTransId="{5AD94400-1FE7-4BA1-B797-4336CE8CBCCA}" sibTransId="{559B61A6-5023-4C3B-A98F-EA764187EDE3}"/>
    <dgm:cxn modelId="{CD1C005D-55B9-495C-A96A-C4B7E760915F}" type="presOf" srcId="{559B61A6-5023-4C3B-A98F-EA764187EDE3}" destId="{8BFE4C16-0156-48F7-AC7D-A89F771AA051}" srcOrd="1" destOrd="0" presId="urn:microsoft.com/office/officeart/2005/8/layout/process1"/>
    <dgm:cxn modelId="{5AD7615E-E4DF-43E8-862C-9495C210319F}" type="presOf" srcId="{59EA0C9F-A149-47BF-8985-0AD2165CB2C9}" destId="{8FE2DFAC-DED0-406F-ADF5-6EF54E12CCEC}" srcOrd="0" destOrd="0" presId="urn:microsoft.com/office/officeart/2005/8/layout/process1"/>
    <dgm:cxn modelId="{B96D5B60-694A-46F7-9511-6A4FA1CA2684}" type="presOf" srcId="{227AE493-34A9-4E7E-B651-5B7C051E6ABA}" destId="{965C8798-9810-4CE0-B7FC-08801D636C67}" srcOrd="0" destOrd="0" presId="urn:microsoft.com/office/officeart/2005/8/layout/process1"/>
    <dgm:cxn modelId="{E9B7294A-8B5D-42CE-91EC-4E7C89919D4E}" srcId="{51D1113B-F9E2-4C37-BDBD-797B5238BC37}" destId="{4CB96C2E-51DC-4AD5-BAAD-B7CA58BCAA24}" srcOrd="2" destOrd="0" parTransId="{A878249E-DFAB-45A0-9CFE-02E935151221}" sibTransId="{D1BC2F50-0036-4CBD-84FD-6B838E51A6FA}"/>
    <dgm:cxn modelId="{8282646F-9653-4472-A138-B3E7EC843126}" type="presOf" srcId="{343F28E8-8761-4582-8D31-C66011BF233B}" destId="{8418F419-E6E1-4832-AFA6-A0C2A85CE5C7}" srcOrd="0" destOrd="0" presId="urn:microsoft.com/office/officeart/2005/8/layout/process1"/>
    <dgm:cxn modelId="{D7C93751-C02E-4DC7-B85A-AB855A3EB31A}" type="presOf" srcId="{51D1113B-F9E2-4C37-BDBD-797B5238BC37}" destId="{05466B2F-C5FD-4A1A-9EF5-89FF6346D724}" srcOrd="0" destOrd="0" presId="urn:microsoft.com/office/officeart/2005/8/layout/process1"/>
    <dgm:cxn modelId="{8AE6E371-FEF0-4F91-91FC-8FB9A4DA00FF}" srcId="{51D1113B-F9E2-4C37-BDBD-797B5238BC37}" destId="{227AE493-34A9-4E7E-B651-5B7C051E6ABA}" srcOrd="3" destOrd="0" parTransId="{A804C2F1-387C-48D7-B87C-5F33874513A0}" sibTransId="{8103DB73-5A4F-4320-9013-FED77422240C}"/>
    <dgm:cxn modelId="{FADA3C89-77E8-4FDD-B360-41553A51491F}" type="presOf" srcId="{59EA0C9F-A149-47BF-8985-0AD2165CB2C9}" destId="{167CD2D0-4B43-4BDC-B6D7-467177C8B819}" srcOrd="1" destOrd="0" presId="urn:microsoft.com/office/officeart/2005/8/layout/process1"/>
    <dgm:cxn modelId="{A26190B3-5FEF-4055-8D89-805C29803984}" srcId="{51D1113B-F9E2-4C37-BDBD-797B5238BC37}" destId="{343F28E8-8761-4582-8D31-C66011BF233B}" srcOrd="0" destOrd="0" parTransId="{F884A048-3723-4DB6-A05E-FAECAEA48154}" sibTransId="{59EA0C9F-A149-47BF-8985-0AD2165CB2C9}"/>
    <dgm:cxn modelId="{57F5D0BB-2F9A-4DC1-B674-ED13F696B5DE}" type="presOf" srcId="{D1BC2F50-0036-4CBD-84FD-6B838E51A6FA}" destId="{1505575C-C721-4AE6-A9E7-E2EAD2FA6125}" srcOrd="1" destOrd="0" presId="urn:microsoft.com/office/officeart/2005/8/layout/process1"/>
    <dgm:cxn modelId="{12A227F6-2B47-472D-9509-722D12331462}" type="presOf" srcId="{4CB96C2E-51DC-4AD5-BAAD-B7CA58BCAA24}" destId="{CD39DC3D-9858-4AFF-BBD1-B9869719B6BF}" srcOrd="0" destOrd="0" presId="urn:microsoft.com/office/officeart/2005/8/layout/process1"/>
    <dgm:cxn modelId="{9E06C548-3FF3-457C-A26F-FECEF31C8112}" type="presParOf" srcId="{05466B2F-C5FD-4A1A-9EF5-89FF6346D724}" destId="{8418F419-E6E1-4832-AFA6-A0C2A85CE5C7}" srcOrd="0" destOrd="0" presId="urn:microsoft.com/office/officeart/2005/8/layout/process1"/>
    <dgm:cxn modelId="{691A96DC-B9DE-4C1E-8A8A-EC6E06067EAA}" type="presParOf" srcId="{05466B2F-C5FD-4A1A-9EF5-89FF6346D724}" destId="{8FE2DFAC-DED0-406F-ADF5-6EF54E12CCEC}" srcOrd="1" destOrd="0" presId="urn:microsoft.com/office/officeart/2005/8/layout/process1"/>
    <dgm:cxn modelId="{ABD9C52D-3338-4E68-B25B-E6E35E258981}" type="presParOf" srcId="{8FE2DFAC-DED0-406F-ADF5-6EF54E12CCEC}" destId="{167CD2D0-4B43-4BDC-B6D7-467177C8B819}" srcOrd="0" destOrd="0" presId="urn:microsoft.com/office/officeart/2005/8/layout/process1"/>
    <dgm:cxn modelId="{05D44A3C-7C2F-4000-853E-7A2894B7C670}" type="presParOf" srcId="{05466B2F-C5FD-4A1A-9EF5-89FF6346D724}" destId="{8B656337-C1EF-4054-8E78-6EA36C72FF12}" srcOrd="2" destOrd="0" presId="urn:microsoft.com/office/officeart/2005/8/layout/process1"/>
    <dgm:cxn modelId="{33802A86-982A-4F29-A7DB-01FF3BE90E6A}" type="presParOf" srcId="{05466B2F-C5FD-4A1A-9EF5-89FF6346D724}" destId="{CE7FB715-A10E-4B20-8A31-0C5456DDED8F}" srcOrd="3" destOrd="0" presId="urn:microsoft.com/office/officeart/2005/8/layout/process1"/>
    <dgm:cxn modelId="{16897789-C6E9-46AB-A769-B256FAF02B15}" type="presParOf" srcId="{CE7FB715-A10E-4B20-8A31-0C5456DDED8F}" destId="{8BFE4C16-0156-48F7-AC7D-A89F771AA051}" srcOrd="0" destOrd="0" presId="urn:microsoft.com/office/officeart/2005/8/layout/process1"/>
    <dgm:cxn modelId="{76795810-32CD-452D-9844-F6281B21F1BE}" type="presParOf" srcId="{05466B2F-C5FD-4A1A-9EF5-89FF6346D724}" destId="{CD39DC3D-9858-4AFF-BBD1-B9869719B6BF}" srcOrd="4" destOrd="0" presId="urn:microsoft.com/office/officeart/2005/8/layout/process1"/>
    <dgm:cxn modelId="{0F8EA6AB-F922-4A80-B61F-501B4C3F5788}" type="presParOf" srcId="{05466B2F-C5FD-4A1A-9EF5-89FF6346D724}" destId="{C8B416C1-E155-4354-B1C8-D7D5017489F6}" srcOrd="5" destOrd="0" presId="urn:microsoft.com/office/officeart/2005/8/layout/process1"/>
    <dgm:cxn modelId="{2ED205FD-6A35-4E03-A564-2A3489DE48AB}" type="presParOf" srcId="{C8B416C1-E155-4354-B1C8-D7D5017489F6}" destId="{1505575C-C721-4AE6-A9E7-E2EAD2FA6125}" srcOrd="0" destOrd="0" presId="urn:microsoft.com/office/officeart/2005/8/layout/process1"/>
    <dgm:cxn modelId="{DDE85603-BADC-48E0-BC20-AEBD1B41068D}" type="presParOf" srcId="{05466B2F-C5FD-4A1A-9EF5-89FF6346D724}" destId="{965C8798-9810-4CE0-B7FC-08801D636C67}" srcOrd="6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418F419-E6E1-4832-AFA6-A0C2A85CE5C7}">
      <dsp:nvSpPr>
        <dsp:cNvPr id="0" name=""/>
        <dsp:cNvSpPr/>
      </dsp:nvSpPr>
      <dsp:spPr>
        <a:xfrm>
          <a:off x="3221" y="172149"/>
          <a:ext cx="1408382" cy="108269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Chess Engine</a:t>
          </a:r>
        </a:p>
      </dsp:txBody>
      <dsp:txXfrm>
        <a:off x="34932" y="203860"/>
        <a:ext cx="1344960" cy="1019271"/>
      </dsp:txXfrm>
    </dsp:sp>
    <dsp:sp modelId="{8FE2DFAC-DED0-406F-ADF5-6EF54E12CCEC}">
      <dsp:nvSpPr>
        <dsp:cNvPr id="0" name=""/>
        <dsp:cNvSpPr/>
      </dsp:nvSpPr>
      <dsp:spPr>
        <a:xfrm>
          <a:off x="1552441" y="538856"/>
          <a:ext cx="298577" cy="349278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/>
        </a:p>
      </dsp:txBody>
      <dsp:txXfrm>
        <a:off x="1552441" y="608712"/>
        <a:ext cx="209004" cy="209566"/>
      </dsp:txXfrm>
    </dsp:sp>
    <dsp:sp modelId="{8B656337-C1EF-4054-8E78-6EA36C72FF12}">
      <dsp:nvSpPr>
        <dsp:cNvPr id="0" name=""/>
        <dsp:cNvSpPr/>
      </dsp:nvSpPr>
      <dsp:spPr>
        <a:xfrm>
          <a:off x="1974956" y="172149"/>
          <a:ext cx="1408382" cy="108269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Data Comm</a:t>
          </a:r>
        </a:p>
      </dsp:txBody>
      <dsp:txXfrm>
        <a:off x="2006667" y="203860"/>
        <a:ext cx="1344960" cy="1019271"/>
      </dsp:txXfrm>
    </dsp:sp>
    <dsp:sp modelId="{CE7FB715-A10E-4B20-8A31-0C5456DDED8F}">
      <dsp:nvSpPr>
        <dsp:cNvPr id="0" name=""/>
        <dsp:cNvSpPr/>
      </dsp:nvSpPr>
      <dsp:spPr>
        <a:xfrm>
          <a:off x="3524177" y="538856"/>
          <a:ext cx="298577" cy="349278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/>
        </a:p>
      </dsp:txBody>
      <dsp:txXfrm>
        <a:off x="3524177" y="608712"/>
        <a:ext cx="209004" cy="209566"/>
      </dsp:txXfrm>
    </dsp:sp>
    <dsp:sp modelId="{CD39DC3D-9858-4AFF-BBD1-B9869719B6BF}">
      <dsp:nvSpPr>
        <dsp:cNvPr id="0" name=""/>
        <dsp:cNvSpPr/>
      </dsp:nvSpPr>
      <dsp:spPr>
        <a:xfrm>
          <a:off x="3946691" y="172149"/>
          <a:ext cx="1408382" cy="108269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/>
            <a:t>GUI</a:t>
          </a:r>
        </a:p>
      </dsp:txBody>
      <dsp:txXfrm>
        <a:off x="3978402" y="203860"/>
        <a:ext cx="1344960" cy="1019271"/>
      </dsp:txXfrm>
    </dsp:sp>
    <dsp:sp modelId="{C8B416C1-E155-4354-B1C8-D7D5017489F6}">
      <dsp:nvSpPr>
        <dsp:cNvPr id="0" name=""/>
        <dsp:cNvSpPr/>
      </dsp:nvSpPr>
      <dsp:spPr>
        <a:xfrm>
          <a:off x="5495912" y="538856"/>
          <a:ext cx="298577" cy="349278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/>
        </a:p>
      </dsp:txBody>
      <dsp:txXfrm>
        <a:off x="5495912" y="608712"/>
        <a:ext cx="209004" cy="209566"/>
      </dsp:txXfrm>
    </dsp:sp>
    <dsp:sp modelId="{965C8798-9810-4CE0-B7FC-08801D636C67}">
      <dsp:nvSpPr>
        <dsp:cNvPr id="0" name=""/>
        <dsp:cNvSpPr/>
      </dsp:nvSpPr>
      <dsp:spPr>
        <a:xfrm>
          <a:off x="5918427" y="172149"/>
          <a:ext cx="1408382" cy="108269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/>
            <a:t>GPIO</a:t>
          </a:r>
        </a:p>
      </dsp:txBody>
      <dsp:txXfrm>
        <a:off x="5950138" y="203860"/>
        <a:ext cx="1344960" cy="101927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FF686E-D134-E449-85A5-593E794DABE1}" type="datetimeFigureOut">
              <a:rPr lang="en-US" smtClean="0"/>
              <a:t>9/24/2025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5607F6-F4D7-A642-A9CB-2570F04E22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2987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Dylan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5607F6-F4D7-A642-A9CB-2570F04E226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8824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Zephan</a:t>
            </a:r>
          </a:p>
          <a:p>
            <a:endParaRPr lang="en-US"/>
          </a:p>
          <a:p>
            <a:r>
              <a:rPr lang="en-US"/>
              <a:t>Why stop FPGA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5607F6-F4D7-A642-A9CB-2570F04E226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966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Dylan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5607F6-F4D7-A642-A9CB-2570F04E226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5529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Shane</a:t>
            </a:r>
          </a:p>
          <a:p>
            <a:endParaRPr lang="en-US"/>
          </a:p>
          <a:p>
            <a:r>
              <a:rPr lang="en-US"/>
              <a:t>Table on Network Spec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5607F6-F4D7-A642-A9CB-2570F04E226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8303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/>
              <a:t>Sam</a:t>
            </a:r>
          </a:p>
          <a:p>
            <a:pPr marL="0" indent="0">
              <a:buFont typeface="Wingdings" panose="05000000000000000000" pitchFamily="2" charset="2"/>
              <a:buNone/>
            </a:pPr>
            <a:endParaRPr lang="en-US"/>
          </a:p>
          <a:p>
            <a:pPr marL="0" indent="0">
              <a:buFont typeface="Wingdings" panose="05000000000000000000" pitchFamily="2" charset="2"/>
              <a:buNone/>
            </a:pPr>
            <a:r>
              <a:rPr lang="en-US"/>
              <a:t>For our high level design. We wanted to imagine what it would like for a high schooler to walk in and see our design. The perspective they would see would like this diagram:</a:t>
            </a:r>
          </a:p>
          <a:p>
            <a:pPr marL="0" indent="0">
              <a:buFont typeface="Wingdings" panose="05000000000000000000" pitchFamily="2" charset="2"/>
              <a:buNone/>
            </a:pPr>
            <a:endParaRPr lang="en-US"/>
          </a:p>
          <a:p>
            <a:pPr marL="0" indent="0">
              <a:buFont typeface="Wingdings" panose="05000000000000000000" pitchFamily="2" charset="2"/>
              <a:buNone/>
            </a:pPr>
            <a:r>
              <a:rPr lang="en-US"/>
              <a:t>We will have Raspberry Pies placed on a table across from each other. Both connected to some kind of monitor that will display our GUI system. On the outside, it would look quite simple </a:t>
            </a:r>
          </a:p>
          <a:p>
            <a:pPr marL="171450" indent="-171450">
              <a:buFont typeface="Wingdings" panose="05000000000000000000" pitchFamily="2" charset="2"/>
              <a:buChar char="à"/>
            </a:pPr>
            <a:endParaRPr lang="en-US"/>
          </a:p>
          <a:p>
            <a:pPr marL="0" indent="0">
              <a:buFont typeface="Wingdings" panose="05000000000000000000" pitchFamily="2" charset="2"/>
              <a:buNone/>
            </a:pPr>
            <a:endParaRPr lang="en-US"/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5607F6-F4D7-A642-A9CB-2570F04E226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51681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Sam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5607F6-F4D7-A642-A9CB-2570F04E226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89990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Sam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5607F6-F4D7-A642-A9CB-2570F04E226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5637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Dylan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5607F6-F4D7-A642-A9CB-2570F04E226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9506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Dylan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5607F6-F4D7-A642-A9CB-2570F04E226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4147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Dylan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5607F6-F4D7-A642-A9CB-2570F04E226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2476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Shane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5607F6-F4D7-A642-A9CB-2570F04E226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1879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Sam</a:t>
            </a:r>
          </a:p>
          <a:p>
            <a:endParaRPr lang="en-US"/>
          </a:p>
          <a:p>
            <a:r>
              <a:rPr lang="en-US"/>
              <a:t>Our Design Requirements can be broken down into 3 categories: </a:t>
            </a:r>
          </a:p>
          <a:p>
            <a:endParaRPr lang="en-US"/>
          </a:p>
          <a:p>
            <a:r>
              <a:rPr lang="en-US"/>
              <a:t>Our Design must include some kind of User Interface; this allows one to actively interact and modify the chess engine via a GUI. </a:t>
            </a:r>
          </a:p>
          <a:p>
            <a:endParaRPr lang="en-US"/>
          </a:p>
          <a:p>
            <a:r>
              <a:rPr lang="en-US"/>
              <a:t>Our Design must be customizable, this in regard to two factors: Both in difficulty and speed. The user must be able to change the difficulty of game, as well as the Speed at which the games are played at </a:t>
            </a:r>
          </a:p>
          <a:p>
            <a:endParaRPr lang="en-US"/>
          </a:p>
          <a:p>
            <a:r>
              <a:rPr lang="en-US"/>
              <a:t>Our Design must be Portable and work long-term. Languages used must not be prone to version control issues. Device portability also works in two aspects: physically moving this device around, as well as not relying on exclusive external connections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5607F6-F4D7-A642-A9CB-2570F04E226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8257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Zephan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5607F6-F4D7-A642-A9CB-2570F04E226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9165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Zephan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5607F6-F4D7-A642-A9CB-2570F04E226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45215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Dylan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5607F6-F4D7-A642-A9CB-2570F04E226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8646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Zephan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5607F6-F4D7-A642-A9CB-2570F04E226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6976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A17835-0606-15CB-E5CA-007CCAA857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90C2A54-4FAF-5159-682F-FB2320C1DD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BE4216-4B5E-5760-77F7-6B1ED25931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1B1118-4549-1D4D-86BB-DC2577EF8C04}" type="datetime1">
              <a:rPr lang="en-US" smtClean="0"/>
              <a:t>9/24/2025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30361B-2A97-F403-8D9C-C09198E6C5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7B66B9-186A-1915-981E-181213C9F2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36E06-95DA-A748-BD00-E0E4363FC2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2261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A703B2-AFB9-F885-97DC-10129AA21D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0DD5780-0997-267D-4089-54B7413DF0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98D2F1-1639-9221-008E-C90FFABC1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1E77B-4F80-794D-84DE-BDB635F9B5C1}" type="datetime1">
              <a:rPr lang="en-US" smtClean="0"/>
              <a:t>9/24/2025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FF0704-972D-B2E4-1DDA-3458498BC2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053526-310C-A4E4-9CDC-C1B114700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36E06-95DA-A748-BD00-E0E4363FC2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3437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BA2C832-D1AF-5CC6-5D27-C9D4877D4BF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3E4597E-C164-7DB8-EA53-29C576ADC9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39234E-9230-87E4-93EF-3CB56F2BF8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6C177-2C5D-C240-B5B0-2A07E13D0806}" type="datetime1">
              <a:rPr lang="en-US" smtClean="0"/>
              <a:t>9/24/2025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514CC1-5F08-03F5-2774-B4C19EB30F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B24DC7-78BE-22B8-7086-E2496646A8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36E06-95DA-A748-BD00-E0E4363FC2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0355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1AE8F5-25A0-D9C4-02EA-0F1194463A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2C7A70-933F-EA88-3BAE-783A58A488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3D85C7-00DD-545D-DB8E-72FC350608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E4DEA-FD11-8F44-BFBA-AE88FA767547}" type="datetime1">
              <a:rPr lang="en-US" smtClean="0"/>
              <a:t>9/24/2025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A6EE82-4E49-1758-34FB-19A231FC00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DB6BC6-C505-DD45-9B81-4C3002F723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36E06-95DA-A748-BD00-E0E4363FC2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7206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E59CB2-70AD-6752-06A9-5A9ACDF2FF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425F06-AEFA-C7B3-A325-1B532DFED2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3E0C7F-8C76-EB80-FDDB-565F0521FA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E274E1-5442-D945-8EAE-D80F4DA193BE}" type="datetime1">
              <a:rPr lang="en-US" smtClean="0"/>
              <a:t>9/24/2025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2BCCA4-EC80-8106-76CD-84B583CEA7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8F313D-C9D7-F706-D25A-50B9864412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36E06-95DA-A748-BD00-E0E4363FC2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5719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2B7F83-4C28-2FB0-CA3E-EBE70786E1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954635-F93D-D3A6-BB6E-B17E3829995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12B473-817F-7394-303F-EF566193C0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617DD9C-3650-BF74-5CFA-6685A808ED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DCB1E-6CD9-F44C-8563-8A241455D804}" type="datetime1">
              <a:rPr lang="en-US" smtClean="0"/>
              <a:t>9/24/2025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C9D929-2BB2-E910-112B-9F99C8B41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B0EE59-1B5A-9B31-5156-4220685C35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36E06-95DA-A748-BD00-E0E4363FC2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76707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F17FD4-ABCD-B6E8-D1EB-03CFFD2222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FC1D08-6AAD-7530-F529-9565E48E1B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9D53151-B872-ABC8-CF89-3301927602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75FF2EF-3C96-64AF-6BAA-18BBE8597EF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CFBCD85-0ECA-111F-B3C0-AE310630CB5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6EA3D82-2299-8B85-A317-B090E404A7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32EA5-2915-C347-831C-995319D8D132}" type="datetime1">
              <a:rPr lang="en-US" smtClean="0"/>
              <a:t>9/24/2025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D124F22-D657-0C92-BD24-292E013A8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F0087EA-74F5-1A42-49A0-2ED800F4BD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36E06-95DA-A748-BD00-E0E4363FC2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6671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04FA65-C044-F832-1453-F930584A6B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1CB0570-B6E3-1072-B93F-6234E27296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99D8F-6FDA-FB48-8ECD-7D7C3D259B61}" type="datetime1">
              <a:rPr lang="en-US" smtClean="0"/>
              <a:t>9/24/2025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B4F1FDC-6147-918C-3905-6912BD64F0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C9FFF33-ACA3-12C8-1E27-90D38B60A9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36E06-95DA-A748-BD00-E0E4363FC2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47281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2F8E9D3-9173-26F0-C254-1AB6746F27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486B9-CD57-FD4C-BCDB-A5E84686D4A3}" type="datetime1">
              <a:rPr lang="en-US" smtClean="0"/>
              <a:t>9/24/2025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32C0878-DF30-8C7A-63ED-CA311BA1DE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7418B1-7CE4-6104-3F7C-A2EA33B54D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36E06-95DA-A748-BD00-E0E4363FC2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6809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3C304B-B240-CA30-CAAC-013EEBB479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A38465-8284-BBE1-B21A-0E323865AB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487736-D193-1B21-F60E-84450A00C6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33A075-6461-CB1A-983A-9C8554E6AC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590F42-9C79-4A49-B2AE-9BC4F5DE3A43}" type="datetime1">
              <a:rPr lang="en-US" smtClean="0"/>
              <a:t>9/24/2025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BF2A74-8536-45B8-367F-13B855777A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3B5675-8105-D266-647B-85C2A854B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36E06-95DA-A748-BD00-E0E4363FC2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62299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995B52-6606-FADB-0969-5C67CA8222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15D3A53-8513-CDC9-2168-EC8EBE8921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95AB87-7546-57DF-8A07-713A6BDFC3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3A53588-2A6B-FD26-68AB-684396F14E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1C121-FDB2-0641-A186-C58445C7C737}" type="datetime1">
              <a:rPr lang="en-US" smtClean="0"/>
              <a:t>9/24/2025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63D2F0-6C59-D7E0-A735-8B0A4B17BD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8BF255-5C87-5D15-4CA5-C67EAFAE9A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36E06-95DA-A748-BD00-E0E4363FC2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9239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946AE41-FCAF-0D41-1B34-53C6C3E33D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E7D6CB-C9E7-9851-7B93-378D455A8F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7AA1B4-BA86-4997-F45B-CDBD76A0EB1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C0954EC-5D28-9144-B96C-6E27D38CF423}" type="datetime1">
              <a:rPr lang="en-US" smtClean="0"/>
              <a:t>9/24/2025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3B730E-A232-6C16-1BA6-27AEE4127C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5A2DDB-BD8D-38DA-CE32-1C1775F27A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6536E06-95DA-A748-BD00-E0E4363FC2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9780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9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14.pn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5.png"/><Relationship Id="rId3" Type="http://schemas.openxmlformats.org/officeDocument/2006/relationships/image" Target="../media/image8.png"/><Relationship Id="rId7" Type="http://schemas.openxmlformats.org/officeDocument/2006/relationships/image" Target="../media/image2.pn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3.png"/><Relationship Id="rId5" Type="http://schemas.openxmlformats.org/officeDocument/2006/relationships/image" Target="../media/image9.png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4" Type="http://schemas.openxmlformats.org/officeDocument/2006/relationships/image" Target="../media/image3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1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22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5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artoon of a child in front of a computer&#10;&#10;AI-generated content may be incorrect.">
            <a:extLst>
              <a:ext uri="{FF2B5EF4-FFF2-40B4-BE49-F238E27FC236}">
                <a16:creationId xmlns:a16="http://schemas.microsoft.com/office/drawing/2014/main" id="{0282B936-C769-B8F7-AE1C-12256AB1B6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527711"/>
            <a:ext cx="12192000" cy="770104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A43E7D6-C03D-2F6A-2339-011D8AB3B822}"/>
              </a:ext>
            </a:extLst>
          </p:cNvPr>
          <p:cNvSpPr/>
          <p:nvPr/>
        </p:nvSpPr>
        <p:spPr>
          <a:xfrm>
            <a:off x="7078134" y="5008606"/>
            <a:ext cx="4853116" cy="1544593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4A048AE-9C46-D307-5BF9-D1E9A9C1C344}"/>
              </a:ext>
            </a:extLst>
          </p:cNvPr>
          <p:cNvSpPr txBox="1"/>
          <p:nvPr/>
        </p:nvSpPr>
        <p:spPr>
          <a:xfrm>
            <a:off x="7247467" y="5180737"/>
            <a:ext cx="45144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latin typeface="Aharoni" panose="02010803020104030203" pitchFamily="2" charset="-79"/>
                <a:cs typeface="Aharoni" panose="02010803020104030203" pitchFamily="2" charset="-79"/>
              </a:rPr>
              <a:t>AI Chess on Raspberry Pi: Inspiring the Next Generation of Engineers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FAE22F8-EFE8-B456-F733-2D50294864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36E06-95DA-A748-BD00-E0E4363FC22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8852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B18C08B6-8737-08AB-A976-72990AC4F2F0}"/>
              </a:ext>
            </a:extLst>
          </p:cNvPr>
          <p:cNvSpPr txBox="1">
            <a:spLocks/>
          </p:cNvSpPr>
          <p:nvPr/>
        </p:nvSpPr>
        <p:spPr>
          <a:xfrm>
            <a:off x="4678802" y="4409131"/>
            <a:ext cx="2888183" cy="13577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/>
              <a:t>Programming Language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1DF7EAA-2BAA-48C3-01FB-079F5581AD57}"/>
              </a:ext>
            </a:extLst>
          </p:cNvPr>
          <p:cNvSpPr txBox="1">
            <a:spLocks/>
          </p:cNvSpPr>
          <p:nvPr/>
        </p:nvSpPr>
        <p:spPr>
          <a:xfrm>
            <a:off x="1304651" y="4409131"/>
            <a:ext cx="2888183" cy="13577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/>
              <a:t>Board Specs  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E868DBB-F2A8-BE95-3EC0-6B204072A0DF}"/>
              </a:ext>
            </a:extLst>
          </p:cNvPr>
          <p:cNvSpPr txBox="1">
            <a:spLocks/>
          </p:cNvSpPr>
          <p:nvPr/>
        </p:nvSpPr>
        <p:spPr>
          <a:xfrm>
            <a:off x="8052954" y="4409131"/>
            <a:ext cx="2888183" cy="13577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/>
              <a:t>Networking</a:t>
            </a:r>
          </a:p>
        </p:txBody>
      </p:sp>
      <p:pic>
        <p:nvPicPr>
          <p:cNvPr id="7" name="Picture 6" descr="A computer cable with a connector&#10;&#10;AI-generated content may be incorrect.">
            <a:extLst>
              <a:ext uri="{FF2B5EF4-FFF2-40B4-BE49-F238E27FC236}">
                <a16:creationId xmlns:a16="http://schemas.microsoft.com/office/drawing/2014/main" id="{8220D199-78FD-F5D5-935B-8D2EF24D28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9721" y="1734483"/>
            <a:ext cx="2674648" cy="2674648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13D7EE17-2C33-4C52-330B-407083CFE1D5}"/>
              </a:ext>
            </a:extLst>
          </p:cNvPr>
          <p:cNvSpPr txBox="1">
            <a:spLocks/>
          </p:cNvSpPr>
          <p:nvPr/>
        </p:nvSpPr>
        <p:spPr>
          <a:xfrm>
            <a:off x="838200" y="42835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/>
              <a:t>Design Constraints</a:t>
            </a:r>
          </a:p>
        </p:txBody>
      </p:sp>
      <p:pic>
        <p:nvPicPr>
          <p:cNvPr id="11" name="Picture 10" descr="A logo of a website&#10;&#10;AI-generated content may be incorrect.">
            <a:extLst>
              <a:ext uri="{FF2B5EF4-FFF2-40B4-BE49-F238E27FC236}">
                <a16:creationId xmlns:a16="http://schemas.microsoft.com/office/drawing/2014/main" id="{FD35FF09-EDB5-763A-9E23-9F64DAA764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8022" y="1863829"/>
            <a:ext cx="2415956" cy="2415956"/>
          </a:xfrm>
          <a:prstGeom prst="rect">
            <a:avLst/>
          </a:prstGeom>
        </p:spPr>
      </p:pic>
      <p:pic>
        <p:nvPicPr>
          <p:cNvPr id="12" name="Picture 11" descr="A green circuit board with many small objects&#10;&#10;AI-generated content may be incorrect.">
            <a:extLst>
              <a:ext uri="{FF2B5EF4-FFF2-40B4-BE49-F238E27FC236}">
                <a16:creationId xmlns:a16="http://schemas.microsoft.com/office/drawing/2014/main" id="{2068B7AD-EE9A-044D-6704-F0FA8E864F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328030" y="1922905"/>
            <a:ext cx="4648512" cy="2589313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0774CFD-E002-3AD9-5D3B-1691A1A1A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36E06-95DA-A748-BD00-E0E4363FC22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3950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3DD322-E2CC-12A6-F0A1-E55FDFABDB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b="1"/>
              <a:t>Design must work within specifications of Raspberry PI 4</a:t>
            </a:r>
            <a:br>
              <a:rPr lang="en-US" sz="3200" b="1"/>
            </a:br>
            <a:endParaRPr lang="en-US" sz="3200" b="1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83FA610-CC5F-FBFE-C864-BFED07C773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1180306"/>
            <a:ext cx="7772400" cy="5420603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79C54F-1E04-CFA8-BB66-8DB56AEE3B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36E06-95DA-A748-BD00-E0E4363FC22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932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1572EF0-DE20-BA69-A249-17A54E9D0C5D}"/>
              </a:ext>
            </a:extLst>
          </p:cNvPr>
          <p:cNvSpPr/>
          <p:nvPr/>
        </p:nvSpPr>
        <p:spPr>
          <a:xfrm>
            <a:off x="680903" y="1531871"/>
            <a:ext cx="10830194" cy="4961004"/>
          </a:xfrm>
          <a:prstGeom prst="rect">
            <a:avLst/>
          </a:prstGeom>
          <a:solidFill>
            <a:schemeClr val="tx1">
              <a:lumMod val="75000"/>
            </a:schemeClr>
          </a:solidFill>
          <a:ln w="9525">
            <a:solidFill>
              <a:schemeClr val="bg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DFDDE88-332D-E454-6116-EFADDB6216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Must use universal programming language for the GUI</a:t>
            </a:r>
            <a:br>
              <a:rPr lang="en-US"/>
            </a:br>
            <a:endParaRPr lang="en-US"/>
          </a:p>
        </p:txBody>
      </p:sp>
      <p:pic>
        <p:nvPicPr>
          <p:cNvPr id="3" name="Picture 2" descr="A logo of a cup of coffee&#10;&#10;AI-generated content may be incorrect.">
            <a:extLst>
              <a:ext uri="{FF2B5EF4-FFF2-40B4-BE49-F238E27FC236}">
                <a16:creationId xmlns:a16="http://schemas.microsoft.com/office/drawing/2014/main" id="{933A0C48-D5CB-11AD-1AEA-A617A09DD4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9495" y="2607762"/>
            <a:ext cx="1931950" cy="1931950"/>
          </a:xfrm>
          <a:prstGeom prst="rect">
            <a:avLst/>
          </a:prstGeom>
        </p:spPr>
      </p:pic>
      <p:pic>
        <p:nvPicPr>
          <p:cNvPr id="4" name="Picture 3" descr="A logo of a website&#10;&#10;AI-generated content may be incorrect.">
            <a:extLst>
              <a:ext uri="{FF2B5EF4-FFF2-40B4-BE49-F238E27FC236}">
                <a16:creationId xmlns:a16="http://schemas.microsoft.com/office/drawing/2014/main" id="{0EC848AD-E332-C0BB-873A-6666727B0A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27849" y="2607762"/>
            <a:ext cx="1931950" cy="1931950"/>
          </a:xfrm>
          <a:prstGeom prst="rect">
            <a:avLst/>
          </a:prstGeom>
        </p:spPr>
      </p:pic>
      <p:pic>
        <p:nvPicPr>
          <p:cNvPr id="5" name="Picture 4" descr="A yellow and blue snake logo&#10;&#10;AI-generated content may be incorrect.">
            <a:extLst>
              <a:ext uri="{FF2B5EF4-FFF2-40B4-BE49-F238E27FC236}">
                <a16:creationId xmlns:a16="http://schemas.microsoft.com/office/drawing/2014/main" id="{D0865D0A-72F7-5D93-AF39-F412ED36F2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22477" y="4422035"/>
            <a:ext cx="1931950" cy="1931950"/>
          </a:xfrm>
          <a:prstGeom prst="rect">
            <a:avLst/>
          </a:prstGeom>
        </p:spPr>
      </p:pic>
      <p:pic>
        <p:nvPicPr>
          <p:cNvPr id="7" name="Picture 6" descr="A hexagon with a white circle and a white circle with a white symbol on it&#10;&#10;AI-generated content may be incorrect.">
            <a:extLst>
              <a:ext uri="{FF2B5EF4-FFF2-40B4-BE49-F238E27FC236}">
                <a16:creationId xmlns:a16="http://schemas.microsoft.com/office/drawing/2014/main" id="{4EBD2FAC-7F67-A393-61E7-05683848997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79673" y="2463025"/>
            <a:ext cx="1716869" cy="1931949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35B3A5C-6FB9-10EC-B51B-B88796916BDA}"/>
              </a:ext>
            </a:extLst>
          </p:cNvPr>
          <p:cNvCxnSpPr>
            <a:cxnSpLocks/>
          </p:cNvCxnSpPr>
          <p:nvPr/>
        </p:nvCxnSpPr>
        <p:spPr>
          <a:xfrm>
            <a:off x="6096000" y="1531871"/>
            <a:ext cx="0" cy="4962007"/>
          </a:xfrm>
          <a:prstGeom prst="line">
            <a:avLst/>
          </a:prstGeom>
          <a:ln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1" name="Title 1">
            <a:extLst>
              <a:ext uri="{FF2B5EF4-FFF2-40B4-BE49-F238E27FC236}">
                <a16:creationId xmlns:a16="http://schemas.microsoft.com/office/drawing/2014/main" id="{A803CED6-6B53-BAC6-1CAA-C189D4A544AC}"/>
              </a:ext>
            </a:extLst>
          </p:cNvPr>
          <p:cNvSpPr txBox="1">
            <a:spLocks/>
          </p:cNvSpPr>
          <p:nvPr/>
        </p:nvSpPr>
        <p:spPr>
          <a:xfrm>
            <a:off x="1842375" y="1220567"/>
            <a:ext cx="2888183" cy="13577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>
                <a:solidFill>
                  <a:schemeClr val="bg1"/>
                </a:solidFill>
              </a:rPr>
              <a:t>Can Use: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E3814910-6325-25A2-481B-36C9D956F552}"/>
              </a:ext>
            </a:extLst>
          </p:cNvPr>
          <p:cNvSpPr txBox="1">
            <a:spLocks/>
          </p:cNvSpPr>
          <p:nvPr/>
        </p:nvSpPr>
        <p:spPr>
          <a:xfrm>
            <a:off x="7239930" y="1220567"/>
            <a:ext cx="2888183" cy="13577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>
                <a:solidFill>
                  <a:schemeClr val="bg1"/>
                </a:solidFill>
              </a:rPr>
              <a:t>Can’t Use:</a:t>
            </a:r>
          </a:p>
        </p:txBody>
      </p:sp>
      <p:pic>
        <p:nvPicPr>
          <p:cNvPr id="14" name="Picture 13" descr="A blue square with white letters on it&#10;&#10;AI-generated content may be incorrect.">
            <a:extLst>
              <a:ext uri="{FF2B5EF4-FFF2-40B4-BE49-F238E27FC236}">
                <a16:creationId xmlns:a16="http://schemas.microsoft.com/office/drawing/2014/main" id="{80837FE6-9575-4FBD-81C7-8A4DB0A1076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29762" y="2612520"/>
            <a:ext cx="1632957" cy="1632957"/>
          </a:xfrm>
          <a:prstGeom prst="rect">
            <a:avLst/>
          </a:prstGeom>
        </p:spPr>
      </p:pic>
      <p:pic>
        <p:nvPicPr>
          <p:cNvPr id="16" name="Picture 15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9823E2BC-F246-C4B4-4797-6204D042BB5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45988" y="4344249"/>
            <a:ext cx="1876065" cy="1876065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D320B4-1E45-548A-EA1D-06C49556B9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36E06-95DA-A748-BD00-E0E4363FC22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34748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E1D2A1-E376-88A2-201E-EBF4F5862C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/>
              <a:t>Board-to-Board Communications</a:t>
            </a:r>
            <a:br>
              <a:rPr lang="en-US"/>
            </a:br>
            <a:endParaRPr lang="en-US"/>
          </a:p>
        </p:txBody>
      </p:sp>
      <p:pic>
        <p:nvPicPr>
          <p:cNvPr id="8" name="Picture 7" descr="A table with different types of internet speed&#10;&#10;AI-generated content may be incorrect.">
            <a:extLst>
              <a:ext uri="{FF2B5EF4-FFF2-40B4-BE49-F238E27FC236}">
                <a16:creationId xmlns:a16="http://schemas.microsoft.com/office/drawing/2014/main" id="{880487AC-B352-20DD-57FB-316F9F76AC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0091" y="1279137"/>
            <a:ext cx="6556453" cy="472718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B6FA54B-36C7-3533-0724-136570F8DB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804" y="947853"/>
            <a:ext cx="1988635" cy="194217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D5F18EC-08D2-6713-A466-F54A7D3A2B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96707" y="3354657"/>
            <a:ext cx="1905001" cy="185853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BB12C54-1DAE-B5A6-8C1F-20FAAEF5A40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1805" y="4194020"/>
            <a:ext cx="1765610" cy="83959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25A8F7A-0E8E-0A84-33EA-44B63BD7FAA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19317" y="1282389"/>
            <a:ext cx="1659783" cy="1366026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070BDE0-0590-FB09-D207-D8CF7CF63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36E06-95DA-A748-BD00-E0E4363FC22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4956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E01A67-800A-3C90-1AD4-61ABB89C2A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/>
              <a:t>High Level Front-End (Design Plan)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A1F870-24B4-EFEA-DC81-78EB4C0E13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28F69C6-3856-CB3B-04FB-15BA1DF9D1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3305" y="2084429"/>
            <a:ext cx="7174877" cy="395323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591832-E2D9-C16F-874D-ED2975B036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36E06-95DA-A748-BD00-E0E4363FC22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4819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40BD00-3E5B-FC69-C371-9BACA4A837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14369"/>
            <a:ext cx="10515600" cy="1325563"/>
          </a:xfrm>
        </p:spPr>
        <p:txBody>
          <a:bodyPr/>
          <a:lstStyle/>
          <a:p>
            <a:pPr algn="ctr"/>
            <a:r>
              <a:rPr lang="en-US"/>
              <a:t>Simplified System Diagram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4DC862-D009-41F2-668B-80BDA6D1A2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36E06-95DA-A748-BD00-E0E4363FC22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66323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117422-718F-F958-9596-AD8D1A6811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diagram of a computer system&#10;&#10;AI-generated content may be incorrect.">
            <a:extLst>
              <a:ext uri="{FF2B5EF4-FFF2-40B4-BE49-F238E27FC236}">
                <a16:creationId xmlns:a16="http://schemas.microsoft.com/office/drawing/2014/main" id="{AD2E8C96-772D-BCFA-3500-FCE72B8C7D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21317" y="518582"/>
            <a:ext cx="10228393" cy="5809537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083C3E-ABF7-ED8C-074A-10FD8D60DF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36E06-95DA-A748-BD00-E0E4363FC221}" type="slidenum">
              <a:rPr lang="en-US" smtClean="0"/>
              <a:t>16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518C4F8-29C4-8815-38F4-B5C3B8D4CE1B}"/>
              </a:ext>
            </a:extLst>
          </p:cNvPr>
          <p:cNvSpPr txBox="1"/>
          <p:nvPr/>
        </p:nvSpPr>
        <p:spPr>
          <a:xfrm>
            <a:off x="3434080" y="843280"/>
            <a:ext cx="59944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User begins game, laptop configures boards</a:t>
            </a:r>
          </a:p>
        </p:txBody>
      </p:sp>
    </p:spTree>
    <p:extLst>
      <p:ext uri="{BB962C8B-B14F-4D97-AF65-F5344CB8AC3E}">
        <p14:creationId xmlns:p14="http://schemas.microsoft.com/office/powerpoint/2010/main" val="35983838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DB6854-8672-225E-089F-E0888319DE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diagram of a computer&#10;&#10;AI-generated content may be incorrect.">
            <a:extLst>
              <a:ext uri="{FF2B5EF4-FFF2-40B4-BE49-F238E27FC236}">
                <a16:creationId xmlns:a16="http://schemas.microsoft.com/office/drawing/2014/main" id="{239014AA-59DB-500F-9F77-842DB5D85E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37920" y="590074"/>
            <a:ext cx="10210800" cy="57658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9D6B52-0072-FEA2-4334-1F3727A765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36E06-95DA-A748-BD00-E0E4363FC22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7738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BF3B6E-4640-5A36-82B1-7EB29071E1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diagram of a computer&#10;&#10;AI-generated content may be incorrect.">
            <a:extLst>
              <a:ext uri="{FF2B5EF4-FFF2-40B4-BE49-F238E27FC236}">
                <a16:creationId xmlns:a16="http://schemas.microsoft.com/office/drawing/2014/main" id="{0E165B66-E0F6-8FC3-E897-017CA77918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5680" y="508794"/>
            <a:ext cx="10353040" cy="584708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2EFE1B-8FE4-FE34-14E4-B657E1B97F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36E06-95DA-A748-BD00-E0E4363FC22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6087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DD73F8-5373-3A4B-B708-D974B74D08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GPIO to include LED Panel, Speaker, &amp; LCD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9A66C3A-7FE6-FE0C-2740-D5C25A52BD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80253" y="1780761"/>
            <a:ext cx="8836747" cy="4970670"/>
          </a:xfrm>
          <a:prstGeom prst="rect">
            <a:avLst/>
          </a:prstGeom>
        </p:spPr>
      </p:pic>
      <p:pic>
        <p:nvPicPr>
          <p:cNvPr id="1026" name="Picture 2" descr="The Pi4J Project – Pin Numbering - Raspberry Pi Model B+">
            <a:extLst>
              <a:ext uri="{FF2B5EF4-FFF2-40B4-BE49-F238E27FC236}">
                <a16:creationId xmlns:a16="http://schemas.microsoft.com/office/drawing/2014/main" id="{C9956D52-EACA-E95B-C50A-E5A2872C25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7267" y="1726095"/>
            <a:ext cx="2799880" cy="5080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283A53F-1674-7916-60AC-69AD8F4EE2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36E06-95DA-A748-BD00-E0E4363FC22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028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FDADE57-DC5B-BDBB-1012-C4BF5146E3C3}"/>
              </a:ext>
            </a:extLst>
          </p:cNvPr>
          <p:cNvSpPr/>
          <p:nvPr/>
        </p:nvSpPr>
        <p:spPr>
          <a:xfrm>
            <a:off x="7990895" y="1270969"/>
            <a:ext cx="3838755" cy="3100401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B28E6CD-9A0D-AE02-8DED-3DE8BC689B94}"/>
              </a:ext>
            </a:extLst>
          </p:cNvPr>
          <p:cNvSpPr txBox="1"/>
          <p:nvPr/>
        </p:nvSpPr>
        <p:spPr>
          <a:xfrm>
            <a:off x="1002834" y="307821"/>
            <a:ext cx="101863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latin typeface="Aharoni" panose="02010803020104030203" pitchFamily="2" charset="-79"/>
                <a:cs typeface="Aharoni" panose="02010803020104030203" pitchFamily="2" charset="-79"/>
              </a:rPr>
              <a:t>Our Project Aims to Inspire Upcoming students to pursue a career in Electrical &amp; Computer Engineering</a:t>
            </a:r>
            <a:endParaRPr lang="en-US" sz="240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CF51C23-0632-2257-C83C-0B8035A8653C}"/>
              </a:ext>
            </a:extLst>
          </p:cNvPr>
          <p:cNvSpPr txBox="1"/>
          <p:nvPr/>
        </p:nvSpPr>
        <p:spPr>
          <a:xfrm>
            <a:off x="8038969" y="1458870"/>
            <a:ext cx="37426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latin typeface="Aharoni" panose="02010803020104030203" pitchFamily="2" charset="-79"/>
                <a:cs typeface="Aharoni" panose="02010803020104030203" pitchFamily="2" charset="-79"/>
              </a:rPr>
              <a:t>High school Students should get excited about having the skillset of hardware and software. Not just software.</a:t>
            </a:r>
            <a:endParaRPr lang="en-US"/>
          </a:p>
        </p:txBody>
      </p:sp>
      <p:pic>
        <p:nvPicPr>
          <p:cNvPr id="3" name="Picture 2" descr="A green circuit board with many small objects&#10;&#10;AI-generated content may be incorrect.">
            <a:extLst>
              <a:ext uri="{FF2B5EF4-FFF2-40B4-BE49-F238E27FC236}">
                <a16:creationId xmlns:a16="http://schemas.microsoft.com/office/drawing/2014/main" id="{B99865B7-AF7D-06FD-1BB3-568BF92BA2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87525" y="1611721"/>
            <a:ext cx="4024230" cy="2254617"/>
          </a:xfrm>
          <a:prstGeom prst="rect">
            <a:avLst/>
          </a:prstGeom>
        </p:spPr>
      </p:pic>
      <p:sp>
        <p:nvSpPr>
          <p:cNvPr id="11" name="Plus 10">
            <a:extLst>
              <a:ext uri="{FF2B5EF4-FFF2-40B4-BE49-F238E27FC236}">
                <a16:creationId xmlns:a16="http://schemas.microsoft.com/office/drawing/2014/main" id="{751F2EF8-E70F-6B8F-8C53-4B4A6B375479}"/>
              </a:ext>
            </a:extLst>
          </p:cNvPr>
          <p:cNvSpPr/>
          <p:nvPr/>
        </p:nvSpPr>
        <p:spPr>
          <a:xfrm>
            <a:off x="2683725" y="2399311"/>
            <a:ext cx="689360" cy="712694"/>
          </a:xfrm>
          <a:prstGeom prst="mathPlus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A computer and monitor&#10;&#10;AI-generated content may be incorrect.">
            <a:extLst>
              <a:ext uri="{FF2B5EF4-FFF2-40B4-BE49-F238E27FC236}">
                <a16:creationId xmlns:a16="http://schemas.microsoft.com/office/drawing/2014/main" id="{E84D419E-F6E3-0CB1-7957-0A2606B511F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1158"/>
          <a:stretch>
            <a:fillRect/>
          </a:stretch>
        </p:blipFill>
        <p:spPr>
          <a:xfrm>
            <a:off x="3373085" y="1177286"/>
            <a:ext cx="1943163" cy="2822646"/>
          </a:xfrm>
          <a:prstGeom prst="rect">
            <a:avLst/>
          </a:prstGeom>
        </p:spPr>
      </p:pic>
      <p:sp>
        <p:nvSpPr>
          <p:cNvPr id="14" name="Plus 13">
            <a:extLst>
              <a:ext uri="{FF2B5EF4-FFF2-40B4-BE49-F238E27FC236}">
                <a16:creationId xmlns:a16="http://schemas.microsoft.com/office/drawing/2014/main" id="{5E5D4FED-E2ED-E3C1-1E1B-E26853DDD84C}"/>
              </a:ext>
            </a:extLst>
          </p:cNvPr>
          <p:cNvSpPr/>
          <p:nvPr/>
        </p:nvSpPr>
        <p:spPr>
          <a:xfrm>
            <a:off x="5406474" y="2399311"/>
            <a:ext cx="689360" cy="712694"/>
          </a:xfrm>
          <a:prstGeom prst="mathPlus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computer screen with text and symbols&#10;&#10;AI-generated content may be incorrect.">
            <a:extLst>
              <a:ext uri="{FF2B5EF4-FFF2-40B4-BE49-F238E27FC236}">
                <a16:creationId xmlns:a16="http://schemas.microsoft.com/office/drawing/2014/main" id="{7A56E4A1-60AB-4FC3-AE25-8783EBA0E8A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5184" t="28151" r="25347" b="28695"/>
          <a:stretch>
            <a:fillRect/>
          </a:stretch>
        </p:blipFill>
        <p:spPr>
          <a:xfrm>
            <a:off x="6143908" y="2049061"/>
            <a:ext cx="1581844" cy="1379939"/>
          </a:xfrm>
          <a:prstGeom prst="rect">
            <a:avLst/>
          </a:prstGeom>
        </p:spPr>
      </p:pic>
      <p:pic>
        <p:nvPicPr>
          <p:cNvPr id="5" name="Picture 4" descr="A computer screen with text and symbols&#10;&#10;AI-generated content may be incorrect.">
            <a:extLst>
              <a:ext uri="{FF2B5EF4-FFF2-40B4-BE49-F238E27FC236}">
                <a16:creationId xmlns:a16="http://schemas.microsoft.com/office/drawing/2014/main" id="{9F936820-6F44-DB18-88E9-CFD6C8EBE81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5184" t="28151" r="25347" b="28695"/>
          <a:stretch>
            <a:fillRect/>
          </a:stretch>
        </p:blipFill>
        <p:spPr>
          <a:xfrm>
            <a:off x="3567031" y="4499161"/>
            <a:ext cx="1581844" cy="1379939"/>
          </a:xfrm>
          <a:prstGeom prst="rect">
            <a:avLst/>
          </a:prstGeom>
        </p:spPr>
      </p:pic>
      <p:pic>
        <p:nvPicPr>
          <p:cNvPr id="7" name="Picture 6" descr="A red x on a black background&#10;&#10;AI-generated content may be incorrect.">
            <a:extLst>
              <a:ext uri="{FF2B5EF4-FFF2-40B4-BE49-F238E27FC236}">
                <a16:creationId xmlns:a16="http://schemas.microsoft.com/office/drawing/2014/main" id="{CEC42E0C-4031-B200-23FD-8B74F44028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13355" y="4371370"/>
            <a:ext cx="1635520" cy="163552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E0096B8-EB28-6DB5-6EB7-A96AF7D1597F}"/>
              </a:ext>
            </a:extLst>
          </p:cNvPr>
          <p:cNvSpPr txBox="1"/>
          <p:nvPr/>
        </p:nvSpPr>
        <p:spPr>
          <a:xfrm>
            <a:off x="2426151" y="1443683"/>
            <a:ext cx="37426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latin typeface="Aharoni" panose="02010803020104030203" pitchFamily="2" charset="-79"/>
                <a:cs typeface="Aharoni" panose="02010803020104030203" pitchFamily="2" charset="-79"/>
              </a:rPr>
              <a:t>HARDWARE + SOFTWARE</a:t>
            </a:r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01154E5-6EEC-9B43-B35D-F02389166254}"/>
              </a:ext>
            </a:extLst>
          </p:cNvPr>
          <p:cNvSpPr txBox="1"/>
          <p:nvPr/>
        </p:nvSpPr>
        <p:spPr>
          <a:xfrm>
            <a:off x="2426151" y="4039570"/>
            <a:ext cx="37426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latin typeface="Aharoni" panose="02010803020104030203" pitchFamily="2" charset="-79"/>
                <a:cs typeface="Aharoni" panose="02010803020104030203" pitchFamily="2" charset="-79"/>
              </a:rPr>
              <a:t>SOFTWARE</a:t>
            </a:r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6679B4A-DD1F-5FAD-DB6F-7A06484890A1}"/>
              </a:ext>
            </a:extLst>
          </p:cNvPr>
          <p:cNvSpPr txBox="1"/>
          <p:nvPr/>
        </p:nvSpPr>
        <p:spPr>
          <a:xfrm>
            <a:off x="8038968" y="2678806"/>
            <a:ext cx="374260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latin typeface="Aharoni" panose="02010803020104030203" pitchFamily="2" charset="-79"/>
                <a:cs typeface="Aharoni" panose="02010803020104030203" pitchFamily="2" charset="-79"/>
              </a:rPr>
              <a:t>High school Students Obtaining Skills in both of these areas will open them up to more Job opportunities and areas of growth in the future</a:t>
            </a:r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3BE87C8-F629-EF03-5AE8-D871E286CCE2}"/>
              </a:ext>
            </a:extLst>
          </p:cNvPr>
          <p:cNvSpPr/>
          <p:nvPr/>
        </p:nvSpPr>
        <p:spPr>
          <a:xfrm>
            <a:off x="6005608" y="4544602"/>
            <a:ext cx="5824041" cy="2098904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01BBE8A-7D1A-CF91-D9EC-9B67E01F4D95}"/>
              </a:ext>
            </a:extLst>
          </p:cNvPr>
          <p:cNvSpPr txBox="1"/>
          <p:nvPr/>
        </p:nvSpPr>
        <p:spPr>
          <a:xfrm>
            <a:off x="6204512" y="4652171"/>
            <a:ext cx="27131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latin typeface="Aharoni" panose="02010803020104030203" pitchFamily="2" charset="-79"/>
                <a:cs typeface="Aharoni" panose="02010803020104030203" pitchFamily="2" charset="-79"/>
              </a:rPr>
              <a:t># of ECE Students (2022)</a:t>
            </a:r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0D13EBB-E476-0862-5A08-60066D34B788}"/>
              </a:ext>
            </a:extLst>
          </p:cNvPr>
          <p:cNvSpPr txBox="1"/>
          <p:nvPr/>
        </p:nvSpPr>
        <p:spPr>
          <a:xfrm>
            <a:off x="9017080" y="4652171"/>
            <a:ext cx="27131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latin typeface="Aharoni" panose="02010803020104030203" pitchFamily="2" charset="-79"/>
                <a:cs typeface="Aharoni" panose="02010803020104030203" pitchFamily="2" charset="-79"/>
              </a:rPr>
              <a:t># of ECE Students (2027)</a:t>
            </a:r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660B2E9-5708-6837-4608-483FDFA165AE}"/>
              </a:ext>
            </a:extLst>
          </p:cNvPr>
          <p:cNvSpPr txBox="1"/>
          <p:nvPr/>
        </p:nvSpPr>
        <p:spPr>
          <a:xfrm>
            <a:off x="6564606" y="5357097"/>
            <a:ext cx="27131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latin typeface="Aharoni" panose="02010803020104030203" pitchFamily="2" charset="-79"/>
                <a:cs typeface="Aharoni" panose="02010803020104030203" pitchFamily="2" charset="-79"/>
              </a:rPr>
              <a:t>≈30</a:t>
            </a:r>
            <a:endParaRPr lang="en-US" sz="400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F50C293-025C-7180-2A83-EC6FE9699F38}"/>
              </a:ext>
            </a:extLst>
          </p:cNvPr>
          <p:cNvSpPr txBox="1"/>
          <p:nvPr/>
        </p:nvSpPr>
        <p:spPr>
          <a:xfrm>
            <a:off x="9612346" y="5357097"/>
            <a:ext cx="27131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latin typeface="Aharoni" panose="02010803020104030203" pitchFamily="2" charset="-79"/>
                <a:cs typeface="Aharoni" panose="02010803020104030203" pitchFamily="2" charset="-79"/>
              </a:rPr>
              <a:t>≈100+</a:t>
            </a:r>
          </a:p>
          <a:p>
            <a:pPr algn="ctr"/>
            <a:r>
              <a:rPr lang="en-US" sz="1400">
                <a:latin typeface="Aharoni" panose="02010803020104030203" pitchFamily="2" charset="-79"/>
                <a:cs typeface="Aharoni" panose="02010803020104030203" pitchFamily="2" charset="-79"/>
              </a:rPr>
              <a:t>(+233% increase)</a:t>
            </a:r>
            <a:endParaRPr lang="en-US" sz="1400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AFE5CA64-A698-DE24-5355-C3557BD751CA}"/>
              </a:ext>
            </a:extLst>
          </p:cNvPr>
          <p:cNvCxnSpPr>
            <a:stCxn id="22" idx="0"/>
            <a:endCxn id="22" idx="2"/>
          </p:cNvCxnSpPr>
          <p:nvPr/>
        </p:nvCxnSpPr>
        <p:spPr>
          <a:xfrm>
            <a:off x="8917629" y="4544602"/>
            <a:ext cx="0" cy="209890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32" name="Picture 31" descr="A red arrow on a white square&#10;&#10;AI-generated content may be incorrect.">
            <a:extLst>
              <a:ext uri="{FF2B5EF4-FFF2-40B4-BE49-F238E27FC236}">
                <a16:creationId xmlns:a16="http://schemas.microsoft.com/office/drawing/2014/main" id="{00A568DE-7667-42AF-5B9B-AFF2008F76D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04512" y="5194735"/>
            <a:ext cx="1703917" cy="954638"/>
          </a:xfrm>
          <a:prstGeom prst="rect">
            <a:avLst/>
          </a:prstGeom>
        </p:spPr>
      </p:pic>
      <p:pic>
        <p:nvPicPr>
          <p:cNvPr id="34" name="Picture 33" descr="A green line on a white square&#10;&#10;AI-generated content may be incorrect.">
            <a:extLst>
              <a:ext uri="{FF2B5EF4-FFF2-40B4-BE49-F238E27FC236}">
                <a16:creationId xmlns:a16="http://schemas.microsoft.com/office/drawing/2014/main" id="{C29AAB06-DE93-C500-1AC4-1E200EF6686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30365" y="5189130"/>
            <a:ext cx="1815260" cy="1017019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CC4A091-222F-47CE-4612-7B65564B80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85205" y="6270332"/>
            <a:ext cx="2743200" cy="365125"/>
          </a:xfrm>
        </p:spPr>
        <p:txBody>
          <a:bodyPr/>
          <a:lstStyle/>
          <a:p>
            <a:pPr algn="l"/>
            <a:fld id="{D6536E06-95DA-A748-BD00-E0E4363FC221}" type="slidenum">
              <a:rPr lang="en-US" smtClean="0"/>
              <a:pPr algn="l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055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48B036-5F2D-4409-6462-C286FFDC9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/>
              <a:t>Hierarchy of Testing </a:t>
            </a:r>
          </a:p>
        </p:txBody>
      </p:sp>
      <p:graphicFrame>
        <p:nvGraphicFramePr>
          <p:cNvPr id="4" name="Content Placeholder 15">
            <a:extLst>
              <a:ext uri="{FF2B5EF4-FFF2-40B4-BE49-F238E27FC236}">
                <a16:creationId xmlns:a16="http://schemas.microsoft.com/office/drawing/2014/main" id="{CD9BEA38-832A-A8DE-09EE-C787A25ED2B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95162217"/>
              </p:ext>
            </p:extLst>
          </p:nvPr>
        </p:nvGraphicFramePr>
        <p:xfrm>
          <a:off x="2384702" y="2715504"/>
          <a:ext cx="7330031" cy="14269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5" name="Group 4">
            <a:extLst>
              <a:ext uri="{FF2B5EF4-FFF2-40B4-BE49-F238E27FC236}">
                <a16:creationId xmlns:a16="http://schemas.microsoft.com/office/drawing/2014/main" id="{8CC6C66A-FAC2-2CCE-116A-2CA7FCBC920F}"/>
              </a:ext>
            </a:extLst>
          </p:cNvPr>
          <p:cNvGrpSpPr/>
          <p:nvPr/>
        </p:nvGrpSpPr>
        <p:grpSpPr>
          <a:xfrm>
            <a:off x="265615" y="4808506"/>
            <a:ext cx="3303724" cy="1082693"/>
            <a:chOff x="3221" y="172149"/>
            <a:chExt cx="1408382" cy="1082693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3DA02E37-B7CC-BB2A-6BE2-EAE14156BDB4}"/>
                </a:ext>
              </a:extLst>
            </p:cNvPr>
            <p:cNvSpPr/>
            <p:nvPr/>
          </p:nvSpPr>
          <p:spPr>
            <a:xfrm>
              <a:off x="3221" y="172149"/>
              <a:ext cx="1408382" cy="1082693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7" name="Rectangle: Rounded Corners 4">
              <a:extLst>
                <a:ext uri="{FF2B5EF4-FFF2-40B4-BE49-F238E27FC236}">
                  <a16:creationId xmlns:a16="http://schemas.microsoft.com/office/drawing/2014/main" id="{39C027EB-2B87-86A1-678B-C6FD2AEAC191}"/>
                </a:ext>
              </a:extLst>
            </p:cNvPr>
            <p:cNvSpPr txBox="1"/>
            <p:nvPr/>
          </p:nvSpPr>
          <p:spPr>
            <a:xfrm>
              <a:off x="34932" y="203860"/>
              <a:ext cx="1344960" cy="101927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6680" tIns="106680" rIns="106680" bIns="106680" numCol="1" spcCol="1270" anchor="ctr" anchorCtr="0">
              <a:noAutofit/>
            </a:bodyPr>
            <a:lstStyle/>
            <a:p>
              <a:pPr marL="0" lvl="0" indent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/>
                <a:t>Run diagnostics on # of Successful Moves </a:t>
              </a:r>
              <a:endParaRPr lang="en-US" sz="2400" kern="1200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7288F99E-BE87-4D26-56EA-704BF3134322}"/>
              </a:ext>
            </a:extLst>
          </p:cNvPr>
          <p:cNvGrpSpPr/>
          <p:nvPr/>
        </p:nvGrpSpPr>
        <p:grpSpPr>
          <a:xfrm>
            <a:off x="265615" y="1416992"/>
            <a:ext cx="3303724" cy="1082693"/>
            <a:chOff x="3221" y="172149"/>
            <a:chExt cx="1408382" cy="1082693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01B7317C-08F3-7336-8AE5-5DEE465483AB}"/>
                </a:ext>
              </a:extLst>
            </p:cNvPr>
            <p:cNvSpPr/>
            <p:nvPr/>
          </p:nvSpPr>
          <p:spPr>
            <a:xfrm>
              <a:off x="3221" y="172149"/>
              <a:ext cx="1408382" cy="1082693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1" name="Rectangle: Rounded Corners 4">
              <a:extLst>
                <a:ext uri="{FF2B5EF4-FFF2-40B4-BE49-F238E27FC236}">
                  <a16:creationId xmlns:a16="http://schemas.microsoft.com/office/drawing/2014/main" id="{241167EE-07A3-3D71-425B-EA979306CD7F}"/>
                </a:ext>
              </a:extLst>
            </p:cNvPr>
            <p:cNvSpPr txBox="1"/>
            <p:nvPr/>
          </p:nvSpPr>
          <p:spPr>
            <a:xfrm>
              <a:off x="34932" y="203860"/>
              <a:ext cx="1344960" cy="101927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6680" tIns="106680" rIns="106680" bIns="106680" numCol="1" spcCol="1270" anchor="ctr" anchorCtr="0">
              <a:noAutofit/>
            </a:bodyPr>
            <a:lstStyle/>
            <a:p>
              <a:pPr marL="0" lvl="0" indent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/>
                <a:t>Transmit data with low latency </a:t>
              </a:r>
              <a:endParaRPr lang="en-US" sz="2400" kern="1200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B33917A-1B88-2943-F2E5-7B9BDCAF8AA3}"/>
              </a:ext>
            </a:extLst>
          </p:cNvPr>
          <p:cNvGrpSpPr/>
          <p:nvPr/>
        </p:nvGrpSpPr>
        <p:grpSpPr>
          <a:xfrm>
            <a:off x="8050075" y="4776795"/>
            <a:ext cx="3303724" cy="1082693"/>
            <a:chOff x="3221" y="172149"/>
            <a:chExt cx="1408382" cy="1082693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258422D0-10D3-EEEE-F994-A07677F5CFC6}"/>
                </a:ext>
              </a:extLst>
            </p:cNvPr>
            <p:cNvSpPr/>
            <p:nvPr/>
          </p:nvSpPr>
          <p:spPr>
            <a:xfrm>
              <a:off x="3221" y="172149"/>
              <a:ext cx="1408382" cy="1082693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4" name="Rectangle: Rounded Corners 4">
              <a:extLst>
                <a:ext uri="{FF2B5EF4-FFF2-40B4-BE49-F238E27FC236}">
                  <a16:creationId xmlns:a16="http://schemas.microsoft.com/office/drawing/2014/main" id="{C50C6F5A-E778-A0AB-A665-76F82D556960}"/>
                </a:ext>
              </a:extLst>
            </p:cNvPr>
            <p:cNvSpPr txBox="1"/>
            <p:nvPr/>
          </p:nvSpPr>
          <p:spPr>
            <a:xfrm>
              <a:off x="34932" y="203860"/>
              <a:ext cx="1344960" cy="101927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6680" tIns="106680" rIns="106680" bIns="106680" numCol="1" spcCol="1270" anchor="ctr" anchorCtr="0">
              <a:noAutofit/>
            </a:bodyPr>
            <a:lstStyle/>
            <a:p>
              <a:pPr marL="0" lvl="0" indent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 kern="1200"/>
                <a:t>Low Latency: Accurate Response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B3B7515-7994-A48A-C526-8E265D3EE401}"/>
              </a:ext>
            </a:extLst>
          </p:cNvPr>
          <p:cNvGrpSpPr/>
          <p:nvPr/>
        </p:nvGrpSpPr>
        <p:grpSpPr>
          <a:xfrm>
            <a:off x="8050076" y="1469233"/>
            <a:ext cx="3303724" cy="1082693"/>
            <a:chOff x="3221" y="172149"/>
            <a:chExt cx="1408382" cy="1082693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27CFFF13-0DEB-5D7A-452D-BD62D5A58B92}"/>
                </a:ext>
              </a:extLst>
            </p:cNvPr>
            <p:cNvSpPr/>
            <p:nvPr/>
          </p:nvSpPr>
          <p:spPr>
            <a:xfrm>
              <a:off x="3221" y="172149"/>
              <a:ext cx="1408382" cy="1082693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8" name="Rectangle: Rounded Corners 4">
              <a:extLst>
                <a:ext uri="{FF2B5EF4-FFF2-40B4-BE49-F238E27FC236}">
                  <a16:creationId xmlns:a16="http://schemas.microsoft.com/office/drawing/2014/main" id="{124D192C-971F-9923-81B2-EE3D06968023}"/>
                </a:ext>
              </a:extLst>
            </p:cNvPr>
            <p:cNvSpPr txBox="1"/>
            <p:nvPr/>
          </p:nvSpPr>
          <p:spPr>
            <a:xfrm>
              <a:off x="34932" y="203860"/>
              <a:ext cx="1344960" cy="101927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6680" tIns="106680" rIns="106680" bIns="106680" numCol="1" spcCol="1270" anchor="ctr" anchorCtr="0">
              <a:noAutofit/>
            </a:bodyPr>
            <a:lstStyle/>
            <a:p>
              <a:pPr marL="0" lvl="0" indent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/>
                <a:t>Speaker, LED, LCD all Responsive and accurate  </a:t>
              </a:r>
              <a:endParaRPr lang="en-US" sz="2400" kern="1200"/>
            </a:p>
          </p:txBody>
        </p:sp>
      </p:grpSp>
      <p:sp>
        <p:nvSpPr>
          <p:cNvPr id="28" name="Arrow: Bent-Up 27">
            <a:extLst>
              <a:ext uri="{FF2B5EF4-FFF2-40B4-BE49-F238E27FC236}">
                <a16:creationId xmlns:a16="http://schemas.microsoft.com/office/drawing/2014/main" id="{9453BEB0-DC2D-81C6-F604-97A395F90F34}"/>
              </a:ext>
            </a:extLst>
          </p:cNvPr>
          <p:cNvSpPr/>
          <p:nvPr/>
        </p:nvSpPr>
        <p:spPr>
          <a:xfrm rot="16200000" flipH="1">
            <a:off x="9897925" y="2794678"/>
            <a:ext cx="975023" cy="816676"/>
          </a:xfrm>
          <a:prstGeom prst="bentUpArrow">
            <a:avLst>
              <a:gd name="adj1" fmla="val 24249"/>
              <a:gd name="adj2" fmla="val 25000"/>
              <a:gd name="adj3" fmla="val 25000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Arrow: Bent-Up 28">
            <a:extLst>
              <a:ext uri="{FF2B5EF4-FFF2-40B4-BE49-F238E27FC236}">
                <a16:creationId xmlns:a16="http://schemas.microsoft.com/office/drawing/2014/main" id="{3D68BD2F-09CC-1123-0F45-65B727C68975}"/>
              </a:ext>
            </a:extLst>
          </p:cNvPr>
          <p:cNvSpPr/>
          <p:nvPr/>
        </p:nvSpPr>
        <p:spPr>
          <a:xfrm rot="5400000" flipH="1">
            <a:off x="1049944" y="3513977"/>
            <a:ext cx="1513240" cy="816676"/>
          </a:xfrm>
          <a:prstGeom prst="bentUp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Arrow: Bent-Up 29">
            <a:extLst>
              <a:ext uri="{FF2B5EF4-FFF2-40B4-BE49-F238E27FC236}">
                <a16:creationId xmlns:a16="http://schemas.microsoft.com/office/drawing/2014/main" id="{C5C375AB-B105-6B77-EA64-27957A7BBEA3}"/>
              </a:ext>
            </a:extLst>
          </p:cNvPr>
          <p:cNvSpPr/>
          <p:nvPr/>
        </p:nvSpPr>
        <p:spPr>
          <a:xfrm flipH="1">
            <a:off x="6830382" y="4068619"/>
            <a:ext cx="1145303" cy="1426992"/>
          </a:xfrm>
          <a:prstGeom prst="bentUp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Arrow: Bent-Up 30">
            <a:extLst>
              <a:ext uri="{FF2B5EF4-FFF2-40B4-BE49-F238E27FC236}">
                <a16:creationId xmlns:a16="http://schemas.microsoft.com/office/drawing/2014/main" id="{9EC75022-3E06-C0A2-6481-FD51D97C6347}"/>
              </a:ext>
            </a:extLst>
          </p:cNvPr>
          <p:cNvSpPr/>
          <p:nvPr/>
        </p:nvSpPr>
        <p:spPr>
          <a:xfrm rot="10800000" flipH="1">
            <a:off x="3687794" y="1817039"/>
            <a:ext cx="1513240" cy="816676"/>
          </a:xfrm>
          <a:prstGeom prst="bentUp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09B9A29-4F14-546A-6053-58B20B00B9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36E06-95DA-A748-BD00-E0E4363FC22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1116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427220-89B6-E635-6D84-251C98077F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Current Testing</a:t>
            </a:r>
          </a:p>
        </p:txBody>
      </p:sp>
      <p:pic>
        <p:nvPicPr>
          <p:cNvPr id="5" name="Picture 4" descr="A black screen with white lines and letters&#10;&#10;AI-generated content may be incorrect.">
            <a:extLst>
              <a:ext uri="{FF2B5EF4-FFF2-40B4-BE49-F238E27FC236}">
                <a16:creationId xmlns:a16="http://schemas.microsoft.com/office/drawing/2014/main" id="{23712DE4-410A-CE49-1A2B-D90C982E24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721" y="2019204"/>
            <a:ext cx="3905586" cy="447367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7" name="Picture 6" descr="A black and white grid with white letters&#10;&#10;AI-generated content may be incorrect.">
            <a:extLst>
              <a:ext uri="{FF2B5EF4-FFF2-40B4-BE49-F238E27FC236}">
                <a16:creationId xmlns:a16="http://schemas.microsoft.com/office/drawing/2014/main" id="{F6243513-7013-859F-E3E4-05776B0C59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3355" y="2019204"/>
            <a:ext cx="3587016" cy="446010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4" name="Picture 3" descr="A computer with wires and a circuit board&#10;&#10;AI-generated content may be incorrect.">
            <a:extLst>
              <a:ext uri="{FF2B5EF4-FFF2-40B4-BE49-F238E27FC236}">
                <a16:creationId xmlns:a16="http://schemas.microsoft.com/office/drawing/2014/main" id="{532C693E-52CC-48EE-AF21-F6D34CF3B04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6355" t="478" r="31028" b="373"/>
          <a:stretch>
            <a:fillRect/>
          </a:stretch>
        </p:blipFill>
        <p:spPr>
          <a:xfrm rot="5400000">
            <a:off x="8449860" y="3371630"/>
            <a:ext cx="2841216" cy="3374136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8" name="Picture 7" descr="A computer screens on a desk&#10;&#10;AI-generated content may be incorrect.">
            <a:extLst>
              <a:ext uri="{FF2B5EF4-FFF2-40B4-BE49-F238E27FC236}">
                <a16:creationId xmlns:a16="http://schemas.microsoft.com/office/drawing/2014/main" id="{854C2951-2B48-B4BA-DAC0-E343E7C089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>
            <a:off x="7831302" y="171972"/>
            <a:ext cx="4245167" cy="3183875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414C55C-E8D3-29B2-5B94-2F6EB2CAF4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36E06-95DA-A748-BD00-E0E4363FC22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620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5C5C07F-38B0-6F11-ACA2-48F744E57F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271" y="3197795"/>
            <a:ext cx="2161162" cy="462409"/>
          </a:xfrm>
        </p:spPr>
        <p:txBody>
          <a:bodyPr>
            <a:normAutofit fontScale="90000"/>
          </a:bodyPr>
          <a:lstStyle/>
          <a:p>
            <a:r>
              <a:rPr lang="en-US" b="1"/>
              <a:t>Questions?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4766A058-C9D7-F122-77CA-8614A3C2540D}"/>
              </a:ext>
            </a:extLst>
          </p:cNvPr>
          <p:cNvSpPr>
            <a:spLocks noGrp="1"/>
          </p:cNvSpPr>
          <p:nvPr>
            <p:ph type="pic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2F1CF8C-79CB-B828-C7AE-A4DDD1B914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4933" y="1527890"/>
            <a:ext cx="7816493" cy="4264628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1C12E9E-9EC6-54D2-31D7-2B9DEE0F1D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36E06-95DA-A748-BD00-E0E4363FC221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96593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Rectangle 58">
            <a:extLst>
              <a:ext uri="{FF2B5EF4-FFF2-40B4-BE49-F238E27FC236}">
                <a16:creationId xmlns:a16="http://schemas.microsoft.com/office/drawing/2014/main" id="{86991C47-0437-1C76-9390-0BDBCF409F9D}"/>
              </a:ext>
            </a:extLst>
          </p:cNvPr>
          <p:cNvSpPr/>
          <p:nvPr/>
        </p:nvSpPr>
        <p:spPr>
          <a:xfrm>
            <a:off x="2133600" y="1745764"/>
            <a:ext cx="3565586" cy="1124791"/>
          </a:xfrm>
          <a:prstGeom prst="rect">
            <a:avLst/>
          </a:prstGeom>
          <a:solidFill>
            <a:schemeClr val="tx1">
              <a:lumMod val="75000"/>
            </a:schemeClr>
          </a:solidFill>
          <a:ln w="9525">
            <a:solidFill>
              <a:schemeClr val="bg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937C9CFE-C1F6-3786-61B0-D106F3304038}"/>
              </a:ext>
            </a:extLst>
          </p:cNvPr>
          <p:cNvSpPr/>
          <p:nvPr/>
        </p:nvSpPr>
        <p:spPr>
          <a:xfrm>
            <a:off x="2137940" y="533476"/>
            <a:ext cx="3565586" cy="1124791"/>
          </a:xfrm>
          <a:prstGeom prst="rect">
            <a:avLst/>
          </a:prstGeom>
          <a:solidFill>
            <a:schemeClr val="tx1">
              <a:lumMod val="75000"/>
            </a:schemeClr>
          </a:solidFill>
          <a:ln w="9525">
            <a:solidFill>
              <a:schemeClr val="bg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2FE4416D-7363-6FC9-05EC-AFE6DC488660}"/>
              </a:ext>
            </a:extLst>
          </p:cNvPr>
          <p:cNvSpPr/>
          <p:nvPr/>
        </p:nvSpPr>
        <p:spPr>
          <a:xfrm>
            <a:off x="136584" y="566169"/>
            <a:ext cx="1885832" cy="1072131"/>
          </a:xfrm>
          <a:prstGeom prst="roundRect">
            <a:avLst/>
          </a:prstGeom>
          <a:solidFill>
            <a:schemeClr val="tx1"/>
          </a:solidFill>
          <a:ln>
            <a:solidFill>
              <a:schemeClr val="bg2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A8CF833-98B9-4B7A-0A39-BE52DEF40EE0}"/>
              </a:ext>
            </a:extLst>
          </p:cNvPr>
          <p:cNvSpPr txBox="1"/>
          <p:nvPr/>
        </p:nvSpPr>
        <p:spPr>
          <a:xfrm>
            <a:off x="3992220" y="1225934"/>
            <a:ext cx="6767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>
                <a:solidFill>
                  <a:schemeClr val="bg1">
                    <a:lumMod val="95000"/>
                    <a:lumOff val="5000"/>
                  </a:schemeClr>
                </a:solidFill>
              </a:rPr>
              <a:t>STOP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C786FF39-86DE-B2E9-D83D-A4A0DA5DDEA3}"/>
              </a:ext>
            </a:extLst>
          </p:cNvPr>
          <p:cNvSpPr/>
          <p:nvPr/>
        </p:nvSpPr>
        <p:spPr>
          <a:xfrm>
            <a:off x="136584" y="1794611"/>
            <a:ext cx="1885832" cy="1072131"/>
          </a:xfrm>
          <a:prstGeom prst="roundRect">
            <a:avLst/>
          </a:prstGeom>
          <a:solidFill>
            <a:schemeClr val="tx1"/>
          </a:solidFill>
          <a:ln>
            <a:solidFill>
              <a:schemeClr val="bg2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7ED4B11-0E74-97CE-746B-FD9A33478C8F}"/>
              </a:ext>
            </a:extLst>
          </p:cNvPr>
          <p:cNvSpPr txBox="1"/>
          <p:nvPr/>
        </p:nvSpPr>
        <p:spPr>
          <a:xfrm>
            <a:off x="-12700" y="2059799"/>
            <a:ext cx="2159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solidFill>
                  <a:schemeClr val="bg1"/>
                </a:solidFill>
              </a:rPr>
              <a:t>Laptop / User Interface (GUI)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9664FBCE-8662-969F-4605-56F69AD5B70A}"/>
              </a:ext>
            </a:extLst>
          </p:cNvPr>
          <p:cNvSpPr/>
          <p:nvPr/>
        </p:nvSpPr>
        <p:spPr>
          <a:xfrm>
            <a:off x="123884" y="3023053"/>
            <a:ext cx="1885832" cy="1072131"/>
          </a:xfrm>
          <a:prstGeom prst="roundRect">
            <a:avLst/>
          </a:prstGeom>
          <a:solidFill>
            <a:schemeClr val="tx1"/>
          </a:solidFill>
          <a:ln>
            <a:solidFill>
              <a:schemeClr val="bg2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957254E-96FB-4723-7A6B-2A7DF657CB36}"/>
              </a:ext>
            </a:extLst>
          </p:cNvPr>
          <p:cNvSpPr txBox="1"/>
          <p:nvPr/>
        </p:nvSpPr>
        <p:spPr>
          <a:xfrm>
            <a:off x="-12700" y="3389841"/>
            <a:ext cx="2159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solidFill>
                  <a:schemeClr val="bg1"/>
                </a:solidFill>
              </a:rPr>
              <a:t>Raspberry PI #1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FBABB02B-0241-BCC5-AB64-433DAA9F327D}"/>
              </a:ext>
            </a:extLst>
          </p:cNvPr>
          <p:cNvSpPr/>
          <p:nvPr/>
        </p:nvSpPr>
        <p:spPr>
          <a:xfrm>
            <a:off x="123884" y="4251494"/>
            <a:ext cx="1885832" cy="1072131"/>
          </a:xfrm>
          <a:prstGeom prst="roundRect">
            <a:avLst/>
          </a:prstGeom>
          <a:solidFill>
            <a:schemeClr val="tx1"/>
          </a:solidFill>
          <a:ln>
            <a:solidFill>
              <a:schemeClr val="bg2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E2146CB-E48A-38AC-CADA-63434727AF30}"/>
              </a:ext>
            </a:extLst>
          </p:cNvPr>
          <p:cNvSpPr txBox="1"/>
          <p:nvPr/>
        </p:nvSpPr>
        <p:spPr>
          <a:xfrm>
            <a:off x="-25400" y="4516682"/>
            <a:ext cx="2159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solidFill>
                  <a:schemeClr val="bg1"/>
                </a:solidFill>
              </a:rPr>
              <a:t>Raspberry PI #2 or USER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C2DCD43A-7CD5-956D-53DB-320D0CDBB60D}"/>
              </a:ext>
            </a:extLst>
          </p:cNvPr>
          <p:cNvSpPr/>
          <p:nvPr/>
        </p:nvSpPr>
        <p:spPr>
          <a:xfrm>
            <a:off x="6091001" y="4298927"/>
            <a:ext cx="1885832" cy="1072131"/>
          </a:xfrm>
          <a:prstGeom prst="roundRect">
            <a:avLst/>
          </a:prstGeom>
          <a:solidFill>
            <a:schemeClr val="tx1"/>
          </a:solidFill>
          <a:ln>
            <a:solidFill>
              <a:schemeClr val="bg2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1F68568-2AA2-769E-8F99-D6CF1DEBB429}"/>
              </a:ext>
            </a:extLst>
          </p:cNvPr>
          <p:cNvSpPr txBox="1"/>
          <p:nvPr/>
        </p:nvSpPr>
        <p:spPr>
          <a:xfrm>
            <a:off x="5940581" y="4558823"/>
            <a:ext cx="2159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solidFill>
                  <a:schemeClr val="bg1"/>
                </a:solidFill>
              </a:rPr>
              <a:t>Communication / Networking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44A3786E-C8BE-52DE-9368-11574A2CEDD0}"/>
              </a:ext>
            </a:extLst>
          </p:cNvPr>
          <p:cNvSpPr/>
          <p:nvPr/>
        </p:nvSpPr>
        <p:spPr>
          <a:xfrm>
            <a:off x="6089865" y="3046769"/>
            <a:ext cx="1885832" cy="1072131"/>
          </a:xfrm>
          <a:prstGeom prst="roundRect">
            <a:avLst/>
          </a:prstGeom>
          <a:solidFill>
            <a:schemeClr val="tx1"/>
          </a:solidFill>
          <a:ln>
            <a:solidFill>
              <a:schemeClr val="bg2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FA27CC6-AD3E-1446-8D62-43181B2AC308}"/>
              </a:ext>
            </a:extLst>
          </p:cNvPr>
          <p:cNvSpPr txBox="1"/>
          <p:nvPr/>
        </p:nvSpPr>
        <p:spPr>
          <a:xfrm>
            <a:off x="5940581" y="3311957"/>
            <a:ext cx="2159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solidFill>
                  <a:schemeClr val="bg1"/>
                </a:solidFill>
              </a:rPr>
              <a:t>Chess Engine / Ai Modeling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0125CB8C-5122-BD62-BAD9-21FCC3F12243}"/>
              </a:ext>
            </a:extLst>
          </p:cNvPr>
          <p:cNvSpPr/>
          <p:nvPr/>
        </p:nvSpPr>
        <p:spPr>
          <a:xfrm>
            <a:off x="6089865" y="1794611"/>
            <a:ext cx="1885832" cy="1072131"/>
          </a:xfrm>
          <a:prstGeom prst="roundRect">
            <a:avLst/>
          </a:prstGeom>
          <a:solidFill>
            <a:schemeClr val="tx1"/>
          </a:solidFill>
          <a:ln>
            <a:solidFill>
              <a:schemeClr val="bg2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3D8FFC3-052F-7F87-83AC-98023B2288FF}"/>
              </a:ext>
            </a:extLst>
          </p:cNvPr>
          <p:cNvSpPr txBox="1"/>
          <p:nvPr/>
        </p:nvSpPr>
        <p:spPr>
          <a:xfrm>
            <a:off x="5953281" y="2155015"/>
            <a:ext cx="2159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solidFill>
                  <a:schemeClr val="bg1"/>
                </a:solidFill>
              </a:rPr>
              <a:t>Output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9B2673E6-8089-9B1F-61BC-964DCC3B2E41}"/>
              </a:ext>
            </a:extLst>
          </p:cNvPr>
          <p:cNvCxnSpPr>
            <a:cxnSpLocks/>
            <a:stCxn id="6" idx="2"/>
            <a:endCxn id="8" idx="0"/>
          </p:cNvCxnSpPr>
          <p:nvPr/>
        </p:nvCxnSpPr>
        <p:spPr>
          <a:xfrm>
            <a:off x="1079500" y="1638300"/>
            <a:ext cx="0" cy="156311"/>
          </a:xfrm>
          <a:prstGeom prst="straightConnector1">
            <a:avLst/>
          </a:prstGeom>
          <a:ln w="19050" cap="flat" cmpd="sng" algn="ctr">
            <a:solidFill>
              <a:schemeClr val="accent6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B1D0F685-FB5D-D7FF-AADE-C0A7209CB194}"/>
              </a:ext>
            </a:extLst>
          </p:cNvPr>
          <p:cNvCxnSpPr>
            <a:cxnSpLocks/>
          </p:cNvCxnSpPr>
          <p:nvPr/>
        </p:nvCxnSpPr>
        <p:spPr>
          <a:xfrm>
            <a:off x="1074972" y="2866742"/>
            <a:ext cx="0" cy="156311"/>
          </a:xfrm>
          <a:prstGeom prst="straightConnector1">
            <a:avLst/>
          </a:prstGeom>
          <a:ln w="19050" cap="flat" cmpd="sng" algn="ctr">
            <a:solidFill>
              <a:schemeClr val="accent6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A20202B2-27C0-2B26-BB7D-FE4D9B8B588A}"/>
              </a:ext>
            </a:extLst>
          </p:cNvPr>
          <p:cNvCxnSpPr>
            <a:cxnSpLocks/>
          </p:cNvCxnSpPr>
          <p:nvPr/>
        </p:nvCxnSpPr>
        <p:spPr>
          <a:xfrm>
            <a:off x="1074972" y="4095184"/>
            <a:ext cx="0" cy="156311"/>
          </a:xfrm>
          <a:prstGeom prst="straightConnector1">
            <a:avLst/>
          </a:prstGeom>
          <a:ln w="19050" cap="flat" cmpd="sng" algn="ctr">
            <a:solidFill>
              <a:schemeClr val="accent6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94F4BE6D-6D61-FCEF-F405-5A5C99CF3128}"/>
              </a:ext>
            </a:extLst>
          </p:cNvPr>
          <p:cNvCxnSpPr>
            <a:cxnSpLocks/>
            <a:endCxn id="14" idx="2"/>
          </p:cNvCxnSpPr>
          <p:nvPr/>
        </p:nvCxnSpPr>
        <p:spPr>
          <a:xfrm flipV="1">
            <a:off x="7033917" y="5371058"/>
            <a:ext cx="0" cy="1077869"/>
          </a:xfrm>
          <a:prstGeom prst="straightConnector1">
            <a:avLst/>
          </a:prstGeom>
          <a:ln w="19050" cap="flat" cmpd="sng" algn="ctr">
            <a:solidFill>
              <a:schemeClr val="accent6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BEF3E685-D599-0211-4B64-A4D4951B6C93}"/>
              </a:ext>
            </a:extLst>
          </p:cNvPr>
          <p:cNvCxnSpPr>
            <a:cxnSpLocks/>
          </p:cNvCxnSpPr>
          <p:nvPr/>
        </p:nvCxnSpPr>
        <p:spPr>
          <a:xfrm>
            <a:off x="1074972" y="5323625"/>
            <a:ext cx="0" cy="1125302"/>
          </a:xfrm>
          <a:prstGeom prst="straightConnector1">
            <a:avLst/>
          </a:prstGeom>
          <a:ln w="19050" cap="flat" cmpd="sng" algn="ctr">
            <a:solidFill>
              <a:schemeClr val="accent6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2493112A-2B00-B6B5-8FDE-1CA6D349975E}"/>
              </a:ext>
            </a:extLst>
          </p:cNvPr>
          <p:cNvCxnSpPr>
            <a:cxnSpLocks/>
          </p:cNvCxnSpPr>
          <p:nvPr/>
        </p:nvCxnSpPr>
        <p:spPr>
          <a:xfrm>
            <a:off x="1076213" y="6448927"/>
            <a:ext cx="5956568" cy="0"/>
          </a:xfrm>
          <a:prstGeom prst="straightConnector1">
            <a:avLst/>
          </a:prstGeom>
          <a:ln w="19050" cap="flat" cmpd="sng" algn="ctr">
            <a:solidFill>
              <a:schemeClr val="accent6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4C578E5B-960E-9404-5BA0-BFC7B80F6117}"/>
              </a:ext>
            </a:extLst>
          </p:cNvPr>
          <p:cNvCxnSpPr>
            <a:cxnSpLocks/>
            <a:stCxn id="14" idx="0"/>
            <a:endCxn id="16" idx="2"/>
          </p:cNvCxnSpPr>
          <p:nvPr/>
        </p:nvCxnSpPr>
        <p:spPr>
          <a:xfrm flipH="1" flipV="1">
            <a:off x="7032781" y="4118900"/>
            <a:ext cx="1136" cy="180027"/>
          </a:xfrm>
          <a:prstGeom prst="straightConnector1">
            <a:avLst/>
          </a:prstGeom>
          <a:ln w="19050" cap="flat" cmpd="sng" algn="ctr">
            <a:solidFill>
              <a:schemeClr val="accent6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C98EA4E9-D2EC-8ECB-5F91-55E68C1C151E}"/>
              </a:ext>
            </a:extLst>
          </p:cNvPr>
          <p:cNvCxnSpPr>
            <a:cxnSpLocks/>
            <a:stCxn id="16" idx="0"/>
            <a:endCxn id="18" idx="2"/>
          </p:cNvCxnSpPr>
          <p:nvPr/>
        </p:nvCxnSpPr>
        <p:spPr>
          <a:xfrm flipV="1">
            <a:off x="7032781" y="2866742"/>
            <a:ext cx="0" cy="180027"/>
          </a:xfrm>
          <a:prstGeom prst="straightConnector1">
            <a:avLst/>
          </a:prstGeom>
          <a:ln w="19050" cap="flat" cmpd="sng" algn="ctr">
            <a:solidFill>
              <a:schemeClr val="accent6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50" name="Picture 49" descr="A cartoon of a person&#10;&#10;AI-generated content may be incorrect.">
            <a:extLst>
              <a:ext uri="{FF2B5EF4-FFF2-40B4-BE49-F238E27FC236}">
                <a16:creationId xmlns:a16="http://schemas.microsoft.com/office/drawing/2014/main" id="{B3AC3E40-2772-7335-33E9-5C543BA4BB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5584" y="679708"/>
            <a:ext cx="870352" cy="845051"/>
          </a:xfrm>
          <a:prstGeom prst="rect">
            <a:avLst/>
          </a:prstGeom>
        </p:spPr>
      </p:pic>
      <p:sp>
        <p:nvSpPr>
          <p:cNvPr id="51" name="Oval 50">
            <a:extLst>
              <a:ext uri="{FF2B5EF4-FFF2-40B4-BE49-F238E27FC236}">
                <a16:creationId xmlns:a16="http://schemas.microsoft.com/office/drawing/2014/main" id="{EC80DB0D-F9DB-0AE2-9E1F-336DCBC6ACDC}"/>
              </a:ext>
            </a:extLst>
          </p:cNvPr>
          <p:cNvSpPr/>
          <p:nvPr/>
        </p:nvSpPr>
        <p:spPr>
          <a:xfrm>
            <a:off x="3439104" y="689433"/>
            <a:ext cx="481629" cy="487048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2DFD7F22-6E9E-0D9C-0D1A-87AC6CD137E8}"/>
              </a:ext>
            </a:extLst>
          </p:cNvPr>
          <p:cNvSpPr/>
          <p:nvPr/>
        </p:nvSpPr>
        <p:spPr>
          <a:xfrm>
            <a:off x="4089800" y="679708"/>
            <a:ext cx="481629" cy="48704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D5F69A7D-1B5C-51AC-69B7-74B3C08A1F8C}"/>
              </a:ext>
            </a:extLst>
          </p:cNvPr>
          <p:cNvSpPr txBox="1"/>
          <p:nvPr/>
        </p:nvSpPr>
        <p:spPr>
          <a:xfrm>
            <a:off x="3260575" y="1224339"/>
            <a:ext cx="8386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>
                <a:solidFill>
                  <a:schemeClr val="bg1">
                    <a:lumMod val="95000"/>
                    <a:lumOff val="5000"/>
                  </a:schemeClr>
                </a:solidFill>
              </a:rPr>
              <a:t>START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8A907161-C9E8-FCF4-7997-B9D7B94A4D81}"/>
              </a:ext>
            </a:extLst>
          </p:cNvPr>
          <p:cNvSpPr txBox="1"/>
          <p:nvPr/>
        </p:nvSpPr>
        <p:spPr>
          <a:xfrm>
            <a:off x="-4528" y="924762"/>
            <a:ext cx="2159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solidFill>
                  <a:schemeClr val="bg1"/>
                </a:solidFill>
              </a:rPr>
              <a:t>User interaction</a:t>
            </a:r>
          </a:p>
        </p:txBody>
      </p:sp>
      <p:pic>
        <p:nvPicPr>
          <p:cNvPr id="55" name="Picture 54" descr="A computer and monitor&#10;&#10;AI-generated content may be incorrect.">
            <a:extLst>
              <a:ext uri="{FF2B5EF4-FFF2-40B4-BE49-F238E27FC236}">
                <a16:creationId xmlns:a16="http://schemas.microsoft.com/office/drawing/2014/main" id="{E909228C-C3BC-0B5F-E66D-CFAD3975A8B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1158"/>
          <a:stretch>
            <a:fillRect/>
          </a:stretch>
        </p:blipFill>
        <p:spPr>
          <a:xfrm>
            <a:off x="2282884" y="1587705"/>
            <a:ext cx="942480" cy="1369050"/>
          </a:xfrm>
          <a:prstGeom prst="rect">
            <a:avLst/>
          </a:prstGeom>
        </p:spPr>
      </p:pic>
      <p:pic>
        <p:nvPicPr>
          <p:cNvPr id="57" name="Picture 56" descr="A logo of a cup of coffee&#10;&#10;AI-generated content may be incorrect.">
            <a:extLst>
              <a:ext uri="{FF2B5EF4-FFF2-40B4-BE49-F238E27FC236}">
                <a16:creationId xmlns:a16="http://schemas.microsoft.com/office/drawing/2014/main" id="{985F1306-7E01-DD70-3A1D-A32DB3F422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8133" y="1828844"/>
            <a:ext cx="942480" cy="942480"/>
          </a:xfrm>
          <a:prstGeom prst="rect">
            <a:avLst/>
          </a:prstGeom>
        </p:spPr>
      </p:pic>
      <p:sp>
        <p:nvSpPr>
          <p:cNvPr id="60" name="Rectangle 59">
            <a:extLst>
              <a:ext uri="{FF2B5EF4-FFF2-40B4-BE49-F238E27FC236}">
                <a16:creationId xmlns:a16="http://schemas.microsoft.com/office/drawing/2014/main" id="{4AE2DF3B-9DB3-14EF-4D3A-CC724AB21F5E}"/>
              </a:ext>
            </a:extLst>
          </p:cNvPr>
          <p:cNvSpPr/>
          <p:nvPr/>
        </p:nvSpPr>
        <p:spPr>
          <a:xfrm>
            <a:off x="2133600" y="2990297"/>
            <a:ext cx="3565586" cy="1124791"/>
          </a:xfrm>
          <a:prstGeom prst="rect">
            <a:avLst/>
          </a:prstGeom>
          <a:solidFill>
            <a:schemeClr val="tx1">
              <a:lumMod val="75000"/>
            </a:schemeClr>
          </a:solidFill>
          <a:ln w="9525">
            <a:solidFill>
              <a:schemeClr val="bg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BD5564F2-1A52-A5CC-0065-9E1287074CF1}"/>
              </a:ext>
            </a:extLst>
          </p:cNvPr>
          <p:cNvSpPr/>
          <p:nvPr/>
        </p:nvSpPr>
        <p:spPr>
          <a:xfrm>
            <a:off x="2141086" y="4225163"/>
            <a:ext cx="3565586" cy="1124791"/>
          </a:xfrm>
          <a:prstGeom prst="rect">
            <a:avLst/>
          </a:prstGeom>
          <a:solidFill>
            <a:schemeClr val="tx1">
              <a:lumMod val="75000"/>
            </a:schemeClr>
          </a:solidFill>
          <a:ln w="9525">
            <a:solidFill>
              <a:schemeClr val="bg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78C7BC03-AA8F-1234-61DA-B7B0A68915FB}"/>
              </a:ext>
            </a:extLst>
          </p:cNvPr>
          <p:cNvSpPr/>
          <p:nvPr/>
        </p:nvSpPr>
        <p:spPr>
          <a:xfrm>
            <a:off x="8126323" y="1745764"/>
            <a:ext cx="3565586" cy="1124791"/>
          </a:xfrm>
          <a:prstGeom prst="rect">
            <a:avLst/>
          </a:prstGeom>
          <a:solidFill>
            <a:schemeClr val="tx1">
              <a:lumMod val="75000"/>
            </a:schemeClr>
          </a:solidFill>
          <a:ln w="9525">
            <a:solidFill>
              <a:schemeClr val="bg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5E6F01B6-3548-0CC6-50EF-27D652D0EE3A}"/>
              </a:ext>
            </a:extLst>
          </p:cNvPr>
          <p:cNvSpPr/>
          <p:nvPr/>
        </p:nvSpPr>
        <p:spPr>
          <a:xfrm>
            <a:off x="8126323" y="3020438"/>
            <a:ext cx="3565586" cy="1124791"/>
          </a:xfrm>
          <a:prstGeom prst="rect">
            <a:avLst/>
          </a:prstGeom>
          <a:solidFill>
            <a:schemeClr val="tx1">
              <a:lumMod val="75000"/>
            </a:schemeClr>
          </a:solidFill>
          <a:ln w="9525">
            <a:solidFill>
              <a:schemeClr val="bg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423663F4-C5CB-3001-EE08-002D4D1BBBFF}"/>
              </a:ext>
            </a:extLst>
          </p:cNvPr>
          <p:cNvSpPr/>
          <p:nvPr/>
        </p:nvSpPr>
        <p:spPr>
          <a:xfrm>
            <a:off x="8126323" y="4288814"/>
            <a:ext cx="3565586" cy="1124791"/>
          </a:xfrm>
          <a:prstGeom prst="rect">
            <a:avLst/>
          </a:prstGeom>
          <a:solidFill>
            <a:schemeClr val="tx1">
              <a:lumMod val="75000"/>
            </a:schemeClr>
          </a:solidFill>
          <a:ln w="9525">
            <a:solidFill>
              <a:schemeClr val="bg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9" name="Picture 68" descr="A logo of a website&#10;&#10;AI-generated content may be incorrect.">
            <a:extLst>
              <a:ext uri="{FF2B5EF4-FFF2-40B4-BE49-F238E27FC236}">
                <a16:creationId xmlns:a16="http://schemas.microsoft.com/office/drawing/2014/main" id="{CD3096CE-4116-3CE7-D275-B3BFFF1FB2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05057" y="1831315"/>
            <a:ext cx="942480" cy="942480"/>
          </a:xfrm>
          <a:prstGeom prst="rect">
            <a:avLst/>
          </a:prstGeom>
        </p:spPr>
      </p:pic>
      <p:pic>
        <p:nvPicPr>
          <p:cNvPr id="70" name="Picture 69" descr="A green circuit board with many small objects&#10;&#10;AI-generated content may be incorrect.">
            <a:extLst>
              <a:ext uri="{FF2B5EF4-FFF2-40B4-BE49-F238E27FC236}">
                <a16:creationId xmlns:a16="http://schemas.microsoft.com/office/drawing/2014/main" id="{5C04B887-6642-AA10-399F-ECAFE41EE51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49709" y="2986189"/>
            <a:ext cx="2140091" cy="1199008"/>
          </a:xfrm>
          <a:prstGeom prst="rect">
            <a:avLst/>
          </a:prstGeom>
        </p:spPr>
      </p:pic>
      <p:pic>
        <p:nvPicPr>
          <p:cNvPr id="71" name="Picture 70" descr="A computer screen with text and symbols&#10;&#10;AI-generated content may be incorrect.">
            <a:extLst>
              <a:ext uri="{FF2B5EF4-FFF2-40B4-BE49-F238E27FC236}">
                <a16:creationId xmlns:a16="http://schemas.microsoft.com/office/drawing/2014/main" id="{DB91A0C7-B029-5DDA-866B-DE0F47069A52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25184" t="28151" r="25347" b="28695"/>
          <a:stretch>
            <a:fillRect/>
          </a:stretch>
        </p:blipFill>
        <p:spPr>
          <a:xfrm>
            <a:off x="3789884" y="3215906"/>
            <a:ext cx="841227" cy="733854"/>
          </a:xfrm>
          <a:prstGeom prst="rect">
            <a:avLst/>
          </a:prstGeom>
        </p:spPr>
      </p:pic>
      <p:pic>
        <p:nvPicPr>
          <p:cNvPr id="72" name="Picture 71" descr="A green circuit board with many small objects&#10;&#10;AI-generated content may be incorrect.">
            <a:extLst>
              <a:ext uri="{FF2B5EF4-FFF2-40B4-BE49-F238E27FC236}">
                <a16:creationId xmlns:a16="http://schemas.microsoft.com/office/drawing/2014/main" id="{2D86FB64-BAA1-5544-A4C3-7A4A9D61F68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17910" y="4232255"/>
            <a:ext cx="2140091" cy="1199008"/>
          </a:xfrm>
          <a:prstGeom prst="rect">
            <a:avLst/>
          </a:prstGeom>
        </p:spPr>
      </p:pic>
      <p:pic>
        <p:nvPicPr>
          <p:cNvPr id="74" name="Picture 73" descr="A cartoon of a person&#10;&#10;AI-generated content may be incorrect.">
            <a:extLst>
              <a:ext uri="{FF2B5EF4-FFF2-40B4-BE49-F238E27FC236}">
                <a16:creationId xmlns:a16="http://schemas.microsoft.com/office/drawing/2014/main" id="{E343B502-FA89-E6EB-2BDD-28EE4EB6F8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2889" y="4365032"/>
            <a:ext cx="870352" cy="845051"/>
          </a:xfrm>
          <a:prstGeom prst="rect">
            <a:avLst/>
          </a:prstGeom>
        </p:spPr>
      </p:pic>
      <p:sp>
        <p:nvSpPr>
          <p:cNvPr id="75" name="TextBox 74">
            <a:extLst>
              <a:ext uri="{FF2B5EF4-FFF2-40B4-BE49-F238E27FC236}">
                <a16:creationId xmlns:a16="http://schemas.microsoft.com/office/drawing/2014/main" id="{6FF73779-7453-2363-9C77-9DEA8883F01D}"/>
              </a:ext>
            </a:extLst>
          </p:cNvPr>
          <p:cNvSpPr txBox="1"/>
          <p:nvPr/>
        </p:nvSpPr>
        <p:spPr>
          <a:xfrm>
            <a:off x="3572877" y="4664999"/>
            <a:ext cx="8386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>
                <a:solidFill>
                  <a:schemeClr val="bg1">
                    <a:lumMod val="95000"/>
                    <a:lumOff val="5000"/>
                  </a:schemeClr>
                </a:solidFill>
              </a:rPr>
              <a:t>OR</a:t>
            </a:r>
          </a:p>
        </p:txBody>
      </p:sp>
      <p:pic>
        <p:nvPicPr>
          <p:cNvPr id="77" name="Picture 76" descr="A computer cable with a connector&#10;&#10;AI-generated content may be incorrect.">
            <a:extLst>
              <a:ext uri="{FF2B5EF4-FFF2-40B4-BE49-F238E27FC236}">
                <a16:creationId xmlns:a16="http://schemas.microsoft.com/office/drawing/2014/main" id="{5EC6FEED-0BDC-9A61-B244-9A8B2F585AA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49071" y="4312274"/>
            <a:ext cx="1077869" cy="1077869"/>
          </a:xfrm>
          <a:prstGeom prst="rect">
            <a:avLst/>
          </a:prstGeom>
        </p:spPr>
      </p:pic>
      <p:pic>
        <p:nvPicPr>
          <p:cNvPr id="79" name="Picture 78" descr="A black and grey router with two antennas&#10;&#10;AI-generated content may be incorrect.">
            <a:extLst>
              <a:ext uri="{FF2B5EF4-FFF2-40B4-BE49-F238E27FC236}">
                <a16:creationId xmlns:a16="http://schemas.microsoft.com/office/drawing/2014/main" id="{E061BD23-A1C9-6624-3AA9-5543AC20524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326940" y="4255243"/>
            <a:ext cx="1207344" cy="1207344"/>
          </a:xfrm>
          <a:prstGeom prst="rect">
            <a:avLst/>
          </a:prstGeom>
        </p:spPr>
      </p:pic>
      <p:pic>
        <p:nvPicPr>
          <p:cNvPr id="81" name="Picture 80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AE56C659-3837-A7E3-07E3-21B9C6184A2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683774" y="4409892"/>
            <a:ext cx="843734" cy="843734"/>
          </a:xfrm>
          <a:prstGeom prst="rect">
            <a:avLst/>
          </a:prstGeom>
        </p:spPr>
      </p:pic>
      <p:pic>
        <p:nvPicPr>
          <p:cNvPr id="82" name="Picture 81" descr="A yellow and blue snake logo&#10;&#10;AI-generated content may be incorrect.">
            <a:extLst>
              <a:ext uri="{FF2B5EF4-FFF2-40B4-BE49-F238E27FC236}">
                <a16:creationId xmlns:a16="http://schemas.microsoft.com/office/drawing/2014/main" id="{D5BEE78C-FD88-F9AE-B6C2-B27BD1D0F54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326940" y="3074415"/>
            <a:ext cx="1054636" cy="1054636"/>
          </a:xfrm>
          <a:prstGeom prst="rect">
            <a:avLst/>
          </a:prstGeom>
        </p:spPr>
      </p:pic>
      <p:pic>
        <p:nvPicPr>
          <p:cNvPr id="83" name="Picture 82" descr="A fish on a green and black square&#10;&#10;AI-generated content may be incorrect.">
            <a:extLst>
              <a:ext uri="{FF2B5EF4-FFF2-40B4-BE49-F238E27FC236}">
                <a16:creationId xmlns:a16="http://schemas.microsoft.com/office/drawing/2014/main" id="{85201315-FA16-CAF8-DB0D-592E1407C67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203285" y="3021574"/>
            <a:ext cx="1123655" cy="1123655"/>
          </a:xfrm>
          <a:prstGeom prst="rect">
            <a:avLst/>
          </a:prstGeom>
        </p:spPr>
      </p:pic>
      <p:pic>
        <p:nvPicPr>
          <p:cNvPr id="84" name="Picture 83" descr="A screenshot of a game&#10;&#10;AI-generated content may be incorrect.">
            <a:extLst>
              <a:ext uri="{FF2B5EF4-FFF2-40B4-BE49-F238E27FC236}">
                <a16:creationId xmlns:a16="http://schemas.microsoft.com/office/drawing/2014/main" id="{B46F6F42-A269-231A-102F-73B3DA61CBE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544838" y="3099792"/>
            <a:ext cx="983809" cy="983809"/>
          </a:xfrm>
          <a:prstGeom prst="rect">
            <a:avLst/>
          </a:prstGeom>
          <a:ln w="57150">
            <a:noFill/>
          </a:ln>
        </p:spPr>
      </p:pic>
      <p:pic>
        <p:nvPicPr>
          <p:cNvPr id="86" name="Picture 85" descr="A person with a helmet and a wrench&#10;&#10;AI-generated content may be incorrect.">
            <a:extLst>
              <a:ext uri="{FF2B5EF4-FFF2-40B4-BE49-F238E27FC236}">
                <a16:creationId xmlns:a16="http://schemas.microsoft.com/office/drawing/2014/main" id="{BCC452E6-FB0D-3160-FA99-7DAA841B788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277080" y="1813367"/>
            <a:ext cx="1021849" cy="1021849"/>
          </a:xfrm>
          <a:prstGeom prst="rect">
            <a:avLst/>
          </a:prstGeom>
        </p:spPr>
      </p:pic>
      <p:pic>
        <p:nvPicPr>
          <p:cNvPr id="3" name="Picture 2" descr="A computer with a gear&#10;&#10;AI-generated content may be incorrect.">
            <a:extLst>
              <a:ext uri="{FF2B5EF4-FFF2-40B4-BE49-F238E27FC236}">
                <a16:creationId xmlns:a16="http://schemas.microsoft.com/office/drawing/2014/main" id="{DEC96360-E445-BC2A-93B0-D7D8B4C25EE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473569" y="1761305"/>
            <a:ext cx="1021849" cy="102184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F8B281F-4710-2DB9-BEC2-CBEDF2FC8F87}"/>
              </a:ext>
            </a:extLst>
          </p:cNvPr>
          <p:cNvSpPr txBox="1"/>
          <p:nvPr/>
        </p:nvSpPr>
        <p:spPr>
          <a:xfrm>
            <a:off x="6089864" y="74518"/>
            <a:ext cx="586234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>
                <a:latin typeface="Aharoni" panose="02010803020104030203" pitchFamily="2" charset="-79"/>
                <a:cs typeface="Aharoni" panose="02010803020104030203" pitchFamily="2" charset="-79"/>
              </a:rPr>
              <a:t>Our Solution to this Issue is to have Raspberry Pi’s play each other in chess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BD72C61-B61D-7771-C910-706E9BD5A9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36E06-95DA-A748-BD00-E0E4363FC22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4824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738D9B-5B09-CA1A-9951-FCFF59510C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Brief Overview of Chess Engines</a:t>
            </a:r>
          </a:p>
        </p:txBody>
      </p:sp>
      <p:pic>
        <p:nvPicPr>
          <p:cNvPr id="4" name="Content Placeholder 3" descr="A diagram of a process&#10;&#10;AI-generated content may be incorrect.">
            <a:extLst>
              <a:ext uri="{FF2B5EF4-FFF2-40B4-BE49-F238E27FC236}">
                <a16:creationId xmlns:a16="http://schemas.microsoft.com/office/drawing/2014/main" id="{ACE809AC-E468-F0CB-3BFB-70BD6AB231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88634" y="1718643"/>
            <a:ext cx="7722220" cy="215849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8982C7C-258D-A7D5-7D91-49B585298406}"/>
              </a:ext>
            </a:extLst>
          </p:cNvPr>
          <p:cNvSpPr txBox="1"/>
          <p:nvPr/>
        </p:nvSpPr>
        <p:spPr>
          <a:xfrm>
            <a:off x="1344083" y="4508500"/>
            <a:ext cx="8942916" cy="138499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800"/>
              <a:t>Produce a list of legal next moves</a:t>
            </a:r>
          </a:p>
          <a:p>
            <a:pPr marL="285750" indent="-285750">
              <a:buFont typeface="Arial"/>
              <a:buChar char="•"/>
            </a:pPr>
            <a:r>
              <a:rPr lang="en-US" sz="2800"/>
              <a:t>Evaluate each of those moves to find the optimal one</a:t>
            </a:r>
          </a:p>
          <a:p>
            <a:pPr marL="285750" indent="-285750">
              <a:buFont typeface="Arial"/>
              <a:buChar char="•"/>
            </a:pPr>
            <a:r>
              <a:rPr lang="en-US" sz="2800"/>
              <a:t>Repeat recursively to predict moves well in advance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0B1BBFD-8A2E-0105-AEA4-82F2174D7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36E06-95DA-A748-BD00-E0E4363FC22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3499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082DCE-9606-8E07-2B5F-FE469EBB37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Stockfish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98BC9D4-62A4-733E-9809-1479AEBB0972}"/>
              </a:ext>
            </a:extLst>
          </p:cNvPr>
          <p:cNvSpPr txBox="1"/>
          <p:nvPr/>
        </p:nvSpPr>
        <p:spPr>
          <a:xfrm>
            <a:off x="297883" y="2997149"/>
            <a:ext cx="5504675" cy="15696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/>
              <a:t>Fast, efficient, and powerful</a:t>
            </a:r>
          </a:p>
          <a:p>
            <a:pPr marL="285750" indent="-285750">
              <a:buFont typeface="Arial"/>
              <a:buChar char="•"/>
            </a:pPr>
            <a:r>
              <a:rPr lang="en-US" sz="2400"/>
              <a:t>NNUE neural network architecture</a:t>
            </a:r>
          </a:p>
          <a:p>
            <a:pPr marL="285750" indent="-285750">
              <a:buFont typeface="Arial"/>
              <a:buChar char="•"/>
            </a:pPr>
            <a:r>
              <a:rPr lang="en-US" sz="2400"/>
              <a:t>Open source</a:t>
            </a:r>
          </a:p>
          <a:p>
            <a:pPr marL="285750" indent="-285750">
              <a:buFont typeface="Arial"/>
              <a:buChar char="•"/>
            </a:pPr>
            <a:r>
              <a:rPr lang="en-US" sz="2400"/>
              <a:t>UCI interface</a:t>
            </a:r>
          </a:p>
        </p:txBody>
      </p:sp>
      <p:pic>
        <p:nvPicPr>
          <p:cNvPr id="4" name="Picture 3" descr="A fish on a green and black square&#10;&#10;AI-generated content may be incorrect.">
            <a:extLst>
              <a:ext uri="{FF2B5EF4-FFF2-40B4-BE49-F238E27FC236}">
                <a16:creationId xmlns:a16="http://schemas.microsoft.com/office/drawing/2014/main" id="{C0FF0289-C72B-E5EC-BBDF-E29C2578BD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4125" y="360607"/>
            <a:ext cx="5633172" cy="5578965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2561AC4-3E89-7BD3-9031-88FE2D0891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36E06-95DA-A748-BD00-E0E4363FC22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269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36B95B-09C3-C13B-3AE9-3076E35F0B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25994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6000"/>
              <a:t>Design Requirements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C1B7A5-46FC-C106-8792-60CAFCA485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1" indent="0">
              <a:spcBef>
                <a:spcPts val="1000"/>
              </a:spcBef>
              <a:buNone/>
            </a:pPr>
            <a:endParaRPr lang="en-US"/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0D2DED6-72F0-0819-0944-C69394AD8B4F}"/>
              </a:ext>
            </a:extLst>
          </p:cNvPr>
          <p:cNvSpPr txBox="1">
            <a:spLocks/>
          </p:cNvSpPr>
          <p:nvPr/>
        </p:nvSpPr>
        <p:spPr>
          <a:xfrm>
            <a:off x="896680" y="4193978"/>
            <a:ext cx="2805075" cy="13577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/>
              <a:t>User Interface 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555D1836-88A0-D3EC-FA95-6C7F2D5E2CDA}"/>
              </a:ext>
            </a:extLst>
          </p:cNvPr>
          <p:cNvSpPr txBox="1">
            <a:spLocks/>
          </p:cNvSpPr>
          <p:nvPr/>
        </p:nvSpPr>
        <p:spPr>
          <a:xfrm>
            <a:off x="4700155" y="4193978"/>
            <a:ext cx="2888183" cy="13577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/>
              <a:t>Customizable  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A2CF5F94-8268-B840-8713-71467DDAA80B}"/>
              </a:ext>
            </a:extLst>
          </p:cNvPr>
          <p:cNvSpPr txBox="1">
            <a:spLocks/>
          </p:cNvSpPr>
          <p:nvPr/>
        </p:nvSpPr>
        <p:spPr>
          <a:xfrm>
            <a:off x="8103836" y="4193978"/>
            <a:ext cx="3191483" cy="13577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/>
              <a:t>Portability and Longevity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3058EA7-1C93-18ED-9FF5-E4BF3996B87E}"/>
              </a:ext>
            </a:extLst>
          </p:cNvPr>
          <p:cNvPicPr>
            <a:picLocks noChangeAspect="1"/>
          </p:cNvPicPr>
          <p:nvPr/>
        </p:nvPicPr>
        <p:blipFill>
          <a:blip r:embed="rId3">
            <a:biLevel thresh="2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99169" y="2323712"/>
            <a:ext cx="2200096" cy="220009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1C64E45-A49F-BB19-AE31-E150B0D2BBE3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hotocopy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85127" y="2381122"/>
            <a:ext cx="2142686" cy="214268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016E172-C877-9E18-9E8C-89D8991DA738}"/>
              </a:ext>
            </a:extLst>
          </p:cNvPr>
          <p:cNvPicPr>
            <a:picLocks noChangeAspect="1"/>
          </p:cNvPicPr>
          <p:nvPr/>
        </p:nvPicPr>
        <p:blipFill>
          <a:blip r:embed="rId7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Photocopy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71710" y="2381122"/>
            <a:ext cx="1988773" cy="1988773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5C8962-7DB7-F638-C635-0555D305D3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36E06-95DA-A748-BD00-E0E4363FC22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0015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9EB18C-2A4B-1150-5822-0FF00F3DC4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Include UI to interact with Game</a:t>
            </a:r>
            <a:br>
              <a:rPr lang="en-US"/>
            </a:br>
            <a:endParaRPr lang="en-US"/>
          </a:p>
        </p:txBody>
      </p:sp>
      <p:pic>
        <p:nvPicPr>
          <p:cNvPr id="10" name="Picture 9" descr="A screenshot of a computer game&#10;&#10;AI-generated content may be incorrect.">
            <a:extLst>
              <a:ext uri="{FF2B5EF4-FFF2-40B4-BE49-F238E27FC236}">
                <a16:creationId xmlns:a16="http://schemas.microsoft.com/office/drawing/2014/main" id="{27617EC3-030E-A170-5404-00629B802C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057" y="1282414"/>
            <a:ext cx="8477622" cy="4895361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0DB1486-787A-258F-2D19-17063F315BC6}"/>
              </a:ext>
            </a:extLst>
          </p:cNvPr>
          <p:cNvSpPr/>
          <p:nvPr/>
        </p:nvSpPr>
        <p:spPr>
          <a:xfrm>
            <a:off x="524502" y="5025217"/>
            <a:ext cx="1817254" cy="522514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1417B56-ECE2-DE08-A6E7-53A827911F5E}"/>
              </a:ext>
            </a:extLst>
          </p:cNvPr>
          <p:cNvSpPr/>
          <p:nvPr/>
        </p:nvSpPr>
        <p:spPr>
          <a:xfrm>
            <a:off x="446443" y="4065508"/>
            <a:ext cx="1895313" cy="852180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screenshot of a game&#10;&#10;AI-generated content may be incorrect.">
            <a:extLst>
              <a:ext uri="{FF2B5EF4-FFF2-40B4-BE49-F238E27FC236}">
                <a16:creationId xmlns:a16="http://schemas.microsoft.com/office/drawing/2014/main" id="{6B65636D-150C-18D0-5D9F-32A67E9EB0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94376" y="1951464"/>
            <a:ext cx="3559431" cy="3682702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057CF37-2D67-5BE4-9FB6-999F49A03F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36E06-95DA-A748-BD00-E0E4363FC22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056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4DE2A4-43C3-50BC-AFD2-735CA67919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4322"/>
            <a:ext cx="10515600" cy="1325563"/>
          </a:xfrm>
        </p:spPr>
        <p:txBody>
          <a:bodyPr/>
          <a:lstStyle/>
          <a:p>
            <a:r>
              <a:rPr lang="en-US"/>
              <a:t>Ability to Change Complexity</a:t>
            </a:r>
            <a:br>
              <a:rPr lang="en-US"/>
            </a:br>
            <a:endParaRPr lang="en-US"/>
          </a:p>
        </p:txBody>
      </p:sp>
      <p:pic>
        <p:nvPicPr>
          <p:cNvPr id="3" name="Picture 2" descr="A screenshot of a game&#10;&#10;AI-generated content may be incorrect.">
            <a:extLst>
              <a:ext uri="{FF2B5EF4-FFF2-40B4-BE49-F238E27FC236}">
                <a16:creationId xmlns:a16="http://schemas.microsoft.com/office/drawing/2014/main" id="{41B3A8A5-B47F-6242-46A0-168FFB5707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077" y="887104"/>
            <a:ext cx="10419846" cy="5848066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346CDD-4001-E144-48AA-0FE4E5EA7D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34691" y="6370045"/>
            <a:ext cx="2743200" cy="365125"/>
          </a:xfrm>
        </p:spPr>
        <p:txBody>
          <a:bodyPr/>
          <a:lstStyle/>
          <a:p>
            <a:fld id="{D6536E06-95DA-A748-BD00-E0E4363FC22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9456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Top Corners Rounded 10">
            <a:extLst>
              <a:ext uri="{FF2B5EF4-FFF2-40B4-BE49-F238E27FC236}">
                <a16:creationId xmlns:a16="http://schemas.microsoft.com/office/drawing/2014/main" id="{DEDACE1F-E525-EE38-6C1F-B0B86E9E94B7}"/>
              </a:ext>
            </a:extLst>
          </p:cNvPr>
          <p:cNvSpPr/>
          <p:nvPr/>
        </p:nvSpPr>
        <p:spPr>
          <a:xfrm>
            <a:off x="6140199" y="1595598"/>
            <a:ext cx="5526040" cy="4394086"/>
          </a:xfrm>
          <a:prstGeom prst="round2SameRect">
            <a:avLst/>
          </a:prstGeom>
          <a:solidFill>
            <a:srgbClr val="842114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Top Corners Rounded 4">
            <a:extLst>
              <a:ext uri="{FF2B5EF4-FFF2-40B4-BE49-F238E27FC236}">
                <a16:creationId xmlns:a16="http://schemas.microsoft.com/office/drawing/2014/main" id="{06BDB0A8-964E-0F30-0351-F1B9C842DCA0}"/>
              </a:ext>
            </a:extLst>
          </p:cNvPr>
          <p:cNvSpPr/>
          <p:nvPr/>
        </p:nvSpPr>
        <p:spPr>
          <a:xfrm>
            <a:off x="370446" y="1595598"/>
            <a:ext cx="5526040" cy="4394086"/>
          </a:xfrm>
          <a:prstGeom prst="round2SameRect">
            <a:avLst/>
          </a:prstGeom>
          <a:solidFill>
            <a:schemeClr val="accent6">
              <a:lumMod val="75000"/>
            </a:scheme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7AF0BD5-E8D5-ABEB-3E0E-A4F5D99A82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/>
              <a:t>Portability and Longevity </a:t>
            </a:r>
            <a:br>
              <a:rPr lang="en-US" b="1"/>
            </a:br>
            <a:endParaRPr lang="en-US" b="1"/>
          </a:p>
        </p:txBody>
      </p:sp>
      <p:pic>
        <p:nvPicPr>
          <p:cNvPr id="4" name="Picture 3" descr="A logo of a website&#10;&#10;AI-generated content may be incorrect.">
            <a:extLst>
              <a:ext uri="{FF2B5EF4-FFF2-40B4-BE49-F238E27FC236}">
                <a16:creationId xmlns:a16="http://schemas.microsoft.com/office/drawing/2014/main" id="{F464AE2C-482B-F253-69E2-5B078AFF5F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0956" y="2829961"/>
            <a:ext cx="2653389" cy="2653389"/>
          </a:xfrm>
          <a:prstGeom prst="rect">
            <a:avLst/>
          </a:prstGeom>
        </p:spPr>
      </p:pic>
      <p:pic>
        <p:nvPicPr>
          <p:cNvPr id="6" name="Picture 5" descr="A logo of a python&#10;&#10;AI-generated content may be incorrect.">
            <a:extLst>
              <a:ext uri="{FF2B5EF4-FFF2-40B4-BE49-F238E27FC236}">
                <a16:creationId xmlns:a16="http://schemas.microsoft.com/office/drawing/2014/main" id="{58BE0853-0A9E-5BCA-EBB5-B986DED1D5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7043" y="2250061"/>
            <a:ext cx="5019027" cy="3346018"/>
          </a:xfrm>
          <a:prstGeom prst="rect">
            <a:avLst/>
          </a:prstGeom>
        </p:spPr>
      </p:pic>
      <p:pic>
        <p:nvPicPr>
          <p:cNvPr id="7" name="Picture 6" descr="A red x on a black background&#10;&#10;AI-generated content may be incorrect.">
            <a:extLst>
              <a:ext uri="{FF2B5EF4-FFF2-40B4-BE49-F238E27FC236}">
                <a16:creationId xmlns:a16="http://schemas.microsoft.com/office/drawing/2014/main" id="{9706EA7B-07C4-FBB5-DE7D-7A359BDF0C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37871" y="7203251"/>
            <a:ext cx="804656" cy="80465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04D4FBF-D5ED-C96A-3107-BD4B05ED3EEC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FFFF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735787" y="3218181"/>
            <a:ext cx="2265169" cy="226516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3C9D597-0C39-F28C-76E7-BD88A03CC974}"/>
              </a:ext>
            </a:extLst>
          </p:cNvPr>
          <p:cNvSpPr txBox="1"/>
          <p:nvPr/>
        </p:nvSpPr>
        <p:spPr>
          <a:xfrm>
            <a:off x="481562" y="1685682"/>
            <a:ext cx="53019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/>
              <a:t>Compatible; Version adjustments not required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784BFB2-F630-1DA4-3A0B-27F65BB7B0AC}"/>
              </a:ext>
            </a:extLst>
          </p:cNvPr>
          <p:cNvSpPr txBox="1"/>
          <p:nvPr/>
        </p:nvSpPr>
        <p:spPr>
          <a:xfrm>
            <a:off x="6096000" y="1742230"/>
            <a:ext cx="56855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/>
              <a:t>Not compatible; version adjustments may be required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F9AD13E-4E92-B415-C558-C4E7BA632F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36E06-95DA-A748-BD00-E0E4363FC22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75378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Metadata/LabelInfo.xml><?xml version="1.0" encoding="utf-8"?>
<clbl:labelList xmlns:clbl="http://schemas.microsoft.com/office/2020/mipLabelMetadata">
  <clbl:label id="{716e81ef-b522-4473-8e31-10bd02ccf6e5}" enabled="0" method="" siteId="{716e81ef-b522-4473-8e31-10bd02ccf6e5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22</Slides>
  <Notes>16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Office Theme</vt:lpstr>
      <vt:lpstr>PowerPoint Presentation</vt:lpstr>
      <vt:lpstr>PowerPoint Presentation</vt:lpstr>
      <vt:lpstr>PowerPoint Presentation</vt:lpstr>
      <vt:lpstr>Brief Overview of Chess Engines</vt:lpstr>
      <vt:lpstr>Stockfish</vt:lpstr>
      <vt:lpstr>Design Requirements</vt:lpstr>
      <vt:lpstr>Include UI to interact with Game </vt:lpstr>
      <vt:lpstr>Ability to Change Complexity </vt:lpstr>
      <vt:lpstr>Portability and Longevity  </vt:lpstr>
      <vt:lpstr>PowerPoint Presentation</vt:lpstr>
      <vt:lpstr>Design must work within specifications of Raspberry PI 4 </vt:lpstr>
      <vt:lpstr>Must use universal programming language for the GUI </vt:lpstr>
      <vt:lpstr>Board-to-Board Communications </vt:lpstr>
      <vt:lpstr>High Level Front-End (Design Plan)</vt:lpstr>
      <vt:lpstr>Simplified System Diagram</vt:lpstr>
      <vt:lpstr>PowerPoint Presentation</vt:lpstr>
      <vt:lpstr>PowerPoint Presentation</vt:lpstr>
      <vt:lpstr>PowerPoint Presentation</vt:lpstr>
      <vt:lpstr>GPIO to include LED Panel, Speaker, &amp; LCD</vt:lpstr>
      <vt:lpstr>Hierarchy of Testing </vt:lpstr>
      <vt:lpstr>Current Testing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Dylan Jamie Boles</dc:creator>
  <cp:revision>2</cp:revision>
  <dcterms:created xsi:type="dcterms:W3CDTF">2025-09-15T15:03:02Z</dcterms:created>
  <dcterms:modified xsi:type="dcterms:W3CDTF">2025-09-25T00:15:07Z</dcterms:modified>
</cp:coreProperties>
</file>