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4" r:id="rId4"/>
    <p:sldId id="260" r:id="rId5"/>
    <p:sldId id="261" r:id="rId6"/>
    <p:sldId id="265" r:id="rId7"/>
    <p:sldId id="262" r:id="rId8"/>
    <p:sldId id="263" r:id="rId9"/>
    <p:sldId id="25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ED3"/>
    <a:srgbClr val="759656"/>
    <a:srgbClr val="C852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AD6A69-833B-12A9-12BA-A52A3476D82E}" v="627" dt="2025-09-03T15:30:59.565"/>
    <p1510:client id="{75D5450B-F273-2E4E-B7FF-3068BFF30C70}" v="10" dt="2025-09-03T18:08:46.6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97DE3-12AC-C0F1-8BC8-2CBD1D1D1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DF243E-38C5-4EEF-B382-019B5E728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F6F5E-3902-3452-5904-ADDA63D26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9C536-6FF3-5741-B5C1-5F746C4B2447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2B0B0-E837-7348-9839-479E8D18C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3A36A-E130-09CE-4B95-83E6DDCB9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88C87-86AA-4A44-B28C-6ABE0CDE3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49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694BF-2F5D-9976-437F-799AB45FC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C65FA8-AD95-6E6F-D6A4-F1D9E29999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CD2C7-C560-B9FB-FDF7-36C5C39AF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9C536-6FF3-5741-B5C1-5F746C4B2447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C8F4F-48B5-952A-D72C-051509299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C2030-D7B8-094F-4E50-F74F46C3C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88C87-86AA-4A44-B28C-6ABE0CDE3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33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171C53-29F2-3562-BF59-A7A61F0DF3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593FEB-4516-0EC5-9A17-E5C31646B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732F0-B491-211C-A31D-B52E9E186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9C536-6FF3-5741-B5C1-5F746C4B2447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832D-47BF-CFB0-FE55-67496A94B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C58BD-9625-5539-E198-2FCB6EB91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88C87-86AA-4A44-B28C-6ABE0CDE3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24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8AA71-F70C-3FDE-5B26-49586937B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66F4F-3D03-4D36-1818-C29D61453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7E5D66-815A-BBDA-6E6B-57B2BE8F5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9C536-6FF3-5741-B5C1-5F746C4B2447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73AB5-8E5A-B348-B4DA-8730CC33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B5715-D618-1BCD-54DE-6F03638CE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88C87-86AA-4A44-B28C-6ABE0CDE3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664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742F4-5303-D48E-E27A-504A8B89C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01D294-EB9E-8115-D94D-F9BFD7459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83FBA-7016-F159-FA31-BCAB1CBFE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9C536-6FF3-5741-B5C1-5F746C4B2447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1A37D-FA25-DFB5-6A92-C6ABBFDDE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212E6-2112-1781-772F-395B75EA2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88C87-86AA-4A44-B28C-6ABE0CDE3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19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3F97C-785C-6F82-EE28-4505E6472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5B952-9DD6-8DE7-DED5-7F05556261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3B5936-8B3C-CAAF-9317-822441B5A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441AD1-8774-9F63-A6E2-33A744085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9C536-6FF3-5741-B5C1-5F746C4B2447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FC17D9-0215-8BEA-5552-CC32AB243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A5BCE-24E3-2CB2-92FC-8BF632FEE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88C87-86AA-4A44-B28C-6ABE0CDE3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4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A02CB-DF38-1138-EFD5-B1095A957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72D26-41D4-042B-B426-736336379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1B108F-7B38-0BE7-D0B4-99AD8D7C92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807EE1-220B-8D3B-0F96-9B6B01AB7A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E3A731-1DD4-56DC-C267-09C043E954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F9A2BD-F5C2-5E7F-28B1-1581D0B44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9C536-6FF3-5741-B5C1-5F746C4B2447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A30DAD-CA9C-9864-7645-CA4192B41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762025-F05C-D3AA-093A-D8593C67A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88C87-86AA-4A44-B28C-6ABE0CDE3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7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AF892-CC4E-93BA-A035-71B8FA46B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BF065A-0619-A3AA-BB52-2D5E20B3B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9C536-6FF3-5741-B5C1-5F746C4B2447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664FF1-8715-2F02-BBCD-67EAADCF1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81C697-F01F-5564-BC15-40414FC05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88C87-86AA-4A44-B28C-6ABE0CDE3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8B9973-D3C2-3E26-4015-D0BE17235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9C536-6FF3-5741-B5C1-5F746C4B2447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D22E51-6C1A-B4D4-BEA5-C8DAB9633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2B2B03-8908-C06E-4A08-3488AAD7F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88C87-86AA-4A44-B28C-6ABE0CDE3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91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FE2A3-6B3B-DD60-75CF-CE0105B0E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2CAE6-0E3D-2742-0CA6-E4529D32F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8F4F00-C033-487F-1C00-12321FB12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805E5D-1189-575C-F7D4-30C7C3636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9C536-6FF3-5741-B5C1-5F746C4B2447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EDCAFE-68BC-A0F8-3EB3-D43FFEC85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A970E-2528-E039-E697-4B472D0D7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88C87-86AA-4A44-B28C-6ABE0CDE3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00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3F7A5-A3B5-3765-F6E0-5F320F7E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69AAC1-D6A9-C78A-DD66-8DAE3EB972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B601DB-D4E3-739A-AAE1-5C75DBAB8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738934-245E-9013-79B1-02B4EDF68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9C536-6FF3-5741-B5C1-5F746C4B2447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40FF98-0A16-7397-80AE-625ADC41B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2443A-A492-BE10-9022-E90458E1B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88C87-86AA-4A44-B28C-6ABE0CDE3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47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6D686A-A2BD-E00F-83C1-A36862765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29FE9B-0972-62D9-6E4E-24589A820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4073AC-5735-D681-10BB-45F2FD9003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59C536-6FF3-5741-B5C1-5F746C4B2447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76CC8-766B-D95E-EF39-1A50C7D972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C9B48-FD95-7A6B-EBF0-B02508E0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688C87-86AA-4A44-B28C-6ABE0CDE3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20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 grey rectangular object&#10;&#10;AI-generated content may be incorrect.">
            <a:extLst>
              <a:ext uri="{FF2B5EF4-FFF2-40B4-BE49-F238E27FC236}">
                <a16:creationId xmlns:a16="http://schemas.microsoft.com/office/drawing/2014/main" id="{CA8858C0-2CC2-0195-FF07-9F0DF8044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073"/>
            <a:ext cx="12192000" cy="6858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1" name="Picture 40" descr="A grey rectangular sign with white text&#10;&#10;AI-generated content may be incorrect.">
            <a:extLst>
              <a:ext uri="{FF2B5EF4-FFF2-40B4-BE49-F238E27FC236}">
                <a16:creationId xmlns:a16="http://schemas.microsoft.com/office/drawing/2014/main" id="{1EA2E773-3AC3-41BF-9BC1-4CA49F34F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7091" y="1049756"/>
            <a:ext cx="2489512" cy="43882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6" name="Snip Same Side Corner Rectangle 35">
            <a:extLst>
              <a:ext uri="{FF2B5EF4-FFF2-40B4-BE49-F238E27FC236}">
                <a16:creationId xmlns:a16="http://schemas.microsoft.com/office/drawing/2014/main" id="{91AD1AD5-9009-E525-906B-D63AB58275F3}"/>
              </a:ext>
            </a:extLst>
          </p:cNvPr>
          <p:cNvSpPr/>
          <p:nvPr/>
        </p:nvSpPr>
        <p:spPr>
          <a:xfrm>
            <a:off x="478718" y="1167581"/>
            <a:ext cx="2698571" cy="2545492"/>
          </a:xfrm>
          <a:prstGeom prst="snip2SameRect">
            <a:avLst/>
          </a:prstGeom>
          <a:solidFill>
            <a:srgbClr val="75965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hess board with chess pieces&#10;&#10;AI-generated content may be incorrect.">
            <a:extLst>
              <a:ext uri="{FF2B5EF4-FFF2-40B4-BE49-F238E27FC236}">
                <a16:creationId xmlns:a16="http://schemas.microsoft.com/office/drawing/2014/main" id="{2A0064D9-B782-53A4-F810-0E490A3CE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824" y="974803"/>
            <a:ext cx="5190565" cy="519056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9" name="Picture 8" descr="A person with glasses and a beard&#10;&#10;AI-generated content may be incorrect.">
            <a:extLst>
              <a:ext uri="{FF2B5EF4-FFF2-40B4-BE49-F238E27FC236}">
                <a16:creationId xmlns:a16="http://schemas.microsoft.com/office/drawing/2014/main" id="{3B68F276-89C5-E66F-F21D-F3E622611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7093" y="5287682"/>
            <a:ext cx="723900" cy="736600"/>
          </a:xfrm>
          <a:prstGeom prst="rect">
            <a:avLst/>
          </a:prstGeom>
        </p:spPr>
      </p:pic>
      <p:pic>
        <p:nvPicPr>
          <p:cNvPr id="11" name="Picture 10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1BB8A629-E56B-E744-2804-B3420602BA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8442" y="5287682"/>
            <a:ext cx="792192" cy="736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D1003A-8C76-85E5-19AC-6CCA0F0B5A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80803" y="5287682"/>
            <a:ext cx="685800" cy="736600"/>
          </a:xfrm>
          <a:prstGeom prst="rect">
            <a:avLst/>
          </a:prstGeom>
        </p:spPr>
      </p:pic>
      <p:pic>
        <p:nvPicPr>
          <p:cNvPr id="15" name="Picture 14" descr="A grey and white logo&#10;&#10;AI-generated content may be incorrect.">
            <a:extLst>
              <a:ext uri="{FF2B5EF4-FFF2-40B4-BE49-F238E27FC236}">
                <a16:creationId xmlns:a16="http://schemas.microsoft.com/office/drawing/2014/main" id="{20F7233F-487B-1BB7-EF3B-DEF1D58744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7093" y="4779426"/>
            <a:ext cx="2489510" cy="41491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9" name="Picture 18" descr="A grey rectangular sign with white text&#10;&#10;AI-generated content may be incorrect.">
            <a:extLst>
              <a:ext uri="{FF2B5EF4-FFF2-40B4-BE49-F238E27FC236}">
                <a16:creationId xmlns:a16="http://schemas.microsoft.com/office/drawing/2014/main" id="{B828FA61-D41D-479D-CD80-E8016BE8B9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7091" y="2212881"/>
            <a:ext cx="2489510" cy="4548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1" name="Picture 20" descr="A grey rectangular sign with white text&#10;&#10;AI-generated content may be incorrect.">
            <a:extLst>
              <a:ext uri="{FF2B5EF4-FFF2-40B4-BE49-F238E27FC236}">
                <a16:creationId xmlns:a16="http://schemas.microsoft.com/office/drawing/2014/main" id="{663BB806-AF48-468E-ABAC-0E87A677EF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77091" y="2779345"/>
            <a:ext cx="2489510" cy="4610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4A9D3A4-C21D-818F-AE40-0383EA799AB0}"/>
              </a:ext>
            </a:extLst>
          </p:cNvPr>
          <p:cNvSpPr/>
          <p:nvPr/>
        </p:nvSpPr>
        <p:spPr>
          <a:xfrm>
            <a:off x="9077091" y="1037254"/>
            <a:ext cx="508774" cy="451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D2C0091-4919-CD44-9C05-CDE7D9EA2721}"/>
              </a:ext>
            </a:extLst>
          </p:cNvPr>
          <p:cNvSpPr/>
          <p:nvPr/>
        </p:nvSpPr>
        <p:spPr>
          <a:xfrm>
            <a:off x="9077091" y="2212881"/>
            <a:ext cx="508775" cy="45489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9627D13-7357-C73C-F857-D1DEF7E5883E}"/>
              </a:ext>
            </a:extLst>
          </p:cNvPr>
          <p:cNvSpPr/>
          <p:nvPr/>
        </p:nvSpPr>
        <p:spPr>
          <a:xfrm>
            <a:off x="9077090" y="2779344"/>
            <a:ext cx="508775" cy="45489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8F8E3EE-B168-BB78-DB70-1C248565CD2C}"/>
              </a:ext>
            </a:extLst>
          </p:cNvPr>
          <p:cNvSpPr/>
          <p:nvPr/>
        </p:nvSpPr>
        <p:spPr>
          <a:xfrm>
            <a:off x="758110" y="2533345"/>
            <a:ext cx="518160" cy="51816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5DB7CB8-C6F0-71B6-3823-5D46D4CCD921}"/>
              </a:ext>
            </a:extLst>
          </p:cNvPr>
          <p:cNvSpPr/>
          <p:nvPr/>
        </p:nvSpPr>
        <p:spPr>
          <a:xfrm>
            <a:off x="1571466" y="2533345"/>
            <a:ext cx="518160" cy="51816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3C6691D-0718-61F4-D4D3-37CFED2CD2B3}"/>
              </a:ext>
            </a:extLst>
          </p:cNvPr>
          <p:cNvSpPr/>
          <p:nvPr/>
        </p:nvSpPr>
        <p:spPr>
          <a:xfrm>
            <a:off x="2342606" y="2533345"/>
            <a:ext cx="518160" cy="51816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rgbClr val="FFFF00"/>
                </a:solidFill>
              </a:ln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CCFD8E8-50E8-D711-2ACC-579D84F154A9}"/>
              </a:ext>
            </a:extLst>
          </p:cNvPr>
          <p:cNvSpPr txBox="1"/>
          <p:nvPr/>
        </p:nvSpPr>
        <p:spPr>
          <a:xfrm>
            <a:off x="639590" y="3205519"/>
            <a:ext cx="773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AUTO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1F2FC0-02BC-4322-B857-54E30E072D76}"/>
              </a:ext>
            </a:extLst>
          </p:cNvPr>
          <p:cNvSpPr txBox="1"/>
          <p:nvPr/>
        </p:nvSpPr>
        <p:spPr>
          <a:xfrm>
            <a:off x="2214824" y="3078274"/>
            <a:ext cx="773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START</a:t>
            </a:r>
          </a:p>
          <a:p>
            <a:pPr algn="ctr"/>
            <a:r>
              <a:rPr lang="en-US" sz="1400" b="1">
                <a:solidFill>
                  <a:schemeClr val="bg1"/>
                </a:solidFill>
              </a:rPr>
              <a:t>STOP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ACCD38A-2B09-A8B5-6471-85F6887A3021}"/>
              </a:ext>
            </a:extLst>
          </p:cNvPr>
          <p:cNvSpPr txBox="1"/>
          <p:nvPr/>
        </p:nvSpPr>
        <p:spPr>
          <a:xfrm>
            <a:off x="1431838" y="3200484"/>
            <a:ext cx="773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FORCE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32DFE3A-19F0-08CA-5252-75E5EC6794CE}"/>
              </a:ext>
            </a:extLst>
          </p:cNvPr>
          <p:cNvSpPr/>
          <p:nvPr/>
        </p:nvSpPr>
        <p:spPr>
          <a:xfrm>
            <a:off x="749430" y="1686365"/>
            <a:ext cx="2138538" cy="642168"/>
          </a:xfrm>
          <a:prstGeom prst="rect">
            <a:avLst/>
          </a:prstGeom>
          <a:solidFill>
            <a:srgbClr val="EEEED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AE1997F-BD05-4EA1-EFE5-343BB86C8BC7}"/>
              </a:ext>
            </a:extLst>
          </p:cNvPr>
          <p:cNvSpPr txBox="1"/>
          <p:nvPr/>
        </p:nvSpPr>
        <p:spPr>
          <a:xfrm>
            <a:off x="871777" y="1776616"/>
            <a:ext cx="1893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10 G/sec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A60EB4D-E610-93D9-5F2B-DACDBAFF692A}"/>
              </a:ext>
            </a:extLst>
          </p:cNvPr>
          <p:cNvSpPr/>
          <p:nvPr/>
        </p:nvSpPr>
        <p:spPr>
          <a:xfrm>
            <a:off x="9077093" y="1621112"/>
            <a:ext cx="508774" cy="451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 descr="A grey square with black border&#10;&#10;AI-generated content may be incorrect.">
            <a:extLst>
              <a:ext uri="{FF2B5EF4-FFF2-40B4-BE49-F238E27FC236}">
                <a16:creationId xmlns:a16="http://schemas.microsoft.com/office/drawing/2014/main" id="{FBCD902D-78C1-26C5-ABC1-B53C551C52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" y="-6129"/>
            <a:ext cx="12192000" cy="67382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C8C7C13-F10A-8803-C882-4272CBD944EF}"/>
              </a:ext>
            </a:extLst>
          </p:cNvPr>
          <p:cNvSpPr txBox="1"/>
          <p:nvPr/>
        </p:nvSpPr>
        <p:spPr>
          <a:xfrm>
            <a:off x="9014710" y="1694018"/>
            <a:ext cx="633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9C16B8E-F043-CFCE-698A-5D92CD550A9F}"/>
              </a:ext>
            </a:extLst>
          </p:cNvPr>
          <p:cNvSpPr txBox="1"/>
          <p:nvPr/>
        </p:nvSpPr>
        <p:spPr>
          <a:xfrm>
            <a:off x="134123" y="176893"/>
            <a:ext cx="773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Home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42CA73F-46B4-2481-C701-71188D4945E8}"/>
              </a:ext>
            </a:extLst>
          </p:cNvPr>
          <p:cNvSpPr txBox="1"/>
          <p:nvPr/>
        </p:nvSpPr>
        <p:spPr>
          <a:xfrm>
            <a:off x="871777" y="176560"/>
            <a:ext cx="1302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Ranks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19C3BF7-85BF-33D3-19FB-B2E781A07035}"/>
              </a:ext>
            </a:extLst>
          </p:cNvPr>
          <p:cNvSpPr txBox="1"/>
          <p:nvPr/>
        </p:nvSpPr>
        <p:spPr>
          <a:xfrm>
            <a:off x="2120484" y="176559"/>
            <a:ext cx="971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Settings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651303D-C0E5-D74A-1F8E-BDF9C0CBE7AD}"/>
              </a:ext>
            </a:extLst>
          </p:cNvPr>
          <p:cNvCxnSpPr>
            <a:cxnSpLocks/>
          </p:cNvCxnSpPr>
          <p:nvPr/>
        </p:nvCxnSpPr>
        <p:spPr>
          <a:xfrm>
            <a:off x="1024628" y="-6464"/>
            <a:ext cx="0" cy="67382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ECC0E0B-C5C2-B01B-5EE1-AE4C3D166BEF}"/>
              </a:ext>
            </a:extLst>
          </p:cNvPr>
          <p:cNvCxnSpPr>
            <a:cxnSpLocks/>
          </p:cNvCxnSpPr>
          <p:nvPr/>
        </p:nvCxnSpPr>
        <p:spPr>
          <a:xfrm>
            <a:off x="2061502" y="-6464"/>
            <a:ext cx="0" cy="67382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D70BE68-DBA9-905F-4D95-E6000F9919B5}"/>
              </a:ext>
            </a:extLst>
          </p:cNvPr>
          <p:cNvCxnSpPr>
            <a:cxnSpLocks/>
          </p:cNvCxnSpPr>
          <p:nvPr/>
        </p:nvCxnSpPr>
        <p:spPr>
          <a:xfrm>
            <a:off x="3122206" y="-6464"/>
            <a:ext cx="0" cy="67382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FAC491A6-87A2-4A48-235B-FCB72DADC8B4}"/>
              </a:ext>
            </a:extLst>
          </p:cNvPr>
          <p:cNvSpPr/>
          <p:nvPr/>
        </p:nvSpPr>
        <p:spPr>
          <a:xfrm>
            <a:off x="1502821" y="4621679"/>
            <a:ext cx="709554" cy="727811"/>
          </a:xfrm>
          <a:prstGeom prst="rect">
            <a:avLst/>
          </a:prstGeom>
          <a:solidFill>
            <a:srgbClr val="EEEE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Graphic 59" descr="Refresh with solid fill">
            <a:extLst>
              <a:ext uri="{FF2B5EF4-FFF2-40B4-BE49-F238E27FC236}">
                <a16:creationId xmlns:a16="http://schemas.microsoft.com/office/drawing/2014/main" id="{1249ADDE-5851-006E-4E57-8054C59316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35392" y="4653302"/>
            <a:ext cx="681095" cy="681095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4E161DB9-DFC8-A863-1D30-C052C8B254FC}"/>
              </a:ext>
            </a:extLst>
          </p:cNvPr>
          <p:cNvSpPr/>
          <p:nvPr/>
        </p:nvSpPr>
        <p:spPr>
          <a:xfrm>
            <a:off x="662413" y="4621680"/>
            <a:ext cx="709554" cy="727811"/>
          </a:xfrm>
          <a:prstGeom prst="rect">
            <a:avLst/>
          </a:prstGeom>
          <a:solidFill>
            <a:srgbClr val="EEEE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Graphic 65" descr="Play with solid fill">
            <a:extLst>
              <a:ext uri="{FF2B5EF4-FFF2-40B4-BE49-F238E27FC236}">
                <a16:creationId xmlns:a16="http://schemas.microsoft.com/office/drawing/2014/main" id="{41845A2A-83F5-0CF7-1A59-4701E178E0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0800000">
            <a:off x="580436" y="4606587"/>
            <a:ext cx="774526" cy="774526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7DBD009-5CCD-8DEC-B85B-18975505CD80}"/>
              </a:ext>
            </a:extLst>
          </p:cNvPr>
          <p:cNvSpPr/>
          <p:nvPr/>
        </p:nvSpPr>
        <p:spPr>
          <a:xfrm>
            <a:off x="2339994" y="4621678"/>
            <a:ext cx="709554" cy="727811"/>
          </a:xfrm>
          <a:prstGeom prst="rect">
            <a:avLst/>
          </a:prstGeom>
          <a:solidFill>
            <a:srgbClr val="EEEE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Graphic 67" descr="Play with solid fill">
            <a:extLst>
              <a:ext uri="{FF2B5EF4-FFF2-40B4-BE49-F238E27FC236}">
                <a16:creationId xmlns:a16="http://schemas.microsoft.com/office/drawing/2014/main" id="{64031CD1-E2B6-8954-E645-09DB34C645F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54577" y="4614850"/>
            <a:ext cx="757998" cy="757998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732B6AD7-6946-364D-F9FA-63066F77E74A}"/>
              </a:ext>
            </a:extLst>
          </p:cNvPr>
          <p:cNvSpPr txBox="1"/>
          <p:nvPr/>
        </p:nvSpPr>
        <p:spPr>
          <a:xfrm>
            <a:off x="639590" y="5364582"/>
            <a:ext cx="773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PREV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1A66058-48CF-EE76-2DC2-C6EC7B012DD3}"/>
              </a:ext>
            </a:extLst>
          </p:cNvPr>
          <p:cNvSpPr txBox="1"/>
          <p:nvPr/>
        </p:nvSpPr>
        <p:spPr>
          <a:xfrm>
            <a:off x="1470736" y="5364582"/>
            <a:ext cx="773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RESET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D94193A-C006-7C9D-F3DB-6666F95620F6}"/>
              </a:ext>
            </a:extLst>
          </p:cNvPr>
          <p:cNvSpPr txBox="1"/>
          <p:nvPr/>
        </p:nvSpPr>
        <p:spPr>
          <a:xfrm>
            <a:off x="2301882" y="5364582"/>
            <a:ext cx="773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87793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19078-B411-60FF-24A2-1865C7FAC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 grey rectangular object&#10;&#10;AI-generated content may be incorrect.">
            <a:extLst>
              <a:ext uri="{FF2B5EF4-FFF2-40B4-BE49-F238E27FC236}">
                <a16:creationId xmlns:a16="http://schemas.microsoft.com/office/drawing/2014/main" id="{AAADBEC6-F7DB-67DE-4727-0B39598FA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085"/>
            <a:ext cx="12192000" cy="6858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36" name="Snip Same Side Corner Rectangle 35">
            <a:extLst>
              <a:ext uri="{FF2B5EF4-FFF2-40B4-BE49-F238E27FC236}">
                <a16:creationId xmlns:a16="http://schemas.microsoft.com/office/drawing/2014/main" id="{F88362AC-558F-A9E3-A040-1565951647F6}"/>
              </a:ext>
            </a:extLst>
          </p:cNvPr>
          <p:cNvSpPr/>
          <p:nvPr/>
        </p:nvSpPr>
        <p:spPr>
          <a:xfrm>
            <a:off x="478718" y="1167581"/>
            <a:ext cx="2698571" cy="2545492"/>
          </a:xfrm>
          <a:prstGeom prst="snip2SameRect">
            <a:avLst/>
          </a:prstGeom>
          <a:solidFill>
            <a:srgbClr val="75965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hess board with chess pieces&#10;&#10;AI-generated content may be incorrect.">
            <a:extLst>
              <a:ext uri="{FF2B5EF4-FFF2-40B4-BE49-F238E27FC236}">
                <a16:creationId xmlns:a16="http://schemas.microsoft.com/office/drawing/2014/main" id="{D304DBAE-E586-09C3-C66A-4BAE932D4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824" y="974803"/>
            <a:ext cx="5190565" cy="519056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5BEEBA79-15C3-2F94-BD33-D0037C6E8C99}"/>
              </a:ext>
            </a:extLst>
          </p:cNvPr>
          <p:cNvSpPr/>
          <p:nvPr/>
        </p:nvSpPr>
        <p:spPr>
          <a:xfrm>
            <a:off x="758110" y="2533345"/>
            <a:ext cx="518160" cy="51816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0AD00A5-DEFC-94E9-1A95-829D7249BF89}"/>
              </a:ext>
            </a:extLst>
          </p:cNvPr>
          <p:cNvSpPr/>
          <p:nvPr/>
        </p:nvSpPr>
        <p:spPr>
          <a:xfrm>
            <a:off x="1571466" y="2533345"/>
            <a:ext cx="518160" cy="51816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316D2F3-0C72-AF28-D2F2-877999B5DA34}"/>
              </a:ext>
            </a:extLst>
          </p:cNvPr>
          <p:cNvSpPr/>
          <p:nvPr/>
        </p:nvSpPr>
        <p:spPr>
          <a:xfrm>
            <a:off x="2342606" y="2533345"/>
            <a:ext cx="518160" cy="51816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rgbClr val="FFFF00"/>
                </a:solidFill>
              </a:ln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2990E02-AB32-F460-CFD2-C56B217713EA}"/>
              </a:ext>
            </a:extLst>
          </p:cNvPr>
          <p:cNvSpPr txBox="1"/>
          <p:nvPr/>
        </p:nvSpPr>
        <p:spPr>
          <a:xfrm>
            <a:off x="639590" y="3205519"/>
            <a:ext cx="773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AUTO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2D8629-3605-3981-B117-65963E0DBAA5}"/>
              </a:ext>
            </a:extLst>
          </p:cNvPr>
          <p:cNvSpPr txBox="1"/>
          <p:nvPr/>
        </p:nvSpPr>
        <p:spPr>
          <a:xfrm>
            <a:off x="2214824" y="3078274"/>
            <a:ext cx="773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START</a:t>
            </a:r>
          </a:p>
          <a:p>
            <a:pPr algn="ctr"/>
            <a:r>
              <a:rPr lang="en-US" sz="1400" b="1">
                <a:solidFill>
                  <a:schemeClr val="bg1"/>
                </a:solidFill>
              </a:rPr>
              <a:t>STOP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B21037-B3DE-5CDC-6C2F-CC3DD3971BC6}"/>
              </a:ext>
            </a:extLst>
          </p:cNvPr>
          <p:cNvSpPr txBox="1"/>
          <p:nvPr/>
        </p:nvSpPr>
        <p:spPr>
          <a:xfrm>
            <a:off x="1431838" y="3200484"/>
            <a:ext cx="773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FORCE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B2B687E-61DF-CFEB-BF95-B48F59075F73}"/>
              </a:ext>
            </a:extLst>
          </p:cNvPr>
          <p:cNvSpPr/>
          <p:nvPr/>
        </p:nvSpPr>
        <p:spPr>
          <a:xfrm>
            <a:off x="749430" y="1686365"/>
            <a:ext cx="2138538" cy="642168"/>
          </a:xfrm>
          <a:prstGeom prst="rect">
            <a:avLst/>
          </a:prstGeom>
          <a:solidFill>
            <a:srgbClr val="EEEED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C587CDA-22E5-234B-D8D0-9CF3342730A4}"/>
              </a:ext>
            </a:extLst>
          </p:cNvPr>
          <p:cNvSpPr txBox="1"/>
          <p:nvPr/>
        </p:nvSpPr>
        <p:spPr>
          <a:xfrm>
            <a:off x="871777" y="1776616"/>
            <a:ext cx="1893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100 G/sec</a:t>
            </a:r>
          </a:p>
        </p:txBody>
      </p:sp>
      <p:pic>
        <p:nvPicPr>
          <p:cNvPr id="46" name="Picture 45" descr="A grey square with black border&#10;&#10;AI-generated content may be incorrect.">
            <a:extLst>
              <a:ext uri="{FF2B5EF4-FFF2-40B4-BE49-F238E27FC236}">
                <a16:creationId xmlns:a16="http://schemas.microsoft.com/office/drawing/2014/main" id="{FCAE206D-4E30-1168-D775-9B9578C74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6129"/>
            <a:ext cx="12192000" cy="67382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198230A0-B542-3D17-3458-B443859BCB50}"/>
              </a:ext>
            </a:extLst>
          </p:cNvPr>
          <p:cNvSpPr txBox="1"/>
          <p:nvPr/>
        </p:nvSpPr>
        <p:spPr>
          <a:xfrm>
            <a:off x="134123" y="176893"/>
            <a:ext cx="773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Home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017AA43-C4E5-FD27-2D00-33A82B615361}"/>
              </a:ext>
            </a:extLst>
          </p:cNvPr>
          <p:cNvSpPr txBox="1"/>
          <p:nvPr/>
        </p:nvSpPr>
        <p:spPr>
          <a:xfrm>
            <a:off x="871777" y="176560"/>
            <a:ext cx="1302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Ranks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C321936-9D30-C43B-D8DC-45604226C7D5}"/>
              </a:ext>
            </a:extLst>
          </p:cNvPr>
          <p:cNvSpPr txBox="1"/>
          <p:nvPr/>
        </p:nvSpPr>
        <p:spPr>
          <a:xfrm>
            <a:off x="2120484" y="176559"/>
            <a:ext cx="971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Settings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468C0D1-72FA-A8E6-84F3-74C143C140C9}"/>
              </a:ext>
            </a:extLst>
          </p:cNvPr>
          <p:cNvCxnSpPr>
            <a:cxnSpLocks/>
          </p:cNvCxnSpPr>
          <p:nvPr/>
        </p:nvCxnSpPr>
        <p:spPr>
          <a:xfrm>
            <a:off x="1024628" y="-6464"/>
            <a:ext cx="0" cy="67382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D77CFC0-DE5D-8166-DF51-E0485FCC8ECA}"/>
              </a:ext>
            </a:extLst>
          </p:cNvPr>
          <p:cNvCxnSpPr>
            <a:cxnSpLocks/>
          </p:cNvCxnSpPr>
          <p:nvPr/>
        </p:nvCxnSpPr>
        <p:spPr>
          <a:xfrm>
            <a:off x="2061502" y="-6464"/>
            <a:ext cx="0" cy="67382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1E58673-C915-89EE-2BEA-71478E28BF95}"/>
              </a:ext>
            </a:extLst>
          </p:cNvPr>
          <p:cNvCxnSpPr>
            <a:cxnSpLocks/>
          </p:cNvCxnSpPr>
          <p:nvPr/>
        </p:nvCxnSpPr>
        <p:spPr>
          <a:xfrm>
            <a:off x="3122206" y="-6464"/>
            <a:ext cx="0" cy="67382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33E32B4B-E675-A3B0-D772-C007434EA9AC}"/>
              </a:ext>
            </a:extLst>
          </p:cNvPr>
          <p:cNvSpPr/>
          <p:nvPr/>
        </p:nvSpPr>
        <p:spPr>
          <a:xfrm>
            <a:off x="1502821" y="4621679"/>
            <a:ext cx="709554" cy="727811"/>
          </a:xfrm>
          <a:prstGeom prst="rect">
            <a:avLst/>
          </a:prstGeom>
          <a:solidFill>
            <a:srgbClr val="EEEE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Graphic 59" descr="Refresh with solid fill">
            <a:extLst>
              <a:ext uri="{FF2B5EF4-FFF2-40B4-BE49-F238E27FC236}">
                <a16:creationId xmlns:a16="http://schemas.microsoft.com/office/drawing/2014/main" id="{1D15C329-9EC6-0F8D-2F32-50FB5D0F68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35392" y="4653302"/>
            <a:ext cx="681095" cy="681095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BD667B97-7DC1-E282-75C5-E8A5B407CC61}"/>
              </a:ext>
            </a:extLst>
          </p:cNvPr>
          <p:cNvSpPr/>
          <p:nvPr/>
        </p:nvSpPr>
        <p:spPr>
          <a:xfrm>
            <a:off x="662413" y="4621680"/>
            <a:ext cx="709554" cy="727811"/>
          </a:xfrm>
          <a:prstGeom prst="rect">
            <a:avLst/>
          </a:prstGeom>
          <a:solidFill>
            <a:srgbClr val="EEEE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Graphic 65" descr="Play with solid fill">
            <a:extLst>
              <a:ext uri="{FF2B5EF4-FFF2-40B4-BE49-F238E27FC236}">
                <a16:creationId xmlns:a16="http://schemas.microsoft.com/office/drawing/2014/main" id="{1C375051-47C9-3E59-4B0F-36C0CC2B23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80436" y="4606587"/>
            <a:ext cx="774526" cy="774526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AF0A4B7-C032-FB9D-95D3-953210F277C0}"/>
              </a:ext>
            </a:extLst>
          </p:cNvPr>
          <p:cNvSpPr/>
          <p:nvPr/>
        </p:nvSpPr>
        <p:spPr>
          <a:xfrm>
            <a:off x="2339994" y="4621678"/>
            <a:ext cx="709554" cy="727811"/>
          </a:xfrm>
          <a:prstGeom prst="rect">
            <a:avLst/>
          </a:prstGeom>
          <a:solidFill>
            <a:srgbClr val="EEEED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Graphic 67" descr="Play with solid fill">
            <a:extLst>
              <a:ext uri="{FF2B5EF4-FFF2-40B4-BE49-F238E27FC236}">
                <a16:creationId xmlns:a16="http://schemas.microsoft.com/office/drawing/2014/main" id="{E7239882-CDE4-88F2-E8E8-9DDC60F8F1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54577" y="4614850"/>
            <a:ext cx="757998" cy="757998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D3174568-E41B-31AB-6B94-5CE9F2013720}"/>
              </a:ext>
            </a:extLst>
          </p:cNvPr>
          <p:cNvSpPr txBox="1"/>
          <p:nvPr/>
        </p:nvSpPr>
        <p:spPr>
          <a:xfrm>
            <a:off x="639590" y="5364582"/>
            <a:ext cx="773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PREV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39377E8-0CC5-4827-DF65-747BB61C322D}"/>
              </a:ext>
            </a:extLst>
          </p:cNvPr>
          <p:cNvSpPr txBox="1"/>
          <p:nvPr/>
        </p:nvSpPr>
        <p:spPr>
          <a:xfrm>
            <a:off x="1470736" y="5364582"/>
            <a:ext cx="773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RESET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1076555-3480-B809-EF91-AC3F82148A80}"/>
              </a:ext>
            </a:extLst>
          </p:cNvPr>
          <p:cNvSpPr txBox="1"/>
          <p:nvPr/>
        </p:nvSpPr>
        <p:spPr>
          <a:xfrm>
            <a:off x="2301882" y="5364582"/>
            <a:ext cx="773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3" name="Picture 2" descr="A screenshot of a black screen&#10;&#10;AI-generated content may be incorrect.">
            <a:extLst>
              <a:ext uri="{FF2B5EF4-FFF2-40B4-BE49-F238E27FC236}">
                <a16:creationId xmlns:a16="http://schemas.microsoft.com/office/drawing/2014/main" id="{9EB08E80-E4D3-90DB-8A21-67BF7844FD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5080" y="923490"/>
            <a:ext cx="2987229" cy="530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34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6816B-23B1-F524-5EA0-0B15991AF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87" y="365125"/>
            <a:ext cx="2881225" cy="1339940"/>
          </a:xfrm>
        </p:spPr>
        <p:txBody>
          <a:bodyPr/>
          <a:lstStyle/>
          <a:p>
            <a:pPr algn="ctr"/>
            <a:r>
              <a:rPr lang="en-US" sz="3200"/>
              <a:t>Diligent </a:t>
            </a:r>
            <a:r>
              <a:rPr lang="en-US" sz="3200" err="1"/>
              <a:t>Zybo</a:t>
            </a:r>
            <a:r>
              <a:rPr lang="en-US" sz="3200"/>
              <a:t> Z7</a:t>
            </a:r>
            <a:endParaRPr lang="en-US"/>
          </a:p>
        </p:txBody>
      </p:sp>
      <p:pic>
        <p:nvPicPr>
          <p:cNvPr id="4" name="Content Placeholder 3" descr="Digilent Zybo Z7: Zynq-7000 ARM/FPGA SOC Development Board">
            <a:extLst>
              <a:ext uri="{FF2B5EF4-FFF2-40B4-BE49-F238E27FC236}">
                <a16:creationId xmlns:a16="http://schemas.microsoft.com/office/drawing/2014/main" id="{BE40B3A7-D5F7-0A9B-F342-8C30EC8C7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463" y="1011953"/>
            <a:ext cx="2741074" cy="26979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137EC3-D379-358B-6883-23C360754CED}"/>
              </a:ext>
            </a:extLst>
          </p:cNvPr>
          <p:cNvSpPr txBox="1"/>
          <p:nvPr/>
        </p:nvSpPr>
        <p:spPr>
          <a:xfrm>
            <a:off x="151788" y="3368726"/>
            <a:ext cx="2890085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1600" b="1">
                <a:solidFill>
                  <a:srgbClr val="292A2E"/>
                </a:solidFill>
                <a:ea typeface="+mn-lt"/>
                <a:cs typeface="+mn-lt"/>
              </a:rPr>
              <a:t> 667 MHz Dual ARM cortex-A9 </a:t>
            </a:r>
            <a:endParaRPr lang="en-US" sz="1600" b="1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 sz="1600" b="1">
                <a:solidFill>
                  <a:srgbClr val="292A2E"/>
                </a:solidFill>
                <a:ea typeface="+mn-lt"/>
                <a:cs typeface="+mn-lt"/>
              </a:rPr>
              <a:t> 1 GB DDR3L (RAM)</a:t>
            </a:r>
            <a:endParaRPr lang="en-US" sz="1600" b="1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 sz="1600">
                <a:solidFill>
                  <a:srgbClr val="292A2E"/>
                </a:solidFill>
                <a:ea typeface="+mn-lt"/>
                <a:cs typeface="+mn-lt"/>
              </a:rPr>
              <a:t> 16 MB SPI Flash memory</a:t>
            </a:r>
            <a:endParaRPr lang="en-US" sz="160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 sz="1600">
                <a:solidFill>
                  <a:srgbClr val="292A2E"/>
                </a:solidFill>
                <a:ea typeface="+mn-lt"/>
                <a:cs typeface="+mn-lt"/>
              </a:rPr>
              <a:t> 1G Ethernet, USB 2.0</a:t>
            </a:r>
            <a:endParaRPr lang="en-US" sz="160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 sz="1600">
                <a:solidFill>
                  <a:srgbClr val="292A2E"/>
                </a:solidFill>
                <a:ea typeface="+mn-lt"/>
                <a:cs typeface="+mn-lt"/>
              </a:rPr>
              <a:t> HDMI I/O</a:t>
            </a:r>
            <a:endParaRPr lang="en-US" sz="160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 sz="1600">
                <a:solidFill>
                  <a:srgbClr val="292A2E"/>
                </a:solidFill>
                <a:ea typeface="+mn-lt"/>
                <a:cs typeface="+mn-lt"/>
              </a:rPr>
              <a:t> Can run Linux using AMD </a:t>
            </a:r>
            <a:r>
              <a:rPr lang="en-US" sz="1600" err="1">
                <a:solidFill>
                  <a:srgbClr val="292A2E"/>
                </a:solidFill>
                <a:ea typeface="+mn-lt"/>
                <a:cs typeface="+mn-lt"/>
              </a:rPr>
              <a:t>PetaLinux</a:t>
            </a:r>
            <a:endParaRPr lang="en-US" sz="160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 sz="1600">
                <a:solidFill>
                  <a:srgbClr val="292A2E"/>
                </a:solidFill>
                <a:ea typeface="+mn-lt"/>
                <a:cs typeface="+mn-lt"/>
              </a:rPr>
              <a:t> 5 LEDS, 2 RGB LEDs, 6 buttons, 4 switches</a:t>
            </a:r>
            <a:endParaRPr lang="en-US" sz="160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 sz="1600">
                <a:solidFill>
                  <a:srgbClr val="292A2E"/>
                </a:solidFill>
                <a:ea typeface="+mn-lt"/>
                <a:cs typeface="+mn-lt"/>
              </a:rPr>
              <a:t> microSD slot</a:t>
            </a:r>
            <a:endParaRPr lang="en-US" sz="1600">
              <a:ea typeface="+mn-lt"/>
              <a:cs typeface="+mn-lt"/>
            </a:endParaRPr>
          </a:p>
          <a:p>
            <a:pPr marL="285750" indent="-285750">
              <a:buFont typeface="Calibri"/>
              <a:buChar char="-"/>
            </a:pPr>
            <a:endParaRPr lang="en-US" sz="240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7F33AA4F-82C9-5AE2-95CC-FC6A73E99BF2}"/>
              </a:ext>
            </a:extLst>
          </p:cNvPr>
          <p:cNvSpPr txBox="1">
            <a:spLocks/>
          </p:cNvSpPr>
          <p:nvPr/>
        </p:nvSpPr>
        <p:spPr>
          <a:xfrm>
            <a:off x="3046562" y="344997"/>
            <a:ext cx="2881225" cy="1339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/>
              <a:t>DE10-Nano</a:t>
            </a:r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703AB92-0238-A9A4-DFC9-1089475BF818}"/>
              </a:ext>
            </a:extLst>
          </p:cNvPr>
          <p:cNvSpPr txBox="1"/>
          <p:nvPr/>
        </p:nvSpPr>
        <p:spPr>
          <a:xfrm>
            <a:off x="2777576" y="3121179"/>
            <a:ext cx="2882541" cy="28315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,Sans-Serif"/>
              <a:buChar char="•"/>
            </a:pPr>
            <a:endParaRPr lang="en-US" sz="1600">
              <a:solidFill>
                <a:srgbClr val="292A2E"/>
              </a:solidFill>
              <a:ea typeface="+mn-lt"/>
              <a:cs typeface="+mn-lt"/>
            </a:endParaRPr>
          </a:p>
          <a:p>
            <a:pPr lvl="1">
              <a:buFont typeface="Arial"/>
              <a:buChar char="•"/>
            </a:pPr>
            <a:r>
              <a:rPr lang="en-US" sz="1600" b="1">
                <a:solidFill>
                  <a:srgbClr val="292A2E"/>
                </a:solidFill>
                <a:ea typeface="+mn-lt"/>
                <a:cs typeface="+mn-lt"/>
              </a:rPr>
              <a:t>800 MHz Dual-core ARM Cortex-a9</a:t>
            </a:r>
            <a:endParaRPr lang="en-US" b="1"/>
          </a:p>
          <a:p>
            <a:pPr lvl="1">
              <a:buFont typeface="Arial"/>
              <a:buChar char="•"/>
            </a:pPr>
            <a:r>
              <a:rPr lang="en-US" sz="1600" b="1">
                <a:solidFill>
                  <a:srgbClr val="292A2E"/>
                </a:solidFill>
                <a:ea typeface="+mn-lt"/>
                <a:cs typeface="+mn-lt"/>
              </a:rPr>
              <a:t>1 GB DDR3 RAM</a:t>
            </a:r>
          </a:p>
          <a:p>
            <a:pPr lvl="1">
              <a:buFont typeface="Arial"/>
              <a:buChar char="•"/>
            </a:pPr>
            <a:r>
              <a:rPr lang="en-US" sz="1600">
                <a:solidFill>
                  <a:srgbClr val="292A2E"/>
                </a:solidFill>
                <a:ea typeface="+mn-lt"/>
                <a:cs typeface="+mn-lt"/>
              </a:rPr>
              <a:t>1 GB Ethernet, USB</a:t>
            </a:r>
            <a:endParaRPr lang="en-US">
              <a:solidFill>
                <a:srgbClr val="000000"/>
              </a:solidFill>
              <a:ea typeface="+mn-lt"/>
              <a:cs typeface="+mn-lt"/>
            </a:endParaRPr>
          </a:p>
          <a:p>
            <a:pPr lvl="1">
              <a:buFont typeface="Arial"/>
              <a:buChar char="•"/>
            </a:pPr>
            <a:r>
              <a:rPr lang="en-US" sz="1600">
                <a:solidFill>
                  <a:srgbClr val="292A2E"/>
                </a:solidFill>
                <a:ea typeface="+mn-lt"/>
                <a:cs typeface="+mn-lt"/>
              </a:rPr>
              <a:t>MicroSD</a:t>
            </a:r>
            <a:endParaRPr lang="en-US"/>
          </a:p>
          <a:p>
            <a:pPr lvl="1">
              <a:buFont typeface="Arial"/>
              <a:buChar char="•"/>
            </a:pPr>
            <a:r>
              <a:rPr lang="en-US" sz="1600">
                <a:solidFill>
                  <a:srgbClr val="292A2E"/>
                </a:solidFill>
                <a:ea typeface="+mn-lt"/>
                <a:cs typeface="+mn-lt"/>
              </a:rPr>
              <a:t>1.8 GB </a:t>
            </a:r>
            <a:r>
              <a:rPr lang="en-US" sz="1600" err="1">
                <a:solidFill>
                  <a:srgbClr val="292A2E"/>
                </a:solidFill>
                <a:ea typeface="+mn-lt"/>
                <a:cs typeface="+mn-lt"/>
              </a:rPr>
              <a:t>sd</a:t>
            </a:r>
            <a:r>
              <a:rPr lang="en-US" sz="1600">
                <a:solidFill>
                  <a:srgbClr val="292A2E"/>
                </a:solidFill>
                <a:ea typeface="+mn-lt"/>
                <a:cs typeface="+mn-lt"/>
              </a:rPr>
              <a:t> card flash</a:t>
            </a:r>
            <a:endParaRPr lang="en-US"/>
          </a:p>
          <a:p>
            <a:pPr lvl="1">
              <a:buFont typeface="Arial"/>
              <a:buChar char="•"/>
            </a:pPr>
            <a:r>
              <a:rPr lang="en-US" sz="1600">
                <a:solidFill>
                  <a:srgbClr val="292A2E"/>
                </a:solidFill>
                <a:ea typeface="+mn-lt"/>
                <a:cs typeface="+mn-lt"/>
              </a:rPr>
              <a:t>Linux embedded</a:t>
            </a:r>
            <a:endParaRPr lang="en-US"/>
          </a:p>
          <a:p>
            <a:pPr lvl="1">
              <a:buFont typeface="Arial"/>
              <a:buChar char="•"/>
            </a:pPr>
            <a:r>
              <a:rPr lang="en-US" sz="1600">
                <a:solidFill>
                  <a:srgbClr val="292A2E"/>
                </a:solidFill>
                <a:ea typeface="+mn-lt"/>
                <a:cs typeface="+mn-lt"/>
              </a:rPr>
              <a:t>2 buttons, 4 switches, 8 LEDs, HDMI out</a:t>
            </a:r>
            <a:endParaRPr lang="en-US"/>
          </a:p>
          <a:p>
            <a:pPr>
              <a:buFont typeface="Arial"/>
              <a:buChar char="•"/>
            </a:pPr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1A843CC0-8DF2-AD72-BF74-5734F019F8B0}"/>
              </a:ext>
            </a:extLst>
          </p:cNvPr>
          <p:cNvSpPr txBox="1">
            <a:spLocks/>
          </p:cNvSpPr>
          <p:nvPr/>
        </p:nvSpPr>
        <p:spPr>
          <a:xfrm>
            <a:off x="5956540" y="336370"/>
            <a:ext cx="2881225" cy="1339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/>
              <a:t>Raspberry Pi4</a:t>
            </a:r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AB1231A-6AEB-6AD7-042F-D6E1679880DD}"/>
              </a:ext>
            </a:extLst>
          </p:cNvPr>
          <p:cNvSpPr txBox="1"/>
          <p:nvPr/>
        </p:nvSpPr>
        <p:spPr>
          <a:xfrm>
            <a:off x="5530201" y="3121179"/>
            <a:ext cx="3297490" cy="3816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600">
              <a:solidFill>
                <a:srgbClr val="292A2E"/>
              </a:solidFill>
              <a:ea typeface="+mn-lt"/>
              <a:cs typeface="+mn-lt"/>
            </a:endParaRPr>
          </a:p>
          <a:p>
            <a:pPr lvl="1">
              <a:buFont typeface="Arial"/>
              <a:buChar char="•"/>
            </a:pPr>
            <a:r>
              <a:rPr lang="en-US" sz="1600" b="1">
                <a:solidFill>
                  <a:srgbClr val="292A2E"/>
                </a:solidFill>
                <a:ea typeface="+mn-lt"/>
                <a:cs typeface="+mn-lt"/>
              </a:rPr>
              <a:t> Quad-core Cortex-A72 (ARM v8) 64-bit SoC @ 1.8 GHz </a:t>
            </a:r>
            <a:endParaRPr lang="en-US" b="1">
              <a:solidFill>
                <a:srgbClr val="000000"/>
              </a:solidFill>
              <a:ea typeface="+mn-lt"/>
              <a:cs typeface="+mn-lt"/>
            </a:endParaRPr>
          </a:p>
          <a:p>
            <a:pPr lvl="1">
              <a:buFont typeface="Arial"/>
              <a:buChar char="•"/>
            </a:pPr>
            <a:r>
              <a:rPr lang="en-US" sz="1600" b="1">
                <a:solidFill>
                  <a:srgbClr val="292A2E"/>
                </a:solidFill>
                <a:ea typeface="+mn-lt"/>
                <a:cs typeface="+mn-lt"/>
              </a:rPr>
              <a:t> up to 16GB RAM</a:t>
            </a:r>
          </a:p>
          <a:p>
            <a:pPr lvl="1">
              <a:buFont typeface="Arial"/>
              <a:buChar char="•"/>
            </a:pPr>
            <a:r>
              <a:rPr lang="en-US" sz="1600" b="1">
                <a:solidFill>
                  <a:srgbClr val="292A2E"/>
                </a:solidFill>
                <a:ea typeface="+mn-lt"/>
                <a:cs typeface="+mn-lt"/>
              </a:rPr>
              <a:t> </a:t>
            </a:r>
            <a:r>
              <a:rPr lang="en-US" sz="1600" b="1" err="1">
                <a:solidFill>
                  <a:srgbClr val="292A2E"/>
                </a:solidFill>
                <a:ea typeface="+mn-lt"/>
                <a:cs typeface="+mn-lt"/>
              </a:rPr>
              <a:t>VideoCore</a:t>
            </a:r>
            <a:r>
              <a:rPr lang="en-US" sz="1600" b="1">
                <a:solidFill>
                  <a:srgbClr val="292A2E"/>
                </a:solidFill>
                <a:ea typeface="+mn-lt"/>
                <a:cs typeface="+mn-lt"/>
              </a:rPr>
              <a:t> VI @ 500 MHz GPU</a:t>
            </a:r>
            <a:endParaRPr lang="en-US" b="1">
              <a:solidFill>
                <a:srgbClr val="000000"/>
              </a:solidFill>
              <a:ea typeface="+mn-lt"/>
              <a:cs typeface="+mn-lt"/>
            </a:endParaRPr>
          </a:p>
          <a:p>
            <a:pPr lvl="1">
              <a:buFont typeface="Arial"/>
              <a:buChar char="•"/>
            </a:pPr>
            <a:r>
              <a:rPr lang="en-US" sz="1600">
                <a:solidFill>
                  <a:srgbClr val="292A2E"/>
                </a:solidFill>
                <a:ea typeface="+mn-lt"/>
                <a:cs typeface="+mn-lt"/>
              </a:rPr>
              <a:t>1 GB Ethernet, USB3, USB2</a:t>
            </a:r>
            <a:endParaRPr lang="en-US">
              <a:solidFill>
                <a:srgbClr val="000000"/>
              </a:solidFill>
              <a:ea typeface="+mn-lt"/>
              <a:cs typeface="+mn-lt"/>
            </a:endParaRPr>
          </a:p>
          <a:p>
            <a:pPr lvl="1">
              <a:buFont typeface="Arial"/>
              <a:buChar char="•"/>
            </a:pPr>
            <a:r>
              <a:rPr lang="en-US" sz="1600">
                <a:solidFill>
                  <a:srgbClr val="292A2E"/>
                </a:solidFill>
                <a:ea typeface="+mn-lt"/>
                <a:cs typeface="+mn-lt"/>
              </a:rPr>
              <a:t> 2x 4k HDMI</a:t>
            </a:r>
            <a:endParaRPr lang="en-US">
              <a:ea typeface="+mn-lt"/>
              <a:cs typeface="+mn-lt"/>
            </a:endParaRPr>
          </a:p>
          <a:p>
            <a:pPr lvl="1">
              <a:buFont typeface="Arial"/>
              <a:buChar char="•"/>
            </a:pPr>
            <a:r>
              <a:rPr lang="en-US" sz="1600">
                <a:solidFill>
                  <a:srgbClr val="292A2E"/>
                </a:solidFill>
                <a:ea typeface="+mn-lt"/>
                <a:cs typeface="+mn-lt"/>
              </a:rPr>
              <a:t> MicroSD</a:t>
            </a:r>
            <a:endParaRPr lang="en-US"/>
          </a:p>
          <a:p>
            <a:pPr lvl="1">
              <a:buFont typeface="Arial"/>
              <a:buChar char="•"/>
            </a:pPr>
            <a:r>
              <a:rPr lang="en-US" sz="1600">
                <a:solidFill>
                  <a:srgbClr val="292A2E"/>
                </a:solidFill>
                <a:ea typeface="+mn-lt"/>
                <a:cs typeface="+mn-lt"/>
              </a:rPr>
              <a:t> USB-C powered</a:t>
            </a:r>
            <a:endParaRPr lang="en-US"/>
          </a:p>
          <a:p>
            <a:pPr lvl="1">
              <a:buFont typeface="Arial"/>
              <a:buChar char="•"/>
            </a:pPr>
            <a:r>
              <a:rPr lang="en-US" sz="1600">
                <a:solidFill>
                  <a:srgbClr val="292A2E"/>
                </a:solidFill>
                <a:ea typeface="+mn-lt"/>
                <a:cs typeface="+mn-lt"/>
              </a:rPr>
              <a:t> Runs Linux </a:t>
            </a:r>
            <a:endParaRPr lang="en-US">
              <a:ea typeface="+mn-lt"/>
              <a:cs typeface="+mn-lt"/>
            </a:endParaRPr>
          </a:p>
          <a:p>
            <a:pPr lvl="1">
              <a:buFont typeface="Arial"/>
              <a:buChar char="•"/>
            </a:pPr>
            <a:r>
              <a:rPr lang="en-US" sz="1600">
                <a:solidFill>
                  <a:srgbClr val="292A2E"/>
                </a:solidFill>
                <a:ea typeface="+mn-lt"/>
                <a:cs typeface="+mn-lt"/>
              </a:rPr>
              <a:t> Relies on SD cards as main storage</a:t>
            </a:r>
            <a:endParaRPr lang="en-US"/>
          </a:p>
          <a:p>
            <a:endParaRPr lang="en-US"/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025ACD37-41A3-7A11-FFD4-24AFE9C5A409}"/>
              </a:ext>
            </a:extLst>
          </p:cNvPr>
          <p:cNvSpPr txBox="1">
            <a:spLocks/>
          </p:cNvSpPr>
          <p:nvPr/>
        </p:nvSpPr>
        <p:spPr>
          <a:xfrm>
            <a:off x="8947030" y="336370"/>
            <a:ext cx="2881225" cy="1339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/>
              <a:t>Raspberry Pi5</a:t>
            </a:r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3624F70-8186-1E0D-B70E-7377C8AF1808}"/>
              </a:ext>
            </a:extLst>
          </p:cNvPr>
          <p:cNvSpPr txBox="1"/>
          <p:nvPr/>
        </p:nvSpPr>
        <p:spPr>
          <a:xfrm>
            <a:off x="8467880" y="3136268"/>
            <a:ext cx="3237135" cy="3816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,Sans-Serif"/>
              <a:buChar char="•"/>
            </a:pPr>
            <a:endParaRPr lang="en-US" sz="1600">
              <a:solidFill>
                <a:srgbClr val="292A2E"/>
              </a:solidFill>
              <a:ea typeface="+mn-lt"/>
              <a:cs typeface="+mn-lt"/>
            </a:endParaRPr>
          </a:p>
          <a:p>
            <a:pPr lvl="1">
              <a:buFont typeface="Arial"/>
              <a:buChar char="•"/>
            </a:pPr>
            <a:r>
              <a:rPr lang="en-US" sz="1600" b="1">
                <a:solidFill>
                  <a:srgbClr val="292A2E"/>
                </a:solidFill>
                <a:ea typeface="+mn-lt"/>
                <a:cs typeface="+mn-lt"/>
              </a:rPr>
              <a:t> Quad-core 2.4 GHz 64-bit ARM Cortex-A76 CPU</a:t>
            </a:r>
            <a:endParaRPr lang="en-US" b="1">
              <a:ea typeface="+mn-lt"/>
              <a:cs typeface="+mn-lt"/>
            </a:endParaRPr>
          </a:p>
          <a:p>
            <a:pPr lvl="1">
              <a:buFont typeface="Arial"/>
              <a:buChar char="•"/>
            </a:pPr>
            <a:r>
              <a:rPr lang="en-US" sz="1600" b="1">
                <a:solidFill>
                  <a:srgbClr val="292A2E"/>
                </a:solidFill>
                <a:ea typeface="+mn-lt"/>
                <a:cs typeface="+mn-lt"/>
              </a:rPr>
              <a:t> Up to 16GB RAM</a:t>
            </a:r>
            <a:endParaRPr lang="en-US" b="1">
              <a:solidFill>
                <a:srgbClr val="000000"/>
              </a:solidFill>
              <a:ea typeface="+mn-lt"/>
              <a:cs typeface="+mn-lt"/>
            </a:endParaRPr>
          </a:p>
          <a:p>
            <a:pPr lvl="1">
              <a:buFont typeface="Arial"/>
              <a:buChar char="•"/>
            </a:pPr>
            <a:r>
              <a:rPr lang="en-US" sz="1600" b="1">
                <a:solidFill>
                  <a:srgbClr val="292A2E"/>
                </a:solidFill>
                <a:ea typeface="+mn-lt"/>
                <a:cs typeface="+mn-lt"/>
              </a:rPr>
              <a:t> </a:t>
            </a:r>
            <a:r>
              <a:rPr lang="en-US" sz="1600" b="1" err="1">
                <a:solidFill>
                  <a:srgbClr val="292A2E"/>
                </a:solidFill>
                <a:ea typeface="+mn-lt"/>
                <a:cs typeface="+mn-lt"/>
              </a:rPr>
              <a:t>VideoCore</a:t>
            </a:r>
            <a:r>
              <a:rPr lang="en-US" sz="1600" b="1">
                <a:solidFill>
                  <a:srgbClr val="292A2E"/>
                </a:solidFill>
                <a:ea typeface="+mn-lt"/>
                <a:cs typeface="+mn-lt"/>
              </a:rPr>
              <a:t> VII 800 MHz GPU</a:t>
            </a:r>
            <a:endParaRPr lang="en-US" b="1">
              <a:ea typeface="+mn-lt"/>
              <a:cs typeface="+mn-lt"/>
            </a:endParaRPr>
          </a:p>
          <a:p>
            <a:pPr lvl="1">
              <a:buFont typeface="Arial"/>
              <a:buChar char="•"/>
            </a:pPr>
            <a:r>
              <a:rPr lang="en-US" sz="1600">
                <a:solidFill>
                  <a:srgbClr val="292A2E"/>
                </a:solidFill>
                <a:ea typeface="+mn-lt"/>
                <a:cs typeface="+mn-lt"/>
              </a:rPr>
              <a:t> 1 GB Ethernet, 2x USB3,  2x USB2 </a:t>
            </a:r>
            <a:endParaRPr lang="en-US">
              <a:solidFill>
                <a:srgbClr val="000000"/>
              </a:solidFill>
              <a:ea typeface="+mn-lt"/>
              <a:cs typeface="+mn-lt"/>
            </a:endParaRPr>
          </a:p>
          <a:p>
            <a:pPr lvl="1">
              <a:buFont typeface="Arial"/>
              <a:buChar char="•"/>
            </a:pPr>
            <a:r>
              <a:rPr lang="en-US" sz="1600">
                <a:solidFill>
                  <a:srgbClr val="292A2E"/>
                </a:solidFill>
                <a:ea typeface="+mn-lt"/>
                <a:cs typeface="+mn-lt"/>
              </a:rPr>
              <a:t> 4K HDMI</a:t>
            </a:r>
            <a:endParaRPr lang="en-US">
              <a:ea typeface="+mn-lt"/>
              <a:cs typeface="+mn-lt"/>
            </a:endParaRPr>
          </a:p>
          <a:p>
            <a:pPr lvl="1">
              <a:buFont typeface="Arial"/>
              <a:buChar char="•"/>
            </a:pPr>
            <a:r>
              <a:rPr lang="en-US" sz="1600">
                <a:solidFill>
                  <a:srgbClr val="292A2E"/>
                </a:solidFill>
                <a:ea typeface="+mn-lt"/>
                <a:cs typeface="+mn-lt"/>
              </a:rPr>
              <a:t> RP1 chip for I/O operations </a:t>
            </a:r>
          </a:p>
          <a:p>
            <a:pPr lvl="1">
              <a:buFont typeface="Arial"/>
              <a:buChar char="•"/>
            </a:pPr>
            <a:r>
              <a:rPr lang="en-US" sz="1600">
                <a:solidFill>
                  <a:srgbClr val="292A2E"/>
                </a:solidFill>
                <a:ea typeface="+mn-lt"/>
                <a:cs typeface="+mn-lt"/>
              </a:rPr>
              <a:t> USB C powered</a:t>
            </a:r>
          </a:p>
          <a:p>
            <a:pPr lvl="1">
              <a:buFont typeface="Arial"/>
              <a:buChar char="•"/>
            </a:pPr>
            <a:r>
              <a:rPr lang="en-US" sz="1600">
                <a:solidFill>
                  <a:srgbClr val="292A2E"/>
                </a:solidFill>
                <a:ea typeface="+mn-lt"/>
                <a:cs typeface="+mn-lt"/>
              </a:rPr>
              <a:t> Runs Linux</a:t>
            </a:r>
          </a:p>
          <a:p>
            <a:pPr lvl="1">
              <a:buFont typeface="Arial"/>
              <a:buChar char="•"/>
            </a:pPr>
            <a:r>
              <a:rPr lang="en-US" sz="1600">
                <a:solidFill>
                  <a:srgbClr val="292A2E"/>
                </a:solidFill>
                <a:ea typeface="+mn-lt"/>
                <a:cs typeface="+mn-lt"/>
              </a:rPr>
              <a:t> Relies on SD cards as main storage</a:t>
            </a:r>
            <a:endParaRPr lang="en-US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endParaRPr lang="en-US"/>
          </a:p>
        </p:txBody>
      </p:sp>
      <p:pic>
        <p:nvPicPr>
          <p:cNvPr id="44" name="Picture 43" descr="Terasic DE10-Nano Kit Circuit Note | Analog Devices">
            <a:extLst>
              <a:ext uri="{FF2B5EF4-FFF2-40B4-BE49-F238E27FC236}">
                <a16:creationId xmlns:a16="http://schemas.microsoft.com/office/drawing/2014/main" id="{A29A69F6-D593-519D-9AD7-BBCA7FDF8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875" y="1458810"/>
            <a:ext cx="2743200" cy="1797728"/>
          </a:xfrm>
          <a:prstGeom prst="rect">
            <a:avLst/>
          </a:prstGeom>
        </p:spPr>
      </p:pic>
      <p:pic>
        <p:nvPicPr>
          <p:cNvPr id="46" name="Picture 45" descr="Raspberry Pi 4 4GB Model B">
            <a:extLst>
              <a:ext uri="{FF2B5EF4-FFF2-40B4-BE49-F238E27FC236}">
                <a16:creationId xmlns:a16="http://schemas.microsoft.com/office/drawing/2014/main" id="{EAEBCBF6-7233-3771-392C-A4D0F32CCD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99" t="17187" r="3776" b="21714"/>
          <a:stretch>
            <a:fillRect/>
          </a:stretch>
        </p:blipFill>
        <p:spPr>
          <a:xfrm>
            <a:off x="5943316" y="1456427"/>
            <a:ext cx="2901250" cy="1814445"/>
          </a:xfrm>
          <a:prstGeom prst="rect">
            <a:avLst/>
          </a:prstGeom>
        </p:spPr>
      </p:pic>
      <p:pic>
        <p:nvPicPr>
          <p:cNvPr id="47" name="Picture 46" descr="Raspberry Pi 5 8GB">
            <a:extLst>
              <a:ext uri="{FF2B5EF4-FFF2-40B4-BE49-F238E27FC236}">
                <a16:creationId xmlns:a16="http://schemas.microsoft.com/office/drawing/2014/main" id="{A6597CB8-4A5A-2860-D90D-93D212B992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611" t="22527" r="5905" b="20532"/>
          <a:stretch>
            <a:fillRect/>
          </a:stretch>
        </p:blipFill>
        <p:spPr>
          <a:xfrm>
            <a:off x="8949351" y="1416112"/>
            <a:ext cx="3010946" cy="192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71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CF9658-4EC4-1AA2-2CF8-C148F347FBE1}"/>
              </a:ext>
            </a:extLst>
          </p:cNvPr>
          <p:cNvSpPr txBox="1"/>
          <p:nvPr/>
        </p:nvSpPr>
        <p:spPr>
          <a:xfrm>
            <a:off x="0" y="0"/>
            <a:ext cx="3191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/>
              <a:t>Hardware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BF70B4-6CA5-5367-8EC4-E23A6E031E98}"/>
              </a:ext>
            </a:extLst>
          </p:cNvPr>
          <p:cNvSpPr txBox="1"/>
          <p:nvPr/>
        </p:nvSpPr>
        <p:spPr>
          <a:xfrm>
            <a:off x="0" y="369332"/>
            <a:ext cx="4159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Raspberry PI4</a:t>
            </a:r>
          </a:p>
          <a:p>
            <a:pPr marL="285750" indent="-285750">
              <a:buFontTx/>
              <a:buChar char="-"/>
            </a:pPr>
            <a:r>
              <a:rPr lang="en-US"/>
              <a:t>8GB RAM</a:t>
            </a:r>
          </a:p>
          <a:p>
            <a:pPr marL="285750" indent="-285750">
              <a:buFontTx/>
              <a:buChar char="-"/>
            </a:pPr>
            <a:r>
              <a:rPr lang="en-US"/>
              <a:t>SD/</a:t>
            </a:r>
            <a:r>
              <a:rPr lang="en-US" err="1"/>
              <a:t>NVMe</a:t>
            </a:r>
            <a:endParaRPr lang="en-US"/>
          </a:p>
          <a:p>
            <a:pPr marL="285750" indent="-285750">
              <a:buFontTx/>
              <a:buChar char="-"/>
            </a:pPr>
            <a:r>
              <a:rPr lang="en-US"/>
              <a:t>Ethernet </a:t>
            </a:r>
          </a:p>
          <a:p>
            <a:pPr marL="285750" indent="-285750">
              <a:buFontTx/>
              <a:buChar char="-"/>
            </a:pPr>
            <a:r>
              <a:rPr lang="en-US"/>
              <a:t>USB 3.0 (5 Gbps)</a:t>
            </a:r>
          </a:p>
          <a:p>
            <a:pPr marL="285750" indent="-285750">
              <a:buFontTx/>
              <a:buChar char="-"/>
            </a:pPr>
            <a:r>
              <a:rPr lang="en-US"/>
              <a:t>Fan</a:t>
            </a:r>
          </a:p>
        </p:txBody>
      </p:sp>
      <p:pic>
        <p:nvPicPr>
          <p:cNvPr id="7" name="Picture 6" descr="A green circuit board with many different ports&#10;&#10;AI-generated content may be incorrect.">
            <a:extLst>
              <a:ext uri="{FF2B5EF4-FFF2-40B4-BE49-F238E27FC236}">
                <a16:creationId xmlns:a16="http://schemas.microsoft.com/office/drawing/2014/main" id="{33D25F81-E29A-E5A2-F066-6F465D0FE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807" y="817567"/>
            <a:ext cx="4595175" cy="32814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20686A-1289-5F38-FAEE-62FA5CDFF296}"/>
              </a:ext>
            </a:extLst>
          </p:cNvPr>
          <p:cNvSpPr txBox="1"/>
          <p:nvPr/>
        </p:nvSpPr>
        <p:spPr>
          <a:xfrm>
            <a:off x="0" y="2123658"/>
            <a:ext cx="6501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Laptop will manage games and monitor results as well as control uploads.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186661-34E6-6026-ADBF-F715019C1576}"/>
              </a:ext>
            </a:extLst>
          </p:cNvPr>
          <p:cNvSpPr txBox="1"/>
          <p:nvPr/>
        </p:nvSpPr>
        <p:spPr>
          <a:xfrm>
            <a:off x="-59470" y="2791120"/>
            <a:ext cx="6501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PI4 will be the AI Chess Player, can run Stockfish NNUE, Lc0 etc. using the UCI protocol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EE3F42-A174-EAD4-DBC0-D512C639BA08}"/>
              </a:ext>
            </a:extLst>
          </p:cNvPr>
          <p:cNvSpPr txBox="1"/>
          <p:nvPr/>
        </p:nvSpPr>
        <p:spPr>
          <a:xfrm>
            <a:off x="-59469" y="3429000"/>
            <a:ext cx="6501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Fan will help Thermal stability, Expandable via microSD or </a:t>
            </a:r>
            <a:r>
              <a:rPr lang="en-US" err="1"/>
              <a:t>NVMe</a:t>
            </a:r>
            <a:r>
              <a:rPr lang="en-US"/>
              <a:t> fast data storage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C3091D-5AF8-E578-1BE1-6CE9610243E9}"/>
              </a:ext>
            </a:extLst>
          </p:cNvPr>
          <p:cNvSpPr txBox="1"/>
          <p:nvPr/>
        </p:nvSpPr>
        <p:spPr>
          <a:xfrm>
            <a:off x="-59470" y="4099034"/>
            <a:ext cx="10673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Matches can be coordinated via Ethernet or </a:t>
            </a:r>
            <a:r>
              <a:rPr lang="en-US" err="1"/>
              <a:t>Wifi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21E84A1-64B5-2FFB-5AED-E31C1AE71B7C}"/>
                  </a:ext>
                </a:extLst>
              </p:cNvPr>
              <p:cNvSpPr txBox="1"/>
              <p:nvPr/>
            </p:nvSpPr>
            <p:spPr>
              <a:xfrm>
                <a:off x="200506" y="5530194"/>
                <a:ext cx="2990929" cy="6980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𝑛𝑝𝑠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21E84A1-64B5-2FFB-5AED-E31C1AE71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506" y="5530194"/>
                <a:ext cx="2990929" cy="698012"/>
              </a:xfrm>
              <a:prstGeom prst="rect">
                <a:avLst/>
              </a:prstGeom>
              <a:blipFill>
                <a:blip r:embed="rId3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1502BE0-F854-6B79-7385-016E2B78C18B}"/>
              </a:ext>
            </a:extLst>
          </p:cNvPr>
          <p:cNvSpPr txBox="1"/>
          <p:nvPr/>
        </p:nvSpPr>
        <p:spPr>
          <a:xfrm>
            <a:off x="2958353" y="5417535"/>
            <a:ext cx="5620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 = depth </a:t>
            </a:r>
          </a:p>
          <a:p>
            <a:r>
              <a:rPr lang="en-US" err="1"/>
              <a:t>nps</a:t>
            </a:r>
            <a:r>
              <a:rPr lang="en-US"/>
              <a:t> = nodes per sec</a:t>
            </a:r>
          </a:p>
          <a:p>
            <a:r>
              <a:rPr lang="en-US"/>
              <a:t>b = effective branching factor after pruning </a:t>
            </a:r>
          </a:p>
          <a:p>
            <a:r>
              <a:rPr lang="en-US"/>
              <a:t>t= time</a:t>
            </a:r>
          </a:p>
        </p:txBody>
      </p:sp>
    </p:spTree>
    <p:extLst>
      <p:ext uri="{BB962C8B-B14F-4D97-AF65-F5344CB8AC3E}">
        <p14:creationId xmlns:p14="http://schemas.microsoft.com/office/powerpoint/2010/main" val="2600738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able&#10;&#10;AI-generated content may be incorrect.">
            <a:extLst>
              <a:ext uri="{FF2B5EF4-FFF2-40B4-BE49-F238E27FC236}">
                <a16:creationId xmlns:a16="http://schemas.microsoft.com/office/drawing/2014/main" id="{DBA9F643-CD79-0376-41E9-35D67109C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696" y="0"/>
            <a:ext cx="3110753" cy="3110753"/>
          </a:xfrm>
          <a:prstGeom prst="rect">
            <a:avLst/>
          </a:prstGeom>
        </p:spPr>
      </p:pic>
      <p:pic>
        <p:nvPicPr>
          <p:cNvPr id="7" name="Picture 6" descr="Close up of a pair of cables&#10;&#10;AI-generated content may be incorrect.">
            <a:extLst>
              <a:ext uri="{FF2B5EF4-FFF2-40B4-BE49-F238E27FC236}">
                <a16:creationId xmlns:a16="http://schemas.microsoft.com/office/drawing/2014/main" id="{DE55AF32-17F8-D8F9-56A1-D698DA4EE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0673" y="3399863"/>
            <a:ext cx="3231776" cy="32317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960EAE-FBC5-AD21-D9FB-5F87D99EFB0C}"/>
              </a:ext>
            </a:extLst>
          </p:cNvPr>
          <p:cNvSpPr txBox="1"/>
          <p:nvPr/>
        </p:nvSpPr>
        <p:spPr>
          <a:xfrm>
            <a:off x="1423841" y="21021"/>
            <a:ext cx="3348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/>
              <a:t>Connections/Comms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3C1FB0-F046-AFDA-F754-C1E54459A79F}"/>
              </a:ext>
            </a:extLst>
          </p:cNvPr>
          <p:cNvSpPr txBox="1"/>
          <p:nvPr/>
        </p:nvSpPr>
        <p:spPr>
          <a:xfrm>
            <a:off x="0" y="390353"/>
            <a:ext cx="6243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Raspberry PI 4 has compatibility with USB 3.0 (up to 5 Gbps)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E9763C-A99B-6CF0-E013-9D8CD779F53B}"/>
              </a:ext>
            </a:extLst>
          </p:cNvPr>
          <p:cNvSpPr txBox="1"/>
          <p:nvPr/>
        </p:nvSpPr>
        <p:spPr>
          <a:xfrm>
            <a:off x="0" y="1370710"/>
            <a:ext cx="6243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 Gigabit Ethernet Port for device to device board comms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0348C2-07E4-B643-108D-9A30A63427FC}"/>
              </a:ext>
            </a:extLst>
          </p:cNvPr>
          <p:cNvSpPr txBox="1"/>
          <p:nvPr/>
        </p:nvSpPr>
        <p:spPr>
          <a:xfrm>
            <a:off x="0" y="759685"/>
            <a:ext cx="6243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Could use USB to serial cable if we wanted low level board to board comms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2EF64A-9E14-8582-40D8-F0CC2DEB5FBF}"/>
              </a:ext>
            </a:extLst>
          </p:cNvPr>
          <p:cNvSpPr txBox="1"/>
          <p:nvPr/>
        </p:nvSpPr>
        <p:spPr>
          <a:xfrm>
            <a:off x="-1" y="1740042"/>
            <a:ext cx="6243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Ethernet will be used to send game commands, sync the matches, and transfer logs and PGN files(Portable Game Notification Files)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C85802-F15B-E291-37A9-C2A9313CCFA0}"/>
              </a:ext>
            </a:extLst>
          </p:cNvPr>
          <p:cNvSpPr txBox="1"/>
          <p:nvPr/>
        </p:nvSpPr>
        <p:spPr>
          <a:xfrm>
            <a:off x="0" y="2649088"/>
            <a:ext cx="6243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USB is for Local Development convenience, technically after we deploy the program to the board we can then run everything though Ethernet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020A3E-53D5-A8DE-0F28-606C12292D88}"/>
              </a:ext>
            </a:extLst>
          </p:cNvPr>
          <p:cNvSpPr txBox="1"/>
          <p:nvPr/>
        </p:nvSpPr>
        <p:spPr>
          <a:xfrm>
            <a:off x="0" y="3558134"/>
            <a:ext cx="7052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Though Ethernet is though Network we still get the look of the two devices connected together via a coord(requirement from Dr. Picone)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3E8080-ACBE-5BB1-2C05-5FA8980458C6}"/>
              </a:ext>
            </a:extLst>
          </p:cNvPr>
          <p:cNvSpPr txBox="1"/>
          <p:nvPr/>
        </p:nvSpPr>
        <p:spPr>
          <a:xfrm>
            <a:off x="0" y="4204465"/>
            <a:ext cx="7052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Ethernet = network backbone runs starts and stops games, uploads AI models and syncs the moves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B22C94-0502-BD5C-44DE-260E775703AD}"/>
              </a:ext>
            </a:extLst>
          </p:cNvPr>
          <p:cNvSpPr txBox="1"/>
          <p:nvPr/>
        </p:nvSpPr>
        <p:spPr>
          <a:xfrm>
            <a:off x="-1" y="4850796"/>
            <a:ext cx="7052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USB = Hooks up for Setup, debugging or faster disk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9827D6-EB73-E68B-7E8B-34B954283DB3}"/>
              </a:ext>
            </a:extLst>
          </p:cNvPr>
          <p:cNvSpPr txBox="1"/>
          <p:nvPr/>
        </p:nvSpPr>
        <p:spPr>
          <a:xfrm>
            <a:off x="2643351" y="5543293"/>
            <a:ext cx="3894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laptop ⇄ Pi ⇄ Pi</a:t>
            </a:r>
          </a:p>
        </p:txBody>
      </p:sp>
    </p:spTree>
    <p:extLst>
      <p:ext uri="{BB962C8B-B14F-4D97-AF65-F5344CB8AC3E}">
        <p14:creationId xmlns:p14="http://schemas.microsoft.com/office/powerpoint/2010/main" val="764268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E0D1CC-F623-976F-3965-08FFF515F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212"/>
            <a:ext cx="12192000" cy="671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34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1A912A-7F5D-C485-2393-813450985BFC}"/>
              </a:ext>
            </a:extLst>
          </p:cNvPr>
          <p:cNvSpPr txBox="1"/>
          <p:nvPr/>
        </p:nvSpPr>
        <p:spPr>
          <a:xfrm>
            <a:off x="1423841" y="21021"/>
            <a:ext cx="3348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/>
              <a:t>AI Training</a:t>
            </a:r>
          </a:p>
        </p:txBody>
      </p:sp>
      <p:pic>
        <p:nvPicPr>
          <p:cNvPr id="6" name="Picture 5" descr="A fish on a green and black square&#10;&#10;AI-generated content may be incorrect.">
            <a:extLst>
              <a:ext uri="{FF2B5EF4-FFF2-40B4-BE49-F238E27FC236}">
                <a16:creationId xmlns:a16="http://schemas.microsoft.com/office/drawing/2014/main" id="{F1203D00-E1F6-E536-9C4F-0B80435DA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282" y="205687"/>
            <a:ext cx="3735294" cy="37352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24E8C7-DFE1-52CD-74CF-FA1283C1B195}"/>
              </a:ext>
            </a:extLst>
          </p:cNvPr>
          <p:cNvSpPr txBox="1"/>
          <p:nvPr/>
        </p:nvSpPr>
        <p:spPr>
          <a:xfrm>
            <a:off x="0" y="390353"/>
            <a:ext cx="6243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Raspberry PI will be able to handle stockfish which runs efficiently on CPUs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77043F-3668-F542-21C3-2BD9BD722B30}"/>
              </a:ext>
            </a:extLst>
          </p:cNvPr>
          <p:cNvSpPr txBox="1"/>
          <p:nvPr/>
        </p:nvSpPr>
        <p:spPr>
          <a:xfrm>
            <a:off x="-23574" y="1082850"/>
            <a:ext cx="6243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Stock Fish supports UCI facilitating control over search depth, count thread and hash size.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6B47D1-C98C-113C-75F2-F9A2B2D531B4}"/>
              </a:ext>
            </a:extLst>
          </p:cNvPr>
          <p:cNvSpPr txBox="1"/>
          <p:nvPr/>
        </p:nvSpPr>
        <p:spPr>
          <a:xfrm>
            <a:off x="0" y="1775347"/>
            <a:ext cx="6243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Since Stock Fish Ai Model Can be downloaded to them, We can download the other Pro Player AI Models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240A97-14B4-55B5-17E8-3A14E20FFD27}"/>
              </a:ext>
            </a:extLst>
          </p:cNvPr>
          <p:cNvSpPr txBox="1"/>
          <p:nvPr/>
        </p:nvSpPr>
        <p:spPr>
          <a:xfrm>
            <a:off x="27434" y="2421678"/>
            <a:ext cx="73613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10-15 depth or next 5-7 moves with a second per move. 10 sec per move 18-22 depth 9-11 moves ahead. Very fast games (1000 per second) 6-8 depth or a 3-4 moves</a:t>
            </a:r>
          </a:p>
        </p:txBody>
      </p:sp>
    </p:spTree>
    <p:extLst>
      <p:ext uri="{BB962C8B-B14F-4D97-AF65-F5344CB8AC3E}">
        <p14:creationId xmlns:p14="http://schemas.microsoft.com/office/powerpoint/2010/main" val="3907036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A3C25C-A0B2-6069-243F-6554997E79FB}"/>
              </a:ext>
            </a:extLst>
          </p:cNvPr>
          <p:cNvSpPr txBox="1"/>
          <p:nvPr/>
        </p:nvSpPr>
        <p:spPr>
          <a:xfrm>
            <a:off x="1423841" y="21021"/>
            <a:ext cx="3348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/>
              <a:t>Programming Environment</a:t>
            </a:r>
          </a:p>
        </p:txBody>
      </p:sp>
      <p:pic>
        <p:nvPicPr>
          <p:cNvPr id="6" name="Picture 5" descr="A logo of a python&#10;&#10;AI-generated content may be incorrect.">
            <a:extLst>
              <a:ext uri="{FF2B5EF4-FFF2-40B4-BE49-F238E27FC236}">
                <a16:creationId xmlns:a16="http://schemas.microsoft.com/office/drawing/2014/main" id="{C22C5B9C-A477-403E-5377-2C4DB1639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775" y="920109"/>
            <a:ext cx="4460251" cy="25088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430023-12FC-C4E6-ABD6-6EE8FC04E834}"/>
              </a:ext>
            </a:extLst>
          </p:cNvPr>
          <p:cNvSpPr txBox="1"/>
          <p:nvPr/>
        </p:nvSpPr>
        <p:spPr>
          <a:xfrm>
            <a:off x="-23574" y="390353"/>
            <a:ext cx="702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Python: All of us are familiar with Python and has a bunch of Libraries used in AI and Machine Learning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15CC8-0B9F-026E-15EB-6042ECB37A3E}"/>
              </a:ext>
            </a:extLst>
          </p:cNvPr>
          <p:cNvSpPr txBox="1"/>
          <p:nvPr/>
        </p:nvSpPr>
        <p:spPr>
          <a:xfrm>
            <a:off x="0" y="1036684"/>
            <a:ext cx="7029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There are also a lot of open source chess libraries for us to use.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B40BB4-F0FD-8D2B-8D8E-9015DAC07BC1}"/>
              </a:ext>
            </a:extLst>
          </p:cNvPr>
          <p:cNvSpPr txBox="1"/>
          <p:nvPr/>
        </p:nvSpPr>
        <p:spPr>
          <a:xfrm>
            <a:off x="0" y="1498349"/>
            <a:ext cx="702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Easy to program Sockets in python to send information back and forth form PI to PI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5A7D14-3F5A-1C9A-A3B0-58E78AF54570}"/>
              </a:ext>
            </a:extLst>
          </p:cNvPr>
          <p:cNvSpPr txBox="1"/>
          <p:nvPr/>
        </p:nvSpPr>
        <p:spPr>
          <a:xfrm>
            <a:off x="0" y="2174554"/>
            <a:ext cx="7029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Easy to Build UI for Python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D9B925-7588-4E93-F9DD-9370C9D64EE1}"/>
              </a:ext>
            </a:extLst>
          </p:cNvPr>
          <p:cNvSpPr txBox="1"/>
          <p:nvPr/>
        </p:nvSpPr>
        <p:spPr>
          <a:xfrm>
            <a:off x="0" y="2633533"/>
            <a:ext cx="7029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C++ is faster but will be more difficult to get everything working.</a:t>
            </a:r>
          </a:p>
        </p:txBody>
      </p:sp>
    </p:spTree>
    <p:extLst>
      <p:ext uri="{BB962C8B-B14F-4D97-AF65-F5344CB8AC3E}">
        <p14:creationId xmlns:p14="http://schemas.microsoft.com/office/powerpoint/2010/main" val="3699008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y rectangular object&#10;&#10;AI-generated content may be incorrect.">
            <a:extLst>
              <a:ext uri="{FF2B5EF4-FFF2-40B4-BE49-F238E27FC236}">
                <a16:creationId xmlns:a16="http://schemas.microsoft.com/office/drawing/2014/main" id="{DC1D3A1A-DDE8-AEAF-D811-84EE80BFD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" name="Picture 5" descr="A close-up of a computer motherboard&#10;&#10;AI-generated content may be incorrect.">
            <a:extLst>
              <a:ext uri="{FF2B5EF4-FFF2-40B4-BE49-F238E27FC236}">
                <a16:creationId xmlns:a16="http://schemas.microsoft.com/office/drawing/2014/main" id="{5397E40F-9B6F-5E31-DBE9-73325A36F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934" y="571500"/>
            <a:ext cx="2590800" cy="28575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3238CA-153E-4501-2B84-4B2E813908E4}"/>
              </a:ext>
            </a:extLst>
          </p:cNvPr>
          <p:cNvSpPr txBox="1"/>
          <p:nvPr/>
        </p:nvSpPr>
        <p:spPr>
          <a:xfrm>
            <a:off x="561109" y="3677334"/>
            <a:ext cx="4568451" cy="28623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Mini ITX</a:t>
            </a:r>
          </a:p>
          <a:p>
            <a:pPr marL="285750" indent="-285750">
              <a:buFontTx/>
              <a:buChar char="-"/>
            </a:pPr>
            <a:r>
              <a:rPr lang="en-US"/>
              <a:t>16 MB ATI M7 graphics controller</a:t>
            </a:r>
          </a:p>
          <a:p>
            <a:pPr marL="285750" indent="-285750">
              <a:buFontTx/>
              <a:buChar char="-"/>
            </a:pPr>
            <a:r>
              <a:rPr lang="en-US"/>
              <a:t>four USB 2.0 ports</a:t>
            </a:r>
          </a:p>
          <a:p>
            <a:pPr marL="285750" indent="-285750">
              <a:buFontTx/>
              <a:buChar char="-"/>
            </a:pPr>
            <a:r>
              <a:rPr lang="en-US"/>
              <a:t>Realtek 8100C 10/100 Mbit/s </a:t>
            </a:r>
            <a:r>
              <a:rPr lang="en-US" err="1"/>
              <a:t>BaseT</a:t>
            </a:r>
            <a:r>
              <a:rPr lang="en-US"/>
              <a:t> Ethernet </a:t>
            </a:r>
          </a:p>
          <a:p>
            <a:pPr marL="285750" indent="-285750">
              <a:buFontTx/>
              <a:buChar char="-"/>
            </a:pPr>
            <a:r>
              <a:rPr lang="en-US"/>
              <a:t>8110S Gigabit Ethernet controller</a:t>
            </a:r>
          </a:p>
          <a:p>
            <a:pPr marL="285750" indent="-285750">
              <a:buFontTx/>
              <a:buChar char="-"/>
            </a:pPr>
            <a:r>
              <a:rPr lang="en-US"/>
              <a:t>OS </a:t>
            </a:r>
            <a:r>
              <a:rPr lang="en-US" err="1"/>
              <a:t>suppor</a:t>
            </a:r>
            <a:endParaRPr lang="en-US"/>
          </a:p>
          <a:p>
            <a:pPr marL="285750" indent="-285750">
              <a:buFontTx/>
              <a:buChar char="-"/>
            </a:pPr>
            <a:r>
              <a:rPr lang="en-US"/>
              <a:t>8 2.4 GHz CPU cores</a:t>
            </a:r>
          </a:p>
          <a:p>
            <a:pPr marL="285750" indent="-285750">
              <a:buFontTx/>
              <a:buChar char="-"/>
            </a:pPr>
            <a:r>
              <a:rPr lang="en-US"/>
              <a:t>128 GB DDR3 DRAM using 16 GB DIMMs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55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670</Words>
  <Application>Microsoft Office PowerPoint</Application>
  <PresentationFormat>Widescreen</PresentationFormat>
  <Paragraphs>108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Diligent Zybo Z7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Dylan Jamie Boles</dc:creator>
  <cp:lastModifiedBy>Dylan Jamie Boles</cp:lastModifiedBy>
  <cp:revision>2</cp:revision>
  <dcterms:created xsi:type="dcterms:W3CDTF">2025-08-27T20:58:26Z</dcterms:created>
  <dcterms:modified xsi:type="dcterms:W3CDTF">2025-09-10T18:00:08Z</dcterms:modified>
</cp:coreProperties>
</file>