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
  </p:notesMasterIdLst>
  <p:sldIdLst>
    <p:sldId id="257" r:id="rId5"/>
  </p:sldIdLst>
  <p:sldSz cx="36576000" cy="27432000"/>
  <p:notesSz cx="6858000" cy="9144000"/>
  <p:defaultTextStyle>
    <a:defPPr>
      <a:defRPr lang="en-US"/>
    </a:defPPr>
    <a:lvl1pPr marL="0" algn="l" defTabSz="3072077" rtl="0" eaLnBrk="1" latinLnBrk="0" hangingPunct="1">
      <a:defRPr sz="6047" kern="1200">
        <a:solidFill>
          <a:schemeClr val="tx1"/>
        </a:solidFill>
        <a:latin typeface="+mn-lt"/>
        <a:ea typeface="+mn-ea"/>
        <a:cs typeface="+mn-cs"/>
      </a:defRPr>
    </a:lvl1pPr>
    <a:lvl2pPr marL="1536038" algn="l" defTabSz="3072077" rtl="0" eaLnBrk="1" latinLnBrk="0" hangingPunct="1">
      <a:defRPr sz="6047" kern="1200">
        <a:solidFill>
          <a:schemeClr val="tx1"/>
        </a:solidFill>
        <a:latin typeface="+mn-lt"/>
        <a:ea typeface="+mn-ea"/>
        <a:cs typeface="+mn-cs"/>
      </a:defRPr>
    </a:lvl2pPr>
    <a:lvl3pPr marL="3072077" algn="l" defTabSz="3072077" rtl="0" eaLnBrk="1" latinLnBrk="0" hangingPunct="1">
      <a:defRPr sz="6047" kern="1200">
        <a:solidFill>
          <a:schemeClr val="tx1"/>
        </a:solidFill>
        <a:latin typeface="+mn-lt"/>
        <a:ea typeface="+mn-ea"/>
        <a:cs typeface="+mn-cs"/>
      </a:defRPr>
    </a:lvl3pPr>
    <a:lvl4pPr marL="4608115" algn="l" defTabSz="3072077" rtl="0" eaLnBrk="1" latinLnBrk="0" hangingPunct="1">
      <a:defRPr sz="6047" kern="1200">
        <a:solidFill>
          <a:schemeClr val="tx1"/>
        </a:solidFill>
        <a:latin typeface="+mn-lt"/>
        <a:ea typeface="+mn-ea"/>
        <a:cs typeface="+mn-cs"/>
      </a:defRPr>
    </a:lvl4pPr>
    <a:lvl5pPr marL="6144154" algn="l" defTabSz="3072077" rtl="0" eaLnBrk="1" latinLnBrk="0" hangingPunct="1">
      <a:defRPr sz="6047" kern="1200">
        <a:solidFill>
          <a:schemeClr val="tx1"/>
        </a:solidFill>
        <a:latin typeface="+mn-lt"/>
        <a:ea typeface="+mn-ea"/>
        <a:cs typeface="+mn-cs"/>
      </a:defRPr>
    </a:lvl5pPr>
    <a:lvl6pPr marL="7680192" algn="l" defTabSz="3072077" rtl="0" eaLnBrk="1" latinLnBrk="0" hangingPunct="1">
      <a:defRPr sz="6047" kern="1200">
        <a:solidFill>
          <a:schemeClr val="tx1"/>
        </a:solidFill>
        <a:latin typeface="+mn-lt"/>
        <a:ea typeface="+mn-ea"/>
        <a:cs typeface="+mn-cs"/>
      </a:defRPr>
    </a:lvl6pPr>
    <a:lvl7pPr marL="9216230" algn="l" defTabSz="3072077" rtl="0" eaLnBrk="1" latinLnBrk="0" hangingPunct="1">
      <a:defRPr sz="6047" kern="1200">
        <a:solidFill>
          <a:schemeClr val="tx1"/>
        </a:solidFill>
        <a:latin typeface="+mn-lt"/>
        <a:ea typeface="+mn-ea"/>
        <a:cs typeface="+mn-cs"/>
      </a:defRPr>
    </a:lvl7pPr>
    <a:lvl8pPr marL="10752269" algn="l" defTabSz="3072077" rtl="0" eaLnBrk="1" latinLnBrk="0" hangingPunct="1">
      <a:defRPr sz="6047" kern="1200">
        <a:solidFill>
          <a:schemeClr val="tx1"/>
        </a:solidFill>
        <a:latin typeface="+mn-lt"/>
        <a:ea typeface="+mn-ea"/>
        <a:cs typeface="+mn-cs"/>
      </a:defRPr>
    </a:lvl8pPr>
    <a:lvl9pPr marL="12288307" algn="l" defTabSz="3072077" rtl="0" eaLnBrk="1" latinLnBrk="0" hangingPunct="1">
      <a:defRPr sz="604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92" userDrawn="1">
          <p15:clr>
            <a:srgbClr val="A4A3A4"/>
          </p15:clr>
        </p15:guide>
        <p15:guide id="2" pos="288" userDrawn="1">
          <p15:clr>
            <a:srgbClr val="A4A3A4"/>
          </p15:clr>
        </p15:guide>
        <p15:guide id="3" pos="11520" userDrawn="1">
          <p15:clr>
            <a:srgbClr val="A4A3A4"/>
          </p15:clr>
        </p15:guide>
        <p15:guide id="5" pos="22752" userDrawn="1">
          <p15:clr>
            <a:srgbClr val="A4A3A4"/>
          </p15:clr>
        </p15:guide>
        <p15:guide id="6" orient="horz" pos="15232" userDrawn="1">
          <p15:clr>
            <a:srgbClr val="A4A3A4"/>
          </p15:clr>
        </p15:guide>
        <p15:guide id="7" orient="horz" pos="8640" userDrawn="1">
          <p15:clr>
            <a:srgbClr val="A4A3A4"/>
          </p15:clr>
        </p15:guide>
        <p15:guide id="8" pos="3024" userDrawn="1">
          <p15:clr>
            <a:srgbClr val="A4A3A4"/>
          </p15:clr>
        </p15:guide>
        <p15:guide id="9" pos="175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initials="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333385"/>
    <a:srgbClr val="B30738"/>
    <a:srgbClr val="9A2B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E80722-0C71-8648-8D1A-BD560BC45639}" v="83" dt="2026-02-25T23:16:32.163"/>
    <p1510:client id="{F3D223F1-15E1-40E9-8A8F-4A981750763D}" v="1" dt="2026-02-26T02:27:29.3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992"/>
        <p:guide pos="288"/>
        <p:guide pos="11520"/>
        <p:guide pos="22752"/>
        <p:guide orient="horz" pos="15232"/>
        <p:guide orient="horz" pos="8640"/>
        <p:guide pos="3024"/>
        <p:guide pos="1752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commentAuthors" Target="commentAuthor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7275B-EEFF-4120-B8CB-6C04AC8D2B24}" type="datetimeFigureOut">
              <a:rPr lang="en-US" smtClean="0"/>
              <a:t>2/27/2026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98D4A-D07E-4626-A9DE-9C06E88D4384}" type="slidenum">
              <a:rPr lang="en-US" smtClean="0"/>
              <a:t>‹#›</a:t>
            </a:fld>
            <a:endParaRPr lang="en-US"/>
          </a:p>
        </p:txBody>
      </p:sp>
    </p:spTree>
    <p:extLst>
      <p:ext uri="{BB962C8B-B14F-4D97-AF65-F5344CB8AC3E}">
        <p14:creationId xmlns:p14="http://schemas.microsoft.com/office/powerpoint/2010/main" val="3446888191"/>
      </p:ext>
    </p:extLst>
  </p:cSld>
  <p:clrMap bg1="lt1" tx1="dk1" bg2="lt2" tx2="dk2" accent1="accent1" accent2="accent2" accent3="accent3" accent4="accent4" accent5="accent5" accent6="accent6" hlink="hlink" folHlink="folHlink"/>
  <p:notesStyle>
    <a:lvl1pPr marL="0" algn="l" defTabSz="711129" rtl="0" eaLnBrk="1" latinLnBrk="0" hangingPunct="1">
      <a:defRPr sz="933" kern="1200">
        <a:solidFill>
          <a:schemeClr val="tx1"/>
        </a:solidFill>
        <a:latin typeface="+mn-lt"/>
        <a:ea typeface="+mn-ea"/>
        <a:cs typeface="+mn-cs"/>
      </a:defRPr>
    </a:lvl1pPr>
    <a:lvl2pPr marL="355564" algn="l" defTabSz="711129" rtl="0" eaLnBrk="1" latinLnBrk="0" hangingPunct="1">
      <a:defRPr sz="933" kern="1200">
        <a:solidFill>
          <a:schemeClr val="tx1"/>
        </a:solidFill>
        <a:latin typeface="+mn-lt"/>
        <a:ea typeface="+mn-ea"/>
        <a:cs typeface="+mn-cs"/>
      </a:defRPr>
    </a:lvl2pPr>
    <a:lvl3pPr marL="711129" algn="l" defTabSz="711129" rtl="0" eaLnBrk="1" latinLnBrk="0" hangingPunct="1">
      <a:defRPr sz="933" kern="1200">
        <a:solidFill>
          <a:schemeClr val="tx1"/>
        </a:solidFill>
        <a:latin typeface="+mn-lt"/>
        <a:ea typeface="+mn-ea"/>
        <a:cs typeface="+mn-cs"/>
      </a:defRPr>
    </a:lvl3pPr>
    <a:lvl4pPr marL="1066693" algn="l" defTabSz="711129" rtl="0" eaLnBrk="1" latinLnBrk="0" hangingPunct="1">
      <a:defRPr sz="933" kern="1200">
        <a:solidFill>
          <a:schemeClr val="tx1"/>
        </a:solidFill>
        <a:latin typeface="+mn-lt"/>
        <a:ea typeface="+mn-ea"/>
        <a:cs typeface="+mn-cs"/>
      </a:defRPr>
    </a:lvl4pPr>
    <a:lvl5pPr marL="1422258" algn="l" defTabSz="711129" rtl="0" eaLnBrk="1" latinLnBrk="0" hangingPunct="1">
      <a:defRPr sz="933" kern="1200">
        <a:solidFill>
          <a:schemeClr val="tx1"/>
        </a:solidFill>
        <a:latin typeface="+mn-lt"/>
        <a:ea typeface="+mn-ea"/>
        <a:cs typeface="+mn-cs"/>
      </a:defRPr>
    </a:lvl5pPr>
    <a:lvl6pPr marL="1777822" algn="l" defTabSz="711129" rtl="0" eaLnBrk="1" latinLnBrk="0" hangingPunct="1">
      <a:defRPr sz="933" kern="1200">
        <a:solidFill>
          <a:schemeClr val="tx1"/>
        </a:solidFill>
        <a:latin typeface="+mn-lt"/>
        <a:ea typeface="+mn-ea"/>
        <a:cs typeface="+mn-cs"/>
      </a:defRPr>
    </a:lvl6pPr>
    <a:lvl7pPr marL="2133387" algn="l" defTabSz="711129" rtl="0" eaLnBrk="1" latinLnBrk="0" hangingPunct="1">
      <a:defRPr sz="933" kern="1200">
        <a:solidFill>
          <a:schemeClr val="tx1"/>
        </a:solidFill>
        <a:latin typeface="+mn-lt"/>
        <a:ea typeface="+mn-ea"/>
        <a:cs typeface="+mn-cs"/>
      </a:defRPr>
    </a:lvl7pPr>
    <a:lvl8pPr marL="2488951" algn="l" defTabSz="711129" rtl="0" eaLnBrk="1" latinLnBrk="0" hangingPunct="1">
      <a:defRPr sz="933" kern="1200">
        <a:solidFill>
          <a:schemeClr val="tx1"/>
        </a:solidFill>
        <a:latin typeface="+mn-lt"/>
        <a:ea typeface="+mn-ea"/>
        <a:cs typeface="+mn-cs"/>
      </a:defRPr>
    </a:lvl8pPr>
    <a:lvl9pPr marL="2844516" algn="l" defTabSz="711129" rtl="0" eaLnBrk="1" latinLnBrk="0" hangingPunct="1">
      <a:defRPr sz="9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098D4A-D07E-4626-A9DE-9C06E88D4384}" type="slidenum">
              <a:rPr lang="en-US" smtClean="0"/>
              <a:t>1</a:t>
            </a:fld>
            <a:endParaRPr lang="en-US"/>
          </a:p>
        </p:txBody>
      </p:sp>
    </p:spTree>
    <p:extLst>
      <p:ext uri="{BB962C8B-B14F-4D97-AF65-F5344CB8AC3E}">
        <p14:creationId xmlns:p14="http://schemas.microsoft.com/office/powerpoint/2010/main" val="2543325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4489453"/>
            <a:ext cx="31089600" cy="9550400"/>
          </a:xfrm>
        </p:spPr>
        <p:txBody>
          <a:bodyPr anchor="b"/>
          <a:lstStyle>
            <a:lvl1pPr algn="ctr">
              <a:defRPr sz="23998"/>
            </a:lvl1pPr>
          </a:lstStyle>
          <a:p>
            <a:r>
              <a:rPr lang="en-US"/>
              <a:t>Click to edit Master title style</a:t>
            </a:r>
          </a:p>
        </p:txBody>
      </p:sp>
      <p:sp>
        <p:nvSpPr>
          <p:cNvPr id="3" name="Subtitle 2"/>
          <p:cNvSpPr>
            <a:spLocks noGrp="1"/>
          </p:cNvSpPr>
          <p:nvPr>
            <p:ph type="subTitle" idx="1"/>
          </p:nvPr>
        </p:nvSpPr>
        <p:spPr>
          <a:xfrm>
            <a:off x="4572000" y="14408152"/>
            <a:ext cx="27432000" cy="6623048"/>
          </a:xfrm>
        </p:spPr>
        <p:txBody>
          <a:bodyPr/>
          <a:lstStyle>
            <a:lvl1pPr marL="0" indent="0" algn="ctr">
              <a:buNone/>
              <a:defRPr sz="9600"/>
            </a:lvl1pPr>
            <a:lvl2pPr marL="1828709" indent="0" algn="ctr">
              <a:buNone/>
              <a:defRPr sz="8000"/>
            </a:lvl2pPr>
            <a:lvl3pPr marL="3657418" indent="0" algn="ctr">
              <a:buNone/>
              <a:defRPr sz="7200"/>
            </a:lvl3pPr>
            <a:lvl4pPr marL="5486126" indent="0" algn="ctr">
              <a:buNone/>
              <a:defRPr sz="6400"/>
            </a:lvl4pPr>
            <a:lvl5pPr marL="7314834" indent="0" algn="ctr">
              <a:buNone/>
              <a:defRPr sz="6400"/>
            </a:lvl5pPr>
            <a:lvl6pPr marL="9143542" indent="0" algn="ctr">
              <a:buNone/>
              <a:defRPr sz="6400"/>
            </a:lvl6pPr>
            <a:lvl7pPr marL="10972252" indent="0" algn="ctr">
              <a:buNone/>
              <a:defRPr sz="6400"/>
            </a:lvl7pPr>
            <a:lvl8pPr marL="12800960" indent="0" algn="ctr">
              <a:buNone/>
              <a:defRPr sz="6400"/>
            </a:lvl8pPr>
            <a:lvl9pPr marL="14629669" indent="0" algn="ctr">
              <a:buNone/>
              <a:defRPr sz="6400"/>
            </a:lvl9pPr>
          </a:lstStyle>
          <a:p>
            <a:r>
              <a:rPr lang="en-US"/>
              <a:t>Click to edit Master subtitle style</a:t>
            </a:r>
          </a:p>
        </p:txBody>
      </p:sp>
      <p:sp>
        <p:nvSpPr>
          <p:cNvPr id="4" name="Date Placeholder 3"/>
          <p:cNvSpPr>
            <a:spLocks noGrp="1"/>
          </p:cNvSpPr>
          <p:nvPr>
            <p:ph type="dt" sz="half" idx="10"/>
          </p:nvPr>
        </p:nvSpPr>
        <p:spPr/>
        <p:txBody>
          <a:bodyPr/>
          <a:lstStyle/>
          <a:p>
            <a:fld id="{AD1C93A3-B0EC-45CA-8EE9-8D805B615558}" type="datetimeFigureOut">
              <a:rPr lang="en-US" smtClean="0"/>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30772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1C93A3-B0EC-45CA-8EE9-8D805B615558}" type="datetimeFigureOut">
              <a:rPr lang="en-US" smtClean="0"/>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891106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3" y="1460502"/>
            <a:ext cx="7886700" cy="2324735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14603" y="1460502"/>
            <a:ext cx="232029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1C93A3-B0EC-45CA-8EE9-8D805B615558}" type="datetimeFigureOut">
              <a:rPr lang="en-US" smtClean="0"/>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34507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1C93A3-B0EC-45CA-8EE9-8D805B615558}" type="datetimeFigureOut">
              <a:rPr lang="en-US" smtClean="0"/>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5258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2" y="6838959"/>
            <a:ext cx="31546800" cy="11410948"/>
          </a:xfrm>
        </p:spPr>
        <p:txBody>
          <a:bodyPr anchor="b"/>
          <a:lstStyle>
            <a:lvl1pPr>
              <a:defRPr sz="23998"/>
            </a:lvl1pPr>
          </a:lstStyle>
          <a:p>
            <a:r>
              <a:rPr lang="en-US"/>
              <a:t>Click to edit Master title style</a:t>
            </a:r>
          </a:p>
        </p:txBody>
      </p:sp>
      <p:sp>
        <p:nvSpPr>
          <p:cNvPr id="3" name="Text Placeholder 2"/>
          <p:cNvSpPr>
            <a:spLocks noGrp="1"/>
          </p:cNvSpPr>
          <p:nvPr>
            <p:ph type="body" idx="1"/>
          </p:nvPr>
        </p:nvSpPr>
        <p:spPr>
          <a:xfrm>
            <a:off x="2495552" y="18357858"/>
            <a:ext cx="31546800" cy="6000748"/>
          </a:xfrm>
        </p:spPr>
        <p:txBody>
          <a:bodyPr/>
          <a:lstStyle>
            <a:lvl1pPr marL="0" indent="0">
              <a:buNone/>
              <a:defRPr sz="9600">
                <a:solidFill>
                  <a:schemeClr val="tx1"/>
                </a:solidFill>
              </a:defRPr>
            </a:lvl1pPr>
            <a:lvl2pPr marL="1828709" indent="0">
              <a:buNone/>
              <a:defRPr sz="8000">
                <a:solidFill>
                  <a:schemeClr val="tx1">
                    <a:tint val="75000"/>
                  </a:schemeClr>
                </a:solidFill>
              </a:defRPr>
            </a:lvl2pPr>
            <a:lvl3pPr marL="3657418" indent="0">
              <a:buNone/>
              <a:defRPr sz="7200">
                <a:solidFill>
                  <a:schemeClr val="tx1">
                    <a:tint val="75000"/>
                  </a:schemeClr>
                </a:solidFill>
              </a:defRPr>
            </a:lvl3pPr>
            <a:lvl4pPr marL="5486126" indent="0">
              <a:buNone/>
              <a:defRPr sz="6400">
                <a:solidFill>
                  <a:schemeClr val="tx1">
                    <a:tint val="75000"/>
                  </a:schemeClr>
                </a:solidFill>
              </a:defRPr>
            </a:lvl4pPr>
            <a:lvl5pPr marL="7314834" indent="0">
              <a:buNone/>
              <a:defRPr sz="6400">
                <a:solidFill>
                  <a:schemeClr val="tx1">
                    <a:tint val="75000"/>
                  </a:schemeClr>
                </a:solidFill>
              </a:defRPr>
            </a:lvl5pPr>
            <a:lvl6pPr marL="9143542" indent="0">
              <a:buNone/>
              <a:defRPr sz="6400">
                <a:solidFill>
                  <a:schemeClr val="tx1">
                    <a:tint val="75000"/>
                  </a:schemeClr>
                </a:solidFill>
              </a:defRPr>
            </a:lvl6pPr>
            <a:lvl7pPr marL="10972252" indent="0">
              <a:buNone/>
              <a:defRPr sz="6400">
                <a:solidFill>
                  <a:schemeClr val="tx1">
                    <a:tint val="75000"/>
                  </a:schemeClr>
                </a:solidFill>
              </a:defRPr>
            </a:lvl7pPr>
            <a:lvl8pPr marL="12800960" indent="0">
              <a:buNone/>
              <a:defRPr sz="6400">
                <a:solidFill>
                  <a:schemeClr val="tx1">
                    <a:tint val="75000"/>
                  </a:schemeClr>
                </a:solidFill>
              </a:defRPr>
            </a:lvl8pPr>
            <a:lvl9pPr marL="14629669"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1C93A3-B0EC-45CA-8EE9-8D805B615558}" type="datetimeFigureOut">
              <a:rPr lang="en-US" smtClean="0"/>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76070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14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8516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1C93A3-B0EC-45CA-8EE9-8D805B615558}" type="datetimeFigureOut">
              <a:rPr lang="en-US" smtClean="0"/>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8801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460507"/>
            <a:ext cx="31546800" cy="5302252"/>
          </a:xfrm>
        </p:spPr>
        <p:txBody>
          <a:bodyPr/>
          <a:lstStyle/>
          <a:p>
            <a:r>
              <a:rPr lang="en-US"/>
              <a:t>Click to edit Master title style</a:t>
            </a:r>
          </a:p>
        </p:txBody>
      </p:sp>
      <p:sp>
        <p:nvSpPr>
          <p:cNvPr id="3" name="Text Placeholder 2"/>
          <p:cNvSpPr>
            <a:spLocks noGrp="1"/>
          </p:cNvSpPr>
          <p:nvPr>
            <p:ph type="body" idx="1"/>
          </p:nvPr>
        </p:nvSpPr>
        <p:spPr>
          <a:xfrm>
            <a:off x="2519368" y="6724653"/>
            <a:ext cx="15473360"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4" name="Content Placeholder 3"/>
          <p:cNvSpPr>
            <a:spLocks noGrp="1"/>
          </p:cNvSpPr>
          <p:nvPr>
            <p:ph sz="half" idx="2"/>
          </p:nvPr>
        </p:nvSpPr>
        <p:spPr>
          <a:xfrm>
            <a:off x="2519368" y="10020300"/>
            <a:ext cx="15473360"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8516603" y="6724653"/>
            <a:ext cx="15549564"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6" name="Content Placeholder 5"/>
          <p:cNvSpPr>
            <a:spLocks noGrp="1"/>
          </p:cNvSpPr>
          <p:nvPr>
            <p:ph sz="quarter" idx="4"/>
          </p:nvPr>
        </p:nvSpPr>
        <p:spPr>
          <a:xfrm>
            <a:off x="18516603" y="10020300"/>
            <a:ext cx="15549564"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1C93A3-B0EC-45CA-8EE9-8D805B615558}" type="datetimeFigureOut">
              <a:rPr lang="en-US" smtClean="0"/>
              <a:t>2/27/2026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14123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1C93A3-B0EC-45CA-8EE9-8D805B615558}" type="datetimeFigureOut">
              <a:rPr lang="en-US" smtClean="0"/>
              <a:t>2/27/2026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392377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1C93A3-B0EC-45CA-8EE9-8D805B615558}" type="datetimeFigureOut">
              <a:rPr lang="en-US" smtClean="0"/>
              <a:t>2/27/2026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45807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p>
        </p:txBody>
      </p:sp>
      <p:sp>
        <p:nvSpPr>
          <p:cNvPr id="3" name="Content Placeholder 2"/>
          <p:cNvSpPr>
            <a:spLocks noGrp="1"/>
          </p:cNvSpPr>
          <p:nvPr>
            <p:ph idx="1"/>
          </p:nvPr>
        </p:nvSpPr>
        <p:spPr>
          <a:xfrm>
            <a:off x="15549564" y="3949708"/>
            <a:ext cx="185166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350300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p>
        </p:txBody>
      </p:sp>
      <p:sp>
        <p:nvSpPr>
          <p:cNvPr id="3" name="Picture Placeholder 2"/>
          <p:cNvSpPr>
            <a:spLocks noGrp="1" noChangeAspect="1"/>
          </p:cNvSpPr>
          <p:nvPr>
            <p:ph type="pic" idx="1"/>
          </p:nvPr>
        </p:nvSpPr>
        <p:spPr>
          <a:xfrm>
            <a:off x="15549564" y="3949708"/>
            <a:ext cx="18516600" cy="19494500"/>
          </a:xfrm>
        </p:spPr>
        <p:txBody>
          <a:bodyPr anchor="t"/>
          <a:lstStyle>
            <a:lvl1pPr marL="0" indent="0">
              <a:buNone/>
              <a:defRPr sz="12800"/>
            </a:lvl1pPr>
            <a:lvl2pPr marL="1828709" indent="0">
              <a:buNone/>
              <a:defRPr sz="11200"/>
            </a:lvl2pPr>
            <a:lvl3pPr marL="3657418" indent="0">
              <a:buNone/>
              <a:defRPr sz="9600"/>
            </a:lvl3pPr>
            <a:lvl4pPr marL="5486126" indent="0">
              <a:buNone/>
              <a:defRPr sz="8000"/>
            </a:lvl4pPr>
            <a:lvl5pPr marL="7314834" indent="0">
              <a:buNone/>
              <a:defRPr sz="8000"/>
            </a:lvl5pPr>
            <a:lvl6pPr marL="9143542" indent="0">
              <a:buNone/>
              <a:defRPr sz="8000"/>
            </a:lvl6pPr>
            <a:lvl7pPr marL="10972252" indent="0">
              <a:buNone/>
              <a:defRPr sz="8000"/>
            </a:lvl7pPr>
            <a:lvl8pPr marL="12800960" indent="0">
              <a:buNone/>
              <a:defRPr sz="8000"/>
            </a:lvl8pPr>
            <a:lvl9pPr marL="14629669" indent="0">
              <a:buNone/>
              <a:defRPr sz="8000"/>
            </a:lvl9pPr>
          </a:lstStyle>
          <a:p>
            <a:r>
              <a:rPr lang="en-US"/>
              <a:t>Click icon to add picture</a:t>
            </a:r>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579379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460507"/>
            <a:ext cx="31546800" cy="53022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14600" y="7302500"/>
            <a:ext cx="315468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514600" y="25425408"/>
            <a:ext cx="82296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AD1C93A3-B0EC-45CA-8EE9-8D805B615558}" type="datetimeFigureOut">
              <a:rPr lang="en-US" smtClean="0"/>
              <a:t>2/27/2026</a:t>
            </a:fld>
            <a:endParaRPr lang="en-US"/>
          </a:p>
        </p:txBody>
      </p:sp>
      <p:sp>
        <p:nvSpPr>
          <p:cNvPr id="5" name="Footer Placeholder 4"/>
          <p:cNvSpPr>
            <a:spLocks noGrp="1"/>
          </p:cNvSpPr>
          <p:nvPr>
            <p:ph type="ftr" sz="quarter" idx="3"/>
          </p:nvPr>
        </p:nvSpPr>
        <p:spPr>
          <a:xfrm>
            <a:off x="12115800" y="25425408"/>
            <a:ext cx="123444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25425408"/>
            <a:ext cx="82296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918F42AD-0DCE-45C2-9C4E-612477E874BB}" type="slidenum">
              <a:rPr lang="en-US" smtClean="0"/>
              <a:t>‹#›</a:t>
            </a:fld>
            <a:endParaRPr lang="en-US"/>
          </a:p>
        </p:txBody>
      </p:sp>
    </p:spTree>
    <p:extLst>
      <p:ext uri="{BB962C8B-B14F-4D97-AF65-F5344CB8AC3E}">
        <p14:creationId xmlns:p14="http://schemas.microsoft.com/office/powerpoint/2010/main" val="39611789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657418"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356" indent="-914356" algn="l" defTabSz="3657418"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063" indent="-914356" algn="l" defTabSz="3657418"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1772" indent="-914356" algn="l" defTabSz="3657418"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480"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189"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7898"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6605"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5314"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023"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418" rtl="0" eaLnBrk="1" latinLnBrk="0" hangingPunct="1">
        <a:defRPr sz="7200" kern="1200">
          <a:solidFill>
            <a:schemeClr val="tx1"/>
          </a:solidFill>
          <a:latin typeface="+mn-lt"/>
          <a:ea typeface="+mn-ea"/>
          <a:cs typeface="+mn-cs"/>
        </a:defRPr>
      </a:lvl1pPr>
      <a:lvl2pPr marL="1828709" algn="l" defTabSz="3657418" rtl="0" eaLnBrk="1" latinLnBrk="0" hangingPunct="1">
        <a:defRPr sz="7200" kern="1200">
          <a:solidFill>
            <a:schemeClr val="tx1"/>
          </a:solidFill>
          <a:latin typeface="+mn-lt"/>
          <a:ea typeface="+mn-ea"/>
          <a:cs typeface="+mn-cs"/>
        </a:defRPr>
      </a:lvl2pPr>
      <a:lvl3pPr marL="3657418" algn="l" defTabSz="3657418" rtl="0" eaLnBrk="1" latinLnBrk="0" hangingPunct="1">
        <a:defRPr sz="7200" kern="1200">
          <a:solidFill>
            <a:schemeClr val="tx1"/>
          </a:solidFill>
          <a:latin typeface="+mn-lt"/>
          <a:ea typeface="+mn-ea"/>
          <a:cs typeface="+mn-cs"/>
        </a:defRPr>
      </a:lvl3pPr>
      <a:lvl4pPr marL="5486126" algn="l" defTabSz="3657418" rtl="0" eaLnBrk="1" latinLnBrk="0" hangingPunct="1">
        <a:defRPr sz="7200" kern="1200">
          <a:solidFill>
            <a:schemeClr val="tx1"/>
          </a:solidFill>
          <a:latin typeface="+mn-lt"/>
          <a:ea typeface="+mn-ea"/>
          <a:cs typeface="+mn-cs"/>
        </a:defRPr>
      </a:lvl4pPr>
      <a:lvl5pPr marL="7314834" algn="l" defTabSz="3657418" rtl="0" eaLnBrk="1" latinLnBrk="0" hangingPunct="1">
        <a:defRPr sz="7200" kern="1200">
          <a:solidFill>
            <a:schemeClr val="tx1"/>
          </a:solidFill>
          <a:latin typeface="+mn-lt"/>
          <a:ea typeface="+mn-ea"/>
          <a:cs typeface="+mn-cs"/>
        </a:defRPr>
      </a:lvl5pPr>
      <a:lvl6pPr marL="9143542" algn="l" defTabSz="3657418" rtl="0" eaLnBrk="1" latinLnBrk="0" hangingPunct="1">
        <a:defRPr sz="7200" kern="1200">
          <a:solidFill>
            <a:schemeClr val="tx1"/>
          </a:solidFill>
          <a:latin typeface="+mn-lt"/>
          <a:ea typeface="+mn-ea"/>
          <a:cs typeface="+mn-cs"/>
        </a:defRPr>
      </a:lvl6pPr>
      <a:lvl7pPr marL="10972252" algn="l" defTabSz="3657418" rtl="0" eaLnBrk="1" latinLnBrk="0" hangingPunct="1">
        <a:defRPr sz="7200" kern="1200">
          <a:solidFill>
            <a:schemeClr val="tx1"/>
          </a:solidFill>
          <a:latin typeface="+mn-lt"/>
          <a:ea typeface="+mn-ea"/>
          <a:cs typeface="+mn-cs"/>
        </a:defRPr>
      </a:lvl7pPr>
      <a:lvl8pPr marL="12800960" algn="l" defTabSz="3657418" rtl="0" eaLnBrk="1" latinLnBrk="0" hangingPunct="1">
        <a:defRPr sz="7200" kern="1200">
          <a:solidFill>
            <a:schemeClr val="tx1"/>
          </a:solidFill>
          <a:latin typeface="+mn-lt"/>
          <a:ea typeface="+mn-ea"/>
          <a:cs typeface="+mn-cs"/>
        </a:defRPr>
      </a:lvl8pPr>
      <a:lvl9pPr marL="14629669" algn="l" defTabSz="3657418"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jpe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2238" y="205360"/>
            <a:ext cx="35826563" cy="2063075"/>
          </a:xfrm>
          <a:prstGeom prst="rect">
            <a:avLst/>
          </a:prstGeom>
          <a:solidFill>
            <a:schemeClr val="bg1"/>
          </a:solidFill>
          <a:ln w="12700">
            <a:noFill/>
            <a:miter lim="800000"/>
            <a:headEnd/>
            <a:tailEnd/>
          </a:ln>
          <a:effectLst/>
        </p:spPr>
        <p:txBody>
          <a:bodyPr lIns="0" tIns="0" rIns="0" bIns="0" anchor="t"/>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latin typeface="Arial" panose="020B0604020202020204" pitchFamily="34" charset="0"/>
                <a:ea typeface="Verdana" panose="020B0604030504040204" pitchFamily="34" charset="0"/>
                <a:cs typeface="Arial" panose="020B0604020202020204" pitchFamily="34" charset="0"/>
              </a:defRPr>
            </a:lvl2pPr>
          </a:lstStyle>
          <a:p>
            <a:pPr algn="ctr">
              <a:tabLst/>
            </a:pPr>
            <a:r>
              <a:rPr lang="en-US" sz="4400">
                <a:latin typeface="Arial"/>
                <a:cs typeface="Arial"/>
              </a:rPr>
              <a:t>AI Chess: An Electrical and Computer Engineering Demo </a:t>
            </a:r>
          </a:p>
          <a:p>
            <a:pPr algn="ctr" defTabSz="237744">
              <a:spcAft>
                <a:spcPts val="0"/>
              </a:spcAft>
              <a:tabLst/>
            </a:pPr>
            <a:r>
              <a:rPr lang="en-US" sz="3200">
                <a:solidFill>
                  <a:schemeClr val="tx1"/>
                </a:solidFill>
              </a:rPr>
              <a:t>Dylan Boles, Shane Mullin, Zephan Joseph, Samuel Georgi</a:t>
            </a:r>
          </a:p>
          <a:p>
            <a:pPr marR="0" algn="ctr" defTabSz="237744">
              <a:spcBef>
                <a:spcPts val="0"/>
              </a:spcBef>
              <a:spcAft>
                <a:spcPts val="0"/>
              </a:spcAft>
              <a:tabLst/>
            </a:pPr>
            <a:r>
              <a:rPr lang="en-US" sz="3200">
                <a:solidFill>
                  <a:schemeClr val="tx1"/>
                </a:solidFill>
              </a:rPr>
              <a:t>Instructors: Dr. Brian Thomson &amp; Dr. Maryam </a:t>
            </a:r>
            <a:r>
              <a:rPr lang="en-US" sz="3200" err="1">
                <a:solidFill>
                  <a:schemeClr val="tx1"/>
                </a:solidFill>
              </a:rPr>
              <a:t>Alibeik</a:t>
            </a:r>
            <a:r>
              <a:rPr lang="en-US" sz="3200">
                <a:solidFill>
                  <a:schemeClr val="tx1"/>
                </a:solidFill>
              </a:rPr>
              <a:t> | Advisor: Dr. Joseph Picone</a:t>
            </a:r>
            <a:endParaRPr lang="en-US" sz="4400"/>
          </a:p>
        </p:txBody>
      </p:sp>
      <p:sp>
        <p:nvSpPr>
          <p:cNvPr id="38" name="Text Box 7"/>
          <p:cNvSpPr txBox="1">
            <a:spLocks noChangeArrowheads="1"/>
          </p:cNvSpPr>
          <p:nvPr/>
        </p:nvSpPr>
        <p:spPr bwMode="auto">
          <a:xfrm>
            <a:off x="457198" y="2520274"/>
            <a:ext cx="8778240" cy="10321083"/>
          </a:xfrm>
          <a:prstGeom prst="rect">
            <a:avLst/>
          </a:prstGeom>
          <a:solidFill>
            <a:schemeClr val="bg1"/>
          </a:solidFill>
          <a:ln w="12700">
            <a:solidFill>
              <a:schemeClr val="accent1"/>
            </a:solidFill>
            <a:miter lim="800000"/>
            <a:headEnd/>
            <a:tailEnd/>
          </a:ln>
          <a:effectLst>
            <a:outerShdw blurRad="50800" dist="38100" dir="2700000" algn="tl" rotWithShape="0">
              <a:prstClr val="black">
                <a:alpha val="40000"/>
              </a:prstClr>
            </a:outerShdw>
          </a:effectLst>
        </p:spPr>
        <p:txBody>
          <a:bodyPr lIns="274320" tIns="118872" rIns="274320" bIns="118872"/>
          <a:lstStyle/>
          <a:p>
            <a:pPr defTabSz="695291">
              <a:spcAft>
                <a:spcPts val="1200"/>
              </a:spcAft>
              <a:tabLst>
                <a:tab pos="380981" algn="l"/>
              </a:tabLst>
              <a:defRPr/>
            </a:pPr>
            <a:r>
              <a:rPr lang="en-US" sz="3200" b="1">
                <a:solidFill>
                  <a:srgbClr val="333399"/>
                </a:solidFill>
                <a:latin typeface="Arial" panose="020B0604020202020204" pitchFamily="34" charset="0"/>
                <a:cs typeface="Arial" pitchFamily="34" charset="0"/>
              </a:rPr>
              <a:t>Purpose</a:t>
            </a:r>
            <a:endParaRPr lang="en-US" sz="2400" b="1" kern="100">
              <a:latin typeface="Arial" panose="020B0604020202020204" pitchFamily="34" charset="0"/>
              <a:cs typeface="Arial" panose="020B0604020202020204" pitchFamily="34" charset="0"/>
            </a:endParaRPr>
          </a:p>
          <a:p>
            <a:pPr marL="231775" indent="-231775" defTabSz="695291">
              <a:spcAft>
                <a:spcPts val="1200"/>
              </a:spcAft>
              <a:buFont typeface="Arial" panose="020B0604020202020204" pitchFamily="34" charset="0"/>
              <a:buChar char="•"/>
              <a:tabLst>
                <a:tab pos="168275" algn="l"/>
              </a:tabLst>
              <a:defRPr/>
            </a:pPr>
            <a:r>
              <a:rPr lang="en-US" sz="2400" b="1" kern="100">
                <a:latin typeface="Arial" panose="020B0604020202020204" pitchFamily="34" charset="0"/>
                <a:cs typeface="Arial" panose="020B0604020202020204" pitchFamily="34" charset="0"/>
              </a:rPr>
              <a:t>Over the past 20 years, applications to Computer Science (C.S.) programs have increased significantly, including a 25% rise in the last five years, while Computer Engineering (C.E.) programs have grown more modestly at approximately 15% during the same period (ASEE, 2021).</a:t>
            </a:r>
          </a:p>
          <a:p>
            <a:pPr marL="231775" indent="-231775" defTabSz="695291">
              <a:spcAft>
                <a:spcPts val="1200"/>
              </a:spcAft>
              <a:buFont typeface="Arial" panose="020B0604020202020204" pitchFamily="34" charset="0"/>
              <a:buChar char="•"/>
              <a:tabLst>
                <a:tab pos="168275" algn="l"/>
              </a:tabLst>
              <a:defRPr/>
            </a:pPr>
            <a:r>
              <a:rPr lang="en-US" sz="2400" b="1" kern="100">
                <a:latin typeface="Arial" panose="020B0604020202020204" pitchFamily="34" charset="0"/>
                <a:cs typeface="Arial" panose="020B0604020202020204" pitchFamily="34" charset="0"/>
              </a:rPr>
              <a:t>Meanwhile, C.E. remains comparatively lesser-known despite offering higher median salaries (Bureau of Labor Statistics, 2025), faster-than-average projected job growth, and career paths that integrate hardware, software, embedded systems, and AI.</a:t>
            </a:r>
          </a:p>
          <a:p>
            <a:pPr marL="231775" indent="-231775" defTabSz="695291">
              <a:spcAft>
                <a:spcPts val="1200"/>
              </a:spcAft>
              <a:buFont typeface="Arial" panose="020B0604020202020204" pitchFamily="34" charset="0"/>
              <a:buChar char="•"/>
              <a:tabLst>
                <a:tab pos="168275" algn="l"/>
              </a:tabLst>
              <a:defRPr/>
            </a:pPr>
            <a:r>
              <a:rPr lang="en-US" sz="2400" b="1" kern="100">
                <a:latin typeface="Arial" panose="020B0604020202020204" pitchFamily="34" charset="0"/>
                <a:cs typeface="Arial" panose="020B0604020202020204" pitchFamily="34" charset="0"/>
              </a:rPr>
              <a:t>There is a need to increase awareness of C.E as a dynamic, interdisciplinary field that bridges hardware design, embedded systems, machine learning, and more.</a:t>
            </a:r>
          </a:p>
          <a:p>
            <a:pPr marL="231775" indent="-231775" defTabSz="695291">
              <a:spcAft>
                <a:spcPts val="1200"/>
              </a:spcAft>
              <a:buFont typeface="Arial" panose="020B0604020202020204" pitchFamily="34" charset="0"/>
              <a:buChar char="•"/>
              <a:tabLst>
                <a:tab pos="168275" algn="l"/>
              </a:tabLst>
              <a:defRPr/>
            </a:pPr>
            <a:r>
              <a:rPr lang="en-US" sz="2400" b="1" kern="100">
                <a:latin typeface="Arial" panose="020B0604020202020204" pitchFamily="34" charset="0"/>
                <a:cs typeface="Arial" panose="020B0604020202020204" pitchFamily="34" charset="0"/>
              </a:rPr>
              <a:t>The purpose of this project is to address this awareness gap by developing a technical demonstration that highlights the many facets of C.E, uniquely illustrating a combination of artificial intelligence, embedded systems design, hardware interfacing, and system optimization.</a:t>
            </a:r>
          </a:p>
          <a:p>
            <a:pPr marL="231775" indent="-231775" defTabSz="695291">
              <a:spcAft>
                <a:spcPts val="1200"/>
              </a:spcAft>
              <a:buFont typeface="Arial" panose="020B0604020202020204" pitchFamily="34" charset="0"/>
              <a:buChar char="•"/>
              <a:tabLst>
                <a:tab pos="168275" algn="l"/>
              </a:tabLst>
              <a:defRPr/>
            </a:pPr>
            <a:r>
              <a:rPr lang="en-US" sz="2400" b="1" kern="100">
                <a:latin typeface="Arial" panose="020B0604020202020204" pitchFamily="34" charset="0"/>
                <a:cs typeface="Arial" panose="020B0604020202020204" pitchFamily="34" charset="0"/>
              </a:rPr>
              <a:t>Ultimately, this work aims to inspire greater interest in C.E. programs and contribute to a more balanced and diverse technical workforce.</a:t>
            </a:r>
          </a:p>
          <a:p>
            <a:pPr marL="231775" indent="-231775" defTabSz="695291">
              <a:spcAft>
                <a:spcPts val="1200"/>
              </a:spcAft>
              <a:buFont typeface="Arial" panose="020B0604020202020204" pitchFamily="34" charset="0"/>
              <a:buChar char="•"/>
              <a:tabLst>
                <a:tab pos="168275" algn="l"/>
              </a:tabLst>
              <a:defRPr/>
            </a:pPr>
            <a:endParaRPr lang="en-US" sz="2400" b="1" kern="100">
              <a:latin typeface="Arial" panose="020B0604020202020204" pitchFamily="34" charset="0"/>
              <a:cs typeface="Arial" panose="020B0604020202020204" pitchFamily="34" charset="0"/>
            </a:endParaRPr>
          </a:p>
        </p:txBody>
      </p:sp>
      <p:sp>
        <p:nvSpPr>
          <p:cNvPr id="40" name="TextBox 39"/>
          <p:cNvSpPr txBox="1">
            <a:spLocks/>
          </p:cNvSpPr>
          <p:nvPr/>
        </p:nvSpPr>
        <p:spPr>
          <a:xfrm>
            <a:off x="467113" y="12994399"/>
            <a:ext cx="8778240" cy="6836112"/>
          </a:xfrm>
          <a:prstGeom prst="rect">
            <a:avLst/>
          </a:prstGeom>
          <a:solidFill>
            <a:schemeClr val="bg1"/>
          </a:solidFill>
          <a:ln w="12700">
            <a:solidFill>
              <a:schemeClr val="accent1"/>
            </a:solidFill>
            <a:miter lim="800000"/>
            <a:headEnd/>
            <a:tailEnd/>
          </a:ln>
          <a:effectLst>
            <a:outerShdw blurRad="50800" dist="38100" dir="2700000" algn="tl" rotWithShape="0">
              <a:prstClr val="black">
                <a:alpha val="40000"/>
              </a:prstClr>
            </a:outerShdw>
          </a:effectLst>
        </p:spPr>
        <p:txBody>
          <a:bodyPr lIns="274320" tIns="118872" rIns="274320" bIns="118872"/>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solidFill>
                  <a:schemeClr val="tx1"/>
                </a:solidFill>
                <a:latin typeface="Arial" panose="020B0604020202020204" pitchFamily="34" charset="0"/>
                <a:ea typeface="Verdana" panose="020B0604030504040204" pitchFamily="34" charset="0"/>
                <a:cs typeface="Arial" panose="020B0604020202020204"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695291">
              <a:tabLst>
                <a:tab pos="380981" algn="l"/>
              </a:tabLst>
              <a:defRPr/>
            </a:pPr>
            <a:r>
              <a:rPr lang="en-US" sz="3200"/>
              <a:t>Chess Engine</a:t>
            </a:r>
          </a:p>
          <a:p>
            <a:pPr marL="231775" indent="-231775" defTabSz="695291">
              <a:buFont typeface="Arial" panose="020B0604020202020204" pitchFamily="34" charset="0"/>
              <a:buChar char="•"/>
              <a:tabLst>
                <a:tab pos="168275" algn="l"/>
              </a:tabLst>
              <a:defRPr/>
            </a:pPr>
            <a:r>
              <a:rPr lang="en-US" sz="2400" kern="100">
                <a:solidFill>
                  <a:schemeClr val="tx1"/>
                </a:solidFill>
              </a:rPr>
              <a:t>We chose to base our demonstration around chess as it is a commonly played game that is strategically complex, requires deep thinking, and is supported by open-source software.</a:t>
            </a:r>
          </a:p>
          <a:p>
            <a:pPr marL="231775" indent="-231775" defTabSz="695291">
              <a:buFont typeface="Arial" panose="020B0604020202020204" pitchFamily="34" charset="0"/>
              <a:buChar char="•"/>
              <a:tabLst>
                <a:tab pos="168275" algn="l"/>
              </a:tabLst>
              <a:defRPr/>
            </a:pPr>
            <a:r>
              <a:rPr lang="en-US" sz="2400" kern="100">
                <a:solidFill>
                  <a:schemeClr val="tx1"/>
                </a:solidFill>
              </a:rPr>
              <a:t>Typical chess engines produce a list of legal next moves, evaluate each of those moves to find the optimal one, and repeats recursively to predict moves well in advance.</a:t>
            </a:r>
          </a:p>
          <a:p>
            <a:pPr defTabSz="695291">
              <a:tabLst>
                <a:tab pos="168275" algn="l"/>
              </a:tabLst>
              <a:defRPr/>
            </a:pPr>
            <a:endParaRPr lang="en-US" sz="2400" kern="100">
              <a:solidFill>
                <a:schemeClr val="tx1"/>
              </a:solidFill>
            </a:endParaRPr>
          </a:p>
          <a:p>
            <a:pPr defTabSz="695291">
              <a:tabLst>
                <a:tab pos="168275" algn="l"/>
              </a:tabLst>
              <a:defRPr/>
            </a:pPr>
            <a:endParaRPr lang="en-US" sz="2400" kern="100">
              <a:solidFill>
                <a:schemeClr val="tx1"/>
              </a:solidFill>
            </a:endParaRPr>
          </a:p>
          <a:p>
            <a:pPr defTabSz="695291">
              <a:tabLst>
                <a:tab pos="168275" algn="l"/>
              </a:tabLst>
              <a:defRPr/>
            </a:pPr>
            <a:endParaRPr lang="en-US" sz="2400" kern="100">
              <a:solidFill>
                <a:schemeClr val="tx1"/>
              </a:solidFill>
            </a:endParaRPr>
          </a:p>
          <a:p>
            <a:pPr defTabSz="695291">
              <a:tabLst>
                <a:tab pos="168275" algn="l"/>
              </a:tabLst>
              <a:defRPr/>
            </a:pPr>
            <a:endParaRPr lang="en-US" sz="2400" kern="100">
              <a:solidFill>
                <a:schemeClr val="tx1"/>
              </a:solidFill>
            </a:endParaRPr>
          </a:p>
          <a:p>
            <a:pPr defTabSz="695291">
              <a:tabLst>
                <a:tab pos="168275" algn="l"/>
              </a:tabLst>
              <a:defRPr/>
            </a:pPr>
            <a:endParaRPr lang="en-US" sz="2400" kern="100">
              <a:solidFill>
                <a:schemeClr val="tx1"/>
              </a:solidFill>
            </a:endParaRPr>
          </a:p>
          <a:p>
            <a:pPr marL="231775" indent="-231775" defTabSz="695291">
              <a:buFont typeface="Arial" panose="020B0604020202020204" pitchFamily="34" charset="0"/>
              <a:buChar char="•"/>
              <a:tabLst>
                <a:tab pos="168275" algn="l"/>
              </a:tabLst>
              <a:defRPr/>
            </a:pPr>
            <a:endParaRPr lang="en-US" sz="2400" kern="100">
              <a:solidFill>
                <a:schemeClr val="tx1"/>
              </a:solidFill>
            </a:endParaRPr>
          </a:p>
          <a:p>
            <a:pPr defTabSz="695291">
              <a:tabLst>
                <a:tab pos="168275" algn="l"/>
              </a:tabLst>
              <a:defRPr/>
            </a:pPr>
            <a:endParaRPr lang="en-US" sz="2400" kern="100">
              <a:solidFill>
                <a:schemeClr val="tx1"/>
              </a:solidFill>
            </a:endParaRPr>
          </a:p>
          <a:p>
            <a:pPr marL="231775" indent="-231775" defTabSz="695291">
              <a:buFont typeface="Arial" panose="020B0604020202020204" pitchFamily="34" charset="0"/>
              <a:buChar char="•"/>
              <a:tabLst>
                <a:tab pos="168275" algn="l"/>
              </a:tabLst>
              <a:defRPr/>
            </a:pPr>
            <a:endParaRPr lang="en-US" sz="2400" kern="100">
              <a:solidFill>
                <a:schemeClr val="tx1"/>
              </a:solidFill>
            </a:endParaRPr>
          </a:p>
        </p:txBody>
      </p:sp>
      <p:sp>
        <p:nvSpPr>
          <p:cNvPr id="51" name="Text Box 7"/>
          <p:cNvSpPr txBox="1">
            <a:spLocks noChangeArrowheads="1"/>
          </p:cNvSpPr>
          <p:nvPr/>
        </p:nvSpPr>
        <p:spPr bwMode="auto">
          <a:xfrm>
            <a:off x="9416469" y="2520277"/>
            <a:ext cx="8778240" cy="10321080"/>
          </a:xfrm>
          <a:prstGeom prst="rect">
            <a:avLst/>
          </a:prstGeom>
          <a:solidFill>
            <a:schemeClr val="bg1"/>
          </a:solidFill>
          <a:ln w="12700">
            <a:solidFill>
              <a:schemeClr val="accent1"/>
            </a:solidFill>
            <a:miter lim="800000"/>
            <a:headEnd/>
            <a:tailEnd/>
          </a:ln>
          <a:effectLst>
            <a:outerShdw blurRad="50800" dist="38100" dir="2700000" algn="tl" rotWithShape="0">
              <a:schemeClr val="tx1">
                <a:alpha val="40000"/>
              </a:schemeClr>
            </a:outerShdw>
          </a:effectLst>
        </p:spPr>
        <p:txBody>
          <a:bodyPr lIns="274320" tIns="118872" rIns="274320" bIns="118872"/>
          <a:lstStyle/>
          <a:p>
            <a:pPr algn="just" defTabSz="695291">
              <a:spcAft>
                <a:spcPts val="1200"/>
              </a:spcAft>
              <a:tabLst>
                <a:tab pos="380981" algn="l"/>
              </a:tabLst>
              <a:defRPr/>
            </a:pPr>
            <a:r>
              <a:rPr lang="en-US" sz="3200" b="1">
                <a:ln w="0"/>
                <a:solidFill>
                  <a:srgbClr val="333399"/>
                </a:solidFill>
                <a:latin typeface="Arial" pitchFamily="34" charset="0"/>
                <a:ea typeface="Verdana" panose="020B0604030504040204" pitchFamily="34" charset="0"/>
                <a:cs typeface="Arial" pitchFamily="34" charset="0"/>
              </a:rPr>
              <a:t>Design Requirements</a:t>
            </a:r>
          </a:p>
          <a:p>
            <a:pPr algn="just" defTabSz="695291">
              <a:spcAft>
                <a:spcPts val="1200"/>
              </a:spcAft>
              <a:tabLst>
                <a:tab pos="380981" algn="l"/>
              </a:tabLst>
              <a:defRPr/>
            </a:pPr>
            <a:endParaRPr lang="en-US" sz="3200" b="1">
              <a:ln w="0"/>
              <a:solidFill>
                <a:srgbClr val="333399"/>
              </a:solidFill>
              <a:latin typeface="Arial" pitchFamily="34" charset="0"/>
              <a:ea typeface="Verdana" panose="020B0604030504040204" pitchFamily="34" charset="0"/>
              <a:cs typeface="Arial" pitchFamily="34" charset="0"/>
            </a:endParaRPr>
          </a:p>
          <a:p>
            <a:pPr algn="just" defTabSz="695291">
              <a:spcAft>
                <a:spcPts val="1200"/>
              </a:spcAft>
              <a:tabLst>
                <a:tab pos="380981" algn="l"/>
              </a:tabLst>
              <a:defRPr/>
            </a:pPr>
            <a:endParaRPr lang="en-US" sz="3200" b="1">
              <a:ln w="0"/>
              <a:solidFill>
                <a:srgbClr val="333399"/>
              </a:solidFill>
              <a:latin typeface="Arial" pitchFamily="34" charset="0"/>
              <a:ea typeface="Verdana" panose="020B0604030504040204" pitchFamily="34" charset="0"/>
              <a:cs typeface="Arial" pitchFamily="34" charset="0"/>
            </a:endParaRPr>
          </a:p>
          <a:p>
            <a:pPr algn="just" defTabSz="695291">
              <a:spcAft>
                <a:spcPts val="1200"/>
              </a:spcAft>
              <a:tabLst>
                <a:tab pos="380981" algn="l"/>
              </a:tabLst>
              <a:defRPr/>
            </a:pPr>
            <a:endParaRPr lang="en-US" sz="3200" b="1">
              <a:ln w="0"/>
              <a:solidFill>
                <a:srgbClr val="333399"/>
              </a:solidFill>
              <a:latin typeface="Arial" pitchFamily="34" charset="0"/>
              <a:ea typeface="Verdana" panose="020B0604030504040204" pitchFamily="34" charset="0"/>
              <a:cs typeface="Arial" pitchFamily="34" charset="0"/>
            </a:endParaRPr>
          </a:p>
          <a:p>
            <a:pPr algn="just" defTabSz="695291">
              <a:spcAft>
                <a:spcPts val="1200"/>
              </a:spcAft>
              <a:tabLst>
                <a:tab pos="380981" algn="l"/>
              </a:tabLst>
              <a:defRPr/>
            </a:pPr>
            <a:endParaRPr lang="en-US" sz="3200" b="1">
              <a:ln w="0"/>
              <a:solidFill>
                <a:srgbClr val="333399"/>
              </a:solidFill>
              <a:latin typeface="Arial" pitchFamily="34" charset="0"/>
              <a:ea typeface="Verdana" panose="020B0604030504040204" pitchFamily="34" charset="0"/>
              <a:cs typeface="Arial" pitchFamily="34" charset="0"/>
            </a:endParaRPr>
          </a:p>
          <a:p>
            <a:pPr algn="just" defTabSz="695291">
              <a:spcAft>
                <a:spcPts val="1200"/>
              </a:spcAft>
              <a:tabLst>
                <a:tab pos="380981" algn="l"/>
              </a:tabLst>
              <a:defRPr/>
            </a:pPr>
            <a:endParaRPr lang="en-US" sz="3200" b="1">
              <a:ln w="0"/>
              <a:solidFill>
                <a:srgbClr val="333399"/>
              </a:solidFill>
              <a:latin typeface="Arial" pitchFamily="34" charset="0"/>
              <a:ea typeface="Verdana" panose="020B0604030504040204" pitchFamily="34" charset="0"/>
              <a:cs typeface="Arial" pitchFamily="34" charset="0"/>
            </a:endParaRPr>
          </a:p>
          <a:p>
            <a:pPr algn="just" defTabSz="695291">
              <a:spcAft>
                <a:spcPts val="1200"/>
              </a:spcAft>
              <a:tabLst>
                <a:tab pos="380981" algn="l"/>
              </a:tabLst>
              <a:defRPr/>
            </a:pPr>
            <a:endParaRPr lang="en-US" sz="3200" b="1">
              <a:ln w="0"/>
              <a:solidFill>
                <a:srgbClr val="333399"/>
              </a:solidFill>
              <a:latin typeface="Arial" pitchFamily="34" charset="0"/>
              <a:ea typeface="Verdana" panose="020B0604030504040204" pitchFamily="34" charset="0"/>
              <a:cs typeface="Arial" pitchFamily="34" charset="0"/>
            </a:endParaRPr>
          </a:p>
          <a:p>
            <a:pPr algn="just" defTabSz="695291">
              <a:spcAft>
                <a:spcPts val="1200"/>
              </a:spcAft>
              <a:tabLst>
                <a:tab pos="380981" algn="l"/>
              </a:tabLst>
              <a:defRPr/>
            </a:pPr>
            <a:endParaRPr lang="en-US" sz="3200" b="1">
              <a:ln w="0"/>
              <a:solidFill>
                <a:srgbClr val="333399"/>
              </a:solidFill>
              <a:latin typeface="Arial" pitchFamily="34" charset="0"/>
              <a:ea typeface="Verdana" panose="020B0604030504040204" pitchFamily="34" charset="0"/>
              <a:cs typeface="Arial" pitchFamily="34" charset="0"/>
            </a:endParaRPr>
          </a:p>
          <a:p>
            <a:pPr algn="just" defTabSz="695291">
              <a:spcAft>
                <a:spcPts val="1200"/>
              </a:spcAft>
              <a:tabLst>
                <a:tab pos="380981" algn="l"/>
              </a:tabLst>
              <a:defRPr/>
            </a:pPr>
            <a:endParaRPr lang="en-US" sz="3200" b="1">
              <a:ln w="0"/>
              <a:solidFill>
                <a:srgbClr val="333399"/>
              </a:solidFill>
              <a:latin typeface="Arial" pitchFamily="34" charset="0"/>
              <a:ea typeface="Verdana" panose="020B0604030504040204" pitchFamily="34" charset="0"/>
              <a:cs typeface="Arial" pitchFamily="34" charset="0"/>
            </a:endParaRPr>
          </a:p>
          <a:p>
            <a:pPr algn="just" defTabSz="695291">
              <a:spcAft>
                <a:spcPts val="1200"/>
              </a:spcAft>
              <a:tabLst>
                <a:tab pos="380981" algn="l"/>
              </a:tabLst>
              <a:defRPr/>
            </a:pPr>
            <a:endParaRPr lang="en-US" sz="3200" b="1">
              <a:ln w="0"/>
              <a:solidFill>
                <a:srgbClr val="333399"/>
              </a:solidFill>
              <a:latin typeface="Arial" pitchFamily="34" charset="0"/>
              <a:ea typeface="Verdana" panose="020B0604030504040204" pitchFamily="34" charset="0"/>
              <a:cs typeface="Arial" pitchFamily="34" charset="0"/>
            </a:endParaRPr>
          </a:p>
          <a:p>
            <a:pPr algn="just" defTabSz="695291">
              <a:spcAft>
                <a:spcPts val="1200"/>
              </a:spcAft>
              <a:tabLst>
                <a:tab pos="380981" algn="l"/>
              </a:tabLst>
              <a:defRPr/>
            </a:pPr>
            <a:endParaRPr lang="en-US" sz="3200" b="1">
              <a:ln w="0"/>
              <a:solidFill>
                <a:srgbClr val="333399"/>
              </a:solidFill>
              <a:latin typeface="Arial" pitchFamily="34" charset="0"/>
              <a:ea typeface="Verdana" panose="020B0604030504040204" pitchFamily="34" charset="0"/>
              <a:cs typeface="Arial" pitchFamily="34" charset="0"/>
            </a:endParaRPr>
          </a:p>
          <a:p>
            <a:pPr algn="just" defTabSz="695291">
              <a:spcAft>
                <a:spcPts val="1200"/>
              </a:spcAft>
              <a:tabLst>
                <a:tab pos="380981" algn="l"/>
              </a:tabLst>
              <a:defRPr/>
            </a:pPr>
            <a:endParaRPr lang="en-US" sz="3200" b="1">
              <a:ln w="0"/>
              <a:solidFill>
                <a:srgbClr val="333399"/>
              </a:solidFill>
              <a:latin typeface="Arial" pitchFamily="34" charset="0"/>
              <a:ea typeface="Verdana" panose="020B0604030504040204" pitchFamily="34" charset="0"/>
              <a:cs typeface="Arial" pitchFamily="34" charset="0"/>
            </a:endParaRPr>
          </a:p>
          <a:p>
            <a:pPr algn="just" defTabSz="695291">
              <a:spcAft>
                <a:spcPts val="1200"/>
              </a:spcAft>
              <a:tabLst>
                <a:tab pos="380981" algn="l"/>
              </a:tabLst>
              <a:defRPr/>
            </a:pPr>
            <a:endParaRPr lang="en-US" sz="3200" b="1">
              <a:ln w="0"/>
              <a:solidFill>
                <a:srgbClr val="333399"/>
              </a:solidFill>
              <a:latin typeface="Arial" pitchFamily="34" charset="0"/>
              <a:ea typeface="Verdana" panose="020B0604030504040204" pitchFamily="34" charset="0"/>
              <a:cs typeface="Arial" pitchFamily="34" charset="0"/>
            </a:endParaRPr>
          </a:p>
          <a:p>
            <a:pPr algn="just" defTabSz="695291">
              <a:spcAft>
                <a:spcPts val="1200"/>
              </a:spcAft>
              <a:tabLst>
                <a:tab pos="380981" algn="l"/>
              </a:tabLst>
              <a:defRPr/>
            </a:pPr>
            <a:endParaRPr lang="en-US" sz="3200" b="1">
              <a:ln w="0"/>
              <a:solidFill>
                <a:srgbClr val="333399"/>
              </a:solidFill>
              <a:latin typeface="Arial" pitchFamily="34" charset="0"/>
              <a:ea typeface="Verdana" panose="020B0604030504040204" pitchFamily="34" charset="0"/>
              <a:cs typeface="Arial" pitchFamily="34" charset="0"/>
            </a:endParaRPr>
          </a:p>
          <a:p>
            <a:pPr algn="just" defTabSz="695291">
              <a:spcAft>
                <a:spcPts val="1200"/>
              </a:spcAft>
              <a:tabLst>
                <a:tab pos="380981" algn="l"/>
              </a:tabLst>
              <a:defRPr/>
            </a:pPr>
            <a:endParaRPr lang="en-US" sz="3200" b="1">
              <a:ln w="0"/>
              <a:solidFill>
                <a:srgbClr val="333399"/>
              </a:solidFill>
              <a:latin typeface="Arial" pitchFamily="34" charset="0"/>
              <a:ea typeface="Verdana" panose="020B0604030504040204" pitchFamily="34" charset="0"/>
              <a:cs typeface="Arial" pitchFamily="34" charset="0"/>
            </a:endParaRPr>
          </a:p>
          <a:p>
            <a:pPr algn="just" defTabSz="695291">
              <a:spcAft>
                <a:spcPts val="1200"/>
              </a:spcAft>
              <a:tabLst>
                <a:tab pos="380981" algn="l"/>
              </a:tabLst>
              <a:defRPr/>
            </a:pPr>
            <a:endParaRPr lang="en-US" sz="3200" b="1">
              <a:ln w="0"/>
              <a:solidFill>
                <a:srgbClr val="333399"/>
              </a:solidFill>
              <a:latin typeface="Arial" pitchFamily="34" charset="0"/>
              <a:ea typeface="Verdana" panose="020B0604030504040204" pitchFamily="34" charset="0"/>
              <a:cs typeface="Arial" pitchFamily="34" charset="0"/>
            </a:endParaRPr>
          </a:p>
          <a:p>
            <a:pPr algn="just" defTabSz="695291">
              <a:spcAft>
                <a:spcPts val="1200"/>
              </a:spcAft>
              <a:tabLst>
                <a:tab pos="380981" algn="l"/>
              </a:tabLst>
              <a:defRPr/>
            </a:pPr>
            <a:endParaRPr lang="en-US" sz="3200" b="1">
              <a:ln w="0"/>
              <a:solidFill>
                <a:srgbClr val="333399"/>
              </a:solidFill>
              <a:latin typeface="Arial" pitchFamily="34" charset="0"/>
              <a:ea typeface="Verdana" panose="020B0604030504040204" pitchFamily="34" charset="0"/>
              <a:cs typeface="Arial" pitchFamily="34" charset="0"/>
            </a:endParaRPr>
          </a:p>
          <a:p>
            <a:pPr algn="just" defTabSz="695291">
              <a:spcAft>
                <a:spcPts val="1200"/>
              </a:spcAft>
              <a:tabLst>
                <a:tab pos="380981" algn="l"/>
              </a:tabLst>
              <a:defRPr/>
            </a:pPr>
            <a:endParaRPr lang="en-US" sz="3200" b="1">
              <a:ln w="0"/>
              <a:solidFill>
                <a:srgbClr val="333399"/>
              </a:solidFill>
              <a:latin typeface="Arial" pitchFamily="34" charset="0"/>
              <a:ea typeface="Verdana" panose="020B0604030504040204" pitchFamily="34" charset="0"/>
              <a:cs typeface="Arial" pitchFamily="34" charset="0"/>
            </a:endParaRPr>
          </a:p>
          <a:p>
            <a:pPr lvl="2" algn="just" defTabSz="695291">
              <a:spcAft>
                <a:spcPts val="1200"/>
              </a:spcAft>
              <a:tabLst>
                <a:tab pos="380981" algn="l"/>
              </a:tabLst>
              <a:defRPr/>
            </a:pPr>
            <a:endParaRPr lang="en-US" sz="2400" b="1">
              <a:ln w="0"/>
              <a:latin typeface="Arial" panose="020B0604020202020204" pitchFamily="34" charset="0"/>
              <a:ea typeface="Verdana" panose="020B0604030504040204" pitchFamily="34" charset="0"/>
              <a:cs typeface="Arial" panose="020B0604020202020204" pitchFamily="34" charset="0"/>
            </a:endParaRPr>
          </a:p>
          <a:p>
            <a:pPr lvl="2" algn="just" defTabSz="695291">
              <a:spcAft>
                <a:spcPts val="1200"/>
              </a:spcAft>
              <a:tabLst>
                <a:tab pos="380981" algn="l"/>
              </a:tabLst>
              <a:defRPr/>
            </a:pPr>
            <a:endParaRPr lang="en-US" sz="2400" b="1">
              <a:ln w="0"/>
              <a:latin typeface="Arial" panose="020B0604020202020204" pitchFamily="34" charset="0"/>
              <a:ea typeface="Verdana" panose="020B0604030504040204" pitchFamily="34" charset="0"/>
              <a:cs typeface="Arial" panose="020B0604020202020204" pitchFamily="34" charset="0"/>
            </a:endParaRPr>
          </a:p>
        </p:txBody>
      </p:sp>
      <p:sp>
        <p:nvSpPr>
          <p:cNvPr id="52" name="Text Box 7"/>
          <p:cNvSpPr txBox="1">
            <a:spLocks noChangeArrowheads="1"/>
          </p:cNvSpPr>
          <p:nvPr/>
        </p:nvSpPr>
        <p:spPr bwMode="auto">
          <a:xfrm>
            <a:off x="27342234" y="2520273"/>
            <a:ext cx="8778240" cy="21042092"/>
          </a:xfrm>
          <a:prstGeom prst="rect">
            <a:avLst/>
          </a:prstGeom>
          <a:solidFill>
            <a:schemeClr val="bg1"/>
          </a:solidFill>
          <a:ln w="12700">
            <a:solidFill>
              <a:schemeClr val="accent1"/>
            </a:solidFill>
            <a:miter lim="800000"/>
            <a:headEnd/>
            <a:tailEnd/>
          </a:ln>
          <a:effectLst>
            <a:outerShdw blurRad="50800" dist="38100" dir="2700000" algn="tl" rotWithShape="0">
              <a:prstClr val="black">
                <a:alpha val="40000"/>
              </a:prstClr>
            </a:outerShdw>
          </a:effectLst>
        </p:spPr>
        <p:txBody>
          <a:bodyPr lIns="274320" tIns="118872" rIns="274320" bIns="118872"/>
          <a:lstStyle/>
          <a:p>
            <a:pPr defTabSz="695291">
              <a:spcAft>
                <a:spcPts val="1200"/>
              </a:spcAft>
              <a:tabLst>
                <a:tab pos="380981" algn="l"/>
              </a:tabLst>
              <a:defRPr/>
            </a:pPr>
            <a:r>
              <a:rPr lang="en-US" sz="3200" b="1">
                <a:ln w="0"/>
                <a:solidFill>
                  <a:srgbClr val="333399"/>
                </a:solidFill>
                <a:latin typeface="Arial" pitchFamily="34" charset="0"/>
                <a:ea typeface="Verdana" panose="020B0604030504040204" pitchFamily="34" charset="0"/>
                <a:cs typeface="Arial" pitchFamily="34" charset="0"/>
              </a:rPr>
              <a:t>GPIO Usage and Case Manufacturing</a:t>
            </a:r>
          </a:p>
          <a:p>
            <a:pPr algn="just" defTabSz="695291">
              <a:spcAft>
                <a:spcPts val="54000"/>
              </a:spcAft>
              <a:tabLst>
                <a:tab pos="168275" algn="l"/>
              </a:tabLst>
              <a:defRPr/>
            </a:pPr>
            <a:endParaRPr lang="en-US" sz="3200" b="1">
              <a:ln w="0"/>
              <a:solidFill>
                <a:srgbClr val="333399"/>
              </a:solidFill>
              <a:latin typeface="Arial" pitchFamily="34" charset="0"/>
              <a:ea typeface="Verdana" panose="020B0604030504040204" pitchFamily="34" charset="0"/>
              <a:cs typeface="Arial" pitchFamily="34" charset="0"/>
            </a:endParaRPr>
          </a:p>
          <a:p>
            <a:pPr algn="just" defTabSz="695291">
              <a:spcAft>
                <a:spcPts val="1200"/>
              </a:spcAft>
              <a:tabLst>
                <a:tab pos="168275" algn="l"/>
              </a:tabLst>
              <a:defRPr/>
            </a:pPr>
            <a:r>
              <a:rPr lang="en-US" sz="2400" b="1">
                <a:highlight>
                  <a:srgbClr val="FFFF00"/>
                </a:highlight>
                <a:latin typeface="Arial" pitchFamily="34" charset="0"/>
                <a:cs typeface="Arial" pitchFamily="34" charset="0"/>
              </a:rPr>
              <a:t>                                                              </a:t>
            </a:r>
          </a:p>
        </p:txBody>
      </p:sp>
      <p:sp>
        <p:nvSpPr>
          <p:cNvPr id="39" name="Text Box 7"/>
          <p:cNvSpPr txBox="1">
            <a:spLocks noChangeArrowheads="1"/>
          </p:cNvSpPr>
          <p:nvPr/>
        </p:nvSpPr>
        <p:spPr bwMode="auto">
          <a:xfrm>
            <a:off x="18355850" y="2520274"/>
            <a:ext cx="8823621" cy="24485006"/>
          </a:xfrm>
          <a:prstGeom prst="rect">
            <a:avLst/>
          </a:prstGeom>
          <a:solidFill>
            <a:schemeClr val="bg1"/>
          </a:solidFill>
          <a:ln w="12700">
            <a:solidFill>
              <a:schemeClr val="accent1"/>
            </a:solidFill>
            <a:miter lim="800000"/>
            <a:headEnd/>
            <a:tailEnd/>
          </a:ln>
          <a:effectLst>
            <a:outerShdw blurRad="50800" dist="38100" dir="2700000" algn="tl" rotWithShape="0">
              <a:prstClr val="black">
                <a:alpha val="40000"/>
              </a:prstClr>
            </a:outerShdw>
          </a:effectLst>
        </p:spPr>
        <p:txBody>
          <a:bodyPr lIns="274320" tIns="118872" rIns="274320" bIns="118872"/>
          <a:lstStyle/>
          <a:p>
            <a:pPr defTabSz="695291">
              <a:spcAft>
                <a:spcPts val="1200"/>
              </a:spcAft>
              <a:tabLst>
                <a:tab pos="380981" algn="l"/>
              </a:tabLst>
              <a:defRPr/>
            </a:pPr>
            <a:r>
              <a:rPr lang="en-US" sz="3200" b="1">
                <a:solidFill>
                  <a:srgbClr val="333399"/>
                </a:solidFill>
                <a:latin typeface="Arial" pitchFamily="34" charset="0"/>
                <a:cs typeface="Arial" pitchFamily="34" charset="0"/>
              </a:rPr>
              <a:t>GUI Integration</a:t>
            </a:r>
          </a:p>
          <a:p>
            <a:pPr defTabSz="695291">
              <a:spcAft>
                <a:spcPts val="1200"/>
              </a:spcAft>
              <a:tabLst>
                <a:tab pos="380981" algn="l"/>
              </a:tabLst>
              <a:defRPr/>
            </a:pPr>
            <a:endParaRPr lang="en-US" sz="3200" b="1">
              <a:solidFill>
                <a:srgbClr val="333399"/>
              </a:solidFill>
              <a:latin typeface="Arial" pitchFamily="34" charset="0"/>
              <a:cs typeface="Arial" pitchFamily="34" charset="0"/>
            </a:endParaRPr>
          </a:p>
          <a:p>
            <a:pPr algn="just" defTabSz="695291">
              <a:spcAft>
                <a:spcPts val="1200"/>
              </a:spcAft>
              <a:tabLst>
                <a:tab pos="168275"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marL="342900" indent="-342900" defTabSz="695291">
              <a:spcAft>
                <a:spcPts val="1200"/>
              </a:spcAft>
              <a:buFont typeface="Arial" panose="020B0604020202020204" pitchFamily="34" charset="0"/>
              <a:buChar char="•"/>
              <a:tabLst>
                <a:tab pos="380981" algn="l"/>
              </a:tabLst>
              <a:defRPr/>
            </a:pPr>
            <a:r>
              <a:rPr lang="en-US" sz="2400" b="1" kern="100">
                <a:latin typeface="Arial" panose="020B0604020202020204" pitchFamily="34" charset="0"/>
                <a:cs typeface="Arial" panose="020B0604020202020204" pitchFamily="34" charset="0"/>
              </a:rPr>
              <a:t>Used Chess like design with CSS. Implementing User features like Probability, Game Moves, start stop and different game modes.</a:t>
            </a: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marL="342900" indent="-342900" defTabSz="695291">
              <a:spcAft>
                <a:spcPts val="1200"/>
              </a:spcAft>
              <a:buFont typeface="Arial" panose="020B0604020202020204" pitchFamily="34" charset="0"/>
              <a:buChar char="•"/>
              <a:tabLst>
                <a:tab pos="380981" algn="l"/>
              </a:tabLst>
              <a:defRPr/>
            </a:pPr>
            <a:r>
              <a:rPr lang="en-US" sz="2400" b="1" kern="100">
                <a:latin typeface="Arial" panose="020B0604020202020204" pitchFamily="34" charset="0"/>
                <a:cs typeface="Arial" panose="020B0604020202020204" pitchFamily="34" charset="0"/>
              </a:rPr>
              <a:t>We implemented a tech stack using Python Flask for the base of the application and HTML, JavaScript and CSS as the framework.</a:t>
            </a: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marL="342900" indent="-342900" defTabSz="695291">
              <a:spcAft>
                <a:spcPts val="1200"/>
              </a:spcAft>
              <a:buFont typeface="Arial" panose="020B0604020202020204" pitchFamily="34" charset="0"/>
              <a:buChar char="•"/>
              <a:tabLst>
                <a:tab pos="380981" algn="l"/>
              </a:tabLst>
              <a:defRPr/>
            </a:pPr>
            <a:r>
              <a:rPr lang="en-US" sz="2400" b="1" kern="100">
                <a:latin typeface="Arial" panose="020B0604020202020204" pitchFamily="34" charset="0"/>
                <a:cs typeface="Arial" panose="020B0604020202020204" pitchFamily="34" charset="0"/>
              </a:rPr>
              <a:t>Used HTTP Requests to allow the Raspberry </a:t>
            </a:r>
            <a:r>
              <a:rPr lang="en-US" sz="2400" b="1" kern="100" err="1">
                <a:latin typeface="Arial" panose="020B0604020202020204" pitchFamily="34" charset="0"/>
                <a:cs typeface="Arial" panose="020B0604020202020204" pitchFamily="34" charset="0"/>
              </a:rPr>
              <a:t>Pis</a:t>
            </a:r>
            <a:r>
              <a:rPr lang="en-US" sz="2400" b="1" kern="100">
                <a:latin typeface="Arial" panose="020B0604020202020204" pitchFamily="34" charset="0"/>
                <a:cs typeface="Arial" panose="020B0604020202020204" pitchFamily="34" charset="0"/>
              </a:rPr>
              <a:t> and Laptop to all send and get information from the Flask Server.</a:t>
            </a: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marL="342900" indent="-342900" defTabSz="695291">
              <a:spcAft>
                <a:spcPts val="1200"/>
              </a:spcAft>
              <a:buFont typeface="Arial" panose="020B0604020202020204" pitchFamily="34" charset="0"/>
              <a:buChar char="•"/>
              <a:tabLst>
                <a:tab pos="380981" algn="l"/>
              </a:tabLst>
              <a:defRPr/>
            </a:pPr>
            <a:r>
              <a:rPr lang="en-US" sz="2400" b="1" kern="100">
                <a:latin typeface="Arial" panose="020B0604020202020204" pitchFamily="34" charset="0"/>
                <a:cs typeface="Arial" panose="020B0604020202020204" pitchFamily="34" charset="0"/>
              </a:rPr>
              <a:t>Additionally, we have 8 different Machine Learning bots that play like professional Chess players, as well as a Launchable app that allows faculty to download and run our program with the Pi 5s.</a:t>
            </a: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kumimoji="0" lang="en-US" sz="2400" b="1" i="0" u="none" strike="noStrike" kern="1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defTabSz="695291">
              <a:spcAft>
                <a:spcPts val="36600"/>
              </a:spcAft>
              <a:tabLst>
                <a:tab pos="168275" algn="l"/>
              </a:tabLst>
              <a:defRPr/>
            </a:pPr>
            <a:endParaRPr lang="en-US" sz="2400" b="1" kern="100">
              <a:solidFill>
                <a:prstClr val="black"/>
              </a:solidFill>
              <a:latin typeface="Arial" panose="020B0604020202020204" pitchFamily="34" charset="0"/>
              <a:cs typeface="Arial" panose="020B0604020202020204" pitchFamily="34" charset="0"/>
            </a:endParaRPr>
          </a:p>
        </p:txBody>
      </p:sp>
      <p:sp>
        <p:nvSpPr>
          <p:cNvPr id="47" name="Text Box 7"/>
          <p:cNvSpPr txBox="1">
            <a:spLocks noChangeArrowheads="1"/>
          </p:cNvSpPr>
          <p:nvPr/>
        </p:nvSpPr>
        <p:spPr bwMode="auto">
          <a:xfrm>
            <a:off x="27330647" y="23681681"/>
            <a:ext cx="8778240" cy="3323598"/>
          </a:xfrm>
          <a:prstGeom prst="rect">
            <a:avLst/>
          </a:prstGeom>
          <a:solidFill>
            <a:schemeClr val="bg1"/>
          </a:solidFill>
          <a:ln w="12700">
            <a:solidFill>
              <a:schemeClr val="accent1"/>
            </a:solidFill>
            <a:miter lim="800000"/>
            <a:headEnd/>
            <a:tailEnd/>
          </a:ln>
          <a:effectLst>
            <a:outerShdw blurRad="50800" dist="38100" dir="2700000" algn="tl" rotWithShape="0">
              <a:prstClr val="black">
                <a:alpha val="40000"/>
              </a:prstClr>
            </a:outerShdw>
          </a:effectLst>
        </p:spPr>
        <p:txBody>
          <a:bodyPr lIns="274320" tIns="118872" rIns="274320" bIns="118872" anchor="t"/>
          <a:lstStyle/>
          <a:p>
            <a:pPr defTabSz="695291">
              <a:spcAft>
                <a:spcPts val="1200"/>
              </a:spcAft>
              <a:tabLst>
                <a:tab pos="380981" algn="l"/>
              </a:tabLst>
              <a:defRPr/>
            </a:pPr>
            <a:r>
              <a:rPr lang="en-US" sz="3200" b="1">
                <a:solidFill>
                  <a:srgbClr val="333399"/>
                </a:solidFill>
                <a:latin typeface="Arial" pitchFamily="34" charset="0"/>
                <a:cs typeface="Arial" pitchFamily="34" charset="0"/>
              </a:rPr>
              <a:t>Summary and Future Work</a:t>
            </a:r>
          </a:p>
          <a:p>
            <a:pPr marL="457200" indent="-457200" defTabSz="695291">
              <a:spcAft>
                <a:spcPts val="1200"/>
              </a:spcAft>
              <a:buFont typeface="Arial" panose="020B0604020202020204" pitchFamily="34" charset="0"/>
              <a:buChar char="•"/>
              <a:tabLst>
                <a:tab pos="380981" algn="l"/>
              </a:tabLst>
              <a:defRPr/>
            </a:pPr>
            <a:endParaRPr lang="en-US" sz="3200" b="1">
              <a:solidFill>
                <a:srgbClr val="333399"/>
              </a:solidFill>
              <a:latin typeface="Arial" pitchFamily="34" charset="0"/>
              <a:cs typeface="Arial" pitchFamily="34" charset="0"/>
            </a:endParaRPr>
          </a:p>
          <a:p>
            <a:pPr defTabSz="695291">
              <a:spcAft>
                <a:spcPts val="1200"/>
              </a:spcAft>
              <a:tabLst>
                <a:tab pos="380981" algn="l"/>
              </a:tabLst>
              <a:defRPr/>
            </a:pPr>
            <a:endParaRPr lang="en-US" sz="3200" b="1">
              <a:solidFill>
                <a:srgbClr val="333399"/>
              </a:solidFill>
              <a:latin typeface="Arial" pitchFamily="34" charset="0"/>
              <a:cs typeface="Arial" pitchFamily="34" charset="0"/>
            </a:endParaRPr>
          </a:p>
          <a:p>
            <a:pPr defTabSz="695291">
              <a:spcAft>
                <a:spcPts val="1200"/>
              </a:spcAft>
              <a:tabLst>
                <a:tab pos="380981" algn="l"/>
              </a:tabLst>
              <a:defRPr/>
            </a:pPr>
            <a:endParaRPr lang="en-US" sz="3200" b="1">
              <a:solidFill>
                <a:srgbClr val="333399"/>
              </a:solidFill>
              <a:latin typeface="Arial" pitchFamily="34" charset="0"/>
              <a:cs typeface="Arial" pitchFamily="34" charset="0"/>
            </a:endParaRPr>
          </a:p>
          <a:p>
            <a:pPr defTabSz="695291">
              <a:spcAft>
                <a:spcPts val="1200"/>
              </a:spcAft>
              <a:tabLst>
                <a:tab pos="380981" algn="l"/>
              </a:tabLst>
              <a:defRPr/>
            </a:pPr>
            <a:endParaRPr lang="en-US" sz="3200" b="1">
              <a:solidFill>
                <a:srgbClr val="333399"/>
              </a:solidFill>
              <a:latin typeface="Arial" pitchFamily="34" charset="0"/>
              <a:cs typeface="Arial" pitchFamily="34" charset="0"/>
            </a:endParaRPr>
          </a:p>
          <a:p>
            <a:pPr defTabSz="695291">
              <a:spcAft>
                <a:spcPts val="1200"/>
              </a:spcAft>
              <a:tabLst>
                <a:tab pos="380981" algn="l"/>
              </a:tabLst>
              <a:defRPr/>
            </a:pPr>
            <a:endParaRPr lang="en-US" sz="3200" b="1">
              <a:solidFill>
                <a:srgbClr val="333399"/>
              </a:solidFill>
              <a:latin typeface="Arial" pitchFamily="34" charset="0"/>
              <a:cs typeface="Arial" pitchFamily="34" charset="0"/>
            </a:endParaRPr>
          </a:p>
          <a:p>
            <a:pPr defTabSz="695291">
              <a:spcAft>
                <a:spcPts val="1200"/>
              </a:spcAft>
              <a:tabLst>
                <a:tab pos="380981" algn="l"/>
              </a:tabLst>
              <a:defRPr/>
            </a:pPr>
            <a:endParaRPr lang="en-US" sz="3200" b="1">
              <a:solidFill>
                <a:srgbClr val="333399"/>
              </a:solidFill>
              <a:latin typeface="Arial" pitchFamily="34" charset="0"/>
              <a:cs typeface="Arial" pitchFamily="34" charset="0"/>
            </a:endParaRPr>
          </a:p>
          <a:p>
            <a:pPr defTabSz="695291">
              <a:spcAft>
                <a:spcPts val="1200"/>
              </a:spcAft>
              <a:tabLst>
                <a:tab pos="380981" algn="l"/>
              </a:tabLst>
              <a:defRPr/>
            </a:pPr>
            <a:endParaRPr lang="en-US" sz="3200" b="1">
              <a:solidFill>
                <a:srgbClr val="333399"/>
              </a:solidFill>
              <a:latin typeface="Arial" pitchFamily="34" charset="0"/>
              <a:cs typeface="Arial" pitchFamily="34" charset="0"/>
            </a:endParaRPr>
          </a:p>
          <a:p>
            <a:pPr defTabSz="695291">
              <a:spcAft>
                <a:spcPts val="1200"/>
              </a:spcAft>
              <a:tabLst>
                <a:tab pos="380981" algn="l"/>
              </a:tabLst>
              <a:defRPr/>
            </a:pPr>
            <a:endParaRPr lang="en-US" sz="3200" b="1">
              <a:solidFill>
                <a:srgbClr val="333399"/>
              </a:solidFill>
              <a:latin typeface="Arial" pitchFamily="34" charset="0"/>
              <a:cs typeface="Arial" pitchFamily="34" charset="0"/>
            </a:endParaRPr>
          </a:p>
          <a:p>
            <a:pPr defTabSz="695291">
              <a:spcAft>
                <a:spcPts val="1200"/>
              </a:spcAft>
              <a:tabLst>
                <a:tab pos="380981" algn="l"/>
              </a:tabLst>
              <a:defRPr/>
            </a:pPr>
            <a:endParaRPr lang="en-US" sz="3200" b="1">
              <a:solidFill>
                <a:srgbClr val="333399"/>
              </a:solidFill>
              <a:latin typeface="Arial" pitchFamily="34" charset="0"/>
              <a:cs typeface="Arial" pitchFamily="34" charset="0"/>
            </a:endParaRPr>
          </a:p>
          <a:p>
            <a:pPr defTabSz="695291">
              <a:spcAft>
                <a:spcPts val="1200"/>
              </a:spcAft>
              <a:tabLst>
                <a:tab pos="380981" algn="l"/>
              </a:tabLst>
              <a:defRPr/>
            </a:pPr>
            <a:endParaRPr lang="en-US" sz="3200" b="1">
              <a:solidFill>
                <a:srgbClr val="333399"/>
              </a:solidFill>
              <a:effectLst/>
              <a:latin typeface="Arial"/>
              <a:ea typeface="Times New Roman" panose="02020603050405020304" pitchFamily="18" charset="0"/>
              <a:cs typeface="Arial"/>
            </a:endParaRPr>
          </a:p>
        </p:txBody>
      </p:sp>
      <p:sp>
        <p:nvSpPr>
          <p:cNvPr id="12" name="Rectangle 1">
            <a:extLst>
              <a:ext uri="{FF2B5EF4-FFF2-40B4-BE49-F238E27FC236}">
                <a16:creationId xmlns:a16="http://schemas.microsoft.com/office/drawing/2014/main" id="{AD37B5E0-4C55-30F4-0A44-80A0C5314C90}"/>
              </a:ext>
            </a:extLst>
          </p:cNvPr>
          <p:cNvSpPr>
            <a:spLocks noChangeArrowheads="1"/>
          </p:cNvSpPr>
          <p:nvPr/>
        </p:nvSpPr>
        <p:spPr bwMode="auto">
          <a:xfrm>
            <a:off x="1261331" y="5437228"/>
            <a:ext cx="3657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6" name="Picture 2" descr="CareerEco - Virtual Career Fairs &amp; Grad School Fairs for Colleges &amp;  Universities">
            <a:extLst>
              <a:ext uri="{FF2B5EF4-FFF2-40B4-BE49-F238E27FC236}">
                <a16:creationId xmlns:a16="http://schemas.microsoft.com/office/drawing/2014/main" id="{D845DC5F-F0C1-E901-4E03-4777551EF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8" y="434322"/>
            <a:ext cx="40640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ockfish (chess) - Wikipedia">
            <a:extLst>
              <a:ext uri="{FF2B5EF4-FFF2-40B4-BE49-F238E27FC236}">
                <a16:creationId xmlns:a16="http://schemas.microsoft.com/office/drawing/2014/main" id="{44B2E84E-CDB0-1460-9D98-7A0893D6C6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964" y="16857881"/>
            <a:ext cx="2740271" cy="27402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DF5CE98-C252-7B7E-49CC-0F56ACDF8502}"/>
              </a:ext>
            </a:extLst>
          </p:cNvPr>
          <p:cNvSpPr txBox="1"/>
          <p:nvPr/>
        </p:nvSpPr>
        <p:spPr>
          <a:xfrm>
            <a:off x="628284" y="16976465"/>
            <a:ext cx="5955396" cy="2677656"/>
          </a:xfrm>
          <a:prstGeom prst="rect">
            <a:avLst/>
          </a:prstGeom>
          <a:noFill/>
        </p:spPr>
        <p:txBody>
          <a:bodyPr wrap="square">
            <a:spAutoFit/>
          </a:bodyPr>
          <a:lstStyle/>
          <a:p>
            <a:pPr marL="231775" indent="-231775" defTabSz="695291">
              <a:buFont typeface="Arial" panose="020B0604020202020204" pitchFamily="34" charset="0"/>
              <a:buChar char="•"/>
              <a:tabLst>
                <a:tab pos="168275" algn="l"/>
              </a:tabLst>
              <a:defRPr/>
            </a:pPr>
            <a:r>
              <a:rPr lang="en-US" sz="2400" b="1" kern="100">
                <a:solidFill>
                  <a:schemeClr val="tx1"/>
                </a:solidFill>
                <a:latin typeface="Arial" panose="020B0604020202020204" pitchFamily="34" charset="0"/>
                <a:cs typeface="Arial" panose="020B0604020202020204" pitchFamily="34" charset="0"/>
              </a:rPr>
              <a:t>We integrated Stockfish, one of the world’s strongest open-source chess engines that combines se arch algorithms with NNUE’s (Efficiently Updatable Neural Network), enabling the engine to make high quality evaluations while running on a CPU.</a:t>
            </a:r>
          </a:p>
        </p:txBody>
      </p:sp>
      <p:sp>
        <p:nvSpPr>
          <p:cNvPr id="13" name="TextBox 12">
            <a:extLst>
              <a:ext uri="{FF2B5EF4-FFF2-40B4-BE49-F238E27FC236}">
                <a16:creationId xmlns:a16="http://schemas.microsoft.com/office/drawing/2014/main" id="{62844578-D4F7-CA2E-3678-07255BAA0E04}"/>
              </a:ext>
            </a:extLst>
          </p:cNvPr>
          <p:cNvSpPr txBox="1">
            <a:spLocks/>
          </p:cNvSpPr>
          <p:nvPr/>
        </p:nvSpPr>
        <p:spPr>
          <a:xfrm>
            <a:off x="457198" y="20006900"/>
            <a:ext cx="8778240" cy="6990778"/>
          </a:xfrm>
          <a:prstGeom prst="rect">
            <a:avLst/>
          </a:prstGeom>
          <a:solidFill>
            <a:schemeClr val="bg1"/>
          </a:solidFill>
          <a:ln w="12700">
            <a:solidFill>
              <a:schemeClr val="accent1"/>
            </a:solidFill>
            <a:miter lim="800000"/>
            <a:headEnd/>
            <a:tailEnd/>
          </a:ln>
          <a:effectLst>
            <a:outerShdw blurRad="50800" dist="38100" dir="2700000" algn="tl" rotWithShape="0">
              <a:prstClr val="black">
                <a:alpha val="40000"/>
              </a:prstClr>
            </a:outerShdw>
          </a:effectLst>
        </p:spPr>
        <p:txBody>
          <a:bodyPr lIns="274320" tIns="118872" rIns="274320" bIns="118872"/>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solidFill>
                  <a:schemeClr val="tx1"/>
                </a:solidFill>
                <a:latin typeface="Arial" panose="020B0604020202020204" pitchFamily="34" charset="0"/>
                <a:ea typeface="Verdana" panose="020B0604030504040204" pitchFamily="34" charset="0"/>
                <a:cs typeface="Arial" panose="020B0604020202020204"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695291">
              <a:tabLst>
                <a:tab pos="380981" algn="l"/>
              </a:tabLst>
              <a:defRPr/>
            </a:pPr>
            <a:r>
              <a:rPr lang="en-US" sz="3200"/>
              <a:t>Hardware Breakdown</a:t>
            </a:r>
          </a:p>
          <a:p>
            <a:pPr marL="231775" indent="-231775" defTabSz="695291">
              <a:buFont typeface="Arial" panose="020B0604020202020204" pitchFamily="34" charset="0"/>
              <a:buChar char="•"/>
              <a:tabLst>
                <a:tab pos="168275" algn="l"/>
              </a:tabLst>
              <a:defRPr/>
            </a:pPr>
            <a:r>
              <a:rPr lang="en-US" sz="2400" kern="100">
                <a:solidFill>
                  <a:schemeClr val="tx1"/>
                </a:solidFill>
              </a:rPr>
              <a:t>Our project was first formed with the idea of using an FPGA such as the DE10-Nano, but this proved to be unnecessarily complex as compared to other options.</a:t>
            </a:r>
          </a:p>
          <a:p>
            <a:pPr marL="231775" indent="-231775" defTabSz="695291">
              <a:buFont typeface="Arial" panose="020B0604020202020204" pitchFamily="34" charset="0"/>
              <a:buChar char="•"/>
              <a:tabLst>
                <a:tab pos="168275" algn="l"/>
              </a:tabLst>
              <a:defRPr/>
            </a:pPr>
            <a:r>
              <a:rPr lang="en-US" sz="2400" kern="100">
                <a:solidFill>
                  <a:schemeClr val="tx1"/>
                </a:solidFill>
              </a:rPr>
              <a:t>We settled on using the Raspberry Pi 5, as provides sufficient specifications (CPU speed &amp; storage) while also giving us multiple options for communications (Ethernet, Wi-Fi, and USB)</a:t>
            </a:r>
          </a:p>
          <a:p>
            <a:pPr defTabSz="695291">
              <a:tabLst>
                <a:tab pos="168275" algn="l"/>
              </a:tabLst>
              <a:defRPr/>
            </a:pPr>
            <a:endParaRPr lang="en-US" sz="2400" kern="100">
              <a:solidFill>
                <a:schemeClr val="tx1"/>
              </a:solidFill>
            </a:endParaRPr>
          </a:p>
          <a:p>
            <a:pPr defTabSz="695291">
              <a:tabLst>
                <a:tab pos="168275" algn="l"/>
              </a:tabLst>
              <a:defRPr/>
            </a:pPr>
            <a:endParaRPr lang="en-US" sz="2400" kern="100">
              <a:solidFill>
                <a:schemeClr val="tx1"/>
              </a:solidFill>
            </a:endParaRPr>
          </a:p>
          <a:p>
            <a:pPr defTabSz="695291">
              <a:tabLst>
                <a:tab pos="168275" algn="l"/>
              </a:tabLst>
              <a:defRPr/>
            </a:pPr>
            <a:endParaRPr lang="en-US" sz="2400" kern="100">
              <a:solidFill>
                <a:schemeClr val="tx1"/>
              </a:solidFill>
            </a:endParaRPr>
          </a:p>
          <a:p>
            <a:pPr defTabSz="695291">
              <a:tabLst>
                <a:tab pos="168275" algn="l"/>
              </a:tabLst>
              <a:defRPr/>
            </a:pPr>
            <a:endParaRPr lang="en-US" sz="2400" kern="100">
              <a:solidFill>
                <a:schemeClr val="tx1"/>
              </a:solidFill>
            </a:endParaRPr>
          </a:p>
          <a:p>
            <a:pPr defTabSz="695291">
              <a:tabLst>
                <a:tab pos="168275" algn="l"/>
              </a:tabLst>
              <a:defRPr/>
            </a:pPr>
            <a:endParaRPr lang="en-US" sz="2400" kern="100">
              <a:solidFill>
                <a:schemeClr val="tx1"/>
              </a:solidFill>
            </a:endParaRPr>
          </a:p>
          <a:p>
            <a:pPr marL="231775" indent="-231775" defTabSz="695291">
              <a:buFont typeface="Arial" panose="020B0604020202020204" pitchFamily="34" charset="0"/>
              <a:buChar char="•"/>
              <a:tabLst>
                <a:tab pos="168275" algn="l"/>
              </a:tabLst>
              <a:defRPr/>
            </a:pPr>
            <a:endParaRPr lang="en-US" sz="2400" kern="100">
              <a:solidFill>
                <a:schemeClr val="tx1"/>
              </a:solidFill>
            </a:endParaRPr>
          </a:p>
          <a:p>
            <a:pPr defTabSz="695291">
              <a:tabLst>
                <a:tab pos="168275" algn="l"/>
              </a:tabLst>
              <a:defRPr/>
            </a:pPr>
            <a:endParaRPr lang="en-US" sz="2400" kern="100">
              <a:solidFill>
                <a:schemeClr val="tx1"/>
              </a:solidFill>
            </a:endParaRPr>
          </a:p>
          <a:p>
            <a:pPr marL="231775" indent="-231775" defTabSz="695291">
              <a:buFont typeface="Arial" panose="020B0604020202020204" pitchFamily="34" charset="0"/>
              <a:buChar char="•"/>
              <a:tabLst>
                <a:tab pos="168275" algn="l"/>
              </a:tabLst>
              <a:defRPr/>
            </a:pPr>
            <a:endParaRPr lang="en-US" sz="2400" kern="100">
              <a:solidFill>
                <a:schemeClr val="tx1"/>
              </a:solidFill>
            </a:endParaRPr>
          </a:p>
        </p:txBody>
      </p:sp>
      <p:sp>
        <p:nvSpPr>
          <p:cNvPr id="20" name="TextBox 19">
            <a:extLst>
              <a:ext uri="{FF2B5EF4-FFF2-40B4-BE49-F238E27FC236}">
                <a16:creationId xmlns:a16="http://schemas.microsoft.com/office/drawing/2014/main" id="{079F7433-C6F1-56B8-476E-B1A2B93D4CF2}"/>
              </a:ext>
            </a:extLst>
          </p:cNvPr>
          <p:cNvSpPr txBox="1"/>
          <p:nvPr/>
        </p:nvSpPr>
        <p:spPr>
          <a:xfrm>
            <a:off x="5000308" y="23347375"/>
            <a:ext cx="4196230" cy="3416320"/>
          </a:xfrm>
          <a:prstGeom prst="rect">
            <a:avLst/>
          </a:prstGeom>
          <a:noFill/>
        </p:spPr>
        <p:txBody>
          <a:bodyPr wrap="square">
            <a:spAutoFit/>
          </a:bodyPr>
          <a:lstStyle/>
          <a:p>
            <a:pPr marL="231775" indent="-231775" defTabSz="695291">
              <a:buFont typeface="Arial" panose="020B0604020202020204" pitchFamily="34" charset="0"/>
              <a:buChar char="•"/>
              <a:tabLst>
                <a:tab pos="168275" algn="l"/>
              </a:tabLst>
              <a:defRPr/>
            </a:pPr>
            <a:r>
              <a:rPr lang="en-US" sz="2400" b="1" kern="100">
                <a:solidFill>
                  <a:schemeClr val="tx1"/>
                </a:solidFill>
                <a:latin typeface="Arial" panose="020B0604020202020204" pitchFamily="34" charset="0"/>
                <a:cs typeface="Arial" panose="020B0604020202020204" pitchFamily="34" charset="0"/>
              </a:rPr>
              <a:t>The Pi 5 also comes equipped with an operating system (Linux), allowing us to run complex processes </a:t>
            </a:r>
            <a:r>
              <a:rPr lang="en-US" sz="2400" b="1" kern="100">
                <a:latin typeface="Arial" panose="020B0604020202020204" pitchFamily="34" charset="0"/>
                <a:cs typeface="Arial" panose="020B0604020202020204" pitchFamily="34" charset="0"/>
              </a:rPr>
              <a:t>written with object- oriented programming and high-level languages (Python)</a:t>
            </a:r>
            <a:endParaRPr lang="en-US" sz="2400" b="1" kern="100">
              <a:solidFill>
                <a:schemeClr val="tx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12092C43-1586-47FF-72D8-B64D8AB932DE}"/>
              </a:ext>
            </a:extLst>
          </p:cNvPr>
          <p:cNvSpPr txBox="1"/>
          <p:nvPr/>
        </p:nvSpPr>
        <p:spPr>
          <a:xfrm>
            <a:off x="11103229" y="3115618"/>
            <a:ext cx="7019811" cy="9725739"/>
          </a:xfrm>
          <a:prstGeom prst="rect">
            <a:avLst/>
          </a:prstGeom>
          <a:noFill/>
        </p:spPr>
        <p:txBody>
          <a:bodyPr wrap="square" anchor="t">
            <a:spAutoFit/>
          </a:bodyPr>
          <a:lstStyle/>
          <a:p>
            <a:pPr marL="457200" indent="-457200" defTabSz="695291">
              <a:spcAft>
                <a:spcPts val="1200"/>
              </a:spcAft>
              <a:buFont typeface="Arial" panose="020B0604020202020204" pitchFamily="34" charset="0"/>
              <a:buChar char="•"/>
              <a:tabLst>
                <a:tab pos="380981" algn="l"/>
              </a:tabLst>
              <a:defRPr/>
            </a:pPr>
            <a:r>
              <a:rPr lang="en-US" sz="2400" b="1">
                <a:ln w="0"/>
                <a:latin typeface="Arial" pitchFamily="34" charset="0"/>
                <a:ea typeface="Verdana" panose="020B0604030504040204" pitchFamily="34" charset="0"/>
                <a:cs typeface="Arial" pitchFamily="34" charset="0"/>
              </a:rPr>
              <a:t>Our final product needs to have a user interface that is easy to use and easy to understand.</a:t>
            </a:r>
          </a:p>
          <a:p>
            <a:pPr marL="457200" indent="-457200" defTabSz="695291">
              <a:spcAft>
                <a:spcPts val="1200"/>
              </a:spcAft>
              <a:buSzPct val="100000"/>
              <a:buFont typeface="Arial" panose="020B0604020202020204" pitchFamily="34" charset="0"/>
              <a:buChar char="•"/>
              <a:tabLst>
                <a:tab pos="380981" algn="l"/>
              </a:tabLst>
              <a:defRPr/>
            </a:pPr>
            <a:r>
              <a:rPr lang="en-US" sz="2400" b="1">
                <a:ln w="0"/>
                <a:latin typeface="Arial" pitchFamily="34" charset="0"/>
                <a:ea typeface="Verdana" panose="020B0604030504040204" pitchFamily="34" charset="0"/>
                <a:cs typeface="Arial" pitchFamily="34" charset="0"/>
              </a:rPr>
              <a:t>The chess games should be easily customizable and interactive, with the user being able to vary game speed, difficulty, pause/play the game, and step through each move.</a:t>
            </a:r>
          </a:p>
          <a:p>
            <a:pPr marL="457200" indent="-457200" defTabSz="695291">
              <a:spcAft>
                <a:spcPts val="1200"/>
              </a:spcAft>
              <a:buSzPct val="100000"/>
              <a:buFont typeface="Arial" panose="020B0604020202020204" pitchFamily="34" charset="0"/>
              <a:buChar char="•"/>
              <a:tabLst>
                <a:tab pos="380981" algn="l"/>
              </a:tabLst>
              <a:defRPr/>
            </a:pPr>
            <a:r>
              <a:rPr lang="en-US" sz="2400" b="1">
                <a:ln w="0"/>
                <a:latin typeface="Arial" pitchFamily="34" charset="0"/>
                <a:ea typeface="Verdana" panose="020B0604030504040204" pitchFamily="34" charset="0"/>
                <a:cs typeface="Arial" pitchFamily="34" charset="0"/>
              </a:rPr>
              <a:t>Our case must be portable, ideally being within range of 9”x5”x3.5” and equipped with thermal and overcurrent protection.</a:t>
            </a:r>
          </a:p>
          <a:p>
            <a:pPr marL="457200" indent="-457200" defTabSz="695291">
              <a:spcAft>
                <a:spcPts val="1200"/>
              </a:spcAft>
              <a:buFont typeface="Arial" panose="020B0604020202020204" pitchFamily="34" charset="0"/>
              <a:buChar char="•"/>
              <a:tabLst>
                <a:tab pos="380981" algn="l"/>
              </a:tabLst>
              <a:defRPr/>
            </a:pPr>
            <a:r>
              <a:rPr lang="en-US" sz="2400" b="1">
                <a:ln w="0"/>
                <a:latin typeface="Arial" pitchFamily="34" charset="0"/>
                <a:ea typeface="Verdana" panose="020B0604030504040204" pitchFamily="34" charset="0"/>
                <a:cs typeface="Arial" pitchFamily="34" charset="0"/>
              </a:rPr>
              <a:t>The software and specifically any libraries and frameworks used should be able to stay functional over time, hopefully being unaffected by system updates while being able to run on different operating systems/processors.</a:t>
            </a:r>
          </a:p>
          <a:p>
            <a:pPr marL="457200" indent="-457200" defTabSz="695291">
              <a:spcAft>
                <a:spcPts val="1200"/>
              </a:spcAft>
              <a:buFont typeface="Arial" panose="020B0604020202020204" pitchFamily="34" charset="0"/>
              <a:buChar char="•"/>
              <a:tabLst>
                <a:tab pos="380981" algn="l"/>
              </a:tabLst>
              <a:defRPr/>
            </a:pPr>
            <a:r>
              <a:rPr lang="en-US" sz="2400" b="1">
                <a:ln w="0"/>
                <a:latin typeface="Arial" pitchFamily="34" charset="0"/>
                <a:ea typeface="Verdana" panose="020B0604030504040204" pitchFamily="34" charset="0"/>
                <a:cs typeface="Arial" pitchFamily="34" charset="0"/>
              </a:rPr>
              <a:t>Hardware being used must provide sufficient RAM, CPU speed, and storage to run and store the programs that we run.</a:t>
            </a:r>
          </a:p>
          <a:p>
            <a:pPr marL="457200" indent="-457200" defTabSz="695291">
              <a:spcAft>
                <a:spcPts val="1200"/>
              </a:spcAft>
              <a:buFont typeface="Arial" panose="020B0604020202020204" pitchFamily="34" charset="0"/>
              <a:buChar char="•"/>
              <a:tabLst>
                <a:tab pos="380981" algn="l"/>
              </a:tabLst>
              <a:defRPr/>
            </a:pPr>
            <a:r>
              <a:rPr lang="en-US" sz="2400" b="1">
                <a:ln w="0"/>
                <a:latin typeface="Arial" pitchFamily="34" charset="0"/>
                <a:ea typeface="Verdana" panose="020B0604030504040204" pitchFamily="34" charset="0"/>
                <a:cs typeface="Arial" pitchFamily="34" charset="0"/>
              </a:rPr>
              <a:t>The final demo must run independently of any Wi-Fi, relying on wired connections (Ethernet) for board-to-board communications.</a:t>
            </a:r>
          </a:p>
        </p:txBody>
      </p:sp>
      <p:pic>
        <p:nvPicPr>
          <p:cNvPr id="33" name="Picture 32">
            <a:extLst>
              <a:ext uri="{FF2B5EF4-FFF2-40B4-BE49-F238E27FC236}">
                <a16:creationId xmlns:a16="http://schemas.microsoft.com/office/drawing/2014/main" id="{66D6CC03-AF0B-90A4-280E-BDC680ECEB56}"/>
              </a:ext>
            </a:extLst>
          </p:cNvPr>
          <p:cNvPicPr>
            <a:picLocks noChangeAspect="1"/>
          </p:cNvPicPr>
          <p:nvPr/>
        </p:nvPicPr>
        <p:blipFill>
          <a:blip r:embed="rId5"/>
          <a:stretch>
            <a:fillRect/>
          </a:stretch>
        </p:blipFill>
        <p:spPr>
          <a:xfrm>
            <a:off x="9845307" y="3188034"/>
            <a:ext cx="1257922" cy="1395507"/>
          </a:xfrm>
          <a:prstGeom prst="rect">
            <a:avLst/>
          </a:prstGeom>
        </p:spPr>
      </p:pic>
      <p:pic>
        <p:nvPicPr>
          <p:cNvPr id="41" name="Picture 40" descr="A black and white symbol with a wrench&#10;&#10;AI-generated content may be incorrect.">
            <a:extLst>
              <a:ext uri="{FF2B5EF4-FFF2-40B4-BE49-F238E27FC236}">
                <a16:creationId xmlns:a16="http://schemas.microsoft.com/office/drawing/2014/main" id="{14453D6D-2C3D-262F-EAD7-28EAC2F182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9650" y="4879355"/>
            <a:ext cx="1113063" cy="1258617"/>
          </a:xfrm>
          <a:prstGeom prst="rect">
            <a:avLst/>
          </a:prstGeom>
        </p:spPr>
      </p:pic>
      <p:pic>
        <p:nvPicPr>
          <p:cNvPr id="43" name="Picture 42">
            <a:extLst>
              <a:ext uri="{FF2B5EF4-FFF2-40B4-BE49-F238E27FC236}">
                <a16:creationId xmlns:a16="http://schemas.microsoft.com/office/drawing/2014/main" id="{37DB8465-6A03-CFDC-B434-0FEF7253A64D}"/>
              </a:ext>
            </a:extLst>
          </p:cNvPr>
          <p:cNvPicPr>
            <a:picLocks noChangeAspect="1"/>
          </p:cNvPicPr>
          <p:nvPr/>
        </p:nvPicPr>
        <p:blipFill>
          <a:blip r:embed="rId7"/>
          <a:stretch>
            <a:fillRect/>
          </a:stretch>
        </p:blipFill>
        <p:spPr>
          <a:xfrm>
            <a:off x="9845307" y="6423835"/>
            <a:ext cx="1095159" cy="1258616"/>
          </a:xfrm>
          <a:prstGeom prst="rect">
            <a:avLst/>
          </a:prstGeom>
        </p:spPr>
      </p:pic>
      <p:pic>
        <p:nvPicPr>
          <p:cNvPr id="46" name="Picture 45">
            <a:extLst>
              <a:ext uri="{FF2B5EF4-FFF2-40B4-BE49-F238E27FC236}">
                <a16:creationId xmlns:a16="http://schemas.microsoft.com/office/drawing/2014/main" id="{29C4CE02-43CD-0335-1B04-9445EF506366}"/>
              </a:ext>
            </a:extLst>
          </p:cNvPr>
          <p:cNvPicPr>
            <a:picLocks noChangeAspect="1"/>
          </p:cNvPicPr>
          <p:nvPr/>
        </p:nvPicPr>
        <p:blipFill>
          <a:blip r:embed="rId8"/>
          <a:stretch>
            <a:fillRect/>
          </a:stretch>
        </p:blipFill>
        <p:spPr>
          <a:xfrm>
            <a:off x="10020624" y="7975942"/>
            <a:ext cx="871114" cy="1420136"/>
          </a:xfrm>
          <a:prstGeom prst="rect">
            <a:avLst/>
          </a:prstGeom>
        </p:spPr>
      </p:pic>
      <p:pic>
        <p:nvPicPr>
          <p:cNvPr id="48" name="Picture 47">
            <a:extLst>
              <a:ext uri="{FF2B5EF4-FFF2-40B4-BE49-F238E27FC236}">
                <a16:creationId xmlns:a16="http://schemas.microsoft.com/office/drawing/2014/main" id="{A2BB487F-81FF-A1E9-B8EA-A055A1F5F349}"/>
              </a:ext>
            </a:extLst>
          </p:cNvPr>
          <p:cNvPicPr>
            <a:picLocks noChangeAspect="1"/>
          </p:cNvPicPr>
          <p:nvPr/>
        </p:nvPicPr>
        <p:blipFill>
          <a:blip r:embed="rId9"/>
          <a:stretch>
            <a:fillRect/>
          </a:stretch>
        </p:blipFill>
        <p:spPr>
          <a:xfrm>
            <a:off x="9950826" y="9763965"/>
            <a:ext cx="1046885" cy="1478496"/>
          </a:xfrm>
          <a:prstGeom prst="rect">
            <a:avLst/>
          </a:prstGeom>
        </p:spPr>
      </p:pic>
      <p:pic>
        <p:nvPicPr>
          <p:cNvPr id="50" name="Picture 49">
            <a:extLst>
              <a:ext uri="{FF2B5EF4-FFF2-40B4-BE49-F238E27FC236}">
                <a16:creationId xmlns:a16="http://schemas.microsoft.com/office/drawing/2014/main" id="{E6E740CB-2B3A-2158-14BE-5E16DEBB356B}"/>
              </a:ext>
            </a:extLst>
          </p:cNvPr>
          <p:cNvPicPr>
            <a:picLocks noChangeAspect="1"/>
          </p:cNvPicPr>
          <p:nvPr/>
        </p:nvPicPr>
        <p:blipFill>
          <a:blip r:embed="rId10"/>
          <a:stretch>
            <a:fillRect/>
          </a:stretch>
        </p:blipFill>
        <p:spPr>
          <a:xfrm>
            <a:off x="10116064" y="11439112"/>
            <a:ext cx="685800" cy="1003300"/>
          </a:xfrm>
          <a:prstGeom prst="rect">
            <a:avLst/>
          </a:prstGeom>
        </p:spPr>
      </p:pic>
      <p:sp>
        <p:nvSpPr>
          <p:cNvPr id="75" name="Text Box 7">
            <a:extLst>
              <a:ext uri="{FF2B5EF4-FFF2-40B4-BE49-F238E27FC236}">
                <a16:creationId xmlns:a16="http://schemas.microsoft.com/office/drawing/2014/main" id="{CA8F03D6-60DA-BF06-3A68-696BBB67AB85}"/>
              </a:ext>
            </a:extLst>
          </p:cNvPr>
          <p:cNvSpPr txBox="1">
            <a:spLocks noChangeArrowheads="1"/>
          </p:cNvSpPr>
          <p:nvPr/>
        </p:nvSpPr>
        <p:spPr bwMode="auto">
          <a:xfrm>
            <a:off x="9379640" y="13005855"/>
            <a:ext cx="8825033" cy="13999425"/>
          </a:xfrm>
          <a:prstGeom prst="rect">
            <a:avLst/>
          </a:prstGeom>
          <a:solidFill>
            <a:schemeClr val="bg1"/>
          </a:solidFill>
          <a:ln w="12700">
            <a:solidFill>
              <a:schemeClr val="accent1"/>
            </a:solidFill>
            <a:miter lim="800000"/>
            <a:headEnd/>
            <a:tailEnd/>
          </a:ln>
          <a:effectLst>
            <a:outerShdw blurRad="50800" dist="38100" dir="2700000" algn="tl" rotWithShape="0">
              <a:prstClr val="black">
                <a:alpha val="40000"/>
              </a:prstClr>
            </a:outerShdw>
          </a:effectLst>
        </p:spPr>
        <p:txBody>
          <a:bodyPr lIns="274320" tIns="118872" rIns="274320" bIns="118872"/>
          <a:lstStyle/>
          <a:p>
            <a:pPr defTabSz="695291">
              <a:spcAft>
                <a:spcPts val="1200"/>
              </a:spcAft>
              <a:tabLst>
                <a:tab pos="380981" algn="l"/>
              </a:tabLst>
              <a:defRPr/>
            </a:pPr>
            <a:r>
              <a:rPr lang="en-US" sz="3200" b="1">
                <a:solidFill>
                  <a:srgbClr val="333399"/>
                </a:solidFill>
                <a:latin typeface="Arial" panose="020B0604020202020204" pitchFamily="34" charset="0"/>
                <a:cs typeface="Arial" pitchFamily="34" charset="0"/>
              </a:rPr>
              <a:t>Model Training and Data Collection</a:t>
            </a:r>
            <a:endParaRPr lang="en-US" sz="2400" b="1" kern="100">
              <a:latin typeface="Arial" panose="020B0604020202020204" pitchFamily="34" charset="0"/>
              <a:cs typeface="Arial" panose="020B0604020202020204" pitchFamily="34" charset="0"/>
            </a:endParaRPr>
          </a:p>
          <a:p>
            <a:pPr marL="231775" indent="-231775" defTabSz="695291">
              <a:spcAft>
                <a:spcPts val="1200"/>
              </a:spcAft>
              <a:buFont typeface="Arial" panose="020B0604020202020204" pitchFamily="34" charset="0"/>
              <a:buChar char="•"/>
              <a:tabLst>
                <a:tab pos="168275" algn="l"/>
              </a:tabLst>
              <a:defRPr/>
            </a:pPr>
            <a:r>
              <a:rPr lang="en-US" sz="2400" b="1" kern="100">
                <a:latin typeface="Arial" panose="020B0604020202020204" pitchFamily="34" charset="0"/>
                <a:cs typeface="Arial" panose="020B0604020202020204" pitchFamily="34" charset="0"/>
              </a:rPr>
              <a:t>NNUE: a CPU-friendly neural network in Stockfish that quickly evaluates chess positions using learned patterns instead of manually written formulas</a:t>
            </a:r>
          </a:p>
          <a:p>
            <a:pPr marL="231775" indent="-231775" defTabSz="695291">
              <a:spcAft>
                <a:spcPts val="1200"/>
              </a:spcAft>
              <a:buFont typeface="Arial" panose="020B0604020202020204" pitchFamily="34" charset="0"/>
              <a:buChar char="•"/>
              <a:tabLst>
                <a:tab pos="168275" algn="l"/>
              </a:tabLst>
              <a:defRPr/>
            </a:pPr>
            <a:r>
              <a:rPr lang="en-US" sz="2400" b="1" kern="100">
                <a:latin typeface="Arial" panose="020B0604020202020204" pitchFamily="34" charset="0"/>
                <a:cs typeface="Arial" panose="020B0604020202020204" pitchFamily="34" charset="0"/>
              </a:rPr>
              <a:t>Using currently available code from Stockfish as a starting point we were able to produce an easy pipeline for creating custom NNUE’s, trained on data from real chess players. </a:t>
            </a:r>
          </a:p>
          <a:p>
            <a:pPr marL="231775" indent="-231775" defTabSz="695291">
              <a:spcAft>
                <a:spcPts val="1200"/>
              </a:spcAft>
              <a:buFont typeface="Arial" panose="020B0604020202020204" pitchFamily="34" charset="0"/>
              <a:buChar char="•"/>
              <a:tabLst>
                <a:tab pos="168275" algn="l"/>
              </a:tabLst>
              <a:defRPr/>
            </a:pPr>
            <a:r>
              <a:rPr lang="en-US" sz="2400" b="1" kern="100">
                <a:latin typeface="Arial" panose="020B0604020202020204" pitchFamily="34" charset="0"/>
                <a:cs typeface="Arial" panose="020B0604020202020204" pitchFamily="34" charset="0"/>
              </a:rPr>
              <a:t>Our process starts with a file containing real player PGN data gathered from sources online. Each move described in the PGN is converted to a FEN.</a:t>
            </a:r>
          </a:p>
          <a:p>
            <a:pPr marL="231775" indent="-231775" defTabSz="695291">
              <a:spcAft>
                <a:spcPts val="1200"/>
              </a:spcAft>
              <a:buFont typeface="Arial" panose="020B0604020202020204" pitchFamily="34" charset="0"/>
              <a:buChar char="•"/>
              <a:tabLst>
                <a:tab pos="168275" algn="l"/>
              </a:tabLst>
              <a:defRPr/>
            </a:pPr>
            <a:endParaRPr lang="en-US" sz="2400" b="1" kern="100">
              <a:latin typeface="Arial" panose="020B0604020202020204" pitchFamily="34" charset="0"/>
              <a:cs typeface="Arial" panose="020B0604020202020204" pitchFamily="34" charset="0"/>
            </a:endParaRPr>
          </a:p>
          <a:p>
            <a:pPr marL="231775" indent="-231775" defTabSz="695291">
              <a:spcAft>
                <a:spcPts val="1200"/>
              </a:spcAft>
              <a:buFont typeface="Arial" panose="020B0604020202020204" pitchFamily="34" charset="0"/>
              <a:buChar char="•"/>
              <a:tabLst>
                <a:tab pos="168275" algn="l"/>
              </a:tabLst>
              <a:defRPr/>
            </a:pPr>
            <a:endParaRPr lang="en-US" sz="2400" b="1" kern="100">
              <a:latin typeface="Arial" panose="020B0604020202020204" pitchFamily="34" charset="0"/>
              <a:cs typeface="Arial" panose="020B0604020202020204" pitchFamily="34" charset="0"/>
            </a:endParaRPr>
          </a:p>
          <a:p>
            <a:pPr marL="231775" indent="-231775" defTabSz="695291">
              <a:spcAft>
                <a:spcPts val="1200"/>
              </a:spcAft>
              <a:buFont typeface="Arial" panose="020B0604020202020204" pitchFamily="34" charset="0"/>
              <a:buChar char="•"/>
              <a:tabLst>
                <a:tab pos="168275"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168275"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168275" algn="l"/>
              </a:tabLst>
              <a:defRPr/>
            </a:pPr>
            <a:endParaRPr lang="en-US" sz="2400" b="1" kern="100">
              <a:latin typeface="Arial" panose="020B0604020202020204" pitchFamily="34" charset="0"/>
              <a:cs typeface="Arial" panose="020B0604020202020204" pitchFamily="34" charset="0"/>
            </a:endParaRPr>
          </a:p>
          <a:p>
            <a:pPr marL="231775" indent="-231775" defTabSz="695291">
              <a:spcAft>
                <a:spcPts val="1200"/>
              </a:spcAft>
              <a:buFont typeface="Arial" panose="020B0604020202020204" pitchFamily="34" charset="0"/>
              <a:buChar char="•"/>
              <a:tabLst>
                <a:tab pos="168275" algn="l"/>
              </a:tabLst>
              <a:defRPr/>
            </a:pPr>
            <a:endParaRPr lang="en-US" sz="2400" b="1" kern="100">
              <a:latin typeface="Arial" panose="020B0604020202020204" pitchFamily="34" charset="0"/>
              <a:cs typeface="Arial" panose="020B0604020202020204" pitchFamily="34" charset="0"/>
            </a:endParaRPr>
          </a:p>
          <a:p>
            <a:pPr marL="231775" indent="-231775" defTabSz="695291">
              <a:spcAft>
                <a:spcPts val="1200"/>
              </a:spcAft>
              <a:buFont typeface="Arial" panose="020B0604020202020204" pitchFamily="34" charset="0"/>
              <a:buChar char="•"/>
              <a:tabLst>
                <a:tab pos="168275" algn="l"/>
              </a:tabLst>
              <a:defRPr/>
            </a:pPr>
            <a:r>
              <a:rPr lang="en-US" sz="2400" b="1" kern="100">
                <a:latin typeface="Arial" panose="020B0604020202020204" pitchFamily="34" charset="0"/>
                <a:cs typeface="Arial" panose="020B0604020202020204" pitchFamily="34" charset="0"/>
              </a:rPr>
              <a:t>The FEN file is then converted to a .</a:t>
            </a:r>
            <a:r>
              <a:rPr lang="en-US" sz="2400" b="1" kern="100" err="1">
                <a:latin typeface="Arial" panose="020B0604020202020204" pitchFamily="34" charset="0"/>
                <a:cs typeface="Arial" panose="020B0604020202020204" pitchFamily="34" charset="0"/>
              </a:rPr>
              <a:t>binpack</a:t>
            </a:r>
            <a:r>
              <a:rPr lang="en-US" sz="2400" b="1" kern="100">
                <a:latin typeface="Arial" panose="020B0604020202020204" pitchFamily="34" charset="0"/>
                <a:cs typeface="Arial" panose="020B0604020202020204" pitchFamily="34" charset="0"/>
              </a:rPr>
              <a:t> file, using a feature set that matches Stockfish 17’s NNUE input format.</a:t>
            </a:r>
          </a:p>
          <a:p>
            <a:pPr marL="231775" indent="-231775" defTabSz="695291">
              <a:spcAft>
                <a:spcPts val="1200"/>
              </a:spcAft>
              <a:buFont typeface="Arial" panose="020B0604020202020204" pitchFamily="34" charset="0"/>
              <a:buChar char="•"/>
              <a:tabLst>
                <a:tab pos="168275" algn="l"/>
              </a:tabLst>
              <a:defRPr/>
            </a:pPr>
            <a:r>
              <a:rPr lang="en-US" sz="2400" b="1" kern="100">
                <a:latin typeface="Arial" panose="020B0604020202020204" pitchFamily="34" charset="0"/>
                <a:cs typeface="Arial" panose="020B0604020202020204" pitchFamily="34" charset="0"/>
              </a:rPr>
              <a:t>Training is performed on a GPU using </a:t>
            </a:r>
            <a:r>
              <a:rPr lang="en-US" sz="2400" b="1" kern="100" err="1">
                <a:latin typeface="Arial" panose="020B0604020202020204" pitchFamily="34" charset="0"/>
                <a:cs typeface="Arial" panose="020B0604020202020204" pitchFamily="34" charset="0"/>
              </a:rPr>
              <a:t>PyTorch</a:t>
            </a:r>
            <a:r>
              <a:rPr lang="en-US" sz="2400" b="1" kern="100">
                <a:latin typeface="Arial" panose="020B0604020202020204" pitchFamily="34" charset="0"/>
                <a:cs typeface="Arial" panose="020B0604020202020204" pitchFamily="34" charset="0"/>
              </a:rPr>
              <a:t> Lightning where batches of chess positions are fed through the network, error is computed using a loss function, and model weights are updated through backpropagation over multiple epochs.</a:t>
            </a:r>
          </a:p>
          <a:p>
            <a:pPr marL="231775" indent="-231775" defTabSz="695291">
              <a:spcAft>
                <a:spcPts val="1200"/>
              </a:spcAft>
              <a:buFont typeface="Arial" panose="020B0604020202020204" pitchFamily="34" charset="0"/>
              <a:buChar char="•"/>
              <a:tabLst>
                <a:tab pos="168275" algn="l"/>
              </a:tabLst>
              <a:defRPr/>
            </a:pPr>
            <a:r>
              <a:rPr lang="en-US" sz="2400" b="1" kern="100">
                <a:latin typeface="Arial" panose="020B0604020202020204" pitchFamily="34" charset="0"/>
                <a:cs typeface="Arial" panose="020B0604020202020204" pitchFamily="34" charset="0"/>
              </a:rPr>
              <a:t>The last trained checkpoint is then converted to a .</a:t>
            </a:r>
            <a:r>
              <a:rPr lang="en-US" sz="2400" b="1" kern="100" err="1">
                <a:latin typeface="Arial" panose="020B0604020202020204" pitchFamily="34" charset="0"/>
                <a:cs typeface="Arial" panose="020B0604020202020204" pitchFamily="34" charset="0"/>
              </a:rPr>
              <a:t>nnue</a:t>
            </a:r>
            <a:r>
              <a:rPr lang="en-US" sz="2400" b="1" kern="100">
                <a:latin typeface="Arial" panose="020B0604020202020204" pitchFamily="34" charset="0"/>
                <a:cs typeface="Arial" panose="020B0604020202020204" pitchFamily="34" charset="0"/>
              </a:rPr>
              <a:t> file using Stockfish’s serializing script</a:t>
            </a:r>
          </a:p>
          <a:p>
            <a:pPr marL="231775" indent="-231775" defTabSz="695291">
              <a:spcAft>
                <a:spcPts val="1200"/>
              </a:spcAft>
              <a:buFont typeface="Arial" panose="020B0604020202020204" pitchFamily="34" charset="0"/>
              <a:buChar char="•"/>
              <a:tabLst>
                <a:tab pos="168275" algn="l"/>
              </a:tabLst>
              <a:defRPr/>
            </a:pPr>
            <a:r>
              <a:rPr lang="en-US" sz="2400" b="1" kern="100">
                <a:latin typeface="Arial" panose="020B0604020202020204" pitchFamily="34" charset="0"/>
                <a:cs typeface="Arial" panose="020B0604020202020204" pitchFamily="34" charset="0"/>
              </a:rPr>
              <a:t>This is then imported into Stockfish as the engine’s main decision-making database, enabling us to create AI approximations of real chess players that we can implement in our demo. </a:t>
            </a:r>
          </a:p>
          <a:p>
            <a:pPr defTabSz="695291">
              <a:spcAft>
                <a:spcPts val="1200"/>
              </a:spcAft>
              <a:tabLst>
                <a:tab pos="168275" algn="l"/>
              </a:tabLst>
              <a:defRPr/>
            </a:pPr>
            <a:endParaRPr lang="en-US" sz="2400" b="1" kern="100">
              <a:latin typeface="Arial" panose="020B0604020202020204" pitchFamily="34" charset="0"/>
              <a:cs typeface="Arial" panose="020B0604020202020204" pitchFamily="34" charset="0"/>
            </a:endParaRPr>
          </a:p>
          <a:p>
            <a:pPr marL="231775" indent="-231775" defTabSz="695291">
              <a:spcAft>
                <a:spcPts val="1200"/>
              </a:spcAft>
              <a:buFont typeface="Arial" panose="020B0604020202020204" pitchFamily="34" charset="0"/>
              <a:buChar char="•"/>
              <a:tabLst>
                <a:tab pos="168275"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168275" algn="l"/>
              </a:tabLst>
              <a:defRPr/>
            </a:pPr>
            <a:endParaRPr lang="en-US" sz="2400" b="1" kern="100">
              <a:latin typeface="Arial" panose="020B0604020202020204" pitchFamily="34" charset="0"/>
              <a:cs typeface="Arial" panose="020B0604020202020204" pitchFamily="34" charset="0"/>
            </a:endParaRPr>
          </a:p>
          <a:p>
            <a:pPr defTabSz="695291">
              <a:spcAft>
                <a:spcPts val="1200"/>
              </a:spcAft>
              <a:tabLst>
                <a:tab pos="168275" algn="l"/>
              </a:tabLst>
              <a:defRPr/>
            </a:pPr>
            <a:endParaRPr lang="en-US" sz="2400" b="1" kern="100">
              <a:latin typeface="Arial" panose="020B0604020202020204" pitchFamily="34" charset="0"/>
              <a:cs typeface="Arial" panose="020B0604020202020204" pitchFamily="34" charset="0"/>
            </a:endParaRPr>
          </a:p>
          <a:p>
            <a:pPr marL="231775" indent="-231775" defTabSz="695291">
              <a:spcAft>
                <a:spcPts val="1200"/>
              </a:spcAft>
              <a:buFont typeface="Arial" panose="020B0604020202020204" pitchFamily="34" charset="0"/>
              <a:buChar char="•"/>
              <a:tabLst>
                <a:tab pos="168275" algn="l"/>
              </a:tabLst>
              <a:defRPr/>
            </a:pPr>
            <a:endParaRPr lang="en-US" sz="2400" b="1" kern="100">
              <a:latin typeface="Arial" panose="020B0604020202020204" pitchFamily="34" charset="0"/>
              <a:cs typeface="Arial" panose="020B0604020202020204" pitchFamily="34" charset="0"/>
            </a:endParaRPr>
          </a:p>
          <a:p>
            <a:pPr marL="231775" indent="-231775" defTabSz="695291">
              <a:spcAft>
                <a:spcPts val="1200"/>
              </a:spcAft>
              <a:buFont typeface="Arial" panose="020B0604020202020204" pitchFamily="34" charset="0"/>
              <a:buChar char="•"/>
              <a:tabLst>
                <a:tab pos="168275" algn="l"/>
              </a:tabLst>
              <a:defRPr/>
            </a:pPr>
            <a:endParaRPr lang="en-US" sz="2400" b="1" kern="100">
              <a:latin typeface="Arial" panose="020B0604020202020204" pitchFamily="34" charset="0"/>
              <a:cs typeface="Arial" panose="020B0604020202020204" pitchFamily="34" charset="0"/>
            </a:endParaRPr>
          </a:p>
          <a:p>
            <a:pPr marL="231775" indent="-231775" defTabSz="695291">
              <a:spcAft>
                <a:spcPts val="1200"/>
              </a:spcAft>
              <a:buFont typeface="Arial" panose="020B0604020202020204" pitchFamily="34" charset="0"/>
              <a:buChar char="•"/>
              <a:tabLst>
                <a:tab pos="168275" algn="l"/>
              </a:tabLst>
              <a:defRPr/>
            </a:pPr>
            <a:endParaRPr lang="en-US" sz="2400" b="1" kern="100">
              <a:latin typeface="Arial" panose="020B0604020202020204" pitchFamily="34" charset="0"/>
              <a:cs typeface="Arial" panose="020B0604020202020204" pitchFamily="34" charset="0"/>
            </a:endParaRPr>
          </a:p>
          <a:p>
            <a:pPr marL="231775" indent="-231775" defTabSz="695291">
              <a:spcAft>
                <a:spcPts val="1200"/>
              </a:spcAft>
              <a:buFont typeface="Arial" panose="020B0604020202020204" pitchFamily="34" charset="0"/>
              <a:buChar char="•"/>
              <a:tabLst>
                <a:tab pos="168275" algn="l"/>
              </a:tabLst>
              <a:defRPr/>
            </a:pPr>
            <a:endParaRPr lang="en-US" sz="2400" b="1" kern="100">
              <a:latin typeface="Arial" panose="020B0604020202020204" pitchFamily="34" charset="0"/>
              <a:cs typeface="Arial" panose="020B0604020202020204" pitchFamily="34" charset="0"/>
            </a:endParaRPr>
          </a:p>
        </p:txBody>
      </p:sp>
      <p:pic>
        <p:nvPicPr>
          <p:cNvPr id="3" name="Picture 2" descr="A screenshot of a game&#10;&#10;AI-generated content may be incorrect.">
            <a:extLst>
              <a:ext uri="{FF2B5EF4-FFF2-40B4-BE49-F238E27FC236}">
                <a16:creationId xmlns:a16="http://schemas.microsoft.com/office/drawing/2014/main" id="{34415D44-E575-0BE9-F1A6-6D0B1657D6D3}"/>
              </a:ext>
            </a:extLst>
          </p:cNvPr>
          <p:cNvPicPr>
            <a:picLocks noChangeAspect="1"/>
          </p:cNvPicPr>
          <p:nvPr/>
        </p:nvPicPr>
        <p:blipFill>
          <a:blip r:embed="rId11">
            <a:extLst>
              <a:ext uri="{28A0092B-C50C-407E-A947-70E740481C1C}">
                <a14:useLocalDpi xmlns:a14="http://schemas.microsoft.com/office/drawing/2010/main" val="0"/>
              </a:ext>
            </a:extLst>
          </a:blip>
          <a:srcRect l="14499" r="11011"/>
          <a:stretch>
            <a:fillRect/>
          </a:stretch>
        </p:blipFill>
        <p:spPr>
          <a:xfrm>
            <a:off x="18998842" y="3421070"/>
            <a:ext cx="7312023" cy="4946716"/>
          </a:xfrm>
          <a:prstGeom prst="rect">
            <a:avLst/>
          </a:prstGeom>
        </p:spPr>
      </p:pic>
      <p:pic>
        <p:nvPicPr>
          <p:cNvPr id="4" name="Picture 3">
            <a:extLst>
              <a:ext uri="{FF2B5EF4-FFF2-40B4-BE49-F238E27FC236}">
                <a16:creationId xmlns:a16="http://schemas.microsoft.com/office/drawing/2014/main" id="{FFCF98E0-6AB2-E117-C1D3-1573E29D81D5}"/>
              </a:ext>
            </a:extLst>
          </p:cNvPr>
          <p:cNvPicPr>
            <a:picLocks noChangeAspect="1"/>
          </p:cNvPicPr>
          <p:nvPr/>
        </p:nvPicPr>
        <p:blipFill>
          <a:blip r:embed="rId8"/>
          <a:srcRect b="25196"/>
          <a:stretch>
            <a:fillRect/>
          </a:stretch>
        </p:blipFill>
        <p:spPr>
          <a:xfrm>
            <a:off x="18729066" y="9887165"/>
            <a:ext cx="1598572" cy="1949459"/>
          </a:xfrm>
          <a:prstGeom prst="rect">
            <a:avLst/>
          </a:prstGeom>
        </p:spPr>
      </p:pic>
      <p:pic>
        <p:nvPicPr>
          <p:cNvPr id="6" name="Picture 5" descr="A blue and white logo&#10;&#10;AI-generated content may be incorrect.">
            <a:extLst>
              <a:ext uri="{FF2B5EF4-FFF2-40B4-BE49-F238E27FC236}">
                <a16:creationId xmlns:a16="http://schemas.microsoft.com/office/drawing/2014/main" id="{F1C4F4AC-B313-4083-60AF-D3D6D5ACEA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327638" y="9840609"/>
            <a:ext cx="1949459" cy="1949459"/>
          </a:xfrm>
          <a:prstGeom prst="rect">
            <a:avLst/>
          </a:prstGeom>
        </p:spPr>
      </p:pic>
      <p:pic>
        <p:nvPicPr>
          <p:cNvPr id="9" name="Picture 8" descr="A yellow and white logo&#10;&#10;AI-generated content may be incorrect.">
            <a:extLst>
              <a:ext uri="{FF2B5EF4-FFF2-40B4-BE49-F238E27FC236}">
                <a16:creationId xmlns:a16="http://schemas.microsoft.com/office/drawing/2014/main" id="{D24F5633-6FE7-6BCE-0839-726127528F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506905" y="9848021"/>
            <a:ext cx="3439356" cy="1934637"/>
          </a:xfrm>
          <a:prstGeom prst="rect">
            <a:avLst/>
          </a:prstGeom>
        </p:spPr>
      </p:pic>
      <p:pic>
        <p:nvPicPr>
          <p:cNvPr id="15" name="Picture 14" descr="A blue and yellow snake logo&#10;&#10;AI-generated content may be incorrect.">
            <a:extLst>
              <a:ext uri="{FF2B5EF4-FFF2-40B4-BE49-F238E27FC236}">
                <a16:creationId xmlns:a16="http://schemas.microsoft.com/office/drawing/2014/main" id="{5C81A4A4-C712-E90B-1C56-6707A0A89C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270005" y="9653000"/>
            <a:ext cx="2188250" cy="2188250"/>
          </a:xfrm>
          <a:prstGeom prst="rect">
            <a:avLst/>
          </a:prstGeom>
        </p:spPr>
      </p:pic>
      <p:pic>
        <p:nvPicPr>
          <p:cNvPr id="17" name="Picture 16" descr="A diagram of a computer network&#10;&#10;AI-generated content may be incorrect.">
            <a:extLst>
              <a:ext uri="{FF2B5EF4-FFF2-40B4-BE49-F238E27FC236}">
                <a16:creationId xmlns:a16="http://schemas.microsoft.com/office/drawing/2014/main" id="{1C63D2C5-042E-D5FB-95E7-5E65C12356C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729066" y="13126464"/>
            <a:ext cx="7772400" cy="4471416"/>
          </a:xfrm>
          <a:prstGeom prst="rect">
            <a:avLst/>
          </a:prstGeom>
        </p:spPr>
      </p:pic>
      <p:pic>
        <p:nvPicPr>
          <p:cNvPr id="21" name="Picture 20" descr="A screenshot of a cell phone&#10;&#10;AI-generated content may be incorrect.">
            <a:extLst>
              <a:ext uri="{FF2B5EF4-FFF2-40B4-BE49-F238E27FC236}">
                <a16:creationId xmlns:a16="http://schemas.microsoft.com/office/drawing/2014/main" id="{69B48E0D-559B-B93C-FD53-EFF0BB67D59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609147" y="19233000"/>
            <a:ext cx="3667950" cy="5687980"/>
          </a:xfrm>
          <a:prstGeom prst="rect">
            <a:avLst/>
          </a:prstGeom>
        </p:spPr>
      </p:pic>
      <p:pic>
        <p:nvPicPr>
          <p:cNvPr id="23" name="Picture 22" descr="A chess piece with a raspberry in the middle&#10;&#10;AI-generated content may be incorrect.">
            <a:extLst>
              <a:ext uri="{FF2B5EF4-FFF2-40B4-BE49-F238E27FC236}">
                <a16:creationId xmlns:a16="http://schemas.microsoft.com/office/drawing/2014/main" id="{FF8EDCBA-4C75-B553-BA9D-11323080CFD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530394" y="19746157"/>
            <a:ext cx="4497230" cy="4497230"/>
          </a:xfrm>
          <a:prstGeom prst="rect">
            <a:avLst/>
          </a:prstGeom>
        </p:spPr>
      </p:pic>
      <p:sp>
        <p:nvSpPr>
          <p:cNvPr id="8" name="TextBox 7">
            <a:extLst>
              <a:ext uri="{FF2B5EF4-FFF2-40B4-BE49-F238E27FC236}">
                <a16:creationId xmlns:a16="http://schemas.microsoft.com/office/drawing/2014/main" id="{F8516541-3625-CB3D-C4A8-CE14F20EC899}"/>
              </a:ext>
            </a:extLst>
          </p:cNvPr>
          <p:cNvSpPr txBox="1"/>
          <p:nvPr/>
        </p:nvSpPr>
        <p:spPr>
          <a:xfrm>
            <a:off x="28985244" y="3156886"/>
            <a:ext cx="50622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Arial"/>
                <a:cs typeface="Arial"/>
              </a:rPr>
              <a:t>Raspberry PI Case </a:t>
            </a:r>
            <a:endParaRPr lang="en-US"/>
          </a:p>
        </p:txBody>
      </p:sp>
      <p:pic>
        <p:nvPicPr>
          <p:cNvPr id="2" name="Picture 1">
            <a:extLst>
              <a:ext uri="{FF2B5EF4-FFF2-40B4-BE49-F238E27FC236}">
                <a16:creationId xmlns:a16="http://schemas.microsoft.com/office/drawing/2014/main" id="{24C0BB37-E61F-D29E-9147-D8FCC0317859}"/>
              </a:ext>
            </a:extLst>
          </p:cNvPr>
          <p:cNvPicPr>
            <a:picLocks noChangeAspect="1"/>
          </p:cNvPicPr>
          <p:nvPr/>
        </p:nvPicPr>
        <p:blipFill>
          <a:blip r:embed="rId18"/>
          <a:stretch>
            <a:fillRect/>
          </a:stretch>
        </p:blipFill>
        <p:spPr>
          <a:xfrm>
            <a:off x="29308109" y="3522233"/>
            <a:ext cx="4416475" cy="2829190"/>
          </a:xfrm>
          <a:prstGeom prst="rect">
            <a:avLst/>
          </a:prstGeom>
        </p:spPr>
      </p:pic>
      <p:sp>
        <p:nvSpPr>
          <p:cNvPr id="16" name="TextBox 7">
            <a:extLst>
              <a:ext uri="{FF2B5EF4-FFF2-40B4-BE49-F238E27FC236}">
                <a16:creationId xmlns:a16="http://schemas.microsoft.com/office/drawing/2014/main" id="{F8516541-3625-CB3D-C4A8-CE14F20EC899}"/>
              </a:ext>
            </a:extLst>
          </p:cNvPr>
          <p:cNvSpPr txBox="1"/>
          <p:nvPr/>
        </p:nvSpPr>
        <p:spPr>
          <a:xfrm>
            <a:off x="27689941" y="6385565"/>
            <a:ext cx="8175765" cy="26776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3072077" rtl="0" eaLnBrk="1" latinLnBrk="0" hangingPunct="1">
              <a:defRPr sz="6047" kern="1200">
                <a:solidFill>
                  <a:schemeClr val="tx1"/>
                </a:solidFill>
                <a:latin typeface="+mn-lt"/>
                <a:ea typeface="+mn-ea"/>
                <a:cs typeface="+mn-cs"/>
              </a:defRPr>
            </a:lvl1pPr>
            <a:lvl2pPr marL="1536038" algn="l" defTabSz="3072077" rtl="0" eaLnBrk="1" latinLnBrk="0" hangingPunct="1">
              <a:defRPr sz="6047" kern="1200">
                <a:solidFill>
                  <a:schemeClr val="tx1"/>
                </a:solidFill>
                <a:latin typeface="+mn-lt"/>
                <a:ea typeface="+mn-ea"/>
                <a:cs typeface="+mn-cs"/>
              </a:defRPr>
            </a:lvl2pPr>
            <a:lvl3pPr marL="3072077" algn="l" defTabSz="3072077" rtl="0" eaLnBrk="1" latinLnBrk="0" hangingPunct="1">
              <a:defRPr sz="6047" kern="1200">
                <a:solidFill>
                  <a:schemeClr val="tx1"/>
                </a:solidFill>
                <a:latin typeface="+mn-lt"/>
                <a:ea typeface="+mn-ea"/>
                <a:cs typeface="+mn-cs"/>
              </a:defRPr>
            </a:lvl3pPr>
            <a:lvl4pPr marL="4608115" algn="l" defTabSz="3072077" rtl="0" eaLnBrk="1" latinLnBrk="0" hangingPunct="1">
              <a:defRPr sz="6047" kern="1200">
                <a:solidFill>
                  <a:schemeClr val="tx1"/>
                </a:solidFill>
                <a:latin typeface="+mn-lt"/>
                <a:ea typeface="+mn-ea"/>
                <a:cs typeface="+mn-cs"/>
              </a:defRPr>
            </a:lvl4pPr>
            <a:lvl5pPr marL="6144154" algn="l" defTabSz="3072077" rtl="0" eaLnBrk="1" latinLnBrk="0" hangingPunct="1">
              <a:defRPr sz="6047" kern="1200">
                <a:solidFill>
                  <a:schemeClr val="tx1"/>
                </a:solidFill>
                <a:latin typeface="+mn-lt"/>
                <a:ea typeface="+mn-ea"/>
                <a:cs typeface="+mn-cs"/>
              </a:defRPr>
            </a:lvl5pPr>
            <a:lvl6pPr marL="7680192" algn="l" defTabSz="3072077" rtl="0" eaLnBrk="1" latinLnBrk="0" hangingPunct="1">
              <a:defRPr sz="6047" kern="1200">
                <a:solidFill>
                  <a:schemeClr val="tx1"/>
                </a:solidFill>
                <a:latin typeface="+mn-lt"/>
                <a:ea typeface="+mn-ea"/>
                <a:cs typeface="+mn-cs"/>
              </a:defRPr>
            </a:lvl6pPr>
            <a:lvl7pPr marL="9216230" algn="l" defTabSz="3072077" rtl="0" eaLnBrk="1" latinLnBrk="0" hangingPunct="1">
              <a:defRPr sz="6047" kern="1200">
                <a:solidFill>
                  <a:schemeClr val="tx1"/>
                </a:solidFill>
                <a:latin typeface="+mn-lt"/>
                <a:ea typeface="+mn-ea"/>
                <a:cs typeface="+mn-cs"/>
              </a:defRPr>
            </a:lvl7pPr>
            <a:lvl8pPr marL="10752269" algn="l" defTabSz="3072077" rtl="0" eaLnBrk="1" latinLnBrk="0" hangingPunct="1">
              <a:defRPr sz="6047" kern="1200">
                <a:solidFill>
                  <a:schemeClr val="tx1"/>
                </a:solidFill>
                <a:latin typeface="+mn-lt"/>
                <a:ea typeface="+mn-ea"/>
                <a:cs typeface="+mn-cs"/>
              </a:defRPr>
            </a:lvl8pPr>
            <a:lvl9pPr marL="12288307" algn="l" defTabSz="3072077" rtl="0" eaLnBrk="1" latinLnBrk="0" hangingPunct="1">
              <a:defRPr sz="6047" kern="1200">
                <a:solidFill>
                  <a:schemeClr val="tx1"/>
                </a:solidFill>
                <a:latin typeface="+mn-lt"/>
                <a:ea typeface="+mn-ea"/>
                <a:cs typeface="+mn-cs"/>
              </a:defRPr>
            </a:lvl9pPr>
          </a:lstStyle>
          <a:p>
            <a:pPr marL="342900" indent="-342900">
              <a:buFont typeface="Arial" panose="020B0604020202020204" pitchFamily="34" charset="0"/>
              <a:buChar char="•"/>
            </a:pPr>
            <a:r>
              <a:rPr lang="en-US" sz="2400" b="1">
                <a:latin typeface="Arial"/>
                <a:cs typeface="Arial"/>
              </a:rPr>
              <a:t>Packaging of both our </a:t>
            </a:r>
            <a:r>
              <a:rPr lang="en-US" sz="2400" b="1" err="1">
                <a:latin typeface="Arial"/>
                <a:cs typeface="Arial"/>
              </a:rPr>
              <a:t>Pis</a:t>
            </a:r>
            <a:r>
              <a:rPr lang="en-US" sz="2400" b="1">
                <a:latin typeface="Arial"/>
                <a:cs typeface="Arial"/>
              </a:rPr>
              <a:t> includes a removeable bottom to hide all wiring and store electrical devices. </a:t>
            </a:r>
          </a:p>
          <a:p>
            <a:pPr marL="342900" indent="-342900">
              <a:buFont typeface="Arial" panose="020B0604020202020204" pitchFamily="34" charset="0"/>
              <a:buChar char="•"/>
            </a:pPr>
            <a:r>
              <a:rPr lang="en-US" sz="2400" b="1">
                <a:latin typeface="Arial"/>
                <a:cs typeface="Arial"/>
              </a:rPr>
              <a:t>Bottom portion of case designed in </a:t>
            </a:r>
            <a:r>
              <a:rPr lang="en-US" sz="2400" b="1" err="1">
                <a:latin typeface="Arial"/>
                <a:cs typeface="Arial"/>
              </a:rPr>
              <a:t>OnShape</a:t>
            </a:r>
            <a:r>
              <a:rPr lang="en-US" sz="2400" b="1">
                <a:latin typeface="Arial"/>
                <a:cs typeface="Arial"/>
              </a:rPr>
              <a:t> and manufactured by 3D printing with wood filament.</a:t>
            </a:r>
          </a:p>
          <a:p>
            <a:pPr marL="342900" indent="-342900">
              <a:buFont typeface="Arial" panose="020B0604020202020204" pitchFamily="34" charset="0"/>
              <a:buChar char="•"/>
            </a:pPr>
            <a:r>
              <a:rPr lang="en-US" sz="2400" b="1">
                <a:latin typeface="Arial"/>
                <a:cs typeface="Arial"/>
              </a:rPr>
              <a:t>Laser cut acrylic glass used for transparent cover and protection around </a:t>
            </a:r>
            <a:r>
              <a:rPr lang="en-US" sz="2400" b="1" err="1">
                <a:latin typeface="Arial"/>
                <a:cs typeface="Arial"/>
              </a:rPr>
              <a:t>Pis</a:t>
            </a:r>
            <a:r>
              <a:rPr lang="en-US" sz="2400" b="1">
                <a:latin typeface="Arial"/>
                <a:cs typeface="Arial"/>
              </a:rPr>
              <a:t> and GPIO devices</a:t>
            </a:r>
          </a:p>
        </p:txBody>
      </p:sp>
      <p:sp>
        <p:nvSpPr>
          <p:cNvPr id="22" name="TextBox 7">
            <a:extLst>
              <a:ext uri="{FF2B5EF4-FFF2-40B4-BE49-F238E27FC236}">
                <a16:creationId xmlns:a16="http://schemas.microsoft.com/office/drawing/2014/main" id="{F8516541-3625-CB3D-C4A8-CE14F20EC899}"/>
              </a:ext>
            </a:extLst>
          </p:cNvPr>
          <p:cNvSpPr txBox="1"/>
          <p:nvPr/>
        </p:nvSpPr>
        <p:spPr>
          <a:xfrm>
            <a:off x="27689941" y="11997759"/>
            <a:ext cx="7980433"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3072077" rtl="0" eaLnBrk="1" latinLnBrk="0" hangingPunct="1">
              <a:defRPr sz="6047" kern="1200">
                <a:solidFill>
                  <a:schemeClr val="tx1"/>
                </a:solidFill>
                <a:latin typeface="+mn-lt"/>
                <a:ea typeface="+mn-ea"/>
                <a:cs typeface="+mn-cs"/>
              </a:defRPr>
            </a:lvl1pPr>
            <a:lvl2pPr marL="1536038" algn="l" defTabSz="3072077" rtl="0" eaLnBrk="1" latinLnBrk="0" hangingPunct="1">
              <a:defRPr sz="6047" kern="1200">
                <a:solidFill>
                  <a:schemeClr val="tx1"/>
                </a:solidFill>
                <a:latin typeface="+mn-lt"/>
                <a:ea typeface="+mn-ea"/>
                <a:cs typeface="+mn-cs"/>
              </a:defRPr>
            </a:lvl2pPr>
            <a:lvl3pPr marL="3072077" algn="l" defTabSz="3072077" rtl="0" eaLnBrk="1" latinLnBrk="0" hangingPunct="1">
              <a:defRPr sz="6047" kern="1200">
                <a:solidFill>
                  <a:schemeClr val="tx1"/>
                </a:solidFill>
                <a:latin typeface="+mn-lt"/>
                <a:ea typeface="+mn-ea"/>
                <a:cs typeface="+mn-cs"/>
              </a:defRPr>
            </a:lvl3pPr>
            <a:lvl4pPr marL="4608115" algn="l" defTabSz="3072077" rtl="0" eaLnBrk="1" latinLnBrk="0" hangingPunct="1">
              <a:defRPr sz="6047" kern="1200">
                <a:solidFill>
                  <a:schemeClr val="tx1"/>
                </a:solidFill>
                <a:latin typeface="+mn-lt"/>
                <a:ea typeface="+mn-ea"/>
                <a:cs typeface="+mn-cs"/>
              </a:defRPr>
            </a:lvl4pPr>
            <a:lvl5pPr marL="6144154" algn="l" defTabSz="3072077" rtl="0" eaLnBrk="1" latinLnBrk="0" hangingPunct="1">
              <a:defRPr sz="6047" kern="1200">
                <a:solidFill>
                  <a:schemeClr val="tx1"/>
                </a:solidFill>
                <a:latin typeface="+mn-lt"/>
                <a:ea typeface="+mn-ea"/>
                <a:cs typeface="+mn-cs"/>
              </a:defRPr>
            </a:lvl5pPr>
            <a:lvl6pPr marL="7680192" algn="l" defTabSz="3072077" rtl="0" eaLnBrk="1" latinLnBrk="0" hangingPunct="1">
              <a:defRPr sz="6047" kern="1200">
                <a:solidFill>
                  <a:schemeClr val="tx1"/>
                </a:solidFill>
                <a:latin typeface="+mn-lt"/>
                <a:ea typeface="+mn-ea"/>
                <a:cs typeface="+mn-cs"/>
              </a:defRPr>
            </a:lvl6pPr>
            <a:lvl7pPr marL="9216230" algn="l" defTabSz="3072077" rtl="0" eaLnBrk="1" latinLnBrk="0" hangingPunct="1">
              <a:defRPr sz="6047" kern="1200">
                <a:solidFill>
                  <a:schemeClr val="tx1"/>
                </a:solidFill>
                <a:latin typeface="+mn-lt"/>
                <a:ea typeface="+mn-ea"/>
                <a:cs typeface="+mn-cs"/>
              </a:defRPr>
            </a:lvl7pPr>
            <a:lvl8pPr marL="10752269" algn="l" defTabSz="3072077" rtl="0" eaLnBrk="1" latinLnBrk="0" hangingPunct="1">
              <a:defRPr sz="6047" kern="1200">
                <a:solidFill>
                  <a:schemeClr val="tx1"/>
                </a:solidFill>
                <a:latin typeface="+mn-lt"/>
                <a:ea typeface="+mn-ea"/>
                <a:cs typeface="+mn-cs"/>
              </a:defRPr>
            </a:lvl8pPr>
            <a:lvl9pPr marL="12288307" algn="l" defTabSz="3072077" rtl="0" eaLnBrk="1" latinLnBrk="0" hangingPunct="1">
              <a:defRPr sz="6047" kern="1200">
                <a:solidFill>
                  <a:schemeClr val="tx1"/>
                </a:solidFill>
                <a:latin typeface="+mn-lt"/>
                <a:ea typeface="+mn-ea"/>
                <a:cs typeface="+mn-cs"/>
              </a:defRPr>
            </a:lvl9pPr>
          </a:lstStyle>
          <a:p>
            <a:pPr marL="342900" indent="-342900">
              <a:buFont typeface="Arial" panose="020B0604020202020204" pitchFamily="34" charset="0"/>
              <a:buChar char="•"/>
            </a:pPr>
            <a:r>
              <a:rPr lang="en-US" sz="2400" b="1">
                <a:latin typeface="Arial"/>
                <a:cs typeface="Arial"/>
              </a:rPr>
              <a:t>The Adafruit </a:t>
            </a:r>
            <a:r>
              <a:rPr lang="en-US" sz="2400" b="1" err="1">
                <a:latin typeface="Arial"/>
                <a:cs typeface="Arial"/>
              </a:rPr>
              <a:t>Neopixel</a:t>
            </a:r>
            <a:r>
              <a:rPr lang="en-US" sz="2400" b="1">
                <a:latin typeface="Arial"/>
                <a:cs typeface="Arial"/>
              </a:rPr>
              <a:t> LED ring and the Round 1.28” LCD display both simultaneously react and animate in conjunction with the game. Different patterns are projected depending on the game state (“win, “lose”, “thinking” </a:t>
            </a:r>
            <a:r>
              <a:rPr lang="en-US" sz="2400" b="1" err="1">
                <a:latin typeface="Arial"/>
                <a:cs typeface="Arial"/>
              </a:rPr>
              <a:t>etc</a:t>
            </a:r>
            <a:r>
              <a:rPr lang="en-US" sz="2400" b="1">
                <a:latin typeface="Arial"/>
                <a:cs typeface="Arial"/>
              </a:rPr>
              <a:t>…)  </a:t>
            </a:r>
          </a:p>
        </p:txBody>
      </p:sp>
      <p:pic>
        <p:nvPicPr>
          <p:cNvPr id="25" name="Picture 24">
            <a:extLst>
              <a:ext uri="{FF2B5EF4-FFF2-40B4-BE49-F238E27FC236}">
                <a16:creationId xmlns:a16="http://schemas.microsoft.com/office/drawing/2014/main" id="{790C4ED1-0DEF-5093-791A-C2465C668300}"/>
              </a:ext>
            </a:extLst>
          </p:cNvPr>
          <p:cNvPicPr>
            <a:picLocks noChangeAspect="1"/>
          </p:cNvPicPr>
          <p:nvPr/>
        </p:nvPicPr>
        <p:blipFill>
          <a:blip r:embed="rId19"/>
          <a:stretch>
            <a:fillRect/>
          </a:stretch>
        </p:blipFill>
        <p:spPr>
          <a:xfrm>
            <a:off x="28056489" y="9619756"/>
            <a:ext cx="3065349" cy="2274722"/>
          </a:xfrm>
          <a:prstGeom prst="rect">
            <a:avLst/>
          </a:prstGeom>
        </p:spPr>
      </p:pic>
      <p:pic>
        <p:nvPicPr>
          <p:cNvPr id="28" name="Picture 27">
            <a:extLst>
              <a:ext uri="{FF2B5EF4-FFF2-40B4-BE49-F238E27FC236}">
                <a16:creationId xmlns:a16="http://schemas.microsoft.com/office/drawing/2014/main" id="{C573C1D1-8D57-F87D-A5E4-C5B6EFE031BE}"/>
              </a:ext>
            </a:extLst>
          </p:cNvPr>
          <p:cNvPicPr>
            <a:picLocks noChangeAspect="1"/>
          </p:cNvPicPr>
          <p:nvPr/>
        </p:nvPicPr>
        <p:blipFill>
          <a:blip r:embed="rId20"/>
          <a:srcRect b="6782"/>
          <a:stretch>
            <a:fillRect/>
          </a:stretch>
        </p:blipFill>
        <p:spPr>
          <a:xfrm>
            <a:off x="32935695" y="9619756"/>
            <a:ext cx="2223510" cy="2363041"/>
          </a:xfrm>
          <a:prstGeom prst="rect">
            <a:avLst/>
          </a:prstGeom>
        </p:spPr>
      </p:pic>
      <p:sp>
        <p:nvSpPr>
          <p:cNvPr id="31" name="TextBox 30">
            <a:extLst>
              <a:ext uri="{FF2B5EF4-FFF2-40B4-BE49-F238E27FC236}">
                <a16:creationId xmlns:a16="http://schemas.microsoft.com/office/drawing/2014/main" id="{1974F112-98B6-9EA9-7DAF-04E16F3CAF95}"/>
              </a:ext>
            </a:extLst>
          </p:cNvPr>
          <p:cNvSpPr txBox="1"/>
          <p:nvPr/>
        </p:nvSpPr>
        <p:spPr>
          <a:xfrm>
            <a:off x="27505289" y="9020107"/>
            <a:ext cx="8428956" cy="523220"/>
          </a:xfrm>
          <a:prstGeom prst="rect">
            <a:avLst/>
          </a:prstGeom>
          <a:noFill/>
        </p:spPr>
        <p:txBody>
          <a:bodyPr wrap="square" rtlCol="0">
            <a:spAutoFit/>
          </a:bodyPr>
          <a:lstStyle/>
          <a:p>
            <a:r>
              <a:rPr lang="en-US" sz="2800" b="1">
                <a:latin typeface="Arial"/>
                <a:cs typeface="Arial"/>
              </a:rPr>
              <a:t>          </a:t>
            </a:r>
            <a:r>
              <a:rPr lang="en-US" sz="2800" b="1" err="1">
                <a:latin typeface="Arial"/>
                <a:cs typeface="Arial"/>
              </a:rPr>
              <a:t>Neopixel</a:t>
            </a:r>
            <a:r>
              <a:rPr lang="en-US" sz="2800" b="1">
                <a:latin typeface="Arial"/>
                <a:cs typeface="Arial"/>
              </a:rPr>
              <a:t> LED                      Round LCD</a:t>
            </a:r>
            <a:endParaRPr lang="en-US" sz="2800" b="1"/>
          </a:p>
        </p:txBody>
      </p:sp>
      <p:sp>
        <p:nvSpPr>
          <p:cNvPr id="27" name="TextBox 7">
            <a:extLst>
              <a:ext uri="{FF2B5EF4-FFF2-40B4-BE49-F238E27FC236}">
                <a16:creationId xmlns:a16="http://schemas.microsoft.com/office/drawing/2014/main" id="{869EF180-3D4E-F215-6AA6-ED8AA4C53D0C}"/>
              </a:ext>
            </a:extLst>
          </p:cNvPr>
          <p:cNvSpPr txBox="1"/>
          <p:nvPr/>
        </p:nvSpPr>
        <p:spPr>
          <a:xfrm>
            <a:off x="27521503" y="24318617"/>
            <a:ext cx="8419702" cy="26776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3072077" rtl="0" eaLnBrk="1" latinLnBrk="0" hangingPunct="1">
              <a:defRPr sz="6047" kern="1200">
                <a:solidFill>
                  <a:schemeClr val="tx1"/>
                </a:solidFill>
                <a:latin typeface="+mn-lt"/>
                <a:ea typeface="+mn-ea"/>
                <a:cs typeface="+mn-cs"/>
              </a:defRPr>
            </a:lvl1pPr>
            <a:lvl2pPr marL="1536038" algn="l" defTabSz="3072077" rtl="0" eaLnBrk="1" latinLnBrk="0" hangingPunct="1">
              <a:defRPr sz="6047" kern="1200">
                <a:solidFill>
                  <a:schemeClr val="tx1"/>
                </a:solidFill>
                <a:latin typeface="+mn-lt"/>
                <a:ea typeface="+mn-ea"/>
                <a:cs typeface="+mn-cs"/>
              </a:defRPr>
            </a:lvl2pPr>
            <a:lvl3pPr marL="3072077" algn="l" defTabSz="3072077" rtl="0" eaLnBrk="1" latinLnBrk="0" hangingPunct="1">
              <a:defRPr sz="6047" kern="1200">
                <a:solidFill>
                  <a:schemeClr val="tx1"/>
                </a:solidFill>
                <a:latin typeface="+mn-lt"/>
                <a:ea typeface="+mn-ea"/>
                <a:cs typeface="+mn-cs"/>
              </a:defRPr>
            </a:lvl3pPr>
            <a:lvl4pPr marL="4608115" algn="l" defTabSz="3072077" rtl="0" eaLnBrk="1" latinLnBrk="0" hangingPunct="1">
              <a:defRPr sz="6047" kern="1200">
                <a:solidFill>
                  <a:schemeClr val="tx1"/>
                </a:solidFill>
                <a:latin typeface="+mn-lt"/>
                <a:ea typeface="+mn-ea"/>
                <a:cs typeface="+mn-cs"/>
              </a:defRPr>
            </a:lvl4pPr>
            <a:lvl5pPr marL="6144154" algn="l" defTabSz="3072077" rtl="0" eaLnBrk="1" latinLnBrk="0" hangingPunct="1">
              <a:defRPr sz="6047" kern="1200">
                <a:solidFill>
                  <a:schemeClr val="tx1"/>
                </a:solidFill>
                <a:latin typeface="+mn-lt"/>
                <a:ea typeface="+mn-ea"/>
                <a:cs typeface="+mn-cs"/>
              </a:defRPr>
            </a:lvl5pPr>
            <a:lvl6pPr marL="7680192" algn="l" defTabSz="3072077" rtl="0" eaLnBrk="1" latinLnBrk="0" hangingPunct="1">
              <a:defRPr sz="6047" kern="1200">
                <a:solidFill>
                  <a:schemeClr val="tx1"/>
                </a:solidFill>
                <a:latin typeface="+mn-lt"/>
                <a:ea typeface="+mn-ea"/>
                <a:cs typeface="+mn-cs"/>
              </a:defRPr>
            </a:lvl6pPr>
            <a:lvl7pPr marL="9216230" algn="l" defTabSz="3072077" rtl="0" eaLnBrk="1" latinLnBrk="0" hangingPunct="1">
              <a:defRPr sz="6047" kern="1200">
                <a:solidFill>
                  <a:schemeClr val="tx1"/>
                </a:solidFill>
                <a:latin typeface="+mn-lt"/>
                <a:ea typeface="+mn-ea"/>
                <a:cs typeface="+mn-cs"/>
              </a:defRPr>
            </a:lvl7pPr>
            <a:lvl8pPr marL="10752269" algn="l" defTabSz="3072077" rtl="0" eaLnBrk="1" latinLnBrk="0" hangingPunct="1">
              <a:defRPr sz="6047" kern="1200">
                <a:solidFill>
                  <a:schemeClr val="tx1"/>
                </a:solidFill>
                <a:latin typeface="+mn-lt"/>
                <a:ea typeface="+mn-ea"/>
                <a:cs typeface="+mn-cs"/>
              </a:defRPr>
            </a:lvl8pPr>
            <a:lvl9pPr marL="12288307" algn="l" defTabSz="3072077" rtl="0" eaLnBrk="1" latinLnBrk="0" hangingPunct="1">
              <a:defRPr sz="6047" kern="1200">
                <a:solidFill>
                  <a:schemeClr val="tx1"/>
                </a:solidFill>
                <a:latin typeface="+mn-lt"/>
                <a:ea typeface="+mn-ea"/>
                <a:cs typeface="+mn-cs"/>
              </a:defRPr>
            </a:lvl9pPr>
          </a:lstStyle>
          <a:p>
            <a:pPr marL="342900" indent="-342900">
              <a:buFont typeface="Arial" panose="020B0604020202020204" pitchFamily="34" charset="0"/>
              <a:buChar char="•"/>
            </a:pPr>
            <a:r>
              <a:rPr lang="en-US" sz="2400" b="1">
                <a:latin typeface="Arial"/>
                <a:cs typeface="Arial"/>
              </a:rPr>
              <a:t>We hope our project showcases Electrical and Computer Engineering as an engaging and viable major to consider when applying to college programs.</a:t>
            </a:r>
          </a:p>
          <a:p>
            <a:pPr marL="342900" indent="-342900">
              <a:buFont typeface="Arial" panose="020B0604020202020204" pitchFamily="34" charset="0"/>
              <a:buChar char="•"/>
            </a:pPr>
            <a:r>
              <a:rPr lang="en-US" sz="2400" b="1">
                <a:latin typeface="Arial"/>
                <a:cs typeface="Arial"/>
              </a:rPr>
              <a:t>In the near future, we hope to refine our product, fixing bugs and making aesthetic improvements.</a:t>
            </a:r>
          </a:p>
          <a:p>
            <a:pPr marL="342900" indent="-342900">
              <a:buFont typeface="Arial" panose="020B0604020202020204" pitchFamily="34" charset="0"/>
              <a:buChar char="•"/>
            </a:pPr>
            <a:r>
              <a:rPr lang="en-US" sz="2400" b="1">
                <a:latin typeface="Arial"/>
                <a:cs typeface="Arial"/>
              </a:rPr>
              <a:t>We hope future groups can build off our ideas and work, keeping up with the evolving world of ECE.</a:t>
            </a:r>
          </a:p>
        </p:txBody>
      </p:sp>
      <p:pic>
        <p:nvPicPr>
          <p:cNvPr id="30" name="Picture 29" descr="A box with wires and wires on a table&#10;&#10;AI-generated content may be incorrect.">
            <a:extLst>
              <a:ext uri="{FF2B5EF4-FFF2-40B4-BE49-F238E27FC236}">
                <a16:creationId xmlns:a16="http://schemas.microsoft.com/office/drawing/2014/main" id="{2D3C6FC6-C720-AA29-7DAA-43E45A7FEB20}"/>
              </a:ext>
            </a:extLst>
          </p:cNvPr>
          <p:cNvPicPr>
            <a:picLocks noChangeAspect="1"/>
          </p:cNvPicPr>
          <p:nvPr/>
        </p:nvPicPr>
        <p:blipFill>
          <a:blip r:embed="rId21">
            <a:extLst>
              <a:ext uri="{28A0092B-C50C-407E-A947-70E740481C1C}">
                <a14:useLocalDpi xmlns:a14="http://schemas.microsoft.com/office/drawing/2010/main" val="0"/>
              </a:ext>
            </a:extLst>
          </a:blip>
          <a:srcRect l="20408" r="25910"/>
          <a:stretch>
            <a:fillRect/>
          </a:stretch>
        </p:blipFill>
        <p:spPr>
          <a:xfrm rot="5400000">
            <a:off x="32744122" y="16847518"/>
            <a:ext cx="2520811" cy="3521844"/>
          </a:xfrm>
          <a:prstGeom prst="rect">
            <a:avLst/>
          </a:prstGeom>
        </p:spPr>
      </p:pic>
      <p:pic>
        <p:nvPicPr>
          <p:cNvPr id="32" name="Picture 31">
            <a:extLst>
              <a:ext uri="{FF2B5EF4-FFF2-40B4-BE49-F238E27FC236}">
                <a16:creationId xmlns:a16="http://schemas.microsoft.com/office/drawing/2014/main" id="{D070DF37-D48D-E8DF-F3B0-AFF68AC5D0E3}"/>
              </a:ext>
            </a:extLst>
          </p:cNvPr>
          <p:cNvPicPr>
            <a:picLocks noChangeAspect="1"/>
          </p:cNvPicPr>
          <p:nvPr/>
        </p:nvPicPr>
        <p:blipFill>
          <a:blip r:embed="rId22"/>
          <a:stretch>
            <a:fillRect/>
          </a:stretch>
        </p:blipFill>
        <p:spPr>
          <a:xfrm>
            <a:off x="30363504" y="20574842"/>
            <a:ext cx="3071820" cy="2710430"/>
          </a:xfrm>
          <a:prstGeom prst="rect">
            <a:avLst/>
          </a:prstGeom>
        </p:spPr>
      </p:pic>
      <p:sp>
        <p:nvSpPr>
          <p:cNvPr id="36" name="TextBox 35">
            <a:extLst>
              <a:ext uri="{FF2B5EF4-FFF2-40B4-BE49-F238E27FC236}">
                <a16:creationId xmlns:a16="http://schemas.microsoft.com/office/drawing/2014/main" id="{60CF9A1B-21D6-C642-03EC-E8E82469EE93}"/>
              </a:ext>
            </a:extLst>
          </p:cNvPr>
          <p:cNvSpPr txBox="1"/>
          <p:nvPr/>
        </p:nvSpPr>
        <p:spPr>
          <a:xfrm>
            <a:off x="28041049" y="16747094"/>
            <a:ext cx="3080789" cy="523220"/>
          </a:xfrm>
          <a:prstGeom prst="rect">
            <a:avLst/>
          </a:prstGeom>
          <a:noFill/>
        </p:spPr>
        <p:txBody>
          <a:bodyPr wrap="square" rtlCol="0">
            <a:spAutoFit/>
          </a:bodyPr>
          <a:lstStyle/>
          <a:p>
            <a:pPr algn="ctr"/>
            <a:r>
              <a:rPr lang="en-US" sz="2800" b="1">
                <a:latin typeface="Arial"/>
                <a:cs typeface="Arial"/>
              </a:rPr>
              <a:t>  Prototype 1</a:t>
            </a:r>
            <a:endParaRPr lang="en-US" sz="2800" b="1"/>
          </a:p>
        </p:txBody>
      </p:sp>
      <p:sp>
        <p:nvSpPr>
          <p:cNvPr id="37" name="TextBox 36">
            <a:extLst>
              <a:ext uri="{FF2B5EF4-FFF2-40B4-BE49-F238E27FC236}">
                <a16:creationId xmlns:a16="http://schemas.microsoft.com/office/drawing/2014/main" id="{94C93C14-6C10-7765-DA2E-788CCEB48C6D}"/>
              </a:ext>
            </a:extLst>
          </p:cNvPr>
          <p:cNvSpPr txBox="1"/>
          <p:nvPr/>
        </p:nvSpPr>
        <p:spPr>
          <a:xfrm>
            <a:off x="32464132" y="16767956"/>
            <a:ext cx="3080789" cy="523220"/>
          </a:xfrm>
          <a:prstGeom prst="rect">
            <a:avLst/>
          </a:prstGeom>
          <a:noFill/>
        </p:spPr>
        <p:txBody>
          <a:bodyPr wrap="square" rtlCol="0">
            <a:spAutoFit/>
          </a:bodyPr>
          <a:lstStyle/>
          <a:p>
            <a:pPr algn="ctr"/>
            <a:r>
              <a:rPr lang="en-US" sz="2800" b="1">
                <a:latin typeface="Arial"/>
                <a:cs typeface="Arial"/>
              </a:rPr>
              <a:t>  Prototype 2</a:t>
            </a:r>
            <a:endParaRPr lang="en-US" sz="2800" b="1"/>
          </a:p>
        </p:txBody>
      </p:sp>
      <p:pic>
        <p:nvPicPr>
          <p:cNvPr id="42" name="Content Placeholder 5">
            <a:extLst>
              <a:ext uri="{FF2B5EF4-FFF2-40B4-BE49-F238E27FC236}">
                <a16:creationId xmlns:a16="http://schemas.microsoft.com/office/drawing/2014/main" id="{9B5B28BF-766C-62C3-D0B8-13BE7C557520}"/>
              </a:ext>
            </a:extLst>
          </p:cNvPr>
          <p:cNvPicPr>
            <a:picLocks noChangeAspect="1"/>
          </p:cNvPicPr>
          <p:nvPr/>
        </p:nvPicPr>
        <p:blipFill>
          <a:blip r:embed="rId23"/>
          <a:srcRect l="14260" t="6226" r="6453" b="17141"/>
          <a:stretch>
            <a:fillRect/>
          </a:stretch>
        </p:blipFill>
        <p:spPr>
          <a:xfrm>
            <a:off x="27988026" y="17358673"/>
            <a:ext cx="3521843" cy="2459373"/>
          </a:xfrm>
          <a:prstGeom prst="rect">
            <a:avLst/>
          </a:prstGeom>
        </p:spPr>
      </p:pic>
      <p:sp>
        <p:nvSpPr>
          <p:cNvPr id="45" name="TextBox 44">
            <a:extLst>
              <a:ext uri="{FF2B5EF4-FFF2-40B4-BE49-F238E27FC236}">
                <a16:creationId xmlns:a16="http://schemas.microsoft.com/office/drawing/2014/main" id="{9ABF29AD-F3AE-6177-EBB2-0D9AA04359CF}"/>
              </a:ext>
            </a:extLst>
          </p:cNvPr>
          <p:cNvSpPr txBox="1"/>
          <p:nvPr/>
        </p:nvSpPr>
        <p:spPr>
          <a:xfrm>
            <a:off x="27689941" y="14075338"/>
            <a:ext cx="8418946" cy="2677656"/>
          </a:xfrm>
          <a:prstGeom prst="rect">
            <a:avLst/>
          </a:prstGeom>
          <a:noFill/>
        </p:spPr>
        <p:txBody>
          <a:bodyPr wrap="square">
            <a:spAutoFit/>
          </a:bodyPr>
          <a:lstStyle/>
          <a:p>
            <a:pPr marL="342900" indent="-342900">
              <a:buFont typeface="Arial" panose="020B0604020202020204" pitchFamily="34" charset="0"/>
              <a:buChar char="•"/>
            </a:pPr>
            <a:r>
              <a:rPr lang="en-US" sz="2400" b="1">
                <a:latin typeface="Arial"/>
                <a:cs typeface="Arial"/>
              </a:rPr>
              <a:t>We iterated through a few prototypes and settled on a design that incorporates a power switch, USB-C input, and DC power input, making our design portable and compact.</a:t>
            </a:r>
          </a:p>
          <a:p>
            <a:pPr marL="342900" indent="-342900">
              <a:buFont typeface="Arial" panose="020B0604020202020204" pitchFamily="34" charset="0"/>
              <a:buChar char="•"/>
            </a:pPr>
            <a:r>
              <a:rPr lang="en-US" sz="2400" b="1">
                <a:latin typeface="Arial"/>
                <a:cs typeface="Arial"/>
              </a:rPr>
              <a:t>Our final product consists of wood PLA (3D printer filament composed of PLA plastic mixed with wood fibers) and acrylic welded together using a solvent.</a:t>
            </a:r>
          </a:p>
        </p:txBody>
      </p:sp>
      <p:sp>
        <p:nvSpPr>
          <p:cNvPr id="49" name="TextBox 48">
            <a:extLst>
              <a:ext uri="{FF2B5EF4-FFF2-40B4-BE49-F238E27FC236}">
                <a16:creationId xmlns:a16="http://schemas.microsoft.com/office/drawing/2014/main" id="{54141AE0-EC93-5732-4612-8141CD7F14EF}"/>
              </a:ext>
            </a:extLst>
          </p:cNvPr>
          <p:cNvSpPr txBox="1"/>
          <p:nvPr/>
        </p:nvSpPr>
        <p:spPr>
          <a:xfrm>
            <a:off x="29608097" y="19994764"/>
            <a:ext cx="4582634" cy="523220"/>
          </a:xfrm>
          <a:prstGeom prst="rect">
            <a:avLst/>
          </a:prstGeom>
          <a:noFill/>
        </p:spPr>
        <p:txBody>
          <a:bodyPr wrap="square" rtlCol="0">
            <a:spAutoFit/>
          </a:bodyPr>
          <a:lstStyle/>
          <a:p>
            <a:pPr algn="ctr"/>
            <a:r>
              <a:rPr lang="en-US" sz="2800" b="1">
                <a:latin typeface="Arial"/>
                <a:cs typeface="Arial"/>
              </a:rPr>
              <a:t>Case basement circuits</a:t>
            </a:r>
            <a:endParaRPr lang="en-US" sz="2800" b="1"/>
          </a:p>
        </p:txBody>
      </p:sp>
      <p:pic>
        <p:nvPicPr>
          <p:cNvPr id="5" name="Picture 4">
            <a:extLst>
              <a:ext uri="{FF2B5EF4-FFF2-40B4-BE49-F238E27FC236}">
                <a16:creationId xmlns:a16="http://schemas.microsoft.com/office/drawing/2014/main" id="{3BD54933-DFDA-6D2A-9D21-5C72F18E95C7}"/>
              </a:ext>
            </a:extLst>
          </p:cNvPr>
          <p:cNvPicPr>
            <a:picLocks noChangeAspect="1"/>
          </p:cNvPicPr>
          <p:nvPr/>
        </p:nvPicPr>
        <p:blipFill>
          <a:blip r:embed="rId24"/>
          <a:stretch>
            <a:fillRect/>
          </a:stretch>
        </p:blipFill>
        <p:spPr>
          <a:xfrm>
            <a:off x="632203" y="23562365"/>
            <a:ext cx="4475682" cy="3071349"/>
          </a:xfrm>
          <a:prstGeom prst="rect">
            <a:avLst/>
          </a:prstGeom>
        </p:spPr>
      </p:pic>
      <p:pic>
        <p:nvPicPr>
          <p:cNvPr id="11" name="Picture 10">
            <a:extLst>
              <a:ext uri="{FF2B5EF4-FFF2-40B4-BE49-F238E27FC236}">
                <a16:creationId xmlns:a16="http://schemas.microsoft.com/office/drawing/2014/main" id="{34875F81-C593-74CF-58B6-68A39ABE600F}"/>
              </a:ext>
            </a:extLst>
          </p:cNvPr>
          <p:cNvPicPr>
            <a:picLocks noChangeAspect="1"/>
          </p:cNvPicPr>
          <p:nvPr/>
        </p:nvPicPr>
        <p:blipFill>
          <a:blip r:embed="rId25"/>
          <a:stretch>
            <a:fillRect/>
          </a:stretch>
        </p:blipFill>
        <p:spPr>
          <a:xfrm>
            <a:off x="9434535" y="17978767"/>
            <a:ext cx="4377037" cy="2734755"/>
          </a:xfrm>
          <a:prstGeom prst="rect">
            <a:avLst/>
          </a:prstGeom>
        </p:spPr>
      </p:pic>
      <p:pic>
        <p:nvPicPr>
          <p:cNvPr id="14" name="Picture 13">
            <a:extLst>
              <a:ext uri="{FF2B5EF4-FFF2-40B4-BE49-F238E27FC236}">
                <a16:creationId xmlns:a16="http://schemas.microsoft.com/office/drawing/2014/main" id="{24AA84E8-E5D8-FD8C-DB49-743DC169CEEB}"/>
              </a:ext>
            </a:extLst>
          </p:cNvPr>
          <p:cNvPicPr>
            <a:picLocks noChangeAspect="1"/>
          </p:cNvPicPr>
          <p:nvPr/>
        </p:nvPicPr>
        <p:blipFill>
          <a:blip r:embed="rId26"/>
          <a:srcRect r="677"/>
          <a:stretch>
            <a:fillRect/>
          </a:stretch>
        </p:blipFill>
        <p:spPr>
          <a:xfrm>
            <a:off x="13829639" y="17978767"/>
            <a:ext cx="4343108" cy="2734755"/>
          </a:xfrm>
          <a:prstGeom prst="rect">
            <a:avLst/>
          </a:prstGeom>
        </p:spPr>
      </p:pic>
    </p:spTree>
    <p:extLst>
      <p:ext uri="{BB962C8B-B14F-4D97-AF65-F5344CB8AC3E}">
        <p14:creationId xmlns:p14="http://schemas.microsoft.com/office/powerpoint/2010/main" val="293102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er_v10" id="{D63E5CD0-3449-0C49-A569-2A31C6530714}" vid="{569724CB-EDC8-F54A-A802-35B8A3CA3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9502F766A2E14EA0A5284F6D65D98F" ma:contentTypeVersion="13" ma:contentTypeDescription="Create a new document." ma:contentTypeScope="" ma:versionID="68e6a70e97c5ce901f7c49de283c54ac">
  <xsd:schema xmlns:xsd="http://www.w3.org/2001/XMLSchema" xmlns:xs="http://www.w3.org/2001/XMLSchema" xmlns:p="http://schemas.microsoft.com/office/2006/metadata/properties" xmlns:ns3="d99d90f1-e747-43dc-bdba-5ed6ca75ceb9" xmlns:ns4="128ad9f0-5d25-42e1-b47c-8c9cf7b9ff5f" targetNamespace="http://schemas.microsoft.com/office/2006/metadata/properties" ma:root="true" ma:fieldsID="eec9e8455313da409241abf16ce10e06" ns3:_="" ns4:_="">
    <xsd:import namespace="d99d90f1-e747-43dc-bdba-5ed6ca75ceb9"/>
    <xsd:import namespace="128ad9f0-5d25-42e1-b47c-8c9cf7b9ff5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_activity" minOccurs="0"/>
                <xsd:element ref="ns4:MediaServiceObjectDetectorVersions"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9d90f1-e747-43dc-bdba-5ed6ca75ceb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8ad9f0-5d25-42e1-b47c-8c9cf7b9ff5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28ad9f0-5d25-42e1-b47c-8c9cf7b9ff5f" xsi:nil="true"/>
  </documentManagement>
</p:properties>
</file>

<file path=customXml/itemProps1.xml><?xml version="1.0" encoding="utf-8"?>
<ds:datastoreItem xmlns:ds="http://schemas.openxmlformats.org/officeDocument/2006/customXml" ds:itemID="{25E70FBF-0DF7-4231-A650-0CD541B8906F}">
  <ds:schemaRefs>
    <ds:schemaRef ds:uri="128ad9f0-5d25-42e1-b47c-8c9cf7b9ff5f"/>
    <ds:schemaRef ds:uri="d99d90f1-e747-43dc-bdba-5ed6ca75ce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1512220-16FC-46F4-968D-15EE2DC2BBA7}">
  <ds:schemaRefs>
    <ds:schemaRef ds:uri="http://schemas.microsoft.com/sharepoint/v3/contenttype/forms"/>
  </ds:schemaRefs>
</ds:datastoreItem>
</file>

<file path=customXml/itemProps3.xml><?xml version="1.0" encoding="utf-8"?>
<ds:datastoreItem xmlns:ds="http://schemas.openxmlformats.org/officeDocument/2006/customXml" ds:itemID="{C4F6B864-6894-462A-BF6E-57AD55415791}">
  <ds:schemaRefs>
    <ds:schemaRef ds:uri="128ad9f0-5d25-42e1-b47c-8c9cf7b9ff5f"/>
    <ds:schemaRef ds:uri="d99d90f1-e747-43dc-bdba-5ed6ca75ce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1</Slides>
  <Notes>1</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H. Thiess</dc:creator>
  <cp:revision>2</cp:revision>
  <dcterms:created xsi:type="dcterms:W3CDTF">2015-07-15T21:31:39Z</dcterms:created>
  <dcterms:modified xsi:type="dcterms:W3CDTF">2026-02-27T16:41:11Z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0x010100229502F766A2E14EA0A5284F6D65D98F</vt:lpwstr>
  </property>
</Properties>
</file>