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74" r:id="rId1"/>
    <p:sldMasterId id="2147483676" r:id="rId2"/>
  </p:sldMasterIdLst>
  <p:notesMasterIdLst>
    <p:notesMasterId r:id="rId29"/>
  </p:notesMasterIdLst>
  <p:handoutMasterIdLst>
    <p:handoutMasterId r:id="rId30"/>
  </p:handoutMasterIdLst>
  <p:sldIdLst>
    <p:sldId id="298" r:id="rId3"/>
    <p:sldId id="343" r:id="rId4"/>
    <p:sldId id="391" r:id="rId5"/>
    <p:sldId id="372" r:id="rId6"/>
    <p:sldId id="371" r:id="rId7"/>
    <p:sldId id="392" r:id="rId8"/>
    <p:sldId id="405" r:id="rId9"/>
    <p:sldId id="345" r:id="rId10"/>
    <p:sldId id="406" r:id="rId11"/>
    <p:sldId id="407" r:id="rId12"/>
    <p:sldId id="408" r:id="rId13"/>
    <p:sldId id="409" r:id="rId14"/>
    <p:sldId id="410" r:id="rId15"/>
    <p:sldId id="411" r:id="rId16"/>
    <p:sldId id="394" r:id="rId17"/>
    <p:sldId id="412" r:id="rId18"/>
    <p:sldId id="348" r:id="rId19"/>
    <p:sldId id="395" r:id="rId20"/>
    <p:sldId id="375" r:id="rId21"/>
    <p:sldId id="376" r:id="rId22"/>
    <p:sldId id="413" r:id="rId23"/>
    <p:sldId id="386" r:id="rId24"/>
    <p:sldId id="387" r:id="rId25"/>
    <p:sldId id="403" r:id="rId26"/>
    <p:sldId id="404" r:id="rId27"/>
    <p:sldId id="369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1A98CAD-3DAB-4A34-A952-5BC1FEB75F0F}">
          <p14:sldIdLst>
            <p14:sldId id="298"/>
            <p14:sldId id="343"/>
            <p14:sldId id="391"/>
            <p14:sldId id="372"/>
            <p14:sldId id="371"/>
            <p14:sldId id="392"/>
            <p14:sldId id="405"/>
            <p14:sldId id="345"/>
            <p14:sldId id="406"/>
            <p14:sldId id="407"/>
            <p14:sldId id="408"/>
          </p14:sldIdLst>
        </p14:section>
        <p14:section name="Untitled Section" id="{5D001E02-723A-481D-AA41-0F8B10AAC097}">
          <p14:sldIdLst>
            <p14:sldId id="409"/>
            <p14:sldId id="410"/>
            <p14:sldId id="411"/>
            <p14:sldId id="394"/>
            <p14:sldId id="412"/>
            <p14:sldId id="348"/>
            <p14:sldId id="395"/>
            <p14:sldId id="375"/>
            <p14:sldId id="376"/>
            <p14:sldId id="413"/>
            <p14:sldId id="386"/>
            <p14:sldId id="387"/>
            <p14:sldId id="403"/>
            <p14:sldId id="404"/>
            <p14:sldId id="3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8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616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384" userDrawn="1">
          <p15:clr>
            <a:srgbClr val="A4A3A4"/>
          </p15:clr>
        </p15:guide>
        <p15:guide id="6" orient="horz" pos="912" userDrawn="1">
          <p15:clr>
            <a:srgbClr val="A4A3A4"/>
          </p15:clr>
        </p15:guide>
        <p15:guide id="7" pos="144" userDrawn="1">
          <p15:clr>
            <a:srgbClr val="A4A3A4"/>
          </p15:clr>
        </p15:guide>
        <p15:guide id="8" pos="42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ph Picone" initials="JP" lastIdx="9" clrIdx="0">
    <p:extLst>
      <p:ext uri="{19B8F6BF-5375-455C-9EA6-DF929625EA0E}">
        <p15:presenceInfo xmlns:p15="http://schemas.microsoft.com/office/powerpoint/2012/main" userId="S::picone@temple.edu::5dfa8936-62e2-4ea1-b5e9-753690ee75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F0AE38"/>
    <a:srgbClr val="E8D0D0"/>
    <a:srgbClr val="F4E9E9"/>
    <a:srgbClr val="A4A3A4"/>
    <a:srgbClr val="004070"/>
    <a:srgbClr val="0083E6"/>
    <a:srgbClr val="8F600B"/>
    <a:srgbClr val="333399"/>
    <a:srgbClr val="B4C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04" autoAdjust="0"/>
    <p:restoredTop sz="93856" autoAdjust="0"/>
  </p:normalViewPr>
  <p:slideViewPr>
    <p:cSldViewPr snapToObjects="1" showGuides="1">
      <p:cViewPr>
        <p:scale>
          <a:sx n="70" d="100"/>
          <a:sy n="70" d="100"/>
        </p:scale>
        <p:origin x="2093" y="211"/>
      </p:cViewPr>
      <p:guideLst>
        <p:guide orient="horz" pos="3984"/>
        <p:guide pos="2880"/>
        <p:guide pos="5616"/>
        <p:guide orient="horz" pos="2160"/>
        <p:guide orient="horz" pos="384"/>
        <p:guide orient="horz" pos="912"/>
        <p:guide pos="144"/>
        <p:guide pos="42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ED787-B5FC-244B-9B6F-4A480A5609BC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5A4DA-CB6B-D043-8375-311F45E016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341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1CF6E-A7CC-034C-AA3C-9F1A6DDD080D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7CBD4-C074-5945-B4D9-C20F0CA68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82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7CBD4-C074-5945-B4D9-C20F0CA68938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17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0D340-C115-C1C1-FECF-1F2963FCD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FA6FC5-A1C8-3E3F-6977-FED1B703A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9D3BAE-0329-998E-F0BA-A2959A71D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41BAC-E790-87D6-87A2-18AADB8182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94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5CBF6-3470-54DE-F3A4-45A8FA52D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67588D-48A5-76CF-417C-FB4C6BDA97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F245C8D3-0980-EC5B-089A-62EB6B1856A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 RNN depicted in this slide makes predictions by matrix multiplications 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these equations </a:t>
                </a:r>
                <a:r>
                  <a:rPr lang="en-US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𝑥_𝑡 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is the input at time step t. 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𝑆</a:t>
                </a:r>
                <a:r>
                  <a:rPr lang="en-US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_𝑡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the hidden state at time step t which is in fact the memory of the network and it is calculated based on the input at the current step and the previous hidden state. 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𝑓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is a activation function which transforms the inputs of the layer into its outputs and allows us to fit nonlinear hypotheses. Common choices for </a:t>
                </a:r>
                <a:r>
                  <a:rPr lang="en-US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𝑓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are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tanh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and 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rectified linear unit (</a:t>
                </a:r>
                <a:r>
                  <a:rPr lang="en-US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ReLU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𝑆</a:t>
                </a:r>
                <a:r>
                  <a:rPr lang="en-US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_(−1)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which is required to initialize the first hidden state is typically set to all zeroes. The output of the network is </a:t>
                </a:r>
                <a:r>
                  <a:rPr lang="en-US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𝑦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which is calculated by a nonlinear function of matrix multiplication of V and </a:t>
                </a:r>
                <a:r>
                  <a:rPr lang="en-US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𝑆_𝑡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fact this nonlinear function, g, is the activation function for the output layer and usually it is the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softmax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function. It is simply a way to convert raw scores to probabilities. 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Unlike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feed forward neural networks, which have different parameters at each layer, a RNN shares the same parameters (U, V, W in Eq. 2.1 and Eq. 2.2) across all steps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D9B9B-A4E7-2DEC-950E-349F82A93B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73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A8D36-7AF3-6D9D-43DF-38CEC1FBC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B58B67-CD4B-B6AE-0FB4-BC74507363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53B7D2EB-9135-0BAF-DF88-E812D23E128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 RNN depicted in this slide makes predictions by matrix multiplications 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these equations </a:t>
                </a:r>
                <a:r>
                  <a:rPr lang="en-US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𝑥_𝑡 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is the input at time step t. 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𝑆</a:t>
                </a:r>
                <a:r>
                  <a:rPr lang="en-US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_𝑡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the hidden state at time step t which is in fact the memory of the network and it is calculated based on the input at the current step and the previous hidden state. 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𝑓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is a activation function which transforms the inputs of the layer into its outputs and allows us to fit nonlinear hypotheses. Common choices for </a:t>
                </a:r>
                <a:r>
                  <a:rPr lang="en-US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𝑓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are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tanh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and 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rectified linear unit (</a:t>
                </a:r>
                <a:r>
                  <a:rPr lang="en-US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ReLU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𝑆</a:t>
                </a:r>
                <a:r>
                  <a:rPr lang="en-US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_(−1)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which is required to initialize the first hidden state is typically set to all zeroes. The output of the network is </a:t>
                </a:r>
                <a:r>
                  <a:rPr lang="en-US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𝑦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which is calculated by a nonlinear function of matrix multiplication of V and </a:t>
                </a:r>
                <a:r>
                  <a:rPr lang="en-US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𝑆_𝑡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fact this nonlinear function, g, is the activation function for the output layer and usually it is the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softmax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function. It is simply a way to convert raw scores to probabilities. 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Unlike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feed forward neural networks, which have different parameters at each layer, a RNN shares the same parameters (U, V, W in Eq. 2.1 and Eq. 2.2) across all steps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8CBAA-4BE6-566F-DC4F-661ECD4E93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44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C9578-DF0A-0883-D072-DFA043B58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48D216-EBC9-D82C-92F0-3C033364C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24CDEEEC-06CB-F521-F947-58DDCAAAAA6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 RNN depicted in this slide makes predictions by matrix multiplications 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these equations </a:t>
                </a:r>
                <a:r>
                  <a:rPr lang="en-US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𝑥_𝑡 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is the input at time step t. 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𝑆</a:t>
                </a:r>
                <a:r>
                  <a:rPr lang="en-US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_𝑡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the hidden state at time step t which is in fact the memory of the network and it is calculated based on the input at the current step and the previous hidden state. 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𝑓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is a activation function which transforms the inputs of the layer into its outputs and allows us to fit nonlinear hypotheses. Common choices for </a:t>
                </a:r>
                <a:r>
                  <a:rPr lang="en-US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𝑓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are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tanh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and 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rectified linear unit (</a:t>
                </a:r>
                <a:r>
                  <a:rPr lang="en-US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ReLU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𝑆</a:t>
                </a:r>
                <a:r>
                  <a:rPr lang="en-US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_(−1)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which is required to initialize the first hidden state is typically set to all zeroes. The output of the network is </a:t>
                </a:r>
                <a:r>
                  <a:rPr lang="en-US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𝑦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which is calculated by a nonlinear function of matrix multiplication of V and </a:t>
                </a:r>
                <a:r>
                  <a:rPr lang="en-US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𝑆_𝑡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fact this nonlinear function, g, is the activation function for the output layer and usually it is the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softmax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function. It is simply a way to convert raw scores to probabilities. 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Unlike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feed forward neural networks, which have different parameters at each layer, a RNN shares the same parameters (U, V, W in Eq. 2.1 and Eq. 2.2) across all steps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A4047-B51A-4DBC-85EA-8A72D1D7A5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48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61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C081C-7A23-8335-81E3-EC1B86819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CE101D-6743-880A-7AB5-84983783C2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F0D5DD-CDA8-2582-CE03-9ECBA6939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FAB05-D11F-18D2-3419-276521D0A1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8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68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07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33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65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40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B149F-EAB2-D9D2-8595-4BE2B9396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BAAA17-17E7-755E-C513-28B83BE7E8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4F83C7-4C0A-4A55-F5EF-DF0ECD5861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9A50B-3E94-8E11-D312-67E159E670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63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3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86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CBD4-C074-5945-B4D9-C20F0CA6893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910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73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CBD4-C074-5945-B4D9-C20F0CA6893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183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CBD4-C074-5945-B4D9-C20F0CA6893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422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C0B71-6B33-4BAC-A497-94BCE67CB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B020E5-EC2F-EDE7-CE0D-3783635A34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456B43-0916-7FED-4020-E300FD28C5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CF559-4F1D-5CF6-4E2C-3CC43B782D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CBD4-C074-5945-B4D9-C20F0CA6893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387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8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60C90-1856-DC91-2F03-F56E0D7EE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60A080-43CE-C58F-31F4-800B9FFC1C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C9018E-D71A-DBB1-FB06-FC2654E9BA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5344D-66D5-F5E5-F185-8FADD6B6D0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98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02A4F-0A07-3593-A2FB-CFCD2684E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30899A-9FAD-BBCA-B877-9932FCB48D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B820EC-9061-CEEA-7A69-ABDE43C5D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9D20F-77D1-00BE-FF5A-2B805F6EF7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CD00-77F6-4941-B4B0-B7C9C01A2CB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3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22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719645" y="6547624"/>
            <a:ext cx="446252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itle Placeholder 17"/>
          <p:cNvSpPr>
            <a:spLocks noGrp="1"/>
          </p:cNvSpPr>
          <p:nvPr>
            <p:ph type="title"/>
          </p:nvPr>
        </p:nvSpPr>
        <p:spPr>
          <a:xfrm>
            <a:off x="0" y="920"/>
            <a:ext cx="9144000" cy="39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55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3" y="6459790"/>
            <a:ext cx="1854203" cy="365125"/>
          </a:xfrm>
          <a:prstGeom prst="rect">
            <a:avLst/>
          </a:prstGeom>
        </p:spPr>
        <p:txBody>
          <a:bodyPr/>
          <a:lstStyle/>
          <a:p>
            <a:fld id="{CAEBE13E-4B7E-4445-AA1D-E25F39BAB5ED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40" y="6459790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6" y="6459790"/>
            <a:ext cx="984019" cy="365125"/>
          </a:xfrm>
          <a:prstGeom prst="rect">
            <a:avLst/>
          </a:prstGeom>
        </p:spPr>
        <p:txBody>
          <a:bodyPr/>
          <a:lstStyle/>
          <a:p>
            <a:fld id="{DA10A36D-0FF4-4F0B-BDFE-FB879F3DD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41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6BA024-DD90-5E4E-A9CB-3F4C2BA80473}"/>
              </a:ext>
            </a:extLst>
          </p:cNvPr>
          <p:cNvSpPr/>
          <p:nvPr userDrawn="1"/>
        </p:nvSpPr>
        <p:spPr>
          <a:xfrm>
            <a:off x="-25400" y="1016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ACAF">
                  <a:alpha val="50000"/>
                </a:srgbClr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Document 6"/>
          <p:cNvSpPr/>
          <p:nvPr userDrawn="1"/>
        </p:nvSpPr>
        <p:spPr>
          <a:xfrm flipV="1">
            <a:off x="-11545" y="4335690"/>
            <a:ext cx="9155545" cy="2522310"/>
          </a:xfrm>
          <a:prstGeom prst="flowChartDocument">
            <a:avLst/>
          </a:prstGeom>
          <a:gradFill flip="none" rotWithShape="1">
            <a:gsLst>
              <a:gs pos="0">
                <a:srgbClr val="FF6C76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33339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397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cument 6"/>
          <p:cNvSpPr/>
          <p:nvPr userDrawn="1"/>
        </p:nvSpPr>
        <p:spPr>
          <a:xfrm>
            <a:off x="2" y="0"/>
            <a:ext cx="9155545" cy="533400"/>
          </a:xfrm>
          <a:prstGeom prst="flowChartDocument">
            <a:avLst/>
          </a:prstGeom>
          <a:gradFill flip="none" rotWithShape="1">
            <a:gsLst>
              <a:gs pos="0">
                <a:srgbClr val="FFACAF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8697748" y="6624263"/>
            <a:ext cx="457200" cy="241558"/>
          </a:xfrm>
          <a:prstGeom prst="rect">
            <a:avLst/>
          </a:prstGeom>
          <a:solidFill>
            <a:srgbClr val="FFAC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377">
              <a:defRPr/>
            </a:pP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39095" y="6612965"/>
            <a:ext cx="9115855" cy="238527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285744">
              <a:lnSpc>
                <a:spcPct val="95000"/>
              </a:lnSpc>
              <a:spcBef>
                <a:spcPts val="1200"/>
              </a:spcBef>
              <a:tabLst>
                <a:tab pos="8513550" algn="r"/>
              </a:tabLst>
            </a:pPr>
            <a:r>
              <a:rPr lang="en-US" sz="1000" b="1" cap="non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Dumitrescu: Feature-Enriched AI and Quantum Methods in Digital Pathology</a:t>
            </a:r>
            <a:r>
              <a:rPr lang="en-US" sz="1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	November 11, 2025</a:t>
            </a:r>
            <a:endParaRPr lang="en-US" sz="1000" b="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392407" y="6629400"/>
            <a:ext cx="8751595" cy="0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rgbClr val="FFACA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8741542" y="6657110"/>
            <a:ext cx="36473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fld id="{7004E5E3-C477-F742-9645-5285663234E5}" type="slidenum">
              <a:rPr lang="en-US" sz="1000" b="1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 sz="1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-1" y="4"/>
            <a:ext cx="9155545" cy="328461"/>
          </a:xfrm>
          <a:prstGeom prst="rect">
            <a:avLst/>
          </a:prstGeom>
        </p:spPr>
        <p:txBody>
          <a:bodyPr vert="horz" wrap="none" lIns="91440" tIns="0" rIns="0" bIns="0" rtlCol="0" anchor="ctr" anchorCtr="0">
            <a:norm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093" y="6594648"/>
            <a:ext cx="320040" cy="2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32546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Feature-Enriched AI and </a:t>
            </a:r>
          </a:p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Quantum Methods in Digital Pathology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8D08A25-95A8-4995-99AD-F4B9C2E3CE2C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971800"/>
            <a:ext cx="2984500" cy="13604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1800" b="1" dirty="0">
              <a:solidFill>
                <a:srgbClr val="800000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CA5E6B-31C3-4D04-98F2-3CFB9D2DA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897" y="5752415"/>
            <a:ext cx="1655274" cy="1105585"/>
          </a:xfrm>
          <a:prstGeom prst="rect">
            <a:avLst/>
          </a:prstGeom>
        </p:spPr>
      </p:pic>
      <p:sp>
        <p:nvSpPr>
          <p:cNvPr id="9" name="Rectangle 16">
            <a:extLst>
              <a:ext uri="{FF2B5EF4-FFF2-40B4-BE49-F238E27FC236}">
                <a16:creationId xmlns:a16="http://schemas.microsoft.com/office/drawing/2014/main" id="{BE5F8007-E18E-4DFE-B1A6-6ADA3084AB86}"/>
              </a:ext>
            </a:extLst>
          </p:cNvPr>
          <p:cNvSpPr txBox="1">
            <a:spLocks noChangeArrowheads="1"/>
          </p:cNvSpPr>
          <p:nvPr/>
        </p:nvSpPr>
        <p:spPr>
          <a:xfrm>
            <a:off x="259217" y="3886200"/>
            <a:ext cx="6293983" cy="2632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Submitted to:</a:t>
            </a:r>
          </a:p>
          <a:p>
            <a:pPr marL="120650" indent="0">
              <a:spcBef>
                <a:spcPts val="0"/>
              </a:spcBef>
              <a:buNone/>
              <a:tabLst>
                <a:tab pos="1244600" algn="l"/>
                <a:tab pos="1306513" algn="l"/>
              </a:tabLs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Advisor:</a:t>
            </a:r>
          </a:p>
          <a:p>
            <a:pPr marL="573088" indent="-219075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Dr. Joseph Picone, Dept. of Electrical and Computer Engineering</a:t>
            </a:r>
          </a:p>
          <a:p>
            <a:pPr marL="120650" indent="0">
              <a:spcBef>
                <a:spcPts val="0"/>
              </a:spcBef>
              <a:buNone/>
              <a:tabLst>
                <a:tab pos="1244600" algn="l"/>
              </a:tabLs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Committee:</a:t>
            </a:r>
          </a:p>
          <a:p>
            <a:pPr marL="573088" indent="-219075">
              <a:spcBef>
                <a:spcPts val="0"/>
              </a:spcBef>
              <a:buNone/>
              <a:tabLst>
                <a:tab pos="1244600" algn="l"/>
              </a:tabLs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Dr. Iyad Obeid, Dept. of Electrical and Computer Engineering</a:t>
            </a:r>
          </a:p>
          <a:p>
            <a:pPr marL="573088" indent="-219075">
              <a:spcBef>
                <a:spcPts val="0"/>
              </a:spcBef>
              <a:buNone/>
              <a:tabLst>
                <a:tab pos="1244600" algn="l"/>
              </a:tabLs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Dr. Fauzia Ahmad, Dept. of Electrical and Computer Engineering</a:t>
            </a:r>
          </a:p>
          <a:p>
            <a:pPr marL="573088" indent="-219075">
              <a:spcBef>
                <a:spcPts val="0"/>
              </a:spcBef>
              <a:spcAft>
                <a:spcPts val="600"/>
              </a:spcAft>
              <a:buNone/>
              <a:tabLst>
                <a:tab pos="1244600" algn="l"/>
              </a:tabLs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Dr. Philip Dames, Dept. of Department of Mechanical Engineering</a:t>
            </a:r>
          </a:p>
          <a:p>
            <a:pPr marL="120650" indent="0">
              <a:spcBef>
                <a:spcPts val="0"/>
              </a:spcBef>
              <a:buNone/>
              <a:tabLst>
                <a:tab pos="1244600" algn="l"/>
              </a:tabLs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External Reader:</a:t>
            </a:r>
          </a:p>
          <a:p>
            <a:pPr marL="573088" indent="-219075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Dr. Yaroslav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Koshka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Dept. of Electrical and Computer Engineering, Mississippi State University</a:t>
            </a:r>
          </a:p>
          <a:p>
            <a:pPr marL="0" indent="0">
              <a:spcBef>
                <a:spcPts val="600"/>
              </a:spcBef>
              <a:spcAft>
                <a:spcPts val="3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3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b="1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b="1" dirty="0">
              <a:solidFill>
                <a:srgbClr val="800000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E837ED42-27BE-474E-9C76-E2450B64B4F9}"/>
              </a:ext>
            </a:extLst>
          </p:cNvPr>
          <p:cNvSpPr txBox="1">
            <a:spLocks/>
          </p:cNvSpPr>
          <p:nvPr/>
        </p:nvSpPr>
        <p:spPr>
          <a:xfrm>
            <a:off x="4572000" y="1852803"/>
            <a:ext cx="4323080" cy="18578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Claudia Dumitrescu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Department of Electrical and Computer Engineering,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Temple University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6CB1-6669-AF89-768E-0F5DC8850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9105"/>
            <a:ext cx="3810000" cy="2440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29740B-B1AB-3081-2994-E89F492ED2FD}"/>
              </a:ext>
            </a:extLst>
          </p:cNvPr>
          <p:cNvSpPr txBox="1"/>
          <p:nvPr/>
        </p:nvSpPr>
        <p:spPr>
          <a:xfrm>
            <a:off x="259217" y="6518563"/>
            <a:ext cx="62939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(Image: https://www.leicabiosystems.com/us/knowledge-pathway/digital-pathology/) </a:t>
            </a:r>
          </a:p>
        </p:txBody>
      </p:sp>
    </p:spTree>
    <p:extLst>
      <p:ext uri="{BB962C8B-B14F-4D97-AF65-F5344CB8AC3E}">
        <p14:creationId xmlns:p14="http://schemas.microsoft.com/office/powerpoint/2010/main" val="1256600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D27EA-28A2-6F27-DB97-E4342F042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A74BB-54FB-8D43-2872-5BACC2864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Crystallization III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369DA27-4059-913C-2D43-C8A95BB8F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09600"/>
            <a:ext cx="4876800" cy="5741773"/>
          </a:xfrm>
        </p:spPr>
        <p:txBody>
          <a:bodyPr lIns="0" tIns="0" rIns="0" bIns="0"/>
          <a:lstStyle/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On the FCBR dataset: </a:t>
            </a:r>
          </a:p>
          <a:p>
            <a:pPr marL="582599" lvl="1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400" b="1" dirty="0">
                <a:latin typeface="Arial" charset="0"/>
                <a:cs typeface="Arial" charset="0"/>
              </a:rPr>
              <a:t>crystallization model:</a:t>
            </a:r>
          </a:p>
          <a:p>
            <a:pPr marL="982638" lvl="2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000" b="1" dirty="0">
                <a:latin typeface="Arial" charset="0"/>
                <a:cs typeface="Arial" charset="0"/>
              </a:rPr>
              <a:t>NNEO (Precision = 0.12, Recall = 0.076, F1 = 0.09), </a:t>
            </a:r>
          </a:p>
          <a:p>
            <a:pPr marL="982638" lvl="2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000" b="1" dirty="0">
                <a:latin typeface="Arial" charset="0"/>
                <a:cs typeface="Arial" charset="0"/>
              </a:rPr>
              <a:t>DCIS (Precision = 0.08, Recall = 0.18, F1 = 0.11), </a:t>
            </a:r>
          </a:p>
          <a:p>
            <a:pPr marL="982638" lvl="2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000" b="1" dirty="0">
                <a:latin typeface="Arial" charset="0"/>
                <a:cs typeface="Arial" charset="0"/>
              </a:rPr>
              <a:t>INDC (Precision = 0.78, Recall = 0.23, F1 = 0.35). </a:t>
            </a:r>
          </a:p>
          <a:p>
            <a:pPr marL="582599" lvl="1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400" b="1" dirty="0">
                <a:latin typeface="Arial" charset="0"/>
                <a:cs typeface="Arial" charset="0"/>
              </a:rPr>
              <a:t>non-crystallization model: </a:t>
            </a:r>
          </a:p>
          <a:p>
            <a:pPr marL="982638" lvl="2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000" b="1" dirty="0">
                <a:latin typeface="Arial" charset="0"/>
                <a:cs typeface="Arial" charset="0"/>
              </a:rPr>
              <a:t>NNEO (Precision = 0.05, Recall = 0.03, F1 = 0.03), </a:t>
            </a:r>
          </a:p>
          <a:p>
            <a:pPr marL="982638" lvl="2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000" b="1" dirty="0">
                <a:latin typeface="Arial" charset="0"/>
                <a:cs typeface="Arial" charset="0"/>
              </a:rPr>
              <a:t>DCIS (Precision = 0.08, Recall = 0.09, F1 = 0.08),  </a:t>
            </a:r>
          </a:p>
          <a:p>
            <a:pPr marL="982638" lvl="2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000" b="1" dirty="0">
                <a:latin typeface="Arial" charset="0"/>
                <a:cs typeface="Arial" charset="0"/>
              </a:rPr>
              <a:t>INDC (Precision = 0.78, Recall = 0.05, F1 = 0.09). 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The 95% confidence interval for this accuracy difference is [15.37%, 17.15%], and the improvement was statistically significant (p &lt; 0.01, McNemar’s test). The largest gains occurred in INDC (Δ = 14.1%) and DCIS (Δ = 8.7%).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F1FBAD-C9EC-11BF-9D9D-E5FDCA0424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19" b="74323"/>
          <a:stretch>
            <a:fillRect/>
          </a:stretch>
        </p:blipFill>
        <p:spPr>
          <a:xfrm>
            <a:off x="5307463" y="1143000"/>
            <a:ext cx="3071126" cy="1222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8F93F7-07F8-9C59-A93A-8122C2F27C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154" b="25088"/>
          <a:stretch>
            <a:fillRect/>
          </a:stretch>
        </p:blipFill>
        <p:spPr>
          <a:xfrm>
            <a:off x="5307463" y="4009043"/>
            <a:ext cx="3071126" cy="1222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BA8B1B-3E76-08F9-A920-B1751A32B769}"/>
              </a:ext>
            </a:extLst>
          </p:cNvPr>
          <p:cNvSpPr txBox="1"/>
          <p:nvPr/>
        </p:nvSpPr>
        <p:spPr>
          <a:xfrm>
            <a:off x="5105400" y="762000"/>
            <a:ext cx="1752600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FCBR: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b="1" dirty="0">
              <a:latin typeface="Arial" charset="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800" b="1" dirty="0">
              <a:latin typeface="Arial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charset="0"/>
                <a:cs typeface="Arial" charset="0"/>
              </a:rPr>
              <a:t>TUBR: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4EF67E-6EF3-76F5-56FA-ADB51C10A9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773" b="49561"/>
          <a:stretch>
            <a:fillRect/>
          </a:stretch>
        </p:blipFill>
        <p:spPr>
          <a:xfrm>
            <a:off x="5307463" y="2286000"/>
            <a:ext cx="3071126" cy="1273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D13E56-ECA0-2419-679C-FDA086344E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575" b="-1"/>
          <a:stretch>
            <a:fillRect/>
          </a:stretch>
        </p:blipFill>
        <p:spPr>
          <a:xfrm>
            <a:off x="5322437" y="5202513"/>
            <a:ext cx="3071126" cy="125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94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5E914-3B3B-F232-27E9-A072F2926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2B99B-E349-5204-16F3-71A97A4C1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Crystallization IV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56EC63-5D9B-65E7-197D-CD72BBF8C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09600"/>
            <a:ext cx="4876800" cy="5741773"/>
          </a:xfrm>
        </p:spPr>
        <p:txBody>
          <a:bodyPr lIns="0" tIns="0" rIns="0" bIns="0"/>
          <a:lstStyle/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On the TUBR dataset: </a:t>
            </a:r>
          </a:p>
          <a:p>
            <a:pPr marL="582599" lvl="1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400" b="1" dirty="0">
                <a:latin typeface="Arial" charset="0"/>
                <a:cs typeface="Arial" charset="0"/>
              </a:rPr>
              <a:t>crystallization model: </a:t>
            </a:r>
          </a:p>
          <a:p>
            <a:pPr marL="982638" lvl="2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000" b="1" dirty="0">
                <a:latin typeface="Arial" charset="0"/>
                <a:cs typeface="Arial" charset="0"/>
              </a:rPr>
              <a:t>NNEO (Precision = 0.45, Recall = 0.04, F1 = 0.08), </a:t>
            </a:r>
          </a:p>
          <a:p>
            <a:pPr marL="982638" lvl="2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000" b="1" dirty="0">
                <a:latin typeface="Arial" charset="0"/>
                <a:cs typeface="Arial" charset="0"/>
              </a:rPr>
              <a:t>DCIS (Precision = 0.06, Recall = 0.21, F1 = 0.10), </a:t>
            </a:r>
          </a:p>
          <a:p>
            <a:pPr marL="982638" lvl="2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000" b="1" dirty="0">
                <a:latin typeface="Arial" charset="0"/>
                <a:cs typeface="Arial" charset="0"/>
              </a:rPr>
              <a:t>INDC (Precision = 0.06, Recall = 0.18, F1 = 0.09). </a:t>
            </a:r>
          </a:p>
          <a:p>
            <a:pPr marL="582599" lvl="1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400" b="1" dirty="0">
                <a:latin typeface="Arial" charset="0"/>
                <a:cs typeface="Arial" charset="0"/>
              </a:rPr>
              <a:t>non-crystallization model</a:t>
            </a:r>
          </a:p>
          <a:p>
            <a:pPr marL="982638" lvl="2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000" b="1" dirty="0">
                <a:latin typeface="Arial" charset="0"/>
                <a:cs typeface="Arial" charset="0"/>
              </a:rPr>
              <a:t>NNEO (Precision = 0.38, Recall = 0.03, F1 = 0.05), </a:t>
            </a:r>
          </a:p>
          <a:p>
            <a:pPr marL="982638" lvl="2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000" b="1" dirty="0">
                <a:latin typeface="Arial" charset="0"/>
                <a:cs typeface="Arial" charset="0"/>
              </a:rPr>
              <a:t>DCIS (Precision = 0.03, Recall = 0.06, F1 = 0.04), </a:t>
            </a:r>
          </a:p>
          <a:p>
            <a:pPr marL="982638" lvl="2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000" b="1" dirty="0">
                <a:latin typeface="Arial" charset="0"/>
                <a:cs typeface="Arial" charset="0"/>
              </a:rPr>
              <a:t>INDC (Precision = 0.07, Recall = 0.05, F1 = 0.06). 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The crystallization again outperformed the baseline (Δ = 2.76%, 95% CI = [2.23%, 3.29%], p &lt; 0.05). Class-specific improvements were most pronounced for DCIS (Δ = 14.58%) and INDC (Δ = 13.00%).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5765C-CBC1-1587-B9AF-45C6AA063C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19" b="74323"/>
          <a:stretch>
            <a:fillRect/>
          </a:stretch>
        </p:blipFill>
        <p:spPr>
          <a:xfrm>
            <a:off x="5307463" y="1143000"/>
            <a:ext cx="3071126" cy="1222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F4135C-1683-D112-E07C-984FA398BF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154" b="25088"/>
          <a:stretch>
            <a:fillRect/>
          </a:stretch>
        </p:blipFill>
        <p:spPr>
          <a:xfrm>
            <a:off x="5307463" y="4009043"/>
            <a:ext cx="3071126" cy="1222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E155DB-5FBE-D99D-9D5B-CA33F47B088F}"/>
              </a:ext>
            </a:extLst>
          </p:cNvPr>
          <p:cNvSpPr txBox="1"/>
          <p:nvPr/>
        </p:nvSpPr>
        <p:spPr>
          <a:xfrm>
            <a:off x="5105400" y="762000"/>
            <a:ext cx="1752600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FCBR: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b="1" dirty="0">
              <a:latin typeface="Arial" charset="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800" b="1" dirty="0">
              <a:latin typeface="Arial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charset="0"/>
                <a:cs typeface="Arial" charset="0"/>
              </a:rPr>
              <a:t>TUBR: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1AAA4C-791A-AACE-F938-86C1B120FD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773" b="49561"/>
          <a:stretch>
            <a:fillRect/>
          </a:stretch>
        </p:blipFill>
        <p:spPr>
          <a:xfrm>
            <a:off x="5307463" y="2286000"/>
            <a:ext cx="3071126" cy="1273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7C5B63-1E3D-4AD0-432D-081D68770A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575" b="-1"/>
          <a:stretch>
            <a:fillRect/>
          </a:stretch>
        </p:blipFill>
        <p:spPr>
          <a:xfrm>
            <a:off x="5322437" y="5202513"/>
            <a:ext cx="3071126" cy="125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75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74D41-8380-1CF8-2932-AA87B0816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74A5-6875-99AC-06C4-D8257BEC5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 err="1"/>
              <a:t>QDeepColonNet</a:t>
            </a:r>
            <a:r>
              <a:rPr lang="en-US" dirty="0"/>
              <a:t>: Introduction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D3E55C-0B59-AD49-840E-D5B89467822C}"/>
              </a:ext>
            </a:extLst>
          </p:cNvPr>
          <p:cNvSpPr txBox="1">
            <a:spLocks/>
          </p:cNvSpPr>
          <p:nvPr/>
        </p:nvSpPr>
        <p:spPr>
          <a:xfrm>
            <a:off x="822962" y="3766370"/>
            <a:ext cx="7296027" cy="1817979"/>
          </a:xfrm>
          <a:prstGeom prst="rect">
            <a:avLst/>
          </a:prstGeom>
        </p:spPr>
        <p:txBody>
          <a:bodyPr vert="horz" lIns="0" tIns="34291" rIns="0" bIns="34291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08" indent="-214308"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48CFEE-CCC7-3A72-AE6F-75071679C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162"/>
            <a:ext cx="8882743" cy="4320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ECF15B-3503-0944-5377-C33E041F69BD}"/>
              </a:ext>
            </a:extLst>
          </p:cNvPr>
          <p:cNvSpPr txBox="1"/>
          <p:nvPr/>
        </p:nvSpPr>
        <p:spPr>
          <a:xfrm>
            <a:off x="0" y="566678"/>
            <a:ext cx="915554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mploys a dual-track CNN for multi-scale feature extraction, augmented by a QML classifier.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first track: DenseNet-169 backbone (focused on high-level features).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second track: Shuffled Dynamic Local Feature Extraction Network (focused on short-range dependencies).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EFLGA block +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DenseNet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capture mid-level features.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underscores the critical importance of combining features from multiple scales (global context and local texture).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Efficient Channel Attention dynamically weighting feature </a:t>
            </a:r>
            <a:b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channels to capture the most discriminative information.</a:t>
            </a:r>
          </a:p>
        </p:txBody>
      </p:sp>
    </p:spTree>
    <p:extLst>
      <p:ext uri="{BB962C8B-B14F-4D97-AF65-F5344CB8AC3E}">
        <p14:creationId xmlns:p14="http://schemas.microsoft.com/office/powerpoint/2010/main" val="1649415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D73E5-9614-927D-BD79-13489B247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832EB-E7E6-D2D2-D1CD-850DDEDAE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Enhanced Feature Learnable Group Attention (EFLGA) I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EE7D8A-FBA6-2D16-AF35-2356C5B8F670}"/>
              </a:ext>
            </a:extLst>
          </p:cNvPr>
          <p:cNvSpPr txBox="1">
            <a:spLocks/>
          </p:cNvSpPr>
          <p:nvPr/>
        </p:nvSpPr>
        <p:spPr>
          <a:xfrm>
            <a:off x="822962" y="3766370"/>
            <a:ext cx="7296027" cy="1817979"/>
          </a:xfrm>
          <a:prstGeom prst="rect">
            <a:avLst/>
          </a:prstGeom>
        </p:spPr>
        <p:txBody>
          <a:bodyPr vert="horz" lIns="0" tIns="34291" rIns="0" bIns="34291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08" indent="-214308"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95F33A-2664-5F58-D0B8-38B85DECBC3D}"/>
                  </a:ext>
                </a:extLst>
              </p:cNvPr>
              <p:cNvSpPr txBox="1"/>
              <p:nvPr/>
            </p:nvSpPr>
            <p:spPr>
              <a:xfrm>
                <a:off x="76200" y="864572"/>
                <a:ext cx="8991600" cy="38107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Let an input image be represented as a tensor </a:t>
                </a:r>
                <a14:m>
                  <m:oMath xmlns:m="http://schemas.openxmlformats.org/officeDocument/2006/math">
                    <m:r>
                      <a:rPr lang="en-US" b="1" i="1"/>
                      <m:t>𝐗</m:t>
                    </m:r>
                    <m:r>
                      <a:rPr lang="en-US" i="1"/>
                      <m:t>∈</m:t>
                    </m:r>
                    <m:sSup>
                      <m:sSupPr>
                        <m:ctrlPr>
                          <a:rPr lang="en-US" i="1"/>
                        </m:ctrlPr>
                      </m:sSupPr>
                      <m:e>
                        <m:r>
                          <a:rPr lang="en-US" i="1"/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en-US" i="1"/>
                            </m:ctrlPr>
                          </m:sSubPr>
                          <m:e>
                            <m:r>
                              <a:rPr lang="en-US" i="1"/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  <m:r>
                          <a:rPr lang="en-US" i="1"/>
                          <m:t>×</m:t>
                        </m:r>
                        <m:r>
                          <a:rPr lang="en-US" i="1"/>
                          <m:t>𝐻</m:t>
                        </m:r>
                        <m:r>
                          <a:rPr lang="en-US" i="1"/>
                          <m:t>×</m:t>
                        </m:r>
                        <m:r>
                          <a:rPr lang="en-US" i="1"/>
                          <m:t>𝑊</m:t>
                        </m:r>
                      </m:sup>
                    </m:sSup>
                  </m:oMath>
                </a14:m>
                <a:r>
                  <a:rPr lang="en-US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The DenseNet-169 produces a high-level feature map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/>
                        </m:ctrlPr>
                      </m:sSubPr>
                      <m:e>
                        <m:r>
                          <a:rPr lang="en-US" b="1" i="1"/>
                          <m:t>𝐘</m:t>
                        </m:r>
                      </m:e>
                      <m:sub>
                        <m:r>
                          <m:rPr>
                            <m:nor/>
                          </m:rPr>
                          <a:rPr lang="en-US"/>
                          <m:t>dense</m:t>
                        </m:r>
                      </m:sub>
                    </m:sSub>
                    <m:r>
                      <a:rPr lang="en-US" i="1"/>
                      <m:t>∈</m:t>
                    </m:r>
                    <m:sSup>
                      <m:sSupPr>
                        <m:ctrlPr>
                          <a:rPr lang="en-US" i="1"/>
                        </m:ctrlPr>
                      </m:sSupPr>
                      <m:e>
                        <m:r>
                          <a:rPr lang="en-US" i="1"/>
                          <m:t>ℝ</m:t>
                        </m:r>
                      </m:e>
                      <m:sup>
                        <m:r>
                          <a:rPr lang="en-US" i="1"/>
                          <m:t>𝐷</m:t>
                        </m:r>
                        <m:r>
                          <a:rPr lang="en-US" i="1"/>
                          <m:t>×</m:t>
                        </m:r>
                        <m:sSup>
                          <m:sSupPr>
                            <m:ctrlPr>
                              <a:rPr lang="en-US" i="1"/>
                            </m:ctrlPr>
                          </m:sSupPr>
                          <m:e>
                            <m:r>
                              <a:rPr lang="en-US" i="1"/>
                              <m:t>𝐻</m:t>
                            </m:r>
                          </m:e>
                          <m:sup>
                            <m:r>
                              <a:rPr lang="en-US" i="1"/>
                              <m:t>′</m:t>
                            </m:r>
                          </m:sup>
                        </m:sSup>
                        <m:r>
                          <a:rPr lang="en-US" i="1"/>
                          <m:t>×</m:t>
                        </m:r>
                        <m:sSup>
                          <m:sSupPr>
                            <m:ctrlPr>
                              <a:rPr lang="en-US" i="1"/>
                            </m:ctrlPr>
                          </m:sSupPr>
                          <m:e>
                            <m:r>
                              <a:rPr lang="en-US" i="1"/>
                              <m:t>𝑊</m:t>
                            </m:r>
                          </m:e>
                          <m:sup>
                            <m:r>
                              <a:rPr lang="en-US" i="1"/>
                              <m:t>′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dirty="0"/>
                  <a:t>.</a:t>
                </a:r>
                <a:endParaRPr lang="en-US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 EFLGA block enhances mid-level features by performing dimension-wise convolution along each axis. Concretely, it applies separate 1D convolutions along the depth, height, and width dimensions to produce tensors (Dim-Fuse):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/>
                          </m:ctrlPr>
                        </m:sSubPr>
                        <m:e>
                          <m:r>
                            <a:rPr lang="en-US" b="1" i="1"/>
                            <m:t>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/>
                            <m:t>Dim</m:t>
                          </m:r>
                        </m:sub>
                      </m:sSub>
                      <m:r>
                        <a:rPr lang="en-US" i="1"/>
                        <m:t>=</m:t>
                      </m:r>
                      <m:r>
                        <a:rPr lang="en-US" i="1"/>
                        <m:t>𝐶𝑜𝑛𝑐𝑎𝑡</m:t>
                      </m:r>
                      <m:r>
                        <a:rPr lang="en-US" i="1"/>
                        <m:t>(</m:t>
                      </m:r>
                      <m:sSub>
                        <m:sSubPr>
                          <m:ctrlPr>
                            <a:rPr lang="en-US" i="1"/>
                          </m:ctrlPr>
                        </m:sSubPr>
                        <m:e>
                          <m:r>
                            <a:rPr lang="en-US" b="1" i="1"/>
                            <m:t>𝐘</m:t>
                          </m:r>
                        </m:e>
                        <m:sub>
                          <m:r>
                            <a:rPr lang="en-US" i="1"/>
                            <m:t>𝐷</m:t>
                          </m:r>
                        </m:sub>
                      </m:sSub>
                      <m:r>
                        <a:rPr lang="en-US" i="1"/>
                        <m:t>,</m:t>
                      </m:r>
                      <m:sSub>
                        <m:sSubPr>
                          <m:ctrlPr>
                            <a:rPr lang="en-US" i="1"/>
                          </m:ctrlPr>
                        </m:sSubPr>
                        <m:e>
                          <m:r>
                            <a:rPr lang="en-US" b="1" i="1"/>
                            <m:t>𝐘</m:t>
                          </m:r>
                        </m:e>
                        <m:sub>
                          <m:r>
                            <a:rPr lang="en-US" i="1"/>
                            <m:t>𝐻</m:t>
                          </m:r>
                        </m:sub>
                      </m:sSub>
                      <m:r>
                        <a:rPr lang="en-US" i="1"/>
                        <m:t>,</m:t>
                      </m:r>
                      <m:sSub>
                        <m:sSubPr>
                          <m:ctrlPr>
                            <a:rPr lang="en-US" i="1"/>
                          </m:ctrlPr>
                        </m:sSubPr>
                        <m:e>
                          <m:r>
                            <a:rPr lang="en-US" b="1" i="1"/>
                            <m:t>𝐘</m:t>
                          </m:r>
                        </m:e>
                        <m:sub>
                          <m:r>
                            <a:rPr lang="en-US" i="1"/>
                            <m:t>𝑊</m:t>
                          </m:r>
                        </m:sub>
                      </m:sSub>
                      <m:r>
                        <a:rPr lang="en-US" i="1"/>
                        <m:t>)∈</m:t>
                      </m:r>
                      <m:sSup>
                        <m:sSupPr>
                          <m:ctrlPr>
                            <a:rPr lang="en-US" i="1"/>
                          </m:ctrlPr>
                        </m:sSupPr>
                        <m:e>
                          <m:r>
                            <a:rPr lang="en-US" i="1"/>
                            <m:t>ℝ</m:t>
                          </m:r>
                        </m:e>
                        <m:sup>
                          <m:r>
                            <a:rPr lang="en-US" i="1"/>
                            <m:t>3</m:t>
                          </m:r>
                          <m:r>
                            <a:rPr lang="en-US" i="1"/>
                            <m:t>𝐷</m:t>
                          </m:r>
                          <m:r>
                            <a:rPr lang="en-US" i="1"/>
                            <m:t>×</m:t>
                          </m:r>
                          <m:sSup>
                            <m:sSupPr>
                              <m:ctrlPr>
                                <a:rPr lang="en-US" i="1"/>
                              </m:ctrlPr>
                            </m:sSupPr>
                            <m:e>
                              <m:r>
                                <a:rPr lang="en-US" i="1"/>
                                <m:t>𝐻</m:t>
                              </m:r>
                            </m:e>
                            <m:sup>
                              <m:r>
                                <a:rPr lang="en-US" i="1"/>
                                <m:t>′</m:t>
                              </m:r>
                            </m:sup>
                          </m:sSup>
                          <m:r>
                            <a:rPr lang="en-US" i="1"/>
                            <m:t>×</m:t>
                          </m:r>
                          <m:sSup>
                            <m:sSupPr>
                              <m:ctrlPr>
                                <a:rPr lang="en-US" i="1"/>
                              </m:ctrlPr>
                            </m:sSupPr>
                            <m:e>
                              <m:r>
                                <a:rPr lang="en-US" i="1"/>
                                <m:t>𝑊</m:t>
                              </m:r>
                            </m:e>
                            <m:sup>
                              <m:r>
                                <a:rPr lang="en-US" i="1"/>
                                <m:t>′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(combines spatial and channel information without large pointwise convolutions)</a:t>
                </a:r>
              </a:p>
              <a:p>
                <a:pPr algn="ctr"/>
                <a:endParaRPr lang="en-US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 first pathway employs a Dilated Convolution (DC) with Learnable Spacing (DCLS), whose nonzero kernel positions are trained (e.g. by Gaussian interpolation) so the network can adapt its receptive field without extra parameters. 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95F33A-2664-5F58-D0B8-38B85DECB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864572"/>
                <a:ext cx="8991600" cy="3810787"/>
              </a:xfrm>
              <a:prstGeom prst="rect">
                <a:avLst/>
              </a:prstGeom>
              <a:blipFill>
                <a:blip r:embed="rId3"/>
                <a:stretch>
                  <a:fillRect l="-475" t="-640" r="-542" b="-17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C9C86521-9A6D-AF77-747A-6987E64A89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42"/>
          <a:stretch>
            <a:fillRect/>
          </a:stretch>
        </p:blipFill>
        <p:spPr bwMode="auto">
          <a:xfrm>
            <a:off x="653356" y="4843704"/>
            <a:ext cx="7635238" cy="1481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5979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A0F68-69C0-69C7-B5DC-C7679FC81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C1B2B-C5E2-9C9B-344A-D79FB9255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Enhanced Feature Learnable Group Attention (EFLGA) II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F37F42-4524-4678-E5FA-C52323DB30B6}"/>
              </a:ext>
            </a:extLst>
          </p:cNvPr>
          <p:cNvSpPr txBox="1">
            <a:spLocks/>
          </p:cNvSpPr>
          <p:nvPr/>
        </p:nvSpPr>
        <p:spPr>
          <a:xfrm>
            <a:off x="822962" y="3766370"/>
            <a:ext cx="7296027" cy="1817979"/>
          </a:xfrm>
          <a:prstGeom prst="rect">
            <a:avLst/>
          </a:prstGeom>
        </p:spPr>
        <p:txBody>
          <a:bodyPr vert="horz" lIns="0" tIns="34291" rIns="0" bIns="34291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08" indent="-214308"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7D3C31-3DEC-599A-FB61-5BEB3FE8E685}"/>
                  </a:ext>
                </a:extLst>
              </p:cNvPr>
              <p:cNvSpPr txBox="1"/>
              <p:nvPr/>
            </p:nvSpPr>
            <p:spPr>
              <a:xfrm>
                <a:off x="10886" y="776659"/>
                <a:ext cx="9155545" cy="5412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 second pathway utilizes a Channel Shuffle (CS) operation followed by a Group Convolution (GC) to promote cross-channel information flow. </a:t>
                </a:r>
                <a:r>
                  <a:rPr lang="en-US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Channel shuffle permutes the channels so that splitting into groups mixes information, and then </a:t>
                </a:r>
                <a:r>
                  <a:rPr lang="en-US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GroupConv</a:t>
                </a:r>
                <a:r>
                  <a:rPr lang="en-US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convolves within each channel group.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 outputs of these pathways are concatenated and refined by an ECA module (computes a channel descriptor by global average pooling): </a:t>
                </a:r>
                <a:br>
                  <a:rPr lang="en-US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/>
                        </m:ctrlPr>
                      </m:sSubPr>
                      <m:e>
                        <m:r>
                          <a:rPr lang="en-US" i="1"/>
                          <m:t>𝑧</m:t>
                        </m:r>
                      </m:e>
                      <m:sub>
                        <m:r>
                          <a:rPr lang="en-US" i="1"/>
                          <m:t>𝑐</m:t>
                        </m:r>
                      </m:sub>
                    </m:sSub>
                    <m:r>
                      <a:rPr lang="en-US" i="1"/>
                      <m:t>=</m:t>
                    </m:r>
                    <m:f>
                      <m:fPr>
                        <m:ctrlPr>
                          <a:rPr lang="en-US" i="1"/>
                        </m:ctrlPr>
                      </m:fPr>
                      <m:num>
                        <m:r>
                          <a:rPr lang="en-US" i="1"/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/>
                            </m:ctrlPr>
                          </m:sSupPr>
                          <m:e>
                            <m:r>
                              <a:rPr lang="en-US" i="1"/>
                              <m:t>𝐻</m:t>
                            </m:r>
                          </m:e>
                          <m:sup>
                            <m:r>
                              <a:rPr lang="en-US" i="1"/>
                              <m:t>′</m:t>
                            </m:r>
                          </m:sup>
                        </m:sSup>
                        <m:r>
                          <a:rPr lang="en-US" i="1"/>
                          <m:t>×</m:t>
                        </m:r>
                        <m:sSup>
                          <m:sSupPr>
                            <m:ctrlPr>
                              <a:rPr lang="en-US" i="1"/>
                            </m:ctrlPr>
                          </m:sSupPr>
                          <m:e>
                            <m:r>
                              <a:rPr lang="en-US" i="1"/>
                              <m:t>𝑊</m:t>
                            </m:r>
                          </m:e>
                          <m:sup>
                            <m:r>
                              <a:rPr lang="en-US" i="1"/>
                              <m:t>′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limLoc m:val="undOvr"/>
                        <m:grow m:val="on"/>
                        <m:ctrlPr>
                          <a:rPr lang="en-US" i="1"/>
                        </m:ctrlPr>
                      </m:naryPr>
                      <m:sub>
                        <m:r>
                          <a:rPr lang="en-US" i="1"/>
                          <m:t>𝑖</m:t>
                        </m:r>
                        <m:r>
                          <a:rPr lang="en-US" i="1"/>
                          <m:t>=1</m:t>
                        </m:r>
                      </m:sub>
                      <m:sup>
                        <m:sSup>
                          <m:sSupPr>
                            <m:ctrlPr>
                              <a:rPr lang="en-US" i="1"/>
                            </m:ctrlPr>
                          </m:sSupPr>
                          <m:e>
                            <m:r>
                              <a:rPr lang="en-US" i="1"/>
                              <m:t>𝐻</m:t>
                            </m:r>
                          </m:e>
                          <m:sup>
                            <m:r>
                              <a:rPr lang="en-US" i="1"/>
                              <m:t>′</m:t>
                            </m:r>
                          </m:sup>
                        </m:sSup>
                      </m:sup>
                      <m:e>
                        <m:r>
                          <a:rPr lang="en-US" i="1"/>
                          <m:t>.</m:t>
                        </m:r>
                      </m:e>
                    </m:nary>
                    <m:nary>
                      <m:naryPr>
                        <m:chr m:val="∑"/>
                        <m:limLoc m:val="undOvr"/>
                        <m:grow m:val="on"/>
                        <m:ctrlPr>
                          <a:rPr lang="en-US" i="1"/>
                        </m:ctrlPr>
                      </m:naryPr>
                      <m:sub>
                        <m:r>
                          <a:rPr lang="en-US" i="1"/>
                          <m:t>𝑗</m:t>
                        </m:r>
                        <m:r>
                          <a:rPr lang="en-US" i="1"/>
                          <m:t>=1</m:t>
                        </m:r>
                      </m:sub>
                      <m:sup>
                        <m:sSup>
                          <m:sSupPr>
                            <m:ctrlPr>
                              <a:rPr lang="en-US" i="1"/>
                            </m:ctrlPr>
                          </m:sSupPr>
                          <m:e>
                            <m:r>
                              <a:rPr lang="en-US" i="1"/>
                              <m:t>𝑊</m:t>
                            </m:r>
                          </m:e>
                          <m:sup>
                            <m:r>
                              <a:rPr lang="en-US" i="1"/>
                              <m:t>′</m:t>
                            </m:r>
                          </m:sup>
                        </m:sSup>
                      </m:sup>
                      <m:e>
                        <m:sSub>
                          <m:sSubPr>
                            <m:ctrlPr>
                              <a:rPr lang="en-US" i="1"/>
                            </m:ctrlPr>
                          </m:sSubPr>
                          <m:e>
                            <m:r>
                              <a:rPr lang="en-US" i="1"/>
                              <m:t>𝑌</m:t>
                            </m:r>
                          </m:e>
                          <m:sub>
                            <m:r>
                              <a:rPr lang="en-US" i="1"/>
                              <m:t>𝑐</m:t>
                            </m:r>
                            <m:r>
                              <a:rPr lang="en-US" i="1"/>
                              <m:t>,</m:t>
                            </m:r>
                            <m:r>
                              <a:rPr lang="en-US" i="1"/>
                              <m:t>𝑖</m:t>
                            </m:r>
                            <m:r>
                              <a:rPr lang="en-US" i="1"/>
                              <m:t>,</m:t>
                            </m:r>
                            <m:r>
                              <a:rPr lang="en-US" i="1"/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 lightweight 1D convolution with an adaptive kernel size </a:t>
                </a:r>
                <a14:m>
                  <m:oMath xmlns:m="http://schemas.openxmlformats.org/officeDocument/2006/math">
                    <m:r>
                      <a:rPr lang="en-US" i="1"/>
                      <m:t>𝑘</m:t>
                    </m:r>
                    <m:r>
                      <a:rPr lang="en-US" i="1"/>
                      <m:t>=</m:t>
                    </m:r>
                    <m:r>
                      <a:rPr lang="en-US" i="1"/>
                      <m:t>𝜑</m:t>
                    </m:r>
                    <m:r>
                      <a:rPr lang="en-US" i="1"/>
                      <m:t>(</m:t>
                    </m:r>
                    <m:r>
                      <a:rPr lang="en-US" i="1"/>
                      <m:t>𝐶</m:t>
                    </m:r>
                    <m:r>
                      <a:rPr lang="en-US" i="1"/>
                      <m:t>)</m:t>
                    </m:r>
                  </m:oMath>
                </a14:m>
                <a:r>
                  <a:rPr lang="en-US" dirty="0"/>
                  <a:t> </a:t>
                </a:r>
                <a:r>
                  <a:rPr lang="en-US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is then applied to capture local cross-channel dependencies, generating an attention vector </a:t>
                </a:r>
                <a14:m>
                  <m:oMath xmlns:m="http://schemas.openxmlformats.org/officeDocument/2006/math">
                    <m:r>
                      <a:rPr lang="en-US" b="1" i="1"/>
                      <m:t>𝜶</m:t>
                    </m:r>
                    <m:r>
                      <a:rPr lang="en-US" i="1"/>
                      <m:t>∈</m:t>
                    </m:r>
                    <m:sSup>
                      <m:sSupPr>
                        <m:ctrlPr>
                          <a:rPr lang="en-US" i="1"/>
                        </m:ctrlPr>
                      </m:sSupPr>
                      <m:e>
                        <m:r>
                          <a:rPr lang="en-US" i="1"/>
                          <m:t>ℝ</m:t>
                        </m:r>
                      </m:e>
                      <m:sup>
                        <m:r>
                          <a:rPr lang="en-US" i="1"/>
                          <m:t>𝐶</m:t>
                        </m:r>
                      </m:sup>
                    </m:sSup>
                  </m:oMath>
                </a14:m>
                <a:r>
                  <a:rPr lang="en-US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through a sigmoid activation σ: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/>
                        <m:t>𝜶</m:t>
                      </m:r>
                      <m:r>
                        <a:rPr lang="en-US" i="1"/>
                        <m:t>=</m:t>
                      </m:r>
                      <m:r>
                        <a:rPr lang="en-US" i="1"/>
                        <m:t>𝜎</m:t>
                      </m:r>
                      <m:r>
                        <a:rPr lang="en-US" i="1"/>
                        <m:t>(</m:t>
                      </m:r>
                      <m:sSub>
                        <m:sSubPr>
                          <m:ctrlPr>
                            <a:rPr lang="en-US" i="1"/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/>
                            <m:t>Conv</m:t>
                          </m:r>
                          <m:r>
                            <m:rPr>
                              <m:nor/>
                            </m:rPr>
                            <a:rPr lang="en-US"/>
                            <m:t>1</m:t>
                          </m:r>
                          <m:r>
                            <m:rPr>
                              <m:nor/>
                            </m:rPr>
                            <a:rPr lang="en-US"/>
                            <m:t>D</m:t>
                          </m:r>
                        </m:e>
                        <m:sub>
                          <m:r>
                            <a:rPr lang="en-US" i="1"/>
                            <m:t>𝑘</m:t>
                          </m:r>
                        </m:sub>
                      </m:sSub>
                      <m:r>
                        <a:rPr lang="en-US" i="1"/>
                        <m:t>(</m:t>
                      </m:r>
                      <m:r>
                        <a:rPr lang="en-US" b="1" i="1"/>
                        <m:t>𝐳</m:t>
                      </m:r>
                      <m:r>
                        <a:rPr lang="en-US" i="1"/>
                        <m:t>))</m:t>
                      </m:r>
                    </m:oMath>
                  </m:oMathPara>
                </a14:m>
                <a:endParaRPr lang="en-US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 final output of the first track is the recalibrated feature map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/>
                        </m:ctrlPr>
                      </m:sSubPr>
                      <m:e>
                        <m:r>
                          <a:rPr lang="en-US" b="1" i="1"/>
                          <m:t>𝐘</m:t>
                        </m:r>
                      </m:e>
                      <m:sub>
                        <m:r>
                          <a:rPr lang="en-US" i="1"/>
                          <m:t>1</m:t>
                        </m:r>
                      </m:sub>
                    </m:sSub>
                    <m:r>
                      <a:rPr lang="en-US" i="1"/>
                      <m:t>=</m:t>
                    </m:r>
                    <m:r>
                      <a:rPr lang="en-US" b="1" i="1"/>
                      <m:t>𝜶</m:t>
                    </m:r>
                    <m:r>
                      <a:rPr lang="en-US" i="1"/>
                      <m:t>⊙</m:t>
                    </m:r>
                    <m:sSub>
                      <m:sSubPr>
                        <m:ctrlPr>
                          <a:rPr lang="en-US" i="1"/>
                        </m:ctrlPr>
                      </m:sSubPr>
                      <m:e>
                        <m:r>
                          <a:rPr lang="en-US" b="1" i="1"/>
                          <m:t>𝐘</m:t>
                        </m:r>
                      </m:e>
                      <m:sub>
                        <m:r>
                          <m:rPr>
                            <m:nor/>
                          </m:rPr>
                          <a:rPr lang="en-US"/>
                          <m:t>Dim</m:t>
                        </m:r>
                      </m:sub>
                    </m:sSub>
                  </m:oMath>
                </a14:m>
                <a:r>
                  <a:rPr lang="en-US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where ⊙ denotes channel-wise multiplication. </a:t>
                </a:r>
                <a:r>
                  <a:rPr lang="en-US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This causes channels with high diagnostic importance to be amplified.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7D3C31-3DEC-599A-FB61-5BEB3FE8E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6" y="776659"/>
                <a:ext cx="9155545" cy="5412507"/>
              </a:xfrm>
              <a:prstGeom prst="rect">
                <a:avLst/>
              </a:prstGeom>
              <a:blipFill>
                <a:blip r:embed="rId3"/>
                <a:stretch>
                  <a:fillRect l="-466" t="-563" r="-999" b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5435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155545" cy="328461"/>
          </a:xfrm>
        </p:spPr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Shuffled Dynamic Local Feature Extraction Network (SDLFEN)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0192DE1-CF97-4007-82CA-A10DBB078C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4" y="609600"/>
                <a:ext cx="8915396" cy="5932717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82558" indent="-182558">
                  <a:spcBef>
                    <a:spcPts val="0"/>
                  </a:spcBef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1800" b="1" dirty="0">
                    <a:latin typeface="Arial" charset="0"/>
                    <a:cs typeface="Arial" charset="0"/>
                  </a:rPr>
                  <a:t>Built from iterative Lightweight Multi-Kernel Convolution (LMKC) blocks that starts with a Ghost Module (generates additional “ghost” feature maps via linear transformations without heavy convolution). </a:t>
                </a:r>
              </a:p>
              <a:p>
                <a:pPr marL="182558" indent="-182558">
                  <a:spcBef>
                    <a:spcPts val="0"/>
                  </a:spcBef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1800" b="1" dirty="0">
                    <a:latin typeface="Arial" charset="0"/>
                    <a:cs typeface="Arial" charset="0"/>
                  </a:rPr>
                  <a:t>The ghost-augmented maps then split into two branches. The Mixed Convolution (</a:t>
                </a:r>
                <a:r>
                  <a:rPr lang="en-US" sz="1800" b="1" dirty="0" err="1">
                    <a:latin typeface="Arial" charset="0"/>
                    <a:cs typeface="Arial" charset="0"/>
                  </a:rPr>
                  <a:t>MixConv</a:t>
                </a:r>
                <a:r>
                  <a:rPr lang="en-US" sz="1800" b="1" dirty="0">
                    <a:latin typeface="Arial" charset="0"/>
                    <a:cs typeface="Arial" charset="0"/>
                  </a:rPr>
                  <a:t>) branch partitions the channels into g groups, each convolved with a different kernel size[13]. Given the outputs of each group, the branch output is their concatenation along channels: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/>
                          </m:ctrlPr>
                        </m:sSubPr>
                        <m:e>
                          <m:r>
                            <a:rPr lang="en-US" sz="1800" i="1"/>
                            <m:t>𝑌</m:t>
                          </m:r>
                        </m:e>
                        <m:sub>
                          <m:r>
                            <a:rPr lang="en-US" sz="1800" i="1"/>
                            <m:t>𝑥</m:t>
                          </m:r>
                          <m:r>
                            <a:rPr lang="en-US" sz="1800"/>
                            <m:t>,</m:t>
                          </m:r>
                          <m:r>
                            <a:rPr lang="en-US" sz="1800" i="1"/>
                            <m:t>𝑦</m:t>
                          </m:r>
                          <m:r>
                            <a:rPr lang="en-US" sz="1800"/>
                            <m:t>,</m:t>
                          </m:r>
                          <m:sSub>
                            <m:sSubPr>
                              <m:ctrlPr>
                                <a:rPr lang="en-US" sz="1800" i="1"/>
                              </m:ctrlPr>
                            </m:sSubPr>
                            <m:e>
                              <m:r>
                                <a:rPr lang="en-US" sz="1800" i="1"/>
                                <m:t>𝑧</m:t>
                              </m:r>
                            </m:e>
                            <m:sub>
                              <m:r>
                                <a:rPr lang="en-US" sz="1800" i="1"/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sz="1800"/>
                        <m:t>=</m:t>
                      </m:r>
                      <m:r>
                        <m:rPr>
                          <m:sty m:val="p"/>
                        </m:rPr>
                        <a:rPr lang="en-US" sz="1800"/>
                        <m:t>Concat</m:t>
                      </m:r>
                      <m:d>
                        <m:dPr>
                          <m:ctrlPr>
                            <a:rPr lang="en-US" sz="1800" i="1"/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800" i="1"/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1800" i="1"/>
                                  </m:ctrlPr>
                                </m:accPr>
                                <m:e>
                                  <m:r>
                                    <a:rPr lang="en-US" sz="1800" i="1"/>
                                    <m:t>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i="1"/>
                                <m:t>𝑥</m:t>
                              </m:r>
                              <m:r>
                                <a:rPr lang="en-US" sz="1800"/>
                                <m:t>,</m:t>
                              </m:r>
                              <m:r>
                                <a:rPr lang="en-US" sz="1800" i="1"/>
                                <m:t>𝑦</m:t>
                              </m:r>
                              <m:r>
                                <a:rPr lang="en-US" sz="1800"/>
                                <m:t>,</m:t>
                              </m:r>
                              <m:sSub>
                                <m:sSubPr>
                                  <m:ctrlPr>
                                    <a:rPr lang="en-US" sz="1800" i="1"/>
                                  </m:ctrlPr>
                                </m:sSubPr>
                                <m:e>
                                  <m:r>
                                    <a:rPr lang="en-US" sz="1800" i="1"/>
                                    <m:t>𝑧</m:t>
                                  </m:r>
                                </m:e>
                                <m:sub>
                                  <m:r>
                                    <a:rPr lang="en-US" sz="1800" i="1"/>
                                    <m:t>1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800" i="1"/>
                                <m:t>1</m:t>
                              </m:r>
                            </m:sup>
                          </m:sSubSup>
                          <m:r>
                            <a:rPr lang="en-US" sz="1800"/>
                            <m:t>,</m:t>
                          </m:r>
                          <m:r>
                            <a:rPr lang="en-US" sz="1800" i="1"/>
                            <m:t> </m:t>
                          </m:r>
                          <m:r>
                            <a:rPr lang="en-US" sz="1800"/>
                            <m:t>…,</m:t>
                          </m:r>
                          <m:r>
                            <a:rPr lang="en-US" sz="1800" i="1"/>
                            <m:t> </m:t>
                          </m:r>
                          <m:sSubSup>
                            <m:sSubSupPr>
                              <m:ctrlPr>
                                <a:rPr lang="en-US" sz="1800" i="1"/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1800" i="1"/>
                                  </m:ctrlPr>
                                </m:accPr>
                                <m:e>
                                  <m:r>
                                    <a:rPr lang="en-US" sz="1800" i="1"/>
                                    <m:t>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i="1"/>
                                <m:t>𝑥</m:t>
                              </m:r>
                              <m:r>
                                <a:rPr lang="en-US" sz="1800"/>
                                <m:t>,</m:t>
                              </m:r>
                              <m:r>
                                <a:rPr lang="en-US" sz="1800" i="1"/>
                                <m:t>𝑦</m:t>
                              </m:r>
                              <m:r>
                                <a:rPr lang="en-US" sz="1800"/>
                                <m:t>,</m:t>
                              </m:r>
                              <m:sSub>
                                <m:sSubPr>
                                  <m:ctrlPr>
                                    <a:rPr lang="en-US" sz="1800" i="1"/>
                                  </m:ctrlPr>
                                </m:sSubPr>
                                <m:e>
                                  <m:r>
                                    <a:rPr lang="en-US" sz="1800" i="1"/>
                                    <m:t>𝑧</m:t>
                                  </m:r>
                                </m:e>
                                <m:sub>
                                  <m:r>
                                    <a:rPr lang="en-US" sz="1800" i="1"/>
                                    <m:t>𝑔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800" i="1"/>
                                <m:t>𝑔</m:t>
                              </m:r>
                            </m:sup>
                          </m:sSubSup>
                        </m:e>
                      </m:d>
                      <m:r>
                        <a:rPr lang="en-US" sz="1800" i="1"/>
                        <m:t> </m:t>
                      </m:r>
                      <m:r>
                        <a:rPr lang="en-US" sz="1800"/>
                        <m:t>∈</m:t>
                      </m:r>
                      <m:sSup>
                        <m:sSupPr>
                          <m:ctrlPr>
                            <a:rPr lang="en-US" sz="1800" i="1"/>
                          </m:ctrlPr>
                        </m:sSupPr>
                        <m:e>
                          <m:r>
                            <a:rPr lang="en-US" sz="1800" i="1"/>
                            <m:t>ℝ</m:t>
                          </m:r>
                        </m:e>
                        <m:sup>
                          <m:sSup>
                            <m:sSupPr>
                              <m:ctrlPr>
                                <a:rPr lang="en-US" sz="180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/>
                                <m:t>𝐻</m:t>
                              </m:r>
                            </m:e>
                            <m:sup>
                              <m:r>
                                <a:rPr lang="en-US" sz="1800" i="1"/>
                                <m:t>″</m:t>
                              </m:r>
                            </m:sup>
                          </m:sSup>
                          <m:r>
                            <a:rPr lang="en-US" sz="1800"/>
                            <m:t>×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/>
                                <m:t>𝑊</m:t>
                              </m:r>
                            </m:e>
                            <m:sup>
                              <m:r>
                                <a:rPr lang="en-US" sz="1800" i="1"/>
                                <m:t>″</m:t>
                              </m:r>
                            </m:sup>
                          </m:sSup>
                          <m:r>
                            <a:rPr lang="en-US" sz="1800"/>
                            <m:t>×</m:t>
                          </m:r>
                          <m:sSub>
                            <m:sSubPr>
                              <m:ctrlPr>
                                <a:rPr lang="en-US" sz="1800" i="1"/>
                              </m:ctrlPr>
                            </m:sSubPr>
                            <m:e>
                              <m:r>
                                <a:rPr lang="en-US" sz="1800" i="1"/>
                                <m:t>𝑧</m:t>
                              </m:r>
                            </m:e>
                            <m:sub>
                              <m:r>
                                <a:rPr lang="en-US" sz="1800" i="1"/>
                                <m:t>0</m:t>
                              </m:r>
                            </m:sub>
                          </m:sSub>
                        </m:sup>
                      </m:sSup>
                      <m:r>
                        <a:rPr lang="en-US" sz="1800"/>
                        <m:t>,</m:t>
                      </m:r>
                    </m:oMath>
                  </m:oMathPara>
                </a14:m>
                <a:b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Simultaneously, the </a:t>
                </a:r>
                <a:r>
                  <a:rPr lang="en-US" sz="1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Depthwise</a:t>
                </a:r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Separable Convolution (DWSC) branch applies an efficient per-channel (</a:t>
                </a:r>
                <a:r>
                  <a:rPr lang="en-US" sz="1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depthwise</a:t>
                </a:r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 convolution followed by a pointwise conv.</a:t>
                </a: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0192DE1-CF97-4007-82CA-A10DBB078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4" y="609600"/>
                <a:ext cx="8915396" cy="5932717"/>
              </a:xfrm>
              <a:prstGeom prst="rect">
                <a:avLst/>
              </a:prstGeom>
              <a:blipFill>
                <a:blip r:embed="rId3"/>
                <a:stretch>
                  <a:fillRect l="-1505" t="-1336" r="-1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">
            <a:extLst>
              <a:ext uri="{FF2B5EF4-FFF2-40B4-BE49-F238E27FC236}">
                <a16:creationId xmlns:a16="http://schemas.microsoft.com/office/drawing/2014/main" id="{783E67D5-2926-07A3-E3C3-EEAD19B9140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1758372" y="4247515"/>
            <a:ext cx="5334000" cy="2000885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3603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E8200-2652-EBD9-7D86-E705B3BE6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5456-88C8-CB7A-BBA3-5527604F2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0"/>
            <a:ext cx="9155545" cy="328461"/>
          </a:xfrm>
        </p:spPr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Shuffled Dynamic Local Feature Extraction Network (SDLFEN)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82E3A50-ECE5-8952-109F-6C316B5657B9}"/>
              </a:ext>
            </a:extLst>
          </p:cNvPr>
          <p:cNvSpPr txBox="1">
            <a:spLocks/>
          </p:cNvSpPr>
          <p:nvPr/>
        </p:nvSpPr>
        <p:spPr>
          <a:xfrm>
            <a:off x="228604" y="609600"/>
            <a:ext cx="8686796" cy="593271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The concatenated features then go through a Dynamic Convolution (DC) layer.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 In DC, multiple parallel kernels are applied and then combined via a squeeze-and-excitation mechanism: each kernel’s output is weighted by an attention value and summed. 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The DC output is the final output of the LMKC block. Finally, a Channel Shuffle operation permutes channels before feeding into the next LMKC block to enable cross-channel information flow. 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By stacking and repeating LMKC blocks with shuffles, the SDLFEN refines its output to capture detailed, short-range patterns.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DD3A776-0C8A-1564-75AE-82187D125C4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758372" y="4247515"/>
            <a:ext cx="5334000" cy="2000885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4669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Feature Fusion and Final Attention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98938B-C7A7-4120-A9A0-7A611986DA1B}"/>
              </a:ext>
            </a:extLst>
          </p:cNvPr>
          <p:cNvSpPr txBox="1">
            <a:spLocks/>
          </p:cNvSpPr>
          <p:nvPr/>
        </p:nvSpPr>
        <p:spPr>
          <a:xfrm>
            <a:off x="1" y="647701"/>
            <a:ext cx="4572000" cy="58706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0B62BC4-E020-4C1E-BF17-75727B9561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3" y="636815"/>
                <a:ext cx="8610597" cy="5881552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82558" indent="-182558">
                  <a:spcBef>
                    <a:spcPts val="0"/>
                  </a:spcBef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1800" b="1" dirty="0">
                    <a:latin typeface="Arial" charset="0"/>
                    <a:cs typeface="Arial" charset="0"/>
                  </a:rPr>
                  <a:t>After both tracks produce feature maps $Y_1$ and $Y_2$, they are concatenated along the channel dimension</a:t>
                </a:r>
              </a:p>
              <a:p>
                <a:pPr marL="182558" indent="-182558">
                  <a:spcBef>
                    <a:spcPts val="0"/>
                  </a:spcBef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1800" b="1" dirty="0">
                    <a:latin typeface="Arial" charset="0"/>
                    <a:cs typeface="Arial" charset="0"/>
                  </a:rPr>
                  <a:t>This combined map is again passed through an ECA module (same mechanism as discussed) to yield the final refined feature map, then ECA computes:</a:t>
                </a:r>
              </a:p>
              <a:p>
                <a:pPr marL="0" indent="0">
                  <a:spcBef>
                    <a:spcPts val="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 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  <m:r>
                        <a:rPr lang="en-US" sz="180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 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US" sz="180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 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Conv</m:t>
                          </m:r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D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  <m:r>
                        <a:rPr lang="en-US" sz="180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 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8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 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80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800" dirty="0"/>
              </a:p>
              <a:p>
                <a:pPr marL="0" indent="0">
                  <a:spcBef>
                    <a:spcPts val="0"/>
                  </a:spcBef>
                  <a:spcAft>
                    <a:spcPts val="1200"/>
                  </a:spcAft>
                  <a:buNone/>
                </a:pPr>
                <a:endParaRPr lang="en-US" sz="1800" b="1" dirty="0">
                  <a:latin typeface="Arial" charset="0"/>
                  <a:cs typeface="Arial" charset="0"/>
                </a:endParaRPr>
              </a:p>
              <a:p>
                <a:pPr marL="182558" indent="-182558">
                  <a:spcBef>
                    <a:spcPts val="0"/>
                  </a:spcBef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1800" b="1" dirty="0">
                    <a:latin typeface="Arial" charset="0"/>
                    <a:cs typeface="Arial" charset="0"/>
                  </a:rPr>
                  <a:t>Finally,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/>
                        </m:ctrlPr>
                      </m:sSubPr>
                      <m:e>
                        <m:r>
                          <a:rPr lang="en-US" sz="1800" b="1" i="1"/>
                          <m:t>𝐘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800"/>
                          <m:t>final</m:t>
                        </m:r>
                      </m:sub>
                    </m:sSub>
                  </m:oMath>
                </a14:m>
                <a:r>
                  <a:rPr lang="en-US" sz="1800" b="1" dirty="0">
                    <a:latin typeface="Arial" charset="0"/>
                    <a:cs typeface="Arial" charset="0"/>
                  </a:rPr>
                  <a:t>is globally average-pooled across its spatial dimensions and flattened into a vector </a:t>
                </a:r>
                <a14:m>
                  <m:oMath xmlns:m="http://schemas.openxmlformats.org/officeDocument/2006/math">
                    <m:r>
                      <a:rPr lang="en-US" sz="1800" b="1" i="1"/>
                      <m:t>𝐱</m:t>
                    </m:r>
                    <m:r>
                      <a:rPr lang="en-US" sz="1800" i="1"/>
                      <m:t>∈</m:t>
                    </m:r>
                    <m:sSup>
                      <m:sSupPr>
                        <m:ctrlPr>
                          <a:rPr lang="en-US" sz="1800" i="1"/>
                        </m:ctrlPr>
                      </m:sSupPr>
                      <m:e>
                        <m:r>
                          <a:rPr lang="en-US" sz="1800" i="1"/>
                          <m:t>ℝ</m:t>
                        </m:r>
                      </m:e>
                      <m:sup>
                        <m:r>
                          <a:rPr lang="en-US" sz="1800" i="1"/>
                          <m:t>𝑁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  <a:r>
                  <a:rPr lang="en-US" sz="1800" b="1" dirty="0">
                    <a:latin typeface="Arial" charset="0"/>
                    <a:cs typeface="Arial" charset="0"/>
                  </a:rPr>
                  <a:t> (with N equal to the number of channels). This vector x summarizes the learned features of the input image.</a:t>
                </a:r>
              </a:p>
              <a:p>
                <a:pPr marL="0" indent="0">
                  <a:spcBef>
                    <a:spcPts val="0"/>
                  </a:spcBef>
                  <a:spcAft>
                    <a:spcPts val="1200"/>
                  </a:spcAft>
                  <a:buNone/>
                </a:pPr>
                <a:endParaRPr lang="en-US" sz="1800" dirty="0"/>
              </a:p>
              <a:p>
                <a:pPr marL="182558" indent="-182558">
                  <a:spcBef>
                    <a:spcPts val="0"/>
                  </a:spcBef>
                  <a:spcAft>
                    <a:spcPts val="1200"/>
                  </a:spcAft>
                  <a:buFont typeface="Arial" charset="0"/>
                  <a:buChar char="•"/>
                </a:pPr>
                <a:endParaRPr lang="en-US" sz="1800" b="1" dirty="0">
                  <a:latin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0B62BC4-E020-4C1E-BF17-75727B956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3" y="636815"/>
                <a:ext cx="8610597" cy="5881552"/>
              </a:xfrm>
              <a:prstGeom prst="rect">
                <a:avLst/>
              </a:prstGeom>
              <a:blipFill>
                <a:blip r:embed="rId3"/>
                <a:stretch>
                  <a:fillRect l="-1558" t="-1347" r="-1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8124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Quantum Encoding and Classification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98938B-C7A7-4120-A9A0-7A611986DA1B}"/>
              </a:ext>
            </a:extLst>
          </p:cNvPr>
          <p:cNvSpPr txBox="1">
            <a:spLocks/>
          </p:cNvSpPr>
          <p:nvPr/>
        </p:nvSpPr>
        <p:spPr>
          <a:xfrm>
            <a:off x="1" y="647701"/>
            <a:ext cx="4572000" cy="58706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79247E3-393B-0F19-3AA5-AD33C555800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3048000" y="4191000"/>
            <a:ext cx="5715000" cy="220345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6DE35BED-C2F0-F36B-4D0D-2D7263788F04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 bwMode="auto">
              <a:xfrm>
                <a:off x="152400" y="662370"/>
                <a:ext cx="8839200" cy="37179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lvl="0" indent="0"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This classical vector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is encoded into a quantum state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/>
                      <m:t>𝜓</m:t>
                    </m:r>
                    <m:r>
                      <a:rPr lang="en-US" sz="1800" i="1"/>
                      <m:t>(</m:t>
                    </m:r>
                    <m:r>
                      <a:rPr lang="en-US" sz="1800" b="1" i="1"/>
                      <m:t>𝐱</m:t>
                    </m:r>
                    <m:r>
                      <a:rPr lang="en-US" sz="1800" i="1"/>
                      <m:t>)⟩</m:t>
                    </m:r>
                  </m:oMath>
                </a14:m>
                <a:r>
                  <a:rPr lang="en-US" sz="1800" dirty="0"/>
                  <a:t> </a:t>
                </a:r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of </a:t>
                </a:r>
                <a:r>
                  <a:rPr kumimoji="0" lang="en-US" altLang="en-US" sz="18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</a:t>
                </a:r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qubits, where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/>
                      <m:t>𝑁</m:t>
                    </m:r>
                    <m:r>
                      <a:rPr lang="en-US" sz="1800" i="1"/>
                      <m:t>≤</m:t>
                    </m:r>
                    <m:sSup>
                      <m:sSupPr>
                        <m:ctrlPr>
                          <a:rPr lang="en-US" sz="1800" i="1"/>
                        </m:ctrlPr>
                      </m:sSupPr>
                      <m:e>
                        <m:r>
                          <a:rPr lang="en-US" sz="1800" i="1"/>
                          <m:t>2</m:t>
                        </m:r>
                      </m:e>
                      <m:sup>
                        <m:r>
                          <a:rPr lang="en-US" sz="1800" i="1"/>
                          <m:t>𝑛</m:t>
                        </m:r>
                      </m:sup>
                    </m:sSup>
                  </m:oMath>
                </a14:m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The encoding maps the classical information into the amplitudes of the quantum state:</a:t>
                </a:r>
                <a:endParaRPr kumimoji="0" lang="en-US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lvl="0" indent="0"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/>
                        <m:t>∣</m:t>
                      </m:r>
                      <m:r>
                        <a:rPr lang="en-US" sz="1800" i="1"/>
                        <m:t>𝜓</m:t>
                      </m:r>
                      <m:r>
                        <a:rPr lang="en-US" sz="1800" i="1"/>
                        <m:t>(</m:t>
                      </m:r>
                      <m:r>
                        <a:rPr lang="en-US" sz="1800" b="1" i="1"/>
                        <m:t>𝐱</m:t>
                      </m:r>
                      <m:r>
                        <a:rPr lang="en-US" sz="1800" i="1"/>
                        <m:t>)⟩=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en-US" sz="1800" i="1"/>
                          </m:ctrlPr>
                        </m:naryPr>
                        <m:sub>
                          <m:r>
                            <a:rPr lang="en-US" sz="1800" i="1"/>
                            <m:t>𝑖</m:t>
                          </m:r>
                          <m:r>
                            <a:rPr lang="en-US" sz="1800" i="1"/>
                            <m:t>=1</m:t>
                          </m:r>
                        </m:sub>
                        <m:sup>
                          <m:r>
                            <a:rPr lang="en-US" sz="1800" i="1"/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1800" i="1"/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i="1"/>
                                  </m:ctrlPr>
                                </m:sSubPr>
                                <m:e>
                                  <m:r>
                                    <a:rPr lang="en-US" sz="1800" i="1"/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i="1"/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/>
                                <m:t>∥</m:t>
                              </m:r>
                              <m:r>
                                <a:rPr lang="en-US" sz="1800" b="1" i="1"/>
                                <m:t>𝐱</m:t>
                              </m:r>
                              <m:r>
                                <a:rPr lang="en-US" sz="1800"/>
                                <m:t>∥</m:t>
                              </m:r>
                            </m:den>
                          </m:f>
                          <m:r>
                            <a:rPr lang="en-US" sz="1800"/>
                            <m:t>∣</m:t>
                          </m:r>
                          <m:r>
                            <a:rPr lang="en-US" sz="1800" i="1"/>
                            <m:t>𝑖</m:t>
                          </m:r>
                          <m:r>
                            <a:rPr lang="en-US" sz="1800" i="1"/>
                            <m:t>⟩</m:t>
                          </m:r>
                        </m:e>
                      </m:nary>
                    </m:oMath>
                  </m:oMathPara>
                </a14:m>
                <a:b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This state is then processed by a parameterized quantum circuit (PQC). The circuit consists of a feature map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/>
                        </m:ctrlPr>
                      </m:sSubPr>
                      <m:e>
                        <m:r>
                          <a:rPr lang="en-US" sz="1800" i="1"/>
                          <m:t>𝑈</m:t>
                        </m:r>
                      </m:e>
                      <m:sub>
                        <m:r>
                          <a:rPr lang="en-US" sz="1800" i="1"/>
                          <m:t>𝜙</m:t>
                        </m:r>
                        <m:r>
                          <a:rPr lang="en-US" sz="1800" i="1"/>
                          <m:t>(</m:t>
                        </m:r>
                        <m:r>
                          <a:rPr lang="en-US" sz="1800" b="1" i="1"/>
                          <m:t>𝐱</m:t>
                        </m:r>
                        <m:r>
                          <a:rPr lang="en-US" sz="1800" i="1"/>
                          <m:t>)</m:t>
                        </m:r>
                      </m:sub>
                    </m:sSub>
                    <m:r>
                      <a:rPr lang="en-US" sz="1800" i="1"/>
                      <m:t> </m:t>
                    </m:r>
                  </m:oMath>
                </a14:m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that encodes the input data, followed by a variational ansatz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/>
                      <m:t>𝑉</m:t>
                    </m:r>
                    <m:r>
                      <a:rPr lang="en-US" sz="1800" i="1"/>
                      <m:t>(</m:t>
                    </m:r>
                    <m:r>
                      <a:rPr lang="en-US" sz="1800" b="1" i="1"/>
                      <m:t>𝜽</m:t>
                    </m:r>
                    <m:r>
                      <a:rPr lang="en-US" sz="1800" i="1"/>
                      <m:t>) </m:t>
                    </m:r>
                  </m:oMath>
                </a14:m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with tunable parameters 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The full state preparation</a:t>
                </a:r>
              </a:p>
              <a:p>
                <a:pPr marL="0" lvl="0" indent="0"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800" i="1"/>
                          </m:ctrlPr>
                        </m:dPr>
                        <m:e>
                          <m:r>
                            <a:rPr lang="en-US" sz="1800" i="1"/>
                            <m:t>𝜓</m:t>
                          </m:r>
                          <m:d>
                            <m:dPr>
                              <m:ctrlPr>
                                <a:rPr lang="en-US" sz="1800" i="1"/>
                              </m:ctrlPr>
                            </m:dPr>
                            <m:e>
                              <m:r>
                                <a:rPr lang="en-US" sz="1800" i="1"/>
                                <m:t>𝑥</m:t>
                              </m:r>
                              <m:r>
                                <a:rPr lang="en-US" sz="1800"/>
                                <m:t>,</m:t>
                              </m:r>
                              <m:r>
                                <a:rPr lang="en-US" sz="1800" i="1"/>
                                <m:t>𝜃</m:t>
                              </m:r>
                            </m:e>
                          </m:d>
                          <m:r>
                            <a:rPr lang="en-US" sz="1800"/>
                            <m:t>⟩</m:t>
                          </m:r>
                          <m:r>
                            <a:rPr lang="en-US" sz="1800" i="1"/>
                            <m:t> </m:t>
                          </m:r>
                          <m:r>
                            <a:rPr lang="en-US" sz="1800"/>
                            <m:t>=</m:t>
                          </m:r>
                          <m:r>
                            <a:rPr lang="en-US" sz="1800" i="1"/>
                            <m:t> </m:t>
                          </m:r>
                          <m:r>
                            <a:rPr lang="en-US" sz="1800" i="1"/>
                            <m:t>𝑉</m:t>
                          </m:r>
                          <m:d>
                            <m:dPr>
                              <m:ctrlPr>
                                <a:rPr lang="en-US" sz="1800" i="1"/>
                              </m:ctrlPr>
                            </m:dPr>
                            <m:e>
                              <m:r>
                                <a:rPr lang="en-US" sz="1800" i="1"/>
                                <m:t>𝜃</m:t>
                              </m:r>
                            </m:e>
                          </m:d>
                          <m:r>
                            <a:rPr lang="en-US" sz="1800" i="1"/>
                            <m:t> </m:t>
                          </m:r>
                          <m:sSub>
                            <m:sSubPr>
                              <m:ctrlPr>
                                <a:rPr lang="en-US" sz="1800" i="1"/>
                              </m:ctrlPr>
                            </m:sSubPr>
                            <m:e>
                              <m:r>
                                <a:rPr lang="en-US" sz="1800" i="1"/>
                                <m:t>𝑈</m:t>
                              </m:r>
                            </m:e>
                            <m:sub>
                              <m:r>
                                <a:rPr lang="en-US" sz="1800" i="1"/>
                                <m:t>𝜙</m:t>
                              </m:r>
                              <m:d>
                                <m:dPr>
                                  <m:ctrlPr>
                                    <a:rPr lang="en-US" sz="1800" i="1"/>
                                  </m:ctrlPr>
                                </m:dPr>
                                <m:e>
                                  <m:r>
                                    <a:rPr lang="en-US" sz="1800" i="1"/>
                                    <m:t>𝑥</m:t>
                                  </m:r>
                                </m:e>
                              </m:d>
                            </m:sub>
                          </m:sSub>
                          <m:r>
                            <a:rPr lang="en-US" sz="1800" i="1"/>
                            <m:t> </m:t>
                          </m:r>
                        </m:e>
                      </m:d>
                      <m:r>
                        <a:rPr lang="en-US" sz="1800" i="1"/>
                        <m:t>0</m:t>
                      </m:r>
                      <m:sSup>
                        <m:sSupPr>
                          <m:ctrlPr>
                            <a:rPr lang="en-US" sz="1800" i="1"/>
                          </m:ctrlPr>
                        </m:sSupPr>
                        <m:e>
                          <m:r>
                            <a:rPr lang="en-US" sz="1800"/>
                            <m:t>⟩</m:t>
                          </m:r>
                        </m:e>
                        <m:sup>
                          <m:r>
                            <a:rPr lang="en-US" sz="1800"/>
                            <m:t>⊗</m:t>
                          </m:r>
                          <m:r>
                            <a:rPr lang="en-US" sz="1800" i="1"/>
                            <m:t>𝑛</m:t>
                          </m:r>
                        </m:sup>
                      </m:sSup>
                    </m:oMath>
                  </m:oMathPara>
                </a14:m>
                <a:endParaRPr kumimoji="0" lang="en-US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 variational ansatz is composed of parameterized single-qubit rotations and entangling gates, such as the controlled-NOT gate. </a:t>
                </a:r>
                <a:endParaRPr kumimoji="0" lang="en-US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6DE35BED-C2F0-F36B-4D0D-2D7263788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152400" y="662370"/>
                <a:ext cx="8839200" cy="3717941"/>
              </a:xfrm>
              <a:prstGeom prst="rect">
                <a:avLst/>
              </a:prstGeom>
              <a:blipFill>
                <a:blip r:embed="rId4"/>
                <a:stretch>
                  <a:fillRect l="-552" t="-656" r="-552" b="-213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2509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Ablation Study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98938B-C7A7-4120-A9A0-7A611986DA1B}"/>
              </a:ext>
            </a:extLst>
          </p:cNvPr>
          <p:cNvSpPr txBox="1">
            <a:spLocks/>
          </p:cNvSpPr>
          <p:nvPr/>
        </p:nvSpPr>
        <p:spPr>
          <a:xfrm>
            <a:off x="1" y="647701"/>
            <a:ext cx="4572000" cy="58706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F7F5FEE-A53C-40F1-ACB2-5F221B5F60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944" y="4343400"/>
                <a:ext cx="8686800" cy="217496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82558" indent="-182558">
                  <a:spcBef>
                    <a:spcPts val="0"/>
                  </a:spcBef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1800" b="1" dirty="0">
                    <a:latin typeface="Arial" charset="0"/>
                    <a:cs typeface="Arial" charset="0"/>
                  </a:rPr>
                  <a:t>The classification is performed by measuring the expectation value of a chosen observable, typically a Pauli-Z operator on all qubits, </a:t>
                </a:r>
                <a14:m>
                  <m:oMath xmlns:m="http://schemas.openxmlformats.org/officeDocument/2006/math">
                    <m:r>
                      <a:rPr lang="en-US" sz="1800" i="1"/>
                      <m:t>𝑂</m:t>
                    </m:r>
                    <m:r>
                      <a:rPr lang="en-US" sz="1800" i="1"/>
                      <m:t>=</m:t>
                    </m:r>
                    <m:sSup>
                      <m:sSupPr>
                        <m:ctrlPr>
                          <a:rPr lang="en-US" sz="1800" i="1"/>
                        </m:ctrlPr>
                      </m:sSupPr>
                      <m:e>
                        <m:r>
                          <a:rPr lang="en-US" sz="1800" i="1"/>
                          <m:t>𝑍</m:t>
                        </m:r>
                      </m:e>
                      <m:sup>
                        <m:r>
                          <a:rPr lang="en-US" sz="1800" i="1"/>
                          <m:t>⊗</m:t>
                        </m:r>
                        <m:r>
                          <a:rPr lang="en-US" sz="1800" i="1"/>
                          <m:t>𝑛</m:t>
                        </m:r>
                      </m:sup>
                    </m:sSup>
                  </m:oMath>
                </a14:m>
                <a:r>
                  <a:rPr lang="en-US" sz="1800" b="1" dirty="0">
                    <a:latin typeface="Arial" charset="0"/>
                    <a:cs typeface="Arial" charset="0"/>
                  </a:rPr>
                  <a:t>. The measurement outcome provides a binary outcome whose probability is given:</a:t>
                </a:r>
              </a:p>
              <a:p>
                <a:pPr marL="0" indent="0" hangingPunc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/>
                        <m:t>𝑃</m:t>
                      </m:r>
                      <m:r>
                        <a:rPr lang="en-US" sz="1800" i="1"/>
                        <m:t>(</m:t>
                      </m:r>
                      <m:r>
                        <a:rPr lang="en-US" sz="1800" i="1"/>
                        <m:t>𝑦</m:t>
                      </m:r>
                      <m:r>
                        <a:rPr lang="en-US" sz="1800" i="1"/>
                        <m:t>=+1</m:t>
                      </m:r>
                      <m:r>
                        <a:rPr lang="en-US" sz="1800"/>
                        <m:t>∣</m:t>
                      </m:r>
                      <m:r>
                        <a:rPr lang="en-US" sz="1800" b="1" i="1"/>
                        <m:t>𝐱</m:t>
                      </m:r>
                      <m:r>
                        <a:rPr lang="en-US" sz="1800" i="1"/>
                        <m:t>,</m:t>
                      </m:r>
                      <m:r>
                        <a:rPr lang="en-US" sz="1800" b="1" i="1"/>
                        <m:t>𝜽</m:t>
                      </m:r>
                      <m:r>
                        <a:rPr lang="en-US" sz="1800" i="1"/>
                        <m:t>)=⟨</m:t>
                      </m:r>
                      <m:r>
                        <a:rPr lang="en-US" sz="1800" i="1"/>
                        <m:t>𝜓</m:t>
                      </m:r>
                      <m:r>
                        <a:rPr lang="en-US" sz="1800" i="1"/>
                        <m:t>(</m:t>
                      </m:r>
                      <m:r>
                        <a:rPr lang="en-US" sz="1800" b="1" i="1"/>
                        <m:t>𝐱</m:t>
                      </m:r>
                      <m:r>
                        <a:rPr lang="en-US" sz="1800" i="1"/>
                        <m:t>,</m:t>
                      </m:r>
                      <m:r>
                        <a:rPr lang="en-US" sz="1800" b="1" i="1"/>
                        <m:t>𝜽</m:t>
                      </m:r>
                      <m:r>
                        <a:rPr lang="en-US" sz="1800" i="1"/>
                        <m:t>)</m:t>
                      </m:r>
                      <m:r>
                        <a:rPr lang="en-US" sz="1800"/>
                        <m:t>∣</m:t>
                      </m:r>
                      <m:r>
                        <a:rPr lang="en-US" sz="1800" i="1"/>
                        <m:t>𝑂</m:t>
                      </m:r>
                      <m:r>
                        <a:rPr lang="en-US" sz="1800"/>
                        <m:t>∣</m:t>
                      </m:r>
                      <m:r>
                        <a:rPr lang="en-US" sz="1800" i="1"/>
                        <m:t>𝜓</m:t>
                      </m:r>
                      <m:r>
                        <a:rPr lang="en-US" sz="1800" i="1"/>
                        <m:t>(</m:t>
                      </m:r>
                      <m:r>
                        <a:rPr lang="en-US" sz="1800" b="1" i="1"/>
                        <m:t>𝐱</m:t>
                      </m:r>
                      <m:r>
                        <a:rPr lang="en-US" sz="1800" i="1"/>
                        <m:t>,</m:t>
                      </m:r>
                      <m:r>
                        <a:rPr lang="en-US" sz="1800" b="1" i="1"/>
                        <m:t>𝜽</m:t>
                      </m:r>
                      <m:r>
                        <a:rPr lang="en-US" sz="1800" i="1"/>
                        <m:t>)⟩</m:t>
                      </m:r>
                    </m:oMath>
                  </m:oMathPara>
                </a14:m>
                <a:endParaRPr lang="en-US" sz="1800" dirty="0"/>
              </a:p>
              <a:p>
                <a:pPr marL="0" indent="0" hangingPunct="0">
                  <a:buNone/>
                </a:pPr>
                <a:endParaRPr lang="en-U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 hangingPunct="0">
                  <a:buNone/>
                </a:pPr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parameters </a:t>
                </a:r>
                <a14:m>
                  <m:oMath xmlns:m="http://schemas.openxmlformats.org/officeDocument/2006/math">
                    <m:r>
                      <a:rPr lang="en-US" sz="1800" b="1" i="1"/>
                      <m:t>𝜽</m:t>
                    </m:r>
                  </m:oMath>
                </a14:m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are optimized via classical methods to minimize a cross-entropy loss function. 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F7F5FEE-A53C-40F1-ACB2-5F221B5F6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44" y="4343400"/>
                <a:ext cx="8686800" cy="2174968"/>
              </a:xfrm>
              <a:prstGeom prst="rect">
                <a:avLst/>
              </a:prstGeom>
              <a:blipFill>
                <a:blip r:embed="rId3"/>
                <a:stretch>
                  <a:fillRect l="-1474" t="-3652" r="-1404" b="-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CB4287-6802-4A71-6C15-507B6A02C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592218"/>
              </p:ext>
            </p:extLst>
          </p:nvPr>
        </p:nvGraphicFramePr>
        <p:xfrm>
          <a:off x="348343" y="696689"/>
          <a:ext cx="8447313" cy="350018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945911">
                  <a:extLst>
                    <a:ext uri="{9D8B030D-6E8A-4147-A177-3AD203B41FA5}">
                      <a16:colId xmlns:a16="http://schemas.microsoft.com/office/drawing/2014/main" val="2360857121"/>
                    </a:ext>
                  </a:extLst>
                </a:gridCol>
                <a:gridCol w="1595491">
                  <a:extLst>
                    <a:ext uri="{9D8B030D-6E8A-4147-A177-3AD203B41FA5}">
                      <a16:colId xmlns:a16="http://schemas.microsoft.com/office/drawing/2014/main" val="3028441015"/>
                    </a:ext>
                  </a:extLst>
                </a:gridCol>
                <a:gridCol w="1563378">
                  <a:extLst>
                    <a:ext uri="{9D8B030D-6E8A-4147-A177-3AD203B41FA5}">
                      <a16:colId xmlns:a16="http://schemas.microsoft.com/office/drawing/2014/main" val="394211395"/>
                    </a:ext>
                  </a:extLst>
                </a:gridCol>
                <a:gridCol w="1186478">
                  <a:extLst>
                    <a:ext uri="{9D8B030D-6E8A-4147-A177-3AD203B41FA5}">
                      <a16:colId xmlns:a16="http://schemas.microsoft.com/office/drawing/2014/main" val="2480680368"/>
                    </a:ext>
                  </a:extLst>
                </a:gridCol>
                <a:gridCol w="1156055">
                  <a:extLst>
                    <a:ext uri="{9D8B030D-6E8A-4147-A177-3AD203B41FA5}">
                      <a16:colId xmlns:a16="http://schemas.microsoft.com/office/drawing/2014/main" val="2348149039"/>
                    </a:ext>
                  </a:extLst>
                </a:gridCol>
              </a:tblGrid>
              <a:tr h="309273">
                <a:tc rowSpan="2">
                  <a:txBody>
                    <a:bodyPr/>
                    <a:lstStyle/>
                    <a:p>
                      <a:pPr marL="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Experiment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marL="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Metrics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499527"/>
                  </a:ext>
                </a:extLst>
              </a:tr>
              <a:tr h="4639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Accuracy (%)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Precision (%)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Recall (%)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F1-Score (%)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9813793"/>
                  </a:ext>
                </a:extLst>
              </a:tr>
              <a:tr h="289287">
                <a:tc>
                  <a:txBody>
                    <a:bodyPr/>
                    <a:lstStyle/>
                    <a:p>
                      <a:pPr marL="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SDLFEN Track Only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95.34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95.21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95.24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95.22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2931009"/>
                  </a:ext>
                </a:extLst>
              </a:tr>
              <a:tr h="289287">
                <a:tc>
                  <a:txBody>
                    <a:bodyPr/>
                    <a:lstStyle/>
                    <a:p>
                      <a:pPr marL="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DenseNet-169 Only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95.70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96.42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96.40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96.41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1996019"/>
                  </a:ext>
                </a:extLst>
              </a:tr>
              <a:tr h="289287">
                <a:tc>
                  <a:txBody>
                    <a:bodyPr/>
                    <a:lstStyle/>
                    <a:p>
                      <a:pPr marL="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DenseNet-169 + EFLGA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96.06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96.49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96.48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96.48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5512391"/>
                  </a:ext>
                </a:extLst>
              </a:tr>
              <a:tr h="620648">
                <a:tc>
                  <a:txBody>
                    <a:bodyPr/>
                    <a:lstStyle/>
                    <a:p>
                      <a:pPr marL="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Dual Track (DenseNet+EFLGA + SDLFEN)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97.85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97.77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97.79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97.76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6126277"/>
                  </a:ext>
                </a:extLst>
              </a:tr>
              <a:tr h="463910">
                <a:tc>
                  <a:txBody>
                    <a:bodyPr/>
                    <a:lstStyle/>
                    <a:p>
                      <a:pPr marL="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Dual Track + ECA + Classical Classifier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98.57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98.36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98.37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98.36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8250262"/>
                  </a:ext>
                </a:extLst>
              </a:tr>
              <a:tr h="463910">
                <a:tc>
                  <a:txBody>
                    <a:bodyPr/>
                    <a:lstStyle/>
                    <a:p>
                      <a:pPr marL="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Dual Track + ECA + QML Classifier (Proposed)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98.92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98.94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98.94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320" marR="0" algn="ctr" hangingPunct="0">
                        <a:spcAft>
                          <a:spcPts val="12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98.93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7017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725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Abstract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964" y="647702"/>
            <a:ext cx="8691563" cy="1333498"/>
          </a:xfrm>
        </p:spPr>
        <p:txBody>
          <a:bodyPr lIns="0" tIns="0" rIns="0" bIns="0"/>
          <a:lstStyle/>
          <a:p>
            <a:pPr marL="182558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Developing robust computational solutions for digital pathology requires more than large datasets </a:t>
            </a:r>
            <a:r>
              <a:rPr lang="ro-RO" sz="1800" dirty="0">
                <a:latin typeface="Arial" charset="0"/>
                <a:cs typeface="Arial" charset="0"/>
              </a:rPr>
              <a:t>(</a:t>
            </a:r>
            <a:r>
              <a:rPr lang="en-US" sz="1800" dirty="0">
                <a:latin typeface="Arial" charset="0"/>
                <a:cs typeface="Arial" charset="0"/>
              </a:rPr>
              <a:t>meaningful and representative features</a:t>
            </a:r>
            <a:r>
              <a:rPr lang="ro-RO" sz="1800" dirty="0">
                <a:latin typeface="Arial" charset="0"/>
                <a:cs typeface="Arial" charset="0"/>
              </a:rPr>
              <a:t>)</a:t>
            </a:r>
            <a:r>
              <a:rPr lang="en-US" sz="1800" b="1" dirty="0">
                <a:latin typeface="Arial" charset="0"/>
                <a:cs typeface="Arial" charset="0"/>
              </a:rPr>
              <a:t>.</a:t>
            </a:r>
            <a:endParaRPr lang="ro-RO" sz="1800" b="1" dirty="0">
              <a:latin typeface="Arial" charset="0"/>
              <a:cs typeface="Arial" charset="0"/>
            </a:endParaRPr>
          </a:p>
          <a:p>
            <a:pPr marL="182558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Feature extraction remains the cornerstone of AI performance, determining how well a model can generalize </a:t>
            </a:r>
            <a:r>
              <a:rPr lang="ro-RO" sz="1800" dirty="0">
                <a:latin typeface="Arial" charset="0"/>
                <a:cs typeface="Arial" charset="0"/>
              </a:rPr>
              <a:t>(</a:t>
            </a:r>
            <a:r>
              <a:rPr lang="en-US" sz="1800" dirty="0">
                <a:latin typeface="Arial" charset="0"/>
                <a:cs typeface="Arial" charset="0"/>
              </a:rPr>
              <a:t>biological patterns</a:t>
            </a:r>
            <a:r>
              <a:rPr lang="ro-RO" sz="1800" dirty="0">
                <a:latin typeface="Arial" charset="0"/>
                <a:cs typeface="Arial" charset="0"/>
              </a:rPr>
              <a:t>)</a:t>
            </a:r>
            <a:r>
              <a:rPr lang="en-US" sz="1800" b="1" dirty="0">
                <a:latin typeface="Arial" charset="0"/>
                <a:cs typeface="Arial" charset="0"/>
              </a:rPr>
              <a:t>.</a:t>
            </a:r>
            <a:endParaRPr lang="ro-RO" sz="1800" b="1" dirty="0">
              <a:latin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92F9FA-41F0-69EE-9683-EF4870354FA7}"/>
              </a:ext>
            </a:extLst>
          </p:cNvPr>
          <p:cNvSpPr txBox="1"/>
          <p:nvPr/>
        </p:nvSpPr>
        <p:spPr>
          <a:xfrm>
            <a:off x="76200" y="1894106"/>
            <a:ext cx="6019800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58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Quantum computing introduces a new paradigm for representation learning</a:t>
            </a:r>
            <a:r>
              <a:rPr lang="en-US" b="1" dirty="0">
                <a:latin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cs typeface="Arial" charset="0"/>
              </a:rPr>
              <a:t>(</a:t>
            </a:r>
            <a:r>
              <a:rPr lang="en-US" sz="1800" dirty="0">
                <a:latin typeface="Arial" charset="0"/>
                <a:cs typeface="Arial" charset="0"/>
              </a:rPr>
              <a:t>capture non-linearity)</a:t>
            </a:r>
            <a:r>
              <a:rPr lang="en-US" sz="1800" b="1" dirty="0">
                <a:latin typeface="Arial" charset="0"/>
                <a:cs typeface="Arial" charset="0"/>
              </a:rPr>
              <a:t>. </a:t>
            </a:r>
          </a:p>
          <a:p>
            <a:pPr marL="182558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Arial" charset="0"/>
                <a:cs typeface="Arial" charset="0"/>
              </a:rPr>
              <a:t>Carbonate content, alone, could distinguish benign and neoplastic sensitivity of 85% and specificity of 88% in cases. </a:t>
            </a:r>
          </a:p>
          <a:p>
            <a:pPr marL="182558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Hybrid deep learning–quantum framework yields improved accuracy and efficiency in colorectal cancer classification </a:t>
            </a:r>
            <a:r>
              <a:rPr lang="en-US" sz="1800" dirty="0">
                <a:latin typeface="Arial" charset="0"/>
                <a:cs typeface="Arial" charset="0"/>
              </a:rPr>
              <a:t>(&gt;98.9%)</a:t>
            </a:r>
            <a:r>
              <a:rPr lang="en-US" sz="1800" b="1" dirty="0">
                <a:latin typeface="Arial" charset="0"/>
                <a:cs typeface="Arial" charset="0"/>
              </a:rPr>
              <a:t>.</a:t>
            </a:r>
            <a:endParaRPr lang="ro-RO" sz="1800" b="1" dirty="0">
              <a:latin typeface="Arial" charset="0"/>
              <a:cs typeface="Arial" charset="0"/>
            </a:endParaRPr>
          </a:p>
          <a:p>
            <a:pPr marL="182558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The combination of graph neural networks (GNN; graph embeddings) with variational quantum classifier models spatial dependencies in tissue graphs to enhance tumor characterization (</a:t>
            </a:r>
            <a:r>
              <a:rPr lang="en-US" sz="1800" dirty="0">
                <a:latin typeface="Arial" charset="0"/>
                <a:cs typeface="Arial" charset="0"/>
              </a:rPr>
              <a:t>&gt;71%</a:t>
            </a:r>
            <a:r>
              <a:rPr lang="en-US" sz="1800" b="1" dirty="0">
                <a:latin typeface="Arial" charset="0"/>
                <a:cs typeface="Arial" charset="0"/>
              </a:rPr>
              <a:t>).</a:t>
            </a:r>
            <a:endParaRPr lang="ro-RO" sz="1800" b="1" dirty="0">
              <a:latin typeface="Arial" charset="0"/>
              <a:cs typeface="Arial" charset="0"/>
            </a:endParaRPr>
          </a:p>
          <a:p>
            <a:pPr marL="182558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Arial" charset="0"/>
                <a:cs typeface="Arial" charset="0"/>
              </a:rPr>
              <a:t>C</a:t>
            </a:r>
            <a:r>
              <a:rPr lang="en-US" sz="1800" b="1" dirty="0">
                <a:latin typeface="Arial" charset="0"/>
                <a:cs typeface="Arial" charset="0"/>
              </a:rPr>
              <a:t>oherent progression - from data-centric enrichment to feature refinement </a:t>
            </a:r>
            <a:r>
              <a:rPr lang="en-US" sz="1800" dirty="0">
                <a:latin typeface="Arial" charset="0"/>
                <a:cs typeface="Arial" charset="0"/>
              </a:rPr>
              <a:t>(interpretable, feature-driven</a:t>
            </a:r>
            <a:r>
              <a:rPr lang="en-US" dirty="0">
                <a:latin typeface="Arial" charset="0"/>
                <a:cs typeface="Arial" charset="0"/>
              </a:rPr>
              <a:t>)</a:t>
            </a:r>
            <a:r>
              <a:rPr lang="en-US" b="1" dirty="0">
                <a:latin typeface="Arial" charset="0"/>
                <a:cs typeface="Arial" charset="0"/>
              </a:rPr>
              <a:t>.</a:t>
            </a:r>
            <a:endParaRPr lang="en-US" sz="18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Hello, my new home! (1)">
            <a:hlinkClick r:id="" action="ppaction://media"/>
            <a:extLst>
              <a:ext uri="{FF2B5EF4-FFF2-40B4-BE49-F238E27FC236}">
                <a16:creationId xmlns:a16="http://schemas.microsoft.com/office/drawing/2014/main" id="{01FA69E1-1589-F806-F288-944D43F1EA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3985" y="1593350"/>
            <a:ext cx="2731415" cy="485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1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Graph Networks I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98938B-C7A7-4120-A9A0-7A611986DA1B}"/>
              </a:ext>
            </a:extLst>
          </p:cNvPr>
          <p:cNvSpPr txBox="1">
            <a:spLocks/>
          </p:cNvSpPr>
          <p:nvPr/>
        </p:nvSpPr>
        <p:spPr>
          <a:xfrm>
            <a:off x="1" y="647701"/>
            <a:ext cx="4572000" cy="58706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F24BE46-6ABD-47A4-B12E-6CB3B28ACB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4" y="647701"/>
                <a:ext cx="8809557" cy="3388859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82608" lvl="1" indent="-182558">
                  <a:spcBef>
                    <a:spcPts val="0"/>
                  </a:spcBef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Series: GNN parameters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/>
                        </m:ctrlPr>
                      </m:sSubPr>
                      <m:e>
                        <m:r>
                          <a:rPr lang="en-US" sz="1200" b="1" i="1"/>
                          <m:t>𝜽</m:t>
                        </m:r>
                      </m:e>
                      <m:sub>
                        <m:r>
                          <a:rPr lang="en-US" sz="1200" b="1" i="1"/>
                          <m:t>𝑮</m:t>
                        </m:r>
                      </m:sub>
                    </m:sSub>
                  </m:oMath>
                </a14:m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are fixed after classical pre-training, and only the VQC parameters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/>
                        </m:ctrlPr>
                      </m:sSubPr>
                      <m:e>
                        <m:r>
                          <a:rPr lang="en-US" sz="1200" b="1" i="1"/>
                          <m:t>𝜽</m:t>
                        </m:r>
                      </m:e>
                      <m:sub>
                        <m:r>
                          <a:rPr lang="en-US" sz="1200" b="1" i="1"/>
                          <m:t>𝑸</m:t>
                        </m:r>
                      </m:sub>
                    </m:sSub>
                  </m:oMath>
                </a14:m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are optimized.</a:t>
                </a:r>
              </a:p>
              <a:p>
                <a:pPr marL="582608" lvl="1" indent="-182558">
                  <a:spcBef>
                    <a:spcPts val="0"/>
                  </a:spcBef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second, more powerful paradigm involves end-to-end training, where the loss from the quantum circuit is backpropagated through the entire hybrid system</a:t>
                </a:r>
              </a:p>
              <a:p>
                <a:pPr marL="182558" indent="-182558">
                  <a:spcBef>
                    <a:spcPts val="0"/>
                  </a:spcBef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initial step involves constructing a hierarchical graph </a:t>
                </a:r>
                <a14:m>
                  <m:oMath xmlns:m="http://schemas.openxmlformats.org/officeDocument/2006/math">
                    <m:r>
                      <a:rPr lang="en-US" sz="1600" b="1" i="1"/>
                      <m:t>𝓖</m:t>
                    </m:r>
                    <m:r>
                      <a:rPr lang="en-US" sz="1600" b="1" i="1"/>
                      <m:t>=(</m:t>
                    </m:r>
                    <m:r>
                      <a:rPr lang="en-US" sz="1600" b="1" i="1"/>
                      <m:t>𝓥</m:t>
                    </m:r>
                    <m:r>
                      <a:rPr lang="en-US" sz="1600" b="1" i="1"/>
                      <m:t>,</m:t>
                    </m:r>
                    <m:r>
                      <a:rPr lang="en-US" sz="1600" b="1" i="1"/>
                      <m:t>𝓔</m:t>
                    </m:r>
                    <m:r>
                      <a:rPr lang="en-US" sz="1600" b="1" i="1"/>
                      <m:t>)</m:t>
                    </m:r>
                  </m:oMath>
                </a14:m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from a WSI, where nodes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/>
                        </m:ctrlPr>
                      </m:sSubPr>
                      <m:e>
                        <m:r>
                          <a:rPr lang="en-US" sz="1600" b="1" i="1"/>
                          <m:t>𝒗</m:t>
                        </m:r>
                      </m:e>
                      <m:sub>
                        <m:r>
                          <a:rPr lang="en-US" sz="1600" b="1" i="1"/>
                          <m:t>𝒊</m:t>
                        </m:r>
                      </m:sub>
                    </m:sSub>
                    <m:r>
                      <a:rPr lang="en-US" sz="1600" b="1" i="1"/>
                      <m:t>∈</m:t>
                    </m:r>
                    <m:r>
                      <a:rPr lang="en-US" sz="1600" b="1" i="1"/>
                      <m:t>𝓥</m:t>
                    </m:r>
                  </m:oMath>
                </a14:m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represent biological entities (e.g., cells, tissue regions) and edges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/>
                        </m:ctrlPr>
                      </m:sSubPr>
                      <m:e>
                        <m:r>
                          <a:rPr lang="en-US" sz="1600" b="1" i="1"/>
                          <m:t>𝒆</m:t>
                        </m:r>
                      </m:e>
                      <m:sub>
                        <m:r>
                          <a:rPr lang="en-US" sz="1600" b="1" i="1"/>
                          <m:t>𝒊𝒋</m:t>
                        </m:r>
                      </m:sub>
                    </m:sSub>
                    <m:r>
                      <a:rPr lang="en-US" sz="1600" b="1" i="1"/>
                      <m:t>∈</m:t>
                    </m:r>
                    <m:r>
                      <a:rPr lang="en-US" sz="1600" b="1" i="1"/>
                      <m:t>𝓔</m:t>
                    </m:r>
                  </m:oMath>
                </a14:m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represent their spatial or functional interactions. </a:t>
                </a:r>
              </a:p>
              <a:p>
                <a:pPr marL="182558" indent="-182558">
                  <a:spcBef>
                    <a:spcPts val="0"/>
                  </a:spcBef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GNN (HACT-NET) learns node embeddings through a series of message-passing layers. For a node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at layer 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the update function can be summarized </a:t>
                </a:r>
              </a:p>
              <a:p>
                <a:pPr marL="0" indent="0" algn="ctr" hangingPunc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𝒍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1600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𝒖𝒑𝒅𝒂𝒕𝒆</m:t>
                          </m:r>
                        </m:sub>
                      </m:sSub>
                      <m:r>
                        <a:rPr lang="en-US" sz="1600" b="1" i="1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𝒍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1600" b="1" i="1">
                          <a:latin typeface="Cambria Math" panose="02040503050406030204" pitchFamily="18" charset="0"/>
                        </a:rPr>
                        <m:t>,</m:t>
                      </m:r>
                      <m:limLow>
                        <m:limLow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⨁</m:t>
                          </m:r>
                        </m:e>
                        <m:lim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𝒋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𝓝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  <m:sSub>
                        <m:sSub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𝒎𝒆𝒔𝒔𝒂𝒈𝒆</m:t>
                          </m:r>
                        </m:sub>
                      </m:sSub>
                      <m:r>
                        <a:rPr lang="en-US" sz="1600" b="1" i="1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𝒍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1600" b="1" i="1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  <m:sup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𝒍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1600" b="1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en-US" sz="1600" b="1" i="1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82558" indent="-182558">
                  <a:spcBef>
                    <a:spcPts val="0"/>
                  </a:spcBef>
                  <a:spcAft>
                    <a:spcPts val="1200"/>
                  </a:spcAft>
                  <a:buFont typeface="Arial" charset="0"/>
                  <a:buChar char="•"/>
                </a:pPr>
                <a:endParaRPr lang="en-US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spcBef>
                    <a:spcPts val="0"/>
                  </a:spcBef>
                  <a:spcAft>
                    <a:spcPts val="1200"/>
                  </a:spcAft>
                  <a:buNone/>
                </a:pP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F24BE46-6ABD-47A4-B12E-6CB3B28AC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4" y="647701"/>
                <a:ext cx="8809557" cy="3388859"/>
              </a:xfrm>
              <a:prstGeom prst="rect">
                <a:avLst/>
              </a:prstGeom>
              <a:blipFill>
                <a:blip r:embed="rId3"/>
                <a:stretch>
                  <a:fillRect l="-1315" t="-1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A diagram of a machine&#10;&#10;AI-generated content may be incorrect.">
            <a:extLst>
              <a:ext uri="{FF2B5EF4-FFF2-40B4-BE49-F238E27FC236}">
                <a16:creationId xmlns:a16="http://schemas.microsoft.com/office/drawing/2014/main" id="{0D1D3C0C-9CA2-E8C6-D42E-340A8FFBA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05" y="4931953"/>
            <a:ext cx="3251194" cy="158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A diagram of a diagram&#10;&#10;AI-generated content may be incorrect.">
            <a:extLst>
              <a:ext uri="{FF2B5EF4-FFF2-40B4-BE49-F238E27FC236}">
                <a16:creationId xmlns:a16="http://schemas.microsoft.com/office/drawing/2014/main" id="{38C501C6-A806-097C-540A-B5D8DB35B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712" y="4980576"/>
            <a:ext cx="3867748" cy="14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CF4180F-9A76-B43A-02E2-6863C40A6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599" y="2403568"/>
            <a:ext cx="9999127" cy="63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64165F-8365-D4F1-8AFC-21E442C3CC35}"/>
                  </a:ext>
                </a:extLst>
              </p:cNvPr>
              <p:cNvSpPr txBox="1"/>
              <p:nvPr/>
            </p:nvSpPr>
            <p:spPr>
              <a:xfrm>
                <a:off x="176369" y="3457167"/>
                <a:ext cx="8809104" cy="17658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hangingPunct="0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where 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1" i="1"/>
                        </m:ctrlPr>
                      </m:sSubSupPr>
                      <m:e>
                        <m:r>
                          <a:rPr lang="en-US" sz="1600" b="1" i="1"/>
                          <m:t>𝒉</m:t>
                        </m:r>
                      </m:e>
                      <m:sub>
                        <m:r>
                          <a:rPr lang="en-US" sz="1600" b="1" i="1"/>
                          <m:t>𝒊</m:t>
                        </m:r>
                      </m:sub>
                      <m:sup>
                        <m:r>
                          <a:rPr lang="en-US" sz="1600" b="1" i="1"/>
                          <m:t>(</m:t>
                        </m:r>
                        <m:r>
                          <a:rPr lang="en-US" sz="1600" b="1" i="1"/>
                          <m:t>𝒍</m:t>
                        </m:r>
                        <m:r>
                          <a:rPr lang="en-US" sz="1600" b="1" i="1"/>
                          <m:t>)</m:t>
                        </m:r>
                      </m:sup>
                    </m:sSubSup>
                  </m:oMath>
                </a14:m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is the feature vector of node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/>
                        </m:ctrlPr>
                      </m:sSubPr>
                      <m:e>
                        <m:r>
                          <a:rPr lang="en-US" sz="1600" b="1" i="1"/>
                          <m:t>𝒗</m:t>
                        </m:r>
                      </m:e>
                      <m:sub>
                        <m:r>
                          <a:rPr lang="en-US" sz="1600" b="1" i="1"/>
                          <m:t>𝒊</m:t>
                        </m:r>
                      </m:sub>
                    </m:sSub>
                  </m:oMath>
                </a14:m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at layer </a:t>
                </a:r>
                <a14:m>
                  <m:oMath xmlns:m="http://schemas.openxmlformats.org/officeDocument/2006/math">
                    <m:r>
                      <a:rPr lang="en-US" sz="1600" b="1" i="1"/>
                      <m:t>𝒍</m:t>
                    </m:r>
                  </m:oMath>
                </a14:m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 </a:t>
                </a:r>
                <a14:m>
                  <m:oMath xmlns:m="http://schemas.openxmlformats.org/officeDocument/2006/math">
                    <m:r>
                      <a:rPr lang="en-US" sz="1600" b="1" i="1"/>
                      <m:t>𝓝</m:t>
                    </m:r>
                    <m:r>
                      <a:rPr lang="en-US" sz="1600" b="1" i="1"/>
                      <m:t>(</m:t>
                    </m:r>
                    <m:r>
                      <a:rPr lang="en-US" sz="1600" b="1" i="1"/>
                      <m:t>𝒊</m:t>
                    </m:r>
                    <m:r>
                      <a:rPr lang="en-US" sz="1600" b="1" i="1"/>
                      <m:t>)</m:t>
                    </m:r>
                  </m:oMath>
                </a14:m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is the set of its neighbors, </a:t>
                </a:r>
                <a14:m>
                  <m:oMath xmlns:m="http://schemas.openxmlformats.org/officeDocument/2006/math">
                    <m:r>
                      <a:rPr lang="en-US" sz="1600" b="1" i="1"/>
                      <m:t>⨁</m:t>
                    </m:r>
                  </m:oMath>
                </a14:m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is a permutation-invariant aggregation function (e.g., sum or mean), and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/>
                        </m:ctrlPr>
                      </m:sSubPr>
                      <m:e>
                        <m:r>
                          <a:rPr lang="en-US" sz="1600" b="1" i="1"/>
                          <m:t>𝒇</m:t>
                        </m:r>
                      </m:e>
                      <m:sub>
                        <m:r>
                          <a:rPr lang="en-US" sz="1600" b="1" i="1"/>
                          <m:t>𝒎𝒆𝒔𝒔𝒂𝒈𝒆</m:t>
                        </m:r>
                      </m:sub>
                    </m:sSub>
                  </m:oMath>
                </a14:m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and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/>
                        </m:ctrlPr>
                      </m:sSubPr>
                      <m:e>
                        <m:r>
                          <a:rPr lang="en-US" sz="1600" b="1" i="1"/>
                          <m:t>𝒇</m:t>
                        </m:r>
                      </m:e>
                      <m:sub>
                        <m:r>
                          <a:rPr lang="en-US" sz="1600" b="1" i="1"/>
                          <m:t>𝒖𝒑𝒅𝒂𝒕𝒆</m:t>
                        </m:r>
                      </m:sub>
                    </m:sSub>
                  </m:oMath>
                </a14:m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are learnable functions. A graph-level readout function, such as global average pooling, then produces a fixed-size embedding vector </a:t>
                </a:r>
                <a14:m>
                  <m:oMath xmlns:m="http://schemas.openxmlformats.org/officeDocument/2006/math">
                    <m:r>
                      <a:rPr lang="en-US" sz="1600" b="1" i="1"/>
                      <m:t>𝒛</m:t>
                    </m:r>
                    <m:r>
                      <a:rPr lang="en-US" sz="1600" b="1" i="1"/>
                      <m:t>=</m:t>
                    </m:r>
                    <m:r>
                      <a:rPr lang="en-US" sz="1600" b="1" i="1"/>
                      <m:t>𝑹𝒆𝒂𝒅𝒐𝒖𝒕</m:t>
                    </m:r>
                    <m:r>
                      <a:rPr lang="en-US" sz="1600" b="1" i="1"/>
                      <m:t>({</m:t>
                    </m:r>
                    <m:sSubSup>
                      <m:sSubSupPr>
                        <m:ctrlPr>
                          <a:rPr lang="en-US" sz="1600" b="1" i="1"/>
                        </m:ctrlPr>
                      </m:sSubSupPr>
                      <m:e>
                        <m:r>
                          <a:rPr lang="en-US" sz="1600" b="1" i="1"/>
                          <m:t>𝒉</m:t>
                        </m:r>
                      </m:e>
                      <m:sub>
                        <m:r>
                          <a:rPr lang="en-US" sz="1600" b="1" i="1"/>
                          <m:t>𝒊</m:t>
                        </m:r>
                      </m:sub>
                      <m:sup>
                        <m:r>
                          <a:rPr lang="en-US" sz="1600" b="1" i="1"/>
                          <m:t>(</m:t>
                        </m:r>
                        <m:r>
                          <a:rPr lang="en-US" sz="1600" b="1" i="1"/>
                          <m:t>𝑳</m:t>
                        </m:r>
                        <m:r>
                          <a:rPr lang="en-US" sz="1600" b="1" i="1"/>
                          <m:t>)</m:t>
                        </m:r>
                      </m:sup>
                    </m:sSubSup>
                    <m:r>
                      <a:rPr lang="en-US" sz="1600" b="1"/>
                      <m:t>∣</m:t>
                    </m:r>
                    <m:sSub>
                      <m:sSubPr>
                        <m:ctrlPr>
                          <a:rPr lang="en-US" sz="1600" b="1" i="1"/>
                        </m:ctrlPr>
                      </m:sSubPr>
                      <m:e>
                        <m:r>
                          <a:rPr lang="en-US" sz="1600" b="1" i="1"/>
                          <m:t>𝒗</m:t>
                        </m:r>
                      </m:e>
                      <m:sub>
                        <m:r>
                          <a:rPr lang="en-US" sz="1600" b="1" i="1"/>
                          <m:t>𝒊</m:t>
                        </m:r>
                      </m:sub>
                    </m:sSub>
                    <m:r>
                      <a:rPr lang="en-US" sz="1600" b="1" i="1"/>
                      <m:t>∈</m:t>
                    </m:r>
                    <m:r>
                      <a:rPr lang="en-US" sz="1600" b="1" i="1"/>
                      <m:t>𝓥</m:t>
                    </m:r>
                    <m:r>
                      <a:rPr lang="en-US" sz="1600" b="1" i="1"/>
                      <m:t>})∈</m:t>
                    </m:r>
                    <m:sSup>
                      <m:sSupPr>
                        <m:ctrlPr>
                          <a:rPr lang="en-US" sz="1600" b="1" i="1"/>
                        </m:ctrlPr>
                      </m:sSupPr>
                      <m:e>
                        <m:r>
                          <a:rPr lang="en-US" sz="1600" b="1" i="1"/>
                          <m:t>ℝ</m:t>
                        </m:r>
                      </m:e>
                      <m:sup>
                        <m:r>
                          <a:rPr lang="en-US" sz="1600" b="1" i="1"/>
                          <m:t>𝒅</m:t>
                        </m:r>
                      </m:sup>
                    </m:sSup>
                  </m:oMath>
                </a14:m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that encapsulates the entire tumor environment.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64165F-8365-D4F1-8AFC-21E442C3C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9" y="3457167"/>
                <a:ext cx="8809104" cy="1765868"/>
              </a:xfrm>
              <a:prstGeom prst="rect">
                <a:avLst/>
              </a:prstGeom>
              <a:blipFill>
                <a:blip r:embed="rId6"/>
                <a:stretch>
                  <a:fillRect l="-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6983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CBD6C-C0B1-F3F1-1EBC-2698572E8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C7D3E-A8D1-06A9-FC45-B2807F384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Graph Networks II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9CA64A-386B-1C2B-AB17-45B6F118E431}"/>
              </a:ext>
            </a:extLst>
          </p:cNvPr>
          <p:cNvSpPr txBox="1">
            <a:spLocks/>
          </p:cNvSpPr>
          <p:nvPr/>
        </p:nvSpPr>
        <p:spPr>
          <a:xfrm>
            <a:off x="1" y="647701"/>
            <a:ext cx="4572000" cy="58706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FC4DCE1-817D-5D2E-C21E-401397D914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4" y="647702"/>
                <a:ext cx="8809557" cy="122272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hangingPunct="0"/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classical graph embedding </a:t>
                </a:r>
                <a14:m>
                  <m:oMath xmlns:m="http://schemas.openxmlformats.org/officeDocument/2006/math">
                    <m:r>
                      <a:rPr lang="en-US" sz="1800" b="1" i="1"/>
                      <m:t>𝒛</m:t>
                    </m:r>
                  </m:oMath>
                </a14:m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is subsequently passed to the quantum component. A pivotal innovation in this work is the use of amplitude encoding to map the high-dimensional classical vector into a quantum state. This encoding represents a </a:t>
                </a:r>
                <a14:m>
                  <m:oMath xmlns:m="http://schemas.openxmlformats.org/officeDocument/2006/math">
                    <m:r>
                      <a:rPr lang="en-US" sz="1800" b="1" i="1"/>
                      <m:t>𝒅</m:t>
                    </m:r>
                  </m:oMath>
                </a14:m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-dimensional vector using only </a:t>
                </a:r>
                <a14:m>
                  <m:oMath xmlns:m="http://schemas.openxmlformats.org/officeDocument/2006/math">
                    <m:r>
                      <a:rPr lang="en-US" sz="1800" b="1" i="1"/>
                      <m:t>𝒏</m:t>
                    </m:r>
                    <m:r>
                      <a:rPr lang="en-US" sz="1800" b="1" i="1"/>
                      <m:t>=⌈</m:t>
                    </m:r>
                    <m:sSub>
                      <m:sSubPr>
                        <m:ctrlPr>
                          <a:rPr lang="en-US" sz="1800" b="1" i="1"/>
                        </m:ctrlPr>
                      </m:sSubPr>
                      <m:e>
                        <m:r>
                          <a:rPr lang="en-US" sz="1800" b="1" i="1"/>
                          <m:t>𝒍𝒐𝒈</m:t>
                        </m:r>
                      </m:e>
                      <m:sub>
                        <m:r>
                          <a:rPr lang="en-US" sz="1800" b="1" i="1"/>
                          <m:t>𝟐</m:t>
                        </m:r>
                      </m:sub>
                    </m:sSub>
                    <m:r>
                      <a:rPr lang="en-US" sz="1800" b="1" i="1"/>
                      <m:t>𝒅</m:t>
                    </m:r>
                    <m:r>
                      <a:rPr lang="en-US" sz="1800" b="1" i="1"/>
                      <m:t>⌉</m:t>
                    </m:r>
                  </m:oMath>
                </a14:m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qubits:</a:t>
                </a:r>
              </a:p>
              <a:p>
                <a:pPr marL="0" indent="0" hangingPunc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/>
                        <m:t>∣</m:t>
                      </m:r>
                      <m:r>
                        <a:rPr lang="en-US" sz="1800" b="1" i="1"/>
                        <m:t>𝝍</m:t>
                      </m:r>
                      <m:r>
                        <a:rPr lang="en-US" sz="1800" b="1" i="1"/>
                        <m:t>(</m:t>
                      </m:r>
                      <m:r>
                        <a:rPr lang="en-US" sz="1800" b="1" i="1"/>
                        <m:t>𝒛</m:t>
                      </m:r>
                      <m:r>
                        <a:rPr lang="en-US" sz="1800" b="1" i="1"/>
                        <m:t>)⟩=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en-US" sz="1800" b="1" i="1"/>
                          </m:ctrlPr>
                        </m:naryPr>
                        <m:sub>
                          <m:r>
                            <a:rPr lang="en-US" sz="1800" b="1" i="1"/>
                            <m:t>𝒌</m:t>
                          </m:r>
                          <m:r>
                            <a:rPr lang="en-US" sz="1800" b="1" i="1"/>
                            <m:t>=</m:t>
                          </m:r>
                          <m:r>
                            <a:rPr lang="en-US" sz="1800" b="1" i="1"/>
                            <m:t>𝟎</m:t>
                          </m:r>
                        </m:sub>
                        <m:sup>
                          <m:r>
                            <a:rPr lang="en-US" sz="1800" b="1" i="1"/>
                            <m:t>𝒅</m:t>
                          </m:r>
                          <m:r>
                            <a:rPr lang="en-US" sz="1800" b="1" i="1"/>
                            <m:t>−</m:t>
                          </m:r>
                          <m:r>
                            <a:rPr lang="en-US" sz="1800" b="1" i="1"/>
                            <m:t>𝟏</m:t>
                          </m:r>
                        </m:sup>
                        <m:e>
                          <m:f>
                            <m:fPr>
                              <m:ctrlPr>
                                <a:rPr lang="en-US" sz="1800" b="1" i="1"/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b="1" i="1"/>
                                  </m:ctrlPr>
                                </m:sSubPr>
                                <m:e>
                                  <m:r>
                                    <a:rPr lang="en-US" sz="1800" b="1" i="1"/>
                                    <m:t>𝒛</m:t>
                                  </m:r>
                                </m:e>
                                <m:sub>
                                  <m:r>
                                    <a:rPr lang="en-US" sz="1800" b="1" i="1"/>
                                    <m:t>𝒌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 b="1"/>
                                <m:t>∥</m:t>
                              </m:r>
                              <m:r>
                                <a:rPr lang="en-US" sz="1800" b="1" i="1"/>
                                <m:t>𝒛</m:t>
                              </m:r>
                              <m:r>
                                <a:rPr lang="en-US" sz="1800" b="1"/>
                                <m:t>∥</m:t>
                              </m:r>
                            </m:den>
                          </m:f>
                          <m:r>
                            <a:rPr lang="en-US" sz="1800" b="1"/>
                            <m:t>∣</m:t>
                          </m:r>
                          <m:r>
                            <a:rPr lang="en-US" sz="1800" b="1" i="1"/>
                            <m:t>𝒌</m:t>
                          </m:r>
                          <m:r>
                            <a:rPr lang="en-US" sz="1800" b="1" i="1"/>
                            <m:t>⟩</m:t>
                          </m:r>
                        </m:e>
                      </m:nary>
                    </m:oMath>
                  </m:oMathPara>
                </a14:m>
                <a:endParaRPr lang="en-US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spcBef>
                    <a:spcPts val="0"/>
                  </a:spcBef>
                  <a:spcAft>
                    <a:spcPts val="1200"/>
                  </a:spcAft>
                  <a:buNone/>
                </a:pPr>
                <a:endParaRPr lang="en-US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FC4DCE1-817D-5D2E-C21E-401397D91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4" y="647702"/>
                <a:ext cx="8809557" cy="1222728"/>
              </a:xfrm>
              <a:prstGeom prst="rect">
                <a:avLst/>
              </a:prstGeom>
              <a:blipFill>
                <a:blip r:embed="rId3"/>
                <a:stretch>
                  <a:fillRect l="-1522" t="-6468" r="-623" b="-76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A diagram of a machine&#10;&#10;AI-generated content may be incorrect.">
            <a:extLst>
              <a:ext uri="{FF2B5EF4-FFF2-40B4-BE49-F238E27FC236}">
                <a16:creationId xmlns:a16="http://schemas.microsoft.com/office/drawing/2014/main" id="{201C27AF-0008-8E19-6586-12A818B5B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184" y="3098242"/>
            <a:ext cx="3845977" cy="187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A diagram of a diagram&#10;&#10;AI-generated content may be incorrect.">
            <a:extLst>
              <a:ext uri="{FF2B5EF4-FFF2-40B4-BE49-F238E27FC236}">
                <a16:creationId xmlns:a16="http://schemas.microsoft.com/office/drawing/2014/main" id="{86A0C34D-698C-F6EE-8C90-B87C294C5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13" y="5029200"/>
            <a:ext cx="3867748" cy="14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C4389D0-DB0B-0005-621B-7C63FB106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599" y="2403568"/>
            <a:ext cx="9999127" cy="63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180924-5F71-F094-78C2-17D9E3E6E74D}"/>
                  </a:ext>
                </a:extLst>
              </p:cNvPr>
              <p:cNvSpPr txBox="1"/>
              <p:nvPr/>
            </p:nvSpPr>
            <p:spPr>
              <a:xfrm>
                <a:off x="130784" y="3091472"/>
                <a:ext cx="5094057" cy="3471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hangingPunct="0"/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This logarithmic compression is lossless and stands in contrast to classical dimensionality reduction techniques.</a:t>
                </a:r>
              </a:p>
              <a:p>
                <a:pPr hangingPunct="0"/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quantum state 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𝝍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)⟩</m:t>
                    </m:r>
                  </m:oMath>
                </a14:m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is then fed into a variational quantum circuit 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 The prediction for a binary classification task is derived from the expectation value:</a:t>
                </a:r>
              </a:p>
              <a:p>
                <a:pPr hangingPunct="0"/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𝓖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)=⟨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𝝍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∣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𝑶𝑽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𝝍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)⟩</m:t>
                      </m:r>
                    </m:oMath>
                  </m:oMathPara>
                </a14:m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hangingPunct="0"/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hangingPunct="0"/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where 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is a Hermitian observable defining the measurement.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180924-5F71-F094-78C2-17D9E3E6E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84" y="3091472"/>
                <a:ext cx="5094057" cy="3471848"/>
              </a:xfrm>
              <a:prstGeom prst="rect">
                <a:avLst/>
              </a:prstGeom>
              <a:blipFill>
                <a:blip r:embed="rId6"/>
                <a:stretch>
                  <a:fillRect l="-957" t="-877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0823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Discussion: Feature Enriched AI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98938B-C7A7-4120-A9A0-7A611986DA1B}"/>
              </a:ext>
            </a:extLst>
          </p:cNvPr>
          <p:cNvSpPr txBox="1">
            <a:spLocks/>
          </p:cNvSpPr>
          <p:nvPr/>
        </p:nvSpPr>
        <p:spPr>
          <a:xfrm>
            <a:off x="228602" y="597720"/>
            <a:ext cx="4343401" cy="58706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93271A-F15F-4035-8A43-75DA2461C4D9}"/>
              </a:ext>
            </a:extLst>
          </p:cNvPr>
          <p:cNvSpPr txBox="1">
            <a:spLocks/>
          </p:cNvSpPr>
          <p:nvPr/>
        </p:nvSpPr>
        <p:spPr>
          <a:xfrm>
            <a:off x="228603" y="647703"/>
            <a:ext cx="8686799" cy="56768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Shift from data-scale focus → physiologically meaningful feature extraction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Carbonate–malignancy correlation reveals diagnostic power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Hybrid architectures (</a:t>
            </a:r>
            <a:r>
              <a:rPr lang="en-US" sz="1800" b="1" dirty="0" err="1">
                <a:latin typeface="Arial" charset="0"/>
                <a:cs typeface="Arial" charset="0"/>
              </a:rPr>
              <a:t>QDeepColonNet</a:t>
            </a:r>
            <a:r>
              <a:rPr lang="en-US" sz="1800" b="1" dirty="0">
                <a:latin typeface="Arial" charset="0"/>
                <a:cs typeface="Arial" charset="0"/>
              </a:rPr>
              <a:t>) capture both multi-scale structure and local texture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Quantum classifiers project features into Hilbert space for enhanced separability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Quantum – Classical GNNs model the tumor microenvironment via amplitude encoding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Lossless graph compression preserves complex spatial-cellular interactions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End-to-end co-training aligns classical and quantum representations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Convergence of biologically relevant data and quantum-enhanced learning → transparent, robust, next-generation digital pathology systems</a:t>
            </a:r>
          </a:p>
        </p:txBody>
      </p:sp>
    </p:spTree>
    <p:extLst>
      <p:ext uri="{BB962C8B-B14F-4D97-AF65-F5344CB8AC3E}">
        <p14:creationId xmlns:p14="http://schemas.microsoft.com/office/powerpoint/2010/main" val="1329494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98938B-C7A7-4120-A9A0-7A611986DA1B}"/>
              </a:ext>
            </a:extLst>
          </p:cNvPr>
          <p:cNvSpPr txBox="1">
            <a:spLocks/>
          </p:cNvSpPr>
          <p:nvPr/>
        </p:nvSpPr>
        <p:spPr>
          <a:xfrm>
            <a:off x="1" y="647701"/>
            <a:ext cx="4572000" cy="58706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B62BC4-E020-4C1E-BF17-75727B9561FE}"/>
              </a:ext>
            </a:extLst>
          </p:cNvPr>
          <p:cNvSpPr txBox="1">
            <a:spLocks/>
          </p:cNvSpPr>
          <p:nvPr/>
        </p:nvSpPr>
        <p:spPr>
          <a:xfrm>
            <a:off x="228600" y="647703"/>
            <a:ext cx="8686800" cy="56768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Prioritize feature relevance over scale: </a:t>
            </a:r>
            <a:r>
              <a:rPr lang="en-US" sz="1800" dirty="0">
                <a:latin typeface="Arial" charset="0"/>
                <a:cs typeface="Arial" charset="0"/>
              </a:rPr>
              <a:t>shift from bigger models/datasets (quantum) to extracting physiologically salient, mechanism-aware features</a:t>
            </a:r>
            <a:r>
              <a:rPr lang="en-US" sz="1800" b="1" dirty="0">
                <a:latin typeface="Arial" charset="0"/>
                <a:cs typeface="Arial" charset="0"/>
              </a:rPr>
              <a:t>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Multi-scale extraction: </a:t>
            </a:r>
            <a:r>
              <a:rPr lang="en-US" sz="1800" dirty="0">
                <a:latin typeface="Arial" charset="0"/>
                <a:cs typeface="Arial" charset="0"/>
              </a:rPr>
              <a:t>architectures must capture global tissue context and local texture to reach higher diagnostic accuracy</a:t>
            </a:r>
            <a:r>
              <a:rPr lang="en-US" sz="1800" b="1" dirty="0">
                <a:latin typeface="Arial" charset="0"/>
                <a:cs typeface="Arial" charset="0"/>
              </a:rPr>
              <a:t>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Biochemical and structural imaging grounds decisions:</a:t>
            </a:r>
            <a:r>
              <a:rPr lang="en-US" sz="1800" dirty="0">
                <a:latin typeface="Arial" charset="0"/>
                <a:cs typeface="Arial" charset="0"/>
              </a:rPr>
              <a:t> integrating quantifiable signals (e.g., mineral composition) improves biological plausibility, generalization, and clinical interpretability</a:t>
            </a:r>
            <a:r>
              <a:rPr lang="en-US" sz="1800" b="1" dirty="0">
                <a:latin typeface="Arial" charset="0"/>
                <a:cs typeface="Arial" charset="0"/>
              </a:rPr>
              <a:t>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Hybrid quantum–classical methods are promising: </a:t>
            </a:r>
            <a:r>
              <a:rPr lang="en-US" sz="1800" dirty="0">
                <a:latin typeface="Arial" charset="0"/>
                <a:cs typeface="Arial" charset="0"/>
              </a:rPr>
              <a:t>they offer expressive separability and potential lossless compression for high-dimensional, enriched feature spaces, with the hardware downside. 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Translate to multimodal, longitudinal practice</a:t>
            </a:r>
            <a:r>
              <a:rPr lang="en-US" sz="1800" dirty="0">
                <a:latin typeface="Arial" charset="0"/>
                <a:cs typeface="Arial" charset="0"/>
              </a:rPr>
              <a:t>: next steps include the fusion between histology biomarkers and feature-enriched methods.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endParaRPr lang="en-US" sz="1800" dirty="0">
              <a:latin typeface="Arial" charset="0"/>
              <a:cs typeface="Arial" charset="0"/>
            </a:endParaRP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endParaRPr lang="en-US" sz="1800" dirty="0">
              <a:latin typeface="Arial" charset="0"/>
              <a:cs typeface="Arial" charset="0"/>
            </a:endParaRP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Final takeaway: </a:t>
            </a:r>
            <a:r>
              <a:rPr lang="en-US" sz="1800" dirty="0">
                <a:latin typeface="Arial" charset="0"/>
                <a:cs typeface="Arial" charset="0"/>
              </a:rPr>
              <a:t>representable intelligence, not just scale for accurate, transparent, and clinically translatable digital pathology.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endParaRPr lang="en-US" sz="1800" b="1" dirty="0">
              <a:latin typeface="Arial" charset="0"/>
              <a:cs typeface="Arial" charset="0"/>
            </a:endParaRP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endParaRPr lang="en-US" sz="1800" b="1" dirty="0">
              <a:latin typeface="Arial" charset="0"/>
              <a:cs typeface="Arial" charset="0"/>
            </a:endParaRP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endParaRPr lang="en-US" sz="1800" b="1" dirty="0">
              <a:latin typeface="Arial" charset="0"/>
              <a:cs typeface="Arial" charset="0"/>
            </a:endParaRP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endParaRPr lang="en-US" sz="1800" b="1" dirty="0">
              <a:latin typeface="Arial" charset="0"/>
              <a:cs typeface="Arial" charset="0"/>
            </a:endParaRP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endParaRPr lang="en-US" sz="1800" b="1" dirty="0">
              <a:latin typeface="Arial" charset="0"/>
              <a:cs typeface="Arial" charset="0"/>
            </a:endParaRP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endParaRPr lang="en-US" sz="1800" b="1" dirty="0">
              <a:latin typeface="Arial" charset="0"/>
              <a:cs typeface="Arial" charset="0"/>
            </a:endParaRPr>
          </a:p>
          <a:p>
            <a:pPr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257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Additional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71502"/>
            <a:ext cx="8686800" cy="5979771"/>
          </a:xfrm>
        </p:spPr>
        <p:txBody>
          <a:bodyPr>
            <a:noAutofit/>
          </a:bodyPr>
          <a:lstStyle/>
          <a:p>
            <a:pPr marL="231775" indent="-220663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McGenity</a:t>
            </a: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C., Clarke, E. L., Jennings, C., Matthews, G., Cartlidge, C., </a:t>
            </a:r>
            <a:r>
              <a:rPr lang="en-US" sz="1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Freduah</a:t>
            </a: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-Agyemang, H., Stocken, D. D., &amp; Treanor, D. (2024). Artificial intelligence in digital pathology: a systematic review and meta-analysis of diagnostic test accuracy. NPJ digital medicine, 7(1), 114. https://doi.org/10.1038/s41746-024-01106-8</a:t>
            </a:r>
          </a:p>
          <a:p>
            <a:pPr marL="231775" indent="-220663">
              <a:spcBef>
                <a:spcPts val="0"/>
              </a:spcBef>
              <a:spcAft>
                <a:spcPts val="300"/>
              </a:spcAft>
              <a:buNone/>
            </a:pPr>
            <a:endParaRPr lang="en-US" sz="1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31775" indent="-220663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Ajay, Abhishek, Han Wang, Ali Rezvani, et al. “Assessment of Targets of Antibody Drug Conjugates in SCLC.” NPJ Precision Oncology (England) 9, no. 1 (2025): 1. https://doi.org/10.1038/s41698-024-00784-7.</a:t>
            </a:r>
          </a:p>
          <a:p>
            <a:pPr marL="231775" indent="-220663">
              <a:spcBef>
                <a:spcPts val="0"/>
              </a:spcBef>
              <a:spcAft>
                <a:spcPts val="300"/>
              </a:spcAft>
              <a:buNone/>
            </a:pPr>
            <a:endParaRPr lang="en-US" sz="1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31775" indent="-220663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Akpinar</a:t>
            </a: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Emine, and Murat </a:t>
            </a:r>
            <a:r>
              <a:rPr lang="en-US" sz="1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Oduncuoglu</a:t>
            </a: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“Hybrid Classical and Quantum Computing for Enhanced Glioma Tumor Classification Using TCGA Data.” Scientific Reports 15, no. 1 (2025): 25935. https://doi.org/10.1038/s41598-025-97067-3.</a:t>
            </a:r>
          </a:p>
          <a:p>
            <a:pPr marL="231775" indent="-220663">
              <a:spcBef>
                <a:spcPts val="0"/>
              </a:spcBef>
              <a:spcAft>
                <a:spcPts val="300"/>
              </a:spcAft>
              <a:buNone/>
            </a:pPr>
            <a:endParaRPr lang="en-US" sz="1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31775" indent="-220663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Bülbül, Hande Melike, Gülen Burakgazi, and Uğur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Kesimal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“Preoperative Assessment of Grade, T Stage, and Lymph Node Involvement: Machine Learning-Based CT Texture Analysis in Colon Cancer.” Japanese Journal of Radiology (Japan) 42, no. 3 (2024): 300–307. https://doi.org/10.1007/s11604-023-01502-2.</a:t>
            </a:r>
          </a:p>
          <a:p>
            <a:pPr marL="231775" indent="-220663">
              <a:spcBef>
                <a:spcPts val="0"/>
              </a:spcBef>
              <a:spcAft>
                <a:spcPts val="300"/>
              </a:spcAft>
              <a:buNone/>
            </a:pPr>
            <a:endParaRPr lang="en-US" sz="1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04803" indent="-404803">
              <a:spcBef>
                <a:spcPts val="0"/>
              </a:spcBef>
              <a:spcAft>
                <a:spcPts val="300"/>
              </a:spcAft>
              <a:buNone/>
              <a:tabLst>
                <a:tab pos="274632" algn="r"/>
                <a:tab pos="385753" algn="l"/>
              </a:tabLst>
            </a:pPr>
            <a:r>
              <a:rPr lang="en-US" sz="14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Gupta, Riddhi S., Carolyn E. Wood, </a:t>
            </a:r>
            <a:r>
              <a:rPr lang="en-US" sz="1400" b="1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Teyl</a:t>
            </a:r>
            <a:r>
              <a:rPr lang="en-US" sz="14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Engstrom, Jason D. Pole, and Sally Shrapnel. “A Systematic Review of Quantum Machine Learning for Digital Health.” </a:t>
            </a:r>
            <a:r>
              <a:rPr lang="en-US" sz="1400" b="1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Npj</a:t>
            </a:r>
            <a:r>
              <a:rPr lang="en-US" sz="14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Digital Medicine 8, no. 1 (2025): 237. https://doi.org/10.1038/s41746-025-01597-z.</a:t>
            </a:r>
          </a:p>
          <a:p>
            <a:pPr marL="404803" indent="-404803">
              <a:spcBef>
                <a:spcPts val="0"/>
              </a:spcBef>
              <a:spcAft>
                <a:spcPts val="300"/>
              </a:spcAft>
              <a:buNone/>
              <a:tabLst>
                <a:tab pos="274632" algn="r"/>
                <a:tab pos="385753" algn="l"/>
              </a:tabLst>
            </a:pPr>
            <a:endParaRPr lang="en-US" sz="14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404803" indent="-404803">
              <a:spcBef>
                <a:spcPts val="0"/>
              </a:spcBef>
              <a:spcAft>
                <a:spcPts val="300"/>
              </a:spcAft>
              <a:buNone/>
              <a:tabLst>
                <a:tab pos="274632" algn="r"/>
                <a:tab pos="385753" algn="l"/>
              </a:tabLst>
            </a:pPr>
            <a:r>
              <a:rPr lang="en-US" sz="14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Khan, Saif Ur Rehman, Sohaib Asif, Ming Zhao, Wei Zou, </a:t>
            </a:r>
            <a:r>
              <a:rPr lang="en-US" sz="1400" b="1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Yangfan</a:t>
            </a:r>
            <a:r>
              <a:rPr lang="en-US" sz="14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Li, and </a:t>
            </a:r>
            <a:r>
              <a:rPr lang="en-US" sz="1400" b="1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Xiangmin</a:t>
            </a:r>
            <a:r>
              <a:rPr lang="en-US" sz="14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Li. “Optimized Deep Learning Model for Comprehensive Medical Image Analysis across Multiple Modalities.” Neurocomputing 619 (February 2025): 129182. https://doi.org/10.1016/j.neucom.2024.129182.</a:t>
            </a:r>
          </a:p>
        </p:txBody>
      </p:sp>
    </p:spTree>
    <p:extLst>
      <p:ext uri="{BB962C8B-B14F-4D97-AF65-F5344CB8AC3E}">
        <p14:creationId xmlns:p14="http://schemas.microsoft.com/office/powerpoint/2010/main" val="1301872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71751"/>
            <a:ext cx="8686800" cy="1714498"/>
          </a:xfrm>
        </p:spPr>
        <p:txBody>
          <a:bodyPr>
            <a:noAutofit/>
          </a:bodyPr>
          <a:lstStyle/>
          <a:p>
            <a:pPr marL="404803" indent="-404803" algn="ctr">
              <a:spcBef>
                <a:spcPts val="0"/>
              </a:spcBef>
              <a:spcAft>
                <a:spcPts val="300"/>
              </a:spcAft>
              <a:buNone/>
              <a:tabLst>
                <a:tab pos="274632" algn="r"/>
                <a:tab pos="385753" algn="l"/>
              </a:tabLst>
            </a:pPr>
            <a:r>
              <a:rPr lang="en-US" sz="66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B012F7-5AEB-4CCA-ACEE-F9582A1E6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63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71751"/>
            <a:ext cx="8686800" cy="1714498"/>
          </a:xfrm>
        </p:spPr>
        <p:txBody>
          <a:bodyPr>
            <a:noAutofit/>
          </a:bodyPr>
          <a:lstStyle/>
          <a:p>
            <a:pPr marL="404803" indent="-404803" algn="ctr">
              <a:spcBef>
                <a:spcPts val="0"/>
              </a:spcBef>
              <a:spcAft>
                <a:spcPts val="300"/>
              </a:spcAft>
              <a:buNone/>
              <a:tabLst>
                <a:tab pos="274632" algn="r"/>
                <a:tab pos="385753" algn="l"/>
              </a:tabLst>
            </a:pPr>
            <a:r>
              <a:rPr lang="en-US" sz="66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B012F7-5AEB-4CCA-ACEE-F9582A1E6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38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Three Selected Papers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964" y="647702"/>
            <a:ext cx="8691563" cy="5673587"/>
          </a:xfr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>
                <a:latin typeface="Arial" charset="0"/>
                <a:cs typeface="Arial" charset="0"/>
              </a:rPr>
              <a:t>The papers reviewed for this preliminary exam were:</a:t>
            </a:r>
          </a:p>
          <a:p>
            <a:pPr marL="914400" indent="-45720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Shin, Kseniya S., Mint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Laohajaratsang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Shuaiqian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Men, Benjamin Figueroa, Suzanne M.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Dintzis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 and Dan Fu. (2020). 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Quantitative Chemical Imaging of Breast Calcifications in Association with Neoplastic Processes.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Theranostics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10, no. 13: 5865–78. https://doi.org/10.7150/thno.43325.</a:t>
            </a:r>
          </a:p>
          <a:p>
            <a:pPr marL="914400" indent="-45720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Ajay,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Armaano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 R. Karthik, Akshaj Singh Bisht, Abhay Karan Singh (2025). </a:t>
            </a:r>
            <a:r>
              <a:rPr lang="en-US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QDeepColonNet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: A Quantum-Based Deep Learning Network for Colorectal Cancer Classification Using Attention-Driven </a:t>
            </a:r>
            <a:r>
              <a:rPr lang="en-US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DenseNet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and Shuffled Dynamic Local Feature Extraction Network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. Artificial Intelligence Review 58, no. 10: 304. https://doi.org/10.1007/s10462-025-11295-7.</a:t>
            </a:r>
          </a:p>
          <a:p>
            <a:pPr marL="914400" indent="-45720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Ray, Anupama (2024). 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Hybrid Quantum-Classical Graph Neural Networks for Tumor Classification in Digital Pathology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. International Conference on Quantum Computing and Engineering. https://doi.org/10.1109/QCE60285.2024.00188.</a:t>
            </a:r>
            <a:endParaRPr lang="en-US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endParaRPr lang="en-US" sz="18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83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FAE7D-A55E-4369-B589-2768E803D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Introduction: Digital Pathology (DPATH)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50796-B88A-49C9-BF0B-3436CD1A8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09601"/>
            <a:ext cx="8915400" cy="3074623"/>
          </a:xfrm>
        </p:spPr>
        <p:txBody>
          <a:bodyPr lIns="0" tIns="0" rIns="0" bIns="0"/>
          <a:lstStyle/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Transformation of glass histopathology slides into high-resolution whole-slide images (WSIs) using digital scanners.</a:t>
            </a:r>
          </a:p>
          <a:p>
            <a:pPr marL="582599" lvl="1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Enables quantitative and reproducible analysis of tissue morphology and biomarkers.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Data heterogeneity: </a:t>
            </a:r>
            <a:r>
              <a:rPr lang="en-US" sz="1800" dirty="0">
                <a:latin typeface="Arial" charset="0"/>
                <a:cs typeface="Arial" charset="0"/>
              </a:rPr>
              <a:t>scanner variability, staining protocols, and annotation bias.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Computational demand: </a:t>
            </a:r>
            <a:r>
              <a:rPr lang="en-US" sz="1800" dirty="0">
                <a:latin typeface="Arial" charset="0"/>
                <a:cs typeface="Arial" charset="0"/>
              </a:rPr>
              <a:t>high storage and processing requirements for WSIs.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Heterogeneity in study design</a:t>
            </a:r>
            <a:r>
              <a:rPr lang="en-US" sz="1800" dirty="0">
                <a:latin typeface="Arial" charset="0"/>
                <a:cs typeface="Arial" charset="0"/>
              </a:rPr>
              <a:t>: Mean sensitivity of 96.3% (CI 94.1-97.7) and mean specificity of 93.3% (CI 90.5-95.4). However, 99% of studies had at least one area at high or unclear risk of bias or applicability concerns</a:t>
            </a:r>
            <a:r>
              <a:rPr lang="en-US" sz="1800" b="1" dirty="0">
                <a:latin typeface="Arial" charset="0"/>
                <a:cs typeface="Arial" charset="0"/>
              </a:rPr>
              <a:t> (</a:t>
            </a:r>
            <a:r>
              <a:rPr lang="en-US" sz="1800" b="1" dirty="0" err="1">
                <a:latin typeface="Arial" charset="0"/>
                <a:cs typeface="Arial" charset="0"/>
              </a:rPr>
              <a:t>McGenity</a:t>
            </a:r>
            <a:r>
              <a:rPr lang="en-US" sz="1800" b="1" dirty="0">
                <a:latin typeface="Arial" charset="0"/>
                <a:cs typeface="Arial" charset="0"/>
              </a:rPr>
              <a:t> C. et al., 2024)</a:t>
            </a:r>
            <a:r>
              <a:rPr lang="en-US" sz="1800" dirty="0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3074" name="Picture 2" descr="Digital PATH Project | Friends of Cancer Research">
            <a:extLst>
              <a:ext uri="{FF2B5EF4-FFF2-40B4-BE49-F238E27FC236}">
                <a16:creationId xmlns:a16="http://schemas.microsoft.com/office/drawing/2014/main" id="{4E6F5B4E-D945-09C0-3660-3114F308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74" y="3464718"/>
            <a:ext cx="6362700" cy="27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B83F47-A927-35E4-6167-14D20CC10097}"/>
              </a:ext>
            </a:extLst>
          </p:cNvPr>
          <p:cNvSpPr txBox="1"/>
          <p:nvPr/>
        </p:nvSpPr>
        <p:spPr>
          <a:xfrm>
            <a:off x="1447800" y="6291590"/>
            <a:ext cx="44196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(Source: https://friendsofcancerresearch.org/digital-pathology/)</a:t>
            </a:r>
          </a:p>
        </p:txBody>
      </p:sp>
      <p:pic>
        <p:nvPicPr>
          <p:cNvPr id="11" name="Picture 1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37E678F-8310-1D18-CE4E-12616457B1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639" t="12904" r="25780" b="-1238"/>
          <a:stretch>
            <a:fillRect/>
          </a:stretch>
        </p:blipFill>
        <p:spPr>
          <a:xfrm>
            <a:off x="6823670" y="3753060"/>
            <a:ext cx="2056041" cy="2495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5786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FAE7D-A55E-4369-B589-2768E803D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Introduction: State of the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50796-B88A-49C9-BF0B-3436CD1A8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00" y="567163"/>
            <a:ext cx="8843059" cy="5301935"/>
          </a:xfrm>
        </p:spPr>
        <p:txBody>
          <a:bodyPr lIns="0" tIns="0" rIns="0" bIns="0"/>
          <a:lstStyle/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endParaRPr lang="en-US" sz="1800" b="1" dirty="0">
              <a:latin typeface="Arial" charset="0"/>
              <a:cs typeface="Arial" charset="0"/>
            </a:endParaRP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endParaRPr lang="en-US" sz="1800" b="1" dirty="0">
              <a:latin typeface="Arial" charset="0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3BE1A7-1A75-DA26-F003-7E1E912E4E8B}"/>
              </a:ext>
            </a:extLst>
          </p:cNvPr>
          <p:cNvSpPr txBox="1">
            <a:spLocks/>
          </p:cNvSpPr>
          <p:nvPr/>
        </p:nvSpPr>
        <p:spPr>
          <a:xfrm>
            <a:off x="207964" y="647702"/>
            <a:ext cx="8691563" cy="5829298"/>
          </a:xfrm>
          <a:prstGeom prst="rect">
            <a:avLst/>
          </a:prstGeom>
        </p:spPr>
        <p:txBody>
          <a:bodyPr lIns="0" tIns="0" rIns="0" bIns="0"/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>
                <a:latin typeface="Arial" charset="0"/>
                <a:cs typeface="Arial" charset="0"/>
              </a:rPr>
              <a:t>Classical Machine Learning (ML)</a:t>
            </a:r>
          </a:p>
          <a:p>
            <a:pPr marL="582599" lvl="1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400" b="1" dirty="0">
                <a:latin typeface="Arial" charset="0"/>
                <a:cs typeface="Arial" charset="0"/>
              </a:rPr>
              <a:t>Provided the first layer of automat</a:t>
            </a:r>
            <a:r>
              <a:rPr lang="ro-RO" sz="1400" b="1" dirty="0">
                <a:latin typeface="Arial" charset="0"/>
                <a:cs typeface="Arial" charset="0"/>
              </a:rPr>
              <a:t>ion to </a:t>
            </a:r>
            <a:r>
              <a:rPr lang="en-US" sz="1400" b="1" dirty="0">
                <a:latin typeface="Arial" charset="0"/>
                <a:cs typeface="Arial" charset="0"/>
              </a:rPr>
              <a:t>complement expert review.</a:t>
            </a:r>
          </a:p>
          <a:p>
            <a:pPr marL="582599" lvl="1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400" b="1" dirty="0">
                <a:latin typeface="Arial" charset="0"/>
                <a:cs typeface="Arial" charset="0"/>
              </a:rPr>
              <a:t>Applications: </a:t>
            </a:r>
            <a:r>
              <a:rPr lang="en-US" sz="1400" dirty="0">
                <a:latin typeface="Arial" charset="0"/>
                <a:cs typeface="Arial" charset="0"/>
              </a:rPr>
              <a:t>tumor grading, metastasis prediction, risk assessment.</a:t>
            </a:r>
          </a:p>
          <a:p>
            <a:pPr marL="582599" lvl="1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400" b="1" dirty="0">
                <a:latin typeface="Arial" charset="0"/>
                <a:cs typeface="Arial" charset="0"/>
              </a:rPr>
              <a:t>Limitations: </a:t>
            </a:r>
            <a:r>
              <a:rPr lang="en-US" sz="1400" dirty="0">
                <a:latin typeface="Arial" charset="0"/>
                <a:cs typeface="Arial" charset="0"/>
              </a:rPr>
              <a:t>dependence on handcrafted features; limited generalizability across datasets.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>
                <a:latin typeface="Arial" charset="0"/>
                <a:cs typeface="Arial" charset="0"/>
              </a:rPr>
              <a:t>Deep Learning (DL)</a:t>
            </a:r>
            <a:endParaRPr lang="ro-RO" sz="1800" b="1" dirty="0">
              <a:latin typeface="Arial" charset="0"/>
              <a:cs typeface="Arial" charset="0"/>
            </a:endParaRPr>
          </a:p>
          <a:p>
            <a:pPr marL="582599" lvl="1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400" b="1" dirty="0">
                <a:latin typeface="Arial" charset="0"/>
                <a:cs typeface="Arial" charset="0"/>
              </a:rPr>
              <a:t>Shifted the paradigm by learning hierarchical features directly from image data.</a:t>
            </a:r>
            <a:endParaRPr lang="ro-RO" sz="1400" b="1" dirty="0">
              <a:latin typeface="Arial" charset="0"/>
              <a:cs typeface="Arial" charset="0"/>
            </a:endParaRPr>
          </a:p>
          <a:p>
            <a:pPr marL="582599" lvl="1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400" b="1" dirty="0">
                <a:latin typeface="Arial" charset="0"/>
                <a:cs typeface="Arial" charset="0"/>
              </a:rPr>
              <a:t>Key architectures: </a:t>
            </a:r>
            <a:r>
              <a:rPr lang="en-US" sz="1400" dirty="0">
                <a:latin typeface="Arial" charset="0"/>
                <a:cs typeface="Arial" charset="0"/>
              </a:rPr>
              <a:t>CNNs, Vision Transformers (</a:t>
            </a:r>
            <a:r>
              <a:rPr lang="en-US" sz="1400" dirty="0" err="1">
                <a:latin typeface="Arial" charset="0"/>
                <a:cs typeface="Arial" charset="0"/>
              </a:rPr>
              <a:t>ViTs</a:t>
            </a:r>
            <a:r>
              <a:rPr lang="en-US" sz="1400" dirty="0">
                <a:latin typeface="Arial" charset="0"/>
                <a:cs typeface="Arial" charset="0"/>
              </a:rPr>
              <a:t>), hybrid CNN</a:t>
            </a:r>
            <a:r>
              <a:rPr lang="ro-RO" sz="1400" dirty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cs typeface="Arial" charset="0"/>
              </a:rPr>
              <a:t>–</a:t>
            </a:r>
            <a:r>
              <a:rPr lang="ro-RO" sz="1400" dirty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cs typeface="Arial" charset="0"/>
              </a:rPr>
              <a:t>Transformer models.</a:t>
            </a:r>
            <a:endParaRPr lang="ro-RO" sz="1400" dirty="0">
              <a:latin typeface="Arial" charset="0"/>
              <a:cs typeface="Arial" charset="0"/>
            </a:endParaRPr>
          </a:p>
          <a:p>
            <a:pPr marL="582599" lvl="1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400" b="1" dirty="0">
                <a:latin typeface="Arial" charset="0"/>
                <a:cs typeface="Arial" charset="0"/>
              </a:rPr>
              <a:t>Applications: </a:t>
            </a:r>
            <a:r>
              <a:rPr lang="en-US" sz="1400" dirty="0">
                <a:latin typeface="Arial" charset="0"/>
                <a:cs typeface="Arial" charset="0"/>
              </a:rPr>
              <a:t>object detection, grading, segmentation, and diagnostic support.</a:t>
            </a:r>
            <a:endParaRPr lang="ro-RO" sz="1400" dirty="0">
              <a:latin typeface="Arial" charset="0"/>
              <a:cs typeface="Arial" charset="0"/>
            </a:endParaRPr>
          </a:p>
          <a:p>
            <a:pPr marL="582599" lvl="1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400" b="1" dirty="0">
                <a:latin typeface="Arial" charset="0"/>
                <a:cs typeface="Arial" charset="0"/>
              </a:rPr>
              <a:t>Trends and innovations:</a:t>
            </a:r>
            <a:endParaRPr lang="ro-RO" sz="1400" b="1" dirty="0">
              <a:latin typeface="Arial" charset="0"/>
              <a:cs typeface="Arial" charset="0"/>
            </a:endParaRPr>
          </a:p>
          <a:p>
            <a:pPr marL="982638" lvl="2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000" b="1" dirty="0">
                <a:latin typeface="Arial" charset="0"/>
                <a:cs typeface="Arial" charset="0"/>
              </a:rPr>
              <a:t>Hybrid models </a:t>
            </a:r>
            <a:r>
              <a:rPr lang="en-US" sz="1000" dirty="0">
                <a:latin typeface="Arial" charset="0"/>
                <a:cs typeface="Arial" charset="0"/>
              </a:rPr>
              <a:t>(</a:t>
            </a:r>
            <a:r>
              <a:rPr lang="en-US" sz="1000" dirty="0" err="1">
                <a:latin typeface="Arial" charset="0"/>
                <a:cs typeface="Arial" charset="0"/>
              </a:rPr>
              <a:t>ConvMixer</a:t>
            </a:r>
            <a:r>
              <a:rPr lang="en-US" sz="1000" dirty="0">
                <a:latin typeface="Arial" charset="0"/>
                <a:cs typeface="Arial" charset="0"/>
              </a:rPr>
              <a:t>, multi-scale </a:t>
            </a:r>
            <a:r>
              <a:rPr lang="en-US" sz="1000" dirty="0" err="1">
                <a:latin typeface="Arial" charset="0"/>
                <a:cs typeface="Arial" charset="0"/>
              </a:rPr>
              <a:t>ConvLSTM</a:t>
            </a:r>
            <a:r>
              <a:rPr lang="en-US" sz="1000" dirty="0">
                <a:latin typeface="Arial" charset="0"/>
                <a:cs typeface="Arial" charset="0"/>
              </a:rPr>
              <a:t>, channel attention)</a:t>
            </a:r>
            <a:r>
              <a:rPr lang="en-US" sz="1000" b="1" dirty="0">
                <a:latin typeface="Arial" charset="0"/>
                <a:cs typeface="Arial" charset="0"/>
              </a:rPr>
              <a:t>.</a:t>
            </a:r>
            <a:endParaRPr lang="ro-RO" sz="1000" b="1" dirty="0">
              <a:latin typeface="Arial" charset="0"/>
              <a:cs typeface="Arial" charset="0"/>
            </a:endParaRPr>
          </a:p>
          <a:p>
            <a:pPr marL="982638" lvl="2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000" b="1" dirty="0">
                <a:latin typeface="Arial" charset="0"/>
                <a:cs typeface="Arial" charset="0"/>
              </a:rPr>
              <a:t>Lightweight networks </a:t>
            </a:r>
            <a:r>
              <a:rPr lang="en-US" sz="1000" dirty="0">
                <a:latin typeface="Arial" charset="0"/>
                <a:cs typeface="Arial" charset="0"/>
              </a:rPr>
              <a:t>(</a:t>
            </a:r>
            <a:r>
              <a:rPr lang="en-US" sz="1000" dirty="0" err="1">
                <a:latin typeface="Arial" charset="0"/>
                <a:cs typeface="Arial" charset="0"/>
              </a:rPr>
              <a:t>MobileNet</a:t>
            </a:r>
            <a:r>
              <a:rPr lang="en-US" sz="1000" dirty="0">
                <a:latin typeface="Arial" charset="0"/>
                <a:cs typeface="Arial" charset="0"/>
              </a:rPr>
              <a:t> variants, MRFO-tuned models)</a:t>
            </a:r>
            <a:r>
              <a:rPr lang="en-US" sz="1000" b="1" dirty="0">
                <a:latin typeface="Arial" charset="0"/>
                <a:cs typeface="Arial" charset="0"/>
              </a:rPr>
              <a:t>.</a:t>
            </a:r>
            <a:endParaRPr lang="ro-RO" sz="1000" b="1" dirty="0">
              <a:latin typeface="Arial" charset="0"/>
              <a:cs typeface="Arial" charset="0"/>
            </a:endParaRPr>
          </a:p>
          <a:p>
            <a:pPr marL="982638" lvl="2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000" b="1" dirty="0">
                <a:latin typeface="Arial" charset="0"/>
                <a:cs typeface="Arial" charset="0"/>
              </a:rPr>
              <a:t>Ensemble learning across backbones </a:t>
            </a:r>
            <a:r>
              <a:rPr lang="en-US" sz="1000" dirty="0">
                <a:latin typeface="Arial" charset="0"/>
                <a:cs typeface="Arial" charset="0"/>
              </a:rPr>
              <a:t>(</a:t>
            </a:r>
            <a:r>
              <a:rPr lang="en-US" sz="1000" dirty="0" err="1">
                <a:latin typeface="Arial" charset="0"/>
                <a:cs typeface="Arial" charset="0"/>
              </a:rPr>
              <a:t>EfficientNet</a:t>
            </a:r>
            <a:r>
              <a:rPr lang="en-US" sz="1000" dirty="0">
                <a:latin typeface="Arial" charset="0"/>
                <a:cs typeface="Arial" charset="0"/>
              </a:rPr>
              <a:t>, </a:t>
            </a:r>
            <a:r>
              <a:rPr lang="en-US" sz="1000" dirty="0" err="1">
                <a:latin typeface="Arial" charset="0"/>
                <a:cs typeface="Arial" charset="0"/>
              </a:rPr>
              <a:t>DenseNet</a:t>
            </a:r>
            <a:r>
              <a:rPr lang="en-US" sz="1000" dirty="0">
                <a:latin typeface="Arial" charset="0"/>
                <a:cs typeface="Arial" charset="0"/>
              </a:rPr>
              <a:t>, </a:t>
            </a:r>
            <a:r>
              <a:rPr lang="en-US" sz="1000" dirty="0" err="1">
                <a:latin typeface="Arial" charset="0"/>
                <a:cs typeface="Arial" charset="0"/>
              </a:rPr>
              <a:t>ConvNeXt</a:t>
            </a:r>
            <a:r>
              <a:rPr lang="en-US" sz="1000" dirty="0">
                <a:latin typeface="Arial" charset="0"/>
                <a:cs typeface="Arial" charset="0"/>
              </a:rPr>
              <a:t>)</a:t>
            </a:r>
            <a:r>
              <a:rPr lang="en-US" sz="1000" b="1" dirty="0">
                <a:latin typeface="Arial" charset="0"/>
                <a:cs typeface="Arial" charset="0"/>
              </a:rPr>
              <a:t> → best empirical results. </a:t>
            </a:r>
            <a:endParaRPr lang="ro-RO" sz="1000" b="1" dirty="0">
              <a:latin typeface="Arial" charset="0"/>
              <a:cs typeface="Arial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>
                <a:latin typeface="Arial" charset="0"/>
                <a:cs typeface="Arial" charset="0"/>
              </a:rPr>
              <a:t>Quantum Machine Learning (QML)</a:t>
            </a:r>
            <a:endParaRPr lang="ro-RO" sz="1800" b="1" dirty="0">
              <a:latin typeface="Arial" charset="0"/>
              <a:cs typeface="Arial" charset="0"/>
            </a:endParaRPr>
          </a:p>
          <a:p>
            <a:pPr marL="582599" lvl="1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400" b="1" dirty="0">
                <a:latin typeface="Arial" charset="0"/>
                <a:cs typeface="Arial" charset="0"/>
              </a:rPr>
              <a:t>Emerging field mapping classical data into quantum space for richer representations.</a:t>
            </a:r>
            <a:endParaRPr lang="ro-RO" sz="1400" b="1" dirty="0">
              <a:latin typeface="Arial" charset="0"/>
              <a:cs typeface="Arial" charset="0"/>
            </a:endParaRPr>
          </a:p>
          <a:p>
            <a:pPr marL="582599" lvl="1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400" b="1" dirty="0">
                <a:latin typeface="Arial" charset="0"/>
                <a:cs typeface="Arial" charset="0"/>
              </a:rPr>
              <a:t>Approaches:</a:t>
            </a:r>
            <a:r>
              <a:rPr lang="ro-RO" sz="1400" b="1" dirty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cs typeface="Arial" charset="0"/>
              </a:rPr>
              <a:t>Quantum Distance Classifiers, Quantum SVMs, hybrid quantum–classical CNNs, </a:t>
            </a:r>
            <a:r>
              <a:rPr lang="en-US" sz="1400" dirty="0" err="1">
                <a:latin typeface="Arial" charset="0"/>
                <a:cs typeface="Arial" charset="0"/>
              </a:rPr>
              <a:t>QuantumNet</a:t>
            </a:r>
            <a:r>
              <a:rPr lang="en-US" sz="1400" dirty="0">
                <a:latin typeface="Arial" charset="0"/>
                <a:cs typeface="Arial" charset="0"/>
              </a:rPr>
              <a:t>;</a:t>
            </a:r>
            <a:r>
              <a:rPr lang="ro-RO" sz="1400" dirty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cs typeface="Arial" charset="0"/>
              </a:rPr>
              <a:t>classical encoders + variational quantum circuits (VQC/QNNs).</a:t>
            </a:r>
            <a:endParaRPr lang="ro-RO" sz="1400" dirty="0">
              <a:latin typeface="Arial" charset="0"/>
              <a:cs typeface="Arial" charset="0"/>
            </a:endParaRPr>
          </a:p>
          <a:p>
            <a:pPr marL="582599" lvl="1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400" b="1" dirty="0">
                <a:latin typeface="Arial" charset="0"/>
                <a:cs typeface="Arial" charset="0"/>
              </a:rPr>
              <a:t>Applications:</a:t>
            </a:r>
            <a:r>
              <a:rPr lang="ro-RO" sz="1400" b="1" dirty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cs typeface="Arial" charset="0"/>
              </a:rPr>
              <a:t>Brain tumor MRI (hybrid QNNs with channel/self-attention).</a:t>
            </a:r>
            <a:r>
              <a:rPr lang="ro-RO" sz="1400" dirty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cs typeface="Arial" charset="0"/>
              </a:rPr>
              <a:t>Breast cancer and diabetic retinopathy prediction.</a:t>
            </a:r>
            <a:endParaRPr lang="ro-RO" sz="1400" dirty="0">
              <a:latin typeface="Arial" charset="0"/>
              <a:cs typeface="Arial" charset="0"/>
            </a:endParaRPr>
          </a:p>
          <a:p>
            <a:pPr marL="582599" lvl="1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400" b="1" dirty="0">
                <a:latin typeface="Arial" charset="0"/>
                <a:cs typeface="Arial" charset="0"/>
              </a:rPr>
              <a:t>Challenges:</a:t>
            </a:r>
            <a:r>
              <a:rPr lang="ro-RO" sz="1400" b="1" dirty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cs typeface="Arial" charset="0"/>
              </a:rPr>
              <a:t>Hardware noise, encoding costs, small datasets, optimization complexity.</a:t>
            </a:r>
            <a:endParaRPr lang="ro-RO" sz="1400" dirty="0">
              <a:latin typeface="Arial" charset="0"/>
              <a:cs typeface="Arial" charset="0"/>
            </a:endParaRPr>
          </a:p>
          <a:p>
            <a:pPr marL="582599" lvl="1" indent="-182558" algn="just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400" b="1" dirty="0">
                <a:latin typeface="Arial" charset="0"/>
                <a:cs typeface="Arial" charset="0"/>
              </a:rPr>
              <a:t>Outlook:</a:t>
            </a:r>
            <a:r>
              <a:rPr lang="ro-RO" sz="1400" b="1" dirty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cs typeface="Arial" charset="0"/>
              </a:rPr>
              <a:t>QML complements DL by enhancing feature embedding and separability, not replacing classical methods.</a:t>
            </a:r>
          </a:p>
        </p:txBody>
      </p:sp>
    </p:spTree>
    <p:extLst>
      <p:ext uri="{BB962C8B-B14F-4D97-AF65-F5344CB8AC3E}">
        <p14:creationId xmlns:p14="http://schemas.microsoft.com/office/powerpoint/2010/main" val="3558286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FAE7D-A55E-4369-B589-2768E803D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02"/>
            <a:ext cx="9155545" cy="328461"/>
          </a:xfrm>
        </p:spPr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Introduction: Impact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50796-B88A-49C9-BF0B-3436CD1A8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557" y="2222808"/>
            <a:ext cx="8664886" cy="4267203"/>
          </a:xfrm>
        </p:spPr>
        <p:txBody>
          <a:bodyPr lIns="0" tIns="0" rIns="0" bIns="0"/>
          <a:lstStyle/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Social: </a:t>
            </a:r>
            <a:r>
              <a:rPr lang="en-US" sz="1800" dirty="0">
                <a:latin typeface="Arial" charset="0"/>
                <a:cs typeface="Arial" charset="0"/>
              </a:rPr>
              <a:t>Lowers the workflow of pathologists and assists in the diagnosis.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Time: </a:t>
            </a:r>
            <a:r>
              <a:rPr lang="en-US" sz="1800" dirty="0">
                <a:latin typeface="Arial" charset="0"/>
                <a:cs typeface="Arial" charset="0"/>
              </a:rPr>
              <a:t>By assisting the diagnosis, it both implies lower analysis time for doctors, as well as lower wait time for patients (transplants). 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Decision-making: </a:t>
            </a:r>
            <a:r>
              <a:rPr lang="en-US" sz="1800" dirty="0">
                <a:latin typeface="Arial" charset="0"/>
                <a:cs typeface="Arial" charset="0"/>
              </a:rPr>
              <a:t>Reduces inter-observer variability and supports </a:t>
            </a:r>
            <a:r>
              <a:rPr lang="en-US" sz="1800" dirty="0" err="1">
                <a:latin typeface="Arial" charset="0"/>
                <a:cs typeface="Arial" charset="0"/>
              </a:rPr>
              <a:t>reproductibility</a:t>
            </a:r>
            <a:r>
              <a:rPr lang="en-US" sz="1800" b="1" dirty="0">
                <a:latin typeface="Arial" charset="0"/>
                <a:cs typeface="Arial" charset="0"/>
              </a:rPr>
              <a:t>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Implies: </a:t>
            </a:r>
            <a:r>
              <a:rPr lang="en-US" sz="1800" dirty="0">
                <a:latin typeface="Arial" charset="0"/>
                <a:cs typeface="Arial" charset="0"/>
              </a:rPr>
              <a:t>Discovery of image-based biomarkers for prognosis, treatment stratification, and clinical trials.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Access</a:t>
            </a:r>
            <a:r>
              <a:rPr lang="en-US" sz="1800" dirty="0">
                <a:latin typeface="Arial" charset="0"/>
                <a:cs typeface="Arial" charset="0"/>
              </a:rPr>
              <a:t>: Enables remote diagnostics and telepathology, extending expert pathology services to underserved or resource-limited regions.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Efficiency: </a:t>
            </a:r>
            <a:r>
              <a:rPr lang="en-US" sz="1800" dirty="0">
                <a:latin typeface="Arial" charset="0"/>
                <a:cs typeface="Arial" charset="0"/>
              </a:rPr>
              <a:t>Digital workflows reduce glass slide storage, transport, and handling needs, lowering operational and environmental costs.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Education: </a:t>
            </a:r>
            <a:r>
              <a:rPr lang="en-US" sz="1800" dirty="0">
                <a:latin typeface="Arial" charset="0"/>
                <a:cs typeface="Arial" charset="0"/>
              </a:rPr>
              <a:t>Provides standardized visual references and AI-driven feedback, improving training quality for pathology residents and reducing the learning curve.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188C5D-9D6F-4EE0-AE9D-7CE6DA458C6E}"/>
              </a:ext>
            </a:extLst>
          </p:cNvPr>
          <p:cNvSpPr txBox="1">
            <a:spLocks/>
          </p:cNvSpPr>
          <p:nvPr/>
        </p:nvSpPr>
        <p:spPr>
          <a:xfrm>
            <a:off x="245000" y="647702"/>
            <a:ext cx="8690659" cy="58293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endParaRPr lang="en-US" sz="1800" b="1" dirty="0">
              <a:latin typeface="Arial" charset="0"/>
              <a:cs typeface="Arial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8F84AC-05A9-431F-B384-9A3668B79F58}"/>
              </a:ext>
            </a:extLst>
          </p:cNvPr>
          <p:cNvGrpSpPr/>
          <p:nvPr/>
        </p:nvGrpSpPr>
        <p:grpSpPr>
          <a:xfrm>
            <a:off x="722007" y="961327"/>
            <a:ext cx="7699987" cy="914400"/>
            <a:chOff x="609600" y="961327"/>
            <a:chExt cx="7699987" cy="9144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251CBE-7D48-4A0A-837E-DA75A40EA77B}"/>
                </a:ext>
              </a:extLst>
            </p:cNvPr>
            <p:cNvSpPr/>
            <p:nvPr/>
          </p:nvSpPr>
          <p:spPr>
            <a:xfrm>
              <a:off x="609600" y="961327"/>
              <a:ext cx="2133600" cy="914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Annotations (Supervised)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D6CEFF-5D0D-4C54-86E0-88DDDCD2C995}"/>
                </a:ext>
              </a:extLst>
            </p:cNvPr>
            <p:cNvSpPr/>
            <p:nvPr/>
          </p:nvSpPr>
          <p:spPr>
            <a:xfrm>
              <a:off x="3392793" y="961327"/>
              <a:ext cx="2133600" cy="914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Feature Extraction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FC1D6F-9177-4775-A8E1-EA278EB5F4E0}"/>
                </a:ext>
              </a:extLst>
            </p:cNvPr>
            <p:cNvSpPr/>
            <p:nvPr/>
          </p:nvSpPr>
          <p:spPr>
            <a:xfrm>
              <a:off x="6175987" y="961327"/>
              <a:ext cx="2133600" cy="914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Classification</a:t>
              </a: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E5D7B3A2-9ADC-4F17-AB7A-2F7EBFC5A173}"/>
                </a:ext>
              </a:extLst>
            </p:cNvPr>
            <p:cNvSpPr/>
            <p:nvPr/>
          </p:nvSpPr>
          <p:spPr>
            <a:xfrm>
              <a:off x="2765502" y="1266127"/>
              <a:ext cx="615351" cy="304800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921898F7-7C80-4C4A-821A-58E790EC89DC}"/>
                </a:ext>
              </a:extLst>
            </p:cNvPr>
            <p:cNvSpPr/>
            <p:nvPr/>
          </p:nvSpPr>
          <p:spPr>
            <a:xfrm>
              <a:off x="5560636" y="1266127"/>
              <a:ext cx="615351" cy="304800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8755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007EC-2210-0EE6-E547-AD89504B2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DBE02-8011-743E-4978-3A0887EFE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02"/>
            <a:ext cx="9155545" cy="328461"/>
          </a:xfrm>
        </p:spPr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Introduction: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A7E0A-6634-B9A1-E684-EFBAE806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557" y="660712"/>
            <a:ext cx="8664886" cy="5829299"/>
          </a:xfrm>
        </p:spPr>
        <p:txBody>
          <a:bodyPr lIns="0" tIns="0" rIns="0" bIns="0"/>
          <a:lstStyle/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Whole-slide images are gigapixel-scale → </a:t>
            </a:r>
            <a:r>
              <a:rPr lang="en-US" sz="1800" dirty="0">
                <a:latin typeface="Arial" charset="0"/>
                <a:cs typeface="Arial" charset="0"/>
              </a:rPr>
              <a:t>massive storage, compute, and tiling complexities.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High dataset heterogeneity (stain, scanner, institution, doctor agreement) → </a:t>
            </a:r>
            <a:r>
              <a:rPr lang="en-US" sz="1800" dirty="0">
                <a:latin typeface="Arial" charset="0"/>
                <a:cs typeface="Arial" charset="0"/>
              </a:rPr>
              <a:t>domain shift and poor generalization.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Lack of transparency in research (post-processing)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Scarce, costly expert annotations:</a:t>
            </a:r>
            <a:r>
              <a:rPr lang="en-US" sz="1800" dirty="0">
                <a:latin typeface="Arial" charset="0"/>
                <a:cs typeface="Arial" charset="0"/>
              </a:rPr>
              <a:t> label noise, artifacts, and inconsistent standards.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Models often rely on morphology alone → </a:t>
            </a:r>
            <a:r>
              <a:rPr lang="en-US" sz="1800" dirty="0">
                <a:latin typeface="Arial" charset="0"/>
                <a:cs typeface="Arial" charset="0"/>
              </a:rPr>
              <a:t>limited biological specificity and interpretability.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Taking into consideration both long and short distance morphology: </a:t>
            </a:r>
            <a:r>
              <a:rPr lang="en-US" sz="1800" dirty="0">
                <a:latin typeface="Arial" charset="0"/>
                <a:cs typeface="Arial" charset="0"/>
              </a:rPr>
              <a:t>combining features from multiple scales; global context and local texture (fine-grained local patterns and short-range dependencies).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Regulatory, privacy, and clinical-validation barriers block real-world deployment (security).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Takeaway: </a:t>
            </a:r>
            <a:r>
              <a:rPr lang="en-US" sz="1800" dirty="0">
                <a:latin typeface="Arial" charset="0"/>
                <a:cs typeface="Arial" charset="0"/>
              </a:rPr>
              <a:t>Solving these technical, biological, and translational challenges is essential to move AI from promising demonstrations to safe, reliable, explainable, transparent, and robust clinical tools.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70803F-4917-2618-9003-82D84710D011}"/>
              </a:ext>
            </a:extLst>
          </p:cNvPr>
          <p:cNvSpPr txBox="1">
            <a:spLocks/>
          </p:cNvSpPr>
          <p:nvPr/>
        </p:nvSpPr>
        <p:spPr>
          <a:xfrm>
            <a:off x="245000" y="647702"/>
            <a:ext cx="8690659" cy="58293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endParaRPr lang="en-US" sz="1800" b="1" dirty="0">
              <a:latin typeface="Arial" charset="0"/>
              <a:cs typeface="Arial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921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Crystallization I 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5029200" cy="5741773"/>
          </a:xfrm>
        </p:spPr>
        <p:txBody>
          <a:bodyPr lIns="0" tIns="0" rIns="0" bIns="0"/>
          <a:lstStyle/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Calcifications arise through active processes promoted by the presence of cancer that mirror aspects of human physiology. 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Cancer cells and adjacent stromal tissue can undergo osteogenic-like reprogramming, characterized by upregulation of transcription factors (Runx2 and </a:t>
            </a:r>
            <a:r>
              <a:rPr lang="en-US" sz="1800" b="1" dirty="0" err="1">
                <a:latin typeface="Arial" charset="0"/>
                <a:cs typeface="Arial" charset="0"/>
              </a:rPr>
              <a:t>Osterix</a:t>
            </a:r>
            <a:r>
              <a:rPr lang="en-US" sz="1800" b="1" dirty="0">
                <a:latin typeface="Arial" charset="0"/>
                <a:cs typeface="Arial" charset="0"/>
              </a:rPr>
              <a:t>). This promotes the deposition of calcium phosphate, predominantly hydroxyapatite (Ca₁₀(PO₄)₆(OH)₂) and calcium oxalate (</a:t>
            </a:r>
            <a:r>
              <a:rPr lang="en-US" sz="1800" b="1" dirty="0" err="1">
                <a:latin typeface="Arial" charset="0"/>
                <a:cs typeface="Arial" charset="0"/>
              </a:rPr>
              <a:t>CaC₂O</a:t>
            </a:r>
            <a:r>
              <a:rPr lang="en-US" sz="1800" b="1" dirty="0">
                <a:latin typeface="Arial" charset="0"/>
                <a:cs typeface="Arial" charset="0"/>
              </a:rPr>
              <a:t>₄).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In breast lesions such as ductal carcinoma in situ (</a:t>
            </a:r>
            <a:r>
              <a:rPr lang="en-US" sz="1800" b="1" dirty="0" err="1">
                <a:latin typeface="Arial" charset="0"/>
                <a:cs typeface="Arial" charset="0"/>
              </a:rPr>
              <a:t>dcis</a:t>
            </a:r>
            <a:r>
              <a:rPr lang="en-US" sz="1800" b="1" dirty="0">
                <a:latin typeface="Arial" charset="0"/>
                <a:cs typeface="Arial" charset="0"/>
              </a:rPr>
              <a:t>) studies report that hydroxyapatite deposits are more frequent than in benign tissue. These deposits show reduced carbonate substitution and elevated magnesium-whitlockite, features that correlate with lesion grade and biological aggressiveness.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59291-510C-2474-DDE4-8D71B232D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35" y="909320"/>
            <a:ext cx="3674465" cy="51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29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9DE2C-DAEA-72F0-08BF-A16DA6218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BDFA-2D59-A24F-85C3-1E195B7FE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none" lIns="228600" tIns="91440" rIns="0" bIns="0" rtlCol="0" anchor="ctr" anchorCtr="0">
            <a:noAutofit/>
          </a:bodyPr>
          <a:lstStyle/>
          <a:p>
            <a:r>
              <a:rPr lang="en-US" dirty="0"/>
              <a:t>Crystallization II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48B79B-BC55-92A5-3396-7A99E58DA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09600"/>
            <a:ext cx="4572000" cy="5741773"/>
          </a:xfrm>
        </p:spPr>
        <p:txBody>
          <a:bodyPr lIns="0" tIns="0" rIns="0" bIns="0"/>
          <a:lstStyle/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An annotated subset comprising 439 patches categorized into Crystalline Non-Neoplastic (</a:t>
            </a:r>
            <a:r>
              <a:rPr lang="en-US" sz="1800" b="1" dirty="0" err="1">
                <a:latin typeface="Arial" charset="0"/>
                <a:cs typeface="Arial" charset="0"/>
              </a:rPr>
              <a:t>cnno</a:t>
            </a:r>
            <a:r>
              <a:rPr lang="en-US" sz="1800" b="1" dirty="0">
                <a:latin typeface="Arial" charset="0"/>
                <a:cs typeface="Arial" charset="0"/>
              </a:rPr>
              <a:t>: n = 51), Crystalline Ductal Carcinoma in Situ (</a:t>
            </a:r>
            <a:r>
              <a:rPr lang="en-US" sz="1800" b="1" dirty="0" err="1">
                <a:latin typeface="Arial" charset="0"/>
                <a:cs typeface="Arial" charset="0"/>
              </a:rPr>
              <a:t>cdcs</a:t>
            </a:r>
            <a:r>
              <a:rPr lang="en-US" sz="1800" b="1" dirty="0">
                <a:latin typeface="Arial" charset="0"/>
                <a:cs typeface="Arial" charset="0"/>
              </a:rPr>
              <a:t>: n = 168), and Crystalline Invasive Ductal Carcinoma (</a:t>
            </a:r>
            <a:r>
              <a:rPr lang="en-US" sz="1800" b="1" dirty="0" err="1">
                <a:latin typeface="Arial" charset="0"/>
                <a:cs typeface="Arial" charset="0"/>
              </a:rPr>
              <a:t>cidc</a:t>
            </a:r>
            <a:r>
              <a:rPr lang="en-US" sz="1800" b="1" dirty="0">
                <a:latin typeface="Arial" charset="0"/>
                <a:cs typeface="Arial" charset="0"/>
              </a:rPr>
              <a:t>: n = 220).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We conducted a baseline experiment comparing a balanced Random Forest classifier trained on (1) a standard, non-crystallization dataset (1,850 patches) versus (2) an enriched dataset including the crystallization annotations (2,243 patches). 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Evaluated on 2 different datasets, (18,224 patches and 46,666 patches) </a:t>
            </a:r>
          </a:p>
          <a:p>
            <a:pPr marL="182558" indent="-182558">
              <a:spcBef>
                <a:spcPts val="0"/>
              </a:spcBef>
              <a:spcAft>
                <a:spcPts val="1200"/>
              </a:spcAft>
              <a:buFont typeface="Arial" charset="0"/>
            </a:pPr>
            <a:r>
              <a:rPr lang="en-US" sz="1800" b="1" dirty="0">
                <a:latin typeface="Arial" charset="0"/>
                <a:cs typeface="Arial" charset="0"/>
              </a:rPr>
              <a:t>  Incorporation of crystallization annotations more than doubled the overall accuracy: from 18.4% to 34.6% on FCBR and from 20.7% to 23.5% on TUBR. </a:t>
            </a:r>
          </a:p>
        </p:txBody>
      </p:sp>
      <p:pic>
        <p:nvPicPr>
          <p:cNvPr id="6" name="Picture 5" descr="A diagram of a model&#10;&#10;AI-generated content may be incorrect.">
            <a:extLst>
              <a:ext uri="{FF2B5EF4-FFF2-40B4-BE49-F238E27FC236}">
                <a16:creationId xmlns:a16="http://schemas.microsoft.com/office/drawing/2014/main" id="{DE8A4AAC-06FD-8B0F-D50D-80F267734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7" r="1943" b="1710"/>
          <a:stretch>
            <a:fillRect/>
          </a:stretch>
        </p:blipFill>
        <p:spPr bwMode="auto">
          <a:xfrm>
            <a:off x="4953000" y="815512"/>
            <a:ext cx="4032568" cy="5226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0558195"/>
      </p:ext>
    </p:extLst>
  </p:cSld>
  <p:clrMapOvr>
    <a:masterClrMapping/>
  </p:clrMapOvr>
</p:sld>
</file>

<file path=ppt/theme/theme1.xml><?xml version="1.0" encoding="utf-8"?>
<a:theme xmlns:a="http://schemas.openxmlformats.org/drawingml/2006/main" name="1_ISIP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ISIP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15620</TotalTime>
  <Words>3559</Words>
  <Application>Microsoft Office PowerPoint</Application>
  <PresentationFormat>On-screen Show (4:3)</PresentationFormat>
  <Paragraphs>289</Paragraphs>
  <Slides>26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 Math</vt:lpstr>
      <vt:lpstr>Times New Roman</vt:lpstr>
      <vt:lpstr>Wingdings</vt:lpstr>
      <vt:lpstr>1_ISIP Title Slide</vt:lpstr>
      <vt:lpstr>2_ISIP Content Slide</vt:lpstr>
      <vt:lpstr>PowerPoint Presentation</vt:lpstr>
      <vt:lpstr>Abstract</vt:lpstr>
      <vt:lpstr>Three Selected Papers</vt:lpstr>
      <vt:lpstr>Introduction: Digital Pathology (DPATH)</vt:lpstr>
      <vt:lpstr>Introduction: State of the Art</vt:lpstr>
      <vt:lpstr>Introduction: Impact </vt:lpstr>
      <vt:lpstr>Introduction: Challenges</vt:lpstr>
      <vt:lpstr>Crystallization I </vt:lpstr>
      <vt:lpstr>Crystallization II </vt:lpstr>
      <vt:lpstr>Crystallization III </vt:lpstr>
      <vt:lpstr>Crystallization IV </vt:lpstr>
      <vt:lpstr>QDeepColonNet: Introduction</vt:lpstr>
      <vt:lpstr>Enhanced Feature Learnable Group Attention (EFLGA) I</vt:lpstr>
      <vt:lpstr>Enhanced Feature Learnable Group Attention (EFLGA) II</vt:lpstr>
      <vt:lpstr>Shuffled Dynamic Local Feature Extraction Network (SDLFEN) </vt:lpstr>
      <vt:lpstr>Shuffled Dynamic Local Feature Extraction Network (SDLFEN) </vt:lpstr>
      <vt:lpstr>Feature Fusion and Final Attention</vt:lpstr>
      <vt:lpstr>Quantum Encoding and Classification</vt:lpstr>
      <vt:lpstr>Ablation Study</vt:lpstr>
      <vt:lpstr>Graph Networks I </vt:lpstr>
      <vt:lpstr>Graph Networks II</vt:lpstr>
      <vt:lpstr>Discussion: Feature Enriched AI</vt:lpstr>
      <vt:lpstr>Conclusions</vt:lpstr>
      <vt:lpstr>Additional References</vt:lpstr>
      <vt:lpstr>PowerPoint Presentation</vt:lpstr>
      <vt:lpstr>PowerPoint Presentation</vt:lpstr>
    </vt:vector>
  </TitlesOfParts>
  <Company>Temple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Masih Tabrizi</dc:creator>
  <cp:lastModifiedBy>Claudia Dumitrescu</cp:lastModifiedBy>
  <cp:revision>991</cp:revision>
  <dcterms:created xsi:type="dcterms:W3CDTF">2012-05-05T20:20:58Z</dcterms:created>
  <dcterms:modified xsi:type="dcterms:W3CDTF">2025-11-11T14:54:20Z</dcterms:modified>
</cp:coreProperties>
</file>