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7" r:id="rId1"/>
    <p:sldMasterId id="2147483681" r:id="rId2"/>
    <p:sldMasterId id="2147483683" r:id="rId3"/>
    <p:sldMasterId id="2147483685" r:id="rId4"/>
    <p:sldMasterId id="2147483688" r:id="rId5"/>
  </p:sldMasterIdLst>
  <p:notesMasterIdLst>
    <p:notesMasterId r:id="rId18"/>
  </p:notesMasterIdLst>
  <p:sldIdLst>
    <p:sldId id="303" r:id="rId6"/>
    <p:sldId id="305" r:id="rId7"/>
    <p:sldId id="306" r:id="rId8"/>
    <p:sldId id="308" r:id="rId9"/>
    <p:sldId id="309" r:id="rId10"/>
    <p:sldId id="310" r:id="rId11"/>
    <p:sldId id="311" r:id="rId12"/>
    <p:sldId id="312" r:id="rId13"/>
    <p:sldId id="313" r:id="rId14"/>
    <p:sldId id="316" r:id="rId15"/>
    <p:sldId id="307" r:id="rId16"/>
    <p:sldId id="31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432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orient="horz" pos="4200" userDrawn="1">
          <p15:clr>
            <a:srgbClr val="A4A3A4"/>
          </p15:clr>
        </p15:guide>
        <p15:guide id="6" pos="1440" userDrawn="1">
          <p15:clr>
            <a:srgbClr val="A4A3A4"/>
          </p15:clr>
        </p15:guide>
        <p15:guide id="7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53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 autoAdjust="0"/>
  </p:normalViewPr>
  <p:slideViewPr>
    <p:cSldViewPr snapToGrid="0">
      <p:cViewPr varScale="1">
        <p:scale>
          <a:sx n="85" d="100"/>
          <a:sy n="85" d="100"/>
        </p:scale>
        <p:origin x="1406" y="67"/>
      </p:cViewPr>
      <p:guideLst>
        <p:guide pos="2880"/>
        <p:guide orient="horz" pos="432"/>
        <p:guide pos="5616"/>
        <p:guide pos="144"/>
        <p:guide orient="horz" pos="4200"/>
        <p:guide pos="144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A63F-A652-A941-943E-42655CBE92DD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B6984-104E-F74E-AFCE-72849C323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3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54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71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860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6298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470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782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401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kern="1200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S. Purba: Quantum Machine Learning 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September 12 , 2025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6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80429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kern="1200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S. Purba: Quantum Machine Learning 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September 12, 2025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4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kern="1200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S. Purba: Quantum Machine Learning 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September 12 , 2025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4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1" y="1001610"/>
            <a:ext cx="8686799" cy="48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Quantum Machine Learning 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228601" y="5590577"/>
            <a:ext cx="8686799" cy="104993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-14288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Sadia Afrin Purba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-115888" algn="ctr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Neural Engineering Data Consortium</a:t>
            </a:r>
          </a:p>
          <a:p>
            <a:pPr marL="115888" indent="-115888" algn="ctr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Temple University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DD0A8F-F279-0C48-8CB5-0F4DBF6FB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803" y="2784280"/>
            <a:ext cx="1770009" cy="2281098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2A3B40-85ED-4E46-90AE-432B63D8F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8186" y="2784280"/>
            <a:ext cx="1790623" cy="2281098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D3B5A2-613E-9446-8A7A-F9E967EFC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74649"/>
            <a:ext cx="1004757" cy="6710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31A6B6-1807-DD47-BF76-7860EF5B0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1175" y="2784279"/>
            <a:ext cx="3421648" cy="2281099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53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0E6B5-7A45-0ABD-5EE1-76C593FF7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A3AC4B-D0FD-18A4-B7BD-AEC6A28F9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BFEC46-E8B1-CFFE-0F87-343E06420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Shannon vs von Neumann Entropy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2157E3-F349-9740-0393-384A8E1A104E}"/>
              </a:ext>
            </a:extLst>
          </p:cNvPr>
          <p:cNvSpPr txBox="1"/>
          <p:nvPr/>
        </p:nvSpPr>
        <p:spPr>
          <a:xfrm>
            <a:off x="504648" y="15508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C80A1-1020-3336-FA69-4F58F744A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768" y="1382852"/>
            <a:ext cx="4892464" cy="40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50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1FED42-E9E6-EE70-FD5B-C200BE839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C60822-7943-3F90-A698-E9435C95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Shannon vs von Neumann Entropy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459C190-E258-36D9-EF2E-D34581596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526675"/>
              </p:ext>
            </p:extLst>
          </p:nvPr>
        </p:nvGraphicFramePr>
        <p:xfrm>
          <a:off x="1524000" y="1397000"/>
          <a:ext cx="609600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8522505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6716651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05587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074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[[1 0]</a:t>
                      </a:r>
                    </a:p>
                    <a:p>
                      <a:pPr fontAlgn="base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[0 1]]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4.0942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09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[[1.  0.5]</a:t>
                      </a:r>
                    </a:p>
                    <a:p>
                      <a:pPr fontAlgn="base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[0.5 1. ]]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3.8867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-0.3774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824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[[0.5 0. ]</a:t>
                      </a:r>
                    </a:p>
                    <a:p>
                      <a:pPr fontAlgn="base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[0.  0.5]]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3.0942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711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[[0.5  0.25]</a:t>
                      </a:r>
                    </a:p>
                    <a:p>
                      <a:pPr fontAlgn="base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[0.25 0.5 ]]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2.8867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0.8113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271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X(t)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7.0448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1.1641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995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TI: FIR 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7.5611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67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TV: Modulated 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6.2195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2.1413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067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965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0C83E-1219-2701-D074-43461CDF1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91E25D-6992-9379-7321-9DB353773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E96797-37C5-3963-1628-D96E3F8DA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Shannon vs von Neumann Entropy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A7614F-8C2C-814C-5BCF-3A2887643902}"/>
              </a:ext>
            </a:extLst>
          </p:cNvPr>
          <p:cNvSpPr txBox="1"/>
          <p:nvPr/>
        </p:nvSpPr>
        <p:spPr>
          <a:xfrm>
            <a:off x="504648" y="15508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D05063-166E-76C7-79E6-04ED6A8CA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48" y="685800"/>
            <a:ext cx="3540499" cy="35404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62AC7F-2753-419D-E219-919BF88CB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3918" y="869300"/>
            <a:ext cx="3540499" cy="2940414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B62A517-FD99-674C-FFED-F37C3C8DF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975304"/>
              </p:ext>
            </p:extLst>
          </p:nvPr>
        </p:nvGraphicFramePr>
        <p:xfrm>
          <a:off x="1426509" y="505968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97917616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2467866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794983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7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Logistic map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6.3521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6.4442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750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Lorenz butterfly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8.5842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10.0789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826911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2695B70D-5735-F8BB-8C1C-0B411F2D4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509" y="4197877"/>
            <a:ext cx="1767993" cy="3200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7ABA5A-2BEE-B6A9-70DE-5F7A9E9E0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0274" y="3908292"/>
            <a:ext cx="1562235" cy="8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14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DFBCC7-1486-FAA4-22EE-435DE4AAA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05457D-4298-1F8B-CD8A-20EA3F52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Experimental Setup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CCA972-6394-42E4-CDCE-4F26981ABB4C}"/>
              </a:ext>
            </a:extLst>
          </p:cNvPr>
          <p:cNvSpPr txBox="1"/>
          <p:nvPr/>
        </p:nvSpPr>
        <p:spPr>
          <a:xfrm>
            <a:off x="228600" y="833718"/>
            <a:ext cx="8686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Dataset Read:</a:t>
            </a:r>
          </a:p>
          <a:p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nedc_edf_tools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net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reader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net.Edf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reader.get_header_from_file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(str(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edf_path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hdr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sig_dict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reader.read_edf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(str(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edf_path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scale=True)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sig_dict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r>
              <a:rPr lang="en-US" dirty="0"/>
              <a:t>&gt;&gt; T3-C3: [27.60472566 47.38845672 38.06796248 ... 76.33198385 62.6904942</a:t>
            </a:r>
            <a:br>
              <a:rPr lang="en-US" dirty="0"/>
            </a:br>
            <a:r>
              <a:rPr lang="en-US" dirty="0"/>
              <a:t>75.42136085]</a:t>
            </a:r>
            <a:br>
              <a:rPr lang="en-US" dirty="0"/>
            </a:br>
            <a:r>
              <a:rPr lang="en-US" dirty="0"/>
              <a:t>C3-CZ: [ 1.73748077 10.6153825 14.86133551 ... -9.64939319 -6.94742309</a:t>
            </a:r>
            <a:br>
              <a:rPr lang="en-US" dirty="0"/>
            </a:br>
            <a:r>
              <a:rPr lang="en-US" dirty="0"/>
              <a:t>-7.91241241]</a:t>
            </a:r>
          </a:p>
          <a:p>
            <a:br>
              <a:rPr lang="en-US" dirty="0"/>
            </a:br>
            <a:r>
              <a:rPr lang="en-US" dirty="0"/>
              <a:t>each could have a shape of (15050,)</a:t>
            </a:r>
          </a:p>
          <a:p>
            <a:endParaRPr lang="en-US" dirty="0"/>
          </a:p>
          <a:p>
            <a:r>
              <a:rPr lang="en-US" dirty="0"/>
              <a:t>Number of channel combinations (pair-wise) = 190</a:t>
            </a:r>
          </a:p>
        </p:txBody>
      </p:sp>
    </p:spTree>
    <p:extLst>
      <p:ext uri="{BB962C8B-B14F-4D97-AF65-F5344CB8AC3E}">
        <p14:creationId xmlns:p14="http://schemas.microsoft.com/office/powerpoint/2010/main" val="3217791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B998BB-B0A9-4899-4A02-0BCBD2F6E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BBBA69-D2E0-BDED-9BF2-AD55DA1A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Experimental Setup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CAF4A0-94E4-5E4D-4C48-A151FAFEAE7E}"/>
              </a:ext>
            </a:extLst>
          </p:cNvPr>
          <p:cNvSpPr txBox="1"/>
          <p:nvPr/>
        </p:nvSpPr>
        <p:spPr>
          <a:xfrm>
            <a:off x="367553" y="661338"/>
            <a:ext cx="8352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CHSH Bell Value: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9EAACB-2861-31C6-4AFE-1A65E078B428}"/>
                  </a:ext>
                </a:extLst>
              </p:cNvPr>
              <p:cNvSpPr txBox="1"/>
              <p:nvPr/>
            </p:nvSpPr>
            <p:spPr>
              <a:xfrm>
                <a:off x="424356" y="950069"/>
                <a:ext cx="8485094" cy="736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Where,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are the measurement angles.</a:t>
                </a:r>
              </a:p>
              <a:p>
                <a:r>
                  <a:rPr lang="en-US" dirty="0"/>
                  <a:t>Let,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9EAACB-2861-31C6-4AFE-1A65E078B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56" y="950069"/>
                <a:ext cx="8485094" cy="736740"/>
              </a:xfrm>
              <a:prstGeom prst="rect">
                <a:avLst/>
              </a:prstGeom>
              <a:blipFill>
                <a:blip r:embed="rId2"/>
                <a:stretch>
                  <a:fillRect l="-647" t="-4959" b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B5F3FB3E-042C-2E34-7ACE-9ED1F392A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48" y="3429000"/>
            <a:ext cx="4038950" cy="16155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FE79F3-C6D3-E445-CAAD-548D972DA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899" y="3429000"/>
            <a:ext cx="4168501" cy="278154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571A321-E243-E5FE-0AC9-CEDEE71BA3B5}"/>
              </a:ext>
            </a:extLst>
          </p:cNvPr>
          <p:cNvSpPr txBox="1"/>
          <p:nvPr/>
        </p:nvSpPr>
        <p:spPr>
          <a:xfrm>
            <a:off x="504648" y="15508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C82910-A0AA-231C-2BB8-3FDEE8B6CFDA}"/>
                  </a:ext>
                </a:extLst>
              </p:cNvPr>
              <p:cNvSpPr txBox="1"/>
              <p:nvPr/>
            </p:nvSpPr>
            <p:spPr>
              <a:xfrm>
                <a:off x="2108279" y="707080"/>
                <a:ext cx="44046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C82910-A0AA-231C-2BB8-3FDEE8B6C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279" y="707080"/>
                <a:ext cx="4404667" cy="276999"/>
              </a:xfrm>
              <a:prstGeom prst="rect">
                <a:avLst/>
              </a:prstGeom>
              <a:blipFill>
                <a:blip r:embed="rId5"/>
                <a:stretch>
                  <a:fillRect l="-831" t="-4444" r="-1524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E633473-D8BA-C532-9ACB-E2CBE87FC13E}"/>
              </a:ext>
            </a:extLst>
          </p:cNvPr>
          <p:cNvSpPr txBox="1"/>
          <p:nvPr/>
        </p:nvSpPr>
        <p:spPr>
          <a:xfrm>
            <a:off x="410964" y="1640392"/>
            <a:ext cx="7799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Data: /data/</a:t>
            </a:r>
            <a:r>
              <a:rPr lang="en-US" dirty="0" err="1"/>
              <a:t>isip</a:t>
            </a:r>
            <a:r>
              <a:rPr lang="en-US" dirty="0"/>
              <a:t>/data/</a:t>
            </a:r>
            <a:r>
              <a:rPr lang="en-US" dirty="0" err="1"/>
              <a:t>tuh_eeg_seizure</a:t>
            </a:r>
            <a:r>
              <a:rPr lang="en-US" dirty="0"/>
              <a:t>/v2.0.3_50hz_corrected/</a:t>
            </a:r>
            <a:r>
              <a:rPr lang="en-US" dirty="0" err="1"/>
              <a:t>edf</a:t>
            </a:r>
            <a:r>
              <a:rPr lang="en-US" dirty="0"/>
              <a:t>/train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281029-56F2-0671-883A-C914EAE16B6D}"/>
                  </a:ext>
                </a:extLst>
              </p:cNvPr>
              <p:cNvSpPr txBox="1"/>
              <p:nvPr/>
            </p:nvSpPr>
            <p:spPr>
              <a:xfrm>
                <a:off x="410964" y="2207033"/>
                <a:ext cx="85044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2.0</m:t>
                    </m:r>
                  </m:oMath>
                </a14:m>
                <a:r>
                  <a:rPr lang="en-US" dirty="0"/>
                  <a:t>, there is a CHSH bell value violation meaning the correlations measured in the two EEG channels cannot be explained by any local realistic (classical) theory. 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281029-56F2-0671-883A-C914EAE16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64" y="2207033"/>
                <a:ext cx="8504436" cy="646331"/>
              </a:xfrm>
              <a:prstGeom prst="rect">
                <a:avLst/>
              </a:prstGeom>
              <a:blipFill>
                <a:blip r:embed="rId6"/>
                <a:stretch>
                  <a:fillRect l="-573" t="-4717" r="-57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1750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5572B-DFBE-2609-9F49-5B1A9FD0A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A42417-2154-F24A-71B7-D56173C03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4011FC-355B-6836-2E3D-E2FFD398F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Experimental Setup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049831-6BF6-16AF-1CF1-308D26FBC799}"/>
              </a:ext>
            </a:extLst>
          </p:cNvPr>
          <p:cNvSpPr txBox="1"/>
          <p:nvPr/>
        </p:nvSpPr>
        <p:spPr>
          <a:xfrm>
            <a:off x="504648" y="15508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391AA0-ED20-876C-0770-9AFC0AA0CE59}"/>
              </a:ext>
            </a:extLst>
          </p:cNvPr>
          <p:cNvSpPr txBox="1"/>
          <p:nvPr/>
        </p:nvSpPr>
        <p:spPr>
          <a:xfrm>
            <a:off x="228600" y="806824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Number of EDF files = 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14B9781-4F15-F2CF-A14F-32C873236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745012"/>
              </p:ext>
            </p:extLst>
          </p:nvPr>
        </p:nvGraphicFramePr>
        <p:xfrm>
          <a:off x="430306" y="1397000"/>
          <a:ext cx="8485094" cy="5044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89929">
                  <a:extLst>
                    <a:ext uri="{9D8B030D-6E8A-4147-A177-3AD203B41FA5}">
                      <a16:colId xmlns:a16="http://schemas.microsoft.com/office/drawing/2014/main" val="2947872901"/>
                    </a:ext>
                  </a:extLst>
                </a:gridCol>
                <a:gridCol w="1237130">
                  <a:extLst>
                    <a:ext uri="{9D8B030D-6E8A-4147-A177-3AD203B41FA5}">
                      <a16:colId xmlns:a16="http://schemas.microsoft.com/office/drawing/2014/main" val="2695276733"/>
                    </a:ext>
                  </a:extLst>
                </a:gridCol>
                <a:gridCol w="2658035">
                  <a:extLst>
                    <a:ext uri="{9D8B030D-6E8A-4147-A177-3AD203B41FA5}">
                      <a16:colId xmlns:a16="http://schemas.microsoft.com/office/drawing/2014/main" val="5294777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Exp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Encoding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488556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sz="1100" dirty="0"/>
                        <a:t>(1) Does correlation or mutual information change before and after quantum encoding of two EEG channels?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correlation: increase, </a:t>
                      </a:r>
                    </a:p>
                    <a:p>
                      <a:r>
                        <a:rPr lang="en-US" sz="1100" dirty="0"/>
                        <a:t>mi: decrease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8095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correlation: increase, </a:t>
                      </a:r>
                    </a:p>
                    <a:p>
                      <a:r>
                        <a:rPr lang="en-US" sz="1100" dirty="0"/>
                        <a:t>mi: decrease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6422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Amplitude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correlation: increase, </a:t>
                      </a:r>
                    </a:p>
                    <a:p>
                      <a:r>
                        <a:rPr lang="en-US" sz="1100" dirty="0"/>
                        <a:t>mi: decrease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20247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Custom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correlation: increase, </a:t>
                      </a:r>
                    </a:p>
                    <a:p>
                      <a:r>
                        <a:rPr lang="en-US" sz="1100" dirty="0"/>
                        <a:t>mi: decrease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43289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sz="1100" dirty="0"/>
                        <a:t>(2) If we invert the encoding, can we reconstruct the original data?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396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7895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Amplitude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8140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Custom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20152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sz="1100" dirty="0"/>
                        <a:t>(3) Do we get the CHSH bell value violation?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289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39478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Amplitude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2159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Custom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38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3348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7F5F8-7392-A6CF-4CC4-50850761E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7CA8E8-1021-E094-008D-88F5374A3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766F01-6A0E-EC43-0588-EAB20CFE5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Experimental Setup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9ADA0C-EB00-7BB1-6723-3468A3984271}"/>
              </a:ext>
            </a:extLst>
          </p:cNvPr>
          <p:cNvSpPr txBox="1"/>
          <p:nvPr/>
        </p:nvSpPr>
        <p:spPr>
          <a:xfrm>
            <a:off x="504648" y="15508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5EBD03-1FFE-82E8-F4E4-17B469618175}"/>
              </a:ext>
            </a:extLst>
          </p:cNvPr>
          <p:cNvSpPr txBox="1"/>
          <p:nvPr/>
        </p:nvSpPr>
        <p:spPr>
          <a:xfrm>
            <a:off x="228600" y="806824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Encoding: Amplitude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CHSH bell value violation found in 2/100 EDF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C04B94-E164-0052-D7F1-A47578153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800" y="1430135"/>
            <a:ext cx="5822147" cy="496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1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3820C-1914-BF42-0CB9-7884BD30B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9789E9-DDB6-1FD7-C422-5991445CE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00154E-A740-E6FE-75E8-449FB8C45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Experimental Setup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733C3C-1BF4-57C1-3BD4-FC8C6D7C04BD}"/>
              </a:ext>
            </a:extLst>
          </p:cNvPr>
          <p:cNvSpPr txBox="1"/>
          <p:nvPr/>
        </p:nvSpPr>
        <p:spPr>
          <a:xfrm>
            <a:off x="504648" y="15508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76992A-7AA1-F45F-4979-7DFCA6210A8B}"/>
              </a:ext>
            </a:extLst>
          </p:cNvPr>
          <p:cNvSpPr txBox="1"/>
          <p:nvPr/>
        </p:nvSpPr>
        <p:spPr>
          <a:xfrm>
            <a:off x="228600" y="806824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Encoding: Basis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CHSH bell value violation found in 28/100 EDF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34E180-2E96-2868-3CDE-7BB7A6B4D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2800" y="1453990"/>
            <a:ext cx="5822147" cy="491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67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442AE-D596-B24F-E52D-F42F0904E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36280-B570-F081-6800-38906B287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A0D9C6-100C-F40D-B47B-5352F4D7F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Experimental Setup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BD65BF-9C10-FB13-1BD6-9753C1D78BF9}"/>
              </a:ext>
            </a:extLst>
          </p:cNvPr>
          <p:cNvSpPr txBox="1"/>
          <p:nvPr/>
        </p:nvSpPr>
        <p:spPr>
          <a:xfrm>
            <a:off x="504648" y="15508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5B6D2-325C-EE57-1C5F-BFD1D4EC20B3}"/>
              </a:ext>
            </a:extLst>
          </p:cNvPr>
          <p:cNvSpPr txBox="1"/>
          <p:nvPr/>
        </p:nvSpPr>
        <p:spPr>
          <a:xfrm>
            <a:off x="228600" y="806824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Encoding: Angle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CHSH bell value violation found in 28/100 EDF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AE25B8-7276-373A-F74D-182D74455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2800" y="1477390"/>
            <a:ext cx="5822147" cy="486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55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09D24-47A7-57AD-2F89-8444A085B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B79024-A155-C8DA-BED6-2F3D6906F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4DA398-70DF-6D38-5917-DDF92EF79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Shannon vs von Neumann Entropy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5A8B3B-B183-05E4-53A5-6BE7B8D70B0F}"/>
              </a:ext>
            </a:extLst>
          </p:cNvPr>
          <p:cNvSpPr txBox="1"/>
          <p:nvPr/>
        </p:nvSpPr>
        <p:spPr>
          <a:xfrm>
            <a:off x="504648" y="15508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99C5D3-7EE8-91FA-2127-DDB6C6857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43" y="503743"/>
            <a:ext cx="7407369" cy="28329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E7A6C0-3EA8-66D0-048E-A98BA85F4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442" y="3336708"/>
            <a:ext cx="7407369" cy="283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45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8BD98-A487-03C0-B382-3E817D634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A4ADFC-0085-3484-3CA3-D0322681F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8D7D96-7D2A-C7D8-BA3C-90ECF671C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Shannon vs von Neumann Entropy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DC1F72-0809-DC1C-F1BE-137F51EB84CC}"/>
              </a:ext>
            </a:extLst>
          </p:cNvPr>
          <p:cNvSpPr txBox="1"/>
          <p:nvPr/>
        </p:nvSpPr>
        <p:spPr>
          <a:xfrm>
            <a:off x="504648" y="15508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A3F941-DBFD-CA84-6682-4E97878FF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43" y="503743"/>
            <a:ext cx="7407369" cy="28329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EDD1A5-922D-09BB-C2BA-209C4175A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443" y="3336708"/>
            <a:ext cx="7407367" cy="283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71967"/>
      </p:ext>
    </p:extLst>
  </p:cSld>
  <p:clrMapOvr>
    <a:masterClrMapping/>
  </p:clrMapOvr>
</p:sld>
</file>

<file path=ppt/theme/theme1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9250</TotalTime>
  <Words>514</Words>
  <Application>Microsoft Office PowerPoint</Application>
  <PresentationFormat>On-screen Show (4:3)</PresentationFormat>
  <Paragraphs>122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Cambria Math</vt:lpstr>
      <vt:lpstr>Courier New</vt:lpstr>
      <vt:lpstr>Times New Roman</vt:lpstr>
      <vt:lpstr>1_ISIP Title Slide</vt:lpstr>
      <vt:lpstr>2_ISIP Content Slide</vt:lpstr>
      <vt:lpstr>Custom Design</vt:lpstr>
      <vt:lpstr>3_ISIP Content Slide</vt:lpstr>
      <vt:lpstr>4_ISIP Content Slide</vt:lpstr>
      <vt:lpstr>PowerPoint Presentation</vt:lpstr>
      <vt:lpstr>Experimental Setup</vt:lpstr>
      <vt:lpstr>Experimental Setup</vt:lpstr>
      <vt:lpstr>Experimental Setup</vt:lpstr>
      <vt:lpstr>Experimental Setup</vt:lpstr>
      <vt:lpstr>Experimental Setup</vt:lpstr>
      <vt:lpstr>Experimental Setup</vt:lpstr>
      <vt:lpstr>Shannon vs von Neumann Entropy</vt:lpstr>
      <vt:lpstr>Shannon vs von Neumann Entropy</vt:lpstr>
      <vt:lpstr>Shannon vs von Neumann Entropy</vt:lpstr>
      <vt:lpstr>Shannon vs von Neumann Entropy</vt:lpstr>
      <vt:lpstr>Shannon vs von Neumann Entropy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Approaches to Automate Seizure Detection</dc:title>
  <dc:creator>Vinit Shah</dc:creator>
  <cp:lastModifiedBy>Sadia Afrin Purba</cp:lastModifiedBy>
  <cp:revision>616</cp:revision>
  <dcterms:created xsi:type="dcterms:W3CDTF">2017-04-23T05:30:39Z</dcterms:created>
  <dcterms:modified xsi:type="dcterms:W3CDTF">2025-11-10T18:59:18Z</dcterms:modified>
</cp:coreProperties>
</file>