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  <p:sldMasterId id="2147483685" r:id="rId4"/>
    <p:sldMasterId id="2147483688" r:id="rId5"/>
  </p:sldMasterIdLst>
  <p:notesMasterIdLst>
    <p:notesMasterId r:id="rId16"/>
  </p:notesMasterIdLst>
  <p:sldIdLst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200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3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85" d="100"/>
          <a:sy n="85" d="100"/>
        </p:scale>
        <p:origin x="845" y="67"/>
      </p:cViewPr>
      <p:guideLst>
        <p:guide pos="2880"/>
        <p:guide orient="horz" pos="432"/>
        <p:guide pos="5616"/>
        <p:guide pos="144"/>
        <p:guide orient="horz" pos="4200"/>
        <p:guide pos="14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29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70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pages.jh.edu/rrynasi1/HealeySeminar/literature/Norsen2017FoundationsOfQuantumMechanics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quantum.cloud.ibm.com/learning/en/courses/basics-of-quantum-information/entanglement-in-action/chsh-ga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001610"/>
            <a:ext cx="86867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Quantum Machine Learning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1" y="5590577"/>
            <a:ext cx="8686799" cy="104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Sadia Afrin Purba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D0A8F-F279-0C48-8CB5-0F4DBF6F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03" y="2784280"/>
            <a:ext cx="1770009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2A3B40-85ED-4E46-90AE-432B63D8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86" y="2784280"/>
            <a:ext cx="1790623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4649"/>
            <a:ext cx="1004757" cy="67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1A6B6-1807-DD47-BF76-7860EF5B0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175" y="2784279"/>
            <a:ext cx="3421648" cy="228109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A43432-D645-DAB2-AB17-EE0221380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ECE3FD-0902-580C-6205-88378EA6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BAA7C705-5BB3-BEAE-649C-EE84A8DEF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38" y="878541"/>
            <a:ext cx="4080262" cy="5206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AB5A65-6FB7-9F97-04E9-AD221DF2BA3D}"/>
              </a:ext>
            </a:extLst>
          </p:cNvPr>
          <p:cNvSpPr txBox="1"/>
          <p:nvPr/>
        </p:nvSpPr>
        <p:spPr>
          <a:xfrm>
            <a:off x="1317811" y="6178288"/>
            <a:ext cx="21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Chapter 1-2, 4,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68C94-7D3E-8DDA-D6C2-A9B046DBB1AB}"/>
              </a:ext>
            </a:extLst>
          </p:cNvPr>
          <p:cNvSpPr txBox="1"/>
          <p:nvPr/>
        </p:nvSpPr>
        <p:spPr>
          <a:xfrm>
            <a:off x="4101353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CFC75-6D30-ACB6-3CE7-5F79218B0DDD}"/>
              </a:ext>
            </a:extLst>
          </p:cNvPr>
          <p:cNvSpPr txBox="1"/>
          <p:nvPr/>
        </p:nvSpPr>
        <p:spPr>
          <a:xfrm>
            <a:off x="5550474" y="3139426"/>
            <a:ext cx="307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4"/>
              </a:rPr>
              <a:t>Qiskit’s</a:t>
            </a:r>
            <a:r>
              <a:rPr lang="en-US" dirty="0">
                <a:hlinkClick r:id="rId4"/>
              </a:rPr>
              <a:t>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2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18422-3483-222F-6E45-E632CFE56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5948BB-4730-E2BC-4502-EB4DC823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Bell’s Formulation of Locality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AE9F7-8C00-DD4B-AD01-808AA777F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67" y="685800"/>
            <a:ext cx="2755415" cy="2102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87F6C-0DAE-CE07-DDCE-83111EB6584D}"/>
              </a:ext>
            </a:extLst>
          </p:cNvPr>
          <p:cNvSpPr txBox="1"/>
          <p:nvPr/>
        </p:nvSpPr>
        <p:spPr>
          <a:xfrm>
            <a:off x="304800" y="305696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Fig-1:</a:t>
            </a:r>
            <a:r>
              <a:rPr lang="en-US" sz="1400" b="1" dirty="0"/>
              <a:t> </a:t>
            </a:r>
            <a:r>
              <a:rPr lang="en-US" sz="1400" dirty="0"/>
              <a:t>Space-time diagram of Maxwell’s electrodynamics</a:t>
            </a:r>
          </a:p>
          <a:p>
            <a:r>
              <a:rPr lang="en-US" sz="1400" dirty="0"/>
              <a:t>    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162529-28C7-C3C6-CAF6-F423236707B9}"/>
                  </a:ext>
                </a:extLst>
              </p:cNvPr>
              <p:cNvSpPr txBox="1"/>
              <p:nvPr/>
            </p:nvSpPr>
            <p:spPr>
              <a:xfrm>
                <a:off x="6078523" y="1357846"/>
                <a:ext cx="15589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162529-28C7-C3C6-CAF6-F42323670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523" y="1357846"/>
                <a:ext cx="1558953" cy="276999"/>
              </a:xfrm>
              <a:prstGeom prst="rect">
                <a:avLst/>
              </a:prstGeom>
              <a:blipFill>
                <a:blip r:embed="rId3"/>
                <a:stretch>
                  <a:fillRect l="-2734" t="-4444" r="-507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D4BC81-9F24-E401-8D51-3ABE2407D985}"/>
                  </a:ext>
                </a:extLst>
              </p:cNvPr>
              <p:cNvSpPr txBox="1"/>
              <p:nvPr/>
            </p:nvSpPr>
            <p:spPr>
              <a:xfrm>
                <a:off x="4751294" y="1837765"/>
                <a:ext cx="408790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generic name of any physical fact  such as the velocity of the charged particle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</m:oMath>
                </a14:m>
                <a:r>
                  <a:rPr lang="en-US" dirty="0"/>
                  <a:t> some function of a </a:t>
                </a:r>
                <a:r>
                  <a:rPr lang="en-US" i="1" dirty="0"/>
                  <a:t>complete specification </a:t>
                </a:r>
                <a:r>
                  <a:rPr lang="en-US" dirty="0"/>
                  <a:t>of all the physical facts.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D4BC81-9F24-E401-8D51-3ABE2407D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94" y="1837765"/>
                <a:ext cx="4087906" cy="1754326"/>
              </a:xfrm>
              <a:prstGeom prst="rect">
                <a:avLst/>
              </a:prstGeom>
              <a:blipFill>
                <a:blip r:embed="rId4"/>
                <a:stretch>
                  <a:fillRect l="-1192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873BBE5-2A2D-9C69-7C74-B44B19ACF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867" y="3923009"/>
            <a:ext cx="2755415" cy="17175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CC9C93-FA2F-D134-1A37-6B418BF33B34}"/>
              </a:ext>
            </a:extLst>
          </p:cNvPr>
          <p:cNvSpPr txBox="1"/>
          <p:nvPr/>
        </p:nvSpPr>
        <p:spPr>
          <a:xfrm>
            <a:off x="304800" y="6101549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Fig-2:</a:t>
            </a:r>
            <a:r>
              <a:rPr lang="en-US" sz="1400" b="1" dirty="0"/>
              <a:t> </a:t>
            </a:r>
            <a:r>
              <a:rPr lang="en-US" sz="1400" dirty="0"/>
              <a:t>Bell’s generic definition of local causality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26FE43-EDC7-1E25-8F75-A40D48999FBF}"/>
                  </a:ext>
                </a:extLst>
              </p:cNvPr>
              <p:cNvSpPr txBox="1"/>
              <p:nvPr/>
            </p:nvSpPr>
            <p:spPr>
              <a:xfrm>
                <a:off x="5780288" y="4297656"/>
                <a:ext cx="2380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26FE43-EDC7-1E25-8F75-A40D48999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88" y="4297656"/>
                <a:ext cx="2380845" cy="276999"/>
              </a:xfrm>
              <a:prstGeom prst="rect">
                <a:avLst/>
              </a:prstGeom>
              <a:blipFill>
                <a:blip r:embed="rId6"/>
                <a:stretch>
                  <a:fillRect l="-1790" t="-4444" r="-332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72204F-A147-9F29-45EB-0B96B027BCDC}"/>
                  </a:ext>
                </a:extLst>
              </p:cNvPr>
              <p:cNvSpPr txBox="1"/>
              <p:nvPr/>
            </p:nvSpPr>
            <p:spPr>
              <a:xfrm>
                <a:off x="4814047" y="4763412"/>
                <a:ext cx="408790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Locality means that once the event at particle 1 is fully specified, information about the distance event should not change the probabilities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72204F-A147-9F29-45EB-0B96B027B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47" y="4763412"/>
                <a:ext cx="4087906" cy="1477328"/>
              </a:xfrm>
              <a:prstGeom prst="rect">
                <a:avLst/>
              </a:prstGeom>
              <a:blipFill>
                <a:blip r:embed="rId7"/>
                <a:stretch>
                  <a:fillRect l="-1343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7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36F31-515E-40FF-034B-8CB1EBD6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673714-E9E5-84B8-9428-01761C30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Violation of Bell’s Locality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87FBE7-7C88-0E91-61AB-91801DA95409}"/>
                  </a:ext>
                </a:extLst>
              </p:cNvPr>
              <p:cNvSpPr txBox="1"/>
              <p:nvPr/>
            </p:nvSpPr>
            <p:spPr>
              <a:xfrm>
                <a:off x="5443459" y="823653"/>
                <a:ext cx="2380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87FBE7-7C88-0E91-61AB-91801DA95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59" y="823653"/>
                <a:ext cx="2380845" cy="276999"/>
              </a:xfrm>
              <a:prstGeom prst="rect">
                <a:avLst/>
              </a:prstGeom>
              <a:blipFill>
                <a:blip r:embed="rId2"/>
                <a:stretch>
                  <a:fillRect l="-2046" t="-2174" r="-3069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63C256A5-E356-7FC6-C288-4332CFF8418C}"/>
              </a:ext>
            </a:extLst>
          </p:cNvPr>
          <p:cNvGrpSpPr/>
          <p:nvPr/>
        </p:nvGrpSpPr>
        <p:grpSpPr>
          <a:xfrm>
            <a:off x="585150" y="1964127"/>
            <a:ext cx="6418729" cy="3049394"/>
            <a:chOff x="558256" y="698573"/>
            <a:chExt cx="6418729" cy="30493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454EA3-A707-D35A-58FD-2F4A96498EC7}"/>
                    </a:ext>
                  </a:extLst>
                </p:cNvPr>
                <p:cNvSpPr txBox="1"/>
                <p:nvPr/>
              </p:nvSpPr>
              <p:spPr>
                <a:xfrm>
                  <a:off x="558256" y="3101636"/>
                  <a:ext cx="138953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b="0" dirty="0"/>
                </a:p>
                <a:p>
                  <a:endParaRPr lang="en-US" b="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454EA3-A707-D35A-58FD-2F4A96498E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56" y="3101636"/>
                  <a:ext cx="1389530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FB28D09-7232-3E22-2CB1-46159573F11A}"/>
                </a:ext>
              </a:extLst>
            </p:cNvPr>
            <p:cNvGrpSpPr/>
            <p:nvPr/>
          </p:nvGrpSpPr>
          <p:grpSpPr>
            <a:xfrm>
              <a:off x="647903" y="698573"/>
              <a:ext cx="3924097" cy="2403063"/>
              <a:chOff x="672352" y="823491"/>
              <a:chExt cx="3924097" cy="240306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248DCE-CC0E-2819-DABE-438E63F84746}"/>
                  </a:ext>
                </a:extLst>
              </p:cNvPr>
              <p:cNvGrpSpPr/>
              <p:nvPr/>
            </p:nvGrpSpPr>
            <p:grpSpPr>
              <a:xfrm>
                <a:off x="672352" y="1411941"/>
                <a:ext cx="1210236" cy="1017486"/>
                <a:chOff x="1228164" y="1232647"/>
                <a:chExt cx="1528482" cy="1528482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4FA0A746-7EFF-62AE-9868-8367048639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228164" y="1232647"/>
                  <a:ext cx="1528482" cy="1528482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74FE6684-BD65-C8C6-5057-12C28B7923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2205318" y="1996888"/>
                  <a:ext cx="412376" cy="412376"/>
                </a:xfrm>
                <a:prstGeom prst="rect">
                  <a:avLst/>
                </a:prstGeom>
              </p:spPr>
            </p:pic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741BA3-0E9E-E4F5-DEFE-082EF2303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2588" y="1999129"/>
                <a:ext cx="95922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D74E211-F0AD-8139-EA35-FEE881EF6F6D}"/>
                  </a:ext>
                </a:extLst>
              </p:cNvPr>
              <p:cNvGrpSpPr/>
              <p:nvPr/>
            </p:nvGrpSpPr>
            <p:grpSpPr>
              <a:xfrm>
                <a:off x="3386213" y="823491"/>
                <a:ext cx="1210236" cy="1017486"/>
                <a:chOff x="1228164" y="1232647"/>
                <a:chExt cx="1528482" cy="1528482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C1D79F01-4DBD-685E-394C-AB799669D8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228164" y="1232647"/>
                  <a:ext cx="1528482" cy="1528482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782288B-9649-6F13-2901-67573C28AD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2205318" y="1996888"/>
                  <a:ext cx="412376" cy="412376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B73F273-50AE-88BF-AA72-CF0D414FDFB5}"/>
                  </a:ext>
                </a:extLst>
              </p:cNvPr>
              <p:cNvGrpSpPr/>
              <p:nvPr/>
            </p:nvGrpSpPr>
            <p:grpSpPr>
              <a:xfrm>
                <a:off x="3386213" y="2209068"/>
                <a:ext cx="1210236" cy="1017486"/>
                <a:chOff x="1228164" y="1232647"/>
                <a:chExt cx="1528482" cy="1528482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939E7088-14BC-589B-3CC6-3021BA5B7F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228164" y="1232647"/>
                  <a:ext cx="1528482" cy="1528482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03C98E5-86D3-CB6C-FC13-4CAA81E95E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2205318" y="1996888"/>
                  <a:ext cx="412376" cy="412376"/>
                </a:xfrm>
                <a:prstGeom prst="rect">
                  <a:avLst/>
                </a:prstGeom>
              </p:spPr>
            </p:pic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A22EC-CFEA-B45F-A175-CABE7B6C5A23}"/>
                  </a:ext>
                </a:extLst>
              </p:cNvPr>
              <p:cNvCxnSpPr>
                <a:endCxn id="25" idx="1"/>
              </p:cNvCxnSpPr>
              <p:nvPr/>
            </p:nvCxnSpPr>
            <p:spPr>
              <a:xfrm flipV="1">
                <a:off x="2841812" y="1332234"/>
                <a:ext cx="544401" cy="66689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7AAC8ED-D95A-5E3B-25D0-8DDFA9D2F566}"/>
                  </a:ext>
                </a:extLst>
              </p:cNvPr>
              <p:cNvCxnSpPr>
                <a:cxnSpLocks/>
                <a:endCxn id="28" idx="1"/>
              </p:cNvCxnSpPr>
              <p:nvPr/>
            </p:nvCxnSpPr>
            <p:spPr>
              <a:xfrm>
                <a:off x="2841812" y="1999129"/>
                <a:ext cx="544401" cy="71868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19ED415-8406-12F2-5D7E-45CE02A22BD4}"/>
                    </a:ext>
                  </a:extLst>
                </p:cNvPr>
                <p:cNvSpPr txBox="1"/>
                <p:nvPr/>
              </p:nvSpPr>
              <p:spPr>
                <a:xfrm>
                  <a:off x="2337751" y="3082211"/>
                  <a:ext cx="46392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a14:m>
                  <a:r>
                    <a:rPr lang="en-US" b="0" dirty="0"/>
                    <a:t> =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19ED415-8406-12F2-5D7E-45CE02A22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7751" y="3082211"/>
                  <a:ext cx="463923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D58B9E0-6649-0C81-9BD9-8C82C2DE8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3550023" y="1524335"/>
              <a:ext cx="770965" cy="77096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FF2FF2B-B5DA-17E1-454D-CBC9FE41780A}"/>
                    </a:ext>
                  </a:extLst>
                </p:cNvPr>
                <p:cNvSpPr txBox="1"/>
                <p:nvPr/>
              </p:nvSpPr>
              <p:spPr>
                <a:xfrm>
                  <a:off x="3471787" y="1136697"/>
                  <a:ext cx="4637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FF2FF2B-B5DA-17E1-454D-CBC9FE4178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787" y="1136697"/>
                  <a:ext cx="463718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CB587C9-AB88-6A30-2C3C-A6C135D78B21}"/>
                    </a:ext>
                  </a:extLst>
                </p:cNvPr>
                <p:cNvSpPr txBox="1"/>
                <p:nvPr/>
              </p:nvSpPr>
              <p:spPr>
                <a:xfrm>
                  <a:off x="3471787" y="2510106"/>
                  <a:ext cx="4637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CB587C9-AB88-6A30-2C3C-A6C135D78B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787" y="2510106"/>
                  <a:ext cx="463718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AC5325-1959-6705-A1FC-1EA5E9CD3693}"/>
                  </a:ext>
                </a:extLst>
              </p:cNvPr>
              <p:cNvSpPr txBox="1"/>
              <p:nvPr/>
            </p:nvSpPr>
            <p:spPr>
              <a:xfrm>
                <a:off x="5127812" y="1344572"/>
                <a:ext cx="393550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Event definitions</a:t>
                </a:r>
                <a:r>
                  <a:rPr lang="en-US" b="0" dirty="0"/>
                  <a:t>:</a:t>
                </a:r>
              </a:p>
              <a:p>
                <a:endParaRPr lang="en-US" b="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=1: </m:t>
                    </m:r>
                  </m:oMath>
                </a14:m>
                <a:r>
                  <a:rPr lang="en-US" dirty="0"/>
                  <a:t>particle is found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=1: </m:t>
                    </m:r>
                  </m:oMath>
                </a14:m>
                <a:r>
                  <a:rPr lang="en-US" dirty="0"/>
                  <a:t>particle is found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marL="342900" indent="-342900">
                  <a:buAutoNum type="arabicPeriod"/>
                </a:pPr>
                <a:endParaRPr lang="en-US" b="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AC5325-1959-6705-A1FC-1EA5E9CD3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812" y="1344572"/>
                <a:ext cx="3935506" cy="2031325"/>
              </a:xfrm>
              <a:prstGeom prst="rect">
                <a:avLst/>
              </a:prstGeom>
              <a:blipFill>
                <a:blip r:embed="rId10"/>
                <a:stretch>
                  <a:fillRect l="-1238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C970DD1-DBB3-F3BC-96CF-BD307327B2C7}"/>
                  </a:ext>
                </a:extLst>
              </p:cNvPr>
              <p:cNvSpPr txBox="1"/>
              <p:nvPr/>
            </p:nvSpPr>
            <p:spPr>
              <a:xfrm>
                <a:off x="4798853" y="3545795"/>
                <a:ext cx="4936816" cy="3253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b="0" dirty="0"/>
                  <a:t>L.H.S: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pPr/>
                <a:endParaRPr lang="en-US" b="0" dirty="0"/>
              </a:p>
              <a:p>
                <a:pPr/>
                <a:r>
                  <a:rPr lang="en-US" dirty="0"/>
                  <a:t>R.H.S: We need to include the distance </a:t>
                </a:r>
              </a:p>
              <a:p>
                <a:pPr/>
                <a:r>
                  <a:rPr lang="en-US" dirty="0"/>
                  <a:t>event’s outcome.  </a:t>
                </a:r>
              </a:p>
              <a:p>
                <a:pPr/>
                <a:r>
                  <a:rPr lang="en-US" dirty="0"/>
                  <a:t>If a distance event,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then</a:t>
                </a:r>
                <a:endParaRPr lang="en-US" b="0" dirty="0"/>
              </a:p>
              <a:p>
                <a:pPr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]=0</m:t>
                    </m:r>
                  </m:oMath>
                </a14:m>
                <a:endParaRPr lang="en-US" b="0" dirty="0"/>
              </a:p>
              <a:p>
                <a:pPr/>
                <a:r>
                  <a:rPr lang="en-US" b="0" dirty="0"/>
                  <a:t>Similarly,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en-US" b="0" dirty="0"/>
                  <a:t>then R.H.S = 1</a:t>
                </a:r>
              </a:p>
              <a:p>
                <a:pPr/>
                <a:endParaRPr lang="en-US" dirty="0"/>
              </a:p>
              <a:p>
                <a:pPr/>
                <a:r>
                  <a:rPr lang="en-US" dirty="0"/>
                  <a:t>So, quantum mechanics violate locality formulation.</a:t>
                </a:r>
                <a:endParaRPr lang="en-US" b="0" dirty="0"/>
              </a:p>
              <a:p>
                <a:pPr/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C970DD1-DBB3-F3BC-96CF-BD307327B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53" y="3545795"/>
                <a:ext cx="4936816" cy="3253455"/>
              </a:xfrm>
              <a:prstGeom prst="rect">
                <a:avLst/>
              </a:prstGeom>
              <a:blipFill>
                <a:blip r:embed="rId11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5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093574-12FB-EA35-F137-8CBBB323E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DDA58D-5AEF-7914-6742-537010CB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Bell’s Theorem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BA8E1-26DD-DE59-D1EA-7C88EAB87DFD}"/>
              </a:ext>
            </a:extLst>
          </p:cNvPr>
          <p:cNvSpPr txBox="1"/>
          <p:nvPr/>
        </p:nvSpPr>
        <p:spPr>
          <a:xfrm>
            <a:off x="340659" y="914400"/>
            <a:ext cx="837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Axiom 1:</a:t>
            </a:r>
            <a:r>
              <a:rPr lang="en-US" dirty="0"/>
              <a:t> In Bohm’s re-formulation, we consider a pair of spatially separated spin ½ particles in the spin “singlet” state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FEC8D-E137-FACB-9454-E7D4BEC4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47" y="1910681"/>
            <a:ext cx="2781191" cy="674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6FACA1-8674-8143-9EE7-50BCCBFF5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84786"/>
            <a:ext cx="3849225" cy="1687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7DD496-3918-0BC2-5FDF-C050392E9331}"/>
              </a:ext>
            </a:extLst>
          </p:cNvPr>
          <p:cNvSpPr txBox="1"/>
          <p:nvPr/>
        </p:nvSpPr>
        <p:spPr>
          <a:xfrm>
            <a:off x="340659" y="3433482"/>
            <a:ext cx="690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{+1, -1} for particle 1 and {+1, -1} for particle 2 would violate the perfect correlation property, and it’s not possible to happen.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B95A8-ED91-C3A6-4415-8D6363483F01}"/>
              </a:ext>
            </a:extLst>
          </p:cNvPr>
          <p:cNvSpPr txBox="1"/>
          <p:nvPr/>
        </p:nvSpPr>
        <p:spPr>
          <a:xfrm>
            <a:off x="340659" y="4420799"/>
            <a:ext cx="837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Axiom 2:</a:t>
            </a:r>
            <a:r>
              <a:rPr lang="en-US" dirty="0"/>
              <a:t> Bell </a:t>
            </a:r>
            <a:r>
              <a:rPr lang="en-US" dirty="0" err="1"/>
              <a:t>generalised</a:t>
            </a:r>
            <a:r>
              <a:rPr lang="en-US" dirty="0"/>
              <a:t> Bohm’s singlet state for all three possible measurement directions, and assumed “hidden variable” theory meaning, the particles knew about all possible values before measurement.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86D6C-4956-5127-0382-2F72C793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37186"/>
            <a:ext cx="3849225" cy="1687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A35031-0A83-ADFD-01F7-22285B72F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647" y="5560035"/>
            <a:ext cx="2781191" cy="651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F3D89B-CEAE-9839-4631-C248CC6C3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996" y="5000153"/>
            <a:ext cx="2610289" cy="15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2573A-804F-826F-0D56-0541E2D0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A0FFA2-6B57-1AB4-2C3B-BA50EEA7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Bell’s Theorem (Toy Example)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90DB6-D0D6-0974-8FD2-AC090A54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040" y="827101"/>
            <a:ext cx="2781191" cy="651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9C1B0E-62A0-A148-8BBC-64610B10B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81" y="1400843"/>
            <a:ext cx="4162124" cy="24674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99777E-87FA-5B83-F4A7-7D3C02317315}"/>
                  </a:ext>
                </a:extLst>
              </p:cNvPr>
              <p:cNvSpPr txBox="1"/>
              <p:nvPr/>
            </p:nvSpPr>
            <p:spPr>
              <a:xfrm>
                <a:off x="4680697" y="2105928"/>
                <a:ext cx="8469405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Suppose that Particle 1 is measured along </a:t>
                </a:r>
              </a:p>
              <a:p>
                <a:r>
                  <a:rPr lang="en-US" sz="1400" dirty="0"/>
                  <a:t>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/>
                  <a:t> direction and Particle 2 is measured </a:t>
                </a:r>
              </a:p>
              <a:p>
                <a:r>
                  <a:rPr lang="en-US" sz="1400" dirty="0"/>
                  <a:t>along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/>
                  <a:t> direction. </a:t>
                </a:r>
              </a:p>
              <a:p>
                <a:r>
                  <a:rPr lang="en-US" sz="1400" dirty="0"/>
                  <a:t>What, for example, is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that both measurements have outcome “spin-up”?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99777E-87FA-5B83-F4A7-7D3C02317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697" y="2105928"/>
                <a:ext cx="8469405" cy="1169551"/>
              </a:xfrm>
              <a:prstGeom prst="rect">
                <a:avLst/>
              </a:prstGeom>
              <a:blipFill>
                <a:blip r:embed="rId4"/>
                <a:stretch>
                  <a:fillRect l="-216" t="-521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34F712-20E5-3B4D-8DEA-106FE0EEC9E6}"/>
                  </a:ext>
                </a:extLst>
              </p:cNvPr>
              <p:cNvSpPr txBox="1"/>
              <p:nvPr/>
            </p:nvSpPr>
            <p:spPr>
              <a:xfrm>
                <a:off x="-464697" y="3980366"/>
                <a:ext cx="4875331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/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(++)≤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(++)+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34F712-20E5-3B4D-8DEA-106FE0EE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4697" y="3980366"/>
                <a:ext cx="4875331" cy="1323439"/>
              </a:xfrm>
              <a:prstGeom prst="rect">
                <a:avLst/>
              </a:prstGeom>
              <a:blipFill>
                <a:blip r:embed="rId5"/>
                <a:stretch>
                  <a:fillRect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1EF47C-466E-1F72-DA23-51DB5741A3E6}"/>
                  </a:ext>
                </a:extLst>
              </p:cNvPr>
              <p:cNvSpPr txBox="1"/>
              <p:nvPr/>
            </p:nvSpPr>
            <p:spPr>
              <a:xfrm>
                <a:off x="4733368" y="3666295"/>
                <a:ext cx="4875331" cy="3023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𝑄𝑀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/2)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𝑄𝑀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/2)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𝑄𝑀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/>
                <a:endParaRPr lang="en-US" sz="1600" dirty="0"/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/2)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/2)</m:t>
                        </m:r>
                      </m:e>
                    </m:func>
                  </m:oMath>
                </a14:m>
                <a:r>
                  <a:rPr lang="en-US" sz="1600" dirty="0"/>
                  <a:t>,</a:t>
                </a:r>
              </a:p>
              <a:p>
                <a:pPr/>
                <a:endParaRPr lang="en-US" sz="1600" dirty="0"/>
              </a:p>
              <a:p>
                <a:pPr/>
                <a:r>
                  <a:rPr lang="en-US" sz="1400" dirty="0"/>
                  <a:t>which is False, so QM violate Bell’s inequality meaning the assumption of local variable is wrong.</a:t>
                </a:r>
              </a:p>
              <a:p>
                <a:pPr/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1EF47C-466E-1F72-DA23-51DB5741A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368" y="3666295"/>
                <a:ext cx="4875331" cy="3023392"/>
              </a:xfrm>
              <a:prstGeom prst="rect">
                <a:avLst/>
              </a:prstGeom>
              <a:blipFill>
                <a:blip r:embed="rId6"/>
                <a:stretch>
                  <a:fillRect l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89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B4E9E-8296-596E-0661-7781997EC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0D372-7C85-2510-989D-41BA023B6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9D30EB-CA25-B4A1-F042-0F94A30A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78F5FC-D23F-D193-0FB3-FEEE01806D26}"/>
                  </a:ext>
                </a:extLst>
              </p:cNvPr>
              <p:cNvSpPr txBox="1"/>
              <p:nvPr/>
            </p:nvSpPr>
            <p:spPr>
              <a:xfrm>
                <a:off x="349624" y="860612"/>
                <a:ext cx="8901952" cy="586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us consider the “correlation coefficient”,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defined as the expected value of the product of the two measurement outcomes when measurements are made along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on the two particles.</a:t>
                </a:r>
              </a:p>
              <a:p>
                <a:endParaRPr lang="en-US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++</m:t>
                        </m:r>
                      </m:e>
                    </m:d>
                  </m:oMath>
                </a14:m>
                <a:r>
                  <a:rPr lang="en-US" b="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−−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 −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 +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𝑝𝑒𝑟𝑓𝑒𝑐𝑡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𝑎𝑛𝑡𝑖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𝑐𝑜𝑟𝑟𝑒𝑙𝑎𝑡𝑖𝑜𝑛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/>
                <a:endParaRPr lang="en-US" b="0" dirty="0"/>
              </a:p>
              <a:p>
                <a:pPr/>
                <a:r>
                  <a:rPr lang="en-US" b="0" dirty="0"/>
                  <a:t>Now,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directions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/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="0" dirty="0"/>
              </a:p>
              <a:p>
                <a:pPr/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∣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/>
                <a:endParaRPr lang="en-US" dirty="0"/>
              </a:p>
              <a:p>
                <a:pPr/>
                <a:r>
                  <a:rPr lang="en-US" b="0" dirty="0"/>
                  <a:t>Now, 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𝑄𝑀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𝑄𝑀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𝑄𝑀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violate the Bell’s inequality.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)</a:t>
                </a:r>
              </a:p>
              <a:p>
                <a:pPr/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78F5FC-D23F-D193-0FB3-FEEE01806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4" y="860612"/>
                <a:ext cx="8901952" cy="5861476"/>
              </a:xfrm>
              <a:prstGeom prst="rect">
                <a:avLst/>
              </a:prstGeom>
              <a:blipFill>
                <a:blip r:embed="rId2"/>
                <a:stretch>
                  <a:fillRect l="-548" t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946423B-2BA0-D305-EDE7-5AF0F8F2095C}"/>
              </a:ext>
            </a:extLst>
          </p:cNvPr>
          <p:cNvSpPr/>
          <p:nvPr/>
        </p:nvSpPr>
        <p:spPr>
          <a:xfrm>
            <a:off x="394447" y="4688541"/>
            <a:ext cx="3729318" cy="502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25E93F-87B0-9AC0-8B7F-DCAB0295C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FE2F91-97EF-7F32-BC26-37D56989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CHSH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7A9474-5EF8-5C6F-000D-C6F2A34BD38E}"/>
                  </a:ext>
                </a:extLst>
              </p:cNvPr>
              <p:cNvSpPr txBox="1"/>
              <p:nvPr/>
            </p:nvSpPr>
            <p:spPr>
              <a:xfrm>
                <a:off x="2218766" y="940404"/>
                <a:ext cx="4639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∣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7A9474-5EF8-5C6F-000D-C6F2A34BD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766" y="940404"/>
                <a:ext cx="4639234" cy="369332"/>
              </a:xfrm>
              <a:prstGeom prst="rect">
                <a:avLst/>
              </a:prstGeom>
              <a:blipFill>
                <a:blip r:embed="rId2"/>
                <a:stretch>
                  <a:fillRect l="-39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53C900-E0BC-3C13-528A-AFAD43CB5612}"/>
                  </a:ext>
                </a:extLst>
              </p:cNvPr>
              <p:cNvSpPr txBox="1"/>
              <p:nvPr/>
            </p:nvSpPr>
            <p:spPr>
              <a:xfrm>
                <a:off x="2017059" y="1486654"/>
                <a:ext cx="557604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∣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∣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where a′ may be (but need not be!) the same direction as the previous a.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53C900-E0BC-3C13-528A-AFAD43CB5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59" y="1486654"/>
                <a:ext cx="5576047" cy="1200329"/>
              </a:xfrm>
              <a:prstGeom prst="rect">
                <a:avLst/>
              </a:prstGeom>
              <a:blipFill>
                <a:blip r:embed="rId3"/>
                <a:stretch>
                  <a:fillRect l="-984" r="-874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589C295-DDE3-8740-6B78-61191BF2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26458"/>
            <a:ext cx="1798476" cy="2682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1BE319-DB5B-008D-26B0-BEC04949D80D}"/>
                  </a:ext>
                </a:extLst>
              </p:cNvPr>
              <p:cNvSpPr txBox="1"/>
              <p:nvPr/>
            </p:nvSpPr>
            <p:spPr>
              <a:xfrm>
                <a:off x="2027076" y="2776949"/>
                <a:ext cx="4639234" cy="370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𝑄𝑀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1BE319-DB5B-008D-26B0-BEC04949D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076" y="2776949"/>
                <a:ext cx="4639234" cy="370230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D54619F-12F7-DB90-B557-B2DB8A334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671" y="3327408"/>
            <a:ext cx="6544658" cy="8530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A4CA3C-9702-82B5-431F-22C969EFD906}"/>
              </a:ext>
            </a:extLst>
          </p:cNvPr>
          <p:cNvSpPr txBox="1"/>
          <p:nvPr/>
        </p:nvSpPr>
        <p:spPr>
          <a:xfrm>
            <a:off x="1299671" y="4264630"/>
            <a:ext cx="7118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is a factor of √2 – i.e., about 40% – bigger than should be allowed if a local hidden variable theory is true.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6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37AB-3823-88B6-C3EA-B71DEA009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F83A6C-0F12-187F-E31A-327C03A7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CHSH Game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3BEF23-6791-25EA-5733-C46E9187C016}"/>
              </a:ext>
            </a:extLst>
          </p:cNvPr>
          <p:cNvGrpSpPr/>
          <p:nvPr/>
        </p:nvGrpSpPr>
        <p:grpSpPr>
          <a:xfrm>
            <a:off x="-147917" y="658469"/>
            <a:ext cx="4639234" cy="2812418"/>
            <a:chOff x="-486334" y="795542"/>
            <a:chExt cx="4639234" cy="28124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96A61B-A85C-3F5C-42AA-99BAFD2D9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167" y="795542"/>
              <a:ext cx="2566021" cy="213403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6D9F9A5-165D-8D0B-ADDC-204E8FA370BD}"/>
                    </a:ext>
                  </a:extLst>
                </p:cNvPr>
                <p:cNvSpPr txBox="1"/>
                <p:nvPr/>
              </p:nvSpPr>
              <p:spPr>
                <a:xfrm>
                  <a:off x="-486334" y="2684630"/>
                  <a:ext cx="4639234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:br>
                    <a:rPr lang="ar-AE" b="0" i="0" dirty="0">
                      <a:solidFill>
                        <a:srgbClr val="161616"/>
                      </a:solidFill>
                      <a:effectLst/>
                      <a:latin typeface="KaTeX_Main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ar-AE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ar-AE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ar-AE" i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b="0" i="0" dirty="0">
                    <a:latin typeface="KaTeX_Main"/>
                  </a:endParaRPr>
                </a:p>
                <a:p>
                  <a:pPr/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6D9F9A5-165D-8D0B-ADDC-204E8FA37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86334" y="2684630"/>
                  <a:ext cx="4639234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066E178-F2DA-8BFD-2D5A-07AD7CC30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73857"/>
            <a:ext cx="3673158" cy="4511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C623B6-9FBD-FE7C-42E2-53B230DEBF3C}"/>
              </a:ext>
            </a:extLst>
          </p:cNvPr>
          <p:cNvSpPr txBox="1"/>
          <p:nvPr/>
        </p:nvSpPr>
        <p:spPr>
          <a:xfrm>
            <a:off x="510988" y="5656729"/>
            <a:ext cx="796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any classical strategy, there is at most 75% chance of winning the game.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5C520-0264-4E7F-DE6E-5ED5B35FD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42" y="3792125"/>
            <a:ext cx="2486089" cy="18080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655670-843E-1823-03E3-6C4992031A10}"/>
                  </a:ext>
                </a:extLst>
              </p:cNvPr>
              <p:cNvSpPr txBox="1"/>
              <p:nvPr/>
            </p:nvSpPr>
            <p:spPr>
              <a:xfrm>
                <a:off x="316008" y="3089255"/>
                <a:ext cx="47423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dirty="0">
                    <a:solidFill>
                      <a:srgbClr val="161616"/>
                    </a:solidFill>
                    <a:effectLst/>
                    <a:latin typeface="__plexSans_5bcaf2"/>
                  </a:rPr>
                  <a:t>Win</a:t>
                </a:r>
                <a:r>
                  <a:rPr lang="en-US" dirty="0">
                    <a:solidFill>
                      <a:srgbClr val="161616"/>
                    </a:solidFill>
                    <a:latin typeface="__plexSans_5bcaf2"/>
                  </a:rPr>
                  <a:t> </a:t>
                </a:r>
                <a:r>
                  <a:rPr lang="en-US" b="0" i="0" dirty="0">
                    <a:solidFill>
                      <a:srgbClr val="161616"/>
                    </a:solidFill>
                    <a:effectLst/>
                    <a:latin typeface="__plexSans_5bcaf2"/>
                  </a:rPr>
                  <a:t>if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i="0" dirty="0">
                    <a:solidFill>
                      <a:srgbClr val="161616"/>
                    </a:solidFill>
                    <a:effectLst/>
                    <a:latin typeface="__plexSans_5bcaf2"/>
                  </a:rPr>
                  <a:t> and </a:t>
                </a:r>
                <a:r>
                  <a:rPr lang="en-US" b="0" dirty="0">
                    <a:solidFill>
                      <a:srgbClr val="161616"/>
                    </a:solidFill>
                    <a:effectLst/>
                    <a:latin typeface="__plexSans_5bcaf2"/>
                  </a:rPr>
                  <a:t>lose</a:t>
                </a:r>
                <a:r>
                  <a:rPr lang="en-US" b="0" i="0" dirty="0">
                    <a:solidFill>
                      <a:srgbClr val="161616"/>
                    </a:solidFill>
                    <a:effectLst/>
                    <a:latin typeface="__plexSans_5bcaf2"/>
                  </a:rPr>
                  <a:t> otherwise</a:t>
                </a:r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655670-843E-1823-03E3-6C4992031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08" y="3089255"/>
                <a:ext cx="4742328" cy="369332"/>
              </a:xfrm>
              <a:prstGeom prst="rect">
                <a:avLst/>
              </a:prstGeom>
              <a:blipFill>
                <a:blip r:embed="rId6"/>
                <a:stretch>
                  <a:fillRect l="-115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4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FA8C0-A993-E438-8D7F-A93BB3200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F818FA-963A-63BC-864C-BEDE27137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8DD4FE-D83D-C552-2BBE-A7A9219A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CHSH Game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3B552F-8BC7-465D-7D66-A80708DF2963}"/>
              </a:ext>
            </a:extLst>
          </p:cNvPr>
          <p:cNvGrpSpPr/>
          <p:nvPr/>
        </p:nvGrpSpPr>
        <p:grpSpPr>
          <a:xfrm>
            <a:off x="-190499" y="1943024"/>
            <a:ext cx="4639234" cy="2812418"/>
            <a:chOff x="-486334" y="795542"/>
            <a:chExt cx="4639234" cy="28124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09EB44-6CFB-CF35-FC56-D52089D34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8381" y="795542"/>
              <a:ext cx="2345593" cy="213403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8C1A936-5520-17BB-539F-22FCD93F6433}"/>
                    </a:ext>
                  </a:extLst>
                </p:cNvPr>
                <p:cNvSpPr txBox="1"/>
                <p:nvPr/>
              </p:nvSpPr>
              <p:spPr>
                <a:xfrm>
                  <a:off x="-486334" y="2684630"/>
                  <a:ext cx="4639234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:br>
                    <a:rPr lang="ar-AE" b="0" i="0" dirty="0">
                      <a:solidFill>
                        <a:srgbClr val="161616"/>
                      </a:solidFill>
                      <a:effectLst/>
                      <a:latin typeface="KaTeX_Main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ar-AE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ar-AE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ar-AE" i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b="0" i="0" dirty="0">
                    <a:latin typeface="KaTeX_Main"/>
                  </a:endParaRPr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8C1A936-5520-17BB-539F-22FCD93F64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86334" y="2684630"/>
                  <a:ext cx="4639234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B5AB06-7EFB-CC37-6DB3-C77874E652EB}"/>
              </a:ext>
            </a:extLst>
          </p:cNvPr>
          <p:cNvSpPr txBox="1"/>
          <p:nvPr/>
        </p:nvSpPr>
        <p:spPr>
          <a:xfrm>
            <a:off x="591670" y="4755442"/>
            <a:ext cx="796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any quantum strategy, there is at most 85% chance of winning the game.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C1FD2-589F-EA71-292C-B4D984806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184" y="2051121"/>
            <a:ext cx="4331092" cy="21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8628</TotalTime>
  <Words>881</Words>
  <Application>Microsoft Office PowerPoint</Application>
  <PresentationFormat>On-screen Show (4:3)</PresentationFormat>
  <Paragraphs>98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__plexSans_5bcaf2</vt:lpstr>
      <vt:lpstr>Arial</vt:lpstr>
      <vt:lpstr>Calibri</vt:lpstr>
      <vt:lpstr>Cambria Math</vt:lpstr>
      <vt:lpstr>KaTeX_Main</vt:lpstr>
      <vt:lpstr>Times New Roman</vt:lpstr>
      <vt:lpstr>1_ISIP Title Slide</vt:lpstr>
      <vt:lpstr>2_ISIP Content Slide</vt:lpstr>
      <vt:lpstr>Custom Design</vt:lpstr>
      <vt:lpstr>3_ISIP Content Slide</vt:lpstr>
      <vt:lpstr>4_ISIP Content Slide</vt:lpstr>
      <vt:lpstr>PowerPoint Presentation</vt:lpstr>
      <vt:lpstr>Bell’s Formulation of Locality</vt:lpstr>
      <vt:lpstr>Violation of Bell’s Locality Formulation</vt:lpstr>
      <vt:lpstr>Bell’s Theorem</vt:lpstr>
      <vt:lpstr>Bell’s Theorem (Toy Example)</vt:lpstr>
      <vt:lpstr>Bell’s Theorem</vt:lpstr>
      <vt:lpstr>CHSH Inequality</vt:lpstr>
      <vt:lpstr>CHSH Game</vt:lpstr>
      <vt:lpstr>CHSH Game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Sadia Afrin Purba</cp:lastModifiedBy>
  <cp:revision>596</cp:revision>
  <dcterms:created xsi:type="dcterms:W3CDTF">2017-04-23T05:30:39Z</dcterms:created>
  <dcterms:modified xsi:type="dcterms:W3CDTF">2025-09-30T01:32:12Z</dcterms:modified>
</cp:coreProperties>
</file>