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77" r:id="rId1"/>
    <p:sldMasterId id="2147483681" r:id="rId2"/>
    <p:sldMasterId id="2147483683" r:id="rId3"/>
    <p:sldMasterId id="2147483685" r:id="rId4"/>
    <p:sldMasterId id="2147483688" r:id="rId5"/>
  </p:sldMasterIdLst>
  <p:notesMasterIdLst>
    <p:notesMasterId r:id="rId12"/>
  </p:notesMasterIdLst>
  <p:sldIdLst>
    <p:sldId id="303" r:id="rId6"/>
    <p:sldId id="431" r:id="rId7"/>
    <p:sldId id="434" r:id="rId8"/>
    <p:sldId id="429" r:id="rId9"/>
    <p:sldId id="430" r:id="rId10"/>
    <p:sldId id="428"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userDrawn="1">
          <p15:clr>
            <a:srgbClr val="A4A3A4"/>
          </p15:clr>
        </p15:guide>
        <p15:guide id="2" orient="horz" pos="432" userDrawn="1">
          <p15:clr>
            <a:srgbClr val="A4A3A4"/>
          </p15:clr>
        </p15:guide>
        <p15:guide id="3" pos="5616" userDrawn="1">
          <p15:clr>
            <a:srgbClr val="A4A3A4"/>
          </p15:clr>
        </p15:guide>
        <p15:guide id="4" pos="144" userDrawn="1">
          <p15:clr>
            <a:srgbClr val="A4A3A4"/>
          </p15:clr>
        </p15:guide>
        <p15:guide id="5" orient="horz" pos="4200" userDrawn="1">
          <p15:clr>
            <a:srgbClr val="A4A3A4"/>
          </p15:clr>
        </p15:guide>
        <p15:guide id="6" pos="1440" userDrawn="1">
          <p15:clr>
            <a:srgbClr val="A4A3A4"/>
          </p15:clr>
        </p15:guide>
        <p15:guide id="7" pos="43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3585"/>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327" autoAdjust="0"/>
  </p:normalViewPr>
  <p:slideViewPr>
    <p:cSldViewPr snapToGrid="0">
      <p:cViewPr varScale="1">
        <p:scale>
          <a:sx n="85" d="100"/>
          <a:sy n="85" d="100"/>
        </p:scale>
        <p:origin x="1406" y="58"/>
      </p:cViewPr>
      <p:guideLst>
        <p:guide pos="2880"/>
        <p:guide orient="horz" pos="432"/>
        <p:guide pos="5616"/>
        <p:guide pos="144"/>
        <p:guide orient="horz" pos="4200"/>
        <p:guide pos="1440"/>
        <p:guide pos="4320"/>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theme" Target="theme/theme1.xml"/><Relationship Id="rId10"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89A63F-A652-A941-943E-42655CBE92DD}" type="datetimeFigureOut">
              <a:rPr lang="en-US" smtClean="0"/>
              <a:t>9/26/2025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2B6984-104E-F74E-AFCE-72849C323162}" type="slidenum">
              <a:rPr lang="en-US" smtClean="0"/>
              <a:t>‹#›</a:t>
            </a:fld>
            <a:endParaRPr lang="en-US"/>
          </a:p>
        </p:txBody>
      </p:sp>
    </p:spTree>
    <p:extLst>
      <p:ext uri="{BB962C8B-B14F-4D97-AF65-F5344CB8AC3E}">
        <p14:creationId xmlns:p14="http://schemas.microsoft.com/office/powerpoint/2010/main" val="587836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pPr/>
              <a:t>0</a:t>
            </a:fld>
            <a:endParaRPr lang="en-US" dirty="0"/>
          </a:p>
        </p:txBody>
      </p:sp>
    </p:spTree>
    <p:extLst>
      <p:ext uri="{BB962C8B-B14F-4D97-AF65-F5344CB8AC3E}">
        <p14:creationId xmlns:p14="http://schemas.microsoft.com/office/powerpoint/2010/main" val="1073054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5714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8719644" y="6547620"/>
            <a:ext cx="446252" cy="365125"/>
          </a:xfrm>
          <a:prstGeom prst="rect">
            <a:avLst/>
          </a:prstGeom>
        </p:spPr>
        <p:txBody>
          <a:bodyPr vert="horz" wrap="none" lIns="0" tIns="0" rIns="0" bIns="0" rtlCol="0" anchor="ctr"/>
          <a:lstStyle>
            <a:lvl1pPr algn="ctr">
              <a:defRPr sz="1000" b="1">
                <a:solidFill>
                  <a:schemeClr val="tx1"/>
                </a:solidFill>
                <a:latin typeface="Arial"/>
                <a:cs typeface="Arial"/>
              </a:defRPr>
            </a:lvl1pPr>
          </a:lstStyle>
          <a:p>
            <a:fld id="{01273EB3-0C8F-EF4B-B631-4F6FC052770E}" type="slidenum">
              <a:rPr lang="en-US" smtClean="0">
                <a:solidFill>
                  <a:prstClr val="black"/>
                </a:solidFill>
              </a:rPr>
              <a:pPr/>
              <a:t>‹#›</a:t>
            </a:fld>
            <a:endParaRPr lang="en-US" dirty="0">
              <a:solidFill>
                <a:prstClr val="black"/>
              </a:solidFill>
            </a:endParaRPr>
          </a:p>
        </p:txBody>
      </p:sp>
      <p:sp>
        <p:nvSpPr>
          <p:cNvPr id="15" name="Title Placeholder 17"/>
          <p:cNvSpPr>
            <a:spLocks noGrp="1"/>
          </p:cNvSpPr>
          <p:nvPr>
            <p:ph type="title"/>
          </p:nvPr>
        </p:nvSpPr>
        <p:spPr>
          <a:xfrm>
            <a:off x="0" y="920"/>
            <a:ext cx="9144000" cy="393234"/>
          </a:xfrm>
          <a:prstGeom prst="rect">
            <a:avLst/>
          </a:prstGeom>
        </p:spPr>
        <p:txBody>
          <a:bodyPr vert="horz" lIns="91440" tIns="45720" rIns="91440" bIns="45720" rtlCol="0" anchor="ctr">
            <a:normAutofit/>
          </a:bodyPr>
          <a:lstStyle>
            <a:lvl1pPr>
              <a:defRPr b="1"/>
            </a:lvl1pPr>
          </a:lstStyle>
          <a:p>
            <a:r>
              <a:rPr lang="en-US" dirty="0"/>
              <a:t>Click to edit Master title style</a:t>
            </a:r>
          </a:p>
        </p:txBody>
      </p:sp>
    </p:spTree>
    <p:extLst>
      <p:ext uri="{BB962C8B-B14F-4D97-AF65-F5344CB8AC3E}">
        <p14:creationId xmlns:p14="http://schemas.microsoft.com/office/powerpoint/2010/main" val="130786036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8719644" y="6547620"/>
            <a:ext cx="446252" cy="365125"/>
          </a:xfrm>
          <a:prstGeom prst="rect">
            <a:avLst/>
          </a:prstGeom>
        </p:spPr>
        <p:txBody>
          <a:bodyPr vert="horz" wrap="none" lIns="0" tIns="0" rIns="0" bIns="0" rtlCol="0" anchor="ctr"/>
          <a:lstStyle>
            <a:lvl1pPr algn="ctr">
              <a:defRPr sz="1000" b="1">
                <a:solidFill>
                  <a:schemeClr val="tx1"/>
                </a:solidFill>
                <a:latin typeface="Arial"/>
                <a:cs typeface="Arial"/>
              </a:defRPr>
            </a:lvl1pPr>
          </a:lstStyle>
          <a:p>
            <a:fld id="{01273EB3-0C8F-EF4B-B631-4F6FC052770E}" type="slidenum">
              <a:rPr lang="en-US" smtClean="0">
                <a:solidFill>
                  <a:prstClr val="black"/>
                </a:solidFill>
              </a:rPr>
              <a:pPr/>
              <a:t>‹#›</a:t>
            </a:fld>
            <a:endParaRPr lang="en-US" dirty="0">
              <a:solidFill>
                <a:prstClr val="black"/>
              </a:solidFill>
            </a:endParaRPr>
          </a:p>
        </p:txBody>
      </p:sp>
      <p:sp>
        <p:nvSpPr>
          <p:cNvPr id="15" name="Title Placeholder 17"/>
          <p:cNvSpPr>
            <a:spLocks noGrp="1"/>
          </p:cNvSpPr>
          <p:nvPr>
            <p:ph type="title"/>
          </p:nvPr>
        </p:nvSpPr>
        <p:spPr>
          <a:xfrm>
            <a:off x="0" y="920"/>
            <a:ext cx="9144000" cy="393234"/>
          </a:xfrm>
          <a:prstGeom prst="rect">
            <a:avLst/>
          </a:prstGeom>
        </p:spPr>
        <p:txBody>
          <a:bodyPr vert="horz" lIns="91440" tIns="45720" rIns="91440" bIns="45720" rtlCol="0" anchor="ctr">
            <a:normAutofit/>
          </a:bodyPr>
          <a:lstStyle>
            <a:lvl1pPr>
              <a:defRPr b="1"/>
            </a:lvl1pPr>
          </a:lstStyle>
          <a:p>
            <a:r>
              <a:rPr lang="en-US" dirty="0"/>
              <a:t>Click to edit Master title style</a:t>
            </a:r>
          </a:p>
        </p:txBody>
      </p:sp>
    </p:spTree>
    <p:extLst>
      <p:ext uri="{BB962C8B-B14F-4D97-AF65-F5344CB8AC3E}">
        <p14:creationId xmlns:p14="http://schemas.microsoft.com/office/powerpoint/2010/main" val="118629885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a:xfrm>
            <a:off x="121920" y="685800"/>
            <a:ext cx="8869680" cy="5669280"/>
          </a:xfrm>
          <a:prstGeom prst="rect">
            <a:avLst/>
          </a:prstGeom>
        </p:spPr>
        <p:txBody>
          <a:bodyPr/>
          <a:lstStyle>
            <a:lvl1pPr marL="182880" indent="-182880">
              <a:defRPr sz="2400"/>
            </a:lvl1pPr>
            <a:lvl2pPr marL="548640" indent="-182880">
              <a:defRPr sz="2000"/>
            </a:lvl2pPr>
            <a:lvl3pPr marL="1097280" indent="-182880">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381000" y="6629400"/>
            <a:ext cx="6000743" cy="195515"/>
          </a:xfrm>
          <a:prstGeom prst="rect">
            <a:avLst/>
          </a:prstGeom>
        </p:spPr>
        <p:txBody>
          <a:bodyPr/>
          <a:lstStyle/>
          <a:p>
            <a:endParaRPr lang="en-US" dirty="0"/>
          </a:p>
        </p:txBody>
      </p:sp>
      <p:sp>
        <p:nvSpPr>
          <p:cNvPr id="6" name="Slide Number Placeholder 5"/>
          <p:cNvSpPr>
            <a:spLocks noGrp="1"/>
          </p:cNvSpPr>
          <p:nvPr>
            <p:ph type="sldNum" sz="quarter" idx="12"/>
          </p:nvPr>
        </p:nvSpPr>
        <p:spPr>
          <a:xfrm>
            <a:off x="7425346" y="6459790"/>
            <a:ext cx="1730198" cy="328461"/>
          </a:xfrm>
          <a:prstGeom prst="rect">
            <a:avLst/>
          </a:prstGeom>
        </p:spPr>
        <p:txBody>
          <a:bodyPr/>
          <a:lstStyle/>
          <a:p>
            <a:fld id="{DA10A36D-0FF4-4F0B-BDFE-FB879F3DD541}" type="slidenum">
              <a:rPr lang="en-US" smtClean="0"/>
              <a:pPr/>
              <a:t>‹#›</a:t>
            </a:fld>
            <a:endParaRPr lang="en-US" dirty="0"/>
          </a:p>
        </p:txBody>
      </p:sp>
    </p:spTree>
    <p:extLst>
      <p:ext uri="{BB962C8B-B14F-4D97-AF65-F5344CB8AC3E}">
        <p14:creationId xmlns:p14="http://schemas.microsoft.com/office/powerpoint/2010/main" val="1668104478"/>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8719644" y="6547620"/>
            <a:ext cx="446252" cy="365125"/>
          </a:xfrm>
          <a:prstGeom prst="rect">
            <a:avLst/>
          </a:prstGeom>
        </p:spPr>
        <p:txBody>
          <a:bodyPr vert="horz" wrap="none" lIns="0" tIns="0" rIns="0" bIns="0" rtlCol="0" anchor="ctr"/>
          <a:lstStyle>
            <a:lvl1pPr algn="ctr">
              <a:defRPr sz="1000" b="1">
                <a:solidFill>
                  <a:schemeClr val="tx1"/>
                </a:solidFill>
                <a:latin typeface="Arial"/>
                <a:cs typeface="Arial"/>
              </a:defRPr>
            </a:lvl1pPr>
          </a:lstStyle>
          <a:p>
            <a:fld id="{01273EB3-0C8F-EF4B-B631-4F6FC052770E}" type="slidenum">
              <a:rPr lang="en-US" smtClean="0">
                <a:solidFill>
                  <a:prstClr val="black"/>
                </a:solidFill>
              </a:rPr>
              <a:pPr/>
              <a:t>‹#›</a:t>
            </a:fld>
            <a:endParaRPr lang="en-US" dirty="0">
              <a:solidFill>
                <a:prstClr val="black"/>
              </a:solidFill>
            </a:endParaRPr>
          </a:p>
        </p:txBody>
      </p:sp>
      <p:sp>
        <p:nvSpPr>
          <p:cNvPr id="15" name="Title Placeholder 17"/>
          <p:cNvSpPr>
            <a:spLocks noGrp="1"/>
          </p:cNvSpPr>
          <p:nvPr>
            <p:ph type="title"/>
          </p:nvPr>
        </p:nvSpPr>
        <p:spPr>
          <a:xfrm>
            <a:off x="0" y="920"/>
            <a:ext cx="9144000" cy="393234"/>
          </a:xfrm>
          <a:prstGeom prst="rect">
            <a:avLst/>
          </a:prstGeom>
        </p:spPr>
        <p:txBody>
          <a:bodyPr vert="horz" lIns="91440" tIns="45720" rIns="91440" bIns="45720" rtlCol="0" anchor="ctr">
            <a:normAutofit/>
          </a:bodyPr>
          <a:lstStyle>
            <a:lvl1pPr>
              <a:defRPr b="1"/>
            </a:lvl1pPr>
          </a:lstStyle>
          <a:p>
            <a:r>
              <a:rPr lang="en-US" dirty="0"/>
              <a:t>Click to edit Master title style</a:t>
            </a:r>
          </a:p>
        </p:txBody>
      </p:sp>
    </p:spTree>
    <p:extLst>
      <p:ext uri="{BB962C8B-B14F-4D97-AF65-F5344CB8AC3E}">
        <p14:creationId xmlns:p14="http://schemas.microsoft.com/office/powerpoint/2010/main" val="3504708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47829231"/>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gradFill flip="none" rotWithShape="1">
            <a:gsLst>
              <a:gs pos="0">
                <a:srgbClr val="FFACAF">
                  <a:alpha val="50000"/>
                </a:srgbClr>
              </a:gs>
              <a:gs pos="10000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Placeholder 1"/>
          <p:cNvSpPr>
            <a:spLocks noGrp="1"/>
          </p:cNvSpPr>
          <p:nvPr>
            <p:ph type="title"/>
          </p:nvPr>
        </p:nvSpPr>
        <p:spPr>
          <a:xfrm>
            <a:off x="457200" y="1665124"/>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7" name="Document 6"/>
          <p:cNvSpPr/>
          <p:nvPr/>
        </p:nvSpPr>
        <p:spPr>
          <a:xfrm flipV="1">
            <a:off x="-11545" y="4335690"/>
            <a:ext cx="9155545" cy="2522310"/>
          </a:xfrm>
          <a:prstGeom prst="flowChartDocument">
            <a:avLst/>
          </a:prstGeom>
          <a:gradFill flip="none" rotWithShape="1">
            <a:gsLst>
              <a:gs pos="0">
                <a:srgbClr val="FF6C76"/>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latin typeface="Calibri"/>
            </a:endParaRPr>
          </a:p>
        </p:txBody>
      </p:sp>
    </p:spTree>
    <p:extLst>
      <p:ext uri="{BB962C8B-B14F-4D97-AF65-F5344CB8AC3E}">
        <p14:creationId xmlns:p14="http://schemas.microsoft.com/office/powerpoint/2010/main" val="4204019904"/>
      </p:ext>
    </p:extLst>
  </p:cSld>
  <p:clrMap bg1="lt1" tx1="dk1" bg2="lt2" tx2="dk2" accent1="accent1" accent2="accent2" accent3="accent3" accent4="accent4" accent5="accent5" accent6="accent6" hlink="hlink" folHlink="folHlink"/>
  <p:sldLayoutIdLst>
    <p:sldLayoutId id="2147483678"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ocument 6"/>
          <p:cNvSpPr/>
          <p:nvPr userDrawn="1"/>
        </p:nvSpPr>
        <p:spPr>
          <a:xfrm>
            <a:off x="0" y="0"/>
            <a:ext cx="9155545" cy="533400"/>
          </a:xfrm>
          <a:prstGeom prst="flowChartDocument">
            <a:avLst/>
          </a:prstGeom>
          <a:gradFill flip="none" rotWithShape="1">
            <a:gsLst>
              <a:gs pos="0">
                <a:srgbClr val="FFACA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latin typeface="Calibri"/>
            </a:endParaRPr>
          </a:p>
        </p:txBody>
      </p:sp>
      <p:sp>
        <p:nvSpPr>
          <p:cNvPr id="11" name="Rectangle 10"/>
          <p:cNvSpPr/>
          <p:nvPr userDrawn="1"/>
        </p:nvSpPr>
        <p:spPr bwMode="auto">
          <a:xfrm>
            <a:off x="8697748" y="6624263"/>
            <a:ext cx="457200" cy="241558"/>
          </a:xfrm>
          <a:prstGeom prst="rect">
            <a:avLst/>
          </a:prstGeom>
          <a:solidFill>
            <a:srgbClr val="FFACAF"/>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14400">
              <a:defRPr/>
            </a:pPr>
            <a:endParaRPr lang="en-US" sz="1000" kern="0" dirty="0">
              <a:solidFill>
                <a:prstClr val="black"/>
              </a:solidFill>
              <a:latin typeface="Calibri"/>
            </a:endParaRPr>
          </a:p>
        </p:txBody>
      </p:sp>
      <p:sp>
        <p:nvSpPr>
          <p:cNvPr id="13" name="TextBox 12"/>
          <p:cNvSpPr txBox="1"/>
          <p:nvPr userDrawn="1"/>
        </p:nvSpPr>
        <p:spPr bwMode="auto">
          <a:xfrm>
            <a:off x="39093" y="6612962"/>
            <a:ext cx="9115855" cy="239809"/>
          </a:xfrm>
          <a:prstGeom prst="rect">
            <a:avLst/>
          </a:prstGeom>
          <a:noFill/>
          <a:ln w="12700" cap="sq" algn="ctr">
            <a:noFill/>
            <a:miter lim="800000"/>
            <a:headEnd/>
            <a:tailEnd/>
          </a:ln>
          <a:effectLst/>
        </p:spPr>
        <p:txBody>
          <a:bodyPr wrap="square" rtlCol="0">
            <a:spAutoFit/>
          </a:bodyPr>
          <a:lstStyle/>
          <a:p>
            <a:pPr marL="285750" marR="0" lvl="0" indent="0" algn="l" defTabSz="914400" rtl="0" eaLnBrk="1" fontAlgn="auto" latinLnBrk="0" hangingPunct="1">
              <a:lnSpc>
                <a:spcPct val="95000"/>
              </a:lnSpc>
              <a:spcBef>
                <a:spcPts val="1200"/>
              </a:spcBef>
              <a:spcAft>
                <a:spcPts val="0"/>
              </a:spcAft>
              <a:buClrTx/>
              <a:buSzTx/>
              <a:buFontTx/>
              <a:buNone/>
              <a:tabLst>
                <a:tab pos="8513763" algn="r"/>
              </a:tabLst>
              <a:defRPr/>
            </a:pPr>
            <a:r>
              <a:rPr lang="en-US" sz="1000" b="1" kern="1200" cap="none" baseline="0" dirty="0">
                <a:solidFill>
                  <a:schemeClr val="tx1"/>
                </a:solidFill>
                <a:latin typeface="Times New Roman" panose="02020603050405020304" pitchFamily="18" charset="0"/>
                <a:ea typeface="+mn-ea"/>
                <a:cs typeface="Times New Roman" panose="02020603050405020304" pitchFamily="18" charset="0"/>
              </a:rPr>
              <a:t>S. Purba: Quantum Machine Learning </a:t>
            </a:r>
            <a:r>
              <a:rPr lang="en-US" sz="1000" b="1" dirty="0">
                <a:solidFill>
                  <a:srgbClr val="1F497D">
                    <a:lumMod val="50000"/>
                  </a:srgbClr>
                </a:solidFill>
                <a:latin typeface="Calibri"/>
              </a:rPr>
              <a:t>	September 12 , 2025</a:t>
            </a:r>
            <a:endParaRPr lang="en-US" sz="1000" b="1" dirty="0">
              <a:solidFill>
                <a:srgbClr val="000000"/>
              </a:solidFill>
              <a:latin typeface="Calibri"/>
            </a:endParaRPr>
          </a:p>
        </p:txBody>
      </p:sp>
      <p:cxnSp>
        <p:nvCxnSpPr>
          <p:cNvPr id="10" name="Straight Connector 9"/>
          <p:cNvCxnSpPr/>
          <p:nvPr userDrawn="1"/>
        </p:nvCxnSpPr>
        <p:spPr bwMode="auto">
          <a:xfrm>
            <a:off x="392405" y="6629400"/>
            <a:ext cx="8751595" cy="0"/>
          </a:xfrm>
          <a:prstGeom prst="line">
            <a:avLst/>
          </a:prstGeom>
          <a:solidFill>
            <a:schemeClr val="accent2"/>
          </a:solidFill>
          <a:ln w="19050" cap="sq" cmpd="sng" algn="ctr">
            <a:solidFill>
              <a:srgbClr val="FFACAF"/>
            </a:solidFill>
            <a:prstDash val="solid"/>
            <a:round/>
            <a:headEnd type="none" w="med" len="med"/>
            <a:tailEnd type="none" w="med" len="med"/>
          </a:ln>
          <a:effectLst/>
        </p:spPr>
      </p:cxnSp>
      <p:sp>
        <p:nvSpPr>
          <p:cNvPr id="16" name="TextBox 15"/>
          <p:cNvSpPr txBox="1"/>
          <p:nvPr userDrawn="1"/>
        </p:nvSpPr>
        <p:spPr>
          <a:xfrm>
            <a:off x="8741540" y="6657110"/>
            <a:ext cx="364736" cy="153888"/>
          </a:xfrm>
          <a:prstGeom prst="rect">
            <a:avLst/>
          </a:prstGeom>
          <a:noFill/>
        </p:spPr>
        <p:txBody>
          <a:bodyPr wrap="square" lIns="0" tIns="0" rIns="0" bIns="0" rtlCol="0" anchor="ctr" anchorCtr="1">
            <a:spAutoFit/>
          </a:bodyPr>
          <a:lstStyle/>
          <a:p>
            <a:fld id="{7004E5E3-C477-F742-9645-5285663234E5}" type="slidenum">
              <a:rPr lang="en-US" sz="1000" b="1" smtClean="0">
                <a:solidFill>
                  <a:srgbClr val="000000"/>
                </a:solidFill>
                <a:latin typeface="Arial"/>
                <a:cs typeface="Arial"/>
              </a:rPr>
              <a:pPr/>
              <a:t>‹#›</a:t>
            </a:fld>
            <a:endParaRPr lang="en-US" sz="1000" b="1" dirty="0">
              <a:solidFill>
                <a:srgbClr val="000000"/>
              </a:solidFill>
              <a:latin typeface="Arial"/>
              <a:cs typeface="Arial"/>
            </a:endParaRPr>
          </a:p>
        </p:txBody>
      </p:sp>
      <p:sp>
        <p:nvSpPr>
          <p:cNvPr id="18" name="Title Placeholder 17"/>
          <p:cNvSpPr>
            <a:spLocks noGrp="1"/>
          </p:cNvSpPr>
          <p:nvPr>
            <p:ph type="title"/>
          </p:nvPr>
        </p:nvSpPr>
        <p:spPr>
          <a:xfrm>
            <a:off x="-1" y="0"/>
            <a:ext cx="9155545" cy="328461"/>
          </a:xfrm>
          <a:prstGeom prst="rect">
            <a:avLst/>
          </a:prstGeom>
        </p:spPr>
        <p:txBody>
          <a:bodyPr vert="horz" wrap="none" lIns="91440" tIns="0" rIns="0" bIns="0" rtlCol="0" anchor="ctr" anchorCtr="0">
            <a:normAutofit/>
          </a:bodyPr>
          <a:lstStyle/>
          <a:p>
            <a:endParaRPr lang="en-US" dirty="0"/>
          </a:p>
        </p:txBody>
      </p:sp>
      <p:pic>
        <p:nvPicPr>
          <p:cNvPr id="9" name="Picture 8"/>
          <p:cNvPicPr>
            <a:picLocks noChangeAspect="1"/>
          </p:cNvPicPr>
          <p:nvPr userDrawn="1"/>
        </p:nvPicPr>
        <p:blipFill>
          <a:blip r:embed="rId3"/>
          <a:stretch>
            <a:fillRect/>
          </a:stretch>
        </p:blipFill>
        <p:spPr>
          <a:xfrm>
            <a:off x="39093" y="6594644"/>
            <a:ext cx="320040" cy="220717"/>
          </a:xfrm>
          <a:prstGeom prst="rect">
            <a:avLst/>
          </a:prstGeom>
        </p:spPr>
      </p:pic>
    </p:spTree>
    <p:extLst>
      <p:ext uri="{BB962C8B-B14F-4D97-AF65-F5344CB8AC3E}">
        <p14:creationId xmlns:p14="http://schemas.microsoft.com/office/powerpoint/2010/main" val="3703161762"/>
      </p:ext>
    </p:extLst>
  </p:cSld>
  <p:clrMap bg1="lt1" tx1="dk1" bg2="lt2" tx2="dk2" accent1="accent1" accent2="accent2" accent3="accent3" accent4="accent4" accent5="accent5" accent6="accent6" hlink="hlink" folHlink="folHlink"/>
  <p:sldLayoutIdLst>
    <p:sldLayoutId id="2147483682" r:id="rId1"/>
  </p:sldLayoutIdLst>
  <p:hf hdr="0" ftr="0" dt="0"/>
  <p:txStyles>
    <p:titleStyle>
      <a:lvl1pPr algn="l" defTabSz="457200" rtl="0" eaLnBrk="1" latinLnBrk="0" hangingPunct="1">
        <a:spcBef>
          <a:spcPct val="0"/>
        </a:spcBef>
        <a:buNone/>
        <a:defRPr sz="24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9804298"/>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ocument 6"/>
          <p:cNvSpPr/>
          <p:nvPr userDrawn="1"/>
        </p:nvSpPr>
        <p:spPr>
          <a:xfrm>
            <a:off x="0" y="0"/>
            <a:ext cx="9155545" cy="533400"/>
          </a:xfrm>
          <a:prstGeom prst="flowChartDocument">
            <a:avLst/>
          </a:prstGeom>
          <a:gradFill flip="none" rotWithShape="1">
            <a:gsLst>
              <a:gs pos="0">
                <a:srgbClr val="FFACA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latin typeface="Calibri"/>
            </a:endParaRPr>
          </a:p>
        </p:txBody>
      </p:sp>
      <p:sp>
        <p:nvSpPr>
          <p:cNvPr id="11" name="Rectangle 10"/>
          <p:cNvSpPr/>
          <p:nvPr userDrawn="1"/>
        </p:nvSpPr>
        <p:spPr bwMode="auto">
          <a:xfrm>
            <a:off x="8697748" y="6624263"/>
            <a:ext cx="457200" cy="241558"/>
          </a:xfrm>
          <a:prstGeom prst="rect">
            <a:avLst/>
          </a:prstGeom>
          <a:solidFill>
            <a:srgbClr val="FFACAF"/>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14400">
              <a:defRPr/>
            </a:pPr>
            <a:endParaRPr lang="en-US" sz="1000" kern="0" dirty="0">
              <a:solidFill>
                <a:prstClr val="black"/>
              </a:solidFill>
              <a:latin typeface="Calibri"/>
            </a:endParaRPr>
          </a:p>
        </p:txBody>
      </p:sp>
      <p:sp>
        <p:nvSpPr>
          <p:cNvPr id="13" name="TextBox 12"/>
          <p:cNvSpPr txBox="1"/>
          <p:nvPr userDrawn="1"/>
        </p:nvSpPr>
        <p:spPr bwMode="auto">
          <a:xfrm>
            <a:off x="39093" y="6612962"/>
            <a:ext cx="9115855" cy="238527"/>
          </a:xfrm>
          <a:prstGeom prst="rect">
            <a:avLst/>
          </a:prstGeom>
          <a:noFill/>
          <a:ln w="12700" cap="sq" algn="ctr">
            <a:noFill/>
            <a:miter lim="800000"/>
            <a:headEnd/>
            <a:tailEnd/>
          </a:ln>
          <a:effectLst/>
        </p:spPr>
        <p:txBody>
          <a:bodyPr wrap="square" rtlCol="0">
            <a:spAutoFit/>
          </a:bodyPr>
          <a:lstStyle/>
          <a:p>
            <a:pPr marL="285750" marR="0" lvl="0" indent="0" algn="l" defTabSz="914400" rtl="0" eaLnBrk="1" fontAlgn="auto" latinLnBrk="0" hangingPunct="1">
              <a:lnSpc>
                <a:spcPct val="95000"/>
              </a:lnSpc>
              <a:spcBef>
                <a:spcPts val="1200"/>
              </a:spcBef>
              <a:spcAft>
                <a:spcPts val="0"/>
              </a:spcAft>
              <a:buClrTx/>
              <a:buSzTx/>
              <a:buFontTx/>
              <a:buNone/>
              <a:tabLst>
                <a:tab pos="8513763" algn="r"/>
              </a:tabLst>
              <a:defRPr/>
            </a:pPr>
            <a:r>
              <a:rPr lang="en-US" sz="1000" b="1" kern="1200" cap="none" baseline="0" dirty="0">
                <a:solidFill>
                  <a:schemeClr val="tx1"/>
                </a:solidFill>
                <a:latin typeface="Times New Roman" panose="02020603050405020304" pitchFamily="18" charset="0"/>
                <a:ea typeface="+mn-ea"/>
                <a:cs typeface="Times New Roman" panose="02020603050405020304" pitchFamily="18" charset="0"/>
              </a:rPr>
              <a:t>S. Purba: Quantum Machine Learning </a:t>
            </a:r>
            <a:r>
              <a:rPr lang="en-US" sz="1000" b="1" dirty="0">
                <a:solidFill>
                  <a:srgbClr val="1F497D">
                    <a:lumMod val="50000"/>
                  </a:srgbClr>
                </a:solidFill>
                <a:latin typeface="Calibri"/>
              </a:rPr>
              <a:t>	September 12, 2025</a:t>
            </a:r>
            <a:endParaRPr lang="en-US" sz="1000" b="1" dirty="0">
              <a:solidFill>
                <a:srgbClr val="000000"/>
              </a:solidFill>
              <a:latin typeface="Calibri"/>
            </a:endParaRPr>
          </a:p>
        </p:txBody>
      </p:sp>
      <p:cxnSp>
        <p:nvCxnSpPr>
          <p:cNvPr id="10" name="Straight Connector 9"/>
          <p:cNvCxnSpPr/>
          <p:nvPr userDrawn="1"/>
        </p:nvCxnSpPr>
        <p:spPr bwMode="auto">
          <a:xfrm>
            <a:off x="392405" y="6629400"/>
            <a:ext cx="8751595" cy="0"/>
          </a:xfrm>
          <a:prstGeom prst="line">
            <a:avLst/>
          </a:prstGeom>
          <a:solidFill>
            <a:schemeClr val="accent2"/>
          </a:solidFill>
          <a:ln w="19050" cap="sq" cmpd="sng" algn="ctr">
            <a:solidFill>
              <a:srgbClr val="FFACAF"/>
            </a:solidFill>
            <a:prstDash val="solid"/>
            <a:round/>
            <a:headEnd type="none" w="med" len="med"/>
            <a:tailEnd type="none" w="med" len="med"/>
          </a:ln>
          <a:effectLst/>
        </p:spPr>
      </p:cxnSp>
      <p:sp>
        <p:nvSpPr>
          <p:cNvPr id="16" name="TextBox 15"/>
          <p:cNvSpPr txBox="1"/>
          <p:nvPr userDrawn="1"/>
        </p:nvSpPr>
        <p:spPr>
          <a:xfrm>
            <a:off x="8741540" y="6657110"/>
            <a:ext cx="364736" cy="153888"/>
          </a:xfrm>
          <a:prstGeom prst="rect">
            <a:avLst/>
          </a:prstGeom>
          <a:noFill/>
        </p:spPr>
        <p:txBody>
          <a:bodyPr wrap="square" lIns="0" tIns="0" rIns="0" bIns="0" rtlCol="0" anchor="ctr" anchorCtr="1">
            <a:spAutoFit/>
          </a:bodyPr>
          <a:lstStyle/>
          <a:p>
            <a:fld id="{7004E5E3-C477-F742-9645-5285663234E5}" type="slidenum">
              <a:rPr lang="en-US" sz="1000" b="1" smtClean="0">
                <a:solidFill>
                  <a:srgbClr val="000000"/>
                </a:solidFill>
                <a:latin typeface="Arial"/>
                <a:cs typeface="Arial"/>
              </a:rPr>
              <a:pPr/>
              <a:t>‹#›</a:t>
            </a:fld>
            <a:endParaRPr lang="en-US" sz="1000" b="1" dirty="0">
              <a:solidFill>
                <a:srgbClr val="000000"/>
              </a:solidFill>
              <a:latin typeface="Arial"/>
              <a:cs typeface="Arial"/>
            </a:endParaRPr>
          </a:p>
        </p:txBody>
      </p:sp>
      <p:sp>
        <p:nvSpPr>
          <p:cNvPr id="18" name="Title Placeholder 17"/>
          <p:cNvSpPr>
            <a:spLocks noGrp="1"/>
          </p:cNvSpPr>
          <p:nvPr>
            <p:ph type="title"/>
          </p:nvPr>
        </p:nvSpPr>
        <p:spPr>
          <a:xfrm>
            <a:off x="-1" y="0"/>
            <a:ext cx="9155545" cy="328461"/>
          </a:xfrm>
          <a:prstGeom prst="rect">
            <a:avLst/>
          </a:prstGeom>
        </p:spPr>
        <p:txBody>
          <a:bodyPr vert="horz" wrap="none" lIns="91440" tIns="0" rIns="0" bIns="0" rtlCol="0" anchor="ctr" anchorCtr="0">
            <a:normAutofit/>
          </a:bodyPr>
          <a:lstStyle/>
          <a:p>
            <a:endParaRPr lang="en-US" dirty="0"/>
          </a:p>
        </p:txBody>
      </p:sp>
      <p:pic>
        <p:nvPicPr>
          <p:cNvPr id="9" name="Picture 8"/>
          <p:cNvPicPr>
            <a:picLocks noChangeAspect="1"/>
          </p:cNvPicPr>
          <p:nvPr userDrawn="1"/>
        </p:nvPicPr>
        <p:blipFill>
          <a:blip r:embed="rId4"/>
          <a:stretch>
            <a:fillRect/>
          </a:stretch>
        </p:blipFill>
        <p:spPr>
          <a:xfrm>
            <a:off x="39093" y="6594644"/>
            <a:ext cx="320040" cy="220717"/>
          </a:xfrm>
          <a:prstGeom prst="rect">
            <a:avLst/>
          </a:prstGeom>
        </p:spPr>
      </p:pic>
    </p:spTree>
    <p:extLst>
      <p:ext uri="{BB962C8B-B14F-4D97-AF65-F5344CB8AC3E}">
        <p14:creationId xmlns:p14="http://schemas.microsoft.com/office/powerpoint/2010/main" val="821042336"/>
      </p:ext>
    </p:extLst>
  </p:cSld>
  <p:clrMap bg1="lt1" tx1="dk1" bg2="lt2" tx2="dk2" accent1="accent1" accent2="accent2" accent3="accent3" accent4="accent4" accent5="accent5" accent6="accent6" hlink="hlink" folHlink="folHlink"/>
  <p:sldLayoutIdLst>
    <p:sldLayoutId id="2147483686" r:id="rId1"/>
    <p:sldLayoutId id="2147483687" r:id="rId2"/>
  </p:sldLayoutIdLst>
  <p:hf hdr="0" ftr="0" dt="0"/>
  <p:txStyles>
    <p:titleStyle>
      <a:lvl1pPr algn="l" defTabSz="457200" rtl="0" eaLnBrk="1" latinLnBrk="0" hangingPunct="1">
        <a:spcBef>
          <a:spcPct val="0"/>
        </a:spcBef>
        <a:buNone/>
        <a:defRPr sz="24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ocument 6"/>
          <p:cNvSpPr/>
          <p:nvPr userDrawn="1"/>
        </p:nvSpPr>
        <p:spPr>
          <a:xfrm>
            <a:off x="0" y="0"/>
            <a:ext cx="9155545" cy="533400"/>
          </a:xfrm>
          <a:prstGeom prst="flowChartDocument">
            <a:avLst/>
          </a:prstGeom>
          <a:gradFill flip="none" rotWithShape="1">
            <a:gsLst>
              <a:gs pos="0">
                <a:srgbClr val="FFACA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latin typeface="Calibri"/>
            </a:endParaRPr>
          </a:p>
        </p:txBody>
      </p:sp>
      <p:sp>
        <p:nvSpPr>
          <p:cNvPr id="11" name="Rectangle 10"/>
          <p:cNvSpPr/>
          <p:nvPr userDrawn="1"/>
        </p:nvSpPr>
        <p:spPr bwMode="auto">
          <a:xfrm>
            <a:off x="8697748" y="6624263"/>
            <a:ext cx="457200" cy="241558"/>
          </a:xfrm>
          <a:prstGeom prst="rect">
            <a:avLst/>
          </a:prstGeom>
          <a:solidFill>
            <a:srgbClr val="FFACAF"/>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14400">
              <a:defRPr/>
            </a:pPr>
            <a:endParaRPr lang="en-US" sz="1000" kern="0" dirty="0">
              <a:solidFill>
                <a:prstClr val="black"/>
              </a:solidFill>
              <a:latin typeface="Calibri"/>
            </a:endParaRPr>
          </a:p>
        </p:txBody>
      </p:sp>
      <p:sp>
        <p:nvSpPr>
          <p:cNvPr id="13" name="TextBox 12"/>
          <p:cNvSpPr txBox="1"/>
          <p:nvPr userDrawn="1"/>
        </p:nvSpPr>
        <p:spPr bwMode="auto">
          <a:xfrm>
            <a:off x="39093" y="6612962"/>
            <a:ext cx="9115855" cy="238527"/>
          </a:xfrm>
          <a:prstGeom prst="rect">
            <a:avLst/>
          </a:prstGeom>
          <a:noFill/>
          <a:ln w="12700" cap="sq" algn="ctr">
            <a:noFill/>
            <a:miter lim="800000"/>
            <a:headEnd/>
            <a:tailEnd/>
          </a:ln>
          <a:effectLst/>
        </p:spPr>
        <p:txBody>
          <a:bodyPr wrap="square" rtlCol="0">
            <a:spAutoFit/>
          </a:bodyPr>
          <a:lstStyle/>
          <a:p>
            <a:pPr marL="285750" marR="0" lvl="0" indent="0" algn="l" defTabSz="914400" rtl="0" eaLnBrk="1" fontAlgn="auto" latinLnBrk="0" hangingPunct="1">
              <a:lnSpc>
                <a:spcPct val="95000"/>
              </a:lnSpc>
              <a:spcBef>
                <a:spcPts val="1200"/>
              </a:spcBef>
              <a:spcAft>
                <a:spcPts val="0"/>
              </a:spcAft>
              <a:buClrTx/>
              <a:buSzTx/>
              <a:buFontTx/>
              <a:buNone/>
              <a:tabLst>
                <a:tab pos="8513763" algn="r"/>
              </a:tabLst>
              <a:defRPr/>
            </a:pPr>
            <a:r>
              <a:rPr lang="en-US" sz="1000" b="1" kern="1200" cap="none" baseline="0" dirty="0">
                <a:solidFill>
                  <a:schemeClr val="tx1"/>
                </a:solidFill>
                <a:latin typeface="Times New Roman" panose="02020603050405020304" pitchFamily="18" charset="0"/>
                <a:ea typeface="+mn-ea"/>
                <a:cs typeface="Times New Roman" panose="02020603050405020304" pitchFamily="18" charset="0"/>
              </a:rPr>
              <a:t>S. Purba: Quantum Machine Learning </a:t>
            </a:r>
            <a:r>
              <a:rPr lang="en-US" sz="1000" b="1" dirty="0">
                <a:solidFill>
                  <a:srgbClr val="1F497D">
                    <a:lumMod val="50000"/>
                  </a:srgbClr>
                </a:solidFill>
                <a:latin typeface="Calibri"/>
              </a:rPr>
              <a:t>	September 12 , 2025</a:t>
            </a:r>
            <a:endParaRPr lang="en-US" sz="1000" b="1" dirty="0">
              <a:solidFill>
                <a:srgbClr val="000000"/>
              </a:solidFill>
              <a:latin typeface="Calibri"/>
            </a:endParaRPr>
          </a:p>
        </p:txBody>
      </p:sp>
      <p:cxnSp>
        <p:nvCxnSpPr>
          <p:cNvPr id="10" name="Straight Connector 9"/>
          <p:cNvCxnSpPr/>
          <p:nvPr userDrawn="1"/>
        </p:nvCxnSpPr>
        <p:spPr bwMode="auto">
          <a:xfrm>
            <a:off x="392405" y="6629400"/>
            <a:ext cx="8751595" cy="0"/>
          </a:xfrm>
          <a:prstGeom prst="line">
            <a:avLst/>
          </a:prstGeom>
          <a:solidFill>
            <a:schemeClr val="accent2"/>
          </a:solidFill>
          <a:ln w="19050" cap="sq" cmpd="sng" algn="ctr">
            <a:solidFill>
              <a:srgbClr val="FFACAF"/>
            </a:solidFill>
            <a:prstDash val="solid"/>
            <a:round/>
            <a:headEnd type="none" w="med" len="med"/>
            <a:tailEnd type="none" w="med" len="med"/>
          </a:ln>
          <a:effectLst/>
        </p:spPr>
      </p:cxnSp>
      <p:sp>
        <p:nvSpPr>
          <p:cNvPr id="16" name="TextBox 15"/>
          <p:cNvSpPr txBox="1"/>
          <p:nvPr userDrawn="1"/>
        </p:nvSpPr>
        <p:spPr>
          <a:xfrm>
            <a:off x="8741540" y="6657110"/>
            <a:ext cx="364736" cy="153888"/>
          </a:xfrm>
          <a:prstGeom prst="rect">
            <a:avLst/>
          </a:prstGeom>
          <a:noFill/>
        </p:spPr>
        <p:txBody>
          <a:bodyPr wrap="square" lIns="0" tIns="0" rIns="0" bIns="0" rtlCol="0" anchor="ctr" anchorCtr="1">
            <a:spAutoFit/>
          </a:bodyPr>
          <a:lstStyle/>
          <a:p>
            <a:fld id="{7004E5E3-C477-F742-9645-5285663234E5}" type="slidenum">
              <a:rPr lang="en-US" sz="1000" b="1" smtClean="0">
                <a:solidFill>
                  <a:srgbClr val="000000"/>
                </a:solidFill>
                <a:latin typeface="Arial"/>
                <a:cs typeface="Arial"/>
              </a:rPr>
              <a:pPr/>
              <a:t>‹#›</a:t>
            </a:fld>
            <a:endParaRPr lang="en-US" sz="1000" b="1" dirty="0">
              <a:solidFill>
                <a:srgbClr val="000000"/>
              </a:solidFill>
              <a:latin typeface="Arial"/>
              <a:cs typeface="Arial"/>
            </a:endParaRPr>
          </a:p>
        </p:txBody>
      </p:sp>
      <p:sp>
        <p:nvSpPr>
          <p:cNvPr id="18" name="Title Placeholder 17"/>
          <p:cNvSpPr>
            <a:spLocks noGrp="1"/>
          </p:cNvSpPr>
          <p:nvPr>
            <p:ph type="title"/>
          </p:nvPr>
        </p:nvSpPr>
        <p:spPr>
          <a:xfrm>
            <a:off x="-1" y="0"/>
            <a:ext cx="9155545" cy="328461"/>
          </a:xfrm>
          <a:prstGeom prst="rect">
            <a:avLst/>
          </a:prstGeom>
        </p:spPr>
        <p:txBody>
          <a:bodyPr vert="horz" wrap="none" lIns="91440" tIns="0" rIns="0" bIns="0" rtlCol="0" anchor="ctr" anchorCtr="0">
            <a:normAutofit/>
          </a:bodyPr>
          <a:lstStyle/>
          <a:p>
            <a:endParaRPr lang="en-US" dirty="0"/>
          </a:p>
        </p:txBody>
      </p:sp>
      <p:pic>
        <p:nvPicPr>
          <p:cNvPr id="9" name="Picture 8"/>
          <p:cNvPicPr>
            <a:picLocks noChangeAspect="1"/>
          </p:cNvPicPr>
          <p:nvPr userDrawn="1"/>
        </p:nvPicPr>
        <p:blipFill>
          <a:blip r:embed="rId4"/>
          <a:stretch>
            <a:fillRect/>
          </a:stretch>
        </p:blipFill>
        <p:spPr>
          <a:xfrm>
            <a:off x="39093" y="6594644"/>
            <a:ext cx="320040" cy="220717"/>
          </a:xfrm>
          <a:prstGeom prst="rect">
            <a:avLst/>
          </a:prstGeom>
        </p:spPr>
      </p:pic>
    </p:spTree>
    <p:extLst>
      <p:ext uri="{BB962C8B-B14F-4D97-AF65-F5344CB8AC3E}">
        <p14:creationId xmlns:p14="http://schemas.microsoft.com/office/powerpoint/2010/main" val="1034447271"/>
      </p:ext>
    </p:extLst>
  </p:cSld>
  <p:clrMap bg1="lt1" tx1="dk1" bg2="lt2" tx2="dk2" accent1="accent1" accent2="accent2" accent3="accent3" accent4="accent4" accent5="accent5" accent6="accent6" hlink="hlink" folHlink="folHlink"/>
  <p:sldLayoutIdLst>
    <p:sldLayoutId id="2147483689" r:id="rId1"/>
    <p:sldLayoutId id="2147483690" r:id="rId2"/>
  </p:sldLayoutIdLst>
  <p:hf hdr="0" dt="0"/>
  <p:txStyles>
    <p:titleStyle>
      <a:lvl1pPr algn="l" defTabSz="457200" rtl="0" eaLnBrk="1" latinLnBrk="0" hangingPunct="1">
        <a:spcBef>
          <a:spcPct val="0"/>
        </a:spcBef>
        <a:buNone/>
        <a:defRPr sz="24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1.png"/><Relationship Id="rId4"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1" y="1001610"/>
            <a:ext cx="8686799" cy="482633"/>
          </a:xfrm>
          <a:prstGeom prst="rect">
            <a:avLst/>
          </a:prstGeom>
          <a:noFill/>
        </p:spPr>
        <p:txBody>
          <a:bodyPr wrap="square" rtlCol="0">
            <a:spAutoFit/>
          </a:bodyPr>
          <a:lstStyle/>
          <a:p>
            <a:pPr marL="0" marR="0" algn="ctr">
              <a:lnSpc>
                <a:spcPct val="115000"/>
              </a:lnSpc>
              <a:spcBef>
                <a:spcPts val="0"/>
              </a:spcBef>
              <a:spcAft>
                <a:spcPts val="1200"/>
              </a:spcAft>
            </a:pPr>
            <a:r>
              <a:rPr lang="en-US" sz="2400" b="1" dirty="0">
                <a:effectLst/>
                <a:latin typeface="Times New Roman" panose="02020603050405020304" pitchFamily="18" charset="0"/>
                <a:ea typeface="Arial" panose="020B0604020202020204" pitchFamily="34" charset="0"/>
              </a:rPr>
              <a:t>Quantum Machine Learning </a:t>
            </a:r>
            <a:endParaRPr lang="en-US" sz="2400" dirty="0">
              <a:effectLst/>
              <a:latin typeface="Arial" panose="020B0604020202020204" pitchFamily="34" charset="0"/>
              <a:ea typeface="Arial" panose="020B0604020202020204" pitchFamily="34" charset="0"/>
            </a:endParaRPr>
          </a:p>
        </p:txBody>
      </p:sp>
      <p:sp>
        <p:nvSpPr>
          <p:cNvPr id="4" name="Rectangle 16"/>
          <p:cNvSpPr txBox="1">
            <a:spLocks noChangeArrowheads="1"/>
          </p:cNvSpPr>
          <p:nvPr/>
        </p:nvSpPr>
        <p:spPr>
          <a:xfrm>
            <a:off x="228601" y="5590577"/>
            <a:ext cx="8686799" cy="1049936"/>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4288" indent="-14288" algn="ctr">
              <a:spcBef>
                <a:spcPts val="0"/>
              </a:spcBef>
              <a:spcAft>
                <a:spcPts val="1200"/>
              </a:spcAft>
              <a:buNone/>
            </a:pPr>
            <a:r>
              <a:rPr lang="en-US" sz="1800" b="1" dirty="0">
                <a:solidFill>
                  <a:schemeClr val="accent6">
                    <a:lumMod val="75000"/>
                  </a:schemeClr>
                </a:solidFill>
                <a:latin typeface="Arial"/>
                <a:cs typeface="Arial"/>
              </a:rPr>
              <a:t>Sadia Afrin Purba</a:t>
            </a:r>
            <a:endParaRPr lang="en-US" sz="1800" b="1" dirty="0">
              <a:solidFill>
                <a:schemeClr val="accent6">
                  <a:lumMod val="75000"/>
                </a:schemeClr>
              </a:solidFill>
              <a:latin typeface="Arial" panose="020B0604020202020204" pitchFamily="34" charset="0"/>
              <a:cs typeface="Arial" panose="020B0604020202020204" pitchFamily="34" charset="0"/>
            </a:endParaRPr>
          </a:p>
          <a:p>
            <a:pPr marL="115888" indent="-115888" algn="ctr">
              <a:spcBef>
                <a:spcPts val="0"/>
              </a:spcBef>
              <a:buNone/>
            </a:pPr>
            <a:r>
              <a:rPr lang="en-US" sz="1800" b="1" dirty="0">
                <a:latin typeface="Arial"/>
                <a:cs typeface="Arial"/>
              </a:rPr>
              <a:t>Neural Engineering Data Consortium</a:t>
            </a:r>
          </a:p>
          <a:p>
            <a:pPr marL="115888" indent="-115888" algn="ctr">
              <a:spcBef>
                <a:spcPts val="0"/>
              </a:spcBef>
              <a:buNone/>
            </a:pPr>
            <a:r>
              <a:rPr lang="en-US" sz="1800" b="1" dirty="0">
                <a:latin typeface="Arial"/>
                <a:cs typeface="Arial"/>
              </a:rPr>
              <a:t>Temple University</a:t>
            </a:r>
          </a:p>
        </p:txBody>
      </p:sp>
      <p:pic>
        <p:nvPicPr>
          <p:cNvPr id="13" name="Picture 12">
            <a:extLst>
              <a:ext uri="{FF2B5EF4-FFF2-40B4-BE49-F238E27FC236}">
                <a16:creationId xmlns:a16="http://schemas.microsoft.com/office/drawing/2014/main" id="{65DD0A8F-F279-0C48-8CB5-0F4DBF6FB0D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55803" y="2784280"/>
            <a:ext cx="1770009" cy="2281098"/>
          </a:xfrm>
          <a:prstGeom prst="rect">
            <a:avLst/>
          </a:prstGeom>
          <a:ln w="25400">
            <a:solidFill>
              <a:srgbClr val="CD1E26"/>
            </a:solidFill>
          </a:ln>
          <a:effectLst>
            <a:outerShdw blurRad="292100" dist="139700" dir="2700000" algn="tl" rotWithShape="0">
              <a:srgbClr val="333333">
                <a:alpha val="65000"/>
              </a:srgbClr>
            </a:outerShdw>
          </a:effectLst>
        </p:spPr>
      </p:pic>
      <p:pic>
        <p:nvPicPr>
          <p:cNvPr id="14" name="Picture 13">
            <a:extLst>
              <a:ext uri="{FF2B5EF4-FFF2-40B4-BE49-F238E27FC236}">
                <a16:creationId xmlns:a16="http://schemas.microsoft.com/office/drawing/2014/main" id="{2D2A3B40-85ED-4E46-90AE-432B63D8F40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318186" y="2784280"/>
            <a:ext cx="1790623" cy="2281098"/>
          </a:xfrm>
          <a:prstGeom prst="rect">
            <a:avLst/>
          </a:prstGeom>
          <a:ln w="25400">
            <a:solidFill>
              <a:srgbClr val="CD1E26"/>
            </a:solidFill>
          </a:ln>
          <a:effectLst>
            <a:outerShdw blurRad="292100" dist="139700" dir="2700000" algn="tl" rotWithShape="0">
              <a:srgbClr val="333333">
                <a:alpha val="65000"/>
              </a:srgbClr>
            </a:outerShdw>
          </a:effectLst>
        </p:spPr>
      </p:pic>
      <p:pic>
        <p:nvPicPr>
          <p:cNvPr id="15" name="Picture 14">
            <a:extLst>
              <a:ext uri="{FF2B5EF4-FFF2-40B4-BE49-F238E27FC236}">
                <a16:creationId xmlns:a16="http://schemas.microsoft.com/office/drawing/2014/main" id="{64D3B5A2-613E-9446-8A7A-F9E967EFCCFE}"/>
              </a:ext>
            </a:extLst>
          </p:cNvPr>
          <p:cNvPicPr>
            <a:picLocks noChangeAspect="1"/>
          </p:cNvPicPr>
          <p:nvPr/>
        </p:nvPicPr>
        <p:blipFill>
          <a:blip r:embed="rId5"/>
          <a:stretch>
            <a:fillRect/>
          </a:stretch>
        </p:blipFill>
        <p:spPr>
          <a:xfrm>
            <a:off x="228600" y="174649"/>
            <a:ext cx="1004757" cy="671094"/>
          </a:xfrm>
          <a:prstGeom prst="rect">
            <a:avLst/>
          </a:prstGeom>
        </p:spPr>
      </p:pic>
      <p:pic>
        <p:nvPicPr>
          <p:cNvPr id="11" name="Picture 10">
            <a:extLst>
              <a:ext uri="{FF2B5EF4-FFF2-40B4-BE49-F238E27FC236}">
                <a16:creationId xmlns:a16="http://schemas.microsoft.com/office/drawing/2014/main" id="{F731A6B6-1807-DD47-BF76-7860EF5B05F6}"/>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861175" y="2784279"/>
            <a:ext cx="3421648" cy="2281099"/>
          </a:xfrm>
          <a:prstGeom prst="rect">
            <a:avLst/>
          </a:prstGeom>
          <a:ln w="25400">
            <a:solidFill>
              <a:srgbClr val="CD1E26"/>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7539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91BFB2-883A-8C31-2996-B47AACB3A8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9C2E3D-6FF4-DA2A-47C3-0BC056AC6EF6}"/>
              </a:ext>
            </a:extLst>
          </p:cNvPr>
          <p:cNvSpPr>
            <a:spLocks noGrp="1"/>
          </p:cNvSpPr>
          <p:nvPr>
            <p:ph type="title"/>
          </p:nvPr>
        </p:nvSpPr>
        <p:spPr/>
        <p:txBody>
          <a:bodyPr>
            <a:normAutofit fontScale="90000"/>
          </a:bodyPr>
          <a:lstStyle/>
          <a:p>
            <a:r>
              <a:rPr lang="en-US" dirty="0"/>
              <a:t>Overlapping 2D Gaussian Data</a:t>
            </a:r>
          </a:p>
        </p:txBody>
      </p:sp>
      <p:pic>
        <p:nvPicPr>
          <p:cNvPr id="10" name="Picture 9">
            <a:extLst>
              <a:ext uri="{FF2B5EF4-FFF2-40B4-BE49-F238E27FC236}">
                <a16:creationId xmlns:a16="http://schemas.microsoft.com/office/drawing/2014/main" id="{436ACAC5-639F-8419-FEE2-A45CD733F36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65312" y="2162735"/>
            <a:ext cx="2532529" cy="253252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3" name="Picture 12">
            <a:extLst>
              <a:ext uri="{FF2B5EF4-FFF2-40B4-BE49-F238E27FC236}">
                <a16:creationId xmlns:a16="http://schemas.microsoft.com/office/drawing/2014/main" id="{DB03B948-FBF6-B6DF-C00C-6CC04A16229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305735" y="2162735"/>
            <a:ext cx="2532529" cy="253252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4" name="Picture 13">
            <a:extLst>
              <a:ext uri="{FF2B5EF4-FFF2-40B4-BE49-F238E27FC236}">
                <a16:creationId xmlns:a16="http://schemas.microsoft.com/office/drawing/2014/main" id="{8570031B-8D3E-D713-DF1D-2122F80D0BC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246158" y="2162735"/>
            <a:ext cx="2532529" cy="253252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990627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698E-369B-402D-AAE4-C05DDA792326}"/>
              </a:ext>
            </a:extLst>
          </p:cNvPr>
          <p:cNvSpPr>
            <a:spLocks noGrp="1"/>
          </p:cNvSpPr>
          <p:nvPr>
            <p:ph type="title"/>
          </p:nvPr>
        </p:nvSpPr>
        <p:spPr/>
        <p:txBody>
          <a:bodyPr>
            <a:normAutofit fontScale="90000"/>
          </a:bodyPr>
          <a:lstStyle/>
          <a:p>
            <a:r>
              <a:rPr lang="en-US" dirty="0"/>
              <a:t>Quantum Circuit</a:t>
            </a:r>
          </a:p>
        </p:txBody>
      </p:sp>
      <p:pic>
        <p:nvPicPr>
          <p:cNvPr id="6" name="Picture 5">
            <a:extLst>
              <a:ext uri="{FF2B5EF4-FFF2-40B4-BE49-F238E27FC236}">
                <a16:creationId xmlns:a16="http://schemas.microsoft.com/office/drawing/2014/main" id="{259C6126-5507-3731-11A0-8CF5362F461D}"/>
              </a:ext>
            </a:extLst>
          </p:cNvPr>
          <p:cNvPicPr>
            <a:picLocks noChangeAspect="1"/>
          </p:cNvPicPr>
          <p:nvPr/>
        </p:nvPicPr>
        <p:blipFill>
          <a:blip r:embed="rId2"/>
          <a:stretch>
            <a:fillRect/>
          </a:stretch>
        </p:blipFill>
        <p:spPr>
          <a:xfrm>
            <a:off x="4411381" y="796253"/>
            <a:ext cx="4265707" cy="255942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7" name="TextBox 6">
            <a:extLst>
              <a:ext uri="{FF2B5EF4-FFF2-40B4-BE49-F238E27FC236}">
                <a16:creationId xmlns:a16="http://schemas.microsoft.com/office/drawing/2014/main" id="{26ECF965-6A12-62AC-7CF5-206670F938AD}"/>
              </a:ext>
            </a:extLst>
          </p:cNvPr>
          <p:cNvSpPr txBox="1"/>
          <p:nvPr/>
        </p:nvSpPr>
        <p:spPr>
          <a:xfrm>
            <a:off x="596150" y="1814355"/>
            <a:ext cx="3644156" cy="584775"/>
          </a:xfrm>
          <a:prstGeom prst="rect">
            <a:avLst/>
          </a:prstGeom>
          <a:noFill/>
        </p:spPr>
        <p:txBody>
          <a:bodyPr wrap="square" rtlCol="0">
            <a:spAutoFit/>
          </a:bodyPr>
          <a:lstStyle/>
          <a:p>
            <a:r>
              <a:rPr lang="en-US" sz="1600" b="1" dirty="0"/>
              <a:t>Variation Quantum Circuit without Entanglement (L=1) </a:t>
            </a:r>
          </a:p>
        </p:txBody>
      </p:sp>
      <p:pic>
        <p:nvPicPr>
          <p:cNvPr id="8" name="Picture 7">
            <a:extLst>
              <a:ext uri="{FF2B5EF4-FFF2-40B4-BE49-F238E27FC236}">
                <a16:creationId xmlns:a16="http://schemas.microsoft.com/office/drawing/2014/main" id="{FF90BA9F-F391-6CFC-63B6-8949245F372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411381" y="4102309"/>
            <a:ext cx="4265707" cy="182816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9" name="TextBox 8">
            <a:extLst>
              <a:ext uri="{FF2B5EF4-FFF2-40B4-BE49-F238E27FC236}">
                <a16:creationId xmlns:a16="http://schemas.microsoft.com/office/drawing/2014/main" id="{C1797977-4AD9-D701-4376-998C51E47EDC}"/>
              </a:ext>
            </a:extLst>
          </p:cNvPr>
          <p:cNvSpPr txBox="1"/>
          <p:nvPr/>
        </p:nvSpPr>
        <p:spPr>
          <a:xfrm>
            <a:off x="596150" y="4754779"/>
            <a:ext cx="3644156" cy="584775"/>
          </a:xfrm>
          <a:prstGeom prst="rect">
            <a:avLst/>
          </a:prstGeom>
          <a:noFill/>
        </p:spPr>
        <p:txBody>
          <a:bodyPr wrap="square" rtlCol="0">
            <a:spAutoFit/>
          </a:bodyPr>
          <a:lstStyle/>
          <a:p>
            <a:r>
              <a:rPr lang="en-US" sz="1600" b="1" dirty="0"/>
              <a:t>Variation Quantum Circuit with Entanglement (L=1) </a:t>
            </a:r>
          </a:p>
        </p:txBody>
      </p:sp>
      <p:pic>
        <p:nvPicPr>
          <p:cNvPr id="4" name="Picture 3">
            <a:extLst>
              <a:ext uri="{FF2B5EF4-FFF2-40B4-BE49-F238E27FC236}">
                <a16:creationId xmlns:a16="http://schemas.microsoft.com/office/drawing/2014/main" id="{C4F09212-1556-7A72-C7CF-2C74F129C310}"/>
              </a:ext>
            </a:extLst>
          </p:cNvPr>
          <p:cNvPicPr>
            <a:picLocks noChangeAspect="1"/>
          </p:cNvPicPr>
          <p:nvPr/>
        </p:nvPicPr>
        <p:blipFill>
          <a:blip r:embed="rId4"/>
          <a:stretch>
            <a:fillRect/>
          </a:stretch>
        </p:blipFill>
        <p:spPr>
          <a:xfrm>
            <a:off x="4603748" y="2892174"/>
            <a:ext cx="3880972" cy="463503"/>
          </a:xfrm>
          <a:prstGeom prst="rect">
            <a:avLst/>
          </a:prstGeom>
        </p:spPr>
      </p:pic>
    </p:spTree>
    <p:extLst>
      <p:ext uri="{BB962C8B-B14F-4D97-AF65-F5344CB8AC3E}">
        <p14:creationId xmlns:p14="http://schemas.microsoft.com/office/powerpoint/2010/main" val="1809237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D1F13-AD75-5B4B-F889-AC1B420F8516}"/>
              </a:ext>
            </a:extLst>
          </p:cNvPr>
          <p:cNvSpPr>
            <a:spLocks noGrp="1"/>
          </p:cNvSpPr>
          <p:nvPr>
            <p:ph type="title"/>
          </p:nvPr>
        </p:nvSpPr>
        <p:spPr/>
        <p:txBody>
          <a:bodyPr>
            <a:normAutofit fontScale="90000"/>
          </a:bodyPr>
          <a:lstStyle/>
          <a:p>
            <a:r>
              <a:rPr lang="en-US" dirty="0"/>
              <a:t>Results</a:t>
            </a:r>
          </a:p>
        </p:txBody>
      </p:sp>
      <p:pic>
        <p:nvPicPr>
          <p:cNvPr id="6" name="Content Placeholder 5">
            <a:extLst>
              <a:ext uri="{FF2B5EF4-FFF2-40B4-BE49-F238E27FC236}">
                <a16:creationId xmlns:a16="http://schemas.microsoft.com/office/drawing/2014/main" id="{77F09632-6D29-A524-FB12-AC88C1C1552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71032" y="3894192"/>
            <a:ext cx="3833278" cy="2377603"/>
          </a:xfrm>
        </p:spPr>
      </p:pic>
      <p:sp>
        <p:nvSpPr>
          <p:cNvPr id="4" name="Slide Number Placeholder 3">
            <a:extLst>
              <a:ext uri="{FF2B5EF4-FFF2-40B4-BE49-F238E27FC236}">
                <a16:creationId xmlns:a16="http://schemas.microsoft.com/office/drawing/2014/main" id="{F90E19F7-E41E-D1FB-3BA5-F50DAEC7ADD8}"/>
              </a:ext>
            </a:extLst>
          </p:cNvPr>
          <p:cNvSpPr>
            <a:spLocks noGrp="1"/>
          </p:cNvSpPr>
          <p:nvPr>
            <p:ph type="sldNum" sz="quarter" idx="12"/>
          </p:nvPr>
        </p:nvSpPr>
        <p:spPr/>
        <p:txBody>
          <a:bodyPr/>
          <a:lstStyle/>
          <a:p>
            <a:fld id="{DA10A36D-0FF4-4F0B-BDFE-FB879F3DD541}" type="slidenum">
              <a:rPr lang="en-US" smtClean="0"/>
              <a:pPr/>
              <a:t>3</a:t>
            </a:fld>
            <a:endParaRPr lang="en-US" dirty="0"/>
          </a:p>
        </p:txBody>
      </p:sp>
      <p:pic>
        <p:nvPicPr>
          <p:cNvPr id="7" name="Content Placeholder 5">
            <a:extLst>
              <a:ext uri="{FF2B5EF4-FFF2-40B4-BE49-F238E27FC236}">
                <a16:creationId xmlns:a16="http://schemas.microsoft.com/office/drawing/2014/main" id="{CD44F573-9384-5D08-26CC-F4D388C7742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67004" y="3894192"/>
            <a:ext cx="3833278" cy="2377602"/>
          </a:xfrm>
          <a:prstGeom prst="rect">
            <a:avLst/>
          </a:prstGeom>
        </p:spPr>
      </p:pic>
      <p:pic>
        <p:nvPicPr>
          <p:cNvPr id="8" name="Content Placeholder 5">
            <a:extLst>
              <a:ext uri="{FF2B5EF4-FFF2-40B4-BE49-F238E27FC236}">
                <a16:creationId xmlns:a16="http://schemas.microsoft.com/office/drawing/2014/main" id="{9F62AD23-72FE-E4E4-1131-4DC443BE62F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842750" y="1051396"/>
            <a:ext cx="3833278" cy="2377602"/>
          </a:xfrm>
          <a:prstGeom prst="rect">
            <a:avLst/>
          </a:prstGeom>
        </p:spPr>
      </p:pic>
      <p:pic>
        <p:nvPicPr>
          <p:cNvPr id="9" name="Content Placeholder 5">
            <a:extLst>
              <a:ext uri="{FF2B5EF4-FFF2-40B4-BE49-F238E27FC236}">
                <a16:creationId xmlns:a16="http://schemas.microsoft.com/office/drawing/2014/main" id="{1CC68A76-9C58-757B-CC2B-2E1883789D37}"/>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67004" y="1051397"/>
            <a:ext cx="3833278" cy="2377602"/>
          </a:xfrm>
          <a:prstGeom prst="rect">
            <a:avLst/>
          </a:prstGeom>
        </p:spPr>
      </p:pic>
    </p:spTree>
    <p:extLst>
      <p:ext uri="{BB962C8B-B14F-4D97-AF65-F5344CB8AC3E}">
        <p14:creationId xmlns:p14="http://schemas.microsoft.com/office/powerpoint/2010/main" val="1306489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08CC8F-898A-87F1-1C3D-20AF7F233B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E6B6BD-D178-293B-3D4E-153B4F80F787}"/>
              </a:ext>
            </a:extLst>
          </p:cNvPr>
          <p:cNvSpPr>
            <a:spLocks noGrp="1"/>
          </p:cNvSpPr>
          <p:nvPr>
            <p:ph type="title"/>
          </p:nvPr>
        </p:nvSpPr>
        <p:spPr/>
        <p:txBody>
          <a:bodyPr>
            <a:normAutofit fontScale="90000"/>
          </a:bodyPr>
          <a:lstStyle/>
          <a:p>
            <a:r>
              <a:rPr lang="en-US" dirty="0"/>
              <a:t>Results</a:t>
            </a:r>
          </a:p>
        </p:txBody>
      </p:sp>
      <p:pic>
        <p:nvPicPr>
          <p:cNvPr id="6" name="Content Placeholder 5">
            <a:extLst>
              <a:ext uri="{FF2B5EF4-FFF2-40B4-BE49-F238E27FC236}">
                <a16:creationId xmlns:a16="http://schemas.microsoft.com/office/drawing/2014/main" id="{38B1671A-6367-E8C7-7233-22F5DF16128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4771032" y="3894192"/>
            <a:ext cx="3833278" cy="2377603"/>
          </a:xfrm>
        </p:spPr>
      </p:pic>
      <p:sp>
        <p:nvSpPr>
          <p:cNvPr id="4" name="Slide Number Placeholder 3">
            <a:extLst>
              <a:ext uri="{FF2B5EF4-FFF2-40B4-BE49-F238E27FC236}">
                <a16:creationId xmlns:a16="http://schemas.microsoft.com/office/drawing/2014/main" id="{F240CD98-02F7-20C5-AAEB-469A81F04855}"/>
              </a:ext>
            </a:extLst>
          </p:cNvPr>
          <p:cNvSpPr>
            <a:spLocks noGrp="1"/>
          </p:cNvSpPr>
          <p:nvPr>
            <p:ph type="sldNum" sz="quarter" idx="12"/>
          </p:nvPr>
        </p:nvSpPr>
        <p:spPr/>
        <p:txBody>
          <a:bodyPr/>
          <a:lstStyle/>
          <a:p>
            <a:fld id="{DA10A36D-0FF4-4F0B-BDFE-FB879F3DD541}" type="slidenum">
              <a:rPr lang="en-US" smtClean="0"/>
              <a:pPr/>
              <a:t>4</a:t>
            </a:fld>
            <a:endParaRPr lang="en-US" dirty="0"/>
          </a:p>
        </p:txBody>
      </p:sp>
      <p:pic>
        <p:nvPicPr>
          <p:cNvPr id="7" name="Content Placeholder 5">
            <a:extLst>
              <a:ext uri="{FF2B5EF4-FFF2-40B4-BE49-F238E27FC236}">
                <a16:creationId xmlns:a16="http://schemas.microsoft.com/office/drawing/2014/main" id="{43F212A0-2288-704D-6499-438137787EE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44112" y="3894192"/>
            <a:ext cx="3479062" cy="2377602"/>
          </a:xfrm>
          <a:prstGeom prst="rect">
            <a:avLst/>
          </a:prstGeom>
        </p:spPr>
      </p:pic>
      <p:pic>
        <p:nvPicPr>
          <p:cNvPr id="8" name="Content Placeholder 5">
            <a:extLst>
              <a:ext uri="{FF2B5EF4-FFF2-40B4-BE49-F238E27FC236}">
                <a16:creationId xmlns:a16="http://schemas.microsoft.com/office/drawing/2014/main" id="{3E322589-3FAD-F81F-8047-8796F74724C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019858" y="1051396"/>
            <a:ext cx="3479062" cy="2377602"/>
          </a:xfrm>
          <a:prstGeom prst="rect">
            <a:avLst/>
          </a:prstGeom>
        </p:spPr>
      </p:pic>
      <p:pic>
        <p:nvPicPr>
          <p:cNvPr id="9" name="Content Placeholder 5">
            <a:extLst>
              <a:ext uri="{FF2B5EF4-FFF2-40B4-BE49-F238E27FC236}">
                <a16:creationId xmlns:a16="http://schemas.microsoft.com/office/drawing/2014/main" id="{10022363-0543-E6E6-C62E-B1C51DAD500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44112" y="1051397"/>
            <a:ext cx="3479062" cy="2377602"/>
          </a:xfrm>
          <a:prstGeom prst="rect">
            <a:avLst/>
          </a:prstGeom>
        </p:spPr>
      </p:pic>
    </p:spTree>
    <p:extLst>
      <p:ext uri="{BB962C8B-B14F-4D97-AF65-F5344CB8AC3E}">
        <p14:creationId xmlns:p14="http://schemas.microsoft.com/office/powerpoint/2010/main" val="1629764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BBC93-45C8-92A6-BD40-D234659B4D88}"/>
              </a:ext>
            </a:extLst>
          </p:cNvPr>
          <p:cNvSpPr>
            <a:spLocks noGrp="1"/>
          </p:cNvSpPr>
          <p:nvPr>
            <p:ph type="title"/>
          </p:nvPr>
        </p:nvSpPr>
        <p:spPr/>
        <p:txBody>
          <a:bodyPr>
            <a:normAutofit fontScale="90000"/>
          </a:bodyPr>
          <a:lstStyle/>
          <a:p>
            <a:r>
              <a:rPr lang="en-US" dirty="0"/>
              <a:t>Are multimodal data entangled?</a:t>
            </a:r>
          </a:p>
        </p:txBody>
      </p:sp>
      <p:pic>
        <p:nvPicPr>
          <p:cNvPr id="6" name="Content Placeholder 5">
            <a:extLst>
              <a:ext uri="{FF2B5EF4-FFF2-40B4-BE49-F238E27FC236}">
                <a16:creationId xmlns:a16="http://schemas.microsoft.com/office/drawing/2014/main" id="{80EB9CE8-A7B2-AA7C-D58E-1DF901090717}"/>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45949" y="847165"/>
            <a:ext cx="2040051" cy="2460812"/>
          </a:xfrm>
        </p:spPr>
      </p:pic>
      <p:sp>
        <p:nvSpPr>
          <p:cNvPr id="7" name="TextBox 6">
            <a:extLst>
              <a:ext uri="{FF2B5EF4-FFF2-40B4-BE49-F238E27FC236}">
                <a16:creationId xmlns:a16="http://schemas.microsoft.com/office/drawing/2014/main" id="{9B5EEE02-C28F-C295-F99A-9FB577BEA9E6}"/>
              </a:ext>
            </a:extLst>
          </p:cNvPr>
          <p:cNvSpPr txBox="1"/>
          <p:nvPr/>
        </p:nvSpPr>
        <p:spPr>
          <a:xfrm>
            <a:off x="2456329" y="1264024"/>
            <a:ext cx="2017059" cy="369332"/>
          </a:xfrm>
          <a:prstGeom prst="rect">
            <a:avLst/>
          </a:prstGeom>
          <a:noFill/>
        </p:spPr>
        <p:txBody>
          <a:bodyPr wrap="square" rtlCol="0">
            <a:spAutoFit/>
          </a:bodyPr>
          <a:lstStyle/>
          <a:p>
            <a:r>
              <a:rPr lang="en-US" dirty="0"/>
              <a:t>“a dog”</a:t>
            </a:r>
          </a:p>
        </p:txBody>
      </p:sp>
      <p:pic>
        <p:nvPicPr>
          <p:cNvPr id="8" name="dog-barking-406629">
            <a:hlinkClick r:id="" action="ppaction://media"/>
            <a:extLst>
              <a:ext uri="{FF2B5EF4-FFF2-40B4-BE49-F238E27FC236}">
                <a16:creationId xmlns:a16="http://schemas.microsoft.com/office/drawing/2014/main" id="{4385B61A-7428-761D-5EF5-0148EB58668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651125" y="2325237"/>
            <a:ext cx="487363" cy="487363"/>
          </a:xfrm>
          <a:prstGeom prst="rect">
            <a:avLst/>
          </a:prstGeom>
        </p:spPr>
      </p:pic>
      <p:sp>
        <p:nvSpPr>
          <p:cNvPr id="10" name="TextBox 9">
            <a:extLst>
              <a:ext uri="{FF2B5EF4-FFF2-40B4-BE49-F238E27FC236}">
                <a16:creationId xmlns:a16="http://schemas.microsoft.com/office/drawing/2014/main" id="{6576E84A-B79A-E070-24D3-E8E54D0545E4}"/>
              </a:ext>
            </a:extLst>
          </p:cNvPr>
          <p:cNvSpPr txBox="1"/>
          <p:nvPr/>
        </p:nvSpPr>
        <p:spPr>
          <a:xfrm>
            <a:off x="4838513" y="907320"/>
            <a:ext cx="4639234" cy="4801314"/>
          </a:xfrm>
          <a:prstGeom prst="rect">
            <a:avLst/>
          </a:prstGeom>
          <a:noFill/>
        </p:spPr>
        <p:txBody>
          <a:bodyPr wrap="square">
            <a:spAutoFit/>
          </a:bodyPr>
          <a:lstStyle/>
          <a:p>
            <a:r>
              <a:rPr lang="en-US" dirty="0">
                <a:latin typeface="Courier New" panose="02070309020205020404" pitchFamily="49" charset="0"/>
                <a:cs typeface="Courier New" panose="02070309020205020404" pitchFamily="49" charset="0"/>
              </a:rPr>
              <a:t>=== Text-Image ===</a:t>
            </a:r>
          </a:p>
          <a:p>
            <a:r>
              <a:rPr lang="en-US" dirty="0">
                <a:latin typeface="Courier New" panose="02070309020205020404" pitchFamily="49" charset="0"/>
                <a:cs typeface="Courier New" panose="02070309020205020404" pitchFamily="49" charset="0"/>
              </a:rPr>
              <a:t>Classical Similarity: 0.6585</a:t>
            </a:r>
          </a:p>
          <a:p>
            <a:r>
              <a:rPr lang="en-US" dirty="0">
                <a:latin typeface="Courier New" panose="02070309020205020404" pitchFamily="49" charset="0"/>
                <a:cs typeface="Courier New" panose="02070309020205020404" pitchFamily="49" charset="0"/>
              </a:rPr>
              <a:t>Quantum Similarity:   0.9655</a:t>
            </a:r>
          </a:p>
          <a:p>
            <a:r>
              <a:rPr lang="en-US" dirty="0">
                <a:latin typeface="Courier New" panose="02070309020205020404" pitchFamily="49" charset="0"/>
                <a:cs typeface="Courier New" panose="02070309020205020404" pitchFamily="49" charset="0"/>
              </a:rPr>
              <a:t>CHSH Bell Value:      1.9954</a:t>
            </a:r>
          </a:p>
          <a:p>
            <a:r>
              <a:rPr lang="en-US" dirty="0">
                <a:latin typeface="Courier New" panose="02070309020205020404" pitchFamily="49" charset="0"/>
                <a:cs typeface="Courier New" panose="02070309020205020404" pitchFamily="49" charset="0"/>
              </a:rPr>
              <a:t>Quantum Mutual Info:  0.5784</a:t>
            </a:r>
          </a:p>
          <a:p>
            <a:endParaRPr lang="en-US" dirty="0">
              <a:latin typeface="Courier New" panose="02070309020205020404" pitchFamily="49" charset="0"/>
              <a:cs typeface="Courier New" panose="02070309020205020404" pitchFamily="49" charset="0"/>
            </a:endParaRPr>
          </a:p>
          <a:p>
            <a:r>
              <a:rPr lang="en-US" dirty="0">
                <a:latin typeface="Courier New" panose="02070309020205020404" pitchFamily="49" charset="0"/>
                <a:cs typeface="Courier New" panose="02070309020205020404" pitchFamily="49" charset="0"/>
              </a:rPr>
              <a:t>=== Text-Audio ===</a:t>
            </a:r>
          </a:p>
          <a:p>
            <a:r>
              <a:rPr lang="en-US" dirty="0">
                <a:latin typeface="Courier New" panose="02070309020205020404" pitchFamily="49" charset="0"/>
                <a:cs typeface="Courier New" panose="02070309020205020404" pitchFamily="49" charset="0"/>
              </a:rPr>
              <a:t>Classical Similarity: 0.9984</a:t>
            </a:r>
          </a:p>
          <a:p>
            <a:r>
              <a:rPr lang="en-US" dirty="0">
                <a:latin typeface="Courier New" panose="02070309020205020404" pitchFamily="49" charset="0"/>
                <a:cs typeface="Courier New" panose="02070309020205020404" pitchFamily="49" charset="0"/>
              </a:rPr>
              <a:t>Quantum Similarity:   0.5642</a:t>
            </a:r>
          </a:p>
          <a:p>
            <a:r>
              <a:rPr lang="en-US" dirty="0">
                <a:latin typeface="Courier New" panose="02070309020205020404" pitchFamily="49" charset="0"/>
                <a:cs typeface="Courier New" panose="02070309020205020404" pitchFamily="49" charset="0"/>
              </a:rPr>
              <a:t>CHSH Bell Value:      0.4504</a:t>
            </a:r>
          </a:p>
          <a:p>
            <a:r>
              <a:rPr lang="en-US" dirty="0">
                <a:latin typeface="Courier New" panose="02070309020205020404" pitchFamily="49" charset="0"/>
                <a:cs typeface="Courier New" panose="02070309020205020404" pitchFamily="49" charset="0"/>
              </a:rPr>
              <a:t>Quantum Mutual Info:  0.0334</a:t>
            </a:r>
          </a:p>
          <a:p>
            <a:endParaRPr lang="en-US" dirty="0">
              <a:latin typeface="Courier New" panose="02070309020205020404" pitchFamily="49" charset="0"/>
              <a:cs typeface="Courier New" panose="02070309020205020404" pitchFamily="49" charset="0"/>
            </a:endParaRPr>
          </a:p>
          <a:p>
            <a:r>
              <a:rPr lang="en-US" dirty="0">
                <a:latin typeface="Courier New" panose="02070309020205020404" pitchFamily="49" charset="0"/>
                <a:cs typeface="Courier New" panose="02070309020205020404" pitchFamily="49" charset="0"/>
              </a:rPr>
              <a:t>=== Image-Audio ===</a:t>
            </a:r>
          </a:p>
          <a:p>
            <a:r>
              <a:rPr lang="en-US" dirty="0">
                <a:latin typeface="Courier New" panose="02070309020205020404" pitchFamily="49" charset="0"/>
                <a:cs typeface="Courier New" panose="02070309020205020404" pitchFamily="49" charset="0"/>
              </a:rPr>
              <a:t>Classical Similarity: 0.6152</a:t>
            </a:r>
          </a:p>
          <a:p>
            <a:r>
              <a:rPr lang="en-US" dirty="0">
                <a:latin typeface="Courier New" panose="02070309020205020404" pitchFamily="49" charset="0"/>
                <a:cs typeface="Courier New" panose="02070309020205020404" pitchFamily="49" charset="0"/>
              </a:rPr>
              <a:t>Quantum Similarity:   0.4057</a:t>
            </a:r>
          </a:p>
          <a:p>
            <a:r>
              <a:rPr lang="en-US" dirty="0">
                <a:latin typeface="Courier New" panose="02070309020205020404" pitchFamily="49" charset="0"/>
                <a:cs typeface="Courier New" panose="02070309020205020404" pitchFamily="49" charset="0"/>
              </a:rPr>
              <a:t>CHSH Bell Value:      0.1625</a:t>
            </a:r>
          </a:p>
          <a:p>
            <a:r>
              <a:rPr lang="en-US" dirty="0">
                <a:latin typeface="Courier New" panose="02070309020205020404" pitchFamily="49" charset="0"/>
                <a:cs typeface="Courier New" panose="02070309020205020404" pitchFamily="49" charset="0"/>
              </a:rPr>
              <a:t>Quantum Mutual Info:  0.2792</a:t>
            </a:r>
          </a:p>
        </p:txBody>
      </p:sp>
      <p:sp>
        <p:nvSpPr>
          <p:cNvPr id="11" name="TextBox 10">
            <a:extLst>
              <a:ext uri="{FF2B5EF4-FFF2-40B4-BE49-F238E27FC236}">
                <a16:creationId xmlns:a16="http://schemas.microsoft.com/office/drawing/2014/main" id="{F899E328-8B05-7F63-8F77-5860364E885E}"/>
              </a:ext>
            </a:extLst>
          </p:cNvPr>
          <p:cNvSpPr txBox="1"/>
          <p:nvPr/>
        </p:nvSpPr>
        <p:spPr>
          <a:xfrm>
            <a:off x="356057" y="3666564"/>
            <a:ext cx="3859886" cy="2585323"/>
          </a:xfrm>
          <a:prstGeom prst="rect">
            <a:avLst/>
          </a:prstGeom>
          <a:noFill/>
        </p:spPr>
        <p:txBody>
          <a:bodyPr wrap="square" rtlCol="0">
            <a:spAutoFit/>
          </a:bodyPr>
          <a:lstStyle/>
          <a:p>
            <a:r>
              <a:rPr lang="en-US" dirty="0"/>
              <a:t>The CHSH Bell Value refers to the expected value of the CHSH correlator (often denoted as S) in an experiment to test Bell's theorem. For classical physics, the CHSH value must be less than or equal to 2, while quantum mechanics predicts a maximum value of 2√2 (approximately 2.828) for entangled states.</a:t>
            </a:r>
          </a:p>
        </p:txBody>
      </p:sp>
    </p:spTree>
    <p:extLst>
      <p:ext uri="{BB962C8B-B14F-4D97-AF65-F5344CB8AC3E}">
        <p14:creationId xmlns:p14="http://schemas.microsoft.com/office/powerpoint/2010/main" val="2323126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624"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theme/theme1.xml><?xml version="1.0" encoding="utf-8"?>
<a:theme xmlns:a="http://schemas.openxmlformats.org/drawingml/2006/main" name="1_ISIP 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ISIP 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ISIP 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ISIP 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7931</TotalTime>
  <Words>177</Words>
  <Application>Microsoft Office PowerPoint</Application>
  <PresentationFormat>On-screen Show (4:3)</PresentationFormat>
  <Paragraphs>33</Paragraphs>
  <Slides>6</Slides>
  <Notes>1</Notes>
  <HiddenSlides>0</HiddenSlides>
  <MMClips>1</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6</vt:i4>
      </vt:variant>
    </vt:vector>
  </HeadingPairs>
  <TitlesOfParts>
    <vt:vector size="15" baseType="lpstr">
      <vt:lpstr>Arial</vt:lpstr>
      <vt:lpstr>Calibri</vt:lpstr>
      <vt:lpstr>Courier New</vt:lpstr>
      <vt:lpstr>Times New Roman</vt:lpstr>
      <vt:lpstr>1_ISIP Title Slide</vt:lpstr>
      <vt:lpstr>2_ISIP Content Slide</vt:lpstr>
      <vt:lpstr>Custom Design</vt:lpstr>
      <vt:lpstr>3_ISIP Content Slide</vt:lpstr>
      <vt:lpstr>4_ISIP Content Slide</vt:lpstr>
      <vt:lpstr>PowerPoint Presentation</vt:lpstr>
      <vt:lpstr>Overlapping 2D Gaussian Data</vt:lpstr>
      <vt:lpstr>Quantum Circuit</vt:lpstr>
      <vt:lpstr>Results</vt:lpstr>
      <vt:lpstr>Results</vt:lpstr>
      <vt:lpstr>Are multimodal data entangled?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Deep Learning Approaches to Automate Seizure Detection</dc:title>
  <dc:creator>Vinit Shah</dc:creator>
  <cp:lastModifiedBy>Sadia Afrin Purba</cp:lastModifiedBy>
  <cp:revision>582</cp:revision>
  <dcterms:created xsi:type="dcterms:W3CDTF">2017-04-23T05:30:39Z</dcterms:created>
  <dcterms:modified xsi:type="dcterms:W3CDTF">2025-09-26T21:58:55Z</dcterms:modified>
</cp:coreProperties>
</file>