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8"/>
  </p:notesMasterIdLst>
  <p:sldIdLst>
    <p:sldId id="303" r:id="rId6"/>
    <p:sldId id="428" r:id="rId7"/>
    <p:sldId id="431" r:id="rId8"/>
    <p:sldId id="432" r:id="rId9"/>
    <p:sldId id="429" r:id="rId10"/>
    <p:sldId id="437" r:id="rId11"/>
    <p:sldId id="438" r:id="rId12"/>
    <p:sldId id="440" r:id="rId13"/>
    <p:sldId id="433" r:id="rId14"/>
    <p:sldId id="436" r:id="rId15"/>
    <p:sldId id="435" r:id="rId16"/>
    <p:sldId id="4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406" y="67"/>
      </p:cViewPr>
      <p:guideLst>
        <p:guide pos="2880"/>
        <p:guide orient="horz" pos="432"/>
        <p:guide pos="5616"/>
        <p:guide pos="144"/>
        <p:guide orient="horz" pos="420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0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3E5C-36B8-6DE9-3D7D-E57BC934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A2B4-B682-13CA-66EF-DD9AA6EC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Varying Circuit Layers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14F7A-9821-3D7E-7721-5E886EED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306" y="685800"/>
            <a:ext cx="3199655" cy="159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2C188-E011-D1BC-87BD-19C7D4E7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948" y="2407864"/>
            <a:ext cx="3737537" cy="112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B9144C-49BB-3111-26C0-24F34D652B78}"/>
              </a:ext>
            </a:extLst>
          </p:cNvPr>
          <p:cNvSpPr txBox="1"/>
          <p:nvPr/>
        </p:nvSpPr>
        <p:spPr>
          <a:xfrm>
            <a:off x="4092717" y="672353"/>
            <a:ext cx="7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L=2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A79FF2-147B-C315-607E-2B62294C7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306" y="3842391"/>
            <a:ext cx="3679199" cy="110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559CB-0D1C-4CFA-3FBC-DFC00912134F}"/>
              </a:ext>
            </a:extLst>
          </p:cNvPr>
          <p:cNvSpPr txBox="1"/>
          <p:nvPr/>
        </p:nvSpPr>
        <p:spPr>
          <a:xfrm>
            <a:off x="4027799" y="3662897"/>
            <a:ext cx="7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L=4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607AD-A82F-9213-2A58-0415AF7B8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874" y="5081161"/>
            <a:ext cx="3974251" cy="74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8B192-EF80-CB78-5ABD-0E606C911AC1}"/>
                  </a:ext>
                </a:extLst>
              </p:cNvPr>
              <p:cNvSpPr txBox="1"/>
              <p:nvPr/>
            </p:nvSpPr>
            <p:spPr>
              <a:xfrm>
                <a:off x="2687948" y="5961343"/>
                <a:ext cx="7906871" cy="4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𝒍𝒆𝒂𝒓𝒏𝒂𝒃𝒍</m:t>
                    </m:r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𝒑𝒂𝒓𝒂𝒎𝒔</m:t>
                        </m:r>
                      </m:sub>
                    </m:sSub>
                  </m:oMath>
                </a14:m>
                <a:r>
                  <a:rPr lang="en-US" sz="1200" b="1" dirty="0"/>
                  <a:t>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𝒑𝒂𝒓𝒂𝒎𝒔</m:t>
                        </m:r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𝒒𝒖𝒃𝒊𝒕</m:t>
                        </m:r>
                      </m:sub>
                    </m:sSub>
                  </m:oMath>
                </a14:m>
                <a:endParaRPr lang="en-US" sz="1200" b="1" dirty="0"/>
              </a:p>
              <a:p>
                <a:r>
                  <a:rPr lang="en-US" sz="1200" dirty="0"/>
                  <a:t>e.g.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𝑝𝑎𝑟𝑎𝑚𝑠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𝑞𝑢𝑏𝑖𝑡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𝑙𝑒𝑎𝑟𝑛𝑎𝑏𝑙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𝑝𝑎𝑟𝑎𝑚𝑠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8B192-EF80-CB78-5ABD-0E606C91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948" y="5961343"/>
                <a:ext cx="7906871" cy="490262"/>
              </a:xfrm>
              <a:prstGeom prst="rect">
                <a:avLst/>
              </a:prstGeom>
              <a:blipFill>
                <a:blip r:embed="rId6"/>
                <a:stretch>
                  <a:fillRect l="-7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663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37C3E-EE6F-E7DF-E810-108F0B19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6A9C-1ED7-C61A-0C7A-4BB0736C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BB63A-2763-80A3-41DB-D2D6A08A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97229"/>
            <a:ext cx="8567401" cy="51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2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BDF436-D944-E116-6B1C-729B1B9103E3}"/>
              </a:ext>
            </a:extLst>
          </p:cNvPr>
          <p:cNvSpPr/>
          <p:nvPr/>
        </p:nvSpPr>
        <p:spPr>
          <a:xfrm>
            <a:off x="1506071" y="2653553"/>
            <a:ext cx="4706470" cy="2868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68E10-108B-29CE-712D-E99BECD5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67BCD6-6BF5-72FA-6ADB-74F1F9EA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59806"/>
              </p:ext>
            </p:extLst>
          </p:nvPr>
        </p:nvGraphicFramePr>
        <p:xfrm>
          <a:off x="1425388" y="1456764"/>
          <a:ext cx="6445624" cy="305704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008228">
                  <a:extLst>
                    <a:ext uri="{9D8B030D-6E8A-4147-A177-3AD203B41FA5}">
                      <a16:colId xmlns:a16="http://schemas.microsoft.com/office/drawing/2014/main" val="3688678479"/>
                    </a:ext>
                  </a:extLst>
                </a:gridCol>
                <a:gridCol w="1008228">
                  <a:extLst>
                    <a:ext uri="{9D8B030D-6E8A-4147-A177-3AD203B41FA5}">
                      <a16:colId xmlns:a16="http://schemas.microsoft.com/office/drawing/2014/main" val="675155666"/>
                    </a:ext>
                  </a:extLst>
                </a:gridCol>
                <a:gridCol w="1328033">
                  <a:extLst>
                    <a:ext uri="{9D8B030D-6E8A-4147-A177-3AD203B41FA5}">
                      <a16:colId xmlns:a16="http://schemas.microsoft.com/office/drawing/2014/main" val="891873787"/>
                    </a:ext>
                  </a:extLst>
                </a:gridCol>
                <a:gridCol w="1533459">
                  <a:extLst>
                    <a:ext uri="{9D8B030D-6E8A-4147-A177-3AD203B41FA5}">
                      <a16:colId xmlns:a16="http://schemas.microsoft.com/office/drawing/2014/main" val="2433957159"/>
                    </a:ext>
                  </a:extLst>
                </a:gridCol>
                <a:gridCol w="1567676">
                  <a:extLst>
                    <a:ext uri="{9D8B030D-6E8A-4147-A177-3AD203B41FA5}">
                      <a16:colId xmlns:a16="http://schemas.microsoft.com/office/drawing/2014/main" val="2967387329"/>
                    </a:ext>
                  </a:extLst>
                </a:gridCol>
              </a:tblGrid>
              <a:tr h="4168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Circuit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</a:t>
                      </a:r>
                    </a:p>
                    <a:p>
                      <a:pPr algn="ctr"/>
                      <a:r>
                        <a:rPr lang="en-US" sz="1400" dirty="0" err="1"/>
                        <a:t>Dist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No-</a:t>
                      </a:r>
                      <a:r>
                        <a:rPr lang="en-US" sz="1400" dirty="0" err="1"/>
                        <a:t>ent</a:t>
                      </a:r>
                      <a:r>
                        <a:rPr lang="en-US" sz="1400" dirty="0"/>
                        <a:t>  VQA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 VQA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SVC (</a:t>
                      </a:r>
                      <a:r>
                        <a:rPr lang="en-US" sz="1400" dirty="0" err="1"/>
                        <a:t>rbf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05727"/>
                  </a:ext>
                </a:extLst>
              </a:tr>
              <a:tr h="634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0.5027 ± 0.0373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0.4907 ± 0.0203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0.4973 ± 0.0335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56145"/>
                  </a:ext>
                </a:extLst>
              </a:tr>
              <a:tr h="634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0.4933 ± 0.0271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0.4853 ± 0.0472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43530"/>
                  </a:ext>
                </a:extLst>
              </a:tr>
              <a:tr h="634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0.4960 ± 0.0219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0.4973 ± 0.0382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36227"/>
                  </a:ext>
                </a:extLst>
              </a:tr>
              <a:tr h="634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0.5013 ± 0.0292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0.5053 ± 0.0272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1BFB2-883A-8C31-2996-B47AACB3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2E3D-6FF4-DA2A-47C3-0BC056AC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Overlapping 2D Gaussian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ACAC5-639F-8419-FEE2-A45CD733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312" y="2162735"/>
            <a:ext cx="2532529" cy="253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03B948-FBF6-B6DF-C00C-6CC04A16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735" y="2162735"/>
            <a:ext cx="2532529" cy="253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70031B-8D3E-D713-DF1D-2122F80D0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158" y="2162735"/>
            <a:ext cx="2532529" cy="253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062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D5346-87E5-A28E-C06E-0F626321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7689-B1DD-FDE7-2759-8CA6F1EC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Embedding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D6152-D3F3-A592-0980-87155B1C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83" y="2373645"/>
            <a:ext cx="2532529" cy="253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62EA40-B4B2-8F3F-C11A-A9D495CC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7427" y="614082"/>
            <a:ext cx="2684927" cy="288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54EF12-B6A1-DC94-C7A1-12F7D81F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7427" y="3639910"/>
            <a:ext cx="2684926" cy="288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41FCE3B-BA1A-A0FB-1C55-EC377FD97C04}"/>
              </a:ext>
            </a:extLst>
          </p:cNvPr>
          <p:cNvSpPr/>
          <p:nvPr/>
        </p:nvSpPr>
        <p:spPr>
          <a:xfrm>
            <a:off x="3536574" y="3429000"/>
            <a:ext cx="1622612" cy="3989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E94C7-530D-E363-6E5E-1950E5FF43AA}"/>
              </a:ext>
            </a:extLst>
          </p:cNvPr>
          <p:cNvSpPr txBox="1"/>
          <p:nvPr/>
        </p:nvSpPr>
        <p:spPr>
          <a:xfrm>
            <a:off x="3536574" y="3236282"/>
            <a:ext cx="1541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Quantum Embedding</a:t>
            </a:r>
          </a:p>
        </p:txBody>
      </p:sp>
    </p:spTree>
    <p:extLst>
      <p:ext uri="{BB962C8B-B14F-4D97-AF65-F5344CB8AC3E}">
        <p14:creationId xmlns:p14="http://schemas.microsoft.com/office/powerpoint/2010/main" val="25797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1B024-8C40-1C82-D6B8-39B17C2D7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0CA0-6B8C-C078-A820-675073F9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Embedding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E87661-09DA-8283-D15C-117CD0794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92" y="2231627"/>
            <a:ext cx="2532529" cy="253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AB5639F-7875-A9DC-AD47-B93460536814}"/>
              </a:ext>
            </a:extLst>
          </p:cNvPr>
          <p:cNvSpPr/>
          <p:nvPr/>
        </p:nvSpPr>
        <p:spPr>
          <a:xfrm>
            <a:off x="3628464" y="3429000"/>
            <a:ext cx="1622612" cy="3989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D1C9B-512C-569D-58CB-6096592C44D6}"/>
              </a:ext>
            </a:extLst>
          </p:cNvPr>
          <p:cNvSpPr txBox="1"/>
          <p:nvPr/>
        </p:nvSpPr>
        <p:spPr>
          <a:xfrm>
            <a:off x="3628464" y="3236282"/>
            <a:ext cx="1541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Quantum Embedding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3C78F8-AA74-0680-67EB-94CDE7FB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5537" y="2022365"/>
            <a:ext cx="2684926" cy="2883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37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98E-369B-402D-AAE4-C05DDA79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Circuit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C6126-5507-3731-11A0-8CF5362F4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81" y="796253"/>
            <a:ext cx="4265707" cy="2559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CF965-6A12-62AC-7CF5-206670F938AD}"/>
              </a:ext>
            </a:extLst>
          </p:cNvPr>
          <p:cNvSpPr txBox="1"/>
          <p:nvPr/>
        </p:nvSpPr>
        <p:spPr>
          <a:xfrm>
            <a:off x="596150" y="1814355"/>
            <a:ext cx="364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Variation Quantum Circuit without Entanglement (L=1)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0BA9F-F391-6CFC-63B6-8949245F3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1381" y="4102309"/>
            <a:ext cx="4265707" cy="182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97977-4AD9-D701-4376-998C51E47EDC}"/>
              </a:ext>
            </a:extLst>
          </p:cNvPr>
          <p:cNvSpPr txBox="1"/>
          <p:nvPr/>
        </p:nvSpPr>
        <p:spPr>
          <a:xfrm>
            <a:off x="596150" y="4754779"/>
            <a:ext cx="3644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Variation Quantum Circuit with Entanglement (L=1)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09212-1556-7A72-C7CF-2C74F129C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48" y="2892174"/>
            <a:ext cx="3880972" cy="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84CD5-69DA-BD58-C595-A7CD5ADE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05A4-13A6-26C0-EC11-9CA23AE5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Circuit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403DF-BC07-4199-F13B-10A216F2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82" y="816500"/>
            <a:ext cx="4265707" cy="2559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62718-78BA-A1C1-0B4F-C6A3DF4FE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782" y="3934209"/>
            <a:ext cx="4265707" cy="182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659216-B3BB-CD82-1B1A-212EE4FAF267}"/>
              </a:ext>
            </a:extLst>
          </p:cNvPr>
          <p:cNvCxnSpPr>
            <a:cxnSpLocks/>
          </p:cNvCxnSpPr>
          <p:nvPr/>
        </p:nvCxnSpPr>
        <p:spPr>
          <a:xfrm>
            <a:off x="5144247" y="1351165"/>
            <a:ext cx="0" cy="559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13AAB1-A68B-D030-5276-E89BDE3291F0}"/>
                  </a:ext>
                </a:extLst>
              </p:cNvPr>
              <p:cNvSpPr txBox="1"/>
              <p:nvPr/>
            </p:nvSpPr>
            <p:spPr>
              <a:xfrm>
                <a:off x="4803588" y="845956"/>
                <a:ext cx="681317" cy="6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13AAB1-A68B-D030-5276-E89BDE329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88" y="845956"/>
                <a:ext cx="681317" cy="688330"/>
              </a:xfrm>
              <a:prstGeom prst="rect">
                <a:avLst/>
              </a:prstGeom>
              <a:blipFill>
                <a:blip r:embed="rId4"/>
                <a:stretch>
                  <a:fillRect r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77CF30-E3A1-5349-6D18-AC4CF389F805}"/>
              </a:ext>
            </a:extLst>
          </p:cNvPr>
          <p:cNvCxnSpPr>
            <a:cxnSpLocks/>
          </p:cNvCxnSpPr>
          <p:nvPr/>
        </p:nvCxnSpPr>
        <p:spPr>
          <a:xfrm>
            <a:off x="5466977" y="4256298"/>
            <a:ext cx="0" cy="591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C72E5-0AD3-E5A5-9CD0-F499230D08AF}"/>
                  </a:ext>
                </a:extLst>
              </p:cNvPr>
              <p:cNvSpPr txBox="1"/>
              <p:nvPr/>
            </p:nvSpPr>
            <p:spPr>
              <a:xfrm>
                <a:off x="5018741" y="3863963"/>
                <a:ext cx="681317" cy="6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C72E5-0AD3-E5A5-9CD0-F499230D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741" y="3863963"/>
                <a:ext cx="681317" cy="688330"/>
              </a:xfrm>
              <a:prstGeom prst="rect">
                <a:avLst/>
              </a:prstGeom>
              <a:blipFill>
                <a:blip r:embed="rId5"/>
                <a:stretch>
                  <a:fillRect r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58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EBC37-3D9B-5381-C199-2340B3009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8CAB-4518-B219-11E2-D3678742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Circuit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6782C-F8C0-0720-45FA-71D52CF62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50782" y="1091479"/>
            <a:ext cx="4265707" cy="2009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43DACA-7074-581D-A0FC-6B3F1F3C4A33}"/>
                  </a:ext>
                </a:extLst>
              </p:cNvPr>
              <p:cNvSpPr txBox="1"/>
              <p:nvPr/>
            </p:nvSpPr>
            <p:spPr>
              <a:xfrm>
                <a:off x="1437341" y="3577428"/>
                <a:ext cx="5692588" cy="246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solidFill>
                    <a:srgbClr val="0070C0"/>
                  </a:solidFill>
                </a:endParaRPr>
              </a:p>
              <a:p>
                <a:pPr/>
                <a:r>
                  <a:rPr lang="en-US" sz="1400" b="0" dirty="0">
                    <a:solidFill>
                      <a:srgbClr val="0070C0"/>
                    </a:solidFill>
                  </a:rPr>
                  <a:t>                       </a:t>
                </a:r>
              </a:p>
              <a:p>
                <a:pPr/>
                <a:r>
                  <a:rPr lang="en-US" sz="1400" dirty="0">
                    <a:solidFill>
                      <a:srgbClr val="0070C0"/>
                    </a:solidFill>
                  </a:rPr>
                  <a:t>                      We can get the probabilities by squaring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.</a:t>
                </a:r>
                <a:endParaRPr lang="en-US" sz="1400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</m:oMath>
                  </m:oMathPara>
                </a14:m>
                <a:endParaRPr lang="en-US" sz="1400" b="0" dirty="0">
                  <a:solidFill>
                    <a:srgbClr val="0070C0"/>
                  </a:solidFill>
                </a:endParaRPr>
              </a:p>
              <a:p>
                <a:endParaRPr lang="en-US" sz="1400" b="0" dirty="0">
                  <a:solidFill>
                    <a:srgbClr val="0070C0"/>
                  </a:solidFill>
                </a:endParaRPr>
              </a:p>
              <a:p>
                <a:r>
                  <a:rPr lang="en-US" sz="1400" dirty="0">
                    <a:solidFill>
                      <a:srgbClr val="0070C0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400" b="0" dirty="0">
                  <a:solidFill>
                    <a:srgbClr val="0070C0"/>
                  </a:solidFill>
                </a:endParaRPr>
              </a:p>
              <a:p>
                <a:endParaRPr lang="en-US" sz="1400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43DACA-7074-581D-A0FC-6B3F1F3C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341" y="3577428"/>
                <a:ext cx="5692588" cy="2464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567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AACB-E041-3D90-6B08-9D0B0521D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1DD7-107E-D439-5441-E835839E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Circuit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0E665-2DDC-33BE-B510-0091DC1D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146" y="895173"/>
            <a:ext cx="4265707" cy="182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A728E-525D-DA81-6D3A-19C7A30B0130}"/>
              </a:ext>
            </a:extLst>
          </p:cNvPr>
          <p:cNvCxnSpPr>
            <a:cxnSpLocks/>
          </p:cNvCxnSpPr>
          <p:nvPr/>
        </p:nvCxnSpPr>
        <p:spPr>
          <a:xfrm>
            <a:off x="5755341" y="1217262"/>
            <a:ext cx="0" cy="591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D9EE32-2E20-6716-0CCF-80649EA0D641}"/>
                  </a:ext>
                </a:extLst>
              </p:cNvPr>
              <p:cNvSpPr txBox="1"/>
              <p:nvPr/>
            </p:nvSpPr>
            <p:spPr>
              <a:xfrm>
                <a:off x="5307105" y="824927"/>
                <a:ext cx="681317" cy="6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D9EE32-2E20-6716-0CCF-80649EA0D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05" y="824927"/>
                <a:ext cx="681317" cy="688330"/>
              </a:xfrm>
              <a:prstGeom prst="rect">
                <a:avLst/>
              </a:prstGeom>
              <a:blipFill>
                <a:blip r:embed="rId3"/>
                <a:stretch>
                  <a:fillRect r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33632A3-F86E-1EDC-5D9B-09229DC7A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146" y="3499246"/>
            <a:ext cx="4402258" cy="253382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E2F0609-C8CF-A0D2-029A-75B07756720B}"/>
              </a:ext>
            </a:extLst>
          </p:cNvPr>
          <p:cNvSpPr/>
          <p:nvPr/>
        </p:nvSpPr>
        <p:spPr>
          <a:xfrm>
            <a:off x="4473387" y="2850041"/>
            <a:ext cx="98611" cy="5789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E72D-9C10-C575-60B5-4335A6263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5D6F-3073-8D20-67E7-AC523977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Varying Circuit Layers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2A4E4-00A0-941F-D340-CBD35593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2306" y="685800"/>
            <a:ext cx="3199655" cy="159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248A5-2E92-579A-46BB-AB57182BB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3231" y="2404374"/>
            <a:ext cx="3737537" cy="112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CBA66C-997D-0EDE-1008-F732368E583A}"/>
              </a:ext>
            </a:extLst>
          </p:cNvPr>
          <p:cNvSpPr txBox="1"/>
          <p:nvPr/>
        </p:nvSpPr>
        <p:spPr>
          <a:xfrm>
            <a:off x="4092717" y="672353"/>
            <a:ext cx="7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L=2</a:t>
            </a:r>
          </a:p>
        </p:txBody>
      </p:sp>
    </p:spTree>
    <p:extLst>
      <p:ext uri="{BB962C8B-B14F-4D97-AF65-F5344CB8AC3E}">
        <p14:creationId xmlns:p14="http://schemas.microsoft.com/office/powerpoint/2010/main" val="1451137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</TotalTime>
  <Words>191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Overlapping 2D Gaussian Data</vt:lpstr>
      <vt:lpstr>Quantum Embedding</vt:lpstr>
      <vt:lpstr>Quantum Embedding</vt:lpstr>
      <vt:lpstr>Quantum Circuit</vt:lpstr>
      <vt:lpstr>Quantum Circuit</vt:lpstr>
      <vt:lpstr>Quantum Circuit</vt:lpstr>
      <vt:lpstr>Quantum Circuit</vt:lpstr>
      <vt:lpstr>Varying Circuit Layers</vt:lpstr>
      <vt:lpstr>Varying Circuit Layers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578</cp:revision>
  <dcterms:created xsi:type="dcterms:W3CDTF">2017-04-23T05:30:39Z</dcterms:created>
  <dcterms:modified xsi:type="dcterms:W3CDTF">2025-09-15T18:25:20Z</dcterms:modified>
</cp:coreProperties>
</file>