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4.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77" r:id="rId1"/>
    <p:sldMasterId id="2147483681" r:id="rId2"/>
    <p:sldMasterId id="2147483683" r:id="rId3"/>
    <p:sldMasterId id="2147483685" r:id="rId4"/>
    <p:sldMasterId id="2147483688" r:id="rId5"/>
  </p:sldMasterIdLst>
  <p:notesMasterIdLst>
    <p:notesMasterId r:id="rId16"/>
  </p:notesMasterIdLst>
  <p:sldIdLst>
    <p:sldId id="424" r:id="rId6"/>
    <p:sldId id="419" r:id="rId7"/>
    <p:sldId id="425" r:id="rId8"/>
    <p:sldId id="429" r:id="rId9"/>
    <p:sldId id="426" r:id="rId10"/>
    <p:sldId id="427" r:id="rId11"/>
    <p:sldId id="428" r:id="rId12"/>
    <p:sldId id="430" r:id="rId13"/>
    <p:sldId id="431" r:id="rId14"/>
    <p:sldId id="41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orient="horz" pos="432" userDrawn="1">
          <p15:clr>
            <a:srgbClr val="A4A3A4"/>
          </p15:clr>
        </p15:guide>
        <p15:guide id="3" pos="5616" userDrawn="1">
          <p15:clr>
            <a:srgbClr val="A4A3A4"/>
          </p15:clr>
        </p15:guide>
        <p15:guide id="4" pos="144" userDrawn="1">
          <p15:clr>
            <a:srgbClr val="A4A3A4"/>
          </p15:clr>
        </p15:guide>
        <p15:guide id="5" orient="horz" pos="4183" userDrawn="1">
          <p15:clr>
            <a:srgbClr val="A4A3A4"/>
          </p15:clr>
        </p15:guide>
        <p15:guide id="6" pos="1440" userDrawn="1">
          <p15:clr>
            <a:srgbClr val="A4A3A4"/>
          </p15:clr>
        </p15:guide>
        <p15:guide id="7" pos="43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53585"/>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6327" autoAdjust="0"/>
  </p:normalViewPr>
  <p:slideViewPr>
    <p:cSldViewPr snapToGrid="0">
      <p:cViewPr varScale="1">
        <p:scale>
          <a:sx n="85" d="100"/>
          <a:sy n="85" d="100"/>
        </p:scale>
        <p:origin x="1406" y="58"/>
      </p:cViewPr>
      <p:guideLst>
        <p:guide pos="2880"/>
        <p:guide orient="horz" pos="432"/>
        <p:guide pos="5616"/>
        <p:guide pos="144"/>
        <p:guide orient="horz" pos="4183"/>
        <p:guide pos="1440"/>
        <p:guide pos="432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89A63F-A652-A941-943E-42655CBE92DD}" type="datetimeFigureOut">
              <a:rPr lang="en-US" smtClean="0"/>
              <a:t>5/24/2025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2B6984-104E-F74E-AFCE-72849C323162}" type="slidenum">
              <a:rPr lang="en-US" smtClean="0"/>
              <a:t>‹#›</a:t>
            </a:fld>
            <a:endParaRPr lang="en-US"/>
          </a:p>
        </p:txBody>
      </p:sp>
    </p:spTree>
    <p:extLst>
      <p:ext uri="{BB962C8B-B14F-4D97-AF65-F5344CB8AC3E}">
        <p14:creationId xmlns:p14="http://schemas.microsoft.com/office/powerpoint/2010/main" val="587836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3B7CFE-A9D0-2450-86B7-1258E682742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74FE72-0505-0FCB-E7BE-26CEAB513EAD}"/>
              </a:ext>
            </a:extLst>
          </p:cNvPr>
          <p:cNvSpPr>
            <a:spLocks noGrp="1" noRot="1" noChangeAspect="1"/>
          </p:cNvSpPr>
          <p:nvPr>
            <p:ph type="sldImg"/>
          </p:nvPr>
        </p:nvSpPr>
        <p:spPr>
          <a:xfrm>
            <a:off x="1143000" y="685800"/>
            <a:ext cx="4572000" cy="3429000"/>
          </a:xfrm>
        </p:spPr>
      </p:sp>
      <p:sp>
        <p:nvSpPr>
          <p:cNvPr id="3" name="Notes Placeholder 2">
            <a:extLst>
              <a:ext uri="{FF2B5EF4-FFF2-40B4-BE49-F238E27FC236}">
                <a16:creationId xmlns:a16="http://schemas.microsoft.com/office/drawing/2014/main" id="{19BD3C6B-2B72-A47F-4DD3-F3CA61BEBD35}"/>
              </a:ext>
            </a:extLst>
          </p:cNvPr>
          <p:cNvSpPr>
            <a:spLocks noGrp="1"/>
          </p:cNvSpPr>
          <p:nvPr>
            <p:ph type="body" idx="1"/>
          </p:nvPr>
        </p:nvSpPr>
        <p:spPr/>
        <p:txBody>
          <a:bodyPr>
            <a:normAutofit/>
          </a:bodyPr>
          <a:lstStyle/>
          <a:p>
            <a:endParaRPr lang="en-US" dirty="0"/>
          </a:p>
        </p:txBody>
      </p:sp>
      <p:sp>
        <p:nvSpPr>
          <p:cNvPr id="4" name="Slide Number Placeholder 3">
            <a:extLst>
              <a:ext uri="{FF2B5EF4-FFF2-40B4-BE49-F238E27FC236}">
                <a16:creationId xmlns:a16="http://schemas.microsoft.com/office/drawing/2014/main" id="{0EF7D189-B576-34CE-7C27-27B29AF19EA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1ACD00-77F6-4941-B4B0-B7C9C01A2CB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21873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3" name="Slide Number Placeholder 14"/>
          <p:cNvSpPr>
            <a:spLocks noGrp="1"/>
          </p:cNvSpPr>
          <p:nvPr>
            <p:ph type="sldNum" sz="quarter" idx="4"/>
          </p:nvPr>
        </p:nvSpPr>
        <p:spPr>
          <a:xfrm>
            <a:off x="8719644" y="6547620"/>
            <a:ext cx="446252" cy="365125"/>
          </a:xfrm>
          <a:prstGeom prst="rect">
            <a:avLst/>
          </a:prstGeom>
        </p:spPr>
        <p:txBody>
          <a:bodyPr vert="horz" wrap="none" lIns="0" tIns="0" rIns="0" bIns="0" rtlCol="0" anchor="ctr"/>
          <a:lstStyle>
            <a:lvl1pPr algn="ctr">
              <a:defRPr sz="1000" b="1">
                <a:solidFill>
                  <a:schemeClr val="tx1"/>
                </a:solidFill>
                <a:latin typeface="Arial"/>
                <a:cs typeface="Arial"/>
              </a:defRPr>
            </a:lvl1pPr>
          </a:lstStyle>
          <a:p>
            <a:fld id="{01273EB3-0C8F-EF4B-B631-4F6FC052770E}" type="slidenum">
              <a:rPr lang="en-US" smtClean="0">
                <a:solidFill>
                  <a:prstClr val="black"/>
                </a:solidFill>
              </a:rPr>
              <a:pPr/>
              <a:t>‹#›</a:t>
            </a:fld>
            <a:endParaRPr lang="en-US" dirty="0">
              <a:solidFill>
                <a:prstClr val="black"/>
              </a:solidFill>
            </a:endParaRPr>
          </a:p>
        </p:txBody>
      </p:sp>
      <p:sp>
        <p:nvSpPr>
          <p:cNvPr id="15" name="Title Placeholder 17"/>
          <p:cNvSpPr>
            <a:spLocks noGrp="1"/>
          </p:cNvSpPr>
          <p:nvPr>
            <p:ph type="title"/>
          </p:nvPr>
        </p:nvSpPr>
        <p:spPr>
          <a:xfrm>
            <a:off x="0" y="920"/>
            <a:ext cx="9144000" cy="393234"/>
          </a:xfrm>
          <a:prstGeom prst="rect">
            <a:avLst/>
          </a:prstGeom>
        </p:spPr>
        <p:txBody>
          <a:bodyPr vert="horz" lIns="91440" tIns="45720" rIns="91440" bIns="45720" rtlCol="0" anchor="ctr">
            <a:normAutofit/>
          </a:bodyPr>
          <a:lstStyle>
            <a:lvl1pPr>
              <a:defRPr b="1"/>
            </a:lvl1pPr>
          </a:lstStyle>
          <a:p>
            <a:r>
              <a:rPr lang="en-US" dirty="0"/>
              <a:t>Click to edit Master title style</a:t>
            </a:r>
          </a:p>
        </p:txBody>
      </p:sp>
    </p:spTree>
    <p:extLst>
      <p:ext uri="{BB962C8B-B14F-4D97-AF65-F5344CB8AC3E}">
        <p14:creationId xmlns:p14="http://schemas.microsoft.com/office/powerpoint/2010/main" val="130786036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3" name="Slide Number Placeholder 14"/>
          <p:cNvSpPr>
            <a:spLocks noGrp="1"/>
          </p:cNvSpPr>
          <p:nvPr>
            <p:ph type="sldNum" sz="quarter" idx="4"/>
          </p:nvPr>
        </p:nvSpPr>
        <p:spPr>
          <a:xfrm>
            <a:off x="8719644" y="6547620"/>
            <a:ext cx="446252" cy="365125"/>
          </a:xfrm>
          <a:prstGeom prst="rect">
            <a:avLst/>
          </a:prstGeom>
        </p:spPr>
        <p:txBody>
          <a:bodyPr vert="horz" wrap="none" lIns="0" tIns="0" rIns="0" bIns="0" rtlCol="0" anchor="ctr"/>
          <a:lstStyle>
            <a:lvl1pPr algn="ctr">
              <a:defRPr sz="1000" b="1">
                <a:solidFill>
                  <a:schemeClr val="tx1"/>
                </a:solidFill>
                <a:latin typeface="Arial"/>
                <a:cs typeface="Arial"/>
              </a:defRPr>
            </a:lvl1pPr>
          </a:lstStyle>
          <a:p>
            <a:fld id="{01273EB3-0C8F-EF4B-B631-4F6FC052770E}" type="slidenum">
              <a:rPr lang="en-US" smtClean="0">
                <a:solidFill>
                  <a:prstClr val="black"/>
                </a:solidFill>
              </a:rPr>
              <a:pPr/>
              <a:t>‹#›</a:t>
            </a:fld>
            <a:endParaRPr lang="en-US" dirty="0">
              <a:solidFill>
                <a:prstClr val="black"/>
              </a:solidFill>
            </a:endParaRPr>
          </a:p>
        </p:txBody>
      </p:sp>
      <p:sp>
        <p:nvSpPr>
          <p:cNvPr id="15" name="Title Placeholder 17"/>
          <p:cNvSpPr>
            <a:spLocks noGrp="1"/>
          </p:cNvSpPr>
          <p:nvPr>
            <p:ph type="title"/>
          </p:nvPr>
        </p:nvSpPr>
        <p:spPr>
          <a:xfrm>
            <a:off x="0" y="920"/>
            <a:ext cx="9144000" cy="393234"/>
          </a:xfrm>
          <a:prstGeom prst="rect">
            <a:avLst/>
          </a:prstGeom>
        </p:spPr>
        <p:txBody>
          <a:bodyPr vert="horz" lIns="91440" tIns="45720" rIns="91440" bIns="45720" rtlCol="0" anchor="ctr">
            <a:normAutofit/>
          </a:bodyPr>
          <a:lstStyle>
            <a:lvl1pPr>
              <a:defRPr b="1"/>
            </a:lvl1pPr>
          </a:lstStyle>
          <a:p>
            <a:r>
              <a:rPr lang="en-US" dirty="0"/>
              <a:t>Click to edit Master title style</a:t>
            </a:r>
          </a:p>
        </p:txBody>
      </p:sp>
    </p:spTree>
    <p:extLst>
      <p:ext uri="{BB962C8B-B14F-4D97-AF65-F5344CB8AC3E}">
        <p14:creationId xmlns:p14="http://schemas.microsoft.com/office/powerpoint/2010/main" val="1186298854"/>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a:xfrm>
            <a:off x="121920" y="685800"/>
            <a:ext cx="8869680" cy="5669280"/>
          </a:xfrm>
          <a:prstGeom prst="rect">
            <a:avLst/>
          </a:prstGeom>
        </p:spPr>
        <p:txBody>
          <a:bodyPr/>
          <a:lstStyle>
            <a:lvl1pPr marL="182880" indent="-182880">
              <a:defRPr sz="2400"/>
            </a:lvl1pPr>
            <a:lvl2pPr marL="548640" indent="-182880">
              <a:defRPr sz="2000"/>
            </a:lvl2pPr>
            <a:lvl3pPr marL="1097280" indent="-182880">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381000" y="6629400"/>
            <a:ext cx="6000743" cy="195515"/>
          </a:xfrm>
          <a:prstGeom prst="rect">
            <a:avLst/>
          </a:prstGeom>
        </p:spPr>
        <p:txBody>
          <a:bodyPr/>
          <a:lstStyle/>
          <a:p>
            <a:endParaRPr lang="en-US" dirty="0"/>
          </a:p>
        </p:txBody>
      </p:sp>
      <p:sp>
        <p:nvSpPr>
          <p:cNvPr id="6" name="Slide Number Placeholder 5"/>
          <p:cNvSpPr>
            <a:spLocks noGrp="1"/>
          </p:cNvSpPr>
          <p:nvPr>
            <p:ph type="sldNum" sz="quarter" idx="12"/>
          </p:nvPr>
        </p:nvSpPr>
        <p:spPr>
          <a:xfrm>
            <a:off x="7425346" y="6459790"/>
            <a:ext cx="1730198" cy="328461"/>
          </a:xfrm>
          <a:prstGeom prst="rect">
            <a:avLst/>
          </a:prstGeom>
        </p:spPr>
        <p:txBody>
          <a:bodyPr/>
          <a:lstStyle/>
          <a:p>
            <a:fld id="{DA10A36D-0FF4-4F0B-BDFE-FB879F3DD541}" type="slidenum">
              <a:rPr lang="en-US" smtClean="0"/>
              <a:pPr/>
              <a:t>‹#›</a:t>
            </a:fld>
            <a:endParaRPr lang="en-US" dirty="0"/>
          </a:p>
        </p:txBody>
      </p:sp>
    </p:spTree>
    <p:extLst>
      <p:ext uri="{BB962C8B-B14F-4D97-AF65-F5344CB8AC3E}">
        <p14:creationId xmlns:p14="http://schemas.microsoft.com/office/powerpoint/2010/main" val="1668104478"/>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3" name="Slide Number Placeholder 14"/>
          <p:cNvSpPr>
            <a:spLocks noGrp="1"/>
          </p:cNvSpPr>
          <p:nvPr>
            <p:ph type="sldNum" sz="quarter" idx="4"/>
          </p:nvPr>
        </p:nvSpPr>
        <p:spPr>
          <a:xfrm>
            <a:off x="8719644" y="6547620"/>
            <a:ext cx="446252" cy="365125"/>
          </a:xfrm>
          <a:prstGeom prst="rect">
            <a:avLst/>
          </a:prstGeom>
        </p:spPr>
        <p:txBody>
          <a:bodyPr vert="horz" wrap="none" lIns="0" tIns="0" rIns="0" bIns="0" rtlCol="0" anchor="ctr"/>
          <a:lstStyle>
            <a:lvl1pPr algn="ctr">
              <a:defRPr sz="1000" b="1">
                <a:solidFill>
                  <a:schemeClr val="tx1"/>
                </a:solidFill>
                <a:latin typeface="Arial"/>
                <a:cs typeface="Arial"/>
              </a:defRPr>
            </a:lvl1pPr>
          </a:lstStyle>
          <a:p>
            <a:fld id="{01273EB3-0C8F-EF4B-B631-4F6FC052770E}" type="slidenum">
              <a:rPr lang="en-US" smtClean="0">
                <a:solidFill>
                  <a:prstClr val="black"/>
                </a:solidFill>
              </a:rPr>
              <a:pPr/>
              <a:t>‹#›</a:t>
            </a:fld>
            <a:endParaRPr lang="en-US" dirty="0">
              <a:solidFill>
                <a:prstClr val="black"/>
              </a:solidFill>
            </a:endParaRPr>
          </a:p>
        </p:txBody>
      </p:sp>
      <p:sp>
        <p:nvSpPr>
          <p:cNvPr id="15" name="Title Placeholder 17"/>
          <p:cNvSpPr>
            <a:spLocks noGrp="1"/>
          </p:cNvSpPr>
          <p:nvPr>
            <p:ph type="title"/>
          </p:nvPr>
        </p:nvSpPr>
        <p:spPr>
          <a:xfrm>
            <a:off x="0" y="920"/>
            <a:ext cx="9144000" cy="393234"/>
          </a:xfrm>
          <a:prstGeom prst="rect">
            <a:avLst/>
          </a:prstGeom>
        </p:spPr>
        <p:txBody>
          <a:bodyPr vert="horz" lIns="91440" tIns="45720" rIns="91440" bIns="45720" rtlCol="0" anchor="ctr">
            <a:normAutofit/>
          </a:bodyPr>
          <a:lstStyle>
            <a:lvl1pPr>
              <a:defRPr b="1"/>
            </a:lvl1pPr>
          </a:lstStyle>
          <a:p>
            <a:r>
              <a:rPr lang="en-US" dirty="0"/>
              <a:t>Click to edit Master title style</a:t>
            </a:r>
          </a:p>
        </p:txBody>
      </p:sp>
    </p:spTree>
    <p:extLst>
      <p:ext uri="{BB962C8B-B14F-4D97-AF65-F5344CB8AC3E}">
        <p14:creationId xmlns:p14="http://schemas.microsoft.com/office/powerpoint/2010/main" val="3504708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47829231"/>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xml"/></Relationships>
</file>

<file path=ppt/slideMasters/_rels/slideMaster3.xml.rels><?xml version="1.0" encoding="UTF-8" standalone="yes"?>
<Relationships xmlns="http://schemas.openxmlformats.org/package/2006/relationships"><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gradFill flip="none" rotWithShape="1">
            <a:gsLst>
              <a:gs pos="0">
                <a:srgbClr val="FFACAF">
                  <a:alpha val="50000"/>
                </a:srgbClr>
              </a:gs>
              <a:gs pos="100000">
                <a:srgbClr val="FFFFFF"/>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latin typeface="Calibri"/>
            </a:endParaRPr>
          </a:p>
        </p:txBody>
      </p:sp>
      <p:sp>
        <p:nvSpPr>
          <p:cNvPr id="2" name="Title Placeholder 1"/>
          <p:cNvSpPr>
            <a:spLocks noGrp="1"/>
          </p:cNvSpPr>
          <p:nvPr>
            <p:ph type="title"/>
          </p:nvPr>
        </p:nvSpPr>
        <p:spPr>
          <a:xfrm>
            <a:off x="457200" y="1665124"/>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7" name="Document 6"/>
          <p:cNvSpPr/>
          <p:nvPr/>
        </p:nvSpPr>
        <p:spPr>
          <a:xfrm flipV="1">
            <a:off x="-11545" y="4335690"/>
            <a:ext cx="9155545" cy="2522310"/>
          </a:xfrm>
          <a:prstGeom prst="flowChartDocument">
            <a:avLst/>
          </a:prstGeom>
          <a:gradFill flip="none" rotWithShape="1">
            <a:gsLst>
              <a:gs pos="0">
                <a:srgbClr val="FF6C76"/>
              </a:gs>
              <a:gs pos="100000">
                <a:srgbClr val="FFFFFF"/>
              </a:gs>
            </a:gsLst>
            <a:lin ang="3300000" scaled="0"/>
            <a:tileRect/>
          </a:gradFill>
          <a:ln>
            <a:noFill/>
          </a:ln>
          <a:effectLst>
            <a:outerShdw blurRad="40000" dist="23000" dir="5400000" rotWithShape="0">
              <a:schemeClr val="bg1">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333399"/>
              </a:solidFill>
              <a:latin typeface="Calibri"/>
            </a:endParaRPr>
          </a:p>
        </p:txBody>
      </p:sp>
    </p:spTree>
    <p:extLst>
      <p:ext uri="{BB962C8B-B14F-4D97-AF65-F5344CB8AC3E}">
        <p14:creationId xmlns:p14="http://schemas.microsoft.com/office/powerpoint/2010/main" val="4204019904"/>
      </p:ext>
    </p:extLst>
  </p:cSld>
  <p:clrMap bg1="lt1" tx1="dk1" bg2="lt2" tx2="dk2" accent1="accent1" accent2="accent2" accent3="accent3" accent4="accent4" accent5="accent5" accent6="accent6" hlink="hlink" folHlink="folHlink"/>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Document 6"/>
          <p:cNvSpPr/>
          <p:nvPr userDrawn="1"/>
        </p:nvSpPr>
        <p:spPr>
          <a:xfrm>
            <a:off x="0" y="0"/>
            <a:ext cx="9155545" cy="533400"/>
          </a:xfrm>
          <a:prstGeom prst="flowChartDocument">
            <a:avLst/>
          </a:prstGeom>
          <a:gradFill flip="none" rotWithShape="1">
            <a:gsLst>
              <a:gs pos="0">
                <a:srgbClr val="FFACAF"/>
              </a:gs>
              <a:gs pos="100000">
                <a:srgbClr val="FFFFFF"/>
              </a:gs>
            </a:gsLst>
            <a:lin ang="3300000" scaled="0"/>
            <a:tileRect/>
          </a:gradFill>
          <a:ln>
            <a:noFill/>
          </a:ln>
          <a:effectLst>
            <a:outerShdw blurRad="40000" dist="23000" dir="5400000" rotWithShape="0">
              <a:schemeClr val="bg1">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333399"/>
              </a:solidFill>
              <a:latin typeface="Calibri"/>
            </a:endParaRPr>
          </a:p>
        </p:txBody>
      </p:sp>
      <p:sp>
        <p:nvSpPr>
          <p:cNvPr id="11" name="Rectangle 10"/>
          <p:cNvSpPr/>
          <p:nvPr userDrawn="1"/>
        </p:nvSpPr>
        <p:spPr bwMode="auto">
          <a:xfrm>
            <a:off x="8697748" y="6624263"/>
            <a:ext cx="457200" cy="241558"/>
          </a:xfrm>
          <a:prstGeom prst="rect">
            <a:avLst/>
          </a:prstGeom>
          <a:solidFill>
            <a:srgbClr val="FFACAF"/>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defTabSz="914400">
              <a:defRPr/>
            </a:pPr>
            <a:endParaRPr lang="en-US" sz="1000" kern="0" dirty="0">
              <a:solidFill>
                <a:prstClr val="black"/>
              </a:solidFill>
              <a:latin typeface="Calibri"/>
            </a:endParaRPr>
          </a:p>
        </p:txBody>
      </p:sp>
      <p:sp>
        <p:nvSpPr>
          <p:cNvPr id="13" name="TextBox 12"/>
          <p:cNvSpPr txBox="1"/>
          <p:nvPr userDrawn="1"/>
        </p:nvSpPr>
        <p:spPr bwMode="auto">
          <a:xfrm>
            <a:off x="39093" y="6612962"/>
            <a:ext cx="9115855" cy="239809"/>
          </a:xfrm>
          <a:prstGeom prst="rect">
            <a:avLst/>
          </a:prstGeom>
          <a:noFill/>
          <a:ln w="12700" cap="sq" algn="ctr">
            <a:noFill/>
            <a:miter lim="800000"/>
            <a:headEnd/>
            <a:tailEnd/>
          </a:ln>
          <a:effectLst/>
        </p:spPr>
        <p:txBody>
          <a:bodyPr wrap="square" rtlCol="0">
            <a:spAutoFit/>
          </a:bodyPr>
          <a:lstStyle/>
          <a:p>
            <a:pPr marL="285750" marR="0" lvl="0" indent="0" algn="l" defTabSz="914400" rtl="0" eaLnBrk="1" fontAlgn="auto" latinLnBrk="0" hangingPunct="1">
              <a:lnSpc>
                <a:spcPct val="95000"/>
              </a:lnSpc>
              <a:spcBef>
                <a:spcPts val="1200"/>
              </a:spcBef>
              <a:spcAft>
                <a:spcPts val="0"/>
              </a:spcAft>
              <a:buClrTx/>
              <a:buSzTx/>
              <a:buFontTx/>
              <a:buNone/>
              <a:tabLst>
                <a:tab pos="8513763" algn="r"/>
              </a:tabLst>
              <a:defRPr/>
            </a:pPr>
            <a:r>
              <a:rPr lang="en-US" sz="1000" b="1" kern="1200" cap="none" baseline="0" dirty="0">
                <a:solidFill>
                  <a:schemeClr val="tx1"/>
                </a:solidFill>
                <a:latin typeface="Times New Roman" panose="02020603050405020304" pitchFamily="18" charset="0"/>
                <a:ea typeface="+mn-ea"/>
                <a:cs typeface="Times New Roman" panose="02020603050405020304" pitchFamily="18" charset="0"/>
              </a:rPr>
              <a:t>S. Purba: Quantum Machine Learning </a:t>
            </a:r>
            <a:r>
              <a:rPr lang="en-US" sz="1000" b="1" dirty="0">
                <a:solidFill>
                  <a:srgbClr val="1F497D">
                    <a:lumMod val="50000"/>
                  </a:srgbClr>
                </a:solidFill>
                <a:latin typeface="Calibri"/>
              </a:rPr>
              <a:t>	May 19 , 2025</a:t>
            </a:r>
            <a:endParaRPr lang="en-US" sz="1000" b="1" dirty="0">
              <a:solidFill>
                <a:srgbClr val="000000"/>
              </a:solidFill>
              <a:latin typeface="Calibri"/>
            </a:endParaRPr>
          </a:p>
        </p:txBody>
      </p:sp>
      <p:cxnSp>
        <p:nvCxnSpPr>
          <p:cNvPr id="10" name="Straight Connector 9"/>
          <p:cNvCxnSpPr/>
          <p:nvPr userDrawn="1"/>
        </p:nvCxnSpPr>
        <p:spPr bwMode="auto">
          <a:xfrm>
            <a:off x="392405" y="6629400"/>
            <a:ext cx="8751595" cy="0"/>
          </a:xfrm>
          <a:prstGeom prst="line">
            <a:avLst/>
          </a:prstGeom>
          <a:solidFill>
            <a:schemeClr val="accent2"/>
          </a:solidFill>
          <a:ln w="19050" cap="sq" cmpd="sng" algn="ctr">
            <a:solidFill>
              <a:srgbClr val="FFACAF"/>
            </a:solidFill>
            <a:prstDash val="solid"/>
            <a:round/>
            <a:headEnd type="none" w="med" len="med"/>
            <a:tailEnd type="none" w="med" len="med"/>
          </a:ln>
          <a:effectLst/>
        </p:spPr>
      </p:cxnSp>
      <p:sp>
        <p:nvSpPr>
          <p:cNvPr id="16" name="TextBox 15"/>
          <p:cNvSpPr txBox="1"/>
          <p:nvPr userDrawn="1"/>
        </p:nvSpPr>
        <p:spPr>
          <a:xfrm>
            <a:off x="8741540" y="6657110"/>
            <a:ext cx="364736" cy="153888"/>
          </a:xfrm>
          <a:prstGeom prst="rect">
            <a:avLst/>
          </a:prstGeom>
          <a:noFill/>
        </p:spPr>
        <p:txBody>
          <a:bodyPr wrap="square" lIns="0" tIns="0" rIns="0" bIns="0" rtlCol="0" anchor="ctr" anchorCtr="1">
            <a:spAutoFit/>
          </a:bodyPr>
          <a:lstStyle/>
          <a:p>
            <a:fld id="{7004E5E3-C477-F742-9645-5285663234E5}" type="slidenum">
              <a:rPr lang="en-US" sz="1000" b="1" smtClean="0">
                <a:solidFill>
                  <a:srgbClr val="000000"/>
                </a:solidFill>
                <a:latin typeface="Arial"/>
                <a:cs typeface="Arial"/>
              </a:rPr>
              <a:pPr/>
              <a:t>‹#›</a:t>
            </a:fld>
            <a:endParaRPr lang="en-US" sz="1000" b="1" dirty="0">
              <a:solidFill>
                <a:srgbClr val="000000"/>
              </a:solidFill>
              <a:latin typeface="Arial"/>
              <a:cs typeface="Arial"/>
            </a:endParaRPr>
          </a:p>
        </p:txBody>
      </p:sp>
      <p:sp>
        <p:nvSpPr>
          <p:cNvPr id="18" name="Title Placeholder 17"/>
          <p:cNvSpPr>
            <a:spLocks noGrp="1"/>
          </p:cNvSpPr>
          <p:nvPr>
            <p:ph type="title"/>
          </p:nvPr>
        </p:nvSpPr>
        <p:spPr>
          <a:xfrm>
            <a:off x="-1" y="0"/>
            <a:ext cx="9155545" cy="328461"/>
          </a:xfrm>
          <a:prstGeom prst="rect">
            <a:avLst/>
          </a:prstGeom>
        </p:spPr>
        <p:txBody>
          <a:bodyPr vert="horz" wrap="none" lIns="91440" tIns="0" rIns="0" bIns="0" rtlCol="0" anchor="ctr" anchorCtr="0">
            <a:normAutofit/>
          </a:bodyPr>
          <a:lstStyle/>
          <a:p>
            <a:endParaRPr lang="en-US" dirty="0"/>
          </a:p>
        </p:txBody>
      </p:sp>
      <p:pic>
        <p:nvPicPr>
          <p:cNvPr id="9" name="Picture 8"/>
          <p:cNvPicPr>
            <a:picLocks noChangeAspect="1"/>
          </p:cNvPicPr>
          <p:nvPr userDrawn="1"/>
        </p:nvPicPr>
        <p:blipFill>
          <a:blip r:embed="rId3"/>
          <a:stretch>
            <a:fillRect/>
          </a:stretch>
        </p:blipFill>
        <p:spPr>
          <a:xfrm>
            <a:off x="39093" y="6594644"/>
            <a:ext cx="320040" cy="220717"/>
          </a:xfrm>
          <a:prstGeom prst="rect">
            <a:avLst/>
          </a:prstGeom>
        </p:spPr>
      </p:pic>
    </p:spTree>
    <p:extLst>
      <p:ext uri="{BB962C8B-B14F-4D97-AF65-F5344CB8AC3E}">
        <p14:creationId xmlns:p14="http://schemas.microsoft.com/office/powerpoint/2010/main" val="3703161762"/>
      </p:ext>
    </p:extLst>
  </p:cSld>
  <p:clrMap bg1="lt1" tx1="dk1" bg2="lt2" tx2="dk2" accent1="accent1" accent2="accent2" accent3="accent3" accent4="accent4" accent5="accent5" accent6="accent6" hlink="hlink" folHlink="folHlink"/>
  <p:sldLayoutIdLst>
    <p:sldLayoutId id="2147483682" r:id="rId1"/>
  </p:sldLayoutIdLst>
  <p:hf hdr="0" ftr="0" dt="0"/>
  <p:txStyles>
    <p:titleStyle>
      <a:lvl1pPr algn="l" defTabSz="457200" rtl="0" eaLnBrk="1" latinLnBrk="0" hangingPunct="1">
        <a:spcBef>
          <a:spcPct val="0"/>
        </a:spcBef>
        <a:buNone/>
        <a:defRPr sz="2400" b="1" kern="1200" baseline="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9804298"/>
      </p:ext>
    </p:extLst>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Document 6"/>
          <p:cNvSpPr/>
          <p:nvPr userDrawn="1"/>
        </p:nvSpPr>
        <p:spPr>
          <a:xfrm>
            <a:off x="0" y="0"/>
            <a:ext cx="9155545" cy="533400"/>
          </a:xfrm>
          <a:prstGeom prst="flowChartDocument">
            <a:avLst/>
          </a:prstGeom>
          <a:gradFill flip="none" rotWithShape="1">
            <a:gsLst>
              <a:gs pos="0">
                <a:srgbClr val="FFACAF"/>
              </a:gs>
              <a:gs pos="100000">
                <a:srgbClr val="FFFFFF"/>
              </a:gs>
            </a:gsLst>
            <a:lin ang="3300000" scaled="0"/>
            <a:tileRect/>
          </a:gradFill>
          <a:ln>
            <a:noFill/>
          </a:ln>
          <a:effectLst>
            <a:outerShdw blurRad="40000" dist="23000" dir="5400000" rotWithShape="0">
              <a:schemeClr val="bg1">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333399"/>
              </a:solidFill>
              <a:latin typeface="Calibri"/>
            </a:endParaRPr>
          </a:p>
        </p:txBody>
      </p:sp>
      <p:sp>
        <p:nvSpPr>
          <p:cNvPr id="11" name="Rectangle 10"/>
          <p:cNvSpPr/>
          <p:nvPr userDrawn="1"/>
        </p:nvSpPr>
        <p:spPr bwMode="auto">
          <a:xfrm>
            <a:off x="8697748" y="6624263"/>
            <a:ext cx="457200" cy="241558"/>
          </a:xfrm>
          <a:prstGeom prst="rect">
            <a:avLst/>
          </a:prstGeom>
          <a:solidFill>
            <a:srgbClr val="FFACAF"/>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defTabSz="914400">
              <a:defRPr/>
            </a:pPr>
            <a:endParaRPr lang="en-US" sz="1000" kern="0" dirty="0">
              <a:solidFill>
                <a:prstClr val="black"/>
              </a:solidFill>
              <a:latin typeface="Calibri"/>
            </a:endParaRPr>
          </a:p>
        </p:txBody>
      </p:sp>
      <p:sp>
        <p:nvSpPr>
          <p:cNvPr id="13" name="TextBox 12"/>
          <p:cNvSpPr txBox="1"/>
          <p:nvPr userDrawn="1"/>
        </p:nvSpPr>
        <p:spPr bwMode="auto">
          <a:xfrm>
            <a:off x="39093" y="6612962"/>
            <a:ext cx="9115855" cy="238527"/>
          </a:xfrm>
          <a:prstGeom prst="rect">
            <a:avLst/>
          </a:prstGeom>
          <a:noFill/>
          <a:ln w="12700" cap="sq" algn="ctr">
            <a:noFill/>
            <a:miter lim="800000"/>
            <a:headEnd/>
            <a:tailEnd/>
          </a:ln>
          <a:effectLst/>
        </p:spPr>
        <p:txBody>
          <a:bodyPr wrap="square" rtlCol="0">
            <a:spAutoFit/>
          </a:bodyPr>
          <a:lstStyle/>
          <a:p>
            <a:pPr marL="285750" marR="0" lvl="0" indent="0" algn="l" defTabSz="914400" rtl="0" eaLnBrk="1" fontAlgn="auto" latinLnBrk="0" hangingPunct="1">
              <a:lnSpc>
                <a:spcPct val="95000"/>
              </a:lnSpc>
              <a:spcBef>
                <a:spcPts val="1200"/>
              </a:spcBef>
              <a:spcAft>
                <a:spcPts val="0"/>
              </a:spcAft>
              <a:buClrTx/>
              <a:buSzTx/>
              <a:buFontTx/>
              <a:buNone/>
              <a:tabLst>
                <a:tab pos="8513763" algn="r"/>
              </a:tabLst>
              <a:defRPr/>
            </a:pPr>
            <a:r>
              <a:rPr lang="en-US" sz="1000" b="1" kern="1200" cap="none" baseline="0" dirty="0">
                <a:solidFill>
                  <a:schemeClr val="tx1"/>
                </a:solidFill>
                <a:latin typeface="Times New Roman" panose="02020603050405020304" pitchFamily="18" charset="0"/>
                <a:ea typeface="+mn-ea"/>
                <a:cs typeface="Times New Roman" panose="02020603050405020304" pitchFamily="18" charset="0"/>
              </a:rPr>
              <a:t>S. Purba: Quantum Machine Learning </a:t>
            </a:r>
            <a:r>
              <a:rPr lang="en-US" sz="1000" b="1" dirty="0">
                <a:solidFill>
                  <a:srgbClr val="1F497D">
                    <a:lumMod val="50000"/>
                  </a:srgbClr>
                </a:solidFill>
                <a:latin typeface="Calibri"/>
              </a:rPr>
              <a:t>	May 19 , 2025</a:t>
            </a:r>
            <a:endParaRPr lang="en-US" sz="1000" b="1" dirty="0">
              <a:solidFill>
                <a:srgbClr val="000000"/>
              </a:solidFill>
              <a:latin typeface="Calibri"/>
            </a:endParaRPr>
          </a:p>
        </p:txBody>
      </p:sp>
      <p:cxnSp>
        <p:nvCxnSpPr>
          <p:cNvPr id="10" name="Straight Connector 9"/>
          <p:cNvCxnSpPr/>
          <p:nvPr userDrawn="1"/>
        </p:nvCxnSpPr>
        <p:spPr bwMode="auto">
          <a:xfrm>
            <a:off x="392405" y="6629400"/>
            <a:ext cx="8751595" cy="0"/>
          </a:xfrm>
          <a:prstGeom prst="line">
            <a:avLst/>
          </a:prstGeom>
          <a:solidFill>
            <a:schemeClr val="accent2"/>
          </a:solidFill>
          <a:ln w="19050" cap="sq" cmpd="sng" algn="ctr">
            <a:solidFill>
              <a:srgbClr val="FFACAF"/>
            </a:solidFill>
            <a:prstDash val="solid"/>
            <a:round/>
            <a:headEnd type="none" w="med" len="med"/>
            <a:tailEnd type="none" w="med" len="med"/>
          </a:ln>
          <a:effectLst/>
        </p:spPr>
      </p:cxnSp>
      <p:sp>
        <p:nvSpPr>
          <p:cNvPr id="16" name="TextBox 15"/>
          <p:cNvSpPr txBox="1"/>
          <p:nvPr userDrawn="1"/>
        </p:nvSpPr>
        <p:spPr>
          <a:xfrm>
            <a:off x="8741540" y="6657110"/>
            <a:ext cx="364736" cy="153888"/>
          </a:xfrm>
          <a:prstGeom prst="rect">
            <a:avLst/>
          </a:prstGeom>
          <a:noFill/>
        </p:spPr>
        <p:txBody>
          <a:bodyPr wrap="square" lIns="0" tIns="0" rIns="0" bIns="0" rtlCol="0" anchor="ctr" anchorCtr="1">
            <a:spAutoFit/>
          </a:bodyPr>
          <a:lstStyle/>
          <a:p>
            <a:fld id="{7004E5E3-C477-F742-9645-5285663234E5}" type="slidenum">
              <a:rPr lang="en-US" sz="1000" b="1" smtClean="0">
                <a:solidFill>
                  <a:srgbClr val="000000"/>
                </a:solidFill>
                <a:latin typeface="Arial"/>
                <a:cs typeface="Arial"/>
              </a:rPr>
              <a:pPr/>
              <a:t>‹#›</a:t>
            </a:fld>
            <a:endParaRPr lang="en-US" sz="1000" b="1" dirty="0">
              <a:solidFill>
                <a:srgbClr val="000000"/>
              </a:solidFill>
              <a:latin typeface="Arial"/>
              <a:cs typeface="Arial"/>
            </a:endParaRPr>
          </a:p>
        </p:txBody>
      </p:sp>
      <p:sp>
        <p:nvSpPr>
          <p:cNvPr id="18" name="Title Placeholder 17"/>
          <p:cNvSpPr>
            <a:spLocks noGrp="1"/>
          </p:cNvSpPr>
          <p:nvPr>
            <p:ph type="title"/>
          </p:nvPr>
        </p:nvSpPr>
        <p:spPr>
          <a:xfrm>
            <a:off x="-1" y="0"/>
            <a:ext cx="9155545" cy="328461"/>
          </a:xfrm>
          <a:prstGeom prst="rect">
            <a:avLst/>
          </a:prstGeom>
        </p:spPr>
        <p:txBody>
          <a:bodyPr vert="horz" wrap="none" lIns="91440" tIns="0" rIns="0" bIns="0" rtlCol="0" anchor="ctr" anchorCtr="0">
            <a:normAutofit/>
          </a:bodyPr>
          <a:lstStyle/>
          <a:p>
            <a:endParaRPr lang="en-US" dirty="0"/>
          </a:p>
        </p:txBody>
      </p:sp>
      <p:pic>
        <p:nvPicPr>
          <p:cNvPr id="9" name="Picture 8"/>
          <p:cNvPicPr>
            <a:picLocks noChangeAspect="1"/>
          </p:cNvPicPr>
          <p:nvPr userDrawn="1"/>
        </p:nvPicPr>
        <p:blipFill>
          <a:blip r:embed="rId4"/>
          <a:stretch>
            <a:fillRect/>
          </a:stretch>
        </p:blipFill>
        <p:spPr>
          <a:xfrm>
            <a:off x="39093" y="6594644"/>
            <a:ext cx="320040" cy="220717"/>
          </a:xfrm>
          <a:prstGeom prst="rect">
            <a:avLst/>
          </a:prstGeom>
        </p:spPr>
      </p:pic>
    </p:spTree>
    <p:extLst>
      <p:ext uri="{BB962C8B-B14F-4D97-AF65-F5344CB8AC3E}">
        <p14:creationId xmlns:p14="http://schemas.microsoft.com/office/powerpoint/2010/main" val="821042336"/>
      </p:ext>
    </p:extLst>
  </p:cSld>
  <p:clrMap bg1="lt1" tx1="dk1" bg2="lt2" tx2="dk2" accent1="accent1" accent2="accent2" accent3="accent3" accent4="accent4" accent5="accent5" accent6="accent6" hlink="hlink" folHlink="folHlink"/>
  <p:sldLayoutIdLst>
    <p:sldLayoutId id="2147483686" r:id="rId1"/>
    <p:sldLayoutId id="2147483687" r:id="rId2"/>
  </p:sldLayoutIdLst>
  <p:hf hdr="0" ftr="0" dt="0"/>
  <p:txStyles>
    <p:titleStyle>
      <a:lvl1pPr algn="l" defTabSz="457200" rtl="0" eaLnBrk="1" latinLnBrk="0" hangingPunct="1">
        <a:spcBef>
          <a:spcPct val="0"/>
        </a:spcBef>
        <a:buNone/>
        <a:defRPr sz="2400" b="1" kern="1200" baseline="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Document 6"/>
          <p:cNvSpPr/>
          <p:nvPr userDrawn="1"/>
        </p:nvSpPr>
        <p:spPr>
          <a:xfrm>
            <a:off x="0" y="0"/>
            <a:ext cx="9155545" cy="533400"/>
          </a:xfrm>
          <a:prstGeom prst="flowChartDocument">
            <a:avLst/>
          </a:prstGeom>
          <a:gradFill flip="none" rotWithShape="1">
            <a:gsLst>
              <a:gs pos="0">
                <a:srgbClr val="FFACAF"/>
              </a:gs>
              <a:gs pos="100000">
                <a:srgbClr val="FFFFFF"/>
              </a:gs>
            </a:gsLst>
            <a:lin ang="3300000" scaled="0"/>
            <a:tileRect/>
          </a:gradFill>
          <a:ln>
            <a:noFill/>
          </a:ln>
          <a:effectLst>
            <a:outerShdw blurRad="40000" dist="23000" dir="5400000" rotWithShape="0">
              <a:schemeClr val="bg1">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333399"/>
              </a:solidFill>
              <a:latin typeface="Calibri"/>
            </a:endParaRPr>
          </a:p>
        </p:txBody>
      </p:sp>
      <p:sp>
        <p:nvSpPr>
          <p:cNvPr id="11" name="Rectangle 10"/>
          <p:cNvSpPr/>
          <p:nvPr userDrawn="1"/>
        </p:nvSpPr>
        <p:spPr bwMode="auto">
          <a:xfrm>
            <a:off x="8697748" y="6624263"/>
            <a:ext cx="457200" cy="241558"/>
          </a:xfrm>
          <a:prstGeom prst="rect">
            <a:avLst/>
          </a:prstGeom>
          <a:solidFill>
            <a:srgbClr val="FFACAF"/>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defTabSz="914400">
              <a:defRPr/>
            </a:pPr>
            <a:endParaRPr lang="en-US" sz="1000" kern="0" dirty="0">
              <a:solidFill>
                <a:prstClr val="black"/>
              </a:solidFill>
              <a:latin typeface="Calibri"/>
            </a:endParaRPr>
          </a:p>
        </p:txBody>
      </p:sp>
      <p:sp>
        <p:nvSpPr>
          <p:cNvPr id="13" name="TextBox 12"/>
          <p:cNvSpPr txBox="1"/>
          <p:nvPr userDrawn="1"/>
        </p:nvSpPr>
        <p:spPr bwMode="auto">
          <a:xfrm>
            <a:off x="39093" y="6612962"/>
            <a:ext cx="9115855" cy="238527"/>
          </a:xfrm>
          <a:prstGeom prst="rect">
            <a:avLst/>
          </a:prstGeom>
          <a:noFill/>
          <a:ln w="12700" cap="sq" algn="ctr">
            <a:noFill/>
            <a:miter lim="800000"/>
            <a:headEnd/>
            <a:tailEnd/>
          </a:ln>
          <a:effectLst/>
        </p:spPr>
        <p:txBody>
          <a:bodyPr wrap="square" rtlCol="0">
            <a:spAutoFit/>
          </a:bodyPr>
          <a:lstStyle/>
          <a:p>
            <a:pPr marL="285750" marR="0" lvl="0" indent="0" algn="l" defTabSz="914400" rtl="0" eaLnBrk="1" fontAlgn="auto" latinLnBrk="0" hangingPunct="1">
              <a:lnSpc>
                <a:spcPct val="95000"/>
              </a:lnSpc>
              <a:spcBef>
                <a:spcPts val="1200"/>
              </a:spcBef>
              <a:spcAft>
                <a:spcPts val="0"/>
              </a:spcAft>
              <a:buClrTx/>
              <a:buSzTx/>
              <a:buFontTx/>
              <a:buNone/>
              <a:tabLst>
                <a:tab pos="8513763" algn="r"/>
              </a:tabLst>
              <a:defRPr/>
            </a:pPr>
            <a:r>
              <a:rPr lang="en-US" sz="1000" b="1" kern="1200" cap="none" baseline="0" dirty="0">
                <a:solidFill>
                  <a:schemeClr val="tx1"/>
                </a:solidFill>
                <a:latin typeface="Times New Roman" panose="02020603050405020304" pitchFamily="18" charset="0"/>
                <a:ea typeface="+mn-ea"/>
                <a:cs typeface="Times New Roman" panose="02020603050405020304" pitchFamily="18" charset="0"/>
              </a:rPr>
              <a:t>S. Purba: Quantum Machine Learning </a:t>
            </a:r>
            <a:r>
              <a:rPr lang="en-US" sz="1000" b="1" dirty="0">
                <a:solidFill>
                  <a:srgbClr val="1F497D">
                    <a:lumMod val="50000"/>
                  </a:srgbClr>
                </a:solidFill>
                <a:latin typeface="Calibri"/>
              </a:rPr>
              <a:t>	May 19 , 2025</a:t>
            </a:r>
            <a:endParaRPr lang="en-US" sz="1000" b="1" dirty="0">
              <a:solidFill>
                <a:srgbClr val="000000"/>
              </a:solidFill>
              <a:latin typeface="Calibri"/>
            </a:endParaRPr>
          </a:p>
        </p:txBody>
      </p:sp>
      <p:cxnSp>
        <p:nvCxnSpPr>
          <p:cNvPr id="10" name="Straight Connector 9"/>
          <p:cNvCxnSpPr/>
          <p:nvPr userDrawn="1"/>
        </p:nvCxnSpPr>
        <p:spPr bwMode="auto">
          <a:xfrm>
            <a:off x="392405" y="6629400"/>
            <a:ext cx="8751595" cy="0"/>
          </a:xfrm>
          <a:prstGeom prst="line">
            <a:avLst/>
          </a:prstGeom>
          <a:solidFill>
            <a:schemeClr val="accent2"/>
          </a:solidFill>
          <a:ln w="19050" cap="sq" cmpd="sng" algn="ctr">
            <a:solidFill>
              <a:srgbClr val="FFACAF"/>
            </a:solidFill>
            <a:prstDash val="solid"/>
            <a:round/>
            <a:headEnd type="none" w="med" len="med"/>
            <a:tailEnd type="none" w="med" len="med"/>
          </a:ln>
          <a:effectLst/>
        </p:spPr>
      </p:cxnSp>
      <p:sp>
        <p:nvSpPr>
          <p:cNvPr id="16" name="TextBox 15"/>
          <p:cNvSpPr txBox="1"/>
          <p:nvPr userDrawn="1"/>
        </p:nvSpPr>
        <p:spPr>
          <a:xfrm>
            <a:off x="8741540" y="6657110"/>
            <a:ext cx="364736" cy="153888"/>
          </a:xfrm>
          <a:prstGeom prst="rect">
            <a:avLst/>
          </a:prstGeom>
          <a:noFill/>
        </p:spPr>
        <p:txBody>
          <a:bodyPr wrap="square" lIns="0" tIns="0" rIns="0" bIns="0" rtlCol="0" anchor="ctr" anchorCtr="1">
            <a:spAutoFit/>
          </a:bodyPr>
          <a:lstStyle/>
          <a:p>
            <a:fld id="{7004E5E3-C477-F742-9645-5285663234E5}" type="slidenum">
              <a:rPr lang="en-US" sz="1000" b="1" smtClean="0">
                <a:solidFill>
                  <a:srgbClr val="000000"/>
                </a:solidFill>
                <a:latin typeface="Arial"/>
                <a:cs typeface="Arial"/>
              </a:rPr>
              <a:pPr/>
              <a:t>‹#›</a:t>
            </a:fld>
            <a:endParaRPr lang="en-US" sz="1000" b="1" dirty="0">
              <a:solidFill>
                <a:srgbClr val="000000"/>
              </a:solidFill>
              <a:latin typeface="Arial"/>
              <a:cs typeface="Arial"/>
            </a:endParaRPr>
          </a:p>
        </p:txBody>
      </p:sp>
      <p:sp>
        <p:nvSpPr>
          <p:cNvPr id="18" name="Title Placeholder 17"/>
          <p:cNvSpPr>
            <a:spLocks noGrp="1"/>
          </p:cNvSpPr>
          <p:nvPr>
            <p:ph type="title"/>
          </p:nvPr>
        </p:nvSpPr>
        <p:spPr>
          <a:xfrm>
            <a:off x="-1" y="0"/>
            <a:ext cx="9155545" cy="328461"/>
          </a:xfrm>
          <a:prstGeom prst="rect">
            <a:avLst/>
          </a:prstGeom>
        </p:spPr>
        <p:txBody>
          <a:bodyPr vert="horz" wrap="none" lIns="91440" tIns="0" rIns="0" bIns="0" rtlCol="0" anchor="ctr" anchorCtr="0">
            <a:normAutofit/>
          </a:bodyPr>
          <a:lstStyle/>
          <a:p>
            <a:endParaRPr lang="en-US" dirty="0"/>
          </a:p>
        </p:txBody>
      </p:sp>
      <p:pic>
        <p:nvPicPr>
          <p:cNvPr id="9" name="Picture 8"/>
          <p:cNvPicPr>
            <a:picLocks noChangeAspect="1"/>
          </p:cNvPicPr>
          <p:nvPr userDrawn="1"/>
        </p:nvPicPr>
        <p:blipFill>
          <a:blip r:embed="rId4"/>
          <a:stretch>
            <a:fillRect/>
          </a:stretch>
        </p:blipFill>
        <p:spPr>
          <a:xfrm>
            <a:off x="39093" y="6594644"/>
            <a:ext cx="320040" cy="220717"/>
          </a:xfrm>
          <a:prstGeom prst="rect">
            <a:avLst/>
          </a:prstGeom>
        </p:spPr>
      </p:pic>
    </p:spTree>
    <p:extLst>
      <p:ext uri="{BB962C8B-B14F-4D97-AF65-F5344CB8AC3E}">
        <p14:creationId xmlns:p14="http://schemas.microsoft.com/office/powerpoint/2010/main" val="1034447271"/>
      </p:ext>
    </p:extLst>
  </p:cSld>
  <p:clrMap bg1="lt1" tx1="dk1" bg2="lt2" tx2="dk2" accent1="accent1" accent2="accent2" accent3="accent3" accent4="accent4" accent5="accent5" accent6="accent6" hlink="hlink" folHlink="folHlink"/>
  <p:sldLayoutIdLst>
    <p:sldLayoutId id="2147483689" r:id="rId1"/>
    <p:sldLayoutId id="2147483690" r:id="rId2"/>
  </p:sldLayoutIdLst>
  <p:hf hdr="0" dt="0"/>
  <p:txStyles>
    <p:titleStyle>
      <a:lvl1pPr algn="l" defTabSz="457200" rtl="0" eaLnBrk="1" latinLnBrk="0" hangingPunct="1">
        <a:spcBef>
          <a:spcPct val="0"/>
        </a:spcBef>
        <a:buNone/>
        <a:defRPr sz="2400" b="1" kern="1200" baseline="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7F479F-03F2-379F-407C-6B60B9D3CB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49C4A0-6D68-DE64-9AD7-9196BEB106D4}"/>
              </a:ext>
            </a:extLst>
          </p:cNvPr>
          <p:cNvSpPr>
            <a:spLocks noGrp="1"/>
          </p:cNvSpPr>
          <p:nvPr>
            <p:ph type="title"/>
          </p:nvPr>
        </p:nvSpPr>
        <p:spPr/>
        <p:txBody>
          <a:bodyPr>
            <a:normAutofit fontScale="90000"/>
          </a:bodyPr>
          <a:lstStyle/>
          <a:p>
            <a:r>
              <a:rPr lang="en-US" dirty="0"/>
              <a:t>Quantum Computing Review</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DD67274-7FE3-0EBE-2B38-DE7CC2A2E3FB}"/>
                  </a:ext>
                </a:extLst>
              </p:cNvPr>
              <p:cNvSpPr>
                <a:spLocks noGrp="1"/>
              </p:cNvSpPr>
              <p:nvPr>
                <p:ph idx="1"/>
              </p:nvPr>
            </p:nvSpPr>
            <p:spPr/>
            <p:txBody>
              <a:bodyPr/>
              <a:lstStyle/>
              <a:p>
                <a:r>
                  <a:rPr lang="en-US" dirty="0"/>
                  <a:t>Quantum Particles:</a:t>
                </a:r>
              </a:p>
              <a:p>
                <a:pPr lvl="1"/>
                <a:r>
                  <a:rPr lang="en-US" dirty="0">
                    <a:solidFill>
                      <a:srgbClr val="1F1F1F"/>
                    </a:solidFill>
                    <a:latin typeface="ElsevierSans"/>
                  </a:rPr>
                  <a:t>S</a:t>
                </a:r>
                <a:r>
                  <a:rPr lang="en-US" b="0" i="0" dirty="0">
                    <a:solidFill>
                      <a:srgbClr val="1F1F1F"/>
                    </a:solidFill>
                    <a:effectLst/>
                    <a:latin typeface="ElsevierSans"/>
                  </a:rPr>
                  <a:t>ubatomic particle (particle smaller than atoms) with unique properties governed by quantum mechanics, such as the ability to exist in multiple states simultaneously, entanglement, and can have wave and particle properties.</a:t>
                </a:r>
                <a:endParaRPr lang="en-US" dirty="0"/>
              </a:p>
              <a:p>
                <a:pPr lvl="1"/>
                <a:r>
                  <a:rPr lang="en-US" dirty="0"/>
                  <a:t>Spin: angular momentum of an electron or other particle.</a:t>
                </a:r>
              </a:p>
              <a:p>
                <a:pPr lvl="1"/>
                <a:r>
                  <a:rPr lang="en-US" dirty="0"/>
                  <a:t>There are two classes of quantum particles, those with a spin multiple of one-half, called </a:t>
                </a:r>
                <a:r>
                  <a:rPr lang="en-US" i="1" dirty="0"/>
                  <a:t>fermions,</a:t>
                </a:r>
                <a:r>
                  <a:rPr lang="en-US" dirty="0"/>
                  <a:t> and those with a spin multiple of one, called </a:t>
                </a:r>
                <a:r>
                  <a:rPr lang="en-US" i="1" dirty="0"/>
                  <a:t>bosons.</a:t>
                </a:r>
                <a:r>
                  <a:rPr lang="en-US" dirty="0"/>
                  <a:t> </a:t>
                </a:r>
              </a:p>
              <a:p>
                <a:pPr lvl="2"/>
                <a:r>
                  <a:rPr lang="en-US" dirty="0"/>
                  <a:t>fermions: protons, neutrons, electrons, neutrinos</a:t>
                </a:r>
              </a:p>
              <a:p>
                <a:pPr lvl="2"/>
                <a:r>
                  <a:rPr lang="en-US" dirty="0"/>
                  <a:t>bosons: photons, gluons, Higgs boson </a:t>
                </a:r>
              </a:p>
              <a:p>
                <a:r>
                  <a:rPr lang="en-US" dirty="0"/>
                  <a:t>Wavefunction (</a:t>
                </a:r>
                <a14:m>
                  <m:oMath xmlns:m="http://schemas.openxmlformats.org/officeDocument/2006/math">
                    <m:r>
                      <m:rPr>
                        <m:nor/>
                      </m:rPr>
                      <a:rPr lang="el-GR"/>
                      <m:t>ψ</m:t>
                    </m:r>
                  </m:oMath>
                </a14:m>
                <a:r>
                  <a:rPr lang="en-US" dirty="0"/>
                  <a:t>):</a:t>
                </a:r>
              </a:p>
              <a:p>
                <a:pPr lvl="1"/>
                <a:r>
                  <a:rPr lang="en-US" dirty="0"/>
                  <a:t>Mathematical function encodes all we can know about a quantum particle, and the squared magnitude |ψ|² tells us the probability of finding that particle in a given place (or with a given property).</a:t>
                </a:r>
              </a:p>
              <a:p>
                <a:endParaRPr lang="en-US" dirty="0"/>
              </a:p>
            </p:txBody>
          </p:sp>
        </mc:Choice>
        <mc:Fallback xmlns="">
          <p:sp>
            <p:nvSpPr>
              <p:cNvPr id="3" name="Content Placeholder 2">
                <a:extLst>
                  <a:ext uri="{FF2B5EF4-FFF2-40B4-BE49-F238E27FC236}">
                    <a16:creationId xmlns:a16="http://schemas.microsoft.com/office/drawing/2014/main" id="{1DD67274-7FE3-0EBE-2B38-DE7CC2A2E3FB}"/>
                  </a:ext>
                </a:extLst>
              </p:cNvPr>
              <p:cNvSpPr>
                <a:spLocks noGrp="1" noRot="1" noChangeAspect="1" noMove="1" noResize="1" noEditPoints="1" noAdjustHandles="1" noChangeArrowheads="1" noChangeShapeType="1" noTextEdit="1"/>
              </p:cNvSpPr>
              <p:nvPr>
                <p:ph idx="1"/>
              </p:nvPr>
            </p:nvSpPr>
            <p:spPr>
              <a:blipFill>
                <a:blip r:embed="rId2"/>
                <a:stretch>
                  <a:fillRect l="-893" t="-860" r="-1237"/>
                </a:stretch>
              </a:blipFill>
            </p:spPr>
            <p:txBody>
              <a:bodyPr/>
              <a:lstStyle/>
              <a:p>
                <a:r>
                  <a:rPr lang="en-US">
                    <a:noFill/>
                  </a:rPr>
                  <a:t> </a:t>
                </a:r>
              </a:p>
            </p:txBody>
          </p:sp>
        </mc:Fallback>
      </mc:AlternateContent>
      <p:pic>
        <p:nvPicPr>
          <p:cNvPr id="7" name="Picture 6">
            <a:extLst>
              <a:ext uri="{FF2B5EF4-FFF2-40B4-BE49-F238E27FC236}">
                <a16:creationId xmlns:a16="http://schemas.microsoft.com/office/drawing/2014/main" id="{7FE20C17-2552-19EC-7822-86F61CAEB2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07973" y="5289430"/>
            <a:ext cx="1764662" cy="1175439"/>
          </a:xfrm>
          <a:prstGeom prst="rect">
            <a:avLst/>
          </a:prstGeom>
        </p:spPr>
      </p:pic>
    </p:spTree>
    <p:extLst>
      <p:ext uri="{BB962C8B-B14F-4D97-AF65-F5344CB8AC3E}">
        <p14:creationId xmlns:p14="http://schemas.microsoft.com/office/powerpoint/2010/main" val="4826037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6F466F18-EE5D-189A-6A7B-215A6E1E8D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632C7A-BB30-BE07-635C-0327C0856504}"/>
              </a:ext>
            </a:extLst>
          </p:cNvPr>
          <p:cNvSpPr>
            <a:spLocks noGrp="1"/>
          </p:cNvSpPr>
          <p:nvPr>
            <p:ph type="title"/>
          </p:nvPr>
        </p:nvSpPr>
        <p:spPr/>
        <p:txBody>
          <a:bodyPr vert="horz" wrap="none" lIns="228600" tIns="91440" rIns="0" bIns="0" rtlCol="0" anchor="ctr" anchorCtr="0">
            <a:noAutofit/>
          </a:bodyPr>
          <a:lstStyle/>
          <a:p>
            <a:r>
              <a:rPr lang="en-US" dirty="0"/>
              <a:t>Paper Review</a:t>
            </a:r>
          </a:p>
        </p:txBody>
      </p:sp>
      <p:sp>
        <p:nvSpPr>
          <p:cNvPr id="3" name="TextBox 2">
            <a:extLst>
              <a:ext uri="{FF2B5EF4-FFF2-40B4-BE49-F238E27FC236}">
                <a16:creationId xmlns:a16="http://schemas.microsoft.com/office/drawing/2014/main" id="{4E548FEB-664A-97AA-F10F-D49B420D8C3A}"/>
              </a:ext>
            </a:extLst>
          </p:cNvPr>
          <p:cNvSpPr txBox="1"/>
          <p:nvPr/>
        </p:nvSpPr>
        <p:spPr>
          <a:xfrm>
            <a:off x="403412" y="6042212"/>
            <a:ext cx="7503459" cy="400110"/>
          </a:xfrm>
          <a:prstGeom prst="rect">
            <a:avLst/>
          </a:prstGeom>
          <a:noFill/>
        </p:spPr>
        <p:txBody>
          <a:bodyPr wrap="square" rtlCol="0">
            <a:spAutoFit/>
          </a:bodyPr>
          <a:lstStyle/>
          <a:p>
            <a:r>
              <a:rPr lang="en-US" sz="1000" dirty="0"/>
              <a:t>Wu, C. H., &amp; Yen, C. C. (2024). The expressivity of classical and quantum neural networks on entanglement entropy. The European Physical Journal C, 84(2), 192.</a:t>
            </a:r>
          </a:p>
        </p:txBody>
      </p:sp>
      <p:pic>
        <p:nvPicPr>
          <p:cNvPr id="5" name="Picture 4">
            <a:extLst>
              <a:ext uri="{FF2B5EF4-FFF2-40B4-BE49-F238E27FC236}">
                <a16:creationId xmlns:a16="http://schemas.microsoft.com/office/drawing/2014/main" id="{5C56E29C-8322-CA41-0120-D1F109E02A26}"/>
              </a:ext>
            </a:extLst>
          </p:cNvPr>
          <p:cNvPicPr>
            <a:picLocks noChangeAspect="1"/>
          </p:cNvPicPr>
          <p:nvPr/>
        </p:nvPicPr>
        <p:blipFill>
          <a:blip r:embed="rId3"/>
          <a:stretch>
            <a:fillRect/>
          </a:stretch>
        </p:blipFill>
        <p:spPr>
          <a:xfrm>
            <a:off x="971238" y="1847713"/>
            <a:ext cx="7201524" cy="3162574"/>
          </a:xfrm>
          <a:prstGeom prst="rect">
            <a:avLst/>
          </a:prstGeom>
        </p:spPr>
      </p:pic>
      <p:sp>
        <p:nvSpPr>
          <p:cNvPr id="8" name="Content Placeholder 7">
            <a:extLst>
              <a:ext uri="{FF2B5EF4-FFF2-40B4-BE49-F238E27FC236}">
                <a16:creationId xmlns:a16="http://schemas.microsoft.com/office/drawing/2014/main" id="{4EB82E76-26AE-D3D3-3E6D-0BF52DD7820B}"/>
              </a:ext>
            </a:extLst>
          </p:cNvPr>
          <p:cNvSpPr>
            <a:spLocks noGrp="1"/>
          </p:cNvSpPr>
          <p:nvPr>
            <p:ph idx="1"/>
          </p:nvPr>
        </p:nvSpPr>
        <p:spPr>
          <a:xfrm>
            <a:off x="121920" y="685800"/>
            <a:ext cx="8869680" cy="5356412"/>
          </a:xfrm>
        </p:spPr>
        <p:txBody>
          <a:bodyPr/>
          <a:lstStyle/>
          <a:p>
            <a:endParaRPr lang="en-US" dirty="0"/>
          </a:p>
        </p:txBody>
      </p:sp>
    </p:spTree>
    <p:extLst>
      <p:ext uri="{BB962C8B-B14F-4D97-AF65-F5344CB8AC3E}">
        <p14:creationId xmlns:p14="http://schemas.microsoft.com/office/powerpoint/2010/main" val="581102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B0A41-0E3E-7481-EFC0-EA49284F28C3}"/>
              </a:ext>
            </a:extLst>
          </p:cNvPr>
          <p:cNvSpPr>
            <a:spLocks noGrp="1"/>
          </p:cNvSpPr>
          <p:nvPr>
            <p:ph type="title"/>
          </p:nvPr>
        </p:nvSpPr>
        <p:spPr/>
        <p:txBody>
          <a:bodyPr>
            <a:normAutofit fontScale="90000"/>
          </a:bodyPr>
          <a:lstStyle/>
          <a:p>
            <a:r>
              <a:rPr lang="en-US" dirty="0"/>
              <a:t>Quantum Computing Review</a:t>
            </a:r>
          </a:p>
        </p:txBody>
      </p:sp>
      <p:sp>
        <p:nvSpPr>
          <p:cNvPr id="3" name="Content Placeholder 2">
            <a:extLst>
              <a:ext uri="{FF2B5EF4-FFF2-40B4-BE49-F238E27FC236}">
                <a16:creationId xmlns:a16="http://schemas.microsoft.com/office/drawing/2014/main" id="{62C8E257-5B34-38E0-3386-20B8EFE4D7B5}"/>
              </a:ext>
            </a:extLst>
          </p:cNvPr>
          <p:cNvSpPr>
            <a:spLocks noGrp="1"/>
          </p:cNvSpPr>
          <p:nvPr>
            <p:ph idx="1"/>
          </p:nvPr>
        </p:nvSpPr>
        <p:spPr/>
        <p:txBody>
          <a:bodyPr/>
          <a:lstStyle/>
          <a:p>
            <a:r>
              <a:rPr lang="en-US" dirty="0"/>
              <a:t>Superposition:</a:t>
            </a:r>
          </a:p>
          <a:p>
            <a:pPr lvl="1"/>
            <a:r>
              <a:rPr lang="en-US" dirty="0">
                <a:solidFill>
                  <a:srgbClr val="1F1F1F"/>
                </a:solidFill>
                <a:latin typeface="ElsevierSans"/>
              </a:rPr>
              <a:t> A quantum particle can </a:t>
            </a:r>
            <a:r>
              <a:rPr lang="en-US" b="0" i="0" dirty="0">
                <a:solidFill>
                  <a:srgbClr val="1F1F1F"/>
                </a:solidFill>
                <a:effectLst/>
                <a:latin typeface="ElsevierSans"/>
              </a:rPr>
              <a:t>exist in multiple states simultaneously.</a:t>
            </a:r>
          </a:p>
          <a:p>
            <a:pPr lvl="1"/>
            <a:r>
              <a:rPr lang="en-US" dirty="0">
                <a:solidFill>
                  <a:srgbClr val="1F1F1F"/>
                </a:solidFill>
                <a:latin typeface="ElsevierSans"/>
              </a:rPr>
              <a:t>As quantum particles can show wave-like properties, they use quantum interference similar to wave interference to amplify or cancel out certain outcomes.</a:t>
            </a:r>
            <a:endParaRPr lang="en-US" dirty="0"/>
          </a:p>
          <a:p>
            <a:r>
              <a:rPr lang="en-US" dirty="0"/>
              <a:t>Entanglement:</a:t>
            </a:r>
          </a:p>
          <a:p>
            <a:pPr lvl="1"/>
            <a:r>
              <a:rPr lang="en-US" dirty="0"/>
              <a:t>Quantum entanglement is a physical phenomenon where pairs or groups of particles remain connected so that the quantum state of each particle cannot be described independently of the others. So, entangled particles have some non-local correlation between them.</a:t>
            </a:r>
          </a:p>
          <a:p>
            <a:pPr lvl="1"/>
            <a:r>
              <a:rPr lang="en-US" dirty="0"/>
              <a:t>In nature:</a:t>
            </a:r>
          </a:p>
          <a:p>
            <a:pPr lvl="2"/>
            <a:r>
              <a:rPr lang="en-US" b="0" i="0" dirty="0">
                <a:solidFill>
                  <a:srgbClr val="333D42"/>
                </a:solidFill>
                <a:effectLst/>
                <a:latin typeface="-apple-system"/>
              </a:rPr>
              <a:t>When a particle decays into multiple particles, those particles are entangled. </a:t>
            </a:r>
          </a:p>
          <a:p>
            <a:pPr lvl="2"/>
            <a:r>
              <a:rPr lang="en-US" b="0" i="0" dirty="0">
                <a:solidFill>
                  <a:srgbClr val="333D42"/>
                </a:solidFill>
                <a:effectLst/>
                <a:latin typeface="-apple-system"/>
              </a:rPr>
              <a:t>When an electron or atom emits two photons, they are entangled. </a:t>
            </a:r>
          </a:p>
          <a:p>
            <a:pPr lvl="1"/>
            <a:r>
              <a:rPr lang="en-US" dirty="0">
                <a:solidFill>
                  <a:srgbClr val="333D42"/>
                </a:solidFill>
                <a:latin typeface="-apple-system"/>
              </a:rPr>
              <a:t>Qubit	</a:t>
            </a:r>
            <a:endParaRPr lang="en-US" dirty="0"/>
          </a:p>
          <a:p>
            <a:pPr lvl="2"/>
            <a:r>
              <a:rPr lang="en-US" dirty="0"/>
              <a:t>Basic unit of quantum information. </a:t>
            </a:r>
          </a:p>
          <a:p>
            <a:pPr lvl="2"/>
            <a:r>
              <a:rPr lang="en-US" dirty="0"/>
              <a:t>We try to simulate the </a:t>
            </a:r>
            <a:r>
              <a:rPr lang="en-US" b="0" i="0" dirty="0">
                <a:solidFill>
                  <a:srgbClr val="1F1F1F"/>
                </a:solidFill>
                <a:effectLst/>
                <a:latin typeface="ElsevierGulliver"/>
              </a:rPr>
              <a:t>properties of quantum particles to process quantum information.</a:t>
            </a:r>
            <a:endParaRPr lang="en-US" dirty="0"/>
          </a:p>
          <a:p>
            <a:pPr lvl="1"/>
            <a:endParaRPr lang="en-US" dirty="0"/>
          </a:p>
          <a:p>
            <a:pPr lvl="2"/>
            <a:endParaRPr lang="en-US" dirty="0"/>
          </a:p>
          <a:p>
            <a:endParaRPr lang="en-US" dirty="0"/>
          </a:p>
        </p:txBody>
      </p:sp>
    </p:spTree>
    <p:extLst>
      <p:ext uri="{BB962C8B-B14F-4D97-AF65-F5344CB8AC3E}">
        <p14:creationId xmlns:p14="http://schemas.microsoft.com/office/powerpoint/2010/main" val="1329554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4DC9B9-0057-AB0A-30F6-CDF8B50E65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C3C0C7-7B6A-8AE5-F0DE-6972EF56DDAC}"/>
              </a:ext>
            </a:extLst>
          </p:cNvPr>
          <p:cNvSpPr>
            <a:spLocks noGrp="1"/>
          </p:cNvSpPr>
          <p:nvPr>
            <p:ph type="title"/>
          </p:nvPr>
        </p:nvSpPr>
        <p:spPr/>
        <p:txBody>
          <a:bodyPr>
            <a:normAutofit fontScale="90000"/>
          </a:bodyPr>
          <a:lstStyle/>
          <a:p>
            <a:r>
              <a:rPr lang="en-US" dirty="0"/>
              <a:t>Quantum Machine Learning Experimentation</a:t>
            </a:r>
          </a:p>
        </p:txBody>
      </p:sp>
      <p:sp>
        <p:nvSpPr>
          <p:cNvPr id="3" name="Content Placeholder 2">
            <a:extLst>
              <a:ext uri="{FF2B5EF4-FFF2-40B4-BE49-F238E27FC236}">
                <a16:creationId xmlns:a16="http://schemas.microsoft.com/office/drawing/2014/main" id="{4C0D45F7-CE7E-BB82-49CE-B1E34250DAB0}"/>
              </a:ext>
            </a:extLst>
          </p:cNvPr>
          <p:cNvSpPr>
            <a:spLocks noGrp="1"/>
          </p:cNvSpPr>
          <p:nvPr>
            <p:ph idx="1"/>
          </p:nvPr>
        </p:nvSpPr>
        <p:spPr/>
        <p:txBody>
          <a:bodyPr/>
          <a:lstStyle/>
          <a:p>
            <a:r>
              <a:rPr lang="en-US" dirty="0"/>
              <a:t>Hypothesis: Quantum entanglement is a better correlation measure than a classical one for ML tasks.</a:t>
            </a:r>
          </a:p>
          <a:p>
            <a:r>
              <a:rPr lang="en-US" dirty="0"/>
              <a:t>Experiment Design:</a:t>
            </a:r>
          </a:p>
          <a:p>
            <a:pPr lvl="1"/>
            <a:r>
              <a:rPr lang="en-US" sz="1400" dirty="0"/>
              <a:t>Generator: `</a:t>
            </a:r>
            <a:r>
              <a:rPr lang="en-US" sz="1400" dirty="0" err="1"/>
              <a:t>sklearn.datasets.make_classification</a:t>
            </a:r>
            <a:r>
              <a:rPr lang="en-US" sz="1400" dirty="0"/>
              <a:t>`</a:t>
            </a:r>
          </a:p>
          <a:p>
            <a:pPr lvl="1"/>
            <a:r>
              <a:rPr lang="en-US" sz="1400" dirty="0"/>
              <a:t>Task: Multi-class classification</a:t>
            </a:r>
          </a:p>
          <a:p>
            <a:pPr lvl="1"/>
            <a:r>
              <a:rPr lang="en-US" sz="1400" dirty="0"/>
              <a:t>Samples (</a:t>
            </a:r>
            <a:r>
              <a:rPr lang="en-US" sz="1400" dirty="0" err="1"/>
              <a:t>n_samples</a:t>
            </a:r>
            <a:r>
              <a:rPr lang="en-US" sz="1400" dirty="0"/>
              <a:t>): varied from 10 up to 10,000</a:t>
            </a:r>
          </a:p>
          <a:p>
            <a:pPr lvl="1"/>
            <a:r>
              <a:rPr lang="en-US" sz="1400" dirty="0"/>
              <a:t>Features (</a:t>
            </a:r>
            <a:r>
              <a:rPr lang="en-US" sz="1400" dirty="0" err="1"/>
              <a:t>n_features</a:t>
            </a:r>
            <a:r>
              <a:rPr lang="en-US" sz="1400" dirty="0"/>
              <a:t>): varied from 10 up to 10,000</a:t>
            </a:r>
          </a:p>
          <a:p>
            <a:pPr lvl="1"/>
            <a:r>
              <a:rPr lang="en-US" sz="1400" dirty="0"/>
              <a:t>Informative features (</a:t>
            </a:r>
            <a:r>
              <a:rPr lang="en-US" sz="1400" dirty="0" err="1"/>
              <a:t>n_informative</a:t>
            </a:r>
            <a:r>
              <a:rPr lang="en-US" sz="1400" dirty="0"/>
              <a:t>): 2</a:t>
            </a:r>
          </a:p>
          <a:p>
            <a:pPr lvl="1"/>
            <a:r>
              <a:rPr lang="en-US" sz="1400" dirty="0"/>
              <a:t>Classes (</a:t>
            </a:r>
            <a:r>
              <a:rPr lang="en-US" sz="1400" dirty="0" err="1"/>
              <a:t>n_classes</a:t>
            </a:r>
            <a:r>
              <a:rPr lang="en-US" sz="1400" dirty="0"/>
              <a:t>): varied from 2 up to 10,000</a:t>
            </a:r>
          </a:p>
          <a:p>
            <a:pPr lvl="1"/>
            <a:r>
              <a:rPr lang="en-US" sz="1400" dirty="0"/>
              <a:t>Class separation (</a:t>
            </a:r>
            <a:r>
              <a:rPr lang="en-US" sz="1400" dirty="0" err="1"/>
              <a:t>class_sep</a:t>
            </a:r>
            <a:r>
              <a:rPr lang="en-US" sz="1400" dirty="0"/>
              <a:t>): 0.5 (moderate overlap between clusters)</a:t>
            </a:r>
          </a:p>
          <a:p>
            <a:pPr lvl="1"/>
            <a:r>
              <a:rPr lang="en-US" sz="1400" dirty="0"/>
              <a:t>Label noise (</a:t>
            </a:r>
            <a:r>
              <a:rPr lang="en-US" sz="1400" dirty="0" err="1"/>
              <a:t>flip_y</a:t>
            </a:r>
            <a:r>
              <a:rPr lang="en-US" sz="1400" dirty="0"/>
              <a:t>): 0.05 (5 % of labels randomly flipped)</a:t>
            </a:r>
          </a:p>
          <a:p>
            <a:pPr lvl="1"/>
            <a:r>
              <a:rPr lang="en-US" sz="1400" dirty="0"/>
              <a:t>Hypercube flag: `hypercube=False` (clusters not confined to a unit hypercube)</a:t>
            </a:r>
          </a:p>
          <a:p>
            <a:pPr lvl="1"/>
            <a:r>
              <a:rPr lang="en-US" sz="1400" dirty="0"/>
              <a:t>Random seed: </a:t>
            </a:r>
            <a:r>
              <a:rPr lang="en-US" sz="1400" dirty="0" err="1"/>
              <a:t>ndt.RANDSEED</a:t>
            </a:r>
            <a:r>
              <a:rPr lang="en-US" sz="1400" dirty="0"/>
              <a:t> (for reproducibility)</a:t>
            </a:r>
          </a:p>
          <a:p>
            <a:pPr lvl="1"/>
            <a:r>
              <a:rPr lang="en-US" sz="1400" dirty="0"/>
              <a:t>Train/test split &amp; evaluation</a:t>
            </a:r>
          </a:p>
          <a:p>
            <a:pPr lvl="2"/>
            <a:r>
              <a:rPr lang="en-US" sz="1200" dirty="0"/>
              <a:t>Split: 80 % train / 20 % test</a:t>
            </a:r>
          </a:p>
          <a:p>
            <a:pPr lvl="2"/>
            <a:r>
              <a:rPr lang="en-US" sz="1200" dirty="0"/>
              <a:t>Metric: test-set error rate</a:t>
            </a:r>
          </a:p>
          <a:p>
            <a:pPr lvl="1"/>
            <a:r>
              <a:rPr lang="en-US" sz="1400" dirty="0"/>
              <a:t>Systems:</a:t>
            </a:r>
          </a:p>
          <a:p>
            <a:pPr lvl="2"/>
            <a:r>
              <a:rPr lang="en-US" sz="1200" dirty="0"/>
              <a:t>Linear classifier on QC-entanglement-entropy features (</a:t>
            </a:r>
            <a:r>
              <a:rPr lang="en-US" sz="1200" dirty="0" err="1"/>
              <a:t>qc_ent</a:t>
            </a:r>
            <a:r>
              <a:rPr lang="en-US" sz="1200" dirty="0"/>
              <a:t>)</a:t>
            </a:r>
          </a:p>
          <a:p>
            <a:pPr lvl="2"/>
            <a:r>
              <a:rPr lang="en-US" sz="1200" dirty="0"/>
              <a:t>Linear classifier on cosine-similarity features (cos-sim)</a:t>
            </a:r>
          </a:p>
          <a:p>
            <a:pPr lvl="2"/>
            <a:r>
              <a:rPr lang="en-US" sz="1200" dirty="0"/>
              <a:t>3-layer MLP (fully-connected neural network) (</a:t>
            </a:r>
            <a:r>
              <a:rPr lang="en-US" sz="1200" dirty="0" err="1"/>
              <a:t>mlp</a:t>
            </a:r>
            <a:r>
              <a:rPr lang="en-US" sz="1200" dirty="0"/>
              <a:t>)</a:t>
            </a:r>
          </a:p>
          <a:p>
            <a:pPr lvl="2"/>
            <a:endParaRPr lang="en-US" dirty="0"/>
          </a:p>
          <a:p>
            <a:pPr marL="914400" lvl="2" indent="0">
              <a:buNone/>
            </a:pPr>
            <a:endParaRPr lang="en-US" dirty="0"/>
          </a:p>
          <a:p>
            <a:endParaRPr lang="en-US" dirty="0"/>
          </a:p>
        </p:txBody>
      </p:sp>
    </p:spTree>
    <p:extLst>
      <p:ext uri="{BB962C8B-B14F-4D97-AF65-F5344CB8AC3E}">
        <p14:creationId xmlns:p14="http://schemas.microsoft.com/office/powerpoint/2010/main" val="640017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FB1A34-01FF-F8AF-C931-F4367619CB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EBCA71-F8D1-3660-7BE8-5D502ED5F44E}"/>
              </a:ext>
            </a:extLst>
          </p:cNvPr>
          <p:cNvSpPr>
            <a:spLocks noGrp="1"/>
          </p:cNvSpPr>
          <p:nvPr>
            <p:ph type="title"/>
          </p:nvPr>
        </p:nvSpPr>
        <p:spPr/>
        <p:txBody>
          <a:bodyPr>
            <a:normAutofit fontScale="90000"/>
          </a:bodyPr>
          <a:lstStyle/>
          <a:p>
            <a:r>
              <a:rPr lang="en-US" dirty="0"/>
              <a:t>Quantum Machine Learning Experimentation</a:t>
            </a:r>
          </a:p>
        </p:txBody>
      </p:sp>
      <p:sp>
        <p:nvSpPr>
          <p:cNvPr id="3" name="Content Placeholder 2">
            <a:extLst>
              <a:ext uri="{FF2B5EF4-FFF2-40B4-BE49-F238E27FC236}">
                <a16:creationId xmlns:a16="http://schemas.microsoft.com/office/drawing/2014/main" id="{54A177DE-EAE2-4034-B76B-F5C92DFE6CC1}"/>
              </a:ext>
            </a:extLst>
          </p:cNvPr>
          <p:cNvSpPr>
            <a:spLocks noGrp="1"/>
          </p:cNvSpPr>
          <p:nvPr>
            <p:ph idx="1"/>
          </p:nvPr>
        </p:nvSpPr>
        <p:spPr>
          <a:xfrm>
            <a:off x="1382178" y="685800"/>
            <a:ext cx="6521824" cy="4462683"/>
          </a:xfrm>
        </p:spPr>
        <p:txBody>
          <a:bodyPr/>
          <a:lstStyle/>
          <a:p>
            <a:pPr lvl="2"/>
            <a:endParaRPr lang="en-US" dirty="0"/>
          </a:p>
          <a:p>
            <a:pPr marL="914400" lvl="2" indent="0">
              <a:buNone/>
            </a:pPr>
            <a:endParaRPr lang="en-US" dirty="0"/>
          </a:p>
          <a:p>
            <a:endParaRPr lang="en-US" dirty="0"/>
          </a:p>
        </p:txBody>
      </p:sp>
      <p:pic>
        <p:nvPicPr>
          <p:cNvPr id="3074" name="Picture 2">
            <a:extLst>
              <a:ext uri="{FF2B5EF4-FFF2-40B4-BE49-F238E27FC236}">
                <a16:creationId xmlns:a16="http://schemas.microsoft.com/office/drawing/2014/main" id="{3108437C-FE08-16D7-02A2-C8655186DA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8443" y="820335"/>
            <a:ext cx="7418010" cy="244176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C2CBC15-DA02-238A-C639-0306FE39948D}"/>
              </a:ext>
            </a:extLst>
          </p:cNvPr>
          <p:cNvSpPr txBox="1"/>
          <p:nvPr/>
        </p:nvSpPr>
        <p:spPr>
          <a:xfrm>
            <a:off x="1631577" y="3156483"/>
            <a:ext cx="6353108" cy="276999"/>
          </a:xfrm>
          <a:prstGeom prst="rect">
            <a:avLst/>
          </a:prstGeom>
          <a:noFill/>
        </p:spPr>
        <p:txBody>
          <a:bodyPr wrap="square" rtlCol="0">
            <a:spAutoFit/>
          </a:bodyPr>
          <a:lstStyle/>
          <a:p>
            <a:r>
              <a:rPr lang="en-US" sz="1200" dirty="0"/>
              <a:t>Data visualization of the two features of 1000 samples generated by </a:t>
            </a:r>
            <a:r>
              <a:rPr lang="en-US" sz="1200" dirty="0" err="1"/>
              <a:t>make_classification</a:t>
            </a:r>
            <a:r>
              <a:rPr lang="en-US" sz="1200" dirty="0"/>
              <a:t> method </a:t>
            </a:r>
          </a:p>
        </p:txBody>
      </p:sp>
      <p:graphicFrame>
        <p:nvGraphicFramePr>
          <p:cNvPr id="9" name="Table 8">
            <a:extLst>
              <a:ext uri="{FF2B5EF4-FFF2-40B4-BE49-F238E27FC236}">
                <a16:creationId xmlns:a16="http://schemas.microsoft.com/office/drawing/2014/main" id="{C9504ED5-6E00-E339-F986-C45641A85E57}"/>
              </a:ext>
            </a:extLst>
          </p:cNvPr>
          <p:cNvGraphicFramePr>
            <a:graphicFrameLocks noGrp="1"/>
          </p:cNvGraphicFramePr>
          <p:nvPr>
            <p:extLst>
              <p:ext uri="{D42A27DB-BD31-4B8C-83A1-F6EECF244321}">
                <p14:modId xmlns:p14="http://schemas.microsoft.com/office/powerpoint/2010/main" val="2182894491"/>
              </p:ext>
            </p:extLst>
          </p:nvPr>
        </p:nvGraphicFramePr>
        <p:xfrm>
          <a:off x="1734931" y="3705999"/>
          <a:ext cx="5674138" cy="2563197"/>
        </p:xfrm>
        <a:graphic>
          <a:graphicData uri="http://schemas.openxmlformats.org/drawingml/2006/table">
            <a:tbl>
              <a:tblPr/>
              <a:tblGrid>
                <a:gridCol w="919480">
                  <a:extLst>
                    <a:ext uri="{9D8B030D-6E8A-4147-A177-3AD203B41FA5}">
                      <a16:colId xmlns:a16="http://schemas.microsoft.com/office/drawing/2014/main" val="2008759160"/>
                    </a:ext>
                  </a:extLst>
                </a:gridCol>
                <a:gridCol w="695884">
                  <a:extLst>
                    <a:ext uri="{9D8B030D-6E8A-4147-A177-3AD203B41FA5}">
                      <a16:colId xmlns:a16="http://schemas.microsoft.com/office/drawing/2014/main" val="3567467671"/>
                    </a:ext>
                  </a:extLst>
                </a:gridCol>
                <a:gridCol w="889035">
                  <a:extLst>
                    <a:ext uri="{9D8B030D-6E8A-4147-A177-3AD203B41FA5}">
                      <a16:colId xmlns:a16="http://schemas.microsoft.com/office/drawing/2014/main" val="1395481900"/>
                    </a:ext>
                  </a:extLst>
                </a:gridCol>
                <a:gridCol w="889035">
                  <a:extLst>
                    <a:ext uri="{9D8B030D-6E8A-4147-A177-3AD203B41FA5}">
                      <a16:colId xmlns:a16="http://schemas.microsoft.com/office/drawing/2014/main" val="2615283404"/>
                    </a:ext>
                  </a:extLst>
                </a:gridCol>
                <a:gridCol w="792410">
                  <a:extLst>
                    <a:ext uri="{9D8B030D-6E8A-4147-A177-3AD203B41FA5}">
                      <a16:colId xmlns:a16="http://schemas.microsoft.com/office/drawing/2014/main" val="4256475040"/>
                    </a:ext>
                  </a:extLst>
                </a:gridCol>
                <a:gridCol w="792410">
                  <a:extLst>
                    <a:ext uri="{9D8B030D-6E8A-4147-A177-3AD203B41FA5}">
                      <a16:colId xmlns:a16="http://schemas.microsoft.com/office/drawing/2014/main" val="1896853526"/>
                    </a:ext>
                  </a:extLst>
                </a:gridCol>
                <a:gridCol w="695884">
                  <a:extLst>
                    <a:ext uri="{9D8B030D-6E8A-4147-A177-3AD203B41FA5}">
                      <a16:colId xmlns:a16="http://schemas.microsoft.com/office/drawing/2014/main" val="4029646092"/>
                    </a:ext>
                  </a:extLst>
                </a:gridCol>
              </a:tblGrid>
              <a:tr h="664533">
                <a:tc>
                  <a:txBody>
                    <a:bodyPr/>
                    <a:lstStyle/>
                    <a:p>
                      <a:pPr rtl="0" fontAlgn="base">
                        <a:buNone/>
                      </a:pPr>
                      <a:r>
                        <a:rPr lang="en-US" sz="1200" dirty="0">
                          <a:solidFill>
                            <a:srgbClr val="000000"/>
                          </a:solidFill>
                          <a:effectLst/>
                          <a:latin typeface="Courier New" panose="02070309020205020404" pitchFamily="49" charset="0"/>
                        </a:rPr>
                        <a:t># feats</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 qubit</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err="1">
                          <a:solidFill>
                            <a:srgbClr val="000000"/>
                          </a:solidFill>
                          <a:effectLst/>
                          <a:latin typeface="Courier New" panose="02070309020205020404" pitchFamily="49" charset="0"/>
                        </a:rPr>
                        <a:t>X_vec</a:t>
                      </a:r>
                      <a:endParaRPr lang="en-US" sz="1200" dirty="0">
                        <a:solidFill>
                          <a:srgbClr val="000000"/>
                        </a:solidFill>
                        <a:effectLst/>
                        <a:latin typeface="Courier New" panose="02070309020205020404" pitchFamily="49" charset="0"/>
                      </a:endParaRP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err="1">
                          <a:solidFill>
                            <a:srgbClr val="000000"/>
                          </a:solidFill>
                          <a:effectLst/>
                          <a:latin typeface="Courier New" panose="02070309020205020404" pitchFamily="49" charset="0"/>
                        </a:rPr>
                        <a:t>W_Vec</a:t>
                      </a:r>
                      <a:endParaRPr lang="en-US" sz="1200" dirty="0">
                        <a:solidFill>
                          <a:srgbClr val="000000"/>
                        </a:solidFill>
                        <a:effectLst/>
                        <a:latin typeface="Courier New" panose="02070309020205020404" pitchFamily="49" charset="0"/>
                      </a:endParaRPr>
                    </a:p>
                  </a:txBody>
                  <a:tcPr anchor="ctr">
                    <a:lnL>
                      <a:noFill/>
                    </a:lnL>
                    <a:lnR>
                      <a:noFill/>
                    </a:lnR>
                    <a:lnT>
                      <a:noFill/>
                    </a:lnT>
                    <a:lnB>
                      <a:noFill/>
                    </a:lnB>
                    <a:solidFill>
                      <a:srgbClr val="FFFFFF"/>
                    </a:solidFill>
                  </a:tcPr>
                </a:tc>
                <a:extLst>
                  <a:ext uri="{0D108BD9-81ED-4DB2-BD59-A6C34878D82A}">
                    <a16:rowId xmlns:a16="http://schemas.microsoft.com/office/drawing/2014/main" val="457085683"/>
                  </a:ext>
                </a:extLst>
              </a:tr>
              <a:tr h="474666">
                <a:tc>
                  <a:txBody>
                    <a:bodyPr/>
                    <a:lstStyle/>
                    <a:p>
                      <a:pPr rtl="0" fontAlgn="base">
                        <a:buNone/>
                      </a:pPr>
                      <a:r>
                        <a:rPr lang="en-US" sz="1200" dirty="0">
                          <a:solidFill>
                            <a:srgbClr val="000000"/>
                          </a:solidFill>
                          <a:effectLst/>
                          <a:latin typeface="Courier New" panose="02070309020205020404" pitchFamily="49" charset="0"/>
                        </a:rPr>
                        <a:t>10</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8</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4</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4</a:t>
                      </a:r>
                    </a:p>
                  </a:txBody>
                  <a:tcPr anchor="ctr">
                    <a:lnL>
                      <a:noFill/>
                    </a:lnL>
                    <a:lnR>
                      <a:noFill/>
                    </a:lnR>
                    <a:lnT>
                      <a:noFill/>
                    </a:lnT>
                    <a:lnB>
                      <a:noFill/>
                    </a:lnB>
                    <a:solidFill>
                      <a:srgbClr val="FFFFFF"/>
                    </a:solidFill>
                  </a:tcPr>
                </a:tc>
                <a:extLst>
                  <a:ext uri="{0D108BD9-81ED-4DB2-BD59-A6C34878D82A}">
                    <a16:rowId xmlns:a16="http://schemas.microsoft.com/office/drawing/2014/main" val="893014662"/>
                  </a:ext>
                </a:extLst>
              </a:tr>
              <a:tr h="474666">
                <a:tc>
                  <a:txBody>
                    <a:bodyPr/>
                    <a:lstStyle/>
                    <a:p>
                      <a:pPr rtl="0" fontAlgn="base">
                        <a:buNone/>
                      </a:pPr>
                      <a:r>
                        <a:rPr lang="en-US" sz="1200" dirty="0">
                          <a:solidFill>
                            <a:srgbClr val="000000"/>
                          </a:solidFill>
                          <a:effectLst/>
                          <a:latin typeface="Courier New" panose="02070309020205020404" pitchFamily="49" charset="0"/>
                        </a:rPr>
                        <a:t>50</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12</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6</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6</a:t>
                      </a:r>
                    </a:p>
                  </a:txBody>
                  <a:tcPr anchor="ctr">
                    <a:lnL>
                      <a:noFill/>
                    </a:lnL>
                    <a:lnR>
                      <a:noFill/>
                    </a:lnR>
                    <a:lnT>
                      <a:noFill/>
                    </a:lnT>
                    <a:lnB>
                      <a:noFill/>
                    </a:lnB>
                    <a:solidFill>
                      <a:srgbClr val="FFFFFF"/>
                    </a:solidFill>
                  </a:tcPr>
                </a:tc>
                <a:extLst>
                  <a:ext uri="{0D108BD9-81ED-4DB2-BD59-A6C34878D82A}">
                    <a16:rowId xmlns:a16="http://schemas.microsoft.com/office/drawing/2014/main" val="1140559666"/>
                  </a:ext>
                </a:extLst>
              </a:tr>
              <a:tr h="474666">
                <a:tc>
                  <a:txBody>
                    <a:bodyPr/>
                    <a:lstStyle/>
                    <a:p>
                      <a:pPr rtl="0" fontAlgn="base">
                        <a:buNone/>
                      </a:pPr>
                      <a:r>
                        <a:rPr lang="en-US" sz="1200" dirty="0">
                          <a:solidFill>
                            <a:srgbClr val="000000"/>
                          </a:solidFill>
                          <a:effectLst/>
                          <a:latin typeface="Courier New" panose="02070309020205020404" pitchFamily="49" charset="0"/>
                        </a:rPr>
                        <a:t>100</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14</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7</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7</a:t>
                      </a:r>
                    </a:p>
                  </a:txBody>
                  <a:tcPr anchor="ctr">
                    <a:lnL>
                      <a:noFill/>
                    </a:lnL>
                    <a:lnR>
                      <a:noFill/>
                    </a:lnR>
                    <a:lnT>
                      <a:noFill/>
                    </a:lnT>
                    <a:lnB>
                      <a:noFill/>
                    </a:lnB>
                    <a:solidFill>
                      <a:srgbClr val="FFFFFF"/>
                    </a:solidFill>
                  </a:tcPr>
                </a:tc>
                <a:extLst>
                  <a:ext uri="{0D108BD9-81ED-4DB2-BD59-A6C34878D82A}">
                    <a16:rowId xmlns:a16="http://schemas.microsoft.com/office/drawing/2014/main" val="127071456"/>
                  </a:ext>
                </a:extLst>
              </a:tr>
              <a:tr h="474666">
                <a:tc>
                  <a:txBody>
                    <a:bodyPr/>
                    <a:lstStyle/>
                    <a:p>
                      <a:pPr rtl="0" fontAlgn="base">
                        <a:buNone/>
                      </a:pPr>
                      <a:r>
                        <a:rPr lang="en-US" sz="1200" dirty="0">
                          <a:solidFill>
                            <a:srgbClr val="000000"/>
                          </a:solidFill>
                          <a:effectLst/>
                          <a:latin typeface="Courier New" panose="02070309020205020404" pitchFamily="49" charset="0"/>
                        </a:rPr>
                        <a:t>1000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20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10</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10</a:t>
                      </a:r>
                    </a:p>
                  </a:txBody>
                  <a:tcPr anchor="ctr">
                    <a:lnL>
                      <a:noFill/>
                    </a:lnL>
                    <a:lnR>
                      <a:noFill/>
                    </a:lnR>
                    <a:lnT>
                      <a:noFill/>
                    </a:lnT>
                    <a:lnB>
                      <a:noFill/>
                    </a:lnB>
                    <a:solidFill>
                      <a:srgbClr val="FFFFFF"/>
                    </a:solidFill>
                  </a:tcPr>
                </a:tc>
                <a:extLst>
                  <a:ext uri="{0D108BD9-81ED-4DB2-BD59-A6C34878D82A}">
                    <a16:rowId xmlns:a16="http://schemas.microsoft.com/office/drawing/2014/main" val="473935623"/>
                  </a:ext>
                </a:extLst>
              </a:tr>
            </a:tbl>
          </a:graphicData>
        </a:graphic>
      </p:graphicFrame>
    </p:spTree>
    <p:extLst>
      <p:ext uri="{BB962C8B-B14F-4D97-AF65-F5344CB8AC3E}">
        <p14:creationId xmlns:p14="http://schemas.microsoft.com/office/powerpoint/2010/main" val="3464356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088D72-E7B0-B4F9-0BBC-C6CACE6D5D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4A0246-79E2-F340-6100-60BC61801AB7}"/>
              </a:ext>
            </a:extLst>
          </p:cNvPr>
          <p:cNvSpPr>
            <a:spLocks noGrp="1"/>
          </p:cNvSpPr>
          <p:nvPr>
            <p:ph type="title"/>
          </p:nvPr>
        </p:nvSpPr>
        <p:spPr/>
        <p:txBody>
          <a:bodyPr>
            <a:normAutofit fontScale="90000"/>
          </a:bodyPr>
          <a:lstStyle/>
          <a:p>
            <a:r>
              <a:rPr lang="en-US" dirty="0"/>
              <a:t>Quantum Machine Learning Experimentation</a:t>
            </a:r>
          </a:p>
        </p:txBody>
      </p:sp>
      <p:sp>
        <p:nvSpPr>
          <p:cNvPr id="3" name="Content Placeholder 2">
            <a:extLst>
              <a:ext uri="{FF2B5EF4-FFF2-40B4-BE49-F238E27FC236}">
                <a16:creationId xmlns:a16="http://schemas.microsoft.com/office/drawing/2014/main" id="{D7F2AB6C-02CB-FFCC-1104-E89C4CA70C3E}"/>
              </a:ext>
            </a:extLst>
          </p:cNvPr>
          <p:cNvSpPr>
            <a:spLocks noGrp="1"/>
          </p:cNvSpPr>
          <p:nvPr>
            <p:ph idx="1"/>
          </p:nvPr>
        </p:nvSpPr>
        <p:spPr/>
        <p:txBody>
          <a:bodyPr/>
          <a:lstStyle/>
          <a:p>
            <a:pPr marL="914400" lvl="2" indent="0">
              <a:buNone/>
            </a:pPr>
            <a:endParaRPr lang="en-US" dirty="0"/>
          </a:p>
          <a:p>
            <a:endParaRPr lang="en-US" dirty="0"/>
          </a:p>
        </p:txBody>
      </p:sp>
      <p:graphicFrame>
        <p:nvGraphicFramePr>
          <p:cNvPr id="4" name="Table 3">
            <a:extLst>
              <a:ext uri="{FF2B5EF4-FFF2-40B4-BE49-F238E27FC236}">
                <a16:creationId xmlns:a16="http://schemas.microsoft.com/office/drawing/2014/main" id="{5F3B3816-BFF7-05B9-B855-880AE881EEEA}"/>
              </a:ext>
            </a:extLst>
          </p:cNvPr>
          <p:cNvGraphicFramePr>
            <a:graphicFrameLocks noGrp="1"/>
          </p:cNvGraphicFramePr>
          <p:nvPr>
            <p:extLst>
              <p:ext uri="{D42A27DB-BD31-4B8C-83A1-F6EECF244321}">
                <p14:modId xmlns:p14="http://schemas.microsoft.com/office/powerpoint/2010/main" val="2487775152"/>
              </p:ext>
            </p:extLst>
          </p:nvPr>
        </p:nvGraphicFramePr>
        <p:xfrm>
          <a:off x="439271" y="1433803"/>
          <a:ext cx="8476127" cy="3200400"/>
        </p:xfrm>
        <a:graphic>
          <a:graphicData uri="http://schemas.openxmlformats.org/drawingml/2006/table">
            <a:tbl>
              <a:tblPr/>
              <a:tblGrid>
                <a:gridCol w="874158">
                  <a:extLst>
                    <a:ext uri="{9D8B030D-6E8A-4147-A177-3AD203B41FA5}">
                      <a16:colId xmlns:a16="http://schemas.microsoft.com/office/drawing/2014/main" val="4086295000"/>
                    </a:ext>
                  </a:extLst>
                </a:gridCol>
                <a:gridCol w="874158">
                  <a:extLst>
                    <a:ext uri="{9D8B030D-6E8A-4147-A177-3AD203B41FA5}">
                      <a16:colId xmlns:a16="http://schemas.microsoft.com/office/drawing/2014/main" val="541823218"/>
                    </a:ext>
                  </a:extLst>
                </a:gridCol>
                <a:gridCol w="684239">
                  <a:extLst>
                    <a:ext uri="{9D8B030D-6E8A-4147-A177-3AD203B41FA5}">
                      <a16:colId xmlns:a16="http://schemas.microsoft.com/office/drawing/2014/main" val="2008759160"/>
                    </a:ext>
                  </a:extLst>
                </a:gridCol>
                <a:gridCol w="684239">
                  <a:extLst>
                    <a:ext uri="{9D8B030D-6E8A-4147-A177-3AD203B41FA5}">
                      <a16:colId xmlns:a16="http://schemas.microsoft.com/office/drawing/2014/main" val="3567467671"/>
                    </a:ext>
                  </a:extLst>
                </a:gridCol>
                <a:gridCol w="874158">
                  <a:extLst>
                    <a:ext uri="{9D8B030D-6E8A-4147-A177-3AD203B41FA5}">
                      <a16:colId xmlns:a16="http://schemas.microsoft.com/office/drawing/2014/main" val="1395481900"/>
                    </a:ext>
                  </a:extLst>
                </a:gridCol>
                <a:gridCol w="874158">
                  <a:extLst>
                    <a:ext uri="{9D8B030D-6E8A-4147-A177-3AD203B41FA5}">
                      <a16:colId xmlns:a16="http://schemas.microsoft.com/office/drawing/2014/main" val="2615283404"/>
                    </a:ext>
                  </a:extLst>
                </a:gridCol>
                <a:gridCol w="779150">
                  <a:extLst>
                    <a:ext uri="{9D8B030D-6E8A-4147-A177-3AD203B41FA5}">
                      <a16:colId xmlns:a16="http://schemas.microsoft.com/office/drawing/2014/main" val="4256475040"/>
                    </a:ext>
                  </a:extLst>
                </a:gridCol>
                <a:gridCol w="779150">
                  <a:extLst>
                    <a:ext uri="{9D8B030D-6E8A-4147-A177-3AD203B41FA5}">
                      <a16:colId xmlns:a16="http://schemas.microsoft.com/office/drawing/2014/main" val="1896853526"/>
                    </a:ext>
                  </a:extLst>
                </a:gridCol>
                <a:gridCol w="684239">
                  <a:extLst>
                    <a:ext uri="{9D8B030D-6E8A-4147-A177-3AD203B41FA5}">
                      <a16:colId xmlns:a16="http://schemas.microsoft.com/office/drawing/2014/main" val="4029646092"/>
                    </a:ext>
                  </a:extLst>
                </a:gridCol>
                <a:gridCol w="684239">
                  <a:extLst>
                    <a:ext uri="{9D8B030D-6E8A-4147-A177-3AD203B41FA5}">
                      <a16:colId xmlns:a16="http://schemas.microsoft.com/office/drawing/2014/main" val="4234214175"/>
                    </a:ext>
                  </a:extLst>
                </a:gridCol>
                <a:gridCol w="684239">
                  <a:extLst>
                    <a:ext uri="{9D8B030D-6E8A-4147-A177-3AD203B41FA5}">
                      <a16:colId xmlns:a16="http://schemas.microsoft.com/office/drawing/2014/main" val="613574548"/>
                    </a:ext>
                  </a:extLst>
                </a:gridCol>
              </a:tblGrid>
              <a:tr h="167640">
                <a:tc>
                  <a:txBody>
                    <a:bodyPr/>
                    <a:lstStyle/>
                    <a:p>
                      <a:pPr rtl="0" fontAlgn="base">
                        <a:buNone/>
                      </a:pPr>
                      <a:r>
                        <a:rPr lang="en-US" sz="1200" dirty="0">
                          <a:solidFill>
                            <a:srgbClr val="000000"/>
                          </a:solidFill>
                          <a:effectLst/>
                          <a:latin typeface="Courier New" panose="02070309020205020404" pitchFamily="49" charset="0"/>
                        </a:rPr>
                        <a:t># samples</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 feats</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err="1">
                          <a:solidFill>
                            <a:srgbClr val="000000"/>
                          </a:solidFill>
                          <a:effectLst/>
                          <a:latin typeface="Courier New" panose="02070309020205020404" pitchFamily="49" charset="0"/>
                        </a:rPr>
                        <a:t>circuitdepth</a:t>
                      </a:r>
                      <a:endParaRPr lang="en-US" sz="1200" dirty="0">
                        <a:solidFill>
                          <a:srgbClr val="000000"/>
                        </a:solidFill>
                        <a:effectLst/>
                        <a:latin typeface="Courier New" panose="02070309020205020404" pitchFamily="49" charset="0"/>
                      </a:endParaRP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cos-sim </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err="1">
                          <a:solidFill>
                            <a:srgbClr val="000000"/>
                          </a:solidFill>
                          <a:effectLst/>
                          <a:latin typeface="Courier New" panose="02070309020205020404" pitchFamily="49" charset="0"/>
                        </a:rPr>
                        <a:t>mlp</a:t>
                      </a:r>
                      <a:endParaRPr lang="en-US" sz="1200" dirty="0">
                        <a:solidFill>
                          <a:srgbClr val="000000"/>
                        </a:solidFill>
                        <a:effectLst/>
                        <a:latin typeface="Courier New" panose="02070309020205020404" pitchFamily="49" charset="0"/>
                      </a:endParaRP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qc</a:t>
                      </a:r>
                    </a:p>
                  </a:txBody>
                  <a:tcPr anchor="ctr">
                    <a:lnL>
                      <a:noFill/>
                    </a:lnL>
                    <a:lnR>
                      <a:noFill/>
                    </a:lnR>
                    <a:lnT>
                      <a:noFill/>
                    </a:lnT>
                    <a:lnB>
                      <a:noFill/>
                    </a:lnB>
                    <a:solidFill>
                      <a:srgbClr val="FFFFFF"/>
                    </a:solidFill>
                  </a:tcPr>
                </a:tc>
                <a:extLst>
                  <a:ext uri="{0D108BD9-81ED-4DB2-BD59-A6C34878D82A}">
                    <a16:rowId xmlns:a16="http://schemas.microsoft.com/office/drawing/2014/main" val="457085683"/>
                  </a:ext>
                </a:extLst>
              </a:tr>
              <a:tr h="167640">
                <a:tc>
                  <a:txBody>
                    <a:bodyPr/>
                    <a:lstStyle/>
                    <a:p>
                      <a:pPr rtl="0" fontAlgn="base">
                        <a:buNone/>
                      </a:pPr>
                      <a:r>
                        <a:rPr lang="en-US" sz="1200">
                          <a:solidFill>
                            <a:srgbClr val="000000"/>
                          </a:solidFill>
                          <a:effectLst/>
                          <a:latin typeface="Courier New" panose="02070309020205020404" pitchFamily="49" charset="0"/>
                        </a:rPr>
                        <a:t>10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a:solidFill>
                            <a:srgbClr val="000000"/>
                          </a:solidFill>
                          <a:effectLst/>
                          <a:latin typeface="Courier New" panose="02070309020205020404" pitchFamily="49" charset="0"/>
                        </a:rPr>
                        <a:t>1000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a:solidFill>
                            <a:srgbClr val="000000"/>
                          </a:solidFill>
                          <a:effectLst/>
                          <a:latin typeface="Courier New" panose="02070309020205020404" pitchFamily="49" charset="0"/>
                        </a:rPr>
                        <a:t>1</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100.00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100.00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00.00</a:t>
                      </a:r>
                    </a:p>
                  </a:txBody>
                  <a:tcPr anchor="ctr">
                    <a:lnL>
                      <a:noFill/>
                    </a:lnL>
                    <a:lnR>
                      <a:noFill/>
                    </a:lnR>
                    <a:lnT>
                      <a:noFill/>
                    </a:lnT>
                    <a:lnB>
                      <a:noFill/>
                    </a:lnB>
                    <a:solidFill>
                      <a:srgbClr val="FFFFFF"/>
                    </a:solidFill>
                  </a:tcPr>
                </a:tc>
                <a:extLst>
                  <a:ext uri="{0D108BD9-81ED-4DB2-BD59-A6C34878D82A}">
                    <a16:rowId xmlns:a16="http://schemas.microsoft.com/office/drawing/2014/main" val="893014662"/>
                  </a:ext>
                </a:extLst>
              </a:tr>
              <a:tr h="167640">
                <a:tc>
                  <a:txBody>
                    <a:bodyPr/>
                    <a:lstStyle/>
                    <a:p>
                      <a:pPr rtl="0" fontAlgn="base">
                        <a:buNone/>
                      </a:pPr>
                      <a:r>
                        <a:rPr lang="en-US" sz="1200">
                          <a:solidFill>
                            <a:srgbClr val="000000"/>
                          </a:solidFill>
                          <a:effectLst/>
                          <a:latin typeface="Courier New" panose="02070309020205020404" pitchFamily="49" charset="0"/>
                        </a:rPr>
                        <a:t>50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50</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60.00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70.00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40.00</a:t>
                      </a:r>
                    </a:p>
                  </a:txBody>
                  <a:tcPr anchor="ctr">
                    <a:lnL>
                      <a:noFill/>
                    </a:lnL>
                    <a:lnR>
                      <a:noFill/>
                    </a:lnR>
                    <a:lnT>
                      <a:noFill/>
                    </a:lnT>
                    <a:lnB>
                      <a:noFill/>
                    </a:lnB>
                    <a:solidFill>
                      <a:srgbClr val="FFFFFF"/>
                    </a:solidFill>
                  </a:tcPr>
                </a:tc>
                <a:extLst>
                  <a:ext uri="{0D108BD9-81ED-4DB2-BD59-A6C34878D82A}">
                    <a16:rowId xmlns:a16="http://schemas.microsoft.com/office/drawing/2014/main" val="1140559666"/>
                  </a:ext>
                </a:extLst>
              </a:tr>
              <a:tr h="167640">
                <a:tc>
                  <a:txBody>
                    <a:bodyPr/>
                    <a:lstStyle/>
                    <a:p>
                      <a:pPr rtl="0" fontAlgn="base">
                        <a:buNone/>
                      </a:pPr>
                      <a:r>
                        <a:rPr lang="en-US" sz="1200" dirty="0">
                          <a:solidFill>
                            <a:srgbClr val="000000"/>
                          </a:solidFill>
                          <a:effectLst/>
                          <a:latin typeface="Courier New" panose="02070309020205020404" pitchFamily="49" charset="0"/>
                        </a:rPr>
                        <a:t>50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a:solidFill>
                            <a:srgbClr val="000000"/>
                          </a:solidFill>
                          <a:effectLst/>
                          <a:latin typeface="Courier New" panose="02070309020205020404" pitchFamily="49" charset="0"/>
                        </a:rPr>
                        <a:t>100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70.00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40.00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30.00</a:t>
                      </a:r>
                    </a:p>
                  </a:txBody>
                  <a:tcPr anchor="ctr">
                    <a:lnL>
                      <a:noFill/>
                    </a:lnL>
                    <a:lnR>
                      <a:noFill/>
                    </a:lnR>
                    <a:lnT>
                      <a:noFill/>
                    </a:lnT>
                    <a:lnB>
                      <a:noFill/>
                    </a:lnB>
                    <a:solidFill>
                      <a:srgbClr val="FFFFFF"/>
                    </a:solidFill>
                  </a:tcPr>
                </a:tc>
                <a:extLst>
                  <a:ext uri="{0D108BD9-81ED-4DB2-BD59-A6C34878D82A}">
                    <a16:rowId xmlns:a16="http://schemas.microsoft.com/office/drawing/2014/main" val="127071456"/>
                  </a:ext>
                </a:extLst>
              </a:tr>
              <a:tr h="167640">
                <a:tc>
                  <a:txBody>
                    <a:bodyPr/>
                    <a:lstStyle/>
                    <a:p>
                      <a:pPr rtl="0" fontAlgn="base">
                        <a:buNone/>
                      </a:pPr>
                      <a:r>
                        <a:rPr lang="en-US" sz="1200">
                          <a:solidFill>
                            <a:srgbClr val="000000"/>
                          </a:solidFill>
                          <a:effectLst/>
                          <a:latin typeface="Courier New" panose="02070309020205020404" pitchFamily="49" charset="0"/>
                        </a:rPr>
                        <a:t>50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a:solidFill>
                            <a:srgbClr val="000000"/>
                          </a:solidFill>
                          <a:effectLst/>
                          <a:latin typeface="Courier New" panose="02070309020205020404" pitchFamily="49" charset="0"/>
                        </a:rPr>
                        <a:t>1000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a:solidFill>
                            <a:srgbClr val="000000"/>
                          </a:solidFill>
                          <a:effectLst/>
                          <a:latin typeface="Courier New" panose="02070309020205020404" pitchFamily="49" charset="0"/>
                        </a:rPr>
                        <a:t>1</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60.00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60.00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40.00</a:t>
                      </a:r>
                    </a:p>
                  </a:txBody>
                  <a:tcPr anchor="ctr">
                    <a:lnL>
                      <a:noFill/>
                    </a:lnL>
                    <a:lnR>
                      <a:noFill/>
                    </a:lnR>
                    <a:lnT>
                      <a:noFill/>
                    </a:lnT>
                    <a:lnB>
                      <a:noFill/>
                    </a:lnB>
                    <a:solidFill>
                      <a:srgbClr val="FFFFFF"/>
                    </a:solidFill>
                  </a:tcPr>
                </a:tc>
                <a:extLst>
                  <a:ext uri="{0D108BD9-81ED-4DB2-BD59-A6C34878D82A}">
                    <a16:rowId xmlns:a16="http://schemas.microsoft.com/office/drawing/2014/main" val="473935623"/>
                  </a:ext>
                </a:extLst>
              </a:tr>
              <a:tr h="167640">
                <a:tc>
                  <a:txBody>
                    <a:bodyPr/>
                    <a:lstStyle/>
                    <a:p>
                      <a:pPr rtl="0" fontAlgn="base">
                        <a:buNone/>
                      </a:pPr>
                      <a:r>
                        <a:rPr lang="en-US" sz="1200">
                          <a:solidFill>
                            <a:srgbClr val="000000"/>
                          </a:solidFill>
                          <a:effectLst/>
                          <a:latin typeface="Courier New" panose="02070309020205020404" pitchFamily="49" charset="0"/>
                        </a:rPr>
                        <a:t>100</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a:solidFill>
                            <a:srgbClr val="000000"/>
                          </a:solidFill>
                          <a:effectLst/>
                          <a:latin typeface="Courier New" panose="02070309020205020404" pitchFamily="49" charset="0"/>
                        </a:rPr>
                        <a:t>1000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a:solidFill>
                            <a:srgbClr val="000000"/>
                          </a:solidFill>
                          <a:effectLst/>
                          <a:latin typeface="Courier New" panose="02070309020205020404" pitchFamily="49" charset="0"/>
                        </a:rPr>
                        <a:t>1</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60.00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45.00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40.00</a:t>
                      </a:r>
                    </a:p>
                  </a:txBody>
                  <a:tcPr anchor="ctr">
                    <a:lnL>
                      <a:noFill/>
                    </a:lnL>
                    <a:lnR>
                      <a:noFill/>
                    </a:lnR>
                    <a:lnT>
                      <a:noFill/>
                    </a:lnT>
                    <a:lnB>
                      <a:noFill/>
                    </a:lnB>
                    <a:solidFill>
                      <a:srgbClr val="FFFFFF"/>
                    </a:solidFill>
                  </a:tcPr>
                </a:tc>
                <a:extLst>
                  <a:ext uri="{0D108BD9-81ED-4DB2-BD59-A6C34878D82A}">
                    <a16:rowId xmlns:a16="http://schemas.microsoft.com/office/drawing/2014/main" val="62035641"/>
                  </a:ext>
                </a:extLst>
              </a:tr>
              <a:tr h="167640">
                <a:tc>
                  <a:txBody>
                    <a:bodyPr/>
                    <a:lstStyle/>
                    <a:p>
                      <a:pPr rtl="0" fontAlgn="base">
                        <a:buNone/>
                      </a:pPr>
                      <a:r>
                        <a:rPr lang="en-US" sz="1200" dirty="0">
                          <a:solidFill>
                            <a:srgbClr val="000000"/>
                          </a:solidFill>
                          <a:effectLst/>
                          <a:latin typeface="Courier New" panose="02070309020205020404" pitchFamily="49" charset="0"/>
                        </a:rPr>
                        <a:t>10000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a:solidFill>
                            <a:srgbClr val="000000"/>
                          </a:solidFill>
                          <a:effectLst/>
                          <a:latin typeface="Courier New" panose="02070309020205020404" pitchFamily="49" charset="0"/>
                        </a:rPr>
                        <a:t>10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a:solidFill>
                            <a:srgbClr val="000000"/>
                          </a:solidFill>
                          <a:effectLst/>
                          <a:latin typeface="Courier New" panose="02070309020205020404" pitchFamily="49" charset="0"/>
                        </a:rPr>
                        <a:t>3</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43.20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48.10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41.50</a:t>
                      </a:r>
                    </a:p>
                  </a:txBody>
                  <a:tcPr anchor="ctr">
                    <a:lnL>
                      <a:noFill/>
                    </a:lnL>
                    <a:lnR>
                      <a:noFill/>
                    </a:lnR>
                    <a:lnT>
                      <a:noFill/>
                    </a:lnT>
                    <a:lnB>
                      <a:noFill/>
                    </a:lnB>
                    <a:solidFill>
                      <a:srgbClr val="FFFFFF"/>
                    </a:solidFill>
                  </a:tcPr>
                </a:tc>
                <a:extLst>
                  <a:ext uri="{0D108BD9-81ED-4DB2-BD59-A6C34878D82A}">
                    <a16:rowId xmlns:a16="http://schemas.microsoft.com/office/drawing/2014/main" val="3860260845"/>
                  </a:ext>
                </a:extLst>
              </a:tr>
            </a:tbl>
          </a:graphicData>
        </a:graphic>
      </p:graphicFrame>
    </p:spTree>
    <p:extLst>
      <p:ext uri="{BB962C8B-B14F-4D97-AF65-F5344CB8AC3E}">
        <p14:creationId xmlns:p14="http://schemas.microsoft.com/office/powerpoint/2010/main" val="193185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28EE16-749D-8BB8-B362-AD1C1633EE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1F0008-C6B5-88DF-047B-5964714E48CD}"/>
              </a:ext>
            </a:extLst>
          </p:cNvPr>
          <p:cNvSpPr>
            <a:spLocks noGrp="1"/>
          </p:cNvSpPr>
          <p:nvPr>
            <p:ph type="title"/>
          </p:nvPr>
        </p:nvSpPr>
        <p:spPr/>
        <p:txBody>
          <a:bodyPr>
            <a:normAutofit fontScale="90000"/>
          </a:bodyPr>
          <a:lstStyle/>
          <a:p>
            <a:r>
              <a:rPr lang="en-US" dirty="0"/>
              <a:t>Quantum Machine Learning Experimentation</a:t>
            </a:r>
          </a:p>
        </p:txBody>
      </p:sp>
      <p:sp>
        <p:nvSpPr>
          <p:cNvPr id="3" name="Content Placeholder 2">
            <a:extLst>
              <a:ext uri="{FF2B5EF4-FFF2-40B4-BE49-F238E27FC236}">
                <a16:creationId xmlns:a16="http://schemas.microsoft.com/office/drawing/2014/main" id="{A83FBBDC-CFEE-C06C-73D4-304CE2DDBD52}"/>
              </a:ext>
            </a:extLst>
          </p:cNvPr>
          <p:cNvSpPr>
            <a:spLocks noGrp="1"/>
          </p:cNvSpPr>
          <p:nvPr>
            <p:ph idx="1"/>
          </p:nvPr>
        </p:nvSpPr>
        <p:spPr/>
        <p:txBody>
          <a:bodyPr/>
          <a:lstStyle/>
          <a:p>
            <a:pPr lvl="2"/>
            <a:endParaRPr lang="en-US" dirty="0"/>
          </a:p>
          <a:p>
            <a:pPr marL="914400" lvl="2" indent="0">
              <a:buNone/>
            </a:pPr>
            <a:endParaRPr lang="en-US" dirty="0"/>
          </a:p>
          <a:p>
            <a:endParaRPr lang="en-US" dirty="0"/>
          </a:p>
        </p:txBody>
      </p:sp>
      <p:graphicFrame>
        <p:nvGraphicFramePr>
          <p:cNvPr id="4" name="Table 3">
            <a:extLst>
              <a:ext uri="{FF2B5EF4-FFF2-40B4-BE49-F238E27FC236}">
                <a16:creationId xmlns:a16="http://schemas.microsoft.com/office/drawing/2014/main" id="{5CC84E8E-4122-241C-5B07-550694E42F24}"/>
              </a:ext>
            </a:extLst>
          </p:cNvPr>
          <p:cNvGraphicFramePr>
            <a:graphicFrameLocks noGrp="1"/>
          </p:cNvGraphicFramePr>
          <p:nvPr>
            <p:extLst>
              <p:ext uri="{D42A27DB-BD31-4B8C-83A1-F6EECF244321}">
                <p14:modId xmlns:p14="http://schemas.microsoft.com/office/powerpoint/2010/main" val="326650361"/>
              </p:ext>
            </p:extLst>
          </p:nvPr>
        </p:nvGraphicFramePr>
        <p:xfrm>
          <a:off x="439271" y="1433803"/>
          <a:ext cx="8476127" cy="4754880"/>
        </p:xfrm>
        <a:graphic>
          <a:graphicData uri="http://schemas.openxmlformats.org/drawingml/2006/table">
            <a:tbl>
              <a:tblPr/>
              <a:tblGrid>
                <a:gridCol w="874158">
                  <a:extLst>
                    <a:ext uri="{9D8B030D-6E8A-4147-A177-3AD203B41FA5}">
                      <a16:colId xmlns:a16="http://schemas.microsoft.com/office/drawing/2014/main" val="4086295000"/>
                    </a:ext>
                  </a:extLst>
                </a:gridCol>
                <a:gridCol w="874158">
                  <a:extLst>
                    <a:ext uri="{9D8B030D-6E8A-4147-A177-3AD203B41FA5}">
                      <a16:colId xmlns:a16="http://schemas.microsoft.com/office/drawing/2014/main" val="541823218"/>
                    </a:ext>
                  </a:extLst>
                </a:gridCol>
                <a:gridCol w="684239">
                  <a:extLst>
                    <a:ext uri="{9D8B030D-6E8A-4147-A177-3AD203B41FA5}">
                      <a16:colId xmlns:a16="http://schemas.microsoft.com/office/drawing/2014/main" val="2008759160"/>
                    </a:ext>
                  </a:extLst>
                </a:gridCol>
                <a:gridCol w="684239">
                  <a:extLst>
                    <a:ext uri="{9D8B030D-6E8A-4147-A177-3AD203B41FA5}">
                      <a16:colId xmlns:a16="http://schemas.microsoft.com/office/drawing/2014/main" val="3567467671"/>
                    </a:ext>
                  </a:extLst>
                </a:gridCol>
                <a:gridCol w="874158">
                  <a:extLst>
                    <a:ext uri="{9D8B030D-6E8A-4147-A177-3AD203B41FA5}">
                      <a16:colId xmlns:a16="http://schemas.microsoft.com/office/drawing/2014/main" val="1395481900"/>
                    </a:ext>
                  </a:extLst>
                </a:gridCol>
                <a:gridCol w="874158">
                  <a:extLst>
                    <a:ext uri="{9D8B030D-6E8A-4147-A177-3AD203B41FA5}">
                      <a16:colId xmlns:a16="http://schemas.microsoft.com/office/drawing/2014/main" val="2615283404"/>
                    </a:ext>
                  </a:extLst>
                </a:gridCol>
                <a:gridCol w="779150">
                  <a:extLst>
                    <a:ext uri="{9D8B030D-6E8A-4147-A177-3AD203B41FA5}">
                      <a16:colId xmlns:a16="http://schemas.microsoft.com/office/drawing/2014/main" val="4256475040"/>
                    </a:ext>
                  </a:extLst>
                </a:gridCol>
                <a:gridCol w="779150">
                  <a:extLst>
                    <a:ext uri="{9D8B030D-6E8A-4147-A177-3AD203B41FA5}">
                      <a16:colId xmlns:a16="http://schemas.microsoft.com/office/drawing/2014/main" val="1896853526"/>
                    </a:ext>
                  </a:extLst>
                </a:gridCol>
                <a:gridCol w="927648">
                  <a:extLst>
                    <a:ext uri="{9D8B030D-6E8A-4147-A177-3AD203B41FA5}">
                      <a16:colId xmlns:a16="http://schemas.microsoft.com/office/drawing/2014/main" val="4029646092"/>
                    </a:ext>
                  </a:extLst>
                </a:gridCol>
                <a:gridCol w="208280">
                  <a:extLst>
                    <a:ext uri="{9D8B030D-6E8A-4147-A177-3AD203B41FA5}">
                      <a16:colId xmlns:a16="http://schemas.microsoft.com/office/drawing/2014/main" val="4234214175"/>
                    </a:ext>
                  </a:extLst>
                </a:gridCol>
                <a:gridCol w="916789">
                  <a:extLst>
                    <a:ext uri="{9D8B030D-6E8A-4147-A177-3AD203B41FA5}">
                      <a16:colId xmlns:a16="http://schemas.microsoft.com/office/drawing/2014/main" val="613574548"/>
                    </a:ext>
                  </a:extLst>
                </a:gridCol>
              </a:tblGrid>
              <a:tr h="167640">
                <a:tc>
                  <a:txBody>
                    <a:bodyPr/>
                    <a:lstStyle/>
                    <a:p>
                      <a:pPr rtl="0" fontAlgn="base">
                        <a:buNone/>
                      </a:pPr>
                      <a:r>
                        <a:rPr lang="en-US" sz="1200" dirty="0">
                          <a:solidFill>
                            <a:srgbClr val="000000"/>
                          </a:solidFill>
                          <a:effectLst/>
                          <a:latin typeface="Courier New" panose="02070309020205020404" pitchFamily="49" charset="0"/>
                        </a:rPr>
                        <a:t># samples</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 feats</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err="1">
                          <a:solidFill>
                            <a:srgbClr val="000000"/>
                          </a:solidFill>
                          <a:effectLst/>
                          <a:latin typeface="Courier New" panose="02070309020205020404" pitchFamily="49" charset="0"/>
                        </a:rPr>
                        <a:t>circuitdepth</a:t>
                      </a:r>
                      <a:endParaRPr lang="en-US" sz="1200" dirty="0">
                        <a:solidFill>
                          <a:srgbClr val="000000"/>
                        </a:solidFill>
                        <a:effectLst/>
                        <a:latin typeface="Courier New" panose="02070309020205020404" pitchFamily="49" charset="0"/>
                      </a:endParaRP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cos-sim </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err="1">
                          <a:solidFill>
                            <a:srgbClr val="000000"/>
                          </a:solidFill>
                          <a:effectLst/>
                          <a:latin typeface="Courier New" panose="02070309020205020404" pitchFamily="49" charset="0"/>
                        </a:rPr>
                        <a:t>mlp</a:t>
                      </a:r>
                      <a:endParaRPr lang="en-US" sz="1200" dirty="0">
                        <a:solidFill>
                          <a:srgbClr val="000000"/>
                        </a:solidFill>
                        <a:effectLst/>
                        <a:latin typeface="Courier New" panose="02070309020205020404" pitchFamily="49" charset="0"/>
                      </a:endParaRP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qc</a:t>
                      </a:r>
                    </a:p>
                  </a:txBody>
                  <a:tcPr anchor="ctr">
                    <a:lnL>
                      <a:noFill/>
                    </a:lnL>
                    <a:lnR>
                      <a:noFill/>
                    </a:lnR>
                    <a:lnT>
                      <a:noFill/>
                    </a:lnT>
                    <a:lnB>
                      <a:noFill/>
                    </a:lnB>
                    <a:solidFill>
                      <a:srgbClr val="FFFFFF"/>
                    </a:solidFill>
                  </a:tcPr>
                </a:tc>
                <a:extLst>
                  <a:ext uri="{0D108BD9-81ED-4DB2-BD59-A6C34878D82A}">
                    <a16:rowId xmlns:a16="http://schemas.microsoft.com/office/drawing/2014/main" val="457085683"/>
                  </a:ext>
                </a:extLst>
              </a:tr>
              <a:tr h="167640">
                <a:tc>
                  <a:txBody>
                    <a:bodyPr/>
                    <a:lstStyle/>
                    <a:p>
                      <a:pPr rtl="0" fontAlgn="base">
                        <a:buNone/>
                      </a:pPr>
                      <a:r>
                        <a:rPr lang="en-US" sz="1200" dirty="0">
                          <a:solidFill>
                            <a:srgbClr val="000000"/>
                          </a:solidFill>
                          <a:effectLst/>
                          <a:latin typeface="Courier New" panose="02070309020205020404" pitchFamily="49" charset="0"/>
                        </a:rPr>
                        <a:t>10</a:t>
                      </a:r>
                    </a:p>
                  </a:txBody>
                  <a:tcPr anchor="ctr">
                    <a:lnL>
                      <a:noFill/>
                    </a:lnL>
                    <a:lnR>
                      <a:noFill/>
                    </a:lnR>
                    <a:lnT>
                      <a:noFill/>
                    </a:lnT>
                    <a:lnB>
                      <a:noFill/>
                    </a:lnB>
                    <a:solidFill>
                      <a:srgbClr val="FFFFFF"/>
                    </a:solidFill>
                  </a:tcPr>
                </a:tc>
                <a:tc>
                  <a:txBody>
                    <a:bodyPr/>
                    <a:lstStyle/>
                    <a:p>
                      <a:pPr rtl="0" fontAlgn="base">
                        <a:buNone/>
                      </a:pP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10</a:t>
                      </a:r>
                    </a:p>
                  </a:txBody>
                  <a:tcPr anchor="ctr">
                    <a:lnL>
                      <a:noFill/>
                    </a:lnL>
                    <a:lnR>
                      <a:noFill/>
                    </a:lnR>
                    <a:lnT>
                      <a:noFill/>
                    </a:lnT>
                    <a:lnB>
                      <a:noFill/>
                    </a:lnB>
                    <a:solidFill>
                      <a:srgbClr val="FFFFFF"/>
                    </a:solidFill>
                  </a:tcPr>
                </a:tc>
                <a:tc>
                  <a:txBody>
                    <a:bodyPr/>
                    <a:lstStyle/>
                    <a:p>
                      <a:pPr rtl="0" fontAlgn="base">
                        <a:buNone/>
                      </a:pP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50.00</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100.00</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100.00</a:t>
                      </a:r>
                    </a:p>
                  </a:txBody>
                  <a:tcPr anchor="ctr">
                    <a:lnL>
                      <a:noFill/>
                    </a:lnL>
                    <a:lnR>
                      <a:noFill/>
                    </a:lnR>
                    <a:lnT>
                      <a:noFill/>
                    </a:lnT>
                    <a:lnB>
                      <a:noFill/>
                    </a:lnB>
                    <a:solidFill>
                      <a:srgbClr val="FFFFFF"/>
                    </a:solidFill>
                  </a:tcPr>
                </a:tc>
                <a:extLst>
                  <a:ext uri="{0D108BD9-81ED-4DB2-BD59-A6C34878D82A}">
                    <a16:rowId xmlns:a16="http://schemas.microsoft.com/office/drawing/2014/main" val="1847195054"/>
                  </a:ext>
                </a:extLst>
              </a:tr>
              <a:tr h="167640">
                <a:tc>
                  <a:txBody>
                    <a:bodyPr/>
                    <a:lstStyle/>
                    <a:p>
                      <a:pPr rtl="0" fontAlgn="base">
                        <a:buNone/>
                      </a:pPr>
                      <a:r>
                        <a:rPr lang="en-US" sz="1200" dirty="0">
                          <a:solidFill>
                            <a:srgbClr val="000000"/>
                          </a:solidFill>
                          <a:effectLst/>
                          <a:latin typeface="Courier New" panose="02070309020205020404" pitchFamily="49" charset="0"/>
                        </a:rPr>
                        <a:t>10</a:t>
                      </a:r>
                    </a:p>
                  </a:txBody>
                  <a:tcPr anchor="ctr">
                    <a:lnL>
                      <a:noFill/>
                    </a:lnL>
                    <a:lnR>
                      <a:noFill/>
                    </a:lnR>
                    <a:lnT>
                      <a:noFill/>
                    </a:lnT>
                    <a:lnB>
                      <a:noFill/>
                    </a:lnB>
                    <a:solidFill>
                      <a:srgbClr val="FFFFFF"/>
                    </a:solidFill>
                  </a:tcPr>
                </a:tc>
                <a:tc>
                  <a:txBody>
                    <a:bodyPr/>
                    <a:lstStyle/>
                    <a:p>
                      <a:pPr rtl="0" fontAlgn="base">
                        <a:buNone/>
                      </a:pP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50</a:t>
                      </a:r>
                    </a:p>
                  </a:txBody>
                  <a:tcPr anchor="ctr">
                    <a:lnL>
                      <a:noFill/>
                    </a:lnL>
                    <a:lnR>
                      <a:noFill/>
                    </a:lnR>
                    <a:lnT>
                      <a:noFill/>
                    </a:lnT>
                    <a:lnB>
                      <a:noFill/>
                    </a:lnB>
                    <a:solidFill>
                      <a:srgbClr val="FFFFFF"/>
                    </a:solidFill>
                  </a:tcPr>
                </a:tc>
                <a:tc>
                  <a:txBody>
                    <a:bodyPr/>
                    <a:lstStyle/>
                    <a:p>
                      <a:pPr rtl="0" fontAlgn="base">
                        <a:buNone/>
                      </a:pP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50.00</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50.00</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50.00</a:t>
                      </a:r>
                    </a:p>
                  </a:txBody>
                  <a:tcPr anchor="ctr">
                    <a:lnL>
                      <a:noFill/>
                    </a:lnL>
                    <a:lnR>
                      <a:noFill/>
                    </a:lnR>
                    <a:lnT>
                      <a:noFill/>
                    </a:lnT>
                    <a:lnB>
                      <a:noFill/>
                    </a:lnB>
                    <a:solidFill>
                      <a:srgbClr val="FFFFFF"/>
                    </a:solidFill>
                  </a:tcPr>
                </a:tc>
                <a:extLst>
                  <a:ext uri="{0D108BD9-81ED-4DB2-BD59-A6C34878D82A}">
                    <a16:rowId xmlns:a16="http://schemas.microsoft.com/office/drawing/2014/main" val="3487351531"/>
                  </a:ext>
                </a:extLst>
              </a:tr>
              <a:tr h="167640">
                <a:tc>
                  <a:txBody>
                    <a:bodyPr/>
                    <a:lstStyle/>
                    <a:p>
                      <a:pPr rtl="0" fontAlgn="base">
                        <a:buNone/>
                      </a:pPr>
                      <a:r>
                        <a:rPr lang="en-US" sz="1200" dirty="0">
                          <a:solidFill>
                            <a:srgbClr val="000000"/>
                          </a:solidFill>
                          <a:effectLst/>
                          <a:latin typeface="Courier New" panose="02070309020205020404" pitchFamily="49" charset="0"/>
                        </a:rPr>
                        <a:t>10</a:t>
                      </a:r>
                    </a:p>
                  </a:txBody>
                  <a:tcPr anchor="ctr">
                    <a:lnL>
                      <a:noFill/>
                    </a:lnL>
                    <a:lnR>
                      <a:noFill/>
                    </a:lnR>
                    <a:lnT>
                      <a:noFill/>
                    </a:lnT>
                    <a:lnB>
                      <a:noFill/>
                    </a:lnB>
                    <a:solidFill>
                      <a:srgbClr val="FFFFFF"/>
                    </a:solidFill>
                  </a:tcPr>
                </a:tc>
                <a:tc>
                  <a:txBody>
                    <a:bodyPr/>
                    <a:lstStyle/>
                    <a:p>
                      <a:pPr rtl="0" fontAlgn="base">
                        <a:buNone/>
                      </a:pP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100</a:t>
                      </a:r>
                    </a:p>
                  </a:txBody>
                  <a:tcPr anchor="ctr">
                    <a:lnL>
                      <a:noFill/>
                    </a:lnL>
                    <a:lnR>
                      <a:noFill/>
                    </a:lnR>
                    <a:lnT>
                      <a:noFill/>
                    </a:lnT>
                    <a:lnB>
                      <a:noFill/>
                    </a:lnB>
                    <a:solidFill>
                      <a:srgbClr val="FFFFFF"/>
                    </a:solidFill>
                  </a:tcPr>
                </a:tc>
                <a:tc>
                  <a:txBody>
                    <a:bodyPr/>
                    <a:lstStyle/>
                    <a:p>
                      <a:pPr rtl="0" fontAlgn="base">
                        <a:buNone/>
                      </a:pP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100.00</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50.00</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100.00</a:t>
                      </a:r>
                    </a:p>
                  </a:txBody>
                  <a:tcPr anchor="ctr">
                    <a:lnL>
                      <a:noFill/>
                    </a:lnL>
                    <a:lnR>
                      <a:noFill/>
                    </a:lnR>
                    <a:lnT>
                      <a:noFill/>
                    </a:lnT>
                    <a:lnB>
                      <a:noFill/>
                    </a:lnB>
                    <a:solidFill>
                      <a:srgbClr val="FFFFFF"/>
                    </a:solidFill>
                  </a:tcPr>
                </a:tc>
                <a:extLst>
                  <a:ext uri="{0D108BD9-81ED-4DB2-BD59-A6C34878D82A}">
                    <a16:rowId xmlns:a16="http://schemas.microsoft.com/office/drawing/2014/main" val="3776770110"/>
                  </a:ext>
                </a:extLst>
              </a:tr>
              <a:tr h="167640">
                <a:tc>
                  <a:txBody>
                    <a:bodyPr/>
                    <a:lstStyle/>
                    <a:p>
                      <a:pPr rtl="0" fontAlgn="base">
                        <a:buNone/>
                      </a:pPr>
                      <a:r>
                        <a:rPr lang="en-US" sz="1200" dirty="0">
                          <a:solidFill>
                            <a:srgbClr val="000000"/>
                          </a:solidFill>
                          <a:effectLst/>
                          <a:latin typeface="Courier New" panose="02070309020205020404" pitchFamily="49" charset="0"/>
                        </a:rPr>
                        <a:t>10</a:t>
                      </a:r>
                    </a:p>
                  </a:txBody>
                  <a:tcPr anchor="ctr">
                    <a:lnL>
                      <a:noFill/>
                    </a:lnL>
                    <a:lnR>
                      <a:noFill/>
                    </a:lnR>
                    <a:lnT>
                      <a:noFill/>
                    </a:lnT>
                    <a:lnB>
                      <a:noFill/>
                    </a:lnB>
                    <a:solidFill>
                      <a:srgbClr val="FFFFFF"/>
                    </a:solidFill>
                  </a:tcPr>
                </a:tc>
                <a:tc>
                  <a:txBody>
                    <a:bodyPr/>
                    <a:lstStyle/>
                    <a:p>
                      <a:pPr rtl="0" fontAlgn="base">
                        <a:buNone/>
                      </a:pP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1000</a:t>
                      </a:r>
                    </a:p>
                  </a:txBody>
                  <a:tcPr anchor="ctr">
                    <a:lnL>
                      <a:noFill/>
                    </a:lnL>
                    <a:lnR>
                      <a:noFill/>
                    </a:lnR>
                    <a:lnT>
                      <a:noFill/>
                    </a:lnT>
                    <a:lnB>
                      <a:noFill/>
                    </a:lnB>
                    <a:solidFill>
                      <a:srgbClr val="FFFFFF"/>
                    </a:solidFill>
                  </a:tcPr>
                </a:tc>
                <a:tc>
                  <a:txBody>
                    <a:bodyPr/>
                    <a:lstStyle/>
                    <a:p>
                      <a:pPr rtl="0" fontAlgn="base">
                        <a:buNone/>
                      </a:pP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100.00</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100.00</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0.00</a:t>
                      </a:r>
                    </a:p>
                  </a:txBody>
                  <a:tcPr anchor="ctr">
                    <a:lnL>
                      <a:noFill/>
                    </a:lnL>
                    <a:lnR>
                      <a:noFill/>
                    </a:lnR>
                    <a:lnT>
                      <a:noFill/>
                    </a:lnT>
                    <a:lnB>
                      <a:noFill/>
                    </a:lnB>
                    <a:solidFill>
                      <a:srgbClr val="FFFFFF"/>
                    </a:solidFill>
                  </a:tcPr>
                </a:tc>
                <a:extLst>
                  <a:ext uri="{0D108BD9-81ED-4DB2-BD59-A6C34878D82A}">
                    <a16:rowId xmlns:a16="http://schemas.microsoft.com/office/drawing/2014/main" val="1856814697"/>
                  </a:ext>
                </a:extLst>
              </a:tr>
              <a:tr h="167640">
                <a:tc>
                  <a:txBody>
                    <a:bodyPr/>
                    <a:lstStyle/>
                    <a:p>
                      <a:pPr rtl="0" fontAlgn="base">
                        <a:buNone/>
                      </a:pPr>
                      <a:r>
                        <a:rPr lang="en-US" sz="1200" dirty="0">
                          <a:solidFill>
                            <a:srgbClr val="000000"/>
                          </a:solidFill>
                          <a:effectLst/>
                          <a:latin typeface="Courier New" panose="02070309020205020404" pitchFamily="49" charset="0"/>
                        </a:rPr>
                        <a:t>10</a:t>
                      </a:r>
                    </a:p>
                  </a:txBody>
                  <a:tcPr anchor="ctr">
                    <a:lnL>
                      <a:noFill/>
                    </a:lnL>
                    <a:lnR>
                      <a:noFill/>
                    </a:lnR>
                    <a:lnT>
                      <a:noFill/>
                    </a:lnT>
                    <a:lnB>
                      <a:noFill/>
                    </a:lnB>
                    <a:solidFill>
                      <a:srgbClr val="FFFFFF"/>
                    </a:solidFill>
                  </a:tcPr>
                </a:tc>
                <a:tc>
                  <a:txBody>
                    <a:bodyPr/>
                    <a:lstStyle/>
                    <a:p>
                      <a:pPr rtl="0" fontAlgn="base">
                        <a:buNone/>
                      </a:pP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3000</a:t>
                      </a:r>
                    </a:p>
                  </a:txBody>
                  <a:tcPr anchor="ctr">
                    <a:lnL>
                      <a:noFill/>
                    </a:lnL>
                    <a:lnR>
                      <a:noFill/>
                    </a:lnR>
                    <a:lnT>
                      <a:noFill/>
                    </a:lnT>
                    <a:lnB>
                      <a:noFill/>
                    </a:lnB>
                    <a:solidFill>
                      <a:srgbClr val="FFFFFF"/>
                    </a:solidFill>
                  </a:tcPr>
                </a:tc>
                <a:tc>
                  <a:txBody>
                    <a:bodyPr/>
                    <a:lstStyle/>
                    <a:p>
                      <a:pPr rtl="0" fontAlgn="base">
                        <a:buNone/>
                      </a:pP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100.00</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50.00</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100.00</a:t>
                      </a:r>
                    </a:p>
                  </a:txBody>
                  <a:tcPr anchor="ctr">
                    <a:lnL>
                      <a:noFill/>
                    </a:lnL>
                    <a:lnR>
                      <a:noFill/>
                    </a:lnR>
                    <a:lnT>
                      <a:noFill/>
                    </a:lnT>
                    <a:lnB>
                      <a:noFill/>
                    </a:lnB>
                    <a:solidFill>
                      <a:srgbClr val="FFFFFF"/>
                    </a:solidFill>
                  </a:tcPr>
                </a:tc>
                <a:extLst>
                  <a:ext uri="{0D108BD9-81ED-4DB2-BD59-A6C34878D82A}">
                    <a16:rowId xmlns:a16="http://schemas.microsoft.com/office/drawing/2014/main" val="2322983193"/>
                  </a:ext>
                </a:extLst>
              </a:tr>
              <a:tr h="167640">
                <a:tc>
                  <a:txBody>
                    <a:bodyPr/>
                    <a:lstStyle/>
                    <a:p>
                      <a:pPr rtl="0" fontAlgn="base">
                        <a:buNone/>
                      </a:pPr>
                      <a:r>
                        <a:rPr lang="en-US" sz="1200" dirty="0">
                          <a:solidFill>
                            <a:srgbClr val="000000"/>
                          </a:solidFill>
                          <a:effectLst/>
                          <a:latin typeface="Courier New" panose="02070309020205020404" pitchFamily="49" charset="0"/>
                        </a:rPr>
                        <a:t>10</a:t>
                      </a:r>
                    </a:p>
                  </a:txBody>
                  <a:tcPr anchor="ctr">
                    <a:lnL>
                      <a:noFill/>
                    </a:lnL>
                    <a:lnR>
                      <a:noFill/>
                    </a:lnR>
                    <a:lnT>
                      <a:noFill/>
                    </a:lnT>
                    <a:lnB>
                      <a:noFill/>
                    </a:lnB>
                    <a:solidFill>
                      <a:srgbClr val="FFFFFF"/>
                    </a:solidFill>
                  </a:tcPr>
                </a:tc>
                <a:tc>
                  <a:txBody>
                    <a:bodyPr/>
                    <a:lstStyle/>
                    <a:p>
                      <a:pPr rtl="0" fontAlgn="base">
                        <a:buNone/>
                      </a:pP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5000</a:t>
                      </a:r>
                    </a:p>
                  </a:txBody>
                  <a:tcPr anchor="ctr">
                    <a:lnL>
                      <a:noFill/>
                    </a:lnL>
                    <a:lnR>
                      <a:noFill/>
                    </a:lnR>
                    <a:lnT>
                      <a:noFill/>
                    </a:lnT>
                    <a:lnB>
                      <a:noFill/>
                    </a:lnB>
                    <a:solidFill>
                      <a:srgbClr val="FFFFFF"/>
                    </a:solidFill>
                  </a:tcPr>
                </a:tc>
                <a:tc>
                  <a:txBody>
                    <a:bodyPr/>
                    <a:lstStyle/>
                    <a:p>
                      <a:pPr rtl="0" fontAlgn="base">
                        <a:buNone/>
                      </a:pP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50.00</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50.00</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50.00</a:t>
                      </a:r>
                    </a:p>
                  </a:txBody>
                  <a:tcPr anchor="ctr">
                    <a:lnL>
                      <a:noFill/>
                    </a:lnL>
                    <a:lnR>
                      <a:noFill/>
                    </a:lnR>
                    <a:lnT>
                      <a:noFill/>
                    </a:lnT>
                    <a:lnB>
                      <a:noFill/>
                    </a:lnB>
                    <a:solidFill>
                      <a:srgbClr val="FFFFFF"/>
                    </a:solidFill>
                  </a:tcPr>
                </a:tc>
                <a:extLst>
                  <a:ext uri="{0D108BD9-81ED-4DB2-BD59-A6C34878D82A}">
                    <a16:rowId xmlns:a16="http://schemas.microsoft.com/office/drawing/2014/main" val="2817256566"/>
                  </a:ext>
                </a:extLst>
              </a:tr>
              <a:tr h="167640">
                <a:tc>
                  <a:txBody>
                    <a:bodyPr/>
                    <a:lstStyle/>
                    <a:p>
                      <a:pPr rtl="0" fontAlgn="base">
                        <a:buNone/>
                      </a:pPr>
                      <a:r>
                        <a:rPr lang="en-US" sz="1200" dirty="0">
                          <a:solidFill>
                            <a:srgbClr val="000000"/>
                          </a:solidFill>
                          <a:effectLst/>
                          <a:latin typeface="Courier New" panose="02070309020205020404" pitchFamily="49" charset="0"/>
                        </a:rPr>
                        <a:t>50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a:solidFill>
                            <a:srgbClr val="000000"/>
                          </a:solidFill>
                          <a:effectLst/>
                          <a:latin typeface="Courier New" panose="02070309020205020404" pitchFamily="49" charset="0"/>
                        </a:rPr>
                        <a:t>1</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40.00</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30.00</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40.00</a:t>
                      </a:r>
                    </a:p>
                  </a:txBody>
                  <a:tcPr anchor="ctr">
                    <a:lnL>
                      <a:noFill/>
                    </a:lnL>
                    <a:lnR>
                      <a:noFill/>
                    </a:lnR>
                    <a:lnT>
                      <a:noFill/>
                    </a:lnT>
                    <a:lnB>
                      <a:noFill/>
                    </a:lnB>
                    <a:solidFill>
                      <a:srgbClr val="FFFFFF"/>
                    </a:solidFill>
                  </a:tcPr>
                </a:tc>
                <a:extLst>
                  <a:ext uri="{0D108BD9-81ED-4DB2-BD59-A6C34878D82A}">
                    <a16:rowId xmlns:a16="http://schemas.microsoft.com/office/drawing/2014/main" val="893014662"/>
                  </a:ext>
                </a:extLst>
              </a:tr>
              <a:tr h="167640">
                <a:tc>
                  <a:txBody>
                    <a:bodyPr/>
                    <a:lstStyle/>
                    <a:p>
                      <a:pPr rtl="0" fontAlgn="base">
                        <a:buNone/>
                      </a:pPr>
                      <a:r>
                        <a:rPr lang="en-US" sz="1200">
                          <a:solidFill>
                            <a:srgbClr val="000000"/>
                          </a:solidFill>
                          <a:effectLst/>
                          <a:latin typeface="Courier New" panose="02070309020205020404" pitchFamily="49" charset="0"/>
                        </a:rPr>
                        <a:t>50</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50</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60.00</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70.00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40.00</a:t>
                      </a:r>
                    </a:p>
                  </a:txBody>
                  <a:tcPr anchor="ctr">
                    <a:lnL>
                      <a:noFill/>
                    </a:lnL>
                    <a:lnR>
                      <a:noFill/>
                    </a:lnR>
                    <a:lnT>
                      <a:noFill/>
                    </a:lnT>
                    <a:lnB>
                      <a:noFill/>
                    </a:lnB>
                    <a:solidFill>
                      <a:srgbClr val="FFFFFF"/>
                    </a:solidFill>
                  </a:tcPr>
                </a:tc>
                <a:extLst>
                  <a:ext uri="{0D108BD9-81ED-4DB2-BD59-A6C34878D82A}">
                    <a16:rowId xmlns:a16="http://schemas.microsoft.com/office/drawing/2014/main" val="1140559666"/>
                  </a:ext>
                </a:extLst>
              </a:tr>
              <a:tr h="167640">
                <a:tc>
                  <a:txBody>
                    <a:bodyPr/>
                    <a:lstStyle/>
                    <a:p>
                      <a:pPr rtl="0" fontAlgn="base">
                        <a:buNone/>
                      </a:pPr>
                      <a:r>
                        <a:rPr lang="en-US" sz="1200" dirty="0">
                          <a:solidFill>
                            <a:srgbClr val="000000"/>
                          </a:solidFill>
                          <a:effectLst/>
                          <a:latin typeface="Courier New" panose="02070309020205020404" pitchFamily="49" charset="0"/>
                        </a:rPr>
                        <a:t>50</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50</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2</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60.00</a:t>
                      </a:r>
                    </a:p>
                  </a:txBody>
                  <a:tcPr anchor="ctr">
                    <a:lnL>
                      <a:noFill/>
                    </a:lnL>
                    <a:lnR>
                      <a:noFill/>
                    </a:lnR>
                    <a:lnT>
                      <a:noFill/>
                    </a:lnT>
                    <a:lnB>
                      <a:noFill/>
                    </a:lnB>
                    <a:solidFill>
                      <a:srgbClr val="FFFFFF"/>
                    </a:solidFill>
                  </a:tcPr>
                </a:tc>
                <a:extLst>
                  <a:ext uri="{0D108BD9-81ED-4DB2-BD59-A6C34878D82A}">
                    <a16:rowId xmlns:a16="http://schemas.microsoft.com/office/drawing/2014/main" val="771431675"/>
                  </a:ext>
                </a:extLst>
              </a:tr>
              <a:tr h="167640">
                <a:tc>
                  <a:txBody>
                    <a:bodyPr/>
                    <a:lstStyle/>
                    <a:p>
                      <a:pPr rtl="0" fontAlgn="base">
                        <a:buNone/>
                      </a:pPr>
                      <a:r>
                        <a:rPr lang="en-US" sz="1200" dirty="0">
                          <a:solidFill>
                            <a:srgbClr val="000000"/>
                          </a:solidFill>
                          <a:effectLst/>
                          <a:latin typeface="Courier New" panose="02070309020205020404" pitchFamily="49" charset="0"/>
                        </a:rPr>
                        <a:t>50</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50</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3</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60.00</a:t>
                      </a:r>
                    </a:p>
                  </a:txBody>
                  <a:tcPr anchor="ctr">
                    <a:lnL>
                      <a:noFill/>
                    </a:lnL>
                    <a:lnR>
                      <a:noFill/>
                    </a:lnR>
                    <a:lnT>
                      <a:noFill/>
                    </a:lnT>
                    <a:lnB>
                      <a:noFill/>
                    </a:lnB>
                    <a:solidFill>
                      <a:srgbClr val="FFFFFF"/>
                    </a:solidFill>
                  </a:tcPr>
                </a:tc>
                <a:extLst>
                  <a:ext uri="{0D108BD9-81ED-4DB2-BD59-A6C34878D82A}">
                    <a16:rowId xmlns:a16="http://schemas.microsoft.com/office/drawing/2014/main" val="3930065911"/>
                  </a:ext>
                </a:extLst>
              </a:tr>
              <a:tr h="167640">
                <a:tc>
                  <a:txBody>
                    <a:bodyPr/>
                    <a:lstStyle/>
                    <a:p>
                      <a:pPr rtl="0" fontAlgn="base">
                        <a:buNone/>
                      </a:pPr>
                      <a:r>
                        <a:rPr lang="en-US" sz="1200" dirty="0">
                          <a:solidFill>
                            <a:srgbClr val="000000"/>
                          </a:solidFill>
                          <a:effectLst/>
                          <a:latin typeface="Courier New" panose="02070309020205020404" pitchFamily="49" charset="0"/>
                        </a:rPr>
                        <a:t>50</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50</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4</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60.00</a:t>
                      </a:r>
                    </a:p>
                  </a:txBody>
                  <a:tcPr anchor="ctr">
                    <a:lnL>
                      <a:noFill/>
                    </a:lnL>
                    <a:lnR>
                      <a:noFill/>
                    </a:lnR>
                    <a:lnT>
                      <a:noFill/>
                    </a:lnT>
                    <a:lnB>
                      <a:noFill/>
                    </a:lnB>
                    <a:solidFill>
                      <a:srgbClr val="FFFFFF"/>
                    </a:solidFill>
                  </a:tcPr>
                </a:tc>
                <a:extLst>
                  <a:ext uri="{0D108BD9-81ED-4DB2-BD59-A6C34878D82A}">
                    <a16:rowId xmlns:a16="http://schemas.microsoft.com/office/drawing/2014/main" val="2442841159"/>
                  </a:ext>
                </a:extLst>
              </a:tr>
              <a:tr h="167640">
                <a:tc>
                  <a:txBody>
                    <a:bodyPr/>
                    <a:lstStyle/>
                    <a:p>
                      <a:pPr rtl="0" fontAlgn="base">
                        <a:buNone/>
                      </a:pPr>
                      <a:r>
                        <a:rPr lang="en-US" sz="1200" dirty="0">
                          <a:solidFill>
                            <a:srgbClr val="000000"/>
                          </a:solidFill>
                          <a:effectLst/>
                          <a:latin typeface="Courier New" panose="02070309020205020404" pitchFamily="49" charset="0"/>
                        </a:rPr>
                        <a:t>50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ourier New" panose="02070309020205020404" pitchFamily="49" charset="0"/>
                        </a:rPr>
                      </a:br>
                      <a:endParaRPr lang="en-US" sz="1200">
                        <a:solidFill>
                          <a:srgbClr val="000000"/>
                        </a:solidFill>
                        <a:effectLst/>
                        <a:latin typeface="Courier New" panose="02070309020205020404" pitchFamily="49"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100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ourier New" panose="02070309020205020404" pitchFamily="49" charset="0"/>
                        </a:rPr>
                      </a:br>
                      <a:endParaRPr lang="en-US" sz="1200">
                        <a:solidFill>
                          <a:srgbClr val="000000"/>
                        </a:solidFill>
                        <a:effectLst/>
                        <a:latin typeface="Courier New" panose="02070309020205020404" pitchFamily="49"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ourier New" panose="02070309020205020404" pitchFamily="49" charset="0"/>
                        </a:rPr>
                      </a:br>
                      <a:endParaRPr lang="en-US" sz="1200">
                        <a:solidFill>
                          <a:srgbClr val="000000"/>
                        </a:solidFill>
                        <a:effectLst/>
                        <a:latin typeface="Courier New" panose="02070309020205020404" pitchFamily="49"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70.00</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ourier New" panose="02070309020205020404" pitchFamily="49" charset="0"/>
                        </a:rPr>
                      </a:br>
                      <a:endParaRPr lang="en-US" sz="1200" dirty="0">
                        <a:solidFill>
                          <a:srgbClr val="000000"/>
                        </a:solidFill>
                        <a:effectLst/>
                        <a:latin typeface="Courier New" panose="02070309020205020404" pitchFamily="49"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40.00</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ourier New" panose="02070309020205020404" pitchFamily="49" charset="0"/>
                        </a:rPr>
                      </a:br>
                      <a:endParaRPr lang="en-US" sz="1200" dirty="0">
                        <a:solidFill>
                          <a:srgbClr val="000000"/>
                        </a:solidFill>
                        <a:effectLst/>
                        <a:latin typeface="Courier New" panose="02070309020205020404" pitchFamily="49"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30.00</a:t>
                      </a:r>
                    </a:p>
                  </a:txBody>
                  <a:tcPr anchor="ctr">
                    <a:lnL>
                      <a:noFill/>
                    </a:lnL>
                    <a:lnR>
                      <a:noFill/>
                    </a:lnR>
                    <a:lnT>
                      <a:noFill/>
                    </a:lnT>
                    <a:lnB>
                      <a:noFill/>
                    </a:lnB>
                    <a:solidFill>
                      <a:srgbClr val="FFFFFF"/>
                    </a:solidFill>
                  </a:tcPr>
                </a:tc>
                <a:extLst>
                  <a:ext uri="{0D108BD9-81ED-4DB2-BD59-A6C34878D82A}">
                    <a16:rowId xmlns:a16="http://schemas.microsoft.com/office/drawing/2014/main" val="455719886"/>
                  </a:ext>
                </a:extLst>
              </a:tr>
              <a:tr h="167640">
                <a:tc>
                  <a:txBody>
                    <a:bodyPr/>
                    <a:lstStyle/>
                    <a:p>
                      <a:pPr rtl="0" fontAlgn="base">
                        <a:buNone/>
                      </a:pPr>
                      <a:r>
                        <a:rPr lang="en-US" sz="1200" dirty="0">
                          <a:solidFill>
                            <a:srgbClr val="000000"/>
                          </a:solidFill>
                          <a:effectLst/>
                          <a:latin typeface="Courier New" panose="02070309020205020404" pitchFamily="49" charset="0"/>
                        </a:rPr>
                        <a:t>50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1000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a:solidFill>
                            <a:srgbClr val="000000"/>
                          </a:solidFill>
                          <a:effectLst/>
                          <a:latin typeface="Courier New" panose="02070309020205020404" pitchFamily="49" charset="0"/>
                        </a:rPr>
                        <a:t>1</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50.00</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50.00</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50.00</a:t>
                      </a:r>
                    </a:p>
                  </a:txBody>
                  <a:tcPr anchor="ctr">
                    <a:lnL>
                      <a:noFill/>
                    </a:lnL>
                    <a:lnR>
                      <a:noFill/>
                    </a:lnR>
                    <a:lnT>
                      <a:noFill/>
                    </a:lnT>
                    <a:lnB>
                      <a:noFill/>
                    </a:lnB>
                    <a:solidFill>
                      <a:srgbClr val="FFFFFF"/>
                    </a:solidFill>
                  </a:tcPr>
                </a:tc>
                <a:extLst>
                  <a:ext uri="{0D108BD9-81ED-4DB2-BD59-A6C34878D82A}">
                    <a16:rowId xmlns:a16="http://schemas.microsoft.com/office/drawing/2014/main" val="127071456"/>
                  </a:ext>
                </a:extLst>
              </a:tr>
            </a:tbl>
          </a:graphicData>
        </a:graphic>
      </p:graphicFrame>
    </p:spTree>
    <p:extLst>
      <p:ext uri="{BB962C8B-B14F-4D97-AF65-F5344CB8AC3E}">
        <p14:creationId xmlns:p14="http://schemas.microsoft.com/office/powerpoint/2010/main" val="1979034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18ABCF-4E5F-5B21-2345-7771FC33D7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B7C549-AB5B-69BF-6190-3CB3385B9A91}"/>
              </a:ext>
            </a:extLst>
          </p:cNvPr>
          <p:cNvSpPr>
            <a:spLocks noGrp="1"/>
          </p:cNvSpPr>
          <p:nvPr>
            <p:ph type="title"/>
          </p:nvPr>
        </p:nvSpPr>
        <p:spPr/>
        <p:txBody>
          <a:bodyPr>
            <a:normAutofit fontScale="90000"/>
          </a:bodyPr>
          <a:lstStyle/>
          <a:p>
            <a:r>
              <a:rPr lang="en-US" dirty="0"/>
              <a:t>Quantum Machine Learning Experimentation</a:t>
            </a:r>
          </a:p>
        </p:txBody>
      </p:sp>
      <p:sp>
        <p:nvSpPr>
          <p:cNvPr id="3" name="Content Placeholder 2">
            <a:extLst>
              <a:ext uri="{FF2B5EF4-FFF2-40B4-BE49-F238E27FC236}">
                <a16:creationId xmlns:a16="http://schemas.microsoft.com/office/drawing/2014/main" id="{51B6705A-E685-12FE-479D-1E00BCB401BC}"/>
              </a:ext>
            </a:extLst>
          </p:cNvPr>
          <p:cNvSpPr>
            <a:spLocks noGrp="1"/>
          </p:cNvSpPr>
          <p:nvPr>
            <p:ph idx="1"/>
          </p:nvPr>
        </p:nvSpPr>
        <p:spPr/>
        <p:txBody>
          <a:bodyPr/>
          <a:lstStyle/>
          <a:p>
            <a:pPr lvl="2"/>
            <a:endParaRPr lang="en-US" dirty="0"/>
          </a:p>
          <a:p>
            <a:pPr marL="914400" lvl="2" indent="0">
              <a:buNone/>
            </a:pPr>
            <a:endParaRPr lang="en-US" dirty="0"/>
          </a:p>
          <a:p>
            <a:endParaRPr lang="en-US" dirty="0"/>
          </a:p>
        </p:txBody>
      </p:sp>
      <p:graphicFrame>
        <p:nvGraphicFramePr>
          <p:cNvPr id="4" name="Table 3">
            <a:extLst>
              <a:ext uri="{FF2B5EF4-FFF2-40B4-BE49-F238E27FC236}">
                <a16:creationId xmlns:a16="http://schemas.microsoft.com/office/drawing/2014/main" id="{6081F994-4A63-DE06-DD65-896E679DF836}"/>
              </a:ext>
            </a:extLst>
          </p:cNvPr>
          <p:cNvGraphicFramePr>
            <a:graphicFrameLocks noGrp="1"/>
          </p:cNvGraphicFramePr>
          <p:nvPr>
            <p:extLst>
              <p:ext uri="{D42A27DB-BD31-4B8C-83A1-F6EECF244321}">
                <p14:modId xmlns:p14="http://schemas.microsoft.com/office/powerpoint/2010/main" val="3058995357"/>
              </p:ext>
            </p:extLst>
          </p:nvPr>
        </p:nvGraphicFramePr>
        <p:xfrm>
          <a:off x="439271" y="1433803"/>
          <a:ext cx="8476127" cy="3840480"/>
        </p:xfrm>
        <a:graphic>
          <a:graphicData uri="http://schemas.openxmlformats.org/drawingml/2006/table">
            <a:tbl>
              <a:tblPr/>
              <a:tblGrid>
                <a:gridCol w="874158">
                  <a:extLst>
                    <a:ext uri="{9D8B030D-6E8A-4147-A177-3AD203B41FA5}">
                      <a16:colId xmlns:a16="http://schemas.microsoft.com/office/drawing/2014/main" val="4086295000"/>
                    </a:ext>
                  </a:extLst>
                </a:gridCol>
                <a:gridCol w="874158">
                  <a:extLst>
                    <a:ext uri="{9D8B030D-6E8A-4147-A177-3AD203B41FA5}">
                      <a16:colId xmlns:a16="http://schemas.microsoft.com/office/drawing/2014/main" val="541823218"/>
                    </a:ext>
                  </a:extLst>
                </a:gridCol>
                <a:gridCol w="684239">
                  <a:extLst>
                    <a:ext uri="{9D8B030D-6E8A-4147-A177-3AD203B41FA5}">
                      <a16:colId xmlns:a16="http://schemas.microsoft.com/office/drawing/2014/main" val="2008759160"/>
                    </a:ext>
                  </a:extLst>
                </a:gridCol>
                <a:gridCol w="684239">
                  <a:extLst>
                    <a:ext uri="{9D8B030D-6E8A-4147-A177-3AD203B41FA5}">
                      <a16:colId xmlns:a16="http://schemas.microsoft.com/office/drawing/2014/main" val="3567467671"/>
                    </a:ext>
                  </a:extLst>
                </a:gridCol>
                <a:gridCol w="874158">
                  <a:extLst>
                    <a:ext uri="{9D8B030D-6E8A-4147-A177-3AD203B41FA5}">
                      <a16:colId xmlns:a16="http://schemas.microsoft.com/office/drawing/2014/main" val="1395481900"/>
                    </a:ext>
                  </a:extLst>
                </a:gridCol>
                <a:gridCol w="874158">
                  <a:extLst>
                    <a:ext uri="{9D8B030D-6E8A-4147-A177-3AD203B41FA5}">
                      <a16:colId xmlns:a16="http://schemas.microsoft.com/office/drawing/2014/main" val="2615283404"/>
                    </a:ext>
                  </a:extLst>
                </a:gridCol>
                <a:gridCol w="779150">
                  <a:extLst>
                    <a:ext uri="{9D8B030D-6E8A-4147-A177-3AD203B41FA5}">
                      <a16:colId xmlns:a16="http://schemas.microsoft.com/office/drawing/2014/main" val="4256475040"/>
                    </a:ext>
                  </a:extLst>
                </a:gridCol>
                <a:gridCol w="779150">
                  <a:extLst>
                    <a:ext uri="{9D8B030D-6E8A-4147-A177-3AD203B41FA5}">
                      <a16:colId xmlns:a16="http://schemas.microsoft.com/office/drawing/2014/main" val="1896853526"/>
                    </a:ext>
                  </a:extLst>
                </a:gridCol>
                <a:gridCol w="927648">
                  <a:extLst>
                    <a:ext uri="{9D8B030D-6E8A-4147-A177-3AD203B41FA5}">
                      <a16:colId xmlns:a16="http://schemas.microsoft.com/office/drawing/2014/main" val="4029646092"/>
                    </a:ext>
                  </a:extLst>
                </a:gridCol>
                <a:gridCol w="208280">
                  <a:extLst>
                    <a:ext uri="{9D8B030D-6E8A-4147-A177-3AD203B41FA5}">
                      <a16:colId xmlns:a16="http://schemas.microsoft.com/office/drawing/2014/main" val="4234214175"/>
                    </a:ext>
                  </a:extLst>
                </a:gridCol>
                <a:gridCol w="916789">
                  <a:extLst>
                    <a:ext uri="{9D8B030D-6E8A-4147-A177-3AD203B41FA5}">
                      <a16:colId xmlns:a16="http://schemas.microsoft.com/office/drawing/2014/main" val="613574548"/>
                    </a:ext>
                  </a:extLst>
                </a:gridCol>
              </a:tblGrid>
              <a:tr h="167640">
                <a:tc>
                  <a:txBody>
                    <a:bodyPr/>
                    <a:lstStyle/>
                    <a:p>
                      <a:pPr rtl="0" fontAlgn="base">
                        <a:buNone/>
                      </a:pPr>
                      <a:r>
                        <a:rPr lang="en-US" sz="1200" dirty="0">
                          <a:solidFill>
                            <a:srgbClr val="000000"/>
                          </a:solidFill>
                          <a:effectLst/>
                          <a:latin typeface="Courier New" panose="02070309020205020404" pitchFamily="49" charset="0"/>
                        </a:rPr>
                        <a:t># samples</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 feats</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err="1">
                          <a:solidFill>
                            <a:srgbClr val="000000"/>
                          </a:solidFill>
                          <a:effectLst/>
                          <a:latin typeface="Courier New" panose="02070309020205020404" pitchFamily="49" charset="0"/>
                        </a:rPr>
                        <a:t>circuitdepth</a:t>
                      </a:r>
                      <a:endParaRPr lang="en-US" sz="1200" dirty="0">
                        <a:solidFill>
                          <a:srgbClr val="000000"/>
                        </a:solidFill>
                        <a:effectLst/>
                        <a:latin typeface="Courier New" panose="02070309020205020404" pitchFamily="49" charset="0"/>
                      </a:endParaRP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cos-sim </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err="1">
                          <a:solidFill>
                            <a:srgbClr val="000000"/>
                          </a:solidFill>
                          <a:effectLst/>
                          <a:latin typeface="Courier New" panose="02070309020205020404" pitchFamily="49" charset="0"/>
                        </a:rPr>
                        <a:t>mlp</a:t>
                      </a:r>
                      <a:endParaRPr lang="en-US" sz="1200" dirty="0">
                        <a:solidFill>
                          <a:srgbClr val="000000"/>
                        </a:solidFill>
                        <a:effectLst/>
                        <a:latin typeface="Courier New" panose="02070309020205020404" pitchFamily="49" charset="0"/>
                      </a:endParaRP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qc</a:t>
                      </a:r>
                    </a:p>
                  </a:txBody>
                  <a:tcPr anchor="ctr">
                    <a:lnL>
                      <a:noFill/>
                    </a:lnL>
                    <a:lnR>
                      <a:noFill/>
                    </a:lnR>
                    <a:lnT>
                      <a:noFill/>
                    </a:lnT>
                    <a:lnB>
                      <a:noFill/>
                    </a:lnB>
                    <a:solidFill>
                      <a:srgbClr val="FFFFFF"/>
                    </a:solidFill>
                  </a:tcPr>
                </a:tc>
                <a:extLst>
                  <a:ext uri="{0D108BD9-81ED-4DB2-BD59-A6C34878D82A}">
                    <a16:rowId xmlns:a16="http://schemas.microsoft.com/office/drawing/2014/main" val="457085683"/>
                  </a:ext>
                </a:extLst>
              </a:tr>
              <a:tr h="167640">
                <a:tc>
                  <a:txBody>
                    <a:bodyPr/>
                    <a:lstStyle/>
                    <a:p>
                      <a:pPr rtl="0" fontAlgn="base">
                        <a:buNone/>
                      </a:pPr>
                      <a:r>
                        <a:rPr lang="en-US" sz="1200" dirty="0">
                          <a:solidFill>
                            <a:srgbClr val="000000"/>
                          </a:solidFill>
                          <a:effectLst/>
                          <a:latin typeface="Courier New" panose="02070309020205020404" pitchFamily="49" charset="0"/>
                        </a:rPr>
                        <a:t>3000</a:t>
                      </a:r>
                    </a:p>
                  </a:txBody>
                  <a:tcPr anchor="ctr">
                    <a:lnL>
                      <a:noFill/>
                    </a:lnL>
                    <a:lnR>
                      <a:noFill/>
                    </a:lnR>
                    <a:lnT>
                      <a:noFill/>
                    </a:lnT>
                    <a:lnB>
                      <a:noFill/>
                    </a:lnB>
                    <a:solidFill>
                      <a:srgbClr val="FFFFFF"/>
                    </a:solidFill>
                  </a:tcPr>
                </a:tc>
                <a:tc>
                  <a:txBody>
                    <a:bodyPr/>
                    <a:lstStyle/>
                    <a:p>
                      <a:pPr rtl="0" fontAlgn="base">
                        <a:buNone/>
                      </a:pP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10</a:t>
                      </a:r>
                    </a:p>
                  </a:txBody>
                  <a:tcPr anchor="ctr">
                    <a:lnL>
                      <a:noFill/>
                    </a:lnL>
                    <a:lnR>
                      <a:noFill/>
                    </a:lnR>
                    <a:lnT>
                      <a:noFill/>
                    </a:lnT>
                    <a:lnB>
                      <a:noFill/>
                    </a:lnB>
                    <a:solidFill>
                      <a:srgbClr val="FFFFFF"/>
                    </a:solidFill>
                  </a:tcPr>
                </a:tc>
                <a:tc>
                  <a:txBody>
                    <a:bodyPr/>
                    <a:lstStyle/>
                    <a:p>
                      <a:pPr rtl="0" fontAlgn="base">
                        <a:buNone/>
                      </a:pP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38.83</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48.33</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51.67</a:t>
                      </a:r>
                    </a:p>
                  </a:txBody>
                  <a:tcPr anchor="ctr">
                    <a:lnL>
                      <a:noFill/>
                    </a:lnL>
                    <a:lnR>
                      <a:noFill/>
                    </a:lnR>
                    <a:lnT>
                      <a:noFill/>
                    </a:lnT>
                    <a:lnB>
                      <a:noFill/>
                    </a:lnB>
                    <a:solidFill>
                      <a:srgbClr val="FFFFFF"/>
                    </a:solidFill>
                  </a:tcPr>
                </a:tc>
                <a:extLst>
                  <a:ext uri="{0D108BD9-81ED-4DB2-BD59-A6C34878D82A}">
                    <a16:rowId xmlns:a16="http://schemas.microsoft.com/office/drawing/2014/main" val="1847195054"/>
                  </a:ext>
                </a:extLst>
              </a:tr>
              <a:tr h="167640">
                <a:tc>
                  <a:txBody>
                    <a:bodyPr/>
                    <a:lstStyle/>
                    <a:p>
                      <a:pPr rtl="0" fontAlgn="base">
                        <a:buNone/>
                      </a:pPr>
                      <a:r>
                        <a:rPr lang="en-US" sz="1200" dirty="0">
                          <a:solidFill>
                            <a:srgbClr val="000000"/>
                          </a:solidFill>
                          <a:effectLst/>
                          <a:latin typeface="Courier New" panose="02070309020205020404" pitchFamily="49" charset="0"/>
                        </a:rPr>
                        <a:t>3000</a:t>
                      </a:r>
                    </a:p>
                  </a:txBody>
                  <a:tcPr anchor="ctr">
                    <a:lnL>
                      <a:noFill/>
                    </a:lnL>
                    <a:lnR>
                      <a:noFill/>
                    </a:lnR>
                    <a:lnT>
                      <a:noFill/>
                    </a:lnT>
                    <a:lnB>
                      <a:noFill/>
                    </a:lnB>
                    <a:solidFill>
                      <a:srgbClr val="FFFFFF"/>
                    </a:solidFill>
                  </a:tcPr>
                </a:tc>
                <a:tc>
                  <a:txBody>
                    <a:bodyPr/>
                    <a:lstStyle/>
                    <a:p>
                      <a:pPr rtl="0" fontAlgn="base">
                        <a:buNone/>
                      </a:pP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10</a:t>
                      </a:r>
                    </a:p>
                  </a:txBody>
                  <a:tcPr anchor="ctr">
                    <a:lnL>
                      <a:noFill/>
                    </a:lnL>
                    <a:lnR>
                      <a:noFill/>
                    </a:lnR>
                    <a:lnT>
                      <a:noFill/>
                    </a:lnT>
                    <a:lnB>
                      <a:noFill/>
                    </a:lnB>
                    <a:solidFill>
                      <a:srgbClr val="FFFFFF"/>
                    </a:solidFill>
                  </a:tcPr>
                </a:tc>
                <a:tc>
                  <a:txBody>
                    <a:bodyPr/>
                    <a:lstStyle/>
                    <a:p>
                      <a:pPr rtl="0" fontAlgn="base">
                        <a:buNone/>
                      </a:pP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2</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47.17</a:t>
                      </a:r>
                    </a:p>
                  </a:txBody>
                  <a:tcPr anchor="ctr">
                    <a:lnL>
                      <a:noFill/>
                    </a:lnL>
                    <a:lnR>
                      <a:noFill/>
                    </a:lnR>
                    <a:lnT>
                      <a:noFill/>
                    </a:lnT>
                    <a:lnB>
                      <a:noFill/>
                    </a:lnB>
                    <a:solidFill>
                      <a:srgbClr val="FFFFFF"/>
                    </a:solidFill>
                  </a:tcPr>
                </a:tc>
                <a:extLst>
                  <a:ext uri="{0D108BD9-81ED-4DB2-BD59-A6C34878D82A}">
                    <a16:rowId xmlns:a16="http://schemas.microsoft.com/office/drawing/2014/main" val="3487351531"/>
                  </a:ext>
                </a:extLst>
              </a:tr>
              <a:tr h="167640">
                <a:tc>
                  <a:txBody>
                    <a:bodyPr/>
                    <a:lstStyle/>
                    <a:p>
                      <a:pPr rtl="0" fontAlgn="base">
                        <a:buNone/>
                      </a:pPr>
                      <a:r>
                        <a:rPr lang="en-US" sz="1200" dirty="0">
                          <a:solidFill>
                            <a:srgbClr val="000000"/>
                          </a:solidFill>
                          <a:effectLst/>
                          <a:latin typeface="Courier New" panose="02070309020205020404" pitchFamily="49" charset="0"/>
                        </a:rPr>
                        <a:t>3000</a:t>
                      </a:r>
                    </a:p>
                  </a:txBody>
                  <a:tcPr anchor="ctr">
                    <a:lnL>
                      <a:noFill/>
                    </a:lnL>
                    <a:lnR>
                      <a:noFill/>
                    </a:lnR>
                    <a:lnT>
                      <a:noFill/>
                    </a:lnT>
                    <a:lnB>
                      <a:noFill/>
                    </a:lnB>
                    <a:solidFill>
                      <a:srgbClr val="FFFFFF"/>
                    </a:solidFill>
                  </a:tcPr>
                </a:tc>
                <a:tc>
                  <a:txBody>
                    <a:bodyPr/>
                    <a:lstStyle/>
                    <a:p>
                      <a:pPr rtl="0" fontAlgn="base">
                        <a:buNone/>
                      </a:pP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10</a:t>
                      </a:r>
                    </a:p>
                  </a:txBody>
                  <a:tcPr anchor="ctr">
                    <a:lnL>
                      <a:noFill/>
                    </a:lnL>
                    <a:lnR>
                      <a:noFill/>
                    </a:lnR>
                    <a:lnT>
                      <a:noFill/>
                    </a:lnT>
                    <a:lnB>
                      <a:noFill/>
                    </a:lnB>
                    <a:solidFill>
                      <a:srgbClr val="FFFFFF"/>
                    </a:solidFill>
                  </a:tcPr>
                </a:tc>
                <a:tc>
                  <a:txBody>
                    <a:bodyPr/>
                    <a:lstStyle/>
                    <a:p>
                      <a:pPr rtl="0" fontAlgn="base">
                        <a:buNone/>
                      </a:pP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3</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47.33</a:t>
                      </a:r>
                    </a:p>
                  </a:txBody>
                  <a:tcPr anchor="ctr">
                    <a:lnL>
                      <a:noFill/>
                    </a:lnL>
                    <a:lnR>
                      <a:noFill/>
                    </a:lnR>
                    <a:lnT>
                      <a:noFill/>
                    </a:lnT>
                    <a:lnB>
                      <a:noFill/>
                    </a:lnB>
                    <a:solidFill>
                      <a:srgbClr val="FFFFFF"/>
                    </a:solidFill>
                  </a:tcPr>
                </a:tc>
                <a:extLst>
                  <a:ext uri="{0D108BD9-81ED-4DB2-BD59-A6C34878D82A}">
                    <a16:rowId xmlns:a16="http://schemas.microsoft.com/office/drawing/2014/main" val="3776770110"/>
                  </a:ext>
                </a:extLst>
              </a:tr>
              <a:tr h="167640">
                <a:tc>
                  <a:txBody>
                    <a:bodyPr/>
                    <a:lstStyle/>
                    <a:p>
                      <a:pPr rtl="0" fontAlgn="base">
                        <a:buNone/>
                      </a:pPr>
                      <a:r>
                        <a:rPr lang="en-US" sz="1200" dirty="0">
                          <a:solidFill>
                            <a:srgbClr val="000000"/>
                          </a:solidFill>
                          <a:effectLst/>
                          <a:latin typeface="Courier New" panose="02070309020205020404" pitchFamily="49" charset="0"/>
                        </a:rPr>
                        <a:t>3000</a:t>
                      </a:r>
                    </a:p>
                  </a:txBody>
                  <a:tcPr anchor="ctr">
                    <a:lnL>
                      <a:noFill/>
                    </a:lnL>
                    <a:lnR>
                      <a:noFill/>
                    </a:lnR>
                    <a:lnT>
                      <a:noFill/>
                    </a:lnT>
                    <a:lnB>
                      <a:noFill/>
                    </a:lnB>
                    <a:solidFill>
                      <a:srgbClr val="FFFFFF"/>
                    </a:solidFill>
                  </a:tcPr>
                </a:tc>
                <a:tc>
                  <a:txBody>
                    <a:bodyPr/>
                    <a:lstStyle/>
                    <a:p>
                      <a:pPr rtl="0" fontAlgn="base">
                        <a:buNone/>
                      </a:pP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10</a:t>
                      </a:r>
                    </a:p>
                  </a:txBody>
                  <a:tcPr anchor="ctr">
                    <a:lnL>
                      <a:noFill/>
                    </a:lnL>
                    <a:lnR>
                      <a:noFill/>
                    </a:lnR>
                    <a:lnT>
                      <a:noFill/>
                    </a:lnT>
                    <a:lnB>
                      <a:noFill/>
                    </a:lnB>
                    <a:solidFill>
                      <a:srgbClr val="FFFFFF"/>
                    </a:solidFill>
                  </a:tcPr>
                </a:tc>
                <a:tc>
                  <a:txBody>
                    <a:bodyPr/>
                    <a:lstStyle/>
                    <a:p>
                      <a:pPr rtl="0" fontAlgn="base">
                        <a:buNone/>
                      </a:pP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4</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47.33</a:t>
                      </a:r>
                    </a:p>
                  </a:txBody>
                  <a:tcPr anchor="ctr">
                    <a:lnL>
                      <a:noFill/>
                    </a:lnL>
                    <a:lnR>
                      <a:noFill/>
                    </a:lnR>
                    <a:lnT>
                      <a:noFill/>
                    </a:lnT>
                    <a:lnB>
                      <a:noFill/>
                    </a:lnB>
                    <a:solidFill>
                      <a:srgbClr val="FFFFFF"/>
                    </a:solidFill>
                  </a:tcPr>
                </a:tc>
                <a:extLst>
                  <a:ext uri="{0D108BD9-81ED-4DB2-BD59-A6C34878D82A}">
                    <a16:rowId xmlns:a16="http://schemas.microsoft.com/office/drawing/2014/main" val="1856814697"/>
                  </a:ext>
                </a:extLst>
              </a:tr>
              <a:tr h="167640">
                <a:tc>
                  <a:txBody>
                    <a:bodyPr/>
                    <a:lstStyle/>
                    <a:p>
                      <a:pPr rtl="0" fontAlgn="base">
                        <a:buNone/>
                      </a:pPr>
                      <a:r>
                        <a:rPr lang="en-US" sz="1200" dirty="0">
                          <a:solidFill>
                            <a:srgbClr val="000000"/>
                          </a:solidFill>
                          <a:effectLst/>
                          <a:latin typeface="Courier New" panose="02070309020205020404" pitchFamily="49" charset="0"/>
                        </a:rPr>
                        <a:t>3000</a:t>
                      </a:r>
                    </a:p>
                  </a:txBody>
                  <a:tcPr anchor="ctr">
                    <a:lnL>
                      <a:noFill/>
                    </a:lnL>
                    <a:lnR>
                      <a:noFill/>
                    </a:lnR>
                    <a:lnT>
                      <a:noFill/>
                    </a:lnT>
                    <a:lnB>
                      <a:noFill/>
                    </a:lnB>
                    <a:solidFill>
                      <a:srgbClr val="FFFFFF"/>
                    </a:solidFill>
                  </a:tcPr>
                </a:tc>
                <a:tc>
                  <a:txBody>
                    <a:bodyPr/>
                    <a:lstStyle/>
                    <a:p>
                      <a:pPr rtl="0" fontAlgn="base">
                        <a:buNone/>
                      </a:pP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10</a:t>
                      </a:r>
                    </a:p>
                  </a:txBody>
                  <a:tcPr anchor="ctr">
                    <a:lnL>
                      <a:noFill/>
                    </a:lnL>
                    <a:lnR>
                      <a:noFill/>
                    </a:lnR>
                    <a:lnT>
                      <a:noFill/>
                    </a:lnT>
                    <a:lnB>
                      <a:noFill/>
                    </a:lnB>
                    <a:solidFill>
                      <a:srgbClr val="FFFFFF"/>
                    </a:solidFill>
                  </a:tcPr>
                </a:tc>
                <a:tc>
                  <a:txBody>
                    <a:bodyPr/>
                    <a:lstStyle/>
                    <a:p>
                      <a:pPr rtl="0" fontAlgn="base">
                        <a:buNone/>
                      </a:pP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5</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47.33</a:t>
                      </a:r>
                    </a:p>
                  </a:txBody>
                  <a:tcPr anchor="ctr">
                    <a:lnL>
                      <a:noFill/>
                    </a:lnL>
                    <a:lnR>
                      <a:noFill/>
                    </a:lnR>
                    <a:lnT>
                      <a:noFill/>
                    </a:lnT>
                    <a:lnB>
                      <a:noFill/>
                    </a:lnB>
                    <a:solidFill>
                      <a:srgbClr val="FFFFFF"/>
                    </a:solidFill>
                  </a:tcPr>
                </a:tc>
                <a:extLst>
                  <a:ext uri="{0D108BD9-81ED-4DB2-BD59-A6C34878D82A}">
                    <a16:rowId xmlns:a16="http://schemas.microsoft.com/office/drawing/2014/main" val="2322983193"/>
                  </a:ext>
                </a:extLst>
              </a:tr>
              <a:tr h="167640">
                <a:tc>
                  <a:txBody>
                    <a:bodyPr/>
                    <a:lstStyle/>
                    <a:p>
                      <a:pPr rtl="0" fontAlgn="base">
                        <a:buNone/>
                      </a:pPr>
                      <a:r>
                        <a:rPr lang="en-US" sz="1200" dirty="0">
                          <a:solidFill>
                            <a:srgbClr val="000000"/>
                          </a:solidFill>
                          <a:effectLst/>
                          <a:latin typeface="Courier New" panose="02070309020205020404" pitchFamily="49" charset="0"/>
                        </a:rPr>
                        <a:t>3000</a:t>
                      </a:r>
                    </a:p>
                  </a:txBody>
                  <a:tcPr anchor="ctr">
                    <a:lnL>
                      <a:noFill/>
                    </a:lnL>
                    <a:lnR>
                      <a:noFill/>
                    </a:lnR>
                    <a:lnT>
                      <a:noFill/>
                    </a:lnT>
                    <a:lnB>
                      <a:noFill/>
                    </a:lnB>
                    <a:solidFill>
                      <a:srgbClr val="FFFFFF"/>
                    </a:solidFill>
                  </a:tcPr>
                </a:tc>
                <a:tc>
                  <a:txBody>
                    <a:bodyPr/>
                    <a:lstStyle/>
                    <a:p>
                      <a:pPr rtl="0" fontAlgn="base">
                        <a:buNone/>
                      </a:pP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10</a:t>
                      </a:r>
                    </a:p>
                  </a:txBody>
                  <a:tcPr anchor="ctr">
                    <a:lnL>
                      <a:noFill/>
                    </a:lnL>
                    <a:lnR>
                      <a:noFill/>
                    </a:lnR>
                    <a:lnT>
                      <a:noFill/>
                    </a:lnT>
                    <a:lnB>
                      <a:noFill/>
                    </a:lnB>
                    <a:solidFill>
                      <a:srgbClr val="FFFFFF"/>
                    </a:solidFill>
                  </a:tcPr>
                </a:tc>
                <a:tc>
                  <a:txBody>
                    <a:bodyPr/>
                    <a:lstStyle/>
                    <a:p>
                      <a:pPr rtl="0" fontAlgn="base">
                        <a:buNone/>
                      </a:pP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6</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46.67</a:t>
                      </a:r>
                    </a:p>
                  </a:txBody>
                  <a:tcPr anchor="ctr">
                    <a:lnL>
                      <a:noFill/>
                    </a:lnL>
                    <a:lnR>
                      <a:noFill/>
                    </a:lnR>
                    <a:lnT>
                      <a:noFill/>
                    </a:lnT>
                    <a:lnB>
                      <a:noFill/>
                    </a:lnB>
                    <a:solidFill>
                      <a:srgbClr val="FFFFFF"/>
                    </a:solidFill>
                  </a:tcPr>
                </a:tc>
                <a:extLst>
                  <a:ext uri="{0D108BD9-81ED-4DB2-BD59-A6C34878D82A}">
                    <a16:rowId xmlns:a16="http://schemas.microsoft.com/office/drawing/2014/main" val="2817256566"/>
                  </a:ext>
                </a:extLst>
              </a:tr>
              <a:tr h="167640">
                <a:tc>
                  <a:txBody>
                    <a:bodyPr/>
                    <a:lstStyle/>
                    <a:p>
                      <a:pPr rtl="0" fontAlgn="base">
                        <a:buNone/>
                      </a:pPr>
                      <a:r>
                        <a:rPr lang="en-US" sz="1200" dirty="0">
                          <a:solidFill>
                            <a:srgbClr val="000000"/>
                          </a:solidFill>
                          <a:effectLst/>
                          <a:latin typeface="Courier New" panose="02070309020205020404" pitchFamily="49" charset="0"/>
                        </a:rPr>
                        <a:t>3000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50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47.67</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45.17</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50.50</a:t>
                      </a:r>
                    </a:p>
                  </a:txBody>
                  <a:tcPr anchor="ctr">
                    <a:lnL>
                      <a:noFill/>
                    </a:lnL>
                    <a:lnR>
                      <a:noFill/>
                    </a:lnR>
                    <a:lnT>
                      <a:noFill/>
                    </a:lnT>
                    <a:lnB>
                      <a:noFill/>
                    </a:lnB>
                    <a:solidFill>
                      <a:srgbClr val="FFFFFF"/>
                    </a:solidFill>
                  </a:tcPr>
                </a:tc>
                <a:extLst>
                  <a:ext uri="{0D108BD9-81ED-4DB2-BD59-A6C34878D82A}">
                    <a16:rowId xmlns:a16="http://schemas.microsoft.com/office/drawing/2014/main" val="893014662"/>
                  </a:ext>
                </a:extLst>
              </a:tr>
              <a:tr h="167640">
                <a:tc>
                  <a:txBody>
                    <a:bodyPr/>
                    <a:lstStyle/>
                    <a:p>
                      <a:pPr rtl="0" fontAlgn="base">
                        <a:buNone/>
                      </a:pPr>
                      <a:r>
                        <a:rPr lang="en-US" sz="1200" dirty="0">
                          <a:solidFill>
                            <a:srgbClr val="000000"/>
                          </a:solidFill>
                          <a:effectLst/>
                          <a:latin typeface="Courier New" panose="02070309020205020404" pitchFamily="49" charset="0"/>
                        </a:rPr>
                        <a:t>3000</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50</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2</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50.50</a:t>
                      </a:r>
                    </a:p>
                  </a:txBody>
                  <a:tcPr anchor="ctr">
                    <a:lnL>
                      <a:noFill/>
                    </a:lnL>
                    <a:lnR>
                      <a:noFill/>
                    </a:lnR>
                    <a:lnT>
                      <a:noFill/>
                    </a:lnT>
                    <a:lnB>
                      <a:noFill/>
                    </a:lnB>
                    <a:solidFill>
                      <a:srgbClr val="FFFFFF"/>
                    </a:solidFill>
                  </a:tcPr>
                </a:tc>
                <a:extLst>
                  <a:ext uri="{0D108BD9-81ED-4DB2-BD59-A6C34878D82A}">
                    <a16:rowId xmlns:a16="http://schemas.microsoft.com/office/drawing/2014/main" val="1140559666"/>
                  </a:ext>
                </a:extLst>
              </a:tr>
              <a:tr h="167640">
                <a:tc>
                  <a:txBody>
                    <a:bodyPr/>
                    <a:lstStyle/>
                    <a:p>
                      <a:pPr rtl="0" fontAlgn="base">
                        <a:buNone/>
                      </a:pPr>
                      <a:r>
                        <a:rPr lang="en-US" sz="1200" dirty="0">
                          <a:solidFill>
                            <a:srgbClr val="000000"/>
                          </a:solidFill>
                          <a:effectLst/>
                          <a:latin typeface="Courier New" panose="02070309020205020404" pitchFamily="49" charset="0"/>
                        </a:rPr>
                        <a:t>3000</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50</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3</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50.50</a:t>
                      </a:r>
                    </a:p>
                  </a:txBody>
                  <a:tcPr anchor="ctr">
                    <a:lnL>
                      <a:noFill/>
                    </a:lnL>
                    <a:lnR>
                      <a:noFill/>
                    </a:lnR>
                    <a:lnT>
                      <a:noFill/>
                    </a:lnT>
                    <a:lnB>
                      <a:noFill/>
                    </a:lnB>
                    <a:solidFill>
                      <a:srgbClr val="FFFFFF"/>
                    </a:solidFill>
                  </a:tcPr>
                </a:tc>
                <a:extLst>
                  <a:ext uri="{0D108BD9-81ED-4DB2-BD59-A6C34878D82A}">
                    <a16:rowId xmlns:a16="http://schemas.microsoft.com/office/drawing/2014/main" val="771431675"/>
                  </a:ext>
                </a:extLst>
              </a:tr>
              <a:tr h="167640">
                <a:tc>
                  <a:txBody>
                    <a:bodyPr/>
                    <a:lstStyle/>
                    <a:p>
                      <a:pPr rtl="0" fontAlgn="base">
                        <a:buNone/>
                      </a:pPr>
                      <a:r>
                        <a:rPr lang="en-US" sz="1200" dirty="0">
                          <a:solidFill>
                            <a:srgbClr val="000000"/>
                          </a:solidFill>
                          <a:effectLst/>
                          <a:latin typeface="Courier New" panose="02070309020205020404" pitchFamily="49" charset="0"/>
                        </a:rPr>
                        <a:t>3000</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100</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44.00</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48.67</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54.17</a:t>
                      </a:r>
                    </a:p>
                  </a:txBody>
                  <a:tcPr anchor="ctr">
                    <a:lnL>
                      <a:noFill/>
                    </a:lnL>
                    <a:lnR>
                      <a:noFill/>
                    </a:lnR>
                    <a:lnT>
                      <a:noFill/>
                    </a:lnT>
                    <a:lnB>
                      <a:noFill/>
                    </a:lnB>
                    <a:solidFill>
                      <a:srgbClr val="FFFFFF"/>
                    </a:solidFill>
                  </a:tcPr>
                </a:tc>
                <a:extLst>
                  <a:ext uri="{0D108BD9-81ED-4DB2-BD59-A6C34878D82A}">
                    <a16:rowId xmlns:a16="http://schemas.microsoft.com/office/drawing/2014/main" val="3930065911"/>
                  </a:ext>
                </a:extLst>
              </a:tr>
              <a:tr h="167640">
                <a:tc>
                  <a:txBody>
                    <a:bodyPr/>
                    <a:lstStyle/>
                    <a:p>
                      <a:pPr rtl="0" fontAlgn="base">
                        <a:buNone/>
                      </a:pPr>
                      <a:r>
                        <a:rPr lang="en-US" sz="1200" dirty="0">
                          <a:solidFill>
                            <a:srgbClr val="000000"/>
                          </a:solidFill>
                          <a:effectLst/>
                          <a:latin typeface="Courier New" panose="02070309020205020404" pitchFamily="49" charset="0"/>
                        </a:rPr>
                        <a:t>3000</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100</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2</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a:t>
                      </a:r>
                    </a:p>
                  </a:txBody>
                  <a:tcPr anchor="ctr">
                    <a:lnL>
                      <a:noFill/>
                    </a:lnL>
                    <a:lnR>
                      <a:noFill/>
                    </a:lnR>
                    <a:lnT>
                      <a:noFill/>
                    </a:lnT>
                    <a:lnB>
                      <a:noFill/>
                    </a:lnB>
                    <a:solidFill>
                      <a:srgbClr val="FFFFFF"/>
                    </a:solidFill>
                  </a:tcPr>
                </a:tc>
                <a:tc>
                  <a:txBody>
                    <a:bodyPr/>
                    <a:lstStyle/>
                    <a:p>
                      <a:pPr rtl="0" fontAlgn="base">
                        <a:buNone/>
                      </a:pP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54.17</a:t>
                      </a:r>
                    </a:p>
                  </a:txBody>
                  <a:tcPr anchor="ctr">
                    <a:lnL>
                      <a:noFill/>
                    </a:lnL>
                    <a:lnR>
                      <a:noFill/>
                    </a:lnR>
                    <a:lnT>
                      <a:noFill/>
                    </a:lnT>
                    <a:lnB>
                      <a:noFill/>
                    </a:lnB>
                    <a:solidFill>
                      <a:srgbClr val="FFFFFF"/>
                    </a:solidFill>
                  </a:tcPr>
                </a:tc>
                <a:extLst>
                  <a:ext uri="{0D108BD9-81ED-4DB2-BD59-A6C34878D82A}">
                    <a16:rowId xmlns:a16="http://schemas.microsoft.com/office/drawing/2014/main" val="2442841159"/>
                  </a:ext>
                </a:extLst>
              </a:tr>
            </a:tbl>
          </a:graphicData>
        </a:graphic>
      </p:graphicFrame>
    </p:spTree>
    <p:extLst>
      <p:ext uri="{BB962C8B-B14F-4D97-AF65-F5344CB8AC3E}">
        <p14:creationId xmlns:p14="http://schemas.microsoft.com/office/powerpoint/2010/main" val="2889047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73D2D1-3CC6-1B59-2CD3-86A87A9EF6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75C06B-CF0F-74BE-8C12-B95879682796}"/>
              </a:ext>
            </a:extLst>
          </p:cNvPr>
          <p:cNvSpPr>
            <a:spLocks noGrp="1"/>
          </p:cNvSpPr>
          <p:nvPr>
            <p:ph type="title"/>
          </p:nvPr>
        </p:nvSpPr>
        <p:spPr/>
        <p:txBody>
          <a:bodyPr>
            <a:normAutofit fontScale="90000"/>
          </a:bodyPr>
          <a:lstStyle/>
          <a:p>
            <a:r>
              <a:rPr lang="en-US" dirty="0"/>
              <a:t>Quantum Machine Learning Experimentation</a:t>
            </a:r>
          </a:p>
        </p:txBody>
      </p:sp>
      <p:sp>
        <p:nvSpPr>
          <p:cNvPr id="3" name="Content Placeholder 2">
            <a:extLst>
              <a:ext uri="{FF2B5EF4-FFF2-40B4-BE49-F238E27FC236}">
                <a16:creationId xmlns:a16="http://schemas.microsoft.com/office/drawing/2014/main" id="{D41A9578-5281-B326-2734-658B51401E99}"/>
              </a:ext>
            </a:extLst>
          </p:cNvPr>
          <p:cNvSpPr>
            <a:spLocks noGrp="1"/>
          </p:cNvSpPr>
          <p:nvPr>
            <p:ph idx="1"/>
          </p:nvPr>
        </p:nvSpPr>
        <p:spPr/>
        <p:txBody>
          <a:bodyPr/>
          <a:lstStyle/>
          <a:p>
            <a:pPr marL="914400" lvl="2" indent="0">
              <a:buNone/>
            </a:pPr>
            <a:endParaRPr lang="en-US" dirty="0"/>
          </a:p>
          <a:p>
            <a:endParaRPr lang="en-US" dirty="0"/>
          </a:p>
        </p:txBody>
      </p:sp>
      <p:graphicFrame>
        <p:nvGraphicFramePr>
          <p:cNvPr id="4" name="Table 3">
            <a:extLst>
              <a:ext uri="{FF2B5EF4-FFF2-40B4-BE49-F238E27FC236}">
                <a16:creationId xmlns:a16="http://schemas.microsoft.com/office/drawing/2014/main" id="{B80A93A6-5EFC-491C-2EEF-9EA0E37D5855}"/>
              </a:ext>
            </a:extLst>
          </p:cNvPr>
          <p:cNvGraphicFramePr>
            <a:graphicFrameLocks noGrp="1"/>
          </p:cNvGraphicFramePr>
          <p:nvPr>
            <p:extLst>
              <p:ext uri="{D42A27DB-BD31-4B8C-83A1-F6EECF244321}">
                <p14:modId xmlns:p14="http://schemas.microsoft.com/office/powerpoint/2010/main" val="3843219934"/>
              </p:ext>
            </p:extLst>
          </p:nvPr>
        </p:nvGraphicFramePr>
        <p:xfrm>
          <a:off x="439271" y="886956"/>
          <a:ext cx="8476129" cy="1554480"/>
        </p:xfrm>
        <a:graphic>
          <a:graphicData uri="http://schemas.openxmlformats.org/drawingml/2006/table">
            <a:tbl>
              <a:tblPr/>
              <a:tblGrid>
                <a:gridCol w="792433">
                  <a:extLst>
                    <a:ext uri="{9D8B030D-6E8A-4147-A177-3AD203B41FA5}">
                      <a16:colId xmlns:a16="http://schemas.microsoft.com/office/drawing/2014/main" val="4086295000"/>
                    </a:ext>
                  </a:extLst>
                </a:gridCol>
                <a:gridCol w="792433">
                  <a:extLst>
                    <a:ext uri="{9D8B030D-6E8A-4147-A177-3AD203B41FA5}">
                      <a16:colId xmlns:a16="http://schemas.microsoft.com/office/drawing/2014/main" val="541823218"/>
                    </a:ext>
                  </a:extLst>
                </a:gridCol>
                <a:gridCol w="620270">
                  <a:extLst>
                    <a:ext uri="{9D8B030D-6E8A-4147-A177-3AD203B41FA5}">
                      <a16:colId xmlns:a16="http://schemas.microsoft.com/office/drawing/2014/main" val="2008759160"/>
                    </a:ext>
                  </a:extLst>
                </a:gridCol>
                <a:gridCol w="620270">
                  <a:extLst>
                    <a:ext uri="{9D8B030D-6E8A-4147-A177-3AD203B41FA5}">
                      <a16:colId xmlns:a16="http://schemas.microsoft.com/office/drawing/2014/main" val="3567467671"/>
                    </a:ext>
                  </a:extLst>
                </a:gridCol>
                <a:gridCol w="792433">
                  <a:extLst>
                    <a:ext uri="{9D8B030D-6E8A-4147-A177-3AD203B41FA5}">
                      <a16:colId xmlns:a16="http://schemas.microsoft.com/office/drawing/2014/main" val="1395481900"/>
                    </a:ext>
                  </a:extLst>
                </a:gridCol>
                <a:gridCol w="792433">
                  <a:extLst>
                    <a:ext uri="{9D8B030D-6E8A-4147-A177-3AD203B41FA5}">
                      <a16:colId xmlns:a16="http://schemas.microsoft.com/office/drawing/2014/main" val="2615283404"/>
                    </a:ext>
                  </a:extLst>
                </a:gridCol>
                <a:gridCol w="792433">
                  <a:extLst>
                    <a:ext uri="{9D8B030D-6E8A-4147-A177-3AD203B41FA5}">
                      <a16:colId xmlns:a16="http://schemas.microsoft.com/office/drawing/2014/main" val="1073309723"/>
                    </a:ext>
                  </a:extLst>
                </a:gridCol>
                <a:gridCol w="706307">
                  <a:extLst>
                    <a:ext uri="{9D8B030D-6E8A-4147-A177-3AD203B41FA5}">
                      <a16:colId xmlns:a16="http://schemas.microsoft.com/office/drawing/2014/main" val="4256475040"/>
                    </a:ext>
                  </a:extLst>
                </a:gridCol>
                <a:gridCol w="706307">
                  <a:extLst>
                    <a:ext uri="{9D8B030D-6E8A-4147-A177-3AD203B41FA5}">
                      <a16:colId xmlns:a16="http://schemas.microsoft.com/office/drawing/2014/main" val="1896853526"/>
                    </a:ext>
                  </a:extLst>
                </a:gridCol>
                <a:gridCol w="681951">
                  <a:extLst>
                    <a:ext uri="{9D8B030D-6E8A-4147-A177-3AD203B41FA5}">
                      <a16:colId xmlns:a16="http://schemas.microsoft.com/office/drawing/2014/main" val="4029646092"/>
                    </a:ext>
                  </a:extLst>
                </a:gridCol>
                <a:gridCol w="331694">
                  <a:extLst>
                    <a:ext uri="{9D8B030D-6E8A-4147-A177-3AD203B41FA5}">
                      <a16:colId xmlns:a16="http://schemas.microsoft.com/office/drawing/2014/main" val="4234214175"/>
                    </a:ext>
                  </a:extLst>
                </a:gridCol>
                <a:gridCol w="847165">
                  <a:extLst>
                    <a:ext uri="{9D8B030D-6E8A-4147-A177-3AD203B41FA5}">
                      <a16:colId xmlns:a16="http://schemas.microsoft.com/office/drawing/2014/main" val="613574548"/>
                    </a:ext>
                  </a:extLst>
                </a:gridCol>
              </a:tblGrid>
              <a:tr h="167640">
                <a:tc>
                  <a:txBody>
                    <a:bodyPr/>
                    <a:lstStyle/>
                    <a:p>
                      <a:pPr rtl="0" fontAlgn="base">
                        <a:buNone/>
                      </a:pPr>
                      <a:r>
                        <a:rPr lang="en-US" sz="1200" dirty="0">
                          <a:solidFill>
                            <a:srgbClr val="000000"/>
                          </a:solidFill>
                          <a:effectLst/>
                          <a:latin typeface="Courier New" panose="02070309020205020404" pitchFamily="49" charset="0"/>
                        </a:rPr>
                        <a:t># samples</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 feats</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Circuit depth</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alibri" panose="020F0502020204030204" pitchFamily="34" charset="0"/>
                        </a:rPr>
                        <a:t>Rand</a:t>
                      </a:r>
                    </a:p>
                    <a:p>
                      <a:pPr rtl="0" fontAlgn="base">
                        <a:buNone/>
                      </a:pPr>
                      <a:r>
                        <a:rPr lang="en-US" sz="1200" dirty="0">
                          <a:solidFill>
                            <a:srgbClr val="000000"/>
                          </a:solidFill>
                          <a:effectLst/>
                          <a:latin typeface="Calibri" panose="020F0502020204030204" pitchFamily="34" charset="0"/>
                        </a:rPr>
                        <a:t>Seed</a:t>
                      </a: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cos-sim </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err="1">
                          <a:solidFill>
                            <a:srgbClr val="000000"/>
                          </a:solidFill>
                          <a:effectLst/>
                          <a:latin typeface="Courier New" panose="02070309020205020404" pitchFamily="49" charset="0"/>
                        </a:rPr>
                        <a:t>mlp</a:t>
                      </a:r>
                      <a:endParaRPr lang="en-US" sz="1200" dirty="0">
                        <a:solidFill>
                          <a:srgbClr val="000000"/>
                        </a:solidFill>
                        <a:effectLst/>
                        <a:latin typeface="Courier New" panose="02070309020205020404" pitchFamily="49" charset="0"/>
                      </a:endParaRP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qc</a:t>
                      </a:r>
                    </a:p>
                  </a:txBody>
                  <a:tcPr anchor="ctr">
                    <a:lnL>
                      <a:noFill/>
                    </a:lnL>
                    <a:lnR>
                      <a:noFill/>
                    </a:lnR>
                    <a:lnT>
                      <a:noFill/>
                    </a:lnT>
                    <a:lnB>
                      <a:noFill/>
                    </a:lnB>
                    <a:solidFill>
                      <a:srgbClr val="FFFFFF"/>
                    </a:solidFill>
                  </a:tcPr>
                </a:tc>
                <a:extLst>
                  <a:ext uri="{0D108BD9-81ED-4DB2-BD59-A6C34878D82A}">
                    <a16:rowId xmlns:a16="http://schemas.microsoft.com/office/drawing/2014/main" val="457085683"/>
                  </a:ext>
                </a:extLst>
              </a:tr>
              <a:tr h="167640">
                <a:tc>
                  <a:txBody>
                    <a:bodyPr/>
                    <a:lstStyle/>
                    <a:p>
                      <a:pPr rtl="0" fontAlgn="base">
                        <a:buNone/>
                      </a:pPr>
                      <a:r>
                        <a:rPr lang="en-US" sz="1200" dirty="0">
                          <a:solidFill>
                            <a:srgbClr val="000000"/>
                          </a:solidFill>
                          <a:effectLst/>
                          <a:latin typeface="Courier New" panose="02070309020205020404" pitchFamily="49" charset="0"/>
                        </a:rPr>
                        <a:t>50</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50</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alibri" panose="020F0502020204030204" pitchFamily="34" charset="0"/>
                        </a:rPr>
                        <a:t>27</a:t>
                      </a: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60.00</a:t>
                      </a:r>
                    </a:p>
                  </a:txBody>
                  <a:tcPr anchor="ctr">
                    <a:lnL>
                      <a:noFill/>
                    </a:lnL>
                    <a:lnR>
                      <a:noFill/>
                    </a:lnR>
                    <a:lnT>
                      <a:noFill/>
                    </a:lnT>
                    <a:lnB>
                      <a:noFill/>
                    </a:lnB>
                    <a:solidFill>
                      <a:srgbClr val="FFFFFF"/>
                    </a:solidFill>
                  </a:tcPr>
                </a:tc>
                <a:tc>
                  <a:txBody>
                    <a:bodyPr/>
                    <a:lstStyle/>
                    <a:p>
                      <a:pPr rtl="0" fontAlgn="base">
                        <a:buNone/>
                      </a:pPr>
                      <a:br>
                        <a:rPr lang="en-US" sz="1200">
                          <a:solidFill>
                            <a:srgbClr val="000000"/>
                          </a:solidFill>
                          <a:effectLst/>
                          <a:latin typeface="Calibri" panose="020F0502020204030204" pitchFamily="34" charset="0"/>
                        </a:rPr>
                      </a:br>
                      <a:endParaRPr lang="en-US" sz="120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70.00</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40.00</a:t>
                      </a:r>
                    </a:p>
                  </a:txBody>
                  <a:tcPr anchor="ctr">
                    <a:lnL>
                      <a:noFill/>
                    </a:lnL>
                    <a:lnR>
                      <a:noFill/>
                    </a:lnR>
                    <a:lnT>
                      <a:noFill/>
                    </a:lnT>
                    <a:lnB>
                      <a:noFill/>
                    </a:lnB>
                    <a:solidFill>
                      <a:srgbClr val="FFFFFF"/>
                    </a:solidFill>
                  </a:tcPr>
                </a:tc>
                <a:extLst>
                  <a:ext uri="{0D108BD9-81ED-4DB2-BD59-A6C34878D82A}">
                    <a16:rowId xmlns:a16="http://schemas.microsoft.com/office/drawing/2014/main" val="1140559666"/>
                  </a:ext>
                </a:extLst>
              </a:tr>
              <a:tr h="167640">
                <a:tc>
                  <a:txBody>
                    <a:bodyPr/>
                    <a:lstStyle/>
                    <a:p>
                      <a:pPr rtl="0" fontAlgn="base">
                        <a:buNone/>
                      </a:pPr>
                      <a:r>
                        <a:rPr lang="en-US" sz="1200" dirty="0">
                          <a:solidFill>
                            <a:srgbClr val="000000"/>
                          </a:solidFill>
                          <a:effectLst/>
                          <a:latin typeface="Courier New" panose="02070309020205020404" pitchFamily="49" charset="0"/>
                        </a:rPr>
                        <a:t>50</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50</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1</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alibri" panose="020F0502020204030204" pitchFamily="34" charset="0"/>
                        </a:rPr>
                        <a:t>42</a:t>
                      </a: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80.00</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80.00</a:t>
                      </a:r>
                    </a:p>
                  </a:txBody>
                  <a:tcPr anchor="ctr">
                    <a:lnL>
                      <a:noFill/>
                    </a:lnL>
                    <a:lnR>
                      <a:noFill/>
                    </a:lnR>
                    <a:lnT>
                      <a:noFill/>
                    </a:lnT>
                    <a:lnB>
                      <a:noFill/>
                    </a:lnB>
                    <a:solidFill>
                      <a:srgbClr val="FFFFFF"/>
                    </a:solidFill>
                  </a:tcPr>
                </a:tc>
                <a:tc>
                  <a:txBody>
                    <a:bodyPr/>
                    <a:lstStyle/>
                    <a:p>
                      <a:pPr rtl="0" fontAlgn="base">
                        <a:buNone/>
                      </a:pPr>
                      <a:br>
                        <a:rPr lang="en-US" sz="1200" dirty="0">
                          <a:solidFill>
                            <a:srgbClr val="000000"/>
                          </a:solidFill>
                          <a:effectLst/>
                          <a:latin typeface="Calibri" panose="020F0502020204030204" pitchFamily="34" charset="0"/>
                        </a:rPr>
                      </a:br>
                      <a:endParaRPr lang="en-US" sz="1200" dirty="0">
                        <a:solidFill>
                          <a:srgbClr val="000000"/>
                        </a:solidFill>
                        <a:effectLst/>
                        <a:latin typeface="Calibri" panose="020F0502020204030204" pitchFamily="34" charset="0"/>
                      </a:endParaRPr>
                    </a:p>
                  </a:txBody>
                  <a:tcPr anchor="ctr">
                    <a:lnL>
                      <a:noFill/>
                    </a:lnL>
                    <a:lnR>
                      <a:noFill/>
                    </a:lnR>
                    <a:lnT>
                      <a:noFill/>
                    </a:lnT>
                    <a:lnB>
                      <a:noFill/>
                    </a:lnB>
                    <a:solidFill>
                      <a:srgbClr val="FFFFFF"/>
                    </a:solidFill>
                  </a:tcPr>
                </a:tc>
                <a:tc>
                  <a:txBody>
                    <a:bodyPr/>
                    <a:lstStyle/>
                    <a:p>
                      <a:pPr rtl="0" fontAlgn="base">
                        <a:buNone/>
                      </a:pPr>
                      <a:r>
                        <a:rPr lang="en-US" sz="1200" dirty="0">
                          <a:solidFill>
                            <a:srgbClr val="000000"/>
                          </a:solidFill>
                          <a:effectLst/>
                          <a:latin typeface="Courier New" panose="02070309020205020404" pitchFamily="49" charset="0"/>
                        </a:rPr>
                        <a:t>80.00</a:t>
                      </a:r>
                    </a:p>
                  </a:txBody>
                  <a:tcPr anchor="ctr">
                    <a:lnL>
                      <a:noFill/>
                    </a:lnL>
                    <a:lnR>
                      <a:noFill/>
                    </a:lnR>
                    <a:lnT>
                      <a:noFill/>
                    </a:lnT>
                    <a:lnB>
                      <a:noFill/>
                    </a:lnB>
                    <a:solidFill>
                      <a:srgbClr val="FFFFFF"/>
                    </a:solidFill>
                  </a:tcPr>
                </a:tc>
                <a:extLst>
                  <a:ext uri="{0D108BD9-81ED-4DB2-BD59-A6C34878D82A}">
                    <a16:rowId xmlns:a16="http://schemas.microsoft.com/office/drawing/2014/main" val="127071456"/>
                  </a:ext>
                </a:extLst>
              </a:tr>
            </a:tbl>
          </a:graphicData>
        </a:graphic>
      </p:graphicFrame>
      <p:sp>
        <p:nvSpPr>
          <p:cNvPr id="5" name="TextBox 4">
            <a:extLst>
              <a:ext uri="{FF2B5EF4-FFF2-40B4-BE49-F238E27FC236}">
                <a16:creationId xmlns:a16="http://schemas.microsoft.com/office/drawing/2014/main" id="{9323C857-C68D-DFE5-58FA-C15361D47E2F}"/>
              </a:ext>
            </a:extLst>
          </p:cNvPr>
          <p:cNvSpPr txBox="1"/>
          <p:nvPr/>
        </p:nvSpPr>
        <p:spPr>
          <a:xfrm>
            <a:off x="439271" y="3074894"/>
            <a:ext cx="8382000" cy="369332"/>
          </a:xfrm>
          <a:prstGeom prst="rect">
            <a:avLst/>
          </a:prstGeom>
          <a:noFill/>
        </p:spPr>
        <p:txBody>
          <a:bodyPr wrap="square" rtlCol="0">
            <a:spAutoFit/>
          </a:bodyPr>
          <a:lstStyle/>
          <a:p>
            <a:pPr marL="285750" indent="-285750">
              <a:buFont typeface="Arial" panose="020B0604020202020204" pitchFamily="34" charset="0"/>
              <a:buChar char="•"/>
            </a:pPr>
            <a:r>
              <a:rPr lang="en-US" dirty="0"/>
              <a:t>We need to more runs with different seed values for a better general rule.</a:t>
            </a:r>
          </a:p>
        </p:txBody>
      </p:sp>
    </p:spTree>
    <p:extLst>
      <p:ext uri="{BB962C8B-B14F-4D97-AF65-F5344CB8AC3E}">
        <p14:creationId xmlns:p14="http://schemas.microsoft.com/office/powerpoint/2010/main" val="3041017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578EA5-7AC3-C893-8A77-6CE3E938FE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9DC832-17A4-F0A4-0977-CFBA5B184ADE}"/>
              </a:ext>
            </a:extLst>
          </p:cNvPr>
          <p:cNvSpPr>
            <a:spLocks noGrp="1"/>
          </p:cNvSpPr>
          <p:nvPr>
            <p:ph type="title"/>
          </p:nvPr>
        </p:nvSpPr>
        <p:spPr/>
        <p:txBody>
          <a:bodyPr>
            <a:normAutofit fontScale="90000"/>
          </a:bodyPr>
          <a:lstStyle/>
          <a:p>
            <a:r>
              <a:rPr lang="en-US" dirty="0"/>
              <a:t>Future Plan</a:t>
            </a:r>
          </a:p>
        </p:txBody>
      </p:sp>
      <p:sp>
        <p:nvSpPr>
          <p:cNvPr id="3" name="Content Placeholder 2">
            <a:extLst>
              <a:ext uri="{FF2B5EF4-FFF2-40B4-BE49-F238E27FC236}">
                <a16:creationId xmlns:a16="http://schemas.microsoft.com/office/drawing/2014/main" id="{845287E7-2619-FC56-1418-F2A5E85B9CEC}"/>
              </a:ext>
            </a:extLst>
          </p:cNvPr>
          <p:cNvSpPr>
            <a:spLocks noGrp="1"/>
          </p:cNvSpPr>
          <p:nvPr>
            <p:ph idx="1"/>
          </p:nvPr>
        </p:nvSpPr>
        <p:spPr/>
        <p:txBody>
          <a:bodyPr/>
          <a:lstStyle/>
          <a:p>
            <a:pPr marL="914400" lvl="2" indent="0">
              <a:buNone/>
            </a:pPr>
            <a:endParaRPr lang="en-US" dirty="0"/>
          </a:p>
          <a:p>
            <a:endParaRPr lang="en-US" dirty="0"/>
          </a:p>
        </p:txBody>
      </p:sp>
      <p:sp>
        <p:nvSpPr>
          <p:cNvPr id="5" name="TextBox 4">
            <a:extLst>
              <a:ext uri="{FF2B5EF4-FFF2-40B4-BE49-F238E27FC236}">
                <a16:creationId xmlns:a16="http://schemas.microsoft.com/office/drawing/2014/main" id="{E9D0B37D-4DC7-E36D-EA82-C36F01153CBC}"/>
              </a:ext>
            </a:extLst>
          </p:cNvPr>
          <p:cNvSpPr txBox="1"/>
          <p:nvPr/>
        </p:nvSpPr>
        <p:spPr>
          <a:xfrm>
            <a:off x="228600" y="685800"/>
            <a:ext cx="8382000" cy="2585323"/>
          </a:xfrm>
          <a:prstGeom prst="rect">
            <a:avLst/>
          </a:prstGeom>
          <a:noFill/>
        </p:spPr>
        <p:txBody>
          <a:bodyPr wrap="square" rtlCol="0">
            <a:spAutoFit/>
          </a:bodyPr>
          <a:lstStyle/>
          <a:p>
            <a:pPr marL="285750" indent="-285750" algn="l" rtl="0" fontAlgn="base">
              <a:buFont typeface="Arial" panose="020B0604020202020204" pitchFamily="34" charset="0"/>
              <a:buChar char="•"/>
            </a:pPr>
            <a:r>
              <a:rPr lang="en-US" b="0" i="0" dirty="0">
                <a:solidFill>
                  <a:srgbClr val="000000"/>
                </a:solidFill>
                <a:effectLst/>
                <a:latin typeface="Calibri" panose="020F0502020204030204" pitchFamily="34" charset="0"/>
              </a:rPr>
              <a:t>Currently, we are running all the experiments using a noiseless CPU simulator, but we need simulation results with noisy CPU simulator for future publications.</a:t>
            </a:r>
          </a:p>
          <a:p>
            <a:pPr marL="285750" indent="-285750" algn="l" rtl="0" fontAlgn="base">
              <a:buFont typeface="Arial" panose="020B0604020202020204" pitchFamily="34" charset="0"/>
              <a:buChar char="•"/>
            </a:pPr>
            <a:r>
              <a:rPr lang="en-US" b="0" i="0" dirty="0">
                <a:solidFill>
                  <a:srgbClr val="000000"/>
                </a:solidFill>
                <a:effectLst/>
                <a:latin typeface="Calibri" panose="020F0502020204030204" pitchFamily="34" charset="0"/>
              </a:rPr>
              <a:t>Run the </a:t>
            </a:r>
            <a:r>
              <a:rPr lang="en-US" b="0" i="0" dirty="0" err="1">
                <a:solidFill>
                  <a:srgbClr val="000000"/>
                </a:solidFill>
                <a:effectLst/>
                <a:latin typeface="Calibri" panose="020F0502020204030204" pitchFamily="34" charset="0"/>
              </a:rPr>
              <a:t>n_sample</a:t>
            </a:r>
            <a:r>
              <a:rPr lang="en-US" b="0" i="0" dirty="0">
                <a:solidFill>
                  <a:srgbClr val="000000"/>
                </a:solidFill>
                <a:effectLst/>
                <a:latin typeface="Calibri" panose="020F0502020204030204" pitchFamily="34" charset="0"/>
              </a:rPr>
              <a:t>=100 and </a:t>
            </a:r>
            <a:r>
              <a:rPr lang="en-US" b="0" i="0" dirty="0" err="1">
                <a:solidFill>
                  <a:srgbClr val="000000"/>
                </a:solidFill>
                <a:effectLst/>
                <a:latin typeface="Calibri" panose="020F0502020204030204" pitchFamily="34" charset="0"/>
              </a:rPr>
              <a:t>n_feature</a:t>
            </a:r>
            <a:r>
              <a:rPr lang="en-US" b="0" i="0" dirty="0">
                <a:solidFill>
                  <a:srgbClr val="000000"/>
                </a:solidFill>
                <a:effectLst/>
                <a:latin typeface="Calibri" panose="020F0502020204030204" pitchFamily="34" charset="0"/>
              </a:rPr>
              <a:t>=1000 combination on the free IBM quantum hardware.</a:t>
            </a:r>
          </a:p>
          <a:p>
            <a:pPr marL="285750" indent="-285750" algn="l" rtl="0" fontAlgn="base">
              <a:buFont typeface="Arial" panose="020B0604020202020204" pitchFamily="34" charset="0"/>
              <a:buChar char="•"/>
            </a:pPr>
            <a:r>
              <a:rPr lang="en-US" b="0" i="0" dirty="0">
                <a:solidFill>
                  <a:srgbClr val="000000"/>
                </a:solidFill>
                <a:effectLst/>
                <a:latin typeface="Calibri" panose="020F0502020204030204" pitchFamily="34" charset="0"/>
              </a:rPr>
              <a:t>Multiple different non-parameterized quantum circuit.</a:t>
            </a:r>
          </a:p>
          <a:p>
            <a:pPr marL="285750" indent="-285750" algn="l" rtl="0" fontAlgn="base">
              <a:buFont typeface="Arial" panose="020B0604020202020204" pitchFamily="34" charset="0"/>
              <a:buChar char="•"/>
            </a:pPr>
            <a:r>
              <a:rPr lang="en-US" b="0" i="0" dirty="0">
                <a:solidFill>
                  <a:srgbClr val="000000"/>
                </a:solidFill>
                <a:effectLst/>
                <a:latin typeface="Calibri" panose="020F0502020204030204" pitchFamily="34" charset="0"/>
              </a:rPr>
              <a:t>Start experimenting with parameterized quantum circuits. </a:t>
            </a:r>
          </a:p>
          <a:p>
            <a:pPr marL="285750" indent="-285750" algn="l" rtl="0" fontAlgn="base">
              <a:buFont typeface="Arial" panose="020B0604020202020204" pitchFamily="34" charset="0"/>
              <a:buChar char="•"/>
            </a:pPr>
            <a:r>
              <a:rPr lang="en-US" b="0" i="0" dirty="0">
                <a:solidFill>
                  <a:srgbClr val="000000"/>
                </a:solidFill>
                <a:effectLst/>
                <a:latin typeface="Calibri" panose="020F0502020204030204" pitchFamily="34" charset="0"/>
              </a:rPr>
              <a:t>Start experimenting with time-series data on the entanglement entropy idea. </a:t>
            </a:r>
          </a:p>
          <a:p>
            <a:pPr marL="742950" lvl="1" indent="-285750" fontAlgn="base">
              <a:buFont typeface="Arial" panose="020B0604020202020204" pitchFamily="34" charset="0"/>
              <a:buChar char="•"/>
            </a:pPr>
            <a:r>
              <a:rPr lang="en-US" dirty="0">
                <a:solidFill>
                  <a:srgbClr val="000000"/>
                </a:solidFill>
                <a:latin typeface="Calibri" panose="020F0502020204030204" pitchFamily="34" charset="0"/>
              </a:rPr>
              <a:t>s</a:t>
            </a:r>
            <a:r>
              <a:rPr lang="en-US" b="0" i="0" dirty="0">
                <a:solidFill>
                  <a:srgbClr val="000000"/>
                </a:solidFill>
                <a:effectLst/>
                <a:latin typeface="Calibri" panose="020F0502020204030204" pitchFamily="34" charset="0"/>
              </a:rPr>
              <a:t>imulated time-series data </a:t>
            </a:r>
          </a:p>
          <a:p>
            <a:pPr marL="742950" lvl="1" indent="-285750" fontAlgn="base">
              <a:buFont typeface="Arial" panose="020B0604020202020204" pitchFamily="34" charset="0"/>
              <a:buChar char="•"/>
            </a:pPr>
            <a:r>
              <a:rPr lang="en-US" b="0" i="0" dirty="0">
                <a:solidFill>
                  <a:srgbClr val="000000"/>
                </a:solidFill>
                <a:effectLst/>
                <a:latin typeface="Calibri" panose="020F0502020204030204" pitchFamily="34" charset="0"/>
              </a:rPr>
              <a:t>a subset of EEG data</a:t>
            </a:r>
          </a:p>
        </p:txBody>
      </p:sp>
    </p:spTree>
    <p:extLst>
      <p:ext uri="{BB962C8B-B14F-4D97-AF65-F5344CB8AC3E}">
        <p14:creationId xmlns:p14="http://schemas.microsoft.com/office/powerpoint/2010/main" val="2902590476"/>
      </p:ext>
    </p:extLst>
  </p:cSld>
  <p:clrMapOvr>
    <a:masterClrMapping/>
  </p:clrMapOvr>
</p:sld>
</file>

<file path=ppt/theme/theme1.xml><?xml version="1.0" encoding="utf-8"?>
<a:theme xmlns:a="http://schemas.openxmlformats.org/drawingml/2006/main" name="1_ISIP Title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ISIP Content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ISIP Content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4_ISIP Content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8841</TotalTime>
  <Words>1002</Words>
  <Application>Microsoft Office PowerPoint</Application>
  <PresentationFormat>On-screen Show (4:3)</PresentationFormat>
  <Paragraphs>409</Paragraphs>
  <Slides>10</Slides>
  <Notes>1</Notes>
  <HiddenSlides>1</HiddenSlides>
  <MMClips>0</MMClips>
  <ScaleCrop>false</ScaleCrop>
  <HeadingPairs>
    <vt:vector size="6" baseType="variant">
      <vt:variant>
        <vt:lpstr>Fonts Used</vt:lpstr>
      </vt:variant>
      <vt:variant>
        <vt:i4>7</vt:i4>
      </vt:variant>
      <vt:variant>
        <vt:lpstr>Theme</vt:lpstr>
      </vt:variant>
      <vt:variant>
        <vt:i4>5</vt:i4>
      </vt:variant>
      <vt:variant>
        <vt:lpstr>Slide Titles</vt:lpstr>
      </vt:variant>
      <vt:variant>
        <vt:i4>10</vt:i4>
      </vt:variant>
    </vt:vector>
  </HeadingPairs>
  <TitlesOfParts>
    <vt:vector size="22" baseType="lpstr">
      <vt:lpstr>-apple-system</vt:lpstr>
      <vt:lpstr>Arial</vt:lpstr>
      <vt:lpstr>Calibri</vt:lpstr>
      <vt:lpstr>Courier New</vt:lpstr>
      <vt:lpstr>ElsevierGulliver</vt:lpstr>
      <vt:lpstr>ElsevierSans</vt:lpstr>
      <vt:lpstr>Times New Roman</vt:lpstr>
      <vt:lpstr>1_ISIP Title Slide</vt:lpstr>
      <vt:lpstr>2_ISIP Content Slide</vt:lpstr>
      <vt:lpstr>Custom Design</vt:lpstr>
      <vt:lpstr>3_ISIP Content Slide</vt:lpstr>
      <vt:lpstr>4_ISIP Content Slide</vt:lpstr>
      <vt:lpstr>Quantum Computing Review</vt:lpstr>
      <vt:lpstr>Quantum Computing Review</vt:lpstr>
      <vt:lpstr>Quantum Machine Learning Experimentation</vt:lpstr>
      <vt:lpstr>Quantum Machine Learning Experimentation</vt:lpstr>
      <vt:lpstr>Quantum Machine Learning Experimentation</vt:lpstr>
      <vt:lpstr>Quantum Machine Learning Experimentation</vt:lpstr>
      <vt:lpstr>Quantum Machine Learning Experimentation</vt:lpstr>
      <vt:lpstr>Quantum Machine Learning Experimentation</vt:lpstr>
      <vt:lpstr>Future Plan</vt:lpstr>
      <vt:lpstr>Paper 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Deep Learning Approaches to Automate Seizure Detection</dc:title>
  <dc:creator>Vinit Shah</dc:creator>
  <cp:lastModifiedBy>Sadia Afrin Purba</cp:lastModifiedBy>
  <cp:revision>583</cp:revision>
  <dcterms:created xsi:type="dcterms:W3CDTF">2017-04-23T05:30:39Z</dcterms:created>
  <dcterms:modified xsi:type="dcterms:W3CDTF">2025-05-24T05:27:52Z</dcterms:modified>
</cp:coreProperties>
</file>