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7" r:id="rId1"/>
    <p:sldMasterId id="2147483681" r:id="rId2"/>
    <p:sldMasterId id="2147483683" r:id="rId3"/>
    <p:sldMasterId id="2147483685" r:id="rId4"/>
    <p:sldMasterId id="2147483688" r:id="rId5"/>
  </p:sldMasterIdLst>
  <p:notesMasterIdLst>
    <p:notesMasterId r:id="rId15"/>
  </p:notesMasterIdLst>
  <p:sldIdLst>
    <p:sldId id="303" r:id="rId6"/>
    <p:sldId id="416" r:id="rId7"/>
    <p:sldId id="419" r:id="rId8"/>
    <p:sldId id="420" r:id="rId9"/>
    <p:sldId id="417" r:id="rId10"/>
    <p:sldId id="418" r:id="rId11"/>
    <p:sldId id="423" r:id="rId12"/>
    <p:sldId id="422" r:id="rId13"/>
    <p:sldId id="42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432" userDrawn="1">
          <p15:clr>
            <a:srgbClr val="A4A3A4"/>
          </p15:clr>
        </p15:guide>
        <p15:guide id="3" pos="5616" userDrawn="1">
          <p15:clr>
            <a:srgbClr val="A4A3A4"/>
          </p15:clr>
        </p15:guide>
        <p15:guide id="4" pos="144" userDrawn="1">
          <p15:clr>
            <a:srgbClr val="A4A3A4"/>
          </p15:clr>
        </p15:guide>
        <p15:guide id="5" orient="horz" pos="4183" userDrawn="1">
          <p15:clr>
            <a:srgbClr val="A4A3A4"/>
          </p15:clr>
        </p15:guide>
        <p15:guide id="6" pos="1440" userDrawn="1">
          <p15:clr>
            <a:srgbClr val="A4A3A4"/>
          </p15:clr>
        </p15:guide>
        <p15:guide id="7"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58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autoAdjust="0"/>
  </p:normalViewPr>
  <p:slideViewPr>
    <p:cSldViewPr snapToGrid="0">
      <p:cViewPr varScale="1">
        <p:scale>
          <a:sx n="85" d="100"/>
          <a:sy n="85" d="100"/>
        </p:scale>
        <p:origin x="1406" y="58"/>
      </p:cViewPr>
      <p:guideLst>
        <p:guide pos="2880"/>
        <p:guide orient="horz" pos="432"/>
        <p:guide pos="5616"/>
        <p:guide pos="144"/>
        <p:guide orient="horz" pos="4183"/>
        <p:guide pos="1440"/>
        <p:guide pos="432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A63F-A652-A941-943E-42655CBE92DD}" type="datetimeFigureOut">
              <a:rPr lang="en-US" smtClean="0"/>
              <a:t>4/22/2025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B6984-104E-F74E-AFCE-72849C323162}" type="slidenum">
              <a:rPr lang="en-US" smtClean="0"/>
              <a:t>‹#›</a:t>
            </a:fld>
            <a:endParaRPr lang="en-US"/>
          </a:p>
        </p:txBody>
      </p:sp>
    </p:spTree>
    <p:extLst>
      <p:ext uri="{BB962C8B-B14F-4D97-AF65-F5344CB8AC3E}">
        <p14:creationId xmlns:p14="http://schemas.microsoft.com/office/powerpoint/2010/main" val="58783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0</a:t>
            </a:fld>
            <a:endParaRPr lang="en-US" dirty="0"/>
          </a:p>
        </p:txBody>
      </p:sp>
    </p:spTree>
    <p:extLst>
      <p:ext uri="{BB962C8B-B14F-4D97-AF65-F5344CB8AC3E}">
        <p14:creationId xmlns:p14="http://schemas.microsoft.com/office/powerpoint/2010/main" val="107305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2C866-C79C-5711-FB6A-FB7ECB806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574FC2-E679-1BD5-065F-19DA81032834}"/>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9B6F5E88-5F97-5D01-7992-B79C534C461F}"/>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03905326-A1BF-6C32-2FBF-FBD39F5C2C6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55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B7CFE-A9D0-2450-86B7-1258E68274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74FE72-0505-0FCB-E7BE-26CEAB513EAD}"/>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19BD3C6B-2B72-A47F-4DD3-F3CA61BEBD3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0EF7D189-B576-34CE-7C27-27B29AF19EA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873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71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3078603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1862988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21920" y="685800"/>
            <a:ext cx="8869680" cy="5669280"/>
          </a:xfrm>
          <a:prstGeom prst="rect">
            <a:avLst/>
          </a:prstGeom>
        </p:spPr>
        <p:txBody>
          <a:bodyPr/>
          <a:lstStyle>
            <a:lvl1pPr marL="182880" indent="-182880">
              <a:defRPr sz="2400"/>
            </a:lvl1pPr>
            <a:lvl2pPr marL="548640" indent="-182880">
              <a:defRPr sz="2000"/>
            </a:lvl2pPr>
            <a:lvl3pPr marL="1097280" indent="-182880">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81000" y="6629400"/>
            <a:ext cx="6000743" cy="19551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5346" y="6459790"/>
            <a:ext cx="1730198" cy="328461"/>
          </a:xfrm>
          <a:prstGeom prst="rect">
            <a:avLst/>
          </a:prstGeom>
        </p:spPr>
        <p:txBody>
          <a:bodyPr/>
          <a:lstStyle/>
          <a:p>
            <a:fld id="{DA10A36D-0FF4-4F0B-BDFE-FB879F3DD541}" type="slidenum">
              <a:rPr lang="en-US" smtClean="0"/>
              <a:pPr/>
              <a:t>‹#›</a:t>
            </a:fld>
            <a:endParaRPr lang="en-US" dirty="0"/>
          </a:p>
        </p:txBody>
      </p:sp>
    </p:spTree>
    <p:extLst>
      <p:ext uri="{BB962C8B-B14F-4D97-AF65-F5344CB8AC3E}">
        <p14:creationId xmlns:p14="http://schemas.microsoft.com/office/powerpoint/2010/main" val="166810447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350470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8292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4204019904"/>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marR="0" lvl="0" indent="0" algn="l" defTabSz="914400" rtl="0" eaLnBrk="1" fontAlgn="auto" latinLnBrk="0" hangingPunct="1">
              <a:lnSpc>
                <a:spcPct val="95000"/>
              </a:lnSpc>
              <a:spcBef>
                <a:spcPts val="1200"/>
              </a:spcBef>
              <a:spcAft>
                <a:spcPts val="0"/>
              </a:spcAft>
              <a:buClrTx/>
              <a:buSzTx/>
              <a:buFontTx/>
              <a:buNone/>
              <a:tabLst>
                <a:tab pos="8513763" algn="r"/>
              </a:tabLst>
              <a:defRPr/>
            </a:pPr>
            <a:r>
              <a:rPr lang="en-US" sz="1000" b="1" kern="1200" cap="none" baseline="0" dirty="0">
                <a:solidFill>
                  <a:schemeClr val="tx1"/>
                </a:solidFill>
                <a:latin typeface="Times New Roman" panose="02020603050405020304" pitchFamily="18" charset="0"/>
                <a:ea typeface="+mn-ea"/>
                <a:cs typeface="Times New Roman" panose="02020603050405020304" pitchFamily="18" charset="0"/>
              </a:rPr>
              <a:t>S. Purba: Quantum Machine Learning </a:t>
            </a:r>
            <a:r>
              <a:rPr lang="en-US" sz="1000" b="1" dirty="0">
                <a:solidFill>
                  <a:srgbClr val="1F497D">
                    <a:lumMod val="50000"/>
                  </a:srgbClr>
                </a:solidFill>
                <a:latin typeface="Calibri"/>
              </a:rPr>
              <a:t>	April 21 , 2025</a:t>
            </a:r>
            <a:endParaRPr lang="en-US" sz="1000" b="1"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3"/>
          <a:stretch>
            <a:fillRect/>
          </a:stretch>
        </p:blipFill>
        <p:spPr>
          <a:xfrm>
            <a:off x="39093" y="6594644"/>
            <a:ext cx="320040" cy="220717"/>
          </a:xfrm>
          <a:prstGeom prst="rect">
            <a:avLst/>
          </a:prstGeom>
        </p:spPr>
      </p:pic>
    </p:spTree>
    <p:extLst>
      <p:ext uri="{BB962C8B-B14F-4D97-AF65-F5344CB8AC3E}">
        <p14:creationId xmlns:p14="http://schemas.microsoft.com/office/powerpoint/2010/main" val="3703161762"/>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80429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marR="0" lvl="0" indent="0" algn="l" defTabSz="914400" rtl="0" eaLnBrk="1" fontAlgn="auto" latinLnBrk="0" hangingPunct="1">
              <a:lnSpc>
                <a:spcPct val="95000"/>
              </a:lnSpc>
              <a:spcBef>
                <a:spcPts val="1200"/>
              </a:spcBef>
              <a:spcAft>
                <a:spcPts val="0"/>
              </a:spcAft>
              <a:buClrTx/>
              <a:buSzTx/>
              <a:buFontTx/>
              <a:buNone/>
              <a:tabLst>
                <a:tab pos="8513763" algn="r"/>
              </a:tabLst>
              <a:defRPr/>
            </a:pPr>
            <a:r>
              <a:rPr lang="en-US" sz="1000" b="1" kern="1200" cap="none" baseline="0" dirty="0">
                <a:solidFill>
                  <a:schemeClr val="tx1"/>
                </a:solidFill>
                <a:latin typeface="Times New Roman" panose="02020603050405020304" pitchFamily="18" charset="0"/>
                <a:ea typeface="+mn-ea"/>
                <a:cs typeface="Times New Roman" panose="02020603050405020304" pitchFamily="18" charset="0"/>
              </a:rPr>
              <a:t>S. Purba: Quantum Machine Learning </a:t>
            </a:r>
            <a:r>
              <a:rPr lang="en-US" sz="1000" b="1" dirty="0">
                <a:solidFill>
                  <a:srgbClr val="1F497D">
                    <a:lumMod val="50000"/>
                  </a:srgbClr>
                </a:solidFill>
                <a:latin typeface="Calibri"/>
              </a:rPr>
              <a:t>	April 21 , 2025</a:t>
            </a:r>
            <a:endParaRPr lang="en-US" sz="1000" b="1"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821042336"/>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marR="0" lvl="0" indent="0" algn="l" defTabSz="914400" rtl="0" eaLnBrk="1" fontAlgn="auto" latinLnBrk="0" hangingPunct="1">
              <a:lnSpc>
                <a:spcPct val="95000"/>
              </a:lnSpc>
              <a:spcBef>
                <a:spcPts val="1200"/>
              </a:spcBef>
              <a:spcAft>
                <a:spcPts val="0"/>
              </a:spcAft>
              <a:buClrTx/>
              <a:buSzTx/>
              <a:buFontTx/>
              <a:buNone/>
              <a:tabLst>
                <a:tab pos="8513763" algn="r"/>
              </a:tabLst>
              <a:defRPr/>
            </a:pPr>
            <a:r>
              <a:rPr lang="en-US" sz="1000" b="1" kern="1200" cap="none" baseline="0" dirty="0">
                <a:solidFill>
                  <a:schemeClr val="tx1"/>
                </a:solidFill>
                <a:latin typeface="Times New Roman" panose="02020603050405020304" pitchFamily="18" charset="0"/>
                <a:ea typeface="+mn-ea"/>
                <a:cs typeface="Times New Roman" panose="02020603050405020304" pitchFamily="18" charset="0"/>
              </a:rPr>
              <a:t>S. Purba: Quantum Machine Learning </a:t>
            </a:r>
            <a:r>
              <a:rPr lang="en-US" sz="1000" b="1" dirty="0">
                <a:solidFill>
                  <a:srgbClr val="1F497D">
                    <a:lumMod val="50000"/>
                  </a:srgbClr>
                </a:solidFill>
                <a:latin typeface="Calibri"/>
              </a:rPr>
              <a:t>	April 21 , 2025</a:t>
            </a:r>
            <a:endParaRPr lang="en-US" sz="1000" b="1"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034447271"/>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kempnerinstitute.harvard.edu/research/deeper-learning/traveling-waves-integrate-spatial-information-through-tim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1" y="1001610"/>
            <a:ext cx="8686799" cy="482633"/>
          </a:xfrm>
          <a:prstGeom prst="rect">
            <a:avLst/>
          </a:prstGeom>
          <a:noFill/>
        </p:spPr>
        <p:txBody>
          <a:bodyPr wrap="square" rtlCol="0">
            <a:spAutoFit/>
          </a:bodyPr>
          <a:lstStyle/>
          <a:p>
            <a:pPr marL="0" marR="0" algn="ctr">
              <a:lnSpc>
                <a:spcPct val="115000"/>
              </a:lnSpc>
              <a:spcBef>
                <a:spcPts val="0"/>
              </a:spcBef>
              <a:spcAft>
                <a:spcPts val="1200"/>
              </a:spcAft>
            </a:pPr>
            <a:r>
              <a:rPr lang="en-US" sz="2400" b="1" dirty="0">
                <a:effectLst/>
                <a:latin typeface="Times New Roman" panose="02020603050405020304" pitchFamily="18" charset="0"/>
                <a:ea typeface="Arial" panose="020B0604020202020204" pitchFamily="34" charset="0"/>
              </a:rPr>
              <a:t>Quantum Machine Learning </a:t>
            </a:r>
            <a:endParaRPr lang="en-US" sz="2400" dirty="0">
              <a:effectLst/>
              <a:latin typeface="Arial" panose="020B0604020202020204" pitchFamily="34" charset="0"/>
              <a:ea typeface="Arial" panose="020B0604020202020204" pitchFamily="34" charset="0"/>
            </a:endParaRPr>
          </a:p>
        </p:txBody>
      </p:sp>
      <p:sp>
        <p:nvSpPr>
          <p:cNvPr id="4" name="Rectangle 16"/>
          <p:cNvSpPr txBox="1">
            <a:spLocks noChangeArrowheads="1"/>
          </p:cNvSpPr>
          <p:nvPr/>
        </p:nvSpPr>
        <p:spPr>
          <a:xfrm>
            <a:off x="228601" y="5590577"/>
            <a:ext cx="8686799" cy="1049936"/>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288" indent="-14288" algn="ctr">
              <a:spcBef>
                <a:spcPts val="0"/>
              </a:spcBef>
              <a:spcAft>
                <a:spcPts val="1200"/>
              </a:spcAft>
              <a:buNone/>
            </a:pPr>
            <a:r>
              <a:rPr lang="en-US" sz="1800" b="1" dirty="0">
                <a:solidFill>
                  <a:schemeClr val="accent6">
                    <a:lumMod val="75000"/>
                  </a:schemeClr>
                </a:solidFill>
                <a:latin typeface="Arial"/>
                <a:cs typeface="Arial"/>
              </a:rPr>
              <a:t>Sadia Afrin Purba</a:t>
            </a:r>
            <a:endParaRPr lang="en-US" sz="1800" b="1" dirty="0">
              <a:solidFill>
                <a:schemeClr val="accent6">
                  <a:lumMod val="75000"/>
                </a:schemeClr>
              </a:solidFill>
              <a:latin typeface="Arial" panose="020B0604020202020204" pitchFamily="34" charset="0"/>
              <a:cs typeface="Arial" panose="020B0604020202020204" pitchFamily="34" charset="0"/>
            </a:endParaRPr>
          </a:p>
          <a:p>
            <a:pPr marL="115888" indent="-115888" algn="ctr">
              <a:spcBef>
                <a:spcPts val="0"/>
              </a:spcBef>
              <a:buNone/>
            </a:pPr>
            <a:r>
              <a:rPr lang="en-US" sz="1800" b="1" dirty="0">
                <a:latin typeface="Arial"/>
                <a:cs typeface="Arial"/>
              </a:rPr>
              <a:t>Neural Engineering Data Consortium</a:t>
            </a:r>
          </a:p>
          <a:p>
            <a:pPr marL="115888" indent="-115888" algn="ctr">
              <a:spcBef>
                <a:spcPts val="0"/>
              </a:spcBef>
              <a:buNone/>
            </a:pPr>
            <a:r>
              <a:rPr lang="en-US" sz="1800" b="1" dirty="0">
                <a:latin typeface="Arial"/>
                <a:cs typeface="Arial"/>
              </a:rPr>
              <a:t>Temple University</a:t>
            </a:r>
          </a:p>
        </p:txBody>
      </p:sp>
      <p:pic>
        <p:nvPicPr>
          <p:cNvPr id="13" name="Picture 12">
            <a:extLst>
              <a:ext uri="{FF2B5EF4-FFF2-40B4-BE49-F238E27FC236}">
                <a16:creationId xmlns:a16="http://schemas.microsoft.com/office/drawing/2014/main" id="{65DD0A8F-F279-0C48-8CB5-0F4DBF6FB0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803" y="2784280"/>
            <a:ext cx="1770009" cy="2281098"/>
          </a:xfrm>
          <a:prstGeom prst="rect">
            <a:avLst/>
          </a:prstGeom>
          <a:ln w="25400">
            <a:solidFill>
              <a:srgbClr val="CD1E26"/>
            </a:solid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2D2A3B40-85ED-4E46-90AE-432B63D8F4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18186" y="2784280"/>
            <a:ext cx="1790623" cy="2281098"/>
          </a:xfrm>
          <a:prstGeom prst="rect">
            <a:avLst/>
          </a:prstGeom>
          <a:ln w="25400">
            <a:solidFill>
              <a:srgbClr val="CD1E26"/>
            </a:solid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64D3B5A2-613E-9446-8A7A-F9E967EFCCFE}"/>
              </a:ext>
            </a:extLst>
          </p:cNvPr>
          <p:cNvPicPr>
            <a:picLocks noChangeAspect="1"/>
          </p:cNvPicPr>
          <p:nvPr/>
        </p:nvPicPr>
        <p:blipFill>
          <a:blip r:embed="rId5"/>
          <a:stretch>
            <a:fillRect/>
          </a:stretch>
        </p:blipFill>
        <p:spPr>
          <a:xfrm>
            <a:off x="228600" y="174649"/>
            <a:ext cx="1004757" cy="671094"/>
          </a:xfrm>
          <a:prstGeom prst="rect">
            <a:avLst/>
          </a:prstGeom>
        </p:spPr>
      </p:pic>
      <p:pic>
        <p:nvPicPr>
          <p:cNvPr id="11" name="Picture 10">
            <a:extLst>
              <a:ext uri="{FF2B5EF4-FFF2-40B4-BE49-F238E27FC236}">
                <a16:creationId xmlns:a16="http://schemas.microsoft.com/office/drawing/2014/main" id="{F731A6B6-1807-DD47-BF76-7860EF5B05F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61175" y="2784279"/>
            <a:ext cx="3421648" cy="2281099"/>
          </a:xfrm>
          <a:prstGeom prst="rect">
            <a:avLst/>
          </a:prstGeom>
          <a:ln w="25400">
            <a:solidFill>
              <a:srgbClr val="CD1E26"/>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539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31D25-E0EA-E133-FA72-730B524D34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77AEA-59C6-EB5C-A440-29D557BE27F3}"/>
              </a:ext>
            </a:extLst>
          </p:cNvPr>
          <p:cNvSpPr>
            <a:spLocks noGrp="1"/>
          </p:cNvSpPr>
          <p:nvPr>
            <p:ph type="title"/>
          </p:nvPr>
        </p:nvSpPr>
        <p:spPr/>
        <p:txBody>
          <a:bodyPr vert="horz" wrap="none" lIns="228600" tIns="91440" rIns="0" bIns="0" rtlCol="0" anchor="ctr" anchorCtr="0">
            <a:noAutofit/>
          </a:bodyPr>
          <a:lstStyle/>
          <a:p>
            <a:r>
              <a:rPr lang="en-US" dirty="0"/>
              <a:t>Paper Review</a:t>
            </a:r>
          </a:p>
        </p:txBody>
      </p:sp>
      <p:pic>
        <p:nvPicPr>
          <p:cNvPr id="7" name="Content Placeholder 6">
            <a:extLst>
              <a:ext uri="{FF2B5EF4-FFF2-40B4-BE49-F238E27FC236}">
                <a16:creationId xmlns:a16="http://schemas.microsoft.com/office/drawing/2014/main" id="{F45FFA44-FC5F-2F9D-EAFF-A99166C6231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20712" y="881856"/>
            <a:ext cx="7620000" cy="4762500"/>
          </a:xfrm>
        </p:spPr>
      </p:pic>
      <p:sp>
        <p:nvSpPr>
          <p:cNvPr id="3" name="TextBox 2">
            <a:extLst>
              <a:ext uri="{FF2B5EF4-FFF2-40B4-BE49-F238E27FC236}">
                <a16:creationId xmlns:a16="http://schemas.microsoft.com/office/drawing/2014/main" id="{D1E61728-9CEF-45F1-7121-6353162647F5}"/>
              </a:ext>
            </a:extLst>
          </p:cNvPr>
          <p:cNvSpPr txBox="1"/>
          <p:nvPr/>
        </p:nvSpPr>
        <p:spPr>
          <a:xfrm>
            <a:off x="403412" y="6042212"/>
            <a:ext cx="7503459" cy="553998"/>
          </a:xfrm>
          <a:prstGeom prst="rect">
            <a:avLst/>
          </a:prstGeom>
          <a:noFill/>
        </p:spPr>
        <p:txBody>
          <a:bodyPr wrap="square" rtlCol="0">
            <a:spAutoFit/>
          </a:bodyPr>
          <a:lstStyle/>
          <a:p>
            <a:r>
              <a:rPr lang="en-US" sz="1000" dirty="0"/>
              <a:t>1. Jacobs, M., Budzinski, R. C., Muller, L., Ba, D., &amp; Keller, T. A. (2025). Traveling Waves Integrate Spatial Information Into Spectral Representations. </a:t>
            </a:r>
            <a:r>
              <a:rPr lang="en-US" sz="1000" dirty="0" err="1"/>
              <a:t>arXiv</a:t>
            </a:r>
            <a:r>
              <a:rPr lang="en-US" sz="1000" dirty="0"/>
              <a:t> preprint arXiv:2502.06034.</a:t>
            </a:r>
          </a:p>
          <a:p>
            <a:r>
              <a:rPr lang="en-US" sz="1000" dirty="0"/>
              <a:t>2. </a:t>
            </a:r>
            <a:r>
              <a:rPr lang="en-US" sz="1000" dirty="0">
                <a:hlinkClick r:id="rId4"/>
              </a:rPr>
              <a:t>Blog</a:t>
            </a:r>
            <a:endParaRPr lang="en-US" sz="1000" dirty="0"/>
          </a:p>
        </p:txBody>
      </p:sp>
    </p:spTree>
    <p:extLst>
      <p:ext uri="{BB962C8B-B14F-4D97-AF65-F5344CB8AC3E}">
        <p14:creationId xmlns:p14="http://schemas.microsoft.com/office/powerpoint/2010/main" val="77405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0A41-0E3E-7481-EFC0-EA49284F28C3}"/>
              </a:ext>
            </a:extLst>
          </p:cNvPr>
          <p:cNvSpPr>
            <a:spLocks noGrp="1"/>
          </p:cNvSpPr>
          <p:nvPr>
            <p:ph type="title"/>
          </p:nvPr>
        </p:nvSpPr>
        <p:spPr/>
        <p:txBody>
          <a:bodyPr>
            <a:normAutofit fontScale="90000"/>
          </a:bodyPr>
          <a:lstStyle/>
          <a:p>
            <a:r>
              <a:rPr lang="en-US" dirty="0"/>
              <a:t>Main Idea</a:t>
            </a:r>
          </a:p>
        </p:txBody>
      </p:sp>
      <p:sp>
        <p:nvSpPr>
          <p:cNvPr id="3" name="Content Placeholder 2">
            <a:extLst>
              <a:ext uri="{FF2B5EF4-FFF2-40B4-BE49-F238E27FC236}">
                <a16:creationId xmlns:a16="http://schemas.microsoft.com/office/drawing/2014/main" id="{62C8E257-5B34-38E0-3386-20B8EFE4D7B5}"/>
              </a:ext>
            </a:extLst>
          </p:cNvPr>
          <p:cNvSpPr>
            <a:spLocks noGrp="1"/>
          </p:cNvSpPr>
          <p:nvPr>
            <p:ph idx="1"/>
          </p:nvPr>
        </p:nvSpPr>
        <p:spPr/>
        <p:txBody>
          <a:bodyPr/>
          <a:lstStyle/>
          <a:p>
            <a:r>
              <a:rPr lang="en-US" dirty="0"/>
              <a:t>Introduce Neural Wave Machine (NWM) that integrate global spatial context via traveling waves.</a:t>
            </a:r>
          </a:p>
          <a:p>
            <a:r>
              <a:rPr lang="en-US" dirty="0"/>
              <a:t>Imitate 2D wave equation in a conv-RNN via </a:t>
            </a:r>
            <a:r>
              <a:rPr lang="en-US" dirty="0" err="1"/>
              <a:t>Verlet</a:t>
            </a:r>
            <a:r>
              <a:rPr lang="en-US" dirty="0"/>
              <a:t> integration (updates position h and velocity v).</a:t>
            </a:r>
          </a:p>
          <a:p>
            <a:endParaRPr lang="en-US" dirty="0"/>
          </a:p>
          <a:p>
            <a:r>
              <a:rPr lang="en-US" dirty="0"/>
              <a:t>Time-series readouts (FFT/Linear):</a:t>
            </a:r>
          </a:p>
          <a:p>
            <a:pPr lvl="1"/>
            <a:r>
              <a:rPr lang="en-US" dirty="0"/>
              <a:t>Take the pixel’s activation signal over time and compute its Fourier transform. So, now they have a spectrum of “how much each frequency” is present. Different shapes or contexts produce different spectral patterns, so the classifier can tell them apart by looking at which frequency bands activated.</a:t>
            </a:r>
          </a:p>
          <a:p>
            <a:r>
              <a:rPr lang="en-US" dirty="0"/>
              <a:t>Outperforms local CNNs and U-Nets with fewer training parameters and greater training stability.</a:t>
            </a:r>
          </a:p>
          <a:p>
            <a:r>
              <a:rPr lang="en-US" dirty="0"/>
              <a:t>Semantic segmentation tasks:</a:t>
            </a:r>
          </a:p>
          <a:p>
            <a:pPr lvl="1"/>
            <a:r>
              <a:rPr lang="en-US" dirty="0"/>
              <a:t>Polygons, </a:t>
            </a:r>
            <a:r>
              <a:rPr lang="en-US" dirty="0" err="1"/>
              <a:t>Tetrominoes</a:t>
            </a:r>
            <a:r>
              <a:rPr lang="en-US" dirty="0"/>
              <a:t>, MNIST, Multi‑MNIST</a:t>
            </a:r>
          </a:p>
          <a:p>
            <a:endParaRPr lang="en-US" dirty="0"/>
          </a:p>
          <a:p>
            <a:endParaRPr lang="en-US" dirty="0"/>
          </a:p>
        </p:txBody>
      </p:sp>
      <p:sp>
        <p:nvSpPr>
          <p:cNvPr id="4" name="Slide Number Placeholder 3">
            <a:extLst>
              <a:ext uri="{FF2B5EF4-FFF2-40B4-BE49-F238E27FC236}">
                <a16:creationId xmlns:a16="http://schemas.microsoft.com/office/drawing/2014/main" id="{B2AE8EAA-14F8-9B97-0D32-5349D6D3FE08}"/>
              </a:ext>
            </a:extLst>
          </p:cNvPr>
          <p:cNvSpPr>
            <a:spLocks noGrp="1"/>
          </p:cNvSpPr>
          <p:nvPr>
            <p:ph type="sldNum" sz="quarter" idx="12"/>
          </p:nvPr>
        </p:nvSpPr>
        <p:spPr/>
        <p:txBody>
          <a:bodyPr/>
          <a:lstStyle/>
          <a:p>
            <a:fld id="{DA10A36D-0FF4-4F0B-BDFE-FB879F3DD541}" type="slidenum">
              <a:rPr lang="en-US" smtClean="0"/>
              <a:pPr/>
              <a:t>2</a:t>
            </a:fld>
            <a:endParaRPr lang="en-US" dirty="0"/>
          </a:p>
        </p:txBody>
      </p:sp>
      <p:pic>
        <p:nvPicPr>
          <p:cNvPr id="6" name="Picture 5">
            <a:extLst>
              <a:ext uri="{FF2B5EF4-FFF2-40B4-BE49-F238E27FC236}">
                <a16:creationId xmlns:a16="http://schemas.microsoft.com/office/drawing/2014/main" id="{F8076093-A0D4-A321-B428-298BF8CB1878}"/>
              </a:ext>
            </a:extLst>
          </p:cNvPr>
          <p:cNvPicPr>
            <a:picLocks noChangeAspect="1"/>
          </p:cNvPicPr>
          <p:nvPr/>
        </p:nvPicPr>
        <p:blipFill>
          <a:blip r:embed="rId2"/>
          <a:stretch>
            <a:fillRect/>
          </a:stretch>
        </p:blipFill>
        <p:spPr>
          <a:xfrm>
            <a:off x="4931808" y="1911903"/>
            <a:ext cx="2493538" cy="813368"/>
          </a:xfrm>
          <a:prstGeom prst="rect">
            <a:avLst/>
          </a:prstGeom>
        </p:spPr>
      </p:pic>
    </p:spTree>
    <p:extLst>
      <p:ext uri="{BB962C8B-B14F-4D97-AF65-F5344CB8AC3E}">
        <p14:creationId xmlns:p14="http://schemas.microsoft.com/office/powerpoint/2010/main" val="132955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F604A-BFD3-3ABB-3117-78D9B71B4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F076D-92F1-73C4-9E2A-4926FBC1B65F}"/>
              </a:ext>
            </a:extLst>
          </p:cNvPr>
          <p:cNvSpPr>
            <a:spLocks noGrp="1"/>
          </p:cNvSpPr>
          <p:nvPr>
            <p:ph type="title"/>
          </p:nvPr>
        </p:nvSpPr>
        <p:spPr/>
        <p:txBody>
          <a:bodyPr>
            <a:normAutofit fontScale="90000"/>
          </a:bodyPr>
          <a:lstStyle/>
          <a:p>
            <a:r>
              <a:rPr lang="en-US" dirty="0"/>
              <a:t>Main Idea</a:t>
            </a:r>
          </a:p>
        </p:txBody>
      </p:sp>
      <p:sp>
        <p:nvSpPr>
          <p:cNvPr id="3" name="Content Placeholder 2">
            <a:extLst>
              <a:ext uri="{FF2B5EF4-FFF2-40B4-BE49-F238E27FC236}">
                <a16:creationId xmlns:a16="http://schemas.microsoft.com/office/drawing/2014/main" id="{E49448A2-8105-A9EE-AC1D-8ACD5B6BFEA3}"/>
              </a:ext>
            </a:extLst>
          </p:cNvPr>
          <p:cNvSpPr>
            <a:spLocks noGrp="1"/>
          </p:cNvSpPr>
          <p:nvPr>
            <p:ph idx="1"/>
          </p:nvPr>
        </p:nvSpPr>
        <p:spPr/>
        <p:txBody>
          <a:bodyPr/>
          <a:lstStyle/>
          <a:p>
            <a:pPr marL="0" indent="0">
              <a:buNone/>
            </a:pPr>
            <a:r>
              <a:rPr lang="en-US" dirty="0"/>
              <a:t>“Notably, these wave-based solutions—naturally spanning both spatial and frequency domains—could align more directly with EEG or MEG measurements in neuroscience, while on the machine learning side we speculate they could someday help alleviate the computational bottlenecks of global self-attention mechanisms.”</a:t>
            </a:r>
          </a:p>
          <a:p>
            <a:endParaRPr lang="en-US" dirty="0"/>
          </a:p>
          <a:p>
            <a:endParaRPr lang="en-US" dirty="0"/>
          </a:p>
        </p:txBody>
      </p:sp>
      <p:sp>
        <p:nvSpPr>
          <p:cNvPr id="4" name="Slide Number Placeholder 3">
            <a:extLst>
              <a:ext uri="{FF2B5EF4-FFF2-40B4-BE49-F238E27FC236}">
                <a16:creationId xmlns:a16="http://schemas.microsoft.com/office/drawing/2014/main" id="{A2CB9467-F06C-6E14-038C-C2763EA49217}"/>
              </a:ext>
            </a:extLst>
          </p:cNvPr>
          <p:cNvSpPr>
            <a:spLocks noGrp="1"/>
          </p:cNvSpPr>
          <p:nvPr>
            <p:ph type="sldNum" sz="quarter" idx="12"/>
          </p:nvPr>
        </p:nvSpPr>
        <p:spPr/>
        <p:txBody>
          <a:bodyPr/>
          <a:lstStyle/>
          <a:p>
            <a:fld id="{DA10A36D-0FF4-4F0B-BDFE-FB879F3DD541}" type="slidenum">
              <a:rPr lang="en-US" smtClean="0"/>
              <a:pPr/>
              <a:t>3</a:t>
            </a:fld>
            <a:endParaRPr lang="en-US" dirty="0"/>
          </a:p>
        </p:txBody>
      </p:sp>
    </p:spTree>
    <p:extLst>
      <p:ext uri="{BB962C8B-B14F-4D97-AF65-F5344CB8AC3E}">
        <p14:creationId xmlns:p14="http://schemas.microsoft.com/office/powerpoint/2010/main" val="2077266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66F18-EE5D-189A-6A7B-215A6E1E8D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632C7A-BB30-BE07-635C-0327C0856504}"/>
              </a:ext>
            </a:extLst>
          </p:cNvPr>
          <p:cNvSpPr>
            <a:spLocks noGrp="1"/>
          </p:cNvSpPr>
          <p:nvPr>
            <p:ph type="title"/>
          </p:nvPr>
        </p:nvSpPr>
        <p:spPr/>
        <p:txBody>
          <a:bodyPr vert="horz" wrap="none" lIns="228600" tIns="91440" rIns="0" bIns="0" rtlCol="0" anchor="ctr" anchorCtr="0">
            <a:noAutofit/>
          </a:bodyPr>
          <a:lstStyle/>
          <a:p>
            <a:r>
              <a:rPr lang="en-US" dirty="0"/>
              <a:t>Paper Review</a:t>
            </a:r>
          </a:p>
        </p:txBody>
      </p:sp>
      <p:pic>
        <p:nvPicPr>
          <p:cNvPr id="7" name="Content Placeholder 6">
            <a:extLst>
              <a:ext uri="{FF2B5EF4-FFF2-40B4-BE49-F238E27FC236}">
                <a16:creationId xmlns:a16="http://schemas.microsoft.com/office/drawing/2014/main" id="{A3B1F432-C3CB-72B7-6C83-3AFAF2F5D5F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20712" y="881856"/>
            <a:ext cx="7620000" cy="4762500"/>
          </a:xfrm>
        </p:spPr>
      </p:pic>
      <p:sp>
        <p:nvSpPr>
          <p:cNvPr id="3" name="TextBox 2">
            <a:extLst>
              <a:ext uri="{FF2B5EF4-FFF2-40B4-BE49-F238E27FC236}">
                <a16:creationId xmlns:a16="http://schemas.microsoft.com/office/drawing/2014/main" id="{4E548FEB-664A-97AA-F10F-D49B420D8C3A}"/>
              </a:ext>
            </a:extLst>
          </p:cNvPr>
          <p:cNvSpPr txBox="1"/>
          <p:nvPr/>
        </p:nvSpPr>
        <p:spPr>
          <a:xfrm>
            <a:off x="403412" y="6042212"/>
            <a:ext cx="7503459" cy="246221"/>
          </a:xfrm>
          <a:prstGeom prst="rect">
            <a:avLst/>
          </a:prstGeom>
          <a:noFill/>
        </p:spPr>
        <p:txBody>
          <a:bodyPr wrap="square" rtlCol="0">
            <a:spAutoFit/>
          </a:bodyPr>
          <a:lstStyle/>
          <a:p>
            <a:r>
              <a:rPr lang="en-US" sz="1000" dirty="0"/>
              <a:t>Rusch, T. K., &amp; Rus, D. (2024). Oscillatory state-space models. </a:t>
            </a:r>
            <a:r>
              <a:rPr lang="en-US" sz="1000" dirty="0" err="1"/>
              <a:t>arXiv</a:t>
            </a:r>
            <a:r>
              <a:rPr lang="en-US" sz="1000" dirty="0"/>
              <a:t> preprint arXiv:2410.03943.</a:t>
            </a:r>
          </a:p>
        </p:txBody>
      </p:sp>
    </p:spTree>
    <p:extLst>
      <p:ext uri="{BB962C8B-B14F-4D97-AF65-F5344CB8AC3E}">
        <p14:creationId xmlns:p14="http://schemas.microsoft.com/office/powerpoint/2010/main" val="581102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9188-4235-9272-71AF-9A3330F64F40}"/>
              </a:ext>
            </a:extLst>
          </p:cNvPr>
          <p:cNvSpPr>
            <a:spLocks noGrp="1"/>
          </p:cNvSpPr>
          <p:nvPr>
            <p:ph type="title"/>
          </p:nvPr>
        </p:nvSpPr>
        <p:spPr/>
        <p:txBody>
          <a:bodyPr>
            <a:normAutofit fontScale="90000"/>
          </a:bodyPr>
          <a:lstStyle/>
          <a:p>
            <a:r>
              <a:rPr lang="en-US" dirty="0"/>
              <a:t>Paper Review</a:t>
            </a:r>
          </a:p>
        </p:txBody>
      </p:sp>
      <p:pic>
        <p:nvPicPr>
          <p:cNvPr id="6" name="Content Placeholder 5">
            <a:extLst>
              <a:ext uri="{FF2B5EF4-FFF2-40B4-BE49-F238E27FC236}">
                <a16:creationId xmlns:a16="http://schemas.microsoft.com/office/drawing/2014/main" id="{1AD0FC22-861E-F824-AFE3-274467AE19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238" y="2042054"/>
            <a:ext cx="8869362" cy="2956454"/>
          </a:xfrm>
        </p:spPr>
      </p:pic>
    </p:spTree>
    <p:extLst>
      <p:ext uri="{BB962C8B-B14F-4D97-AF65-F5344CB8AC3E}">
        <p14:creationId xmlns:p14="http://schemas.microsoft.com/office/powerpoint/2010/main" val="115496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ECB5-8679-21BC-796E-002987E2E19D}"/>
              </a:ext>
            </a:extLst>
          </p:cNvPr>
          <p:cNvSpPr>
            <a:spLocks noGrp="1"/>
          </p:cNvSpPr>
          <p:nvPr>
            <p:ph type="title"/>
          </p:nvPr>
        </p:nvSpPr>
        <p:spPr/>
        <p:txBody>
          <a:bodyPr>
            <a:normAutofit fontScale="90000"/>
          </a:bodyPr>
          <a:lstStyle/>
          <a:p>
            <a:r>
              <a:rPr lang="en-US" dirty="0"/>
              <a:t>State-Space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5EBDEF-84B5-07CF-A323-9BA8B9EE33EB}"/>
                  </a:ext>
                </a:extLst>
              </p:cNvPr>
              <p:cNvSpPr>
                <a:spLocks noGrp="1"/>
              </p:cNvSpPr>
              <p:nvPr>
                <p:ph idx="1"/>
              </p:nvPr>
            </p:nvSpPr>
            <p:spPr/>
            <p:txBody>
              <a:bodyPr/>
              <a:lstStyle/>
              <a:p>
                <a:r>
                  <a:rPr lang="en-US" dirty="0"/>
                  <a:t>A SS model can describe the dynamical system by two things:</a:t>
                </a:r>
              </a:p>
              <a:p>
                <a:pPr lvl="1"/>
                <a:r>
                  <a:rPr lang="en-US" dirty="0"/>
                  <a:t>A hidden state that captures everything we need to know about the system up to time </a:t>
                </a:r>
                <a14:m>
                  <m:oMath xmlns:m="http://schemas.openxmlformats.org/officeDocument/2006/math">
                    <m:r>
                      <a:rPr lang="en-US" i="1" dirty="0" smtClean="0">
                        <a:latin typeface="Cambria Math" panose="02040503050406030204" pitchFamily="18" charset="0"/>
                      </a:rPr>
                      <m:t>𝑡</m:t>
                    </m:r>
                  </m:oMath>
                </a14:m>
                <a:r>
                  <a:rPr lang="en-US" dirty="0"/>
                  <a:t>.</a:t>
                </a:r>
              </a:p>
              <a:p>
                <a:pPr lvl="1"/>
                <a:r>
                  <a:rPr lang="en-US" dirty="0"/>
                  <a:t>State update: how the state evolves, possibly with inputs.</a:t>
                </a:r>
              </a:p>
              <a:p>
                <a:pPr lvl="1"/>
                <a:r>
                  <a:rPr lang="en-US" dirty="0"/>
                  <a:t>Observation: how we turn the state into the output we want to see.</a:t>
                </a:r>
              </a:p>
            </p:txBody>
          </p:sp>
        </mc:Choice>
        <mc:Fallback xmlns="">
          <p:sp>
            <p:nvSpPr>
              <p:cNvPr id="3" name="Content Placeholder 2">
                <a:extLst>
                  <a:ext uri="{FF2B5EF4-FFF2-40B4-BE49-F238E27FC236}">
                    <a16:creationId xmlns:a16="http://schemas.microsoft.com/office/drawing/2014/main" id="{3D5EBDEF-84B5-07CF-A323-9BA8B9EE33EB}"/>
                  </a:ext>
                </a:extLst>
              </p:cNvPr>
              <p:cNvSpPr>
                <a:spLocks noGrp="1" noRot="1" noChangeAspect="1" noMove="1" noResize="1" noEditPoints="1" noAdjustHandles="1" noChangeArrowheads="1" noChangeShapeType="1" noTextEdit="1"/>
              </p:cNvSpPr>
              <p:nvPr>
                <p:ph idx="1"/>
              </p:nvPr>
            </p:nvSpPr>
            <p:spPr>
              <a:blipFill>
                <a:blip r:embed="rId2"/>
                <a:stretch>
                  <a:fillRect l="-893" t="-860" r="-68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7A47641E-9250-1C64-37F4-C5C77D23071E}"/>
              </a:ext>
            </a:extLst>
          </p:cNvPr>
          <p:cNvPicPr>
            <a:picLocks noChangeAspect="1"/>
          </p:cNvPicPr>
          <p:nvPr/>
        </p:nvPicPr>
        <p:blipFill>
          <a:blip r:embed="rId3"/>
          <a:stretch>
            <a:fillRect/>
          </a:stretch>
        </p:blipFill>
        <p:spPr>
          <a:xfrm>
            <a:off x="2914507" y="2799714"/>
            <a:ext cx="3284505" cy="396274"/>
          </a:xfrm>
          <a:prstGeom prst="rect">
            <a:avLst/>
          </a:prstGeom>
        </p:spPr>
      </p:pic>
    </p:spTree>
    <p:extLst>
      <p:ext uri="{BB962C8B-B14F-4D97-AF65-F5344CB8AC3E}">
        <p14:creationId xmlns:p14="http://schemas.microsoft.com/office/powerpoint/2010/main" val="265540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7052-266C-BCB5-1E49-0CEBA7881E61}"/>
              </a:ext>
            </a:extLst>
          </p:cNvPr>
          <p:cNvSpPr>
            <a:spLocks noGrp="1"/>
          </p:cNvSpPr>
          <p:nvPr>
            <p:ph type="title"/>
          </p:nvPr>
        </p:nvSpPr>
        <p:spPr/>
        <p:txBody>
          <a:bodyPr>
            <a:normAutofit fontScale="90000"/>
          </a:bodyPr>
          <a:lstStyle/>
          <a:p>
            <a:r>
              <a:rPr lang="en-US" dirty="0"/>
              <a:t>Main Idea</a:t>
            </a:r>
          </a:p>
        </p:txBody>
      </p:sp>
      <p:sp>
        <p:nvSpPr>
          <p:cNvPr id="3" name="Content Placeholder 2">
            <a:extLst>
              <a:ext uri="{FF2B5EF4-FFF2-40B4-BE49-F238E27FC236}">
                <a16:creationId xmlns:a16="http://schemas.microsoft.com/office/drawing/2014/main" id="{C1F1E169-DD36-6B55-6EEC-C4A90FE74B17}"/>
              </a:ext>
            </a:extLst>
          </p:cNvPr>
          <p:cNvSpPr>
            <a:spLocks noGrp="1"/>
          </p:cNvSpPr>
          <p:nvPr>
            <p:ph idx="1"/>
          </p:nvPr>
        </p:nvSpPr>
        <p:spPr/>
        <p:txBody>
          <a:bodyPr/>
          <a:lstStyle/>
          <a:p>
            <a:r>
              <a:rPr lang="en-US" dirty="0"/>
              <a:t>Claiming that their method is efficient and stable of very long sequences (up to 50,000 steps).</a:t>
            </a:r>
          </a:p>
          <a:p>
            <a:r>
              <a:rPr lang="en-US" dirty="0"/>
              <a:t>Model hidden dynamics as forced harmonic oscillators.</a:t>
            </a:r>
          </a:p>
          <a:p>
            <a:r>
              <a:rPr lang="en-US" b="0" dirty="0" err="1"/>
              <a:t>LinOSS</a:t>
            </a:r>
            <a:r>
              <a:rPr lang="en-US" b="0" dirty="0"/>
              <a:t>‑IM (implicit): dissipative, eigenvalues ≤ 1 → stable</a:t>
            </a:r>
          </a:p>
          <a:p>
            <a:r>
              <a:rPr lang="en-US" b="0" dirty="0" err="1"/>
              <a:t>LinOSS</a:t>
            </a:r>
            <a:r>
              <a:rPr lang="en-US" b="0" dirty="0"/>
              <a:t>‑IMEX (implicit‑explicit): Its </a:t>
            </a:r>
            <a:r>
              <a:rPr lang="en-US" dirty="0"/>
              <a:t>update rule mirrors the continuous wave system’s conservation laws, keeping the “size” of any region in the hidden state space constant over time.</a:t>
            </a:r>
            <a:endParaRPr lang="en-US" b="0" dirty="0"/>
          </a:p>
          <a:p>
            <a:pPr lvl="1"/>
            <a:endParaRPr lang="en-US" dirty="0"/>
          </a:p>
        </p:txBody>
      </p:sp>
      <p:sp>
        <p:nvSpPr>
          <p:cNvPr id="4" name="Slide Number Placeholder 3">
            <a:extLst>
              <a:ext uri="{FF2B5EF4-FFF2-40B4-BE49-F238E27FC236}">
                <a16:creationId xmlns:a16="http://schemas.microsoft.com/office/drawing/2014/main" id="{8320401E-30B7-FC94-EC7B-745C470C723D}"/>
              </a:ext>
            </a:extLst>
          </p:cNvPr>
          <p:cNvSpPr>
            <a:spLocks noGrp="1"/>
          </p:cNvSpPr>
          <p:nvPr>
            <p:ph type="sldNum" sz="quarter" idx="12"/>
          </p:nvPr>
        </p:nvSpPr>
        <p:spPr/>
        <p:txBody>
          <a:bodyPr/>
          <a:lstStyle/>
          <a:p>
            <a:fld id="{DA10A36D-0FF4-4F0B-BDFE-FB879F3DD541}" type="slidenum">
              <a:rPr lang="en-US" smtClean="0"/>
              <a:pPr/>
              <a:t>7</a:t>
            </a:fld>
            <a:endParaRPr lang="en-US" dirty="0"/>
          </a:p>
        </p:txBody>
      </p:sp>
    </p:spTree>
    <p:extLst>
      <p:ext uri="{BB962C8B-B14F-4D97-AF65-F5344CB8AC3E}">
        <p14:creationId xmlns:p14="http://schemas.microsoft.com/office/powerpoint/2010/main" val="266400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DF509-C292-842E-F04C-3A0C99B93F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EF6450-9435-F61B-3EEB-546763FA69F4}"/>
              </a:ext>
            </a:extLst>
          </p:cNvPr>
          <p:cNvSpPr>
            <a:spLocks noGrp="1"/>
          </p:cNvSpPr>
          <p:nvPr>
            <p:ph type="title"/>
          </p:nvPr>
        </p:nvSpPr>
        <p:spPr/>
        <p:txBody>
          <a:bodyPr>
            <a:normAutofit fontScale="90000"/>
          </a:bodyPr>
          <a:lstStyle/>
          <a:p>
            <a:r>
              <a:rPr lang="en-US" dirty="0"/>
              <a:t>Paper Review</a:t>
            </a:r>
          </a:p>
        </p:txBody>
      </p:sp>
      <p:pic>
        <p:nvPicPr>
          <p:cNvPr id="6" name="Content Placeholder 5">
            <a:extLst>
              <a:ext uri="{FF2B5EF4-FFF2-40B4-BE49-F238E27FC236}">
                <a16:creationId xmlns:a16="http://schemas.microsoft.com/office/drawing/2014/main" id="{5DC5C5B3-22D9-1349-45B0-62D7DABD1E6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22238" y="2042054"/>
            <a:ext cx="8869362" cy="2956454"/>
          </a:xfrm>
        </p:spPr>
      </p:pic>
    </p:spTree>
    <p:extLst>
      <p:ext uri="{BB962C8B-B14F-4D97-AF65-F5344CB8AC3E}">
        <p14:creationId xmlns:p14="http://schemas.microsoft.com/office/powerpoint/2010/main" val="2420992638"/>
      </p:ext>
    </p:extLst>
  </p:cSld>
  <p:clrMapOvr>
    <a:masterClrMapping/>
  </p:clrMapOvr>
</p:sld>
</file>

<file path=ppt/theme/theme1.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7050</TotalTime>
  <Words>408</Words>
  <Application>Microsoft Office PowerPoint</Application>
  <PresentationFormat>On-screen Show (4:3)</PresentationFormat>
  <Paragraphs>38</Paragraphs>
  <Slides>9</Slides>
  <Notes>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Arial</vt:lpstr>
      <vt:lpstr>Calibri</vt:lpstr>
      <vt:lpstr>Cambria Math</vt:lpstr>
      <vt:lpstr>Times New Roman</vt:lpstr>
      <vt:lpstr>1_ISIP Title Slide</vt:lpstr>
      <vt:lpstr>2_ISIP Content Slide</vt:lpstr>
      <vt:lpstr>Custom Design</vt:lpstr>
      <vt:lpstr>3_ISIP Content Slide</vt:lpstr>
      <vt:lpstr>4_ISIP Content Slide</vt:lpstr>
      <vt:lpstr>PowerPoint Presentation</vt:lpstr>
      <vt:lpstr>Paper Review</vt:lpstr>
      <vt:lpstr>Main Idea</vt:lpstr>
      <vt:lpstr>Main Idea</vt:lpstr>
      <vt:lpstr>Paper Review</vt:lpstr>
      <vt:lpstr>Paper Review</vt:lpstr>
      <vt:lpstr>State-Space Model</vt:lpstr>
      <vt:lpstr>Main Idea</vt:lpstr>
      <vt:lpstr>Paper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Approaches to Automate Seizure Detection</dc:title>
  <dc:creator>Vinit Shah</dc:creator>
  <cp:lastModifiedBy>Sadia Afrin Purba</cp:lastModifiedBy>
  <cp:revision>566</cp:revision>
  <dcterms:created xsi:type="dcterms:W3CDTF">2017-04-23T05:30:39Z</dcterms:created>
  <dcterms:modified xsi:type="dcterms:W3CDTF">2025-04-23T01:05:04Z</dcterms:modified>
</cp:coreProperties>
</file>