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7" r:id="rId1"/>
    <p:sldMasterId id="2147483681" r:id="rId2"/>
    <p:sldMasterId id="2147483683" r:id="rId3"/>
    <p:sldMasterId id="2147483685" r:id="rId4"/>
    <p:sldMasterId id="2147483688" r:id="rId5"/>
  </p:sldMasterIdLst>
  <p:notesMasterIdLst>
    <p:notesMasterId r:id="rId11"/>
  </p:notesMasterIdLst>
  <p:sldIdLst>
    <p:sldId id="303" r:id="rId6"/>
    <p:sldId id="413" r:id="rId7"/>
    <p:sldId id="411" r:id="rId8"/>
    <p:sldId id="414" r:id="rId9"/>
    <p:sldId id="41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432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1440" userDrawn="1">
          <p15:clr>
            <a:srgbClr val="A4A3A4"/>
          </p15:clr>
        </p15:guide>
        <p15:guide id="7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58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6327" autoAdjust="0"/>
  </p:normalViewPr>
  <p:slideViewPr>
    <p:cSldViewPr snapToGrid="0">
      <p:cViewPr varScale="1">
        <p:scale>
          <a:sx n="85" d="100"/>
          <a:sy n="85" d="100"/>
        </p:scale>
        <p:origin x="1363" y="58"/>
      </p:cViewPr>
      <p:guideLst>
        <p:guide pos="2880"/>
        <p:guide orient="horz" pos="432"/>
        <p:guide pos="5616"/>
        <p:guide pos="144"/>
        <p:guide orient="horz" pos="4183"/>
        <p:guide pos="144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A63F-A652-A941-943E-42655CBE92D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B6984-104E-F74E-AFCE-72849C323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3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54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ACD00-77F6-4941-B4B0-B7C9C01A2C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044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ACD00-77F6-4941-B4B0-B7C9C01A2C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284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F9F0D-C82C-E483-E6BB-AD2035417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1A2FF4-EFB4-AAA2-F170-EEE2C3E17B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47D9B1-FD8F-728A-C081-A0E8A29E3C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4FA52-294F-A78D-A9A5-56C27446D7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ACD00-77F6-4941-B4B0-B7C9C01A2C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6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71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860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6298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685800"/>
            <a:ext cx="8869680" cy="5669280"/>
          </a:xfrm>
          <a:prstGeom prst="rect">
            <a:avLst/>
          </a:prstGeom>
        </p:spPr>
        <p:txBody>
          <a:bodyPr/>
          <a:lstStyle>
            <a:lvl1pPr marL="182880" indent="-182880">
              <a:defRPr sz="2400"/>
            </a:lvl1pPr>
            <a:lvl2pPr marL="548640" indent="-182880">
              <a:defRPr sz="2000"/>
            </a:lvl2pPr>
            <a:lvl3pPr marL="1097280" indent="-182880"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629400"/>
            <a:ext cx="6000743" cy="19551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6" y="6459790"/>
            <a:ext cx="1730198" cy="328461"/>
          </a:xfrm>
          <a:prstGeom prst="rect">
            <a:avLst/>
          </a:prstGeom>
        </p:spPr>
        <p:txBody>
          <a:bodyPr/>
          <a:lstStyle/>
          <a:p>
            <a:fld id="{DA10A36D-0FF4-4F0B-BDFE-FB879F3DD5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04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470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782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401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kern="1200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S. Purba: Quantum Machine Learning 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April 14 , 2025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6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80429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kern="1200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S. Purba: Quantum Machine Learning 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April 14 , 2025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4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kern="1200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S. Purba: Quantum Machine Learning 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April 14 , 2025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4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sip.piconepress.com/courses/temple/ece_8527/resources/data/set_17/scripts/score.p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1" y="1001610"/>
            <a:ext cx="8686799" cy="48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Quantum Machine Learning 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228601" y="5590577"/>
            <a:ext cx="8686799" cy="104993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-14288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Sadia Afrin Purba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-115888" algn="ctr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Neural Engineering Data Consortium</a:t>
            </a:r>
          </a:p>
          <a:p>
            <a:pPr marL="115888" indent="-115888" algn="ctr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Temple University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DD0A8F-F279-0C48-8CB5-0F4DBF6FB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803" y="2784280"/>
            <a:ext cx="1770009" cy="2281098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2A3B40-85ED-4E46-90AE-432B63D8F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8186" y="2784280"/>
            <a:ext cx="1790623" cy="2281098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D3B5A2-613E-9446-8A7A-F9E967EFC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74649"/>
            <a:ext cx="1004757" cy="6710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31A6B6-1807-DD47-BF76-7860EF5B0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1175" y="2784279"/>
            <a:ext cx="3421648" cy="2281099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53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 dirty="0"/>
              <a:t>QFT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9496161-3604-6DE1-1B7E-CC9920C06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712" y="881856"/>
            <a:ext cx="7620000" cy="4762500"/>
          </a:xfrm>
        </p:spPr>
      </p:pic>
    </p:spTree>
    <p:extLst>
      <p:ext uri="{BB962C8B-B14F-4D97-AF65-F5344CB8AC3E}">
        <p14:creationId xmlns:p14="http://schemas.microsoft.com/office/powerpoint/2010/main" val="839632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 dirty="0"/>
              <a:t>RBM vs QRBM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ECA25E-C552-9587-251C-98D98E9B9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09600"/>
            <a:ext cx="8670928" cy="2246769"/>
          </a:xfrm>
        </p:spPr>
        <p:txBody>
          <a:bodyPr lIns="0" tIns="0" rIns="0" bIns="0">
            <a:spAutoFit/>
          </a:bodyPr>
          <a:lstStyle/>
          <a:p>
            <a:pPr marL="234950" marR="0" indent="-223838"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Dataset: TUH DPATH Breast data (v4.0.0)</a:t>
            </a:r>
          </a:p>
          <a:p>
            <a:pPr marL="234950" marR="0" indent="-223838"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DPATH Scoring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0" marR="0" indent="-223838">
              <a:spcBef>
                <a:spcPts val="0"/>
              </a:spcBef>
              <a:spcAft>
                <a:spcPts val="1200"/>
              </a:spcAft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0" indent="-223838">
              <a:spcBef>
                <a:spcPts val="0"/>
              </a:spcBef>
              <a:spcAft>
                <a:spcPts val="1200"/>
              </a:spcAft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6872" lvl="1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0710" lvl="1" indent="-223838">
              <a:spcBef>
                <a:spcPts val="0"/>
              </a:spcBef>
              <a:spcAft>
                <a:spcPts val="1200"/>
              </a:spcAft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1719E6-E5F2-8856-27BB-28A8989F5B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080560"/>
              </p:ext>
            </p:extLst>
          </p:nvPr>
        </p:nvGraphicFramePr>
        <p:xfrm>
          <a:off x="1470212" y="1963272"/>
          <a:ext cx="6382871" cy="3499815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100495">
                  <a:extLst>
                    <a:ext uri="{9D8B030D-6E8A-4147-A177-3AD203B41FA5}">
                      <a16:colId xmlns:a16="http://schemas.microsoft.com/office/drawing/2014/main" val="4265614805"/>
                    </a:ext>
                  </a:extLst>
                </a:gridCol>
                <a:gridCol w="880396">
                  <a:extLst>
                    <a:ext uri="{9D8B030D-6E8A-4147-A177-3AD203B41FA5}">
                      <a16:colId xmlns:a16="http://schemas.microsoft.com/office/drawing/2014/main" val="2173378028"/>
                    </a:ext>
                  </a:extLst>
                </a:gridCol>
                <a:gridCol w="880396">
                  <a:extLst>
                    <a:ext uri="{9D8B030D-6E8A-4147-A177-3AD203B41FA5}">
                      <a16:colId xmlns:a16="http://schemas.microsoft.com/office/drawing/2014/main" val="781172001"/>
                    </a:ext>
                  </a:extLst>
                </a:gridCol>
                <a:gridCol w="880396">
                  <a:extLst>
                    <a:ext uri="{9D8B030D-6E8A-4147-A177-3AD203B41FA5}">
                      <a16:colId xmlns:a16="http://schemas.microsoft.com/office/drawing/2014/main" val="3960414358"/>
                    </a:ext>
                  </a:extLst>
                </a:gridCol>
                <a:gridCol w="880396">
                  <a:extLst>
                    <a:ext uri="{9D8B030D-6E8A-4147-A177-3AD203B41FA5}">
                      <a16:colId xmlns:a16="http://schemas.microsoft.com/office/drawing/2014/main" val="388435096"/>
                    </a:ext>
                  </a:extLst>
                </a:gridCol>
                <a:gridCol w="880396">
                  <a:extLst>
                    <a:ext uri="{9D8B030D-6E8A-4147-A177-3AD203B41FA5}">
                      <a16:colId xmlns:a16="http://schemas.microsoft.com/office/drawing/2014/main" val="343471212"/>
                    </a:ext>
                  </a:extLst>
                </a:gridCol>
                <a:gridCol w="880396">
                  <a:extLst>
                    <a:ext uri="{9D8B030D-6E8A-4147-A177-3AD203B41FA5}">
                      <a16:colId xmlns:a16="http://schemas.microsoft.com/office/drawing/2014/main" val="2063635275"/>
                    </a:ext>
                  </a:extLst>
                </a:gridCol>
              </a:tblGrid>
              <a:tr h="4303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339788"/>
                  </a:ext>
                </a:extLst>
              </a:tr>
              <a:tr h="430305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 </a:t>
                      </a:r>
                      <a:r>
                        <a:rPr lang="en-US" sz="1050" b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lbls</a:t>
                      </a:r>
                      <a:r>
                        <a:rPr lang="en-US" sz="105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</a:p>
                    <a:p>
                      <a:pPr algn="ctr" fontAlgn="b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 </a:t>
                      </a:r>
                      <a:r>
                        <a:rPr lang="en-US" sz="1050" b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bckg</a:t>
                      </a:r>
                      <a:r>
                        <a:rPr lang="en-US" sz="105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 Rate (%)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 </a:t>
                      </a:r>
                      <a:r>
                        <a:rPr lang="en-US" sz="1050" b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lbls</a:t>
                      </a:r>
                      <a:r>
                        <a:rPr lang="en-US" sz="105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 </a:t>
                      </a:r>
                      <a:r>
                        <a:rPr lang="en-US" sz="1050" b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bckg</a:t>
                      </a:r>
                      <a:r>
                        <a:rPr lang="en-US" sz="105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 Rate (%)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30359926"/>
                  </a:ext>
                </a:extLst>
              </a:tr>
              <a:tr h="4303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93084515"/>
                  </a:ext>
                </a:extLst>
              </a:tr>
              <a:tr h="4303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RBM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40784087"/>
                  </a:ext>
                </a:extLst>
              </a:tr>
              <a:tr h="4303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QRBM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04992422"/>
                  </a:ext>
                </a:extLst>
              </a:tr>
              <a:tr h="4303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QSVT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24664767"/>
                  </a:ext>
                </a:extLst>
              </a:tr>
              <a:tr h="4303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XGBOOST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1.37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1.23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68.74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11.54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63.02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92103105"/>
                  </a:ext>
                </a:extLst>
              </a:tr>
              <a:tr h="430305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54111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223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60C2CB-D757-AAE7-76BF-E6E8CE4D3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0F3C69-8826-AFE6-0C38-0552BEB4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Quantum Singular Value Transformation (QSVT)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E33541-07C3-F51C-A240-370D1E53D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84" y="1233052"/>
            <a:ext cx="3817161" cy="13373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8F7BAF-E389-C72B-F50C-42A6127C7E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6657"/>
          <a:stretch/>
        </p:blipFill>
        <p:spPr>
          <a:xfrm>
            <a:off x="4737857" y="1313082"/>
            <a:ext cx="3697931" cy="12573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6393F2-76C0-95F3-0FE5-098BAD9C6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93" y="3312148"/>
            <a:ext cx="8207451" cy="9754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71787D-E032-4341-BD27-A89D151B664B}"/>
              </a:ext>
            </a:extLst>
          </p:cNvPr>
          <p:cNvSpPr txBox="1"/>
          <p:nvPr/>
        </p:nvSpPr>
        <p:spPr>
          <a:xfrm>
            <a:off x="729718" y="5624948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Gilyén</a:t>
            </a:r>
            <a:r>
              <a:rPr lang="en-US" sz="1000" dirty="0"/>
              <a:t>, A., Su, Y., Low, G. H., &amp; Wiebe, N. (2019, June). Quantum singular value transformation and beyond: exponential improvements for quantum matrix </a:t>
            </a:r>
            <a:r>
              <a:rPr lang="en-US" sz="1000" dirty="0" err="1"/>
              <a:t>arithmetics</a:t>
            </a:r>
            <a:r>
              <a:rPr lang="en-US" sz="1000" dirty="0"/>
              <a:t>. In Proceedings of the 51st annual ACM SIGACT symposium on theory of computing (pp. 193-204).</a:t>
            </a:r>
            <a:br>
              <a:rPr lang="en-US" sz="1000" dirty="0"/>
            </a:br>
            <a:br>
              <a:rPr lang="en-US" sz="1000" dirty="0"/>
            </a:br>
            <a:r>
              <a:rPr lang="en-US" sz="1000" dirty="0"/>
              <a:t>Martyn, J. M., Rossi, Z. M., Tan, A. K., &amp; Chuang, I. L. (2021). Grand unification of quantum algorithms. PRX quantum, 2(4), 040203.</a:t>
            </a:r>
          </a:p>
        </p:txBody>
      </p:sp>
    </p:spTree>
    <p:extLst>
      <p:ext uri="{BB962C8B-B14F-4D97-AF65-F5344CB8AC3E}">
        <p14:creationId xmlns:p14="http://schemas.microsoft.com/office/powerpoint/2010/main" val="2942342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3735A-4E75-59BD-0C12-BC6962221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61A39-47B8-BE7E-1C9A-4D7C30D39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 dirty="0"/>
              <a:t>QSVT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FCDD09-E07B-7F6D-0839-9C6D771C8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09600"/>
            <a:ext cx="8556812" cy="3416320"/>
          </a:xfrm>
        </p:spPr>
        <p:txBody>
          <a:bodyPr wrap="square" lIns="0" tIns="0" rIns="0" bIns="0">
            <a:spAutoFit/>
          </a:bodyPr>
          <a:lstStyle/>
          <a:p>
            <a:pPr marL="234950" marR="0" indent="-223838"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Dataset: TUH DPATH Breast data (v4.0.0)</a:t>
            </a:r>
          </a:p>
          <a:p>
            <a:pPr marL="234950" marR="0" indent="-223838"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Scoring using  DPATH Scoring </a:t>
            </a:r>
          </a:p>
          <a:p>
            <a:pPr marL="234950" indent="-223838"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QSVT: </a:t>
            </a:r>
          </a:p>
          <a:p>
            <a:pPr marL="600710" lvl="1" indent="-223838">
              <a:spcBef>
                <a:spcPts val="0"/>
              </a:spcBef>
              <a:spcAft>
                <a:spcPts val="12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Execution time: ~15 minutes</a:t>
            </a:r>
          </a:p>
          <a:p>
            <a:pPr marL="600710" lvl="1" indent="-223838">
              <a:spcBef>
                <a:spcPts val="0"/>
              </a:spcBef>
              <a:spcAft>
                <a:spcPts val="12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Number of qubits: 12</a:t>
            </a:r>
          </a:p>
          <a:p>
            <a:pPr marL="600710" lvl="1" indent="-223838">
              <a:spcBef>
                <a:spcPts val="0"/>
              </a:spcBef>
              <a:spcAft>
                <a:spcPts val="1200"/>
              </a:spcAft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0" indent="-223838">
              <a:spcBef>
                <a:spcPts val="0"/>
              </a:spcBef>
              <a:spcAft>
                <a:spcPts val="1200"/>
              </a:spcAft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0710" lvl="1" indent="-223838">
              <a:spcBef>
                <a:spcPts val="0"/>
              </a:spcBef>
              <a:spcAft>
                <a:spcPts val="1200"/>
              </a:spcAft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0710" lvl="1" indent="-223838">
              <a:spcBef>
                <a:spcPts val="0"/>
              </a:spcBef>
              <a:spcAft>
                <a:spcPts val="1200"/>
              </a:spcAft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9670DE4-3DBE-0EAF-EB36-EB586DAF5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527471"/>
              </p:ext>
            </p:extLst>
          </p:nvPr>
        </p:nvGraphicFramePr>
        <p:xfrm>
          <a:off x="1524000" y="2634129"/>
          <a:ext cx="6096000" cy="34798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95507098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505145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750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Scoring Summary:</a:t>
                      </a:r>
                    </a:p>
                    <a:p>
                      <a:r>
                        <a:rPr lang="en-US" dirty="0"/>
                        <a:t> (0) norm =   100.0000%</a:t>
                      </a:r>
                    </a:p>
                    <a:p>
                      <a:r>
                        <a:rPr lang="en-US" dirty="0"/>
                        <a:t> (2) </a:t>
                      </a:r>
                      <a:r>
                        <a:rPr lang="en-US" dirty="0" err="1"/>
                        <a:t>nneo</a:t>
                      </a:r>
                      <a:r>
                        <a:rPr lang="en-US" dirty="0"/>
                        <a:t> =     0.0000%</a:t>
                      </a:r>
                    </a:p>
                    <a:p>
                      <a:r>
                        <a:rPr lang="en-US" dirty="0"/>
                        <a:t> (3) </a:t>
                      </a:r>
                      <a:r>
                        <a:rPr lang="en-US" dirty="0" err="1"/>
                        <a:t>infl</a:t>
                      </a:r>
                      <a:r>
                        <a:rPr lang="en-US" dirty="0"/>
                        <a:t> =   100.0000%</a:t>
                      </a:r>
                    </a:p>
                    <a:p>
                      <a:r>
                        <a:rPr lang="en-US" dirty="0"/>
                        <a:t> (5) </a:t>
                      </a:r>
                      <a:r>
                        <a:rPr lang="en-US" dirty="0" err="1"/>
                        <a:t>dcis</a:t>
                      </a:r>
                      <a:r>
                        <a:rPr lang="en-US" dirty="0"/>
                        <a:t> =   100.0000%</a:t>
                      </a:r>
                    </a:p>
                    <a:p>
                      <a:r>
                        <a:rPr lang="en-US" dirty="0"/>
                        <a:t> (6) </a:t>
                      </a:r>
                      <a:r>
                        <a:rPr lang="en-US" dirty="0" err="1"/>
                        <a:t>indc</a:t>
                      </a:r>
                      <a:r>
                        <a:rPr lang="en-US" dirty="0"/>
                        <a:t> =   100.0000%</a:t>
                      </a:r>
                    </a:p>
                    <a:p>
                      <a:r>
                        <a:rPr lang="en-US" dirty="0"/>
                        <a:t> (8) </a:t>
                      </a:r>
                      <a:r>
                        <a:rPr lang="en-US" dirty="0" err="1"/>
                        <a:t>bckg</a:t>
                      </a:r>
                      <a:r>
                        <a:rPr lang="en-US" dirty="0"/>
                        <a:t> =   100.0000%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 avg </a:t>
                      </a:r>
                      <a:r>
                        <a:rPr lang="en-US" dirty="0" err="1"/>
                        <a:t>lbls</a:t>
                      </a:r>
                      <a:r>
                        <a:rPr lang="en-US" dirty="0"/>
                        <a:t> =    80.0000%</a:t>
                      </a:r>
                    </a:p>
                    <a:p>
                      <a:r>
                        <a:rPr lang="en-US" dirty="0"/>
                        <a:t> avg </a:t>
                      </a:r>
                      <a:r>
                        <a:rPr lang="en-US" dirty="0" err="1"/>
                        <a:t>bckg</a:t>
                      </a:r>
                      <a:r>
                        <a:rPr lang="en-US" dirty="0"/>
                        <a:t> =   100.0000%</a:t>
                      </a:r>
                    </a:p>
                    <a:p>
                      <a:r>
                        <a:rPr lang="en-US" dirty="0"/>
                        <a:t>    score =    82.0000% &lt;**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Scoring Summary:</a:t>
                      </a:r>
                    </a:p>
                    <a:p>
                      <a:r>
                        <a:rPr lang="en-US" dirty="0"/>
                        <a:t> (0) norm =   100.0000%</a:t>
                      </a:r>
                    </a:p>
                    <a:p>
                      <a:r>
                        <a:rPr lang="en-US" dirty="0"/>
                        <a:t> (2) </a:t>
                      </a:r>
                      <a:r>
                        <a:rPr lang="en-US" dirty="0" err="1"/>
                        <a:t>nneo</a:t>
                      </a:r>
                      <a:r>
                        <a:rPr lang="en-US" dirty="0"/>
                        <a:t> =     0.0000%</a:t>
                      </a:r>
                    </a:p>
                    <a:p>
                      <a:r>
                        <a:rPr lang="en-US" dirty="0"/>
                        <a:t> (3) </a:t>
                      </a:r>
                      <a:r>
                        <a:rPr lang="en-US" dirty="0" err="1"/>
                        <a:t>infl</a:t>
                      </a:r>
                      <a:r>
                        <a:rPr lang="en-US" dirty="0"/>
                        <a:t> =   100.0000%</a:t>
                      </a:r>
                    </a:p>
                    <a:p>
                      <a:r>
                        <a:rPr lang="en-US" dirty="0"/>
                        <a:t> (5) </a:t>
                      </a:r>
                      <a:r>
                        <a:rPr lang="en-US" dirty="0" err="1"/>
                        <a:t>dcis</a:t>
                      </a:r>
                      <a:r>
                        <a:rPr lang="en-US" dirty="0"/>
                        <a:t> =   100.0000%</a:t>
                      </a:r>
                    </a:p>
                    <a:p>
                      <a:r>
                        <a:rPr lang="en-US" dirty="0"/>
                        <a:t> (6) </a:t>
                      </a:r>
                      <a:r>
                        <a:rPr lang="en-US" dirty="0" err="1"/>
                        <a:t>indc</a:t>
                      </a:r>
                      <a:r>
                        <a:rPr lang="en-US" dirty="0"/>
                        <a:t> =   100.0000%</a:t>
                      </a:r>
                    </a:p>
                    <a:p>
                      <a:r>
                        <a:rPr lang="en-US" dirty="0"/>
                        <a:t> (8) </a:t>
                      </a:r>
                      <a:r>
                        <a:rPr lang="en-US" dirty="0" err="1"/>
                        <a:t>bckg</a:t>
                      </a:r>
                      <a:r>
                        <a:rPr lang="en-US" dirty="0"/>
                        <a:t> =   100.0000%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 avg </a:t>
                      </a:r>
                      <a:r>
                        <a:rPr lang="en-US" dirty="0" err="1"/>
                        <a:t>lbls</a:t>
                      </a:r>
                      <a:r>
                        <a:rPr lang="en-US" dirty="0"/>
                        <a:t> =    80.0000%</a:t>
                      </a:r>
                    </a:p>
                    <a:p>
                      <a:r>
                        <a:rPr lang="en-US" dirty="0"/>
                        <a:t> avg </a:t>
                      </a:r>
                      <a:r>
                        <a:rPr lang="en-US" dirty="0" err="1"/>
                        <a:t>bckg</a:t>
                      </a:r>
                      <a:r>
                        <a:rPr lang="en-US" dirty="0"/>
                        <a:t> =   100.0000%</a:t>
                      </a:r>
                    </a:p>
                    <a:p>
                      <a:r>
                        <a:rPr lang="en-US" dirty="0"/>
                        <a:t>    score =    82.0000% &lt;**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795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449529"/>
      </p:ext>
    </p:extLst>
  </p:cSld>
  <p:clrMapOvr>
    <a:masterClrMapping/>
  </p:clrMapOvr>
</p:sld>
</file>

<file path=ppt/theme/theme1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6658</TotalTime>
  <Words>361</Words>
  <Application>Microsoft Office PowerPoint</Application>
  <PresentationFormat>On-screen Show (4:3)</PresentationFormat>
  <Paragraphs>94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Times New Roman</vt:lpstr>
      <vt:lpstr>1_ISIP Title Slide</vt:lpstr>
      <vt:lpstr>2_ISIP Content Slide</vt:lpstr>
      <vt:lpstr>Custom Design</vt:lpstr>
      <vt:lpstr>3_ISIP Content Slide</vt:lpstr>
      <vt:lpstr>4_ISIP Content Slide</vt:lpstr>
      <vt:lpstr>PowerPoint Presentation</vt:lpstr>
      <vt:lpstr>QFT</vt:lpstr>
      <vt:lpstr>RBM vs QRBM </vt:lpstr>
      <vt:lpstr>Quantum Singular Value Transformation (QSVT)</vt:lpstr>
      <vt:lpstr>QSVT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Approaches to Automate Seizure Detection</dc:title>
  <dc:creator>Vinit Shah</dc:creator>
  <cp:lastModifiedBy>Sadia Afrin Purba</cp:lastModifiedBy>
  <cp:revision>551</cp:revision>
  <dcterms:created xsi:type="dcterms:W3CDTF">2017-04-23T05:30:39Z</dcterms:created>
  <dcterms:modified xsi:type="dcterms:W3CDTF">2025-04-18T22:03:01Z</dcterms:modified>
</cp:coreProperties>
</file>