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325" r:id="rId2"/>
    <p:sldId id="377" r:id="rId3"/>
    <p:sldId id="385" r:id="rId4"/>
    <p:sldId id="382" r:id="rId5"/>
    <p:sldId id="388" r:id="rId6"/>
    <p:sldId id="38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718"/>
  </p:normalViewPr>
  <p:slideViewPr>
    <p:cSldViewPr snapToGrid="0">
      <p:cViewPr varScale="1">
        <p:scale>
          <a:sx n="112" d="100"/>
          <a:sy n="112" d="100"/>
        </p:scale>
        <p:origin x="106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504489-3AE9-470F-9403-11562408CD11}" type="datetimeFigureOut">
              <a:rPr lang="en-US" smtClean="0"/>
              <a:t>3/21/25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1CEACC-7C60-4FD4-B785-48B8FD1419AA}" type="slidenum">
              <a:rPr lang="en-US" smtClean="0"/>
              <a:t>‹#›</a:t>
            </a:fld>
            <a:endParaRPr lang="en-US"/>
          </a:p>
        </p:txBody>
      </p:sp>
    </p:spTree>
    <p:extLst>
      <p:ext uri="{BB962C8B-B14F-4D97-AF65-F5344CB8AC3E}">
        <p14:creationId xmlns:p14="http://schemas.microsoft.com/office/powerpoint/2010/main" val="1822407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E42BB-F32B-CD21-D50D-4709CFE753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7F3C36-10F5-1A9B-A770-D005446532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D0F345-4092-17FC-22DA-05084C277F05}"/>
              </a:ext>
            </a:extLst>
          </p:cNvPr>
          <p:cNvSpPr>
            <a:spLocks noGrp="1"/>
          </p:cNvSpPr>
          <p:nvPr>
            <p:ph type="dt" sz="half" idx="10"/>
          </p:nvPr>
        </p:nvSpPr>
        <p:spPr/>
        <p:txBody>
          <a:bodyPr/>
          <a:lstStyle/>
          <a:p>
            <a:fld id="{EE18FBB7-4171-4F84-A8F5-E95FD49BFE1B}" type="datetime1">
              <a:rPr lang="en-US" smtClean="0"/>
              <a:t>3/21/25</a:t>
            </a:fld>
            <a:endParaRPr lang="en-US"/>
          </a:p>
        </p:txBody>
      </p:sp>
      <p:sp>
        <p:nvSpPr>
          <p:cNvPr id="5" name="Footer Placeholder 4">
            <a:extLst>
              <a:ext uri="{FF2B5EF4-FFF2-40B4-BE49-F238E27FC236}">
                <a16:creationId xmlns:a16="http://schemas.microsoft.com/office/drawing/2014/main" id="{E0F1C21B-7AD1-E210-8FA8-C2E1D21306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F41C19-FEF9-0A2A-3226-37708E8CB3E2}"/>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2989241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35C68-AEFA-3511-CB0C-98FC1A88C0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FE6A90-DA7A-D886-3FD5-6A2A6DAC21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8ACBAE-C767-F877-CF28-AE9D728307CA}"/>
              </a:ext>
            </a:extLst>
          </p:cNvPr>
          <p:cNvSpPr>
            <a:spLocks noGrp="1"/>
          </p:cNvSpPr>
          <p:nvPr>
            <p:ph type="dt" sz="half" idx="10"/>
          </p:nvPr>
        </p:nvSpPr>
        <p:spPr/>
        <p:txBody>
          <a:bodyPr/>
          <a:lstStyle/>
          <a:p>
            <a:fld id="{8F7CE4EB-278A-4221-BBF6-B11CE3ABB02D}" type="datetime1">
              <a:rPr lang="en-US" smtClean="0"/>
              <a:t>3/21/25</a:t>
            </a:fld>
            <a:endParaRPr lang="en-US"/>
          </a:p>
        </p:txBody>
      </p:sp>
      <p:sp>
        <p:nvSpPr>
          <p:cNvPr id="5" name="Footer Placeholder 4">
            <a:extLst>
              <a:ext uri="{FF2B5EF4-FFF2-40B4-BE49-F238E27FC236}">
                <a16:creationId xmlns:a16="http://schemas.microsoft.com/office/drawing/2014/main" id="{6F5ACC6F-0829-A642-908B-468C21583A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F39CC-179F-3A3B-9BA3-A720B7DCDD4E}"/>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270403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321A92-4E3A-771F-2B6A-40E018ACB2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493C00-A456-3DCA-F69F-88A2C69CD2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E4C6DF-FB95-0B1C-D7AC-150D65174C4C}"/>
              </a:ext>
            </a:extLst>
          </p:cNvPr>
          <p:cNvSpPr>
            <a:spLocks noGrp="1"/>
          </p:cNvSpPr>
          <p:nvPr>
            <p:ph type="dt" sz="half" idx="10"/>
          </p:nvPr>
        </p:nvSpPr>
        <p:spPr/>
        <p:txBody>
          <a:bodyPr/>
          <a:lstStyle/>
          <a:p>
            <a:fld id="{02115E6E-3C8A-4B8D-80FD-A4C93E4D4B77}" type="datetime1">
              <a:rPr lang="en-US" smtClean="0"/>
              <a:t>3/21/25</a:t>
            </a:fld>
            <a:endParaRPr lang="en-US"/>
          </a:p>
        </p:txBody>
      </p:sp>
      <p:sp>
        <p:nvSpPr>
          <p:cNvPr id="5" name="Footer Placeholder 4">
            <a:extLst>
              <a:ext uri="{FF2B5EF4-FFF2-40B4-BE49-F238E27FC236}">
                <a16:creationId xmlns:a16="http://schemas.microsoft.com/office/drawing/2014/main" id="{5B718A5F-0E94-394D-3FBF-E92E80E85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5DDC23-5709-F4D3-20AF-1A04A89BAC39}"/>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4182112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DC91C-34A9-5B84-F01C-5F3841049F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583687-E184-3686-519A-8A69DF72BB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A01EFE-950C-EA06-82EF-AB7C7D58D5C5}"/>
              </a:ext>
            </a:extLst>
          </p:cNvPr>
          <p:cNvSpPr>
            <a:spLocks noGrp="1"/>
          </p:cNvSpPr>
          <p:nvPr>
            <p:ph type="dt" sz="half" idx="10"/>
          </p:nvPr>
        </p:nvSpPr>
        <p:spPr/>
        <p:txBody>
          <a:bodyPr/>
          <a:lstStyle/>
          <a:p>
            <a:fld id="{2F07FD97-CFB5-40F2-B46B-FF8D877D5D80}" type="datetime1">
              <a:rPr lang="en-US" smtClean="0"/>
              <a:t>3/21/25</a:t>
            </a:fld>
            <a:endParaRPr lang="en-US"/>
          </a:p>
        </p:txBody>
      </p:sp>
      <p:sp>
        <p:nvSpPr>
          <p:cNvPr id="5" name="Footer Placeholder 4">
            <a:extLst>
              <a:ext uri="{FF2B5EF4-FFF2-40B4-BE49-F238E27FC236}">
                <a16:creationId xmlns:a16="http://schemas.microsoft.com/office/drawing/2014/main" id="{A60BE395-9562-251D-1C9D-EF28A86C1D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D2C38-3A85-277C-BA42-799A3661FDD5}"/>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277503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3BB6-E722-8F0E-8FF2-13F285D67E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D2D9E4-1DA0-BEB7-7F41-EC25740D71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0FB3D9-B3A5-056B-3E89-5DF18ABDB134}"/>
              </a:ext>
            </a:extLst>
          </p:cNvPr>
          <p:cNvSpPr>
            <a:spLocks noGrp="1"/>
          </p:cNvSpPr>
          <p:nvPr>
            <p:ph type="dt" sz="half" idx="10"/>
          </p:nvPr>
        </p:nvSpPr>
        <p:spPr/>
        <p:txBody>
          <a:bodyPr/>
          <a:lstStyle/>
          <a:p>
            <a:fld id="{DB0C3A2A-0877-4F70-A952-1AEA2C2B117F}" type="datetime1">
              <a:rPr lang="en-US" smtClean="0"/>
              <a:t>3/21/25</a:t>
            </a:fld>
            <a:endParaRPr lang="en-US"/>
          </a:p>
        </p:txBody>
      </p:sp>
      <p:sp>
        <p:nvSpPr>
          <p:cNvPr id="5" name="Footer Placeholder 4">
            <a:extLst>
              <a:ext uri="{FF2B5EF4-FFF2-40B4-BE49-F238E27FC236}">
                <a16:creationId xmlns:a16="http://schemas.microsoft.com/office/drawing/2014/main" id="{6047E89A-FDF3-2750-38E6-506F51D184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6B160E-0163-A539-F654-198579AFD59E}"/>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1241849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480-F60C-8E87-2EBB-8936469367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433CAB-4DD1-F7CE-D4A1-16F7C6588E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BB12A5-DF88-C14D-2FCA-C0988C5280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D245CF-1B30-EA48-12B0-FCC1E5BAFB66}"/>
              </a:ext>
            </a:extLst>
          </p:cNvPr>
          <p:cNvSpPr>
            <a:spLocks noGrp="1"/>
          </p:cNvSpPr>
          <p:nvPr>
            <p:ph type="dt" sz="half" idx="10"/>
          </p:nvPr>
        </p:nvSpPr>
        <p:spPr/>
        <p:txBody>
          <a:bodyPr/>
          <a:lstStyle/>
          <a:p>
            <a:fld id="{C26C28D1-D1F8-44D6-A18F-3147697804C2}" type="datetime1">
              <a:rPr lang="en-US" smtClean="0"/>
              <a:t>3/21/25</a:t>
            </a:fld>
            <a:endParaRPr lang="en-US"/>
          </a:p>
        </p:txBody>
      </p:sp>
      <p:sp>
        <p:nvSpPr>
          <p:cNvPr id="6" name="Footer Placeholder 5">
            <a:extLst>
              <a:ext uri="{FF2B5EF4-FFF2-40B4-BE49-F238E27FC236}">
                <a16:creationId xmlns:a16="http://schemas.microsoft.com/office/drawing/2014/main" id="{E8D5C70D-9950-32FB-48BE-4297BEED7B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DDE1A7-4C47-DFED-ED38-53AA49F33F4D}"/>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3762181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CC549-F873-AD97-6E70-51BD01D33E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BD427E-FF0F-3983-BCF2-E480E8E76B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149100-4F78-29F2-39F2-1D17267624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B819DE-83D2-9E2C-D782-BE24CBC1E9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7B8180-9DE1-3190-2D81-9E761A44D9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872553-4A60-FF89-63F0-083D85AD8BE0}"/>
              </a:ext>
            </a:extLst>
          </p:cNvPr>
          <p:cNvSpPr>
            <a:spLocks noGrp="1"/>
          </p:cNvSpPr>
          <p:nvPr>
            <p:ph type="dt" sz="half" idx="10"/>
          </p:nvPr>
        </p:nvSpPr>
        <p:spPr/>
        <p:txBody>
          <a:bodyPr/>
          <a:lstStyle/>
          <a:p>
            <a:fld id="{D2589E0F-AD7A-442A-A5F2-E08FF20150FB}" type="datetime1">
              <a:rPr lang="en-US" smtClean="0"/>
              <a:t>3/21/25</a:t>
            </a:fld>
            <a:endParaRPr lang="en-US"/>
          </a:p>
        </p:txBody>
      </p:sp>
      <p:sp>
        <p:nvSpPr>
          <p:cNvPr id="8" name="Footer Placeholder 7">
            <a:extLst>
              <a:ext uri="{FF2B5EF4-FFF2-40B4-BE49-F238E27FC236}">
                <a16:creationId xmlns:a16="http://schemas.microsoft.com/office/drawing/2014/main" id="{0548E9AE-985A-5630-C320-D92777152E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035FB0-7519-1048-F367-2AD4A4FA9851}"/>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86346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B32E5-9759-1806-CCE2-7045523123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940BD2-4D26-1096-40DC-B7FE059D4E5D}"/>
              </a:ext>
            </a:extLst>
          </p:cNvPr>
          <p:cNvSpPr>
            <a:spLocks noGrp="1"/>
          </p:cNvSpPr>
          <p:nvPr>
            <p:ph type="dt" sz="half" idx="10"/>
          </p:nvPr>
        </p:nvSpPr>
        <p:spPr/>
        <p:txBody>
          <a:bodyPr/>
          <a:lstStyle/>
          <a:p>
            <a:fld id="{B1E6C4D4-707D-4726-B7C4-D88916D1FAA0}" type="datetime1">
              <a:rPr lang="en-US" smtClean="0"/>
              <a:t>3/21/25</a:t>
            </a:fld>
            <a:endParaRPr lang="en-US"/>
          </a:p>
        </p:txBody>
      </p:sp>
      <p:sp>
        <p:nvSpPr>
          <p:cNvPr id="4" name="Footer Placeholder 3">
            <a:extLst>
              <a:ext uri="{FF2B5EF4-FFF2-40B4-BE49-F238E27FC236}">
                <a16:creationId xmlns:a16="http://schemas.microsoft.com/office/drawing/2014/main" id="{3C37C159-89B8-95B6-3D68-35B0605C6F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472917-1308-2EE0-DD62-D002D59CC2E8}"/>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429190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6A93F0-78D3-336C-C00B-5359F8C8EE13}"/>
              </a:ext>
            </a:extLst>
          </p:cNvPr>
          <p:cNvSpPr>
            <a:spLocks noGrp="1"/>
          </p:cNvSpPr>
          <p:nvPr>
            <p:ph type="dt" sz="half" idx="10"/>
          </p:nvPr>
        </p:nvSpPr>
        <p:spPr/>
        <p:txBody>
          <a:bodyPr/>
          <a:lstStyle/>
          <a:p>
            <a:fld id="{6AE64D32-A9C4-4C52-84AC-64E2658B508F}" type="datetime1">
              <a:rPr lang="en-US" smtClean="0"/>
              <a:t>3/21/25</a:t>
            </a:fld>
            <a:endParaRPr lang="en-US"/>
          </a:p>
        </p:txBody>
      </p:sp>
      <p:sp>
        <p:nvSpPr>
          <p:cNvPr id="3" name="Footer Placeholder 2">
            <a:extLst>
              <a:ext uri="{FF2B5EF4-FFF2-40B4-BE49-F238E27FC236}">
                <a16:creationId xmlns:a16="http://schemas.microsoft.com/office/drawing/2014/main" id="{B06447EF-376E-234A-D10F-B9AF86D733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381309-30A7-3A29-7DD6-2C40DF1AC8F1}"/>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176671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F8DD7-E448-EDB0-68EC-F9AB72E33D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A14FE2-8F51-5BD8-06C0-4B72E8AFB7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262A7E-F93D-2DB7-EE77-1FC360866F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EF880D-F4D2-456C-6E66-35A3A4C30199}"/>
              </a:ext>
            </a:extLst>
          </p:cNvPr>
          <p:cNvSpPr>
            <a:spLocks noGrp="1"/>
          </p:cNvSpPr>
          <p:nvPr>
            <p:ph type="dt" sz="half" idx="10"/>
          </p:nvPr>
        </p:nvSpPr>
        <p:spPr/>
        <p:txBody>
          <a:bodyPr/>
          <a:lstStyle/>
          <a:p>
            <a:fld id="{E237037C-9B9A-48FE-A58D-E41EB0953096}" type="datetime1">
              <a:rPr lang="en-US" smtClean="0"/>
              <a:t>3/21/25</a:t>
            </a:fld>
            <a:endParaRPr lang="en-US"/>
          </a:p>
        </p:txBody>
      </p:sp>
      <p:sp>
        <p:nvSpPr>
          <p:cNvPr id="6" name="Footer Placeholder 5">
            <a:extLst>
              <a:ext uri="{FF2B5EF4-FFF2-40B4-BE49-F238E27FC236}">
                <a16:creationId xmlns:a16="http://schemas.microsoft.com/office/drawing/2014/main" id="{47A42755-B83B-2006-4A16-2A0685A658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E7AFF0-894B-BA9D-98A9-EED8FA39C721}"/>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2459120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EA7F3-B315-BBE5-5798-B8E306D2FF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F5FAEE-B97B-47F8-3168-112AF94016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23D70A-A01D-9848-268D-8B48D735F5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709DDE-0EC2-3122-313D-992E62669D1D}"/>
              </a:ext>
            </a:extLst>
          </p:cNvPr>
          <p:cNvSpPr>
            <a:spLocks noGrp="1"/>
          </p:cNvSpPr>
          <p:nvPr>
            <p:ph type="dt" sz="half" idx="10"/>
          </p:nvPr>
        </p:nvSpPr>
        <p:spPr/>
        <p:txBody>
          <a:bodyPr/>
          <a:lstStyle/>
          <a:p>
            <a:fld id="{B00CB63B-CEB7-43F2-8496-899C82825062}" type="datetime1">
              <a:rPr lang="en-US" smtClean="0"/>
              <a:t>3/21/25</a:t>
            </a:fld>
            <a:endParaRPr lang="en-US"/>
          </a:p>
        </p:txBody>
      </p:sp>
      <p:sp>
        <p:nvSpPr>
          <p:cNvPr id="6" name="Footer Placeholder 5">
            <a:extLst>
              <a:ext uri="{FF2B5EF4-FFF2-40B4-BE49-F238E27FC236}">
                <a16:creationId xmlns:a16="http://schemas.microsoft.com/office/drawing/2014/main" id="{29B9AB58-683A-A3B0-0327-1B2CD8B977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E1E2E1-B649-187C-FC24-D9024349B678}"/>
              </a:ext>
            </a:extLst>
          </p:cNvPr>
          <p:cNvSpPr>
            <a:spLocks noGrp="1"/>
          </p:cNvSpPr>
          <p:nvPr>
            <p:ph type="sldNum" sz="quarter" idx="12"/>
          </p:nvPr>
        </p:nvSpPr>
        <p:spPr/>
        <p:txBody>
          <a:bodyPr/>
          <a:lstStyle/>
          <a:p>
            <a:fld id="{1146867E-F7A6-4114-917E-345E2E083108}" type="slidenum">
              <a:rPr lang="en-US" smtClean="0"/>
              <a:t>‹#›</a:t>
            </a:fld>
            <a:endParaRPr lang="en-US"/>
          </a:p>
        </p:txBody>
      </p:sp>
    </p:spTree>
    <p:extLst>
      <p:ext uri="{BB962C8B-B14F-4D97-AF65-F5344CB8AC3E}">
        <p14:creationId xmlns:p14="http://schemas.microsoft.com/office/powerpoint/2010/main" val="331200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8A6411-A4D7-59A8-F5AE-C3B298C3B2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D696FD-B2BC-0BC7-263C-ED847B018E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B228C6-3955-BEE7-8139-380FF5A21E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F8A8F-2FD3-45CA-8ABF-7F22EE10B5F9}" type="datetime1">
              <a:rPr lang="en-US" smtClean="0"/>
              <a:t>3/21/25</a:t>
            </a:fld>
            <a:endParaRPr lang="en-US"/>
          </a:p>
        </p:txBody>
      </p:sp>
      <p:sp>
        <p:nvSpPr>
          <p:cNvPr id="5" name="Footer Placeholder 4">
            <a:extLst>
              <a:ext uri="{FF2B5EF4-FFF2-40B4-BE49-F238E27FC236}">
                <a16:creationId xmlns:a16="http://schemas.microsoft.com/office/drawing/2014/main" id="{11A2BA29-B836-BDEB-7DD0-625C21FF9F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4A49DB-E062-EAC6-974E-AF30CC42DD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6867E-F7A6-4114-917E-345E2E083108}" type="slidenum">
              <a:rPr lang="en-US" smtClean="0"/>
              <a:t>‹#›</a:t>
            </a:fld>
            <a:endParaRPr lang="en-US"/>
          </a:p>
        </p:txBody>
      </p:sp>
    </p:spTree>
    <p:extLst>
      <p:ext uri="{BB962C8B-B14F-4D97-AF65-F5344CB8AC3E}">
        <p14:creationId xmlns:p14="http://schemas.microsoft.com/office/powerpoint/2010/main" val="1407215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eeksforgeeks.org/rsa-algorithm-cryptograph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4DF3-BECA-1534-8FB4-C73D0C9B8D9D}"/>
              </a:ext>
            </a:extLst>
          </p:cNvPr>
          <p:cNvSpPr>
            <a:spLocks noGrp="1"/>
          </p:cNvSpPr>
          <p:nvPr>
            <p:ph type="ctrTitle"/>
          </p:nvPr>
        </p:nvSpPr>
        <p:spPr/>
        <p:txBody>
          <a:bodyPr/>
          <a:lstStyle/>
          <a:p>
            <a:r>
              <a:rPr lang="en-US" dirty="0"/>
              <a:t>RSA Algorithm</a:t>
            </a:r>
          </a:p>
        </p:txBody>
      </p:sp>
      <p:sp>
        <p:nvSpPr>
          <p:cNvPr id="3" name="Subtitle 2">
            <a:extLst>
              <a:ext uri="{FF2B5EF4-FFF2-40B4-BE49-F238E27FC236}">
                <a16:creationId xmlns:a16="http://schemas.microsoft.com/office/drawing/2014/main" id="{F1B56AAA-AC1F-8F31-7FB9-4099E9F4548D}"/>
              </a:ext>
            </a:extLst>
          </p:cNvPr>
          <p:cNvSpPr>
            <a:spLocks noGrp="1"/>
          </p:cNvSpPr>
          <p:nvPr>
            <p:ph type="subTitle" idx="1"/>
          </p:nvPr>
        </p:nvSpPr>
        <p:spPr/>
        <p:txBody>
          <a:bodyPr/>
          <a:lstStyle/>
          <a:p>
            <a:r>
              <a:rPr lang="en-US" dirty="0"/>
              <a:t>Sadia Afrin Purba</a:t>
            </a:r>
          </a:p>
          <a:p>
            <a:r>
              <a:rPr lang="en-US" dirty="0"/>
              <a:t>03/21/2025</a:t>
            </a:r>
          </a:p>
        </p:txBody>
      </p:sp>
    </p:spTree>
    <p:extLst>
      <p:ext uri="{BB962C8B-B14F-4D97-AF65-F5344CB8AC3E}">
        <p14:creationId xmlns:p14="http://schemas.microsoft.com/office/powerpoint/2010/main" val="335367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C64ED-B1CC-2160-3CD9-2B4BAE9461FA}"/>
              </a:ext>
            </a:extLst>
          </p:cNvPr>
          <p:cNvSpPr>
            <a:spLocks noGrp="1"/>
          </p:cNvSpPr>
          <p:nvPr>
            <p:ph type="title"/>
          </p:nvPr>
        </p:nvSpPr>
        <p:spPr>
          <a:xfrm>
            <a:off x="632460" y="18256"/>
            <a:ext cx="10515600" cy="662782"/>
          </a:xfrm>
        </p:spPr>
        <p:txBody>
          <a:bodyPr>
            <a:normAutofit fontScale="90000"/>
          </a:bodyPr>
          <a:lstStyle/>
          <a:p>
            <a:r>
              <a:rPr lang="en-US" dirty="0"/>
              <a:t>RSA Algorithm</a:t>
            </a:r>
          </a:p>
        </p:txBody>
      </p:sp>
      <p:sp>
        <p:nvSpPr>
          <p:cNvPr id="3" name="Content Placeholder 2">
            <a:extLst>
              <a:ext uri="{FF2B5EF4-FFF2-40B4-BE49-F238E27FC236}">
                <a16:creationId xmlns:a16="http://schemas.microsoft.com/office/drawing/2014/main" id="{8DC0DD9E-BA08-394E-A9CC-66AE33198CDB}"/>
              </a:ext>
            </a:extLst>
          </p:cNvPr>
          <p:cNvSpPr>
            <a:spLocks noGrp="1"/>
          </p:cNvSpPr>
          <p:nvPr>
            <p:ph idx="1"/>
          </p:nvPr>
        </p:nvSpPr>
        <p:spPr>
          <a:xfrm>
            <a:off x="632460" y="822960"/>
            <a:ext cx="10923270" cy="5354003"/>
          </a:xfrm>
        </p:spPr>
        <p:txBody>
          <a:bodyPr>
            <a:normAutofit fontScale="85000" lnSpcReduction="10000"/>
          </a:bodyPr>
          <a:lstStyle/>
          <a:p>
            <a:r>
              <a:rPr lang="en-US" dirty="0"/>
              <a:t>Key Distribution: The public key is distributed to anyone who wants to send a secure message, while the private key remains secret.</a:t>
            </a:r>
          </a:p>
          <a:p>
            <a:r>
              <a:rPr lang="en-US" dirty="0"/>
              <a:t>Encryption: The sender uses the recipient's public key to encrypt a message, creating ciphertext that can only be decrypted with the corresponding private key.</a:t>
            </a:r>
          </a:p>
          <a:p>
            <a:r>
              <a:rPr lang="en-US" dirty="0"/>
              <a:t>Decryption: The recipient uses their private key to decrypt the ciphertext and retrieve the original message.</a:t>
            </a:r>
          </a:p>
          <a:p>
            <a:r>
              <a:rPr lang="en-US" dirty="0"/>
              <a:t>Key Concept: The relationship between the public key and private key is only known to the receiver. The sender can encrypt the message without knowledge of the private key. The receiver can decrypt the message using only the private key.</a:t>
            </a:r>
          </a:p>
          <a:p>
            <a:r>
              <a:rPr lang="en-US" dirty="0"/>
              <a:t>Encryption/Decryption Function: A key concept is that the encryption function only needs the public key, and the decryption function only needs the private key. The algorithm used that enables this is novel and quite ingenious.</a:t>
            </a:r>
          </a:p>
          <a:p>
            <a:r>
              <a:rPr lang="en-US" dirty="0"/>
              <a:t>Key Generation: Two large prime numbers are selected and used to generate the public and private keys through mathematical operations.</a:t>
            </a:r>
          </a:p>
          <a:p>
            <a:pPr marL="0" indent="0" algn="ctr">
              <a:buNone/>
            </a:pPr>
            <a:r>
              <a:rPr lang="en-US" dirty="0">
                <a:solidFill>
                  <a:srgbClr val="FF0000"/>
                </a:solidFill>
              </a:rPr>
              <a:t>RSA is not unconditionally secure, it’s computationally secure.</a:t>
            </a:r>
          </a:p>
        </p:txBody>
      </p:sp>
      <p:sp>
        <p:nvSpPr>
          <p:cNvPr id="4" name="Date Placeholder 3">
            <a:extLst>
              <a:ext uri="{FF2B5EF4-FFF2-40B4-BE49-F238E27FC236}">
                <a16:creationId xmlns:a16="http://schemas.microsoft.com/office/drawing/2014/main" id="{6A77CFBD-ED85-62FC-2C38-860E5E704153}"/>
              </a:ext>
            </a:extLst>
          </p:cNvPr>
          <p:cNvSpPr>
            <a:spLocks noGrp="1"/>
          </p:cNvSpPr>
          <p:nvPr>
            <p:ph type="dt" sz="half" idx="10"/>
          </p:nvPr>
        </p:nvSpPr>
        <p:spPr/>
        <p:txBody>
          <a:bodyPr/>
          <a:lstStyle/>
          <a:p>
            <a:fld id="{2F07FD97-CFB5-40F2-B46B-FF8D877D5D80}" type="datetime1">
              <a:rPr lang="en-US" smtClean="0"/>
              <a:t>3/21/25</a:t>
            </a:fld>
            <a:endParaRPr lang="en-US"/>
          </a:p>
        </p:txBody>
      </p:sp>
      <p:sp>
        <p:nvSpPr>
          <p:cNvPr id="5" name="Slide Number Placeholder 4">
            <a:extLst>
              <a:ext uri="{FF2B5EF4-FFF2-40B4-BE49-F238E27FC236}">
                <a16:creationId xmlns:a16="http://schemas.microsoft.com/office/drawing/2014/main" id="{A224877B-C373-BF59-3A1A-5A4246F70B02}"/>
              </a:ext>
            </a:extLst>
          </p:cNvPr>
          <p:cNvSpPr>
            <a:spLocks noGrp="1"/>
          </p:cNvSpPr>
          <p:nvPr>
            <p:ph type="sldNum" sz="quarter" idx="12"/>
          </p:nvPr>
        </p:nvSpPr>
        <p:spPr/>
        <p:txBody>
          <a:bodyPr/>
          <a:lstStyle/>
          <a:p>
            <a:fld id="{1146867E-F7A6-4114-917E-345E2E083108}" type="slidenum">
              <a:rPr lang="en-US" smtClean="0"/>
              <a:t>2</a:t>
            </a:fld>
            <a:endParaRPr lang="en-US"/>
          </a:p>
        </p:txBody>
      </p:sp>
    </p:spTree>
    <p:extLst>
      <p:ext uri="{BB962C8B-B14F-4D97-AF65-F5344CB8AC3E}">
        <p14:creationId xmlns:p14="http://schemas.microsoft.com/office/powerpoint/2010/main" val="4293547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D2C75-1846-4FB1-5378-0D1E3CC759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B27D60-E9D8-CE3D-D9DD-F5B8C875C8F6}"/>
              </a:ext>
            </a:extLst>
          </p:cNvPr>
          <p:cNvSpPr>
            <a:spLocks noGrp="1"/>
          </p:cNvSpPr>
          <p:nvPr>
            <p:ph type="title"/>
          </p:nvPr>
        </p:nvSpPr>
        <p:spPr>
          <a:xfrm>
            <a:off x="838200" y="365126"/>
            <a:ext cx="10515600" cy="1010918"/>
          </a:xfrm>
        </p:spPr>
        <p:txBody>
          <a:bodyPr/>
          <a:lstStyle/>
          <a:p>
            <a:r>
              <a:rPr lang="en-US" dirty="0"/>
              <a:t>RSA Algorithm</a:t>
            </a:r>
          </a:p>
        </p:txBody>
      </p:sp>
      <p:sp>
        <p:nvSpPr>
          <p:cNvPr id="3" name="Content Placeholder 2">
            <a:extLst>
              <a:ext uri="{FF2B5EF4-FFF2-40B4-BE49-F238E27FC236}">
                <a16:creationId xmlns:a16="http://schemas.microsoft.com/office/drawing/2014/main" id="{CB764E98-6535-C700-266C-C9171DE10329}"/>
              </a:ext>
            </a:extLst>
          </p:cNvPr>
          <p:cNvSpPr>
            <a:spLocks noGrp="1"/>
          </p:cNvSpPr>
          <p:nvPr>
            <p:ph idx="1"/>
          </p:nvPr>
        </p:nvSpPr>
        <p:spPr>
          <a:xfrm>
            <a:off x="838200" y="1535146"/>
            <a:ext cx="10671928" cy="4957727"/>
          </a:xfrm>
        </p:spPr>
        <p:txBody>
          <a:bodyPr>
            <a:normAutofit/>
          </a:bodyPr>
          <a:lstStyle/>
          <a:p>
            <a:pPr marL="0" indent="0">
              <a:buNone/>
            </a:pPr>
            <a:r>
              <a:rPr lang="en-US" sz="1600" dirty="0"/>
              <a:t>Step 01: Key Generation and Distribution</a:t>
            </a:r>
          </a:p>
          <a:p>
            <a:pPr marL="0" indent="0">
              <a:buNone/>
            </a:pPr>
            <a:endParaRPr lang="en-US" dirty="0"/>
          </a:p>
          <a:p>
            <a:pPr marL="0" indent="0">
              <a:buNone/>
            </a:pPr>
            <a:endParaRPr lang="en-US" dirty="0"/>
          </a:p>
          <a:p>
            <a:pPr marL="0" indent="0">
              <a:buNone/>
            </a:pPr>
            <a:endParaRPr lang="en-US" dirty="0"/>
          </a:p>
          <a:p>
            <a:pPr marL="0" indent="0">
              <a:buNone/>
            </a:pPr>
            <a:r>
              <a:rPr lang="en-US" sz="1600" dirty="0"/>
              <a:t>Step 02: Encryption</a:t>
            </a:r>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CDEE0820-6ADF-3E65-5045-CA3784D824C3}"/>
              </a:ext>
            </a:extLst>
          </p:cNvPr>
          <p:cNvSpPr>
            <a:spLocks noGrp="1"/>
          </p:cNvSpPr>
          <p:nvPr>
            <p:ph type="dt" sz="half" idx="10"/>
          </p:nvPr>
        </p:nvSpPr>
        <p:spPr/>
        <p:txBody>
          <a:bodyPr/>
          <a:lstStyle/>
          <a:p>
            <a:fld id="{2F07FD97-CFB5-40F2-B46B-FF8D877D5D80}" type="datetime1">
              <a:rPr lang="en-US" smtClean="0"/>
              <a:t>3/21/25</a:t>
            </a:fld>
            <a:endParaRPr lang="en-US"/>
          </a:p>
        </p:txBody>
      </p:sp>
      <p:sp>
        <p:nvSpPr>
          <p:cNvPr id="5" name="Slide Number Placeholder 4">
            <a:extLst>
              <a:ext uri="{FF2B5EF4-FFF2-40B4-BE49-F238E27FC236}">
                <a16:creationId xmlns:a16="http://schemas.microsoft.com/office/drawing/2014/main" id="{B94D99B3-E3F9-A2B0-6D9D-90774A3C3D8C}"/>
              </a:ext>
            </a:extLst>
          </p:cNvPr>
          <p:cNvSpPr>
            <a:spLocks noGrp="1"/>
          </p:cNvSpPr>
          <p:nvPr>
            <p:ph type="sldNum" sz="quarter" idx="12"/>
          </p:nvPr>
        </p:nvSpPr>
        <p:spPr/>
        <p:txBody>
          <a:bodyPr/>
          <a:lstStyle/>
          <a:p>
            <a:fld id="{1146867E-F7A6-4114-917E-345E2E083108}" type="slidenum">
              <a:rPr lang="en-US" smtClean="0"/>
              <a:t>3</a:t>
            </a:fld>
            <a:endParaRPr lang="en-US"/>
          </a:p>
        </p:txBody>
      </p:sp>
      <p:pic>
        <p:nvPicPr>
          <p:cNvPr id="7" name="Graphic 6" descr="Female Profile">
            <a:extLst>
              <a:ext uri="{FF2B5EF4-FFF2-40B4-BE49-F238E27FC236}">
                <a16:creationId xmlns:a16="http://schemas.microsoft.com/office/drawing/2014/main" id="{9D8B202F-3449-6872-FC18-329C9323326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73518" y="2245936"/>
            <a:ext cx="914400" cy="914400"/>
          </a:xfrm>
          <a:prstGeom prst="rect">
            <a:avLst/>
          </a:prstGeom>
        </p:spPr>
      </p:pic>
      <p:pic>
        <p:nvPicPr>
          <p:cNvPr id="9" name="Graphic 8" descr="Male profile">
            <a:extLst>
              <a:ext uri="{FF2B5EF4-FFF2-40B4-BE49-F238E27FC236}">
                <a16:creationId xmlns:a16="http://schemas.microsoft.com/office/drawing/2014/main" id="{5C835971-58BC-7E89-9EEF-1622595434D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279064" y="2245936"/>
            <a:ext cx="914400" cy="914400"/>
          </a:xfrm>
          <a:prstGeom prst="rect">
            <a:avLst/>
          </a:prstGeom>
        </p:spPr>
      </p:pic>
      <p:cxnSp>
        <p:nvCxnSpPr>
          <p:cNvPr id="15" name="Straight Arrow Connector 14">
            <a:extLst>
              <a:ext uri="{FF2B5EF4-FFF2-40B4-BE49-F238E27FC236}">
                <a16:creationId xmlns:a16="http://schemas.microsoft.com/office/drawing/2014/main" id="{776CC329-E131-442F-CBFE-8A6801D0E8BF}"/>
              </a:ext>
            </a:extLst>
          </p:cNvPr>
          <p:cNvCxnSpPr/>
          <p:nvPr/>
        </p:nvCxnSpPr>
        <p:spPr>
          <a:xfrm flipH="1">
            <a:off x="3487918" y="2703136"/>
            <a:ext cx="37911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E24E513E-DB60-8848-9BEC-CFD6E594BB89}"/>
                  </a:ext>
                </a:extLst>
              </p:cNvPr>
              <p:cNvSpPr txBox="1"/>
              <p:nvPr/>
            </p:nvSpPr>
            <p:spPr>
              <a:xfrm>
                <a:off x="4682373" y="2720871"/>
                <a:ext cx="1081725"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rPr>
                        <m:t> , </m:t>
                      </m:r>
                      <m:r>
                        <a:rPr lang="en-US" b="0" i="1" smtClean="0">
                          <a:latin typeface="Cambria Math" panose="02040503050406030204" pitchFamily="18" charset="0"/>
                        </a:rPr>
                        <m:t>𝑒</m:t>
                      </m:r>
                    </m:oMath>
                  </m:oMathPara>
                </a14:m>
                <a:endParaRPr lang="en-US" dirty="0"/>
              </a:p>
            </p:txBody>
          </p:sp>
        </mc:Choice>
        <mc:Fallback xmlns="">
          <p:sp>
            <p:nvSpPr>
              <p:cNvPr id="18" name="TextBox 17">
                <a:extLst>
                  <a:ext uri="{FF2B5EF4-FFF2-40B4-BE49-F238E27FC236}">
                    <a16:creationId xmlns:a16="http://schemas.microsoft.com/office/drawing/2014/main" id="{E24E513E-DB60-8848-9BEC-CFD6E594BB89}"/>
                  </a:ext>
                </a:extLst>
              </p:cNvPr>
              <p:cNvSpPr txBox="1">
                <a:spLocks noRot="1" noChangeAspect="1" noMove="1" noResize="1" noEditPoints="1" noAdjustHandles="1" noChangeArrowheads="1" noChangeShapeType="1" noTextEdit="1"/>
              </p:cNvSpPr>
              <p:nvPr/>
            </p:nvSpPr>
            <p:spPr>
              <a:xfrm>
                <a:off x="4682373" y="2720871"/>
                <a:ext cx="1081725" cy="36933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4E99C2A-8FA8-75B1-D771-98891887FE86}"/>
                  </a:ext>
                </a:extLst>
              </p:cNvPr>
              <p:cNvSpPr txBox="1"/>
              <p:nvPr/>
            </p:nvSpPr>
            <p:spPr>
              <a:xfrm>
                <a:off x="5158033" y="2653408"/>
                <a:ext cx="1081725"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 </m:t>
                      </m:r>
                    </m:oMath>
                  </m:oMathPara>
                </a14:m>
                <a:endParaRPr lang="en-US" dirty="0"/>
              </a:p>
            </p:txBody>
          </p:sp>
        </mc:Choice>
        <mc:Fallback xmlns="">
          <p:sp>
            <p:nvSpPr>
              <p:cNvPr id="19" name="TextBox 18">
                <a:extLst>
                  <a:ext uri="{FF2B5EF4-FFF2-40B4-BE49-F238E27FC236}">
                    <a16:creationId xmlns:a16="http://schemas.microsoft.com/office/drawing/2014/main" id="{54E99C2A-8FA8-75B1-D771-98891887FE86}"/>
                  </a:ext>
                </a:extLst>
              </p:cNvPr>
              <p:cNvSpPr txBox="1">
                <a:spLocks noRot="1" noChangeAspect="1" noMove="1" noResize="1" noEditPoints="1" noAdjustHandles="1" noChangeArrowheads="1" noChangeShapeType="1" noTextEdit="1"/>
              </p:cNvSpPr>
              <p:nvPr/>
            </p:nvSpPr>
            <p:spPr>
              <a:xfrm>
                <a:off x="5158033" y="2653408"/>
                <a:ext cx="1081725" cy="369332"/>
              </a:xfrm>
              <a:prstGeom prst="rect">
                <a:avLst/>
              </a:prstGeom>
              <a:blipFill>
                <a:blip r:embed="rId7"/>
                <a:stretch>
                  <a:fillRect/>
                </a:stretch>
              </a:blipFill>
            </p:spPr>
            <p:txBody>
              <a:bodyPr/>
              <a:lstStyle/>
              <a:p>
                <a:r>
                  <a:rPr lang="en-US">
                    <a:noFill/>
                  </a:rPr>
                  <a:t> </a:t>
                </a:r>
              </a:p>
            </p:txBody>
          </p:sp>
        </mc:Fallback>
      </mc:AlternateContent>
      <p:sp>
        <p:nvSpPr>
          <p:cNvPr id="20" name="TextBox 19">
            <a:extLst>
              <a:ext uri="{FF2B5EF4-FFF2-40B4-BE49-F238E27FC236}">
                <a16:creationId xmlns:a16="http://schemas.microsoft.com/office/drawing/2014/main" id="{7295D168-4488-49C8-4418-C87C855623D8}"/>
              </a:ext>
            </a:extLst>
          </p:cNvPr>
          <p:cNvSpPr txBox="1"/>
          <p:nvPr/>
        </p:nvSpPr>
        <p:spPr>
          <a:xfrm>
            <a:off x="4682373" y="2289870"/>
            <a:ext cx="2432901" cy="307777"/>
          </a:xfrm>
          <a:prstGeom prst="rect">
            <a:avLst/>
          </a:prstGeom>
          <a:noFill/>
        </p:spPr>
        <p:txBody>
          <a:bodyPr wrap="square" rtlCol="0">
            <a:spAutoFit/>
          </a:bodyPr>
          <a:lstStyle/>
          <a:p>
            <a:r>
              <a:rPr lang="en-US" sz="1400" dirty="0"/>
              <a:t>Public Keys</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0A3BA970-DB45-A5D0-84A1-635CBD47BBBA}"/>
                  </a:ext>
                </a:extLst>
              </p:cNvPr>
              <p:cNvSpPr txBox="1"/>
              <p:nvPr/>
            </p:nvSpPr>
            <p:spPr>
              <a:xfrm>
                <a:off x="7185581" y="3066102"/>
                <a:ext cx="2432901" cy="307777"/>
              </a:xfrm>
              <a:prstGeom prst="rect">
                <a:avLst/>
              </a:prstGeom>
              <a:noFill/>
            </p:spPr>
            <p:txBody>
              <a:bodyPr wrap="square" rtlCol="0">
                <a:spAutoFit/>
              </a:bodyPr>
              <a:lstStyle/>
              <a:p>
                <a:r>
                  <a:rPr lang="en-US" sz="1400" dirty="0"/>
                  <a:t>Private key, </a:t>
                </a:r>
                <a14:m>
                  <m:oMath xmlns:m="http://schemas.openxmlformats.org/officeDocument/2006/math">
                    <m:r>
                      <a:rPr lang="en-US" sz="1400" b="0" i="1" smtClean="0">
                        <a:latin typeface="Cambria Math" panose="02040503050406030204" pitchFamily="18" charset="0"/>
                      </a:rPr>
                      <m:t>𝑑</m:t>
                    </m:r>
                  </m:oMath>
                </a14:m>
                <a:endParaRPr lang="en-US" sz="1400" dirty="0"/>
              </a:p>
            </p:txBody>
          </p:sp>
        </mc:Choice>
        <mc:Fallback xmlns="">
          <p:sp>
            <p:nvSpPr>
              <p:cNvPr id="22" name="TextBox 21">
                <a:extLst>
                  <a:ext uri="{FF2B5EF4-FFF2-40B4-BE49-F238E27FC236}">
                    <a16:creationId xmlns:a16="http://schemas.microsoft.com/office/drawing/2014/main" id="{0A3BA970-DB45-A5D0-84A1-635CBD47BBBA}"/>
                  </a:ext>
                </a:extLst>
              </p:cNvPr>
              <p:cNvSpPr txBox="1">
                <a:spLocks noRot="1" noChangeAspect="1" noMove="1" noResize="1" noEditPoints="1" noAdjustHandles="1" noChangeArrowheads="1" noChangeShapeType="1" noTextEdit="1"/>
              </p:cNvSpPr>
              <p:nvPr/>
            </p:nvSpPr>
            <p:spPr>
              <a:xfrm>
                <a:off x="7185581" y="3066102"/>
                <a:ext cx="2432901" cy="307777"/>
              </a:xfrm>
              <a:prstGeom prst="rect">
                <a:avLst/>
              </a:prstGeom>
              <a:blipFill>
                <a:blip r:embed="rId8"/>
                <a:stretch>
                  <a:fillRect l="-752" t="-4000" b="-20000"/>
                </a:stretch>
              </a:blipFill>
            </p:spPr>
            <p:txBody>
              <a:bodyPr/>
              <a:lstStyle/>
              <a:p>
                <a:r>
                  <a:rPr lang="en-US">
                    <a:noFill/>
                  </a:rPr>
                  <a:t> </a:t>
                </a:r>
              </a:p>
            </p:txBody>
          </p:sp>
        </mc:Fallback>
      </mc:AlternateContent>
      <p:pic>
        <p:nvPicPr>
          <p:cNvPr id="23" name="Graphic 22" descr="Female Profile">
            <a:extLst>
              <a:ext uri="{FF2B5EF4-FFF2-40B4-BE49-F238E27FC236}">
                <a16:creationId xmlns:a16="http://schemas.microsoft.com/office/drawing/2014/main" id="{A0BE6A85-E9EB-ED97-68F2-4B22DCC654B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73518" y="3980502"/>
            <a:ext cx="914400" cy="914400"/>
          </a:xfrm>
          <a:prstGeom prst="rect">
            <a:avLst/>
          </a:prstGeom>
        </p:spPr>
      </p:pic>
      <p:pic>
        <p:nvPicPr>
          <p:cNvPr id="24" name="Graphic 23" descr="Male profile">
            <a:extLst>
              <a:ext uri="{FF2B5EF4-FFF2-40B4-BE49-F238E27FC236}">
                <a16:creationId xmlns:a16="http://schemas.microsoft.com/office/drawing/2014/main" id="{688915E6-57C9-C2F6-3FC2-A373E3B938E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279064" y="3980502"/>
            <a:ext cx="914400" cy="914400"/>
          </a:xfrm>
          <a:prstGeom prst="rect">
            <a:avLst/>
          </a:prstGeom>
        </p:spPr>
      </p:pic>
      <p:cxnSp>
        <p:nvCxnSpPr>
          <p:cNvPr id="30" name="Straight Arrow Connector 29">
            <a:extLst>
              <a:ext uri="{FF2B5EF4-FFF2-40B4-BE49-F238E27FC236}">
                <a16:creationId xmlns:a16="http://schemas.microsoft.com/office/drawing/2014/main" id="{FB36D725-DBDA-ACC1-674E-18B3A30D1DE5}"/>
              </a:ext>
            </a:extLst>
          </p:cNvPr>
          <p:cNvCxnSpPr/>
          <p:nvPr/>
        </p:nvCxnSpPr>
        <p:spPr>
          <a:xfrm>
            <a:off x="3355942" y="4553842"/>
            <a:ext cx="392312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D18E6AE2-45EB-9D9A-97F2-62CD12D28B15}"/>
                  </a:ext>
                </a:extLst>
              </p:cNvPr>
              <p:cNvSpPr txBox="1"/>
              <p:nvPr/>
            </p:nvSpPr>
            <p:spPr>
              <a:xfrm>
                <a:off x="1517912" y="4826375"/>
                <a:ext cx="3025611"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𝐶</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𝑀</m:t>
                          </m:r>
                        </m:e>
                        <m:sup>
                          <m:r>
                            <a:rPr lang="en-US" sz="1400" b="0" i="1" smtClean="0">
                              <a:latin typeface="Cambria Math" panose="02040503050406030204" pitchFamily="18" charset="0"/>
                            </a:rPr>
                            <m:t>𝑒</m:t>
                          </m:r>
                        </m:sup>
                      </m:sSup>
                      <m:r>
                        <a:rPr lang="en-US" sz="1400" b="0" i="1" smtClean="0">
                          <a:latin typeface="Cambria Math" panose="02040503050406030204" pitchFamily="18" charset="0"/>
                        </a:rPr>
                        <m:t> </m:t>
                      </m:r>
                      <m:r>
                        <a:rPr lang="en-US" sz="1400" b="0" i="1" smtClean="0">
                          <a:latin typeface="Cambria Math" panose="02040503050406030204" pitchFamily="18" charset="0"/>
                        </a:rPr>
                        <m:t>𝑚𝑜𝑑</m:t>
                      </m:r>
                      <m:r>
                        <a:rPr lang="en-US" sz="1400" b="0" i="1" smtClean="0">
                          <a:latin typeface="Cambria Math" panose="02040503050406030204" pitchFamily="18" charset="0"/>
                        </a:rPr>
                        <m:t> </m:t>
                      </m:r>
                      <m:r>
                        <a:rPr lang="en-US" sz="1400" b="0" i="1" smtClean="0">
                          <a:latin typeface="Cambria Math" panose="02040503050406030204" pitchFamily="18" charset="0"/>
                        </a:rPr>
                        <m:t>𝑛</m:t>
                      </m:r>
                    </m:oMath>
                  </m:oMathPara>
                </a14:m>
                <a:endParaRPr lang="en-US" sz="1400" dirty="0"/>
              </a:p>
            </p:txBody>
          </p:sp>
        </mc:Choice>
        <mc:Fallback xmlns="">
          <p:sp>
            <p:nvSpPr>
              <p:cNvPr id="31" name="TextBox 30">
                <a:extLst>
                  <a:ext uri="{FF2B5EF4-FFF2-40B4-BE49-F238E27FC236}">
                    <a16:creationId xmlns:a16="http://schemas.microsoft.com/office/drawing/2014/main" id="{D18E6AE2-45EB-9D9A-97F2-62CD12D28B15}"/>
                  </a:ext>
                </a:extLst>
              </p:cNvPr>
              <p:cNvSpPr txBox="1">
                <a:spLocks noRot="1" noChangeAspect="1" noMove="1" noResize="1" noEditPoints="1" noAdjustHandles="1" noChangeArrowheads="1" noChangeShapeType="1" noTextEdit="1"/>
              </p:cNvSpPr>
              <p:nvPr/>
            </p:nvSpPr>
            <p:spPr>
              <a:xfrm>
                <a:off x="1517912" y="4826375"/>
                <a:ext cx="3025611" cy="307777"/>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14D2A73C-A57D-6D53-720A-892A9E4A81EC}"/>
                  </a:ext>
                </a:extLst>
              </p:cNvPr>
              <p:cNvSpPr txBox="1"/>
              <p:nvPr/>
            </p:nvSpPr>
            <p:spPr>
              <a:xfrm>
                <a:off x="4527223" y="4143886"/>
                <a:ext cx="1837441" cy="307777"/>
              </a:xfrm>
              <a:prstGeom prst="rect">
                <a:avLst/>
              </a:prstGeom>
              <a:noFill/>
            </p:spPr>
            <p:txBody>
              <a:bodyPr wrap="square">
                <a:spAutoFit/>
              </a:bodyPr>
              <a:lstStyle/>
              <a:p>
                <a:r>
                  <a:rPr lang="en-US" sz="1400" dirty="0"/>
                  <a:t>Cipher Text, </a:t>
                </a:r>
                <a14:m>
                  <m:oMath xmlns:m="http://schemas.openxmlformats.org/officeDocument/2006/math">
                    <m:r>
                      <a:rPr lang="en-US" sz="1400" b="0" i="1" smtClean="0">
                        <a:latin typeface="Cambria Math" panose="02040503050406030204" pitchFamily="18" charset="0"/>
                      </a:rPr>
                      <m:t>𝐶</m:t>
                    </m:r>
                  </m:oMath>
                </a14:m>
                <a:endParaRPr lang="en-US" sz="1400" dirty="0"/>
              </a:p>
            </p:txBody>
          </p:sp>
        </mc:Choice>
        <mc:Fallback xmlns="">
          <p:sp>
            <p:nvSpPr>
              <p:cNvPr id="32" name="TextBox 31">
                <a:extLst>
                  <a:ext uri="{FF2B5EF4-FFF2-40B4-BE49-F238E27FC236}">
                    <a16:creationId xmlns:a16="http://schemas.microsoft.com/office/drawing/2014/main" id="{14D2A73C-A57D-6D53-720A-892A9E4A81EC}"/>
                  </a:ext>
                </a:extLst>
              </p:cNvPr>
              <p:cNvSpPr txBox="1">
                <a:spLocks noRot="1" noChangeAspect="1" noMove="1" noResize="1" noEditPoints="1" noAdjustHandles="1" noChangeArrowheads="1" noChangeShapeType="1" noTextEdit="1"/>
              </p:cNvSpPr>
              <p:nvPr/>
            </p:nvSpPr>
            <p:spPr>
              <a:xfrm>
                <a:off x="4527223" y="4143886"/>
                <a:ext cx="1837441" cy="307777"/>
              </a:xfrm>
              <a:prstGeom prst="rect">
                <a:avLst/>
              </a:prstGeom>
              <a:blipFill>
                <a:blip r:embed="rId10"/>
                <a:stretch>
                  <a:fillRect l="-997" t="-4000" b="-20000"/>
                </a:stretch>
              </a:blipFill>
            </p:spPr>
            <p:txBody>
              <a:bodyPr/>
              <a:lstStyle/>
              <a:p>
                <a:r>
                  <a:rPr lang="en-US">
                    <a:noFill/>
                  </a:rPr>
                  <a:t> </a:t>
                </a:r>
              </a:p>
            </p:txBody>
          </p:sp>
        </mc:Fallback>
      </mc:AlternateContent>
      <p:sp>
        <p:nvSpPr>
          <p:cNvPr id="34" name="TextBox 33">
            <a:extLst>
              <a:ext uri="{FF2B5EF4-FFF2-40B4-BE49-F238E27FC236}">
                <a16:creationId xmlns:a16="http://schemas.microsoft.com/office/drawing/2014/main" id="{F55A3FE7-2BB3-E939-AA0F-3F47D376A0E4}"/>
              </a:ext>
            </a:extLst>
          </p:cNvPr>
          <p:cNvSpPr txBox="1"/>
          <p:nvPr/>
        </p:nvSpPr>
        <p:spPr>
          <a:xfrm>
            <a:off x="838200" y="5202051"/>
            <a:ext cx="6094428" cy="923330"/>
          </a:xfrm>
          <a:prstGeom prst="rect">
            <a:avLst/>
          </a:prstGeom>
          <a:noFill/>
        </p:spPr>
        <p:txBody>
          <a:bodyPr wrap="square">
            <a:spAutoFit/>
          </a:bodyPr>
          <a:lstStyle/>
          <a:p>
            <a:pPr marL="0" indent="0">
              <a:buNone/>
            </a:pPr>
            <a:r>
              <a:rPr lang="en-US" sz="1600" dirty="0"/>
              <a:t>Step 03: Decryption</a:t>
            </a:r>
          </a:p>
          <a:p>
            <a:pPr marL="0" indent="0">
              <a:buNone/>
            </a:pPr>
            <a:endParaRPr lang="en-US" dirty="0"/>
          </a:p>
          <a:p>
            <a:pPr marL="0" indent="0">
              <a:buNone/>
            </a:pPr>
            <a:endParaRPr lang="en-US" dirty="0"/>
          </a:p>
        </p:txBody>
      </p:sp>
      <p:pic>
        <p:nvPicPr>
          <p:cNvPr id="35" name="Graphic 34" descr="Female Profile">
            <a:extLst>
              <a:ext uri="{FF2B5EF4-FFF2-40B4-BE49-F238E27FC236}">
                <a16:creationId xmlns:a16="http://schemas.microsoft.com/office/drawing/2014/main" id="{86198678-5EE7-E8F9-18FA-45F112AAE7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73518" y="5449480"/>
            <a:ext cx="914400" cy="914400"/>
          </a:xfrm>
          <a:prstGeom prst="rect">
            <a:avLst/>
          </a:prstGeom>
        </p:spPr>
      </p:pic>
      <p:pic>
        <p:nvPicPr>
          <p:cNvPr id="36" name="Graphic 35" descr="Male profile">
            <a:extLst>
              <a:ext uri="{FF2B5EF4-FFF2-40B4-BE49-F238E27FC236}">
                <a16:creationId xmlns:a16="http://schemas.microsoft.com/office/drawing/2014/main" id="{1B8EA668-90EC-F4E0-4136-7A5972414A3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279064" y="5449480"/>
            <a:ext cx="914400" cy="914400"/>
          </a:xfrm>
          <a:prstGeom prst="rect">
            <a:avLst/>
          </a:prstGeom>
        </p:spPr>
      </p:pic>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1510FDC2-20B1-19B7-C447-8C1DA4B5E4A3}"/>
                  </a:ext>
                </a:extLst>
              </p:cNvPr>
              <p:cNvSpPr txBox="1"/>
              <p:nvPr/>
            </p:nvSpPr>
            <p:spPr>
              <a:xfrm>
                <a:off x="6239758" y="6240857"/>
                <a:ext cx="3025611" cy="31156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𝑀</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𝐶</m:t>
                          </m:r>
                        </m:e>
                        <m:sup>
                          <m:r>
                            <a:rPr lang="en-US" sz="1400" b="0" i="1" smtClean="0">
                              <a:latin typeface="Cambria Math" panose="02040503050406030204" pitchFamily="18" charset="0"/>
                            </a:rPr>
                            <m:t>𝑑</m:t>
                          </m:r>
                        </m:sup>
                      </m:sSup>
                      <m:r>
                        <a:rPr lang="en-US" sz="1400" b="0" i="1" smtClean="0">
                          <a:latin typeface="Cambria Math" panose="02040503050406030204" pitchFamily="18" charset="0"/>
                        </a:rPr>
                        <m:t> </m:t>
                      </m:r>
                      <m:r>
                        <a:rPr lang="en-US" sz="1400" b="0" i="1" smtClean="0">
                          <a:latin typeface="Cambria Math" panose="02040503050406030204" pitchFamily="18" charset="0"/>
                        </a:rPr>
                        <m:t>𝑚𝑜𝑑</m:t>
                      </m:r>
                      <m:r>
                        <a:rPr lang="en-US" sz="1400" b="0" i="1" smtClean="0">
                          <a:latin typeface="Cambria Math" panose="02040503050406030204" pitchFamily="18" charset="0"/>
                        </a:rPr>
                        <m:t> </m:t>
                      </m:r>
                      <m:r>
                        <a:rPr lang="en-US" sz="1400" b="0" i="1" smtClean="0">
                          <a:latin typeface="Cambria Math" panose="02040503050406030204" pitchFamily="18" charset="0"/>
                        </a:rPr>
                        <m:t>𝑛</m:t>
                      </m:r>
                    </m:oMath>
                  </m:oMathPara>
                </a14:m>
                <a:endParaRPr lang="en-US" sz="1400" dirty="0"/>
              </a:p>
            </p:txBody>
          </p:sp>
        </mc:Choice>
        <mc:Fallback xmlns="">
          <p:sp>
            <p:nvSpPr>
              <p:cNvPr id="38" name="TextBox 37">
                <a:extLst>
                  <a:ext uri="{FF2B5EF4-FFF2-40B4-BE49-F238E27FC236}">
                    <a16:creationId xmlns:a16="http://schemas.microsoft.com/office/drawing/2014/main" id="{1510FDC2-20B1-19B7-C447-8C1DA4B5E4A3}"/>
                  </a:ext>
                </a:extLst>
              </p:cNvPr>
              <p:cNvSpPr txBox="1">
                <a:spLocks noRot="1" noChangeAspect="1" noMove="1" noResize="1" noEditPoints="1" noAdjustHandles="1" noChangeArrowheads="1" noChangeShapeType="1" noTextEdit="1"/>
              </p:cNvSpPr>
              <p:nvPr/>
            </p:nvSpPr>
            <p:spPr>
              <a:xfrm>
                <a:off x="6239758" y="6240857"/>
                <a:ext cx="3025611" cy="311560"/>
              </a:xfrm>
              <a:prstGeom prst="rect">
                <a:avLst/>
              </a:prstGeom>
              <a:blipFill>
                <a:blip r:embed="rId11"/>
                <a:stretch>
                  <a:fillRect/>
                </a:stretch>
              </a:blipFill>
            </p:spPr>
            <p:txBody>
              <a:bodyPr/>
              <a:lstStyle/>
              <a:p>
                <a:r>
                  <a:rPr lang="en-US">
                    <a:noFill/>
                  </a:rPr>
                  <a:t> </a:t>
                </a:r>
              </a:p>
            </p:txBody>
          </p:sp>
        </mc:Fallback>
      </mc:AlternateContent>
      <p:cxnSp>
        <p:nvCxnSpPr>
          <p:cNvPr id="40" name="Straight Connector 39">
            <a:extLst>
              <a:ext uri="{FF2B5EF4-FFF2-40B4-BE49-F238E27FC236}">
                <a16:creationId xmlns:a16="http://schemas.microsoft.com/office/drawing/2014/main" id="{D172E253-94A6-BEA3-B073-99928D68B871}"/>
              </a:ext>
            </a:extLst>
          </p:cNvPr>
          <p:cNvCxnSpPr/>
          <p:nvPr/>
        </p:nvCxnSpPr>
        <p:spPr>
          <a:xfrm>
            <a:off x="3487918" y="6004874"/>
            <a:ext cx="387441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5E05543-C50A-0174-B7E9-3EC6714AC5E1}"/>
              </a:ext>
            </a:extLst>
          </p:cNvPr>
          <p:cNvSpPr txBox="1"/>
          <p:nvPr/>
        </p:nvSpPr>
        <p:spPr>
          <a:xfrm>
            <a:off x="2637934" y="1962384"/>
            <a:ext cx="1238054" cy="369332"/>
          </a:xfrm>
          <a:prstGeom prst="rect">
            <a:avLst/>
          </a:prstGeom>
          <a:noFill/>
        </p:spPr>
        <p:txBody>
          <a:bodyPr wrap="square" rtlCol="0">
            <a:spAutoFit/>
          </a:bodyPr>
          <a:lstStyle/>
          <a:p>
            <a:r>
              <a:rPr lang="en-US" dirty="0"/>
              <a:t>sender</a:t>
            </a:r>
          </a:p>
        </p:txBody>
      </p:sp>
      <p:sp>
        <p:nvSpPr>
          <p:cNvPr id="8" name="TextBox 7">
            <a:extLst>
              <a:ext uri="{FF2B5EF4-FFF2-40B4-BE49-F238E27FC236}">
                <a16:creationId xmlns:a16="http://schemas.microsoft.com/office/drawing/2014/main" id="{62363EC2-8D79-00A8-8D29-1166F011A2C1}"/>
              </a:ext>
            </a:extLst>
          </p:cNvPr>
          <p:cNvSpPr txBox="1"/>
          <p:nvPr/>
        </p:nvSpPr>
        <p:spPr>
          <a:xfrm>
            <a:off x="7279064" y="1954765"/>
            <a:ext cx="1238054" cy="369332"/>
          </a:xfrm>
          <a:prstGeom prst="rect">
            <a:avLst/>
          </a:prstGeom>
          <a:noFill/>
        </p:spPr>
        <p:txBody>
          <a:bodyPr wrap="square" rtlCol="0">
            <a:spAutoFit/>
          </a:bodyPr>
          <a:lstStyle/>
          <a:p>
            <a:r>
              <a:rPr lang="en-US" dirty="0"/>
              <a:t>receiver</a:t>
            </a:r>
          </a:p>
        </p:txBody>
      </p:sp>
    </p:spTree>
    <p:extLst>
      <p:ext uri="{BB962C8B-B14F-4D97-AF65-F5344CB8AC3E}">
        <p14:creationId xmlns:p14="http://schemas.microsoft.com/office/powerpoint/2010/main" val="2172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8" grpId="0" uiExpand="1"/>
      <p:bldP spid="20" grpId="0" uiExpand="1"/>
      <p:bldP spid="22" grpId="0" uiExpand="1"/>
      <p:bldP spid="31" grpId="0"/>
      <p:bldP spid="32" grpId="0"/>
      <p:bldP spid="34" grpId="0"/>
      <p:bldP spid="38" grpId="0" uiExpand="1"/>
      <p:bldP spid="6" grpId="0"/>
      <p:bldP spid="8" grpId="0" uiExpan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8401C-F34E-A6A9-84C9-328FA1EFEB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ACC2EC-E927-B38D-0600-BBF878641DBA}"/>
              </a:ext>
            </a:extLst>
          </p:cNvPr>
          <p:cNvSpPr>
            <a:spLocks noGrp="1"/>
          </p:cNvSpPr>
          <p:nvPr>
            <p:ph type="title"/>
          </p:nvPr>
        </p:nvSpPr>
        <p:spPr/>
        <p:txBody>
          <a:bodyPr/>
          <a:lstStyle/>
          <a:p>
            <a:pPr marL="0" indent="0">
              <a:buNone/>
            </a:pPr>
            <a:r>
              <a:rPr lang="en-US" dirty="0"/>
              <a:t>Key Generation</a:t>
            </a:r>
          </a:p>
        </p:txBody>
      </p:sp>
      <p:sp>
        <p:nvSpPr>
          <p:cNvPr id="3" name="Content Placeholder 2">
            <a:extLst>
              <a:ext uri="{FF2B5EF4-FFF2-40B4-BE49-F238E27FC236}">
                <a16:creationId xmlns:a16="http://schemas.microsoft.com/office/drawing/2014/main" id="{C9045E5E-5463-A4C6-C90E-73EFAEB852BB}"/>
              </a:ext>
            </a:extLst>
          </p:cNvPr>
          <p:cNvSpPr>
            <a:spLocks noGrp="1"/>
          </p:cNvSpPr>
          <p:nvPr>
            <p:ph idx="1"/>
          </p:nvPr>
        </p:nvSpPr>
        <p:spPr/>
        <p:txBody>
          <a:bodyPr>
            <a:normAutofit fontScale="70000" lnSpcReduction="20000"/>
          </a:bodyPr>
          <a:lstStyle/>
          <a:p>
            <a:r>
              <a:rPr lang="en-US" dirty="0"/>
              <a:t>Choose two prime numbers: p = 61 and q = 53</a:t>
            </a:r>
          </a:p>
          <a:p>
            <a:r>
              <a:rPr lang="en-US" dirty="0"/>
              <a:t>Calculate n = p * q = 61 * 53 = 3233</a:t>
            </a:r>
          </a:p>
          <a:p>
            <a:r>
              <a:rPr lang="en-US" dirty="0"/>
              <a:t>Calculate Euler Totient Function:</a:t>
            </a:r>
          </a:p>
          <a:p>
            <a:pPr lvl="1"/>
            <a:r>
              <a:rPr lang="el-GR" dirty="0"/>
              <a:t>φ(</a:t>
            </a:r>
            <a:r>
              <a:rPr lang="en-US" dirty="0"/>
              <a:t>n) = (p - 1) * (q - 1) = 60 * 52 = 3120</a:t>
            </a:r>
          </a:p>
          <a:p>
            <a:pPr fontAlgn="base"/>
            <a:r>
              <a:rPr lang="en-US" dirty="0"/>
              <a:t>Choose encryption exponent </a:t>
            </a:r>
            <a:r>
              <a:rPr lang="en-US" b="1" dirty="0"/>
              <a:t>e</a:t>
            </a:r>
            <a:r>
              <a:rPr lang="en-US" dirty="0"/>
              <a:t>, such that</a:t>
            </a:r>
          </a:p>
          <a:p>
            <a:pPr lvl="1" fontAlgn="base"/>
            <a:r>
              <a:rPr lang="en-US" dirty="0"/>
              <a:t>1 &lt; e &lt; </a:t>
            </a:r>
            <a:r>
              <a:rPr lang="el-GR" dirty="0"/>
              <a:t>φ(</a:t>
            </a:r>
            <a:r>
              <a:rPr lang="en-US" dirty="0"/>
              <a:t>n), and</a:t>
            </a:r>
          </a:p>
          <a:p>
            <a:pPr lvl="1" fontAlgn="base"/>
            <a:r>
              <a:rPr lang="en-US" dirty="0" err="1"/>
              <a:t>gcd</a:t>
            </a:r>
            <a:r>
              <a:rPr lang="en-US" dirty="0"/>
              <a:t>(e, </a:t>
            </a:r>
            <a:r>
              <a:rPr lang="el-GR" dirty="0"/>
              <a:t>φ(</a:t>
            </a:r>
            <a:r>
              <a:rPr lang="en-US" dirty="0"/>
              <a:t>n)) = 1, that is </a:t>
            </a:r>
            <a:r>
              <a:rPr lang="en-US" b="1" dirty="0"/>
              <a:t>e</a:t>
            </a:r>
            <a:r>
              <a:rPr lang="en-US" dirty="0"/>
              <a:t> should be co-prime with </a:t>
            </a:r>
            <a:r>
              <a:rPr lang="el-GR" dirty="0"/>
              <a:t>φ(</a:t>
            </a:r>
            <a:r>
              <a:rPr lang="en-US" dirty="0"/>
              <a:t>n).</a:t>
            </a:r>
          </a:p>
          <a:p>
            <a:pPr lvl="1"/>
            <a:r>
              <a:rPr lang="en-US" dirty="0"/>
              <a:t>E.g., 17 (co-prime to 3120)</a:t>
            </a:r>
          </a:p>
          <a:p>
            <a:pPr fontAlgn="base"/>
            <a:r>
              <a:rPr lang="en-US" dirty="0"/>
              <a:t>Calculate decryption exponent </a:t>
            </a:r>
            <a:r>
              <a:rPr lang="en-US" b="1" dirty="0"/>
              <a:t>d, </a:t>
            </a:r>
            <a:r>
              <a:rPr lang="en-US" dirty="0"/>
              <a:t>such that</a:t>
            </a:r>
          </a:p>
          <a:p>
            <a:pPr lvl="1" fontAlgn="base"/>
            <a:r>
              <a:rPr lang="en-US" b="1" dirty="0"/>
              <a:t>(d * e) ≡ 1 mod </a:t>
            </a:r>
            <a:r>
              <a:rPr lang="el-GR" dirty="0"/>
              <a:t>φ(</a:t>
            </a:r>
            <a:r>
              <a:rPr lang="en-US" dirty="0"/>
              <a:t>n), that is d is modular multiplicative inverse of </a:t>
            </a:r>
            <a:r>
              <a:rPr lang="en-US" b="1" dirty="0"/>
              <a:t>e </a:t>
            </a:r>
            <a:r>
              <a:rPr lang="en-US" dirty="0"/>
              <a:t>mod </a:t>
            </a:r>
            <a:r>
              <a:rPr lang="el-GR" dirty="0"/>
              <a:t>φ(</a:t>
            </a:r>
            <a:r>
              <a:rPr lang="en-US" dirty="0"/>
              <a:t>n). We can have multiple values of d satisfying </a:t>
            </a:r>
            <a:r>
              <a:rPr lang="en-US" b="1" dirty="0"/>
              <a:t>(d * e) ≡ 1 mod </a:t>
            </a:r>
            <a:r>
              <a:rPr lang="el-GR" dirty="0"/>
              <a:t>φ(</a:t>
            </a:r>
            <a:r>
              <a:rPr lang="en-US" dirty="0"/>
              <a:t>n) but it does not matter which value we choose as all of them are valid keys and will result into same message on decryption.</a:t>
            </a:r>
          </a:p>
          <a:p>
            <a:pPr lvl="1"/>
            <a:r>
              <a:rPr lang="en-US" dirty="0"/>
              <a:t>E.g., 17 * d ≡ 1 (mod 3120), d = 2753</a:t>
            </a:r>
          </a:p>
          <a:p>
            <a:r>
              <a:rPr lang="en-US" dirty="0"/>
              <a:t>Public key: (n = 3233, e = 17) </a:t>
            </a:r>
            <a:br>
              <a:rPr lang="en-US" dirty="0"/>
            </a:br>
            <a:r>
              <a:rPr lang="en-US" dirty="0"/>
              <a:t>Private key: (n = 3233, d = 2753) </a:t>
            </a:r>
          </a:p>
          <a:p>
            <a:endParaRPr lang="en-US" dirty="0"/>
          </a:p>
        </p:txBody>
      </p:sp>
      <p:sp>
        <p:nvSpPr>
          <p:cNvPr id="4" name="Date Placeholder 3">
            <a:extLst>
              <a:ext uri="{FF2B5EF4-FFF2-40B4-BE49-F238E27FC236}">
                <a16:creationId xmlns:a16="http://schemas.microsoft.com/office/drawing/2014/main" id="{993B848E-98B2-F90C-77B5-00394DEB157E}"/>
              </a:ext>
            </a:extLst>
          </p:cNvPr>
          <p:cNvSpPr>
            <a:spLocks noGrp="1"/>
          </p:cNvSpPr>
          <p:nvPr>
            <p:ph type="dt" sz="half" idx="10"/>
          </p:nvPr>
        </p:nvSpPr>
        <p:spPr/>
        <p:txBody>
          <a:bodyPr/>
          <a:lstStyle/>
          <a:p>
            <a:fld id="{2F07FD97-CFB5-40F2-B46B-FF8D877D5D80}" type="datetime1">
              <a:rPr lang="en-US" smtClean="0"/>
              <a:t>3/21/25</a:t>
            </a:fld>
            <a:endParaRPr lang="en-US"/>
          </a:p>
        </p:txBody>
      </p:sp>
      <p:sp>
        <p:nvSpPr>
          <p:cNvPr id="5" name="Slide Number Placeholder 4">
            <a:extLst>
              <a:ext uri="{FF2B5EF4-FFF2-40B4-BE49-F238E27FC236}">
                <a16:creationId xmlns:a16="http://schemas.microsoft.com/office/drawing/2014/main" id="{AC65C27D-5012-95B3-232A-4F3AEEBB00FA}"/>
              </a:ext>
            </a:extLst>
          </p:cNvPr>
          <p:cNvSpPr>
            <a:spLocks noGrp="1"/>
          </p:cNvSpPr>
          <p:nvPr>
            <p:ph type="sldNum" sz="quarter" idx="12"/>
          </p:nvPr>
        </p:nvSpPr>
        <p:spPr/>
        <p:txBody>
          <a:bodyPr/>
          <a:lstStyle/>
          <a:p>
            <a:fld id="{1146867E-F7A6-4114-917E-345E2E083108}" type="slidenum">
              <a:rPr lang="en-US" smtClean="0"/>
              <a:t>4</a:t>
            </a:fld>
            <a:endParaRPr lang="en-US"/>
          </a:p>
        </p:txBody>
      </p:sp>
    </p:spTree>
    <p:extLst>
      <p:ext uri="{BB962C8B-B14F-4D97-AF65-F5344CB8AC3E}">
        <p14:creationId xmlns:p14="http://schemas.microsoft.com/office/powerpoint/2010/main" val="6283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C9EF6F-CB8A-81C1-5439-5B4E3CE61B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729329-2E23-888F-5882-7B4EE960887A}"/>
              </a:ext>
            </a:extLst>
          </p:cNvPr>
          <p:cNvSpPr>
            <a:spLocks noGrp="1"/>
          </p:cNvSpPr>
          <p:nvPr>
            <p:ph type="title"/>
          </p:nvPr>
        </p:nvSpPr>
        <p:spPr/>
        <p:txBody>
          <a:bodyPr/>
          <a:lstStyle/>
          <a:p>
            <a:pPr marL="0" indent="0">
              <a:buNone/>
            </a:pPr>
            <a:r>
              <a:rPr lang="en-US" dirty="0"/>
              <a:t>Encryption and Decryption </a:t>
            </a:r>
          </a:p>
        </p:txBody>
      </p:sp>
      <p:sp>
        <p:nvSpPr>
          <p:cNvPr id="3" name="Content Placeholder 2">
            <a:extLst>
              <a:ext uri="{FF2B5EF4-FFF2-40B4-BE49-F238E27FC236}">
                <a16:creationId xmlns:a16="http://schemas.microsoft.com/office/drawing/2014/main" id="{6404B17C-0427-7E7D-2A7D-FC75CC20DE7D}"/>
              </a:ext>
            </a:extLst>
          </p:cNvPr>
          <p:cNvSpPr>
            <a:spLocks noGrp="1"/>
          </p:cNvSpPr>
          <p:nvPr>
            <p:ph idx="1"/>
          </p:nvPr>
        </p:nvSpPr>
        <p:spPr/>
        <p:txBody>
          <a:bodyPr>
            <a:normAutofit/>
          </a:bodyPr>
          <a:lstStyle/>
          <a:p>
            <a:r>
              <a:rPr lang="en-US" dirty="0"/>
              <a:t>Encrypt the message (M) and send the ciphertext (C)</a:t>
            </a:r>
          </a:p>
          <a:p>
            <a:endParaRPr lang="en-US" dirty="0"/>
          </a:p>
          <a:p>
            <a:endParaRPr lang="en-US" dirty="0"/>
          </a:p>
          <a:p>
            <a:r>
              <a:rPr lang="en-US" dirty="0"/>
              <a:t>Decrypt the ciphertext, C and receive the message (M)</a:t>
            </a:r>
          </a:p>
          <a:p>
            <a:endParaRPr lang="en-US" dirty="0"/>
          </a:p>
        </p:txBody>
      </p:sp>
      <p:sp>
        <p:nvSpPr>
          <p:cNvPr id="4" name="Date Placeholder 3">
            <a:extLst>
              <a:ext uri="{FF2B5EF4-FFF2-40B4-BE49-F238E27FC236}">
                <a16:creationId xmlns:a16="http://schemas.microsoft.com/office/drawing/2014/main" id="{9E8B2B1D-24C6-A16F-BF00-2DD6AD1AB8E2}"/>
              </a:ext>
            </a:extLst>
          </p:cNvPr>
          <p:cNvSpPr>
            <a:spLocks noGrp="1"/>
          </p:cNvSpPr>
          <p:nvPr>
            <p:ph type="dt" sz="half" idx="10"/>
          </p:nvPr>
        </p:nvSpPr>
        <p:spPr/>
        <p:txBody>
          <a:bodyPr/>
          <a:lstStyle/>
          <a:p>
            <a:fld id="{2F07FD97-CFB5-40F2-B46B-FF8D877D5D80}" type="datetime1">
              <a:rPr lang="en-US" smtClean="0"/>
              <a:t>3/21/25</a:t>
            </a:fld>
            <a:endParaRPr lang="en-US"/>
          </a:p>
        </p:txBody>
      </p:sp>
      <p:sp>
        <p:nvSpPr>
          <p:cNvPr id="5" name="Slide Number Placeholder 4">
            <a:extLst>
              <a:ext uri="{FF2B5EF4-FFF2-40B4-BE49-F238E27FC236}">
                <a16:creationId xmlns:a16="http://schemas.microsoft.com/office/drawing/2014/main" id="{F87F2838-5DD3-6D08-D95D-70F2BAF218AB}"/>
              </a:ext>
            </a:extLst>
          </p:cNvPr>
          <p:cNvSpPr>
            <a:spLocks noGrp="1"/>
          </p:cNvSpPr>
          <p:nvPr>
            <p:ph type="sldNum" sz="quarter" idx="12"/>
          </p:nvPr>
        </p:nvSpPr>
        <p:spPr/>
        <p:txBody>
          <a:bodyPr/>
          <a:lstStyle/>
          <a:p>
            <a:fld id="{1146867E-F7A6-4114-917E-345E2E083108}" type="slidenum">
              <a:rPr lang="en-US" smtClean="0"/>
              <a:t>5</a:t>
            </a:fld>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2BC105B7-2982-F8D6-1CF8-56D419063D10}"/>
                  </a:ext>
                </a:extLst>
              </p:cNvPr>
              <p:cNvSpPr txBox="1"/>
              <p:nvPr/>
            </p:nvSpPr>
            <p:spPr>
              <a:xfrm>
                <a:off x="770249" y="2403686"/>
                <a:ext cx="3025611"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𝐶</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𝑀</m:t>
                          </m:r>
                        </m:e>
                        <m:sup>
                          <m:r>
                            <a:rPr lang="en-US" sz="2800" b="0" i="1" smtClean="0">
                              <a:latin typeface="Cambria Math" panose="02040503050406030204" pitchFamily="18" charset="0"/>
                            </a:rPr>
                            <m:t>𝑒</m:t>
                          </m:r>
                        </m:sup>
                      </m:sSup>
                      <m:r>
                        <a:rPr lang="en-US" sz="2800" b="0" i="1" smtClean="0">
                          <a:latin typeface="Cambria Math" panose="02040503050406030204" pitchFamily="18" charset="0"/>
                        </a:rPr>
                        <m:t> </m:t>
                      </m:r>
                      <m:r>
                        <a:rPr lang="en-US" sz="2800" b="0" i="1" smtClean="0">
                          <a:latin typeface="Cambria Math" panose="02040503050406030204" pitchFamily="18" charset="0"/>
                        </a:rPr>
                        <m:t>𝑚𝑜𝑑</m:t>
                      </m:r>
                      <m:r>
                        <a:rPr lang="en-US" sz="2800" b="0" i="1" smtClean="0">
                          <a:latin typeface="Cambria Math" panose="02040503050406030204" pitchFamily="18" charset="0"/>
                        </a:rPr>
                        <m:t> </m:t>
                      </m:r>
                      <m:r>
                        <a:rPr lang="en-US" sz="2800" b="0" i="1" smtClean="0">
                          <a:latin typeface="Cambria Math" panose="02040503050406030204" pitchFamily="18" charset="0"/>
                        </a:rPr>
                        <m:t>𝑛</m:t>
                      </m:r>
                    </m:oMath>
                  </m:oMathPara>
                </a14:m>
                <a:endParaRPr lang="en-US" sz="2800" dirty="0"/>
              </a:p>
            </p:txBody>
          </p:sp>
        </mc:Choice>
        <mc:Fallback xmlns="">
          <p:sp>
            <p:nvSpPr>
              <p:cNvPr id="6" name="TextBox 5">
                <a:extLst>
                  <a:ext uri="{FF2B5EF4-FFF2-40B4-BE49-F238E27FC236}">
                    <a16:creationId xmlns:a16="http://schemas.microsoft.com/office/drawing/2014/main" id="{2BC105B7-2982-F8D6-1CF8-56D419063D10}"/>
                  </a:ext>
                </a:extLst>
              </p:cNvPr>
              <p:cNvSpPr txBox="1">
                <a:spLocks noRot="1" noChangeAspect="1" noMove="1" noResize="1" noEditPoints="1" noAdjustHandles="1" noChangeArrowheads="1" noChangeShapeType="1" noTextEdit="1"/>
              </p:cNvSpPr>
              <p:nvPr/>
            </p:nvSpPr>
            <p:spPr>
              <a:xfrm>
                <a:off x="770249" y="2403686"/>
                <a:ext cx="3025611" cy="52322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45D016DD-A2B1-2519-73A3-64836666B4B5}"/>
                  </a:ext>
                </a:extLst>
              </p:cNvPr>
              <p:cNvSpPr txBox="1"/>
              <p:nvPr/>
            </p:nvSpPr>
            <p:spPr>
              <a:xfrm>
                <a:off x="770249" y="3931095"/>
                <a:ext cx="3025611" cy="53091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𝐶</m:t>
                          </m:r>
                        </m:e>
                        <m:sup>
                          <m:r>
                            <a:rPr lang="en-US" sz="2800" b="0" i="1" smtClean="0">
                              <a:latin typeface="Cambria Math" panose="02040503050406030204" pitchFamily="18" charset="0"/>
                            </a:rPr>
                            <m:t>𝑑</m:t>
                          </m:r>
                        </m:sup>
                      </m:sSup>
                      <m:r>
                        <a:rPr lang="en-US" sz="2800" b="0" i="1" smtClean="0">
                          <a:latin typeface="Cambria Math" panose="02040503050406030204" pitchFamily="18" charset="0"/>
                        </a:rPr>
                        <m:t> </m:t>
                      </m:r>
                      <m:r>
                        <a:rPr lang="en-US" sz="2800" b="0" i="1" smtClean="0">
                          <a:latin typeface="Cambria Math" panose="02040503050406030204" pitchFamily="18" charset="0"/>
                        </a:rPr>
                        <m:t>𝑚𝑜𝑑</m:t>
                      </m:r>
                      <m:r>
                        <a:rPr lang="en-US" sz="2800" b="0" i="1" smtClean="0">
                          <a:latin typeface="Cambria Math" panose="02040503050406030204" pitchFamily="18" charset="0"/>
                        </a:rPr>
                        <m:t> </m:t>
                      </m:r>
                      <m:r>
                        <a:rPr lang="en-US" sz="2800" b="0" i="1" smtClean="0">
                          <a:latin typeface="Cambria Math" panose="02040503050406030204" pitchFamily="18" charset="0"/>
                        </a:rPr>
                        <m:t>𝑛</m:t>
                      </m:r>
                    </m:oMath>
                  </m:oMathPara>
                </a14:m>
                <a:endParaRPr lang="en-US" sz="2800" dirty="0"/>
              </a:p>
            </p:txBody>
          </p:sp>
        </mc:Choice>
        <mc:Fallback xmlns="">
          <p:sp>
            <p:nvSpPr>
              <p:cNvPr id="9" name="TextBox 8">
                <a:extLst>
                  <a:ext uri="{FF2B5EF4-FFF2-40B4-BE49-F238E27FC236}">
                    <a16:creationId xmlns:a16="http://schemas.microsoft.com/office/drawing/2014/main" id="{45D016DD-A2B1-2519-73A3-64836666B4B5}"/>
                  </a:ext>
                </a:extLst>
              </p:cNvPr>
              <p:cNvSpPr txBox="1">
                <a:spLocks noRot="1" noChangeAspect="1" noMove="1" noResize="1" noEditPoints="1" noAdjustHandles="1" noChangeArrowheads="1" noChangeShapeType="1" noTextEdit="1"/>
              </p:cNvSpPr>
              <p:nvPr/>
            </p:nvSpPr>
            <p:spPr>
              <a:xfrm>
                <a:off x="770249" y="3931095"/>
                <a:ext cx="3025611" cy="530915"/>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22404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ABEB3-A3A4-E952-539D-38346FDD7F1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3B33F54-81BA-5B00-F47A-F0FC9C53B5BC}"/>
              </a:ext>
            </a:extLst>
          </p:cNvPr>
          <p:cNvSpPr>
            <a:spLocks noGrp="1"/>
          </p:cNvSpPr>
          <p:nvPr>
            <p:ph idx="1"/>
          </p:nvPr>
        </p:nvSpPr>
        <p:spPr/>
        <p:txBody>
          <a:bodyPr/>
          <a:lstStyle/>
          <a:p>
            <a:r>
              <a:rPr lang="en-US" dirty="0">
                <a:hlinkClick r:id="rId2"/>
              </a:rPr>
              <a:t>Geeksforgeeks</a:t>
            </a:r>
            <a:r>
              <a:rPr lang="en-US" dirty="0"/>
              <a:t>: https://</a:t>
            </a:r>
            <a:r>
              <a:rPr lang="en-US" dirty="0" err="1"/>
              <a:t>www.geeksforgeeks.org</a:t>
            </a:r>
            <a:r>
              <a:rPr lang="en-US" dirty="0"/>
              <a:t>/</a:t>
            </a:r>
            <a:r>
              <a:rPr lang="en-US" dirty="0" err="1"/>
              <a:t>rsa</a:t>
            </a:r>
            <a:r>
              <a:rPr lang="en-US" dirty="0"/>
              <a:t>-algorithm-cryptography/</a:t>
            </a:r>
            <a:endParaRPr lang="en-US" dirty="0">
              <a:solidFill>
                <a:srgbClr val="FF0000"/>
              </a:solidFill>
            </a:endParaRPr>
          </a:p>
        </p:txBody>
      </p:sp>
      <p:sp>
        <p:nvSpPr>
          <p:cNvPr id="4" name="Date Placeholder 3">
            <a:extLst>
              <a:ext uri="{FF2B5EF4-FFF2-40B4-BE49-F238E27FC236}">
                <a16:creationId xmlns:a16="http://schemas.microsoft.com/office/drawing/2014/main" id="{59C61166-5F03-2BF3-8E11-BAA6A832516E}"/>
              </a:ext>
            </a:extLst>
          </p:cNvPr>
          <p:cNvSpPr>
            <a:spLocks noGrp="1"/>
          </p:cNvSpPr>
          <p:nvPr>
            <p:ph type="dt" sz="half" idx="10"/>
          </p:nvPr>
        </p:nvSpPr>
        <p:spPr/>
        <p:txBody>
          <a:bodyPr/>
          <a:lstStyle/>
          <a:p>
            <a:fld id="{2F07FD97-CFB5-40F2-B46B-FF8D877D5D80}" type="datetime1">
              <a:rPr lang="en-US" smtClean="0"/>
              <a:t>3/21/25</a:t>
            </a:fld>
            <a:endParaRPr lang="en-US"/>
          </a:p>
        </p:txBody>
      </p:sp>
      <p:sp>
        <p:nvSpPr>
          <p:cNvPr id="5" name="Slide Number Placeholder 4">
            <a:extLst>
              <a:ext uri="{FF2B5EF4-FFF2-40B4-BE49-F238E27FC236}">
                <a16:creationId xmlns:a16="http://schemas.microsoft.com/office/drawing/2014/main" id="{7B87C564-975D-184E-FC2F-66EE9F250BD1}"/>
              </a:ext>
            </a:extLst>
          </p:cNvPr>
          <p:cNvSpPr>
            <a:spLocks noGrp="1"/>
          </p:cNvSpPr>
          <p:nvPr>
            <p:ph type="sldNum" sz="quarter" idx="12"/>
          </p:nvPr>
        </p:nvSpPr>
        <p:spPr/>
        <p:txBody>
          <a:bodyPr/>
          <a:lstStyle/>
          <a:p>
            <a:fld id="{1146867E-F7A6-4114-917E-345E2E083108}" type="slidenum">
              <a:rPr lang="en-US" smtClean="0"/>
              <a:t>6</a:t>
            </a:fld>
            <a:endParaRPr lang="en-US"/>
          </a:p>
        </p:txBody>
      </p:sp>
    </p:spTree>
    <p:extLst>
      <p:ext uri="{BB962C8B-B14F-4D97-AF65-F5344CB8AC3E}">
        <p14:creationId xmlns:p14="http://schemas.microsoft.com/office/powerpoint/2010/main" val="2792858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18639</TotalTime>
  <Words>519</Words>
  <Application>Microsoft Macintosh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Cambria Math</vt:lpstr>
      <vt:lpstr>Office Theme</vt:lpstr>
      <vt:lpstr>RSA Algorithm</vt:lpstr>
      <vt:lpstr>RSA Algorithm</vt:lpstr>
      <vt:lpstr>RSA Algorithm</vt:lpstr>
      <vt:lpstr>Key Generation</vt:lpstr>
      <vt:lpstr>Encryption and Decryption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Sadia Afrin Purba</dc:creator>
  <cp:lastModifiedBy>Joseph Picone</cp:lastModifiedBy>
  <cp:revision>78</cp:revision>
  <dcterms:created xsi:type="dcterms:W3CDTF">2024-09-12T01:13:00Z</dcterms:created>
  <dcterms:modified xsi:type="dcterms:W3CDTF">2025-03-22T03:20:58Z</dcterms:modified>
</cp:coreProperties>
</file>