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25" r:id="rId2"/>
    <p:sldId id="300" r:id="rId3"/>
    <p:sldId id="344" r:id="rId4"/>
    <p:sldId id="345" r:id="rId5"/>
    <p:sldId id="311" r:id="rId6"/>
    <p:sldId id="338" r:id="rId7"/>
    <p:sldId id="256" r:id="rId8"/>
    <p:sldId id="340" r:id="rId9"/>
    <p:sldId id="328" r:id="rId10"/>
    <p:sldId id="341" r:id="rId11"/>
    <p:sldId id="336" r:id="rId12"/>
    <p:sldId id="346" r:id="rId13"/>
    <p:sldId id="347" r:id="rId14"/>
    <p:sldId id="348" r:id="rId15"/>
    <p:sldId id="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4489-3AE9-470F-9403-11562408CD1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CEACC-7C60-4FD4-B785-48B8FD14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2BB-F32B-CD21-D50D-4709CFE7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3C36-10F5-1A9B-A770-D00544653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F345-4092-17FC-22DA-05084C27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FBB7-4171-4F84-A8F5-E95FD49BFE1B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1C21B-7AD1-E210-8FA8-C2E1D2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1C19-FEF9-0A2A-3226-37708E8C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5C68-AEFA-3511-CB0C-98FC1A8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E6A90-DA7A-D886-3FD5-6A2A6DA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CBAE-C767-F877-CF28-AE9D728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E4EB-278A-4221-BBF6-B11CE3ABB02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CC6F-0829-A642-908B-468C2158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39CC-179F-3A3B-9BA3-A720B7DC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21A92-4E3A-771F-2B6A-40E018AC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93C00-A456-3DCA-F69F-88A2C69C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C6DF-FB95-0B1C-D7AC-150D651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5E6E-3C8A-4B8D-80FD-A4C93E4D4B77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8A5F-0E94-394D-3FBF-E92E80E8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DC23-5709-F4D3-20AF-1A04A89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C91C-34A9-5B84-F01C-5F38410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3687-E184-3686-519A-8A69DF72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EFE-950C-EA06-82EF-AB7C7D58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E395-9562-251D-1C9D-EF28A86C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2C38-3A85-277C-BA42-799A3661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3BB6-E722-8F0E-8FF2-13F285D6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D9E4-1DA0-BEB7-7F41-EC25740D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B3D9-B3A5-056B-3E89-5DF18ABD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3A2A-0877-4F70-A952-1AEA2C2B117F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E89A-FDF3-2750-38E6-506F51D1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60E-0163-A539-F654-198579AF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B480-F60C-8E87-2EBB-8936469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3CAB-4DD1-F7CE-D4A1-16F7C658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12A5-DF88-C14D-2FCA-C0988C52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245CF-1B30-EA48-12B0-FCC1E5B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8D1-D1F8-44D6-A18F-3147697804C2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C70D-9950-32FB-48BE-4297BEED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E1A7-4C47-DFED-ED38-53AA49F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C549-F873-AD97-6E70-51BD01D3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427E-FF0F-3983-BCF2-E480E8E7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9100-4F78-29F2-39F2-1D172676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19DE-83D2-9E2C-D782-BE24CBC1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B8180-9DE1-3190-2D81-9E761A44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72553-4A60-FF89-63F0-083D85AD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9E0F-AD7A-442A-A5F2-E08FF20150FB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8E9AE-985A-5630-C320-D927771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5FB0-7519-1048-F367-2AD4A4F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32E5-9759-1806-CCE2-70455231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40BD2-4D26-1096-40DC-B7FE059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4D4-707D-4726-B7C4-D88916D1FAA0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7C159-89B8-95B6-3D68-35B0605C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2917-1308-2EE0-DD62-D002D59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A93F0-78D3-336C-C00B-5359F8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D32-A9C4-4C52-84AC-64E2658B508F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47EF-376E-234A-D10F-B9AF86D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1309-30A7-3A29-7DD6-2C40DF1A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8DD7-E448-EDB0-68EC-F9AB72E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4FE2-8F51-5BD8-06C0-4B72E8AF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62A7E-F93D-2DB7-EE77-1FC360866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880D-F4D2-456C-6E66-35A3A4C3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7C-9B9A-48FE-A58D-E41EB0953096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2755-B83B-2006-4A16-2A0685A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AFF0-894B-BA9D-98A9-EED8FA39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A7F3-B315-BBE5-5798-B8E306D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FAEE-B97B-47F8-3168-112AF9401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D70A-A01D-9848-268D-8B48D735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9DDE-0EC2-3122-313D-992E6266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B63B-CEB7-43F2-8496-899C82825062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AB58-683A-A3B0-0327-1B2CD8B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E2E1-B649-187C-FC24-D902434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A6411-A4D7-59A8-F5AE-C3B298C3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96FD-B2BC-0BC7-263C-ED847B01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28C6-3955-BEE7-8139-380FF5A2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8A8F-2FD3-45CA-8ABF-7F22EE10B5F9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BA29-B836-BDEB-7DD0-625C21F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49DB-E062-EAC6-974E-AF30CC42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4DF3-BECA-1534-8FB4-C73D0C9B8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56AAA-AC1F-8F31-7FB9-4099E9F45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Sadia Afrin Purba</a:t>
            </a:r>
          </a:p>
          <a:p>
            <a:r>
              <a:rPr lang="en-US" dirty="0"/>
              <a:t>02/26/2025</a:t>
            </a:r>
          </a:p>
        </p:txBody>
      </p:sp>
    </p:spTree>
    <p:extLst>
      <p:ext uri="{BB962C8B-B14F-4D97-AF65-F5344CB8AC3E}">
        <p14:creationId xmlns:p14="http://schemas.microsoft.com/office/powerpoint/2010/main" val="33536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35704-96D0-AA77-0DB5-596B23CC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9A66-C9CC-2A1C-C4F0-12A0A44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F889-B878-CD5E-3065-1434DC12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Bell created a mathematical formula that sets an upper limit on how correlated the distant objects could be if they were following classical physics.</a:t>
            </a:r>
          </a:p>
          <a:p>
            <a:r>
              <a:rPr lang="en-US" dirty="0"/>
              <a:t>Bell created a formula where any system with pre-existing properties (like Einstein believed must exist) would produce a value ≤ 2.</a:t>
            </a:r>
          </a:p>
          <a:p>
            <a:r>
              <a:rPr lang="en-US" dirty="0"/>
              <a:t>Quantum mechanics predicted the value could reach 2√2 (approximately 2.82).</a:t>
            </a:r>
          </a:p>
          <a:p>
            <a:r>
              <a:rPr lang="en-US" dirty="0"/>
              <a:t>The world doesn't work according to "local realism" where objects have definite properties that travel no faster than light.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6C03E-73D3-D0CC-8465-52FE3F2C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0425-0207-3D8C-A611-2BF46F7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B8296-A699-86EA-0720-31C58818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A37F-F5BD-3CB1-A5FE-783700A2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F71B-4E9E-31B7-AA65-055193F6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825625"/>
            <a:ext cx="1102386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1) Clauser, Horne, </a:t>
            </a:r>
            <a:r>
              <a:rPr lang="en-US" dirty="0" err="1"/>
              <a:t>Shimony</a:t>
            </a:r>
            <a:r>
              <a:rPr lang="en-US" dirty="0"/>
              <a:t>, and Holt (CHSH, 1969): </a:t>
            </a:r>
          </a:p>
          <a:p>
            <a:pPr marL="457200" lvl="1" indent="0">
              <a:buNone/>
            </a:pPr>
            <a:r>
              <a:rPr lang="en-US" dirty="0"/>
              <a:t>	Refined Bell's inequality into experimentally testable form</a:t>
            </a:r>
          </a:p>
          <a:p>
            <a:pPr marL="457200" lvl="1" indent="0">
              <a:buNone/>
            </a:pPr>
            <a:r>
              <a:rPr lang="en-US" dirty="0"/>
              <a:t>2) Alain Aspect's experiments (1981-1982): </a:t>
            </a:r>
          </a:p>
          <a:p>
            <a:pPr marL="457200" lvl="1" indent="0">
              <a:buNone/>
            </a:pPr>
            <a:r>
              <a:rPr lang="en-US" dirty="0"/>
              <a:t>	First convincing violation of Bell's inequality</a:t>
            </a:r>
          </a:p>
          <a:p>
            <a:pPr marL="457200" lvl="1" indent="0">
              <a:buNone/>
            </a:pPr>
            <a:r>
              <a:rPr lang="en-US" dirty="0"/>
              <a:t>	Used time-varying analyzers to ensure no classical communication</a:t>
            </a:r>
          </a:p>
          <a:p>
            <a:pPr marL="457200" lvl="1" indent="0">
              <a:buNone/>
            </a:pPr>
            <a:r>
              <a:rPr lang="en-US" dirty="0"/>
              <a:t>3) Loophole-free tests (2015):</a:t>
            </a:r>
          </a:p>
          <a:p>
            <a:pPr marL="457200" lvl="1" indent="0">
              <a:buNone/>
            </a:pPr>
            <a:r>
              <a:rPr lang="en-US" dirty="0"/>
              <a:t>	Closed "locality loophole" and "detection loophole" simultaneously</a:t>
            </a:r>
          </a:p>
          <a:p>
            <a:pPr marL="457200" lvl="1" indent="0">
              <a:buNone/>
            </a:pPr>
            <a:r>
              <a:rPr lang="en-US" dirty="0"/>
              <a:t>	Conclusively showed violation of Bell's inequality</a:t>
            </a:r>
          </a:p>
          <a:p>
            <a:pPr marL="457200" lvl="1" indent="0">
              <a:buNone/>
            </a:pPr>
            <a:r>
              <a:rPr lang="en-US" dirty="0"/>
              <a:t>	Experiments by groups at NIST, TU Delft, and Vienna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A92D-1823-08A4-5544-4686DA9C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31C4-7B41-D499-6F81-962AC38C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3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0FF1-F9EB-D51B-6AB2-3CF4763C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Nobel Prize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AA2C-482D-2A9E-3C53-3EEF1BAE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“For experiments with entangled photons, establishing the violation of Bell inequalities and pioneering quantum information science”</a:t>
            </a:r>
          </a:p>
          <a:p>
            <a:r>
              <a:rPr lang="en-US" dirty="0"/>
              <a:t>Recipients: </a:t>
            </a:r>
          </a:p>
          <a:p>
            <a:pPr lvl="1"/>
            <a:r>
              <a:rPr lang="en-US" dirty="0"/>
              <a:t>Alain Aspect (Université Paris-</a:t>
            </a:r>
            <a:r>
              <a:rPr lang="en-US" dirty="0" err="1"/>
              <a:t>Saclay</a:t>
            </a:r>
            <a:r>
              <a:rPr lang="en-US" dirty="0"/>
              <a:t>, France)</a:t>
            </a:r>
          </a:p>
          <a:p>
            <a:pPr lvl="1"/>
            <a:r>
              <a:rPr lang="en-US" dirty="0"/>
              <a:t>John F. Clauser (J.F. Clauser &amp; Associates, USA)</a:t>
            </a:r>
          </a:p>
          <a:p>
            <a:pPr lvl="1"/>
            <a:r>
              <a:rPr lang="en-US" dirty="0"/>
              <a:t>Anton Zeilinger (University of Vienna, Austria)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Significance: Confirmed quantum mechanics' non-local nature and laid foundations for quantum technologies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5161E-AEB0-6326-AB6E-301D53F2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E785D-4788-78E0-FD8A-C579FDA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649D-B2EA-284C-612C-CE04C7A3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Entanglement in the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EFFE-4D04-3E54-7048-12EC6B48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Spontaneous Parametric Down-Conversion (SPDC):</a:t>
            </a:r>
          </a:p>
          <a:p>
            <a:pPr lvl="1"/>
            <a:r>
              <a:rPr lang="en-US" dirty="0"/>
              <a:t>Send laser through nonlinear crystal (e.g., beta-barium borate)</a:t>
            </a:r>
          </a:p>
          <a:p>
            <a:pPr lvl="1"/>
            <a:r>
              <a:rPr lang="en-US" dirty="0"/>
              <a:t>Single photon splits into two entangled photons with correlated polarizations</a:t>
            </a:r>
          </a:p>
          <a:p>
            <a:pPr lvl="1"/>
            <a:r>
              <a:rPr lang="en-US" dirty="0"/>
              <a:t>Used in many Bell test experiments</a:t>
            </a:r>
          </a:p>
          <a:p>
            <a:pPr marL="0" indent="0">
              <a:buNone/>
            </a:pPr>
            <a:r>
              <a:rPr lang="en-US" dirty="0"/>
              <a:t>Quantum Dots: </a:t>
            </a:r>
          </a:p>
          <a:p>
            <a:pPr lvl="1"/>
            <a:r>
              <a:rPr lang="en-US" dirty="0"/>
              <a:t>Semiconductor nanostructures that trap electrons</a:t>
            </a:r>
          </a:p>
          <a:p>
            <a:pPr lvl="1"/>
            <a:r>
              <a:rPr lang="en-US" dirty="0"/>
              <a:t>Can create entangled photon pairs when electrons recombine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88C2-A9D7-2CB4-BE4A-7D1D37F3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219F7-8030-47EE-0042-A03FD9B7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A7A8EF-41A0-1C80-A7BC-EA257D06D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46" r="2155" b="4389"/>
          <a:stretch/>
        </p:blipFill>
        <p:spPr>
          <a:xfrm>
            <a:off x="1838226" y="864090"/>
            <a:ext cx="7390615" cy="41603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3B00-5B8C-CD09-B96B-0AFAF32E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04F9A-7EFA-27EA-4866-BB1C235B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F55AA-2B24-9263-F891-50E125349B24}"/>
              </a:ext>
            </a:extLst>
          </p:cNvPr>
          <p:cNvSpPr txBox="1"/>
          <p:nvPr/>
        </p:nvSpPr>
        <p:spPr>
          <a:xfrm>
            <a:off x="1187777" y="5938887"/>
            <a:ext cx="869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https://www.youtube.com/watch?v=HrlcXEri4b0&amp;t=14s&amp;ab_channel=DavidButler</a:t>
            </a:r>
          </a:p>
        </p:txBody>
      </p:sp>
    </p:spTree>
    <p:extLst>
      <p:ext uri="{BB962C8B-B14F-4D97-AF65-F5344CB8AC3E}">
        <p14:creationId xmlns:p14="http://schemas.microsoft.com/office/powerpoint/2010/main" val="333782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4280-CE06-071A-D5C5-89BCB847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66B9-00EB-EE98-4718-277598B9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in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6E69E-C402-13C2-6227-F637119C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D42"/>
                </a:solidFill>
                <a:effectLst/>
                <a:latin typeface="-apple-system"/>
              </a:rPr>
              <a:t>When a particle decays into multiple particles, those particles are entangled. </a:t>
            </a:r>
          </a:p>
          <a:p>
            <a:r>
              <a:rPr lang="en-US" b="0" i="0" dirty="0">
                <a:solidFill>
                  <a:srgbClr val="333D42"/>
                </a:solidFill>
                <a:effectLst/>
                <a:latin typeface="-apple-system"/>
              </a:rPr>
              <a:t>When an electron or atom emits two photons, they are entangled. </a:t>
            </a:r>
          </a:p>
          <a:p>
            <a:r>
              <a:rPr lang="en-US" dirty="0"/>
              <a:t>Quantum entanglement during photosynthesis (https://newscenter.lbl.gov/2010/05/10/untangling-quantum-entanglement/)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38D56-2B62-CABF-07A2-A3861B0B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76AC-110F-02FB-96E9-C5B42349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F449-2488-9E45-3D3A-04300969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Quantum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24D7-B6BE-D393-9432-CDAD8DE5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Spin: angular momentum of an electron or other particle.</a:t>
            </a:r>
          </a:p>
          <a:p>
            <a:r>
              <a:rPr lang="en-US" dirty="0"/>
              <a:t>There are two classes of quantum particles, those with a spin multiple of one-half, called </a:t>
            </a:r>
            <a:r>
              <a:rPr lang="en-US" i="1" dirty="0"/>
              <a:t>fermions,</a:t>
            </a:r>
            <a:r>
              <a:rPr lang="en-US" dirty="0"/>
              <a:t> and those with a spin multiple of one, called </a:t>
            </a:r>
            <a:r>
              <a:rPr lang="en-US" i="1" dirty="0"/>
              <a:t>bosons.</a:t>
            </a:r>
            <a:r>
              <a:rPr lang="en-US" dirty="0"/>
              <a:t> </a:t>
            </a:r>
          </a:p>
          <a:p>
            <a:r>
              <a:rPr lang="en-US" dirty="0"/>
              <a:t>The spin quantum number of fermions can be s = +1/2, s = −1/2, or an odd multiple of s = ±1/2. Protons, neutrons, electrons, neutrinos, and quarks (the building blocks of protons and neutrons) are fermions. </a:t>
            </a:r>
          </a:p>
          <a:p>
            <a:r>
              <a:rPr lang="en-US" dirty="0"/>
              <a:t>The spin quantum number of bosons can be s = +1, s = −1, s = 0, or a multiple of ±1. Photons, gluons, </a:t>
            </a:r>
            <a:r>
              <a:rPr lang="en-US" dirty="0" err="1"/>
              <a:t>higgs</a:t>
            </a:r>
            <a:r>
              <a:rPr lang="en-US" dirty="0"/>
              <a:t> boson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0110-5C9C-08C3-B740-96A791B4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66EA-F00B-45C3-752F-AF73DF0F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20AE8-8DC8-8721-47A0-3F1C157B3F87}"/>
              </a:ext>
            </a:extLst>
          </p:cNvPr>
          <p:cNvSpPr txBox="1"/>
          <p:nvPr/>
        </p:nvSpPr>
        <p:spPr>
          <a:xfrm>
            <a:off x="3091992" y="5938887"/>
            <a:ext cx="6938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https://www.sciencedirect.com/topics/mathematics/quantum-particle</a:t>
            </a:r>
          </a:p>
        </p:txBody>
      </p:sp>
    </p:spTree>
    <p:extLst>
      <p:ext uri="{BB962C8B-B14F-4D97-AF65-F5344CB8AC3E}">
        <p14:creationId xmlns:p14="http://schemas.microsoft.com/office/powerpoint/2010/main" val="31661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F333-60E1-A2F4-0597-FE54D2C3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BCBA-F0BB-1B37-7E80-119466443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information </a:t>
            </a:r>
          </a:p>
          <a:p>
            <a:r>
              <a:rPr lang="en-US" dirty="0">
                <a:solidFill>
                  <a:srgbClr val="1F1F1F"/>
                </a:solidFill>
                <a:latin typeface="ElsevierGulliver"/>
              </a:rPr>
              <a:t>A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bstraction called qubit with the physical reality</a:t>
            </a:r>
            <a:endParaRPr lang="en-US" dirty="0"/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provide a glimpse at some of the properties of quantum particles we have to manipulate in order to process quantum information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C4C3-3493-FCB5-6A9A-7A4A385C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40169-1C0D-5678-29C1-FDDF9CDD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12EA6-6176-112E-2285-1BE71EE85C45}"/>
              </a:ext>
            </a:extLst>
          </p:cNvPr>
          <p:cNvSpPr txBox="1"/>
          <p:nvPr/>
        </p:nvSpPr>
        <p:spPr>
          <a:xfrm>
            <a:off x="3091992" y="5938887"/>
            <a:ext cx="6938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https://www.sciencedirect.com/topics/mathematics/quantum-particle</a:t>
            </a:r>
          </a:p>
        </p:txBody>
      </p:sp>
    </p:spTree>
    <p:extLst>
      <p:ext uri="{BB962C8B-B14F-4D97-AF65-F5344CB8AC3E}">
        <p14:creationId xmlns:p14="http://schemas.microsoft.com/office/powerpoint/2010/main" val="12920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567E-729D-6458-B7E5-2AF12623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8FF06-92BA-3CD7-1AC7-9877332C0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Definition: Quantum entanglement is a physical phenomenon where pairs or groups of particles remain connected so that the quantum state of each particle cannot be described independently of the others. 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l-GR" dirty="0"/>
                  <a:t>|ψ⟩ = αγ|00⟩ + αδ|01⟩ + βγ|10⟩ + βδ|11⟩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l-GR" dirty="0"/>
                  <a:t>|ψ⟩ = (α|0⟩ + β|1⟩) ⊗ (γ|0⟩ + δ|1⟩)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:r>
                  <a:rPr lang="el-GR" dirty="0"/>
                  <a:t>∣ ψ ⟩=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dirty="0"/>
                  <a:t>​(∣00⟩+∣11⟩)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:r>
                  <a:rPr lang="el-GR" dirty="0"/>
                  <a:t>∣</a:t>
                </a:r>
                <a:r>
                  <a:rPr lang="el-GR" dirty="0">
                    <a:effectLst/>
                  </a:rPr>
                  <a:t>ψ</a:t>
                </a:r>
                <a:r>
                  <a:rPr lang="el-GR" dirty="0"/>
                  <a:t>⟩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l-GR" dirty="0"/>
                  <a:t>∣</a:t>
                </a:r>
                <a:r>
                  <a:rPr lang="el-GR" dirty="0">
                    <a:effectLst/>
                  </a:rPr>
                  <a:t>ψ</a:t>
                </a:r>
                <a:r>
                  <a:rPr lang="en-US" dirty="0">
                    <a:effectLst/>
                  </a:rPr>
                  <a:t>A</a:t>
                </a:r>
                <a:r>
                  <a:rPr lang="en-US" dirty="0"/>
                  <a:t>​⟩⊗∣</a:t>
                </a:r>
                <a:r>
                  <a:rPr lang="el-GR" dirty="0">
                    <a:effectLst/>
                  </a:rPr>
                  <a:t>ψ</a:t>
                </a:r>
                <a:r>
                  <a:rPr lang="en-US" dirty="0">
                    <a:effectLst/>
                  </a:rPr>
                  <a:t>B</a:t>
                </a:r>
                <a:r>
                  <a:rPr lang="en-US" dirty="0"/>
                  <a:t>​⟩</a:t>
                </a:r>
                <a:endParaRPr lang="el-GR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8FF06-92BA-3CD7-1AC7-9877332C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A69C-9921-973D-2699-AF40FB07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E4A55-12C0-DEAB-E37A-531E875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39CA-6F51-C506-CF15-547DEB56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C653-945B-68E0-C385-2AD3224B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0A40D-DF80-711E-F6B3-1A01CCAC7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B96E6-2C11-844C-FC5F-CE4F7B8B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473" y="1729110"/>
            <a:ext cx="8765053" cy="339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46037-B734-B4EB-5FA6-6CA95AE5FFAD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Einstein, A., Podolsky, B., &amp; Rosen, N. (1935). Can quantum-mechanical description of physical reality be considered complete?. Physical review, 47(10), 777.</a:t>
            </a:r>
          </a:p>
        </p:txBody>
      </p:sp>
    </p:spTree>
    <p:extLst>
      <p:ext uri="{BB962C8B-B14F-4D97-AF65-F5344CB8AC3E}">
        <p14:creationId xmlns:p14="http://schemas.microsoft.com/office/powerpoint/2010/main" val="92987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9570C-0496-213C-E9DF-9DD32A78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30B5-A477-0B55-092F-33C7B817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01C5-C8AF-6721-057C-A25A3122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Quantum mechanics must be incomplete because:</a:t>
            </a:r>
          </a:p>
          <a:p>
            <a:r>
              <a:rPr lang="en-US" dirty="0"/>
              <a:t>If two particles interact and separate</a:t>
            </a:r>
          </a:p>
          <a:p>
            <a:r>
              <a:rPr lang="en-US" dirty="0"/>
              <a:t>Measuring one seems to instantly affect the other</a:t>
            </a:r>
          </a:p>
          <a:p>
            <a:r>
              <a:rPr lang="en-US" dirty="0"/>
              <a:t>This violates local realism (no faster-than-light influence)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EPR thought experiment:</a:t>
            </a:r>
          </a:p>
          <a:p>
            <a:r>
              <a:rPr lang="en-US" dirty="0"/>
              <a:t>Two particles with perfectly correlated positions and momenta</a:t>
            </a:r>
          </a:p>
          <a:p>
            <a:r>
              <a:rPr lang="en-US" dirty="0"/>
              <a:t>Measure position of particle 1 → instantly know position of particle 2</a:t>
            </a:r>
          </a:p>
          <a:p>
            <a:r>
              <a:rPr lang="en-US" dirty="0"/>
              <a:t>Measure momentum of particle 1 → instantly know momentum of particle 2</a:t>
            </a:r>
          </a:p>
          <a:p>
            <a:r>
              <a:rPr lang="en-US" dirty="0"/>
              <a:t>How could particle 2 "know" which property was measured?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Einstein's view: </a:t>
            </a:r>
          </a:p>
          <a:p>
            <a:r>
              <a:rPr lang="en-US" dirty="0"/>
              <a:t>There must be "hidden variables" carrying this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4C1A-401B-C084-08A0-43CA3C90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7B8F-AEE0-60EC-9814-6DCB4A92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E68A-94DC-5F8D-182B-465DE54A6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70811-0837-A546-83EC-B116474B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6094-25C5-D8CD-1605-4BE599B5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024" y="1144608"/>
            <a:ext cx="6573951" cy="45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DE262-593B-5EA2-7037-FF6FEA5A38B0}"/>
              </a:ext>
            </a:extLst>
          </p:cNvPr>
          <p:cNvSpPr txBox="1"/>
          <p:nvPr/>
        </p:nvSpPr>
        <p:spPr>
          <a:xfrm>
            <a:off x="1385740" y="6052008"/>
            <a:ext cx="865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Schrödinger, E. (1935). The present status of quantum mechanics. Die Naturwissenschaften, 23(48), 1-26.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31977-2031-E8B0-7B7A-75179D30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79" y="963716"/>
            <a:ext cx="7171041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26E24-01CE-E347-C746-F0F887F6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0DF0-B1CA-20DC-61B5-681C64C9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F5FF-233E-D20B-2B0E-E63F79ED2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Erwin Schrödinger coined the term "entanglement" (</a:t>
            </a:r>
            <a:r>
              <a:rPr lang="en-US" dirty="0" err="1"/>
              <a:t>Verschränkung</a:t>
            </a:r>
            <a:r>
              <a:rPr lang="en-US" dirty="0"/>
              <a:t>).</a:t>
            </a:r>
          </a:p>
          <a:p>
            <a:r>
              <a:rPr lang="en-US" dirty="0"/>
              <a:t>Described entanglement as "the characteristic trait of quantum mechanics”.</a:t>
            </a:r>
          </a:p>
          <a:p>
            <a:r>
              <a:rPr lang="en-US" dirty="0"/>
              <a:t>Developed the famous "Schrödinger's cat" thought experiment partly to highlight the paradoxical nature of quantum superposition and entanglement.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B01B1-9973-781F-ED80-364BABDC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02FAC-7C48-36F8-E2B5-FE09FF30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D17C-B7AE-1657-DB9C-04E32A79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EB13AA-ECBA-5B84-B861-03024BDBA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44495-648A-590F-5DBF-343A7824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982" y="1991919"/>
            <a:ext cx="4828757" cy="287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165C1-93E9-0F60-EE5E-904626D81172}"/>
              </a:ext>
            </a:extLst>
          </p:cNvPr>
          <p:cNvSpPr txBox="1"/>
          <p:nvPr/>
        </p:nvSpPr>
        <p:spPr>
          <a:xfrm>
            <a:off x="1385740" y="5735637"/>
            <a:ext cx="86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Bell, J. S. (1964). On the einstein </a:t>
            </a:r>
            <a:r>
              <a:rPr lang="en-US" dirty="0" err="1"/>
              <a:t>podolsky</a:t>
            </a:r>
            <a:r>
              <a:rPr lang="en-US" dirty="0"/>
              <a:t> </a:t>
            </a:r>
            <a:r>
              <a:rPr lang="en-US" dirty="0" err="1"/>
              <a:t>rosen</a:t>
            </a:r>
            <a:r>
              <a:rPr lang="en-US" dirty="0"/>
              <a:t> paradox. Physics Physique </a:t>
            </a:r>
            <a:r>
              <a:rPr lang="en-US" dirty="0" err="1"/>
              <a:t>Fizika</a:t>
            </a:r>
            <a:r>
              <a:rPr lang="en-US" dirty="0"/>
              <a:t>, 1(3), 195.</a:t>
            </a:r>
          </a:p>
        </p:txBody>
      </p:sp>
    </p:spTree>
    <p:extLst>
      <p:ext uri="{BB962C8B-B14F-4D97-AF65-F5344CB8AC3E}">
        <p14:creationId xmlns:p14="http://schemas.microsoft.com/office/powerpoint/2010/main" val="172322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15456</TotalTime>
  <Words>936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Cambria Math</vt:lpstr>
      <vt:lpstr>ElsevierGulliver</vt:lpstr>
      <vt:lpstr>Office Theme</vt:lpstr>
      <vt:lpstr>Entanglement</vt:lpstr>
      <vt:lpstr>Basic Quantum Particles</vt:lpstr>
      <vt:lpstr>Qubit</vt:lpstr>
      <vt:lpstr>Entanglement</vt:lpstr>
      <vt:lpstr>?? </vt:lpstr>
      <vt:lpstr>Main Idea</vt:lpstr>
      <vt:lpstr>?? </vt:lpstr>
      <vt:lpstr>Main Idea</vt:lpstr>
      <vt:lpstr>PowerPoint Presentation</vt:lpstr>
      <vt:lpstr>Main Idea</vt:lpstr>
      <vt:lpstr>Confirming Quantum Mechanics</vt:lpstr>
      <vt:lpstr>2022 Nobel Prize in Physics</vt:lpstr>
      <vt:lpstr>Creating Entanglement in the Lab</vt:lpstr>
      <vt:lpstr>PowerPoint Presentation</vt:lpstr>
      <vt:lpstr>Entanglement in 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Sadia Afrin Purba</dc:creator>
  <cp:lastModifiedBy>Sadia Afrin Purba</cp:lastModifiedBy>
  <cp:revision>31</cp:revision>
  <dcterms:created xsi:type="dcterms:W3CDTF">2024-09-12T01:13:00Z</dcterms:created>
  <dcterms:modified xsi:type="dcterms:W3CDTF">2025-02-26T18:00:21Z</dcterms:modified>
</cp:coreProperties>
</file>