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325" r:id="rId2"/>
    <p:sldId id="311" r:id="rId3"/>
    <p:sldId id="300" r:id="rId4"/>
    <p:sldId id="333" r:id="rId5"/>
    <p:sldId id="338" r:id="rId6"/>
    <p:sldId id="256" r:id="rId7"/>
    <p:sldId id="340" r:id="rId8"/>
    <p:sldId id="328" r:id="rId9"/>
    <p:sldId id="341" r:id="rId10"/>
    <p:sldId id="342" r:id="rId11"/>
    <p:sldId id="330" r:id="rId12"/>
    <p:sldId id="337" r:id="rId13"/>
    <p:sldId id="334" r:id="rId14"/>
    <p:sldId id="336" r:id="rId15"/>
    <p:sldId id="335" r:id="rId16"/>
    <p:sldId id="34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9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04489-3AE9-470F-9403-11562408CD11}"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CEACC-7C60-4FD4-B785-48B8FD1419AA}" type="slidenum">
              <a:rPr lang="en-US" smtClean="0"/>
              <a:t>‹#›</a:t>
            </a:fld>
            <a:endParaRPr lang="en-US"/>
          </a:p>
        </p:txBody>
      </p:sp>
    </p:spTree>
    <p:extLst>
      <p:ext uri="{BB962C8B-B14F-4D97-AF65-F5344CB8AC3E}">
        <p14:creationId xmlns:p14="http://schemas.microsoft.com/office/powerpoint/2010/main" val="182240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42BB-F32B-CD21-D50D-4709CFE753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7F3C36-10F5-1A9B-A770-D00544653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D0F345-4092-17FC-22DA-05084C277F05}"/>
              </a:ext>
            </a:extLst>
          </p:cNvPr>
          <p:cNvSpPr>
            <a:spLocks noGrp="1"/>
          </p:cNvSpPr>
          <p:nvPr>
            <p:ph type="dt" sz="half" idx="10"/>
          </p:nvPr>
        </p:nvSpPr>
        <p:spPr/>
        <p:txBody>
          <a:bodyPr/>
          <a:lstStyle/>
          <a:p>
            <a:fld id="{4887154A-A116-4314-8993-35D38AC1BEA1}" type="datetime1">
              <a:rPr lang="en-US" smtClean="0"/>
              <a:t>2/19/2025</a:t>
            </a:fld>
            <a:endParaRPr lang="en-US"/>
          </a:p>
        </p:txBody>
      </p:sp>
      <p:sp>
        <p:nvSpPr>
          <p:cNvPr id="5" name="Footer Placeholder 4">
            <a:extLst>
              <a:ext uri="{FF2B5EF4-FFF2-40B4-BE49-F238E27FC236}">
                <a16:creationId xmlns:a16="http://schemas.microsoft.com/office/drawing/2014/main" id="{E0F1C21B-7AD1-E210-8FA8-C2E1D2130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1C19-FEF9-0A2A-3226-37708E8CB3E2}"/>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298924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5C68-AEFA-3511-CB0C-98FC1A88C0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FE6A90-DA7A-D886-3FD5-6A2A6DAC21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ACBAE-C767-F877-CF28-AE9D728307CA}"/>
              </a:ext>
            </a:extLst>
          </p:cNvPr>
          <p:cNvSpPr>
            <a:spLocks noGrp="1"/>
          </p:cNvSpPr>
          <p:nvPr>
            <p:ph type="dt" sz="half" idx="10"/>
          </p:nvPr>
        </p:nvSpPr>
        <p:spPr/>
        <p:txBody>
          <a:bodyPr/>
          <a:lstStyle/>
          <a:p>
            <a:fld id="{26CD6D0B-ECA0-4A02-B99C-B81104D08354}" type="datetime1">
              <a:rPr lang="en-US" smtClean="0"/>
              <a:t>2/19/2025</a:t>
            </a:fld>
            <a:endParaRPr lang="en-US"/>
          </a:p>
        </p:txBody>
      </p:sp>
      <p:sp>
        <p:nvSpPr>
          <p:cNvPr id="5" name="Footer Placeholder 4">
            <a:extLst>
              <a:ext uri="{FF2B5EF4-FFF2-40B4-BE49-F238E27FC236}">
                <a16:creationId xmlns:a16="http://schemas.microsoft.com/office/drawing/2014/main" id="{6F5ACC6F-0829-A642-908B-468C21583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F39CC-179F-3A3B-9BA3-A720B7DCDD4E}"/>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270403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321A92-4E3A-771F-2B6A-40E018ACB2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493C00-A456-3DCA-F69F-88A2C69CD2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4C6DF-FB95-0B1C-D7AC-150D65174C4C}"/>
              </a:ext>
            </a:extLst>
          </p:cNvPr>
          <p:cNvSpPr>
            <a:spLocks noGrp="1"/>
          </p:cNvSpPr>
          <p:nvPr>
            <p:ph type="dt" sz="half" idx="10"/>
          </p:nvPr>
        </p:nvSpPr>
        <p:spPr/>
        <p:txBody>
          <a:bodyPr/>
          <a:lstStyle/>
          <a:p>
            <a:fld id="{5E02AF29-605B-441E-85E5-337ED9D3D09F}" type="datetime1">
              <a:rPr lang="en-US" smtClean="0"/>
              <a:t>2/19/2025</a:t>
            </a:fld>
            <a:endParaRPr lang="en-US"/>
          </a:p>
        </p:txBody>
      </p:sp>
      <p:sp>
        <p:nvSpPr>
          <p:cNvPr id="5" name="Footer Placeholder 4">
            <a:extLst>
              <a:ext uri="{FF2B5EF4-FFF2-40B4-BE49-F238E27FC236}">
                <a16:creationId xmlns:a16="http://schemas.microsoft.com/office/drawing/2014/main" id="{5B718A5F-0E94-394D-3FBF-E92E80E85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DDC23-5709-F4D3-20AF-1A04A89BAC39}"/>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418211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C91C-34A9-5B84-F01C-5F3841049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583687-E184-3686-519A-8A69DF72B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1EFE-950C-EA06-82EF-AB7C7D58D5C5}"/>
              </a:ext>
            </a:extLst>
          </p:cNvPr>
          <p:cNvSpPr>
            <a:spLocks noGrp="1"/>
          </p:cNvSpPr>
          <p:nvPr>
            <p:ph type="dt" sz="half" idx="10"/>
          </p:nvPr>
        </p:nvSpPr>
        <p:spPr/>
        <p:txBody>
          <a:bodyPr/>
          <a:lstStyle/>
          <a:p>
            <a:fld id="{AD26A605-EFF0-4DBB-A635-417FB0CA5361}" type="datetime1">
              <a:rPr lang="en-US" smtClean="0"/>
              <a:t>2/19/2025</a:t>
            </a:fld>
            <a:endParaRPr lang="en-US"/>
          </a:p>
        </p:txBody>
      </p:sp>
      <p:sp>
        <p:nvSpPr>
          <p:cNvPr id="5" name="Footer Placeholder 4">
            <a:extLst>
              <a:ext uri="{FF2B5EF4-FFF2-40B4-BE49-F238E27FC236}">
                <a16:creationId xmlns:a16="http://schemas.microsoft.com/office/drawing/2014/main" id="{A60BE395-9562-251D-1C9D-EF28A86C1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D2C38-3A85-277C-BA42-799A3661FDD5}"/>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277503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C3BB6-E722-8F0E-8FF2-13F285D67E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2D9E4-1DA0-BEB7-7F41-EC25740D7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0FB3D9-B3A5-056B-3E89-5DF18ABDB134}"/>
              </a:ext>
            </a:extLst>
          </p:cNvPr>
          <p:cNvSpPr>
            <a:spLocks noGrp="1"/>
          </p:cNvSpPr>
          <p:nvPr>
            <p:ph type="dt" sz="half" idx="10"/>
          </p:nvPr>
        </p:nvSpPr>
        <p:spPr/>
        <p:txBody>
          <a:bodyPr/>
          <a:lstStyle/>
          <a:p>
            <a:fld id="{6CAEDFDF-B091-47C4-BD49-B853A9495F98}" type="datetime1">
              <a:rPr lang="en-US" smtClean="0"/>
              <a:t>2/19/2025</a:t>
            </a:fld>
            <a:endParaRPr lang="en-US"/>
          </a:p>
        </p:txBody>
      </p:sp>
      <p:sp>
        <p:nvSpPr>
          <p:cNvPr id="5" name="Footer Placeholder 4">
            <a:extLst>
              <a:ext uri="{FF2B5EF4-FFF2-40B4-BE49-F238E27FC236}">
                <a16:creationId xmlns:a16="http://schemas.microsoft.com/office/drawing/2014/main" id="{6047E89A-FDF3-2750-38E6-506F51D18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B160E-0163-A539-F654-198579AFD59E}"/>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124184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B480-F60C-8E87-2EBB-893646936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33CAB-4DD1-F7CE-D4A1-16F7C6588E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BB12A5-DF88-C14D-2FCA-C0988C5280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245CF-1B30-EA48-12B0-FCC1E5BAFB66}"/>
              </a:ext>
            </a:extLst>
          </p:cNvPr>
          <p:cNvSpPr>
            <a:spLocks noGrp="1"/>
          </p:cNvSpPr>
          <p:nvPr>
            <p:ph type="dt" sz="half" idx="10"/>
          </p:nvPr>
        </p:nvSpPr>
        <p:spPr/>
        <p:txBody>
          <a:bodyPr/>
          <a:lstStyle/>
          <a:p>
            <a:fld id="{CACC1F66-8040-4876-9264-5B586A5FE54C}" type="datetime1">
              <a:rPr lang="en-US" smtClean="0"/>
              <a:t>2/19/2025</a:t>
            </a:fld>
            <a:endParaRPr lang="en-US"/>
          </a:p>
        </p:txBody>
      </p:sp>
      <p:sp>
        <p:nvSpPr>
          <p:cNvPr id="6" name="Footer Placeholder 5">
            <a:extLst>
              <a:ext uri="{FF2B5EF4-FFF2-40B4-BE49-F238E27FC236}">
                <a16:creationId xmlns:a16="http://schemas.microsoft.com/office/drawing/2014/main" id="{E8D5C70D-9950-32FB-48BE-4297BEED7B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DE1A7-4C47-DFED-ED38-53AA49F33F4D}"/>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376218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C549-F873-AD97-6E70-51BD01D33E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BD427E-FF0F-3983-BCF2-E480E8E76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149100-4F78-29F2-39F2-1D1726762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B819DE-83D2-9E2C-D782-BE24CBC1E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7B8180-9DE1-3190-2D81-9E761A44D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872553-4A60-FF89-63F0-083D85AD8BE0}"/>
              </a:ext>
            </a:extLst>
          </p:cNvPr>
          <p:cNvSpPr>
            <a:spLocks noGrp="1"/>
          </p:cNvSpPr>
          <p:nvPr>
            <p:ph type="dt" sz="half" idx="10"/>
          </p:nvPr>
        </p:nvSpPr>
        <p:spPr/>
        <p:txBody>
          <a:bodyPr/>
          <a:lstStyle/>
          <a:p>
            <a:fld id="{33D1ED39-77A1-412F-BDBF-B69D0D73A4DC}" type="datetime1">
              <a:rPr lang="en-US" smtClean="0"/>
              <a:t>2/19/2025</a:t>
            </a:fld>
            <a:endParaRPr lang="en-US"/>
          </a:p>
        </p:txBody>
      </p:sp>
      <p:sp>
        <p:nvSpPr>
          <p:cNvPr id="8" name="Footer Placeholder 7">
            <a:extLst>
              <a:ext uri="{FF2B5EF4-FFF2-40B4-BE49-F238E27FC236}">
                <a16:creationId xmlns:a16="http://schemas.microsoft.com/office/drawing/2014/main" id="{0548E9AE-985A-5630-C320-D92777152E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035FB0-7519-1048-F367-2AD4A4FA9851}"/>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86346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32E5-9759-1806-CCE2-7045523123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940BD2-4D26-1096-40DC-B7FE059D4E5D}"/>
              </a:ext>
            </a:extLst>
          </p:cNvPr>
          <p:cNvSpPr>
            <a:spLocks noGrp="1"/>
          </p:cNvSpPr>
          <p:nvPr>
            <p:ph type="dt" sz="half" idx="10"/>
          </p:nvPr>
        </p:nvSpPr>
        <p:spPr/>
        <p:txBody>
          <a:bodyPr/>
          <a:lstStyle/>
          <a:p>
            <a:fld id="{059FA768-8907-4EF3-A68E-AC22862EB2C3}" type="datetime1">
              <a:rPr lang="en-US" smtClean="0"/>
              <a:t>2/19/2025</a:t>
            </a:fld>
            <a:endParaRPr lang="en-US"/>
          </a:p>
        </p:txBody>
      </p:sp>
      <p:sp>
        <p:nvSpPr>
          <p:cNvPr id="4" name="Footer Placeholder 3">
            <a:extLst>
              <a:ext uri="{FF2B5EF4-FFF2-40B4-BE49-F238E27FC236}">
                <a16:creationId xmlns:a16="http://schemas.microsoft.com/office/drawing/2014/main" id="{3C37C159-89B8-95B6-3D68-35B0605C6F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472917-1308-2EE0-DD62-D002D59CC2E8}"/>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429190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A93F0-78D3-336C-C00B-5359F8C8EE13}"/>
              </a:ext>
            </a:extLst>
          </p:cNvPr>
          <p:cNvSpPr>
            <a:spLocks noGrp="1"/>
          </p:cNvSpPr>
          <p:nvPr>
            <p:ph type="dt" sz="half" idx="10"/>
          </p:nvPr>
        </p:nvSpPr>
        <p:spPr/>
        <p:txBody>
          <a:bodyPr/>
          <a:lstStyle/>
          <a:p>
            <a:fld id="{E17330D2-7577-43BF-A53A-C1C030467244}" type="datetime1">
              <a:rPr lang="en-US" smtClean="0"/>
              <a:t>2/19/2025</a:t>
            </a:fld>
            <a:endParaRPr lang="en-US"/>
          </a:p>
        </p:txBody>
      </p:sp>
      <p:sp>
        <p:nvSpPr>
          <p:cNvPr id="3" name="Footer Placeholder 2">
            <a:extLst>
              <a:ext uri="{FF2B5EF4-FFF2-40B4-BE49-F238E27FC236}">
                <a16:creationId xmlns:a16="http://schemas.microsoft.com/office/drawing/2014/main" id="{B06447EF-376E-234A-D10F-B9AF86D733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81309-30A7-3A29-7DD6-2C40DF1AC8F1}"/>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176671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8DD7-E448-EDB0-68EC-F9AB72E33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14FE2-8F51-5BD8-06C0-4B72E8AFB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62A7E-F93D-2DB7-EE77-1FC360866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EF880D-F4D2-456C-6E66-35A3A4C30199}"/>
              </a:ext>
            </a:extLst>
          </p:cNvPr>
          <p:cNvSpPr>
            <a:spLocks noGrp="1"/>
          </p:cNvSpPr>
          <p:nvPr>
            <p:ph type="dt" sz="half" idx="10"/>
          </p:nvPr>
        </p:nvSpPr>
        <p:spPr/>
        <p:txBody>
          <a:bodyPr/>
          <a:lstStyle/>
          <a:p>
            <a:fld id="{786947EE-9BA0-43F7-9EAC-7A91BEB69001}" type="datetime1">
              <a:rPr lang="en-US" smtClean="0"/>
              <a:t>2/19/2025</a:t>
            </a:fld>
            <a:endParaRPr lang="en-US"/>
          </a:p>
        </p:txBody>
      </p:sp>
      <p:sp>
        <p:nvSpPr>
          <p:cNvPr id="6" name="Footer Placeholder 5">
            <a:extLst>
              <a:ext uri="{FF2B5EF4-FFF2-40B4-BE49-F238E27FC236}">
                <a16:creationId xmlns:a16="http://schemas.microsoft.com/office/drawing/2014/main" id="{47A42755-B83B-2006-4A16-2A0685A65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7AFF0-894B-BA9D-98A9-EED8FA39C721}"/>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245912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EA7F3-B315-BBE5-5798-B8E306D2F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F5FAEE-B97B-47F8-3168-112AF94016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23D70A-A01D-9848-268D-8B48D735F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09DDE-0EC2-3122-313D-992E62669D1D}"/>
              </a:ext>
            </a:extLst>
          </p:cNvPr>
          <p:cNvSpPr>
            <a:spLocks noGrp="1"/>
          </p:cNvSpPr>
          <p:nvPr>
            <p:ph type="dt" sz="half" idx="10"/>
          </p:nvPr>
        </p:nvSpPr>
        <p:spPr/>
        <p:txBody>
          <a:bodyPr/>
          <a:lstStyle/>
          <a:p>
            <a:fld id="{2E90FA57-828A-46F2-B52E-5A3F00F005FF}" type="datetime1">
              <a:rPr lang="en-US" smtClean="0"/>
              <a:t>2/19/2025</a:t>
            </a:fld>
            <a:endParaRPr lang="en-US"/>
          </a:p>
        </p:txBody>
      </p:sp>
      <p:sp>
        <p:nvSpPr>
          <p:cNvPr id="6" name="Footer Placeholder 5">
            <a:extLst>
              <a:ext uri="{FF2B5EF4-FFF2-40B4-BE49-F238E27FC236}">
                <a16:creationId xmlns:a16="http://schemas.microsoft.com/office/drawing/2014/main" id="{29B9AB58-683A-A3B0-0327-1B2CD8B97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1E2E1-B649-187C-FC24-D9024349B678}"/>
              </a:ext>
            </a:extLst>
          </p:cNvPr>
          <p:cNvSpPr>
            <a:spLocks noGrp="1"/>
          </p:cNvSpPr>
          <p:nvPr>
            <p:ph type="sldNum" sz="quarter" idx="12"/>
          </p:nvPr>
        </p:nvSpPr>
        <p:spPr/>
        <p:txBody>
          <a:bodyPr/>
          <a:lstStyle/>
          <a:p>
            <a:fld id="{1146867E-F7A6-4114-917E-345E2E083108}" type="slidenum">
              <a:rPr lang="en-US" smtClean="0"/>
              <a:t>‹#›</a:t>
            </a:fld>
            <a:endParaRPr lang="en-US"/>
          </a:p>
        </p:txBody>
      </p:sp>
    </p:spTree>
    <p:extLst>
      <p:ext uri="{BB962C8B-B14F-4D97-AF65-F5344CB8AC3E}">
        <p14:creationId xmlns:p14="http://schemas.microsoft.com/office/powerpoint/2010/main" val="33120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A6411-A4D7-59A8-F5AE-C3B298C3B2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D696FD-B2BC-0BC7-263C-ED847B018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228C6-3955-BEE7-8139-380FF5A21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30487-0F97-4525-A21E-FA82A5FEC5E5}" type="datetime1">
              <a:rPr lang="en-US" smtClean="0"/>
              <a:t>2/19/2025</a:t>
            </a:fld>
            <a:endParaRPr lang="en-US"/>
          </a:p>
        </p:txBody>
      </p:sp>
      <p:sp>
        <p:nvSpPr>
          <p:cNvPr id="5" name="Footer Placeholder 4">
            <a:extLst>
              <a:ext uri="{FF2B5EF4-FFF2-40B4-BE49-F238E27FC236}">
                <a16:creationId xmlns:a16="http://schemas.microsoft.com/office/drawing/2014/main" id="{11A2BA29-B836-BDEB-7DD0-625C21FF9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4A49DB-E062-EAC6-974E-AF30CC42DD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6867E-F7A6-4114-917E-345E2E083108}" type="slidenum">
              <a:rPr lang="en-US" smtClean="0"/>
              <a:t>‹#›</a:t>
            </a:fld>
            <a:endParaRPr lang="en-US"/>
          </a:p>
        </p:txBody>
      </p:sp>
    </p:spTree>
    <p:extLst>
      <p:ext uri="{BB962C8B-B14F-4D97-AF65-F5344CB8AC3E}">
        <p14:creationId xmlns:p14="http://schemas.microsoft.com/office/powerpoint/2010/main" val="1407215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4DF3-BECA-1534-8FB4-C73D0C9B8D9D}"/>
              </a:ext>
            </a:extLst>
          </p:cNvPr>
          <p:cNvSpPr>
            <a:spLocks noGrp="1"/>
          </p:cNvSpPr>
          <p:nvPr>
            <p:ph type="ctrTitle"/>
          </p:nvPr>
        </p:nvSpPr>
        <p:spPr/>
        <p:txBody>
          <a:bodyPr/>
          <a:lstStyle/>
          <a:p>
            <a:r>
              <a:rPr lang="en-US" dirty="0"/>
              <a:t>Literature Review</a:t>
            </a:r>
          </a:p>
        </p:txBody>
      </p:sp>
      <p:sp>
        <p:nvSpPr>
          <p:cNvPr id="3" name="Subtitle 2">
            <a:extLst>
              <a:ext uri="{FF2B5EF4-FFF2-40B4-BE49-F238E27FC236}">
                <a16:creationId xmlns:a16="http://schemas.microsoft.com/office/drawing/2014/main" id="{F1B56AAA-AC1F-8F31-7FB9-4099E9F4548D}"/>
              </a:ext>
            </a:extLst>
          </p:cNvPr>
          <p:cNvSpPr>
            <a:spLocks noGrp="1"/>
          </p:cNvSpPr>
          <p:nvPr>
            <p:ph type="subTitle" idx="1"/>
          </p:nvPr>
        </p:nvSpPr>
        <p:spPr/>
        <p:txBody>
          <a:bodyPr/>
          <a:lstStyle/>
          <a:p>
            <a:r>
              <a:rPr lang="en-US" dirty="0"/>
              <a:t>Sadia Afrin Purba</a:t>
            </a:r>
          </a:p>
          <a:p>
            <a:r>
              <a:rPr lang="en-US" dirty="0"/>
              <a:t>02/18/2025</a:t>
            </a:r>
          </a:p>
        </p:txBody>
      </p:sp>
    </p:spTree>
    <p:extLst>
      <p:ext uri="{BB962C8B-B14F-4D97-AF65-F5344CB8AC3E}">
        <p14:creationId xmlns:p14="http://schemas.microsoft.com/office/powerpoint/2010/main" val="33536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75684-FAF0-9F27-65C8-B851A8517CDC}"/>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A6C834-BE44-DA5A-3451-A5D224451772}"/>
              </a:ext>
            </a:extLst>
          </p:cNvPr>
          <p:cNvSpPr>
            <a:spLocks noGrp="1"/>
          </p:cNvSpPr>
          <p:nvPr>
            <p:ph type="sldNum" sz="quarter" idx="12"/>
          </p:nvPr>
        </p:nvSpPr>
        <p:spPr/>
        <p:txBody>
          <a:bodyPr/>
          <a:lstStyle/>
          <a:p>
            <a:fld id="{1146867E-F7A6-4114-917E-345E2E083108}" type="slidenum">
              <a:rPr lang="en-US" smtClean="0"/>
              <a:t>10</a:t>
            </a:fld>
            <a:endParaRPr lang="en-US"/>
          </a:p>
        </p:txBody>
      </p:sp>
      <p:pic>
        <p:nvPicPr>
          <p:cNvPr id="7" name="Picture 6">
            <a:extLst>
              <a:ext uri="{FF2B5EF4-FFF2-40B4-BE49-F238E27FC236}">
                <a16:creationId xmlns:a16="http://schemas.microsoft.com/office/drawing/2014/main" id="{40809119-FF93-31A0-026F-56B06068E9DE}"/>
              </a:ext>
            </a:extLst>
          </p:cNvPr>
          <p:cNvPicPr>
            <a:picLocks noChangeAspect="1"/>
          </p:cNvPicPr>
          <p:nvPr/>
        </p:nvPicPr>
        <p:blipFill>
          <a:blip r:embed="rId2"/>
          <a:stretch>
            <a:fillRect/>
          </a:stretch>
        </p:blipFill>
        <p:spPr>
          <a:xfrm>
            <a:off x="838200" y="757958"/>
            <a:ext cx="6226080" cy="5342083"/>
          </a:xfrm>
          <a:prstGeom prst="rect">
            <a:avLst/>
          </a:prstGeom>
        </p:spPr>
      </p:pic>
      <p:pic>
        <p:nvPicPr>
          <p:cNvPr id="9" name="Picture 8">
            <a:extLst>
              <a:ext uri="{FF2B5EF4-FFF2-40B4-BE49-F238E27FC236}">
                <a16:creationId xmlns:a16="http://schemas.microsoft.com/office/drawing/2014/main" id="{1E743D35-D7C9-0990-E255-7A59E83632F9}"/>
              </a:ext>
            </a:extLst>
          </p:cNvPr>
          <p:cNvPicPr>
            <a:picLocks noChangeAspect="1"/>
          </p:cNvPicPr>
          <p:nvPr/>
        </p:nvPicPr>
        <p:blipFill>
          <a:blip r:embed="rId3"/>
          <a:stretch>
            <a:fillRect/>
          </a:stretch>
        </p:blipFill>
        <p:spPr>
          <a:xfrm>
            <a:off x="6888890" y="957506"/>
            <a:ext cx="4731852" cy="2691129"/>
          </a:xfrm>
          <a:prstGeom prst="rect">
            <a:avLst/>
          </a:prstGeom>
        </p:spPr>
      </p:pic>
      <p:pic>
        <p:nvPicPr>
          <p:cNvPr id="11" name="Picture 10">
            <a:extLst>
              <a:ext uri="{FF2B5EF4-FFF2-40B4-BE49-F238E27FC236}">
                <a16:creationId xmlns:a16="http://schemas.microsoft.com/office/drawing/2014/main" id="{0DF6D2FD-BF6B-BB96-0D7C-95A7F211CDDC}"/>
              </a:ext>
            </a:extLst>
          </p:cNvPr>
          <p:cNvPicPr>
            <a:picLocks noChangeAspect="1"/>
          </p:cNvPicPr>
          <p:nvPr/>
        </p:nvPicPr>
        <p:blipFill>
          <a:blip r:embed="rId4"/>
          <a:stretch>
            <a:fillRect/>
          </a:stretch>
        </p:blipFill>
        <p:spPr>
          <a:xfrm>
            <a:off x="6846514" y="3621675"/>
            <a:ext cx="4816603" cy="3236325"/>
          </a:xfrm>
          <a:prstGeom prst="rect">
            <a:avLst/>
          </a:prstGeom>
        </p:spPr>
      </p:pic>
    </p:spTree>
    <p:extLst>
      <p:ext uri="{BB962C8B-B14F-4D97-AF65-F5344CB8AC3E}">
        <p14:creationId xmlns:p14="http://schemas.microsoft.com/office/powerpoint/2010/main" val="55275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11D99-254C-24C4-4236-6DB36DC93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859AE-5CAA-FF48-49EE-592FB81602A4}"/>
              </a:ext>
            </a:extLst>
          </p:cNvPr>
          <p:cNvSpPr>
            <a:spLocks noGrp="1"/>
          </p:cNvSpPr>
          <p:nvPr>
            <p:ph type="ctrTitle"/>
          </p:nvPr>
        </p:nvSpPr>
        <p:spPr>
          <a:xfrm>
            <a:off x="942680" y="1122363"/>
            <a:ext cx="9725320" cy="2374981"/>
          </a:xfrm>
        </p:spPr>
        <p:txBody>
          <a:bodyPr>
            <a:normAutofit/>
          </a:bodyPr>
          <a:lstStyle/>
          <a:p>
            <a:r>
              <a:rPr lang="en-US" b="1" dirty="0"/>
              <a:t>??</a:t>
            </a:r>
            <a:br>
              <a:rPr lang="en-US" dirty="0"/>
            </a:br>
            <a:endParaRPr lang="en-US" dirty="0"/>
          </a:p>
        </p:txBody>
      </p:sp>
      <p:sp>
        <p:nvSpPr>
          <p:cNvPr id="3" name="Subtitle 2">
            <a:extLst>
              <a:ext uri="{FF2B5EF4-FFF2-40B4-BE49-F238E27FC236}">
                <a16:creationId xmlns:a16="http://schemas.microsoft.com/office/drawing/2014/main" id="{C90F321C-6976-5F59-93BC-DF277368AF95}"/>
              </a:ext>
            </a:extLst>
          </p:cNvPr>
          <p:cNvSpPr>
            <a:spLocks noGrp="1"/>
          </p:cNvSpPr>
          <p:nvPr>
            <p:ph type="subTitle" idx="1"/>
          </p:nvPr>
        </p:nvSpPr>
        <p:spPr>
          <a:xfrm>
            <a:off x="1524000" y="4079875"/>
            <a:ext cx="9144000" cy="1655762"/>
          </a:xfrm>
        </p:spPr>
        <p:txBody>
          <a:bodyPr/>
          <a:lstStyle/>
          <a:p>
            <a:r>
              <a:rPr lang="en-US" dirty="0"/>
              <a:t>Sadia Afrin Purba</a:t>
            </a:r>
          </a:p>
        </p:txBody>
      </p:sp>
      <p:pic>
        <p:nvPicPr>
          <p:cNvPr id="5" name="Picture 4">
            <a:extLst>
              <a:ext uri="{FF2B5EF4-FFF2-40B4-BE49-F238E27FC236}">
                <a16:creationId xmlns:a16="http://schemas.microsoft.com/office/drawing/2014/main" id="{12E6FC94-0248-5BF0-5051-E3DCC3E53A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11113" y="814727"/>
            <a:ext cx="5569773" cy="450110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54D9810-107D-81DB-04AA-50DC79FD763A}"/>
              </a:ext>
            </a:extLst>
          </p:cNvPr>
          <p:cNvSpPr txBox="1"/>
          <p:nvPr/>
        </p:nvSpPr>
        <p:spPr>
          <a:xfrm>
            <a:off x="1478437" y="5735636"/>
            <a:ext cx="8653806" cy="646331"/>
          </a:xfrm>
          <a:prstGeom prst="rect">
            <a:avLst/>
          </a:prstGeom>
          <a:noFill/>
        </p:spPr>
        <p:txBody>
          <a:bodyPr wrap="square" rtlCol="0">
            <a:spAutoFit/>
          </a:bodyPr>
          <a:lstStyle/>
          <a:p>
            <a:r>
              <a:rPr lang="en-US" dirty="0"/>
              <a:t>Khatri, N., Matos, G., </a:t>
            </a:r>
            <a:r>
              <a:rPr lang="en-US" dirty="0" err="1"/>
              <a:t>Coopmans</a:t>
            </a:r>
            <a:r>
              <a:rPr lang="en-US" dirty="0"/>
              <a:t>, L., &amp; Clark, S. (2024). </a:t>
            </a:r>
            <a:r>
              <a:rPr lang="en-US" dirty="0" err="1"/>
              <a:t>Quixer</a:t>
            </a:r>
            <a:r>
              <a:rPr lang="en-US" dirty="0"/>
              <a:t>: A Quantum Transformer Model. </a:t>
            </a:r>
            <a:r>
              <a:rPr lang="en-US" dirty="0" err="1"/>
              <a:t>arXiv</a:t>
            </a:r>
            <a:r>
              <a:rPr lang="en-US" dirty="0"/>
              <a:t> preprint arXiv:2406.04305.</a:t>
            </a:r>
          </a:p>
        </p:txBody>
      </p:sp>
    </p:spTree>
    <p:extLst>
      <p:ext uri="{BB962C8B-B14F-4D97-AF65-F5344CB8AC3E}">
        <p14:creationId xmlns:p14="http://schemas.microsoft.com/office/powerpoint/2010/main" val="215291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4003DA-3F83-71E4-AF1E-A45998B53454}"/>
              </a:ext>
            </a:extLst>
          </p:cNvPr>
          <p:cNvSpPr>
            <a:spLocks noGrp="1"/>
          </p:cNvSpPr>
          <p:nvPr>
            <p:ph type="sldNum" sz="quarter" idx="12"/>
          </p:nvPr>
        </p:nvSpPr>
        <p:spPr/>
        <p:txBody>
          <a:bodyPr/>
          <a:lstStyle/>
          <a:p>
            <a:fld id="{1146867E-F7A6-4114-917E-345E2E083108}" type="slidenum">
              <a:rPr lang="en-US" smtClean="0"/>
              <a:t>12</a:t>
            </a:fld>
            <a:endParaRPr lang="en-US"/>
          </a:p>
        </p:txBody>
      </p:sp>
      <p:pic>
        <p:nvPicPr>
          <p:cNvPr id="5" name="Picture 4">
            <a:extLst>
              <a:ext uri="{FF2B5EF4-FFF2-40B4-BE49-F238E27FC236}">
                <a16:creationId xmlns:a16="http://schemas.microsoft.com/office/drawing/2014/main" id="{41289C3F-6A79-1D59-89B3-21071B0D2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44" y="683280"/>
            <a:ext cx="6393421" cy="5199046"/>
          </a:xfrm>
          <a:prstGeom prst="rect">
            <a:avLst/>
          </a:prstGeom>
        </p:spPr>
      </p:pic>
      <p:pic>
        <p:nvPicPr>
          <p:cNvPr id="7" name="Picture 6">
            <a:extLst>
              <a:ext uri="{FF2B5EF4-FFF2-40B4-BE49-F238E27FC236}">
                <a16:creationId xmlns:a16="http://schemas.microsoft.com/office/drawing/2014/main" id="{90732059-4674-D88C-9DE2-567F7DC9C89F}"/>
              </a:ext>
            </a:extLst>
          </p:cNvPr>
          <p:cNvPicPr>
            <a:picLocks noChangeAspect="1"/>
          </p:cNvPicPr>
          <p:nvPr/>
        </p:nvPicPr>
        <p:blipFill>
          <a:blip r:embed="rId3"/>
          <a:stretch>
            <a:fillRect/>
          </a:stretch>
        </p:blipFill>
        <p:spPr>
          <a:xfrm>
            <a:off x="7043871" y="1927428"/>
            <a:ext cx="4734135" cy="2567774"/>
          </a:xfrm>
          <a:prstGeom prst="rect">
            <a:avLst/>
          </a:prstGeom>
        </p:spPr>
      </p:pic>
    </p:spTree>
    <p:extLst>
      <p:ext uri="{BB962C8B-B14F-4D97-AF65-F5344CB8AC3E}">
        <p14:creationId xmlns:p14="http://schemas.microsoft.com/office/powerpoint/2010/main" val="307373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F9C1D-F8C8-FA65-D560-805F5F79CD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9E7F3-1A84-5501-61EC-0FC2FC689F1E}"/>
              </a:ext>
            </a:extLst>
          </p:cNvPr>
          <p:cNvSpPr>
            <a:spLocks noGrp="1"/>
          </p:cNvSpPr>
          <p:nvPr>
            <p:ph type="ctrTitle"/>
          </p:nvPr>
        </p:nvSpPr>
        <p:spPr>
          <a:xfrm>
            <a:off x="942680" y="1122363"/>
            <a:ext cx="9725320" cy="2374981"/>
          </a:xfrm>
        </p:spPr>
        <p:txBody>
          <a:bodyPr>
            <a:normAutofit/>
          </a:bodyPr>
          <a:lstStyle/>
          <a:p>
            <a:r>
              <a:rPr lang="en-US" b="1" dirty="0"/>
              <a:t>??</a:t>
            </a:r>
            <a:br>
              <a:rPr lang="en-US" dirty="0"/>
            </a:br>
            <a:endParaRPr lang="en-US" dirty="0"/>
          </a:p>
        </p:txBody>
      </p:sp>
      <p:pic>
        <p:nvPicPr>
          <p:cNvPr id="5" name="Picture 4">
            <a:extLst>
              <a:ext uri="{FF2B5EF4-FFF2-40B4-BE49-F238E27FC236}">
                <a16:creationId xmlns:a16="http://schemas.microsoft.com/office/drawing/2014/main" id="{BA5B9253-D3FD-5B08-F09C-79C602C11D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78437" y="854509"/>
            <a:ext cx="8177198" cy="35899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A8A0CAC-0E6E-6589-9B92-59C35B083282}"/>
              </a:ext>
            </a:extLst>
          </p:cNvPr>
          <p:cNvSpPr txBox="1"/>
          <p:nvPr/>
        </p:nvSpPr>
        <p:spPr>
          <a:xfrm>
            <a:off x="1478437" y="5735636"/>
            <a:ext cx="8653806" cy="369332"/>
          </a:xfrm>
          <a:prstGeom prst="rect">
            <a:avLst/>
          </a:prstGeom>
          <a:noFill/>
        </p:spPr>
        <p:txBody>
          <a:bodyPr wrap="square" rtlCol="0">
            <a:spAutoFit/>
          </a:bodyPr>
          <a:lstStyle/>
          <a:p>
            <a:r>
              <a:rPr lang="en-US" dirty="0" err="1"/>
              <a:t>OpenReview</a:t>
            </a:r>
            <a:r>
              <a:rPr lang="en-US" dirty="0"/>
              <a:t>: https://openreview.net/forum?id=3jRzJVf3OQ</a:t>
            </a:r>
          </a:p>
        </p:txBody>
      </p:sp>
      <p:sp>
        <p:nvSpPr>
          <p:cNvPr id="8" name="TextBox 7">
            <a:extLst>
              <a:ext uri="{FF2B5EF4-FFF2-40B4-BE49-F238E27FC236}">
                <a16:creationId xmlns:a16="http://schemas.microsoft.com/office/drawing/2014/main" id="{C1DAA78E-7C6C-09F7-6C8F-1549DD0C8593}"/>
              </a:ext>
            </a:extLst>
          </p:cNvPr>
          <p:cNvSpPr txBox="1"/>
          <p:nvPr/>
        </p:nvSpPr>
        <p:spPr>
          <a:xfrm>
            <a:off x="1478437" y="4631846"/>
            <a:ext cx="7957794" cy="1107996"/>
          </a:xfrm>
          <a:prstGeom prst="rect">
            <a:avLst/>
          </a:prstGeom>
          <a:noFill/>
        </p:spPr>
        <p:txBody>
          <a:bodyPr wrap="square" rtlCol="0">
            <a:spAutoFit/>
          </a:bodyPr>
          <a:lstStyle/>
          <a:p>
            <a:pPr algn="l"/>
            <a:r>
              <a:rPr lang="en-US" sz="1100" b="0" i="0" dirty="0">
                <a:solidFill>
                  <a:srgbClr val="333333"/>
                </a:solidFill>
                <a:effectLst/>
                <a:latin typeface="Noto Sans" panose="020B0502040204020203" pitchFamily="34" charset="0"/>
              </a:rPr>
              <a:t>Dear Reviewers,</a:t>
            </a:r>
          </a:p>
          <a:p>
            <a:pPr algn="l"/>
            <a:endParaRPr lang="en-US" sz="1100" b="0" i="0" dirty="0">
              <a:solidFill>
                <a:srgbClr val="333333"/>
              </a:solidFill>
              <a:effectLst/>
              <a:latin typeface="Noto Sans" panose="020B0502040204020203" pitchFamily="34" charset="0"/>
            </a:endParaRPr>
          </a:p>
          <a:p>
            <a:pPr algn="l"/>
            <a:r>
              <a:rPr lang="en-US" sz="1100" b="0" i="0" dirty="0">
                <a:solidFill>
                  <a:srgbClr val="333333"/>
                </a:solidFill>
                <a:effectLst/>
                <a:latin typeface="Noto Sans" panose="020B0502040204020203" pitchFamily="34" charset="0"/>
              </a:rPr>
              <a:t>Upon conducting additional experiments, we found that some of our earlier observations regarding the generalization gap and quantum datasets no longer hold true. As a result, we have decided to withdraw the paper to conduct further experiments and refine our findings.</a:t>
            </a:r>
          </a:p>
          <a:p>
            <a:endParaRPr lang="en-US" sz="1100" dirty="0"/>
          </a:p>
        </p:txBody>
      </p:sp>
    </p:spTree>
    <p:extLst>
      <p:ext uri="{BB962C8B-B14F-4D97-AF65-F5344CB8AC3E}">
        <p14:creationId xmlns:p14="http://schemas.microsoft.com/office/powerpoint/2010/main" val="387101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B8296-A699-86EA-0720-31C588189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7A37F-F5BD-3CB1-A5FE-783700A21AB0}"/>
              </a:ext>
            </a:extLst>
          </p:cNvPr>
          <p:cNvSpPr>
            <a:spLocks noGrp="1"/>
          </p:cNvSpPr>
          <p:nvPr>
            <p:ph type="title"/>
          </p:nvPr>
        </p:nvSpPr>
        <p:spPr/>
        <p:txBody>
          <a:bodyPr/>
          <a:lstStyle/>
          <a:p>
            <a:r>
              <a:rPr lang="en-US" dirty="0"/>
              <a:t>Main Idea</a:t>
            </a:r>
          </a:p>
        </p:txBody>
      </p:sp>
      <p:sp>
        <p:nvSpPr>
          <p:cNvPr id="3" name="Content Placeholder 2">
            <a:extLst>
              <a:ext uri="{FF2B5EF4-FFF2-40B4-BE49-F238E27FC236}">
                <a16:creationId xmlns:a16="http://schemas.microsoft.com/office/drawing/2014/main" id="{7B99F71B-4E9E-31B7-AA65-055193F6545D}"/>
              </a:ext>
            </a:extLst>
          </p:cNvPr>
          <p:cNvSpPr>
            <a:spLocks noGrp="1"/>
          </p:cNvSpPr>
          <p:nvPr>
            <p:ph idx="1"/>
          </p:nvPr>
        </p:nvSpPr>
        <p:spPr/>
        <p:txBody>
          <a:bodyPr/>
          <a:lstStyle/>
          <a:p>
            <a:pPr marL="457200" lvl="1" indent="0">
              <a:buNone/>
            </a:pPr>
            <a:r>
              <a:rPr lang="en-US" dirty="0"/>
              <a:t>They use an entanglement measure instead of the dot product when calculating the query and key matrices.</a:t>
            </a:r>
            <a:endParaRPr lang="en-US" b="1" dirty="0"/>
          </a:p>
        </p:txBody>
      </p:sp>
      <p:sp>
        <p:nvSpPr>
          <p:cNvPr id="6" name="Slide Number Placeholder 5">
            <a:extLst>
              <a:ext uri="{FF2B5EF4-FFF2-40B4-BE49-F238E27FC236}">
                <a16:creationId xmlns:a16="http://schemas.microsoft.com/office/drawing/2014/main" id="{8D9A31C4-7B41-D499-6F81-962AC38CBFC1}"/>
              </a:ext>
            </a:extLst>
          </p:cNvPr>
          <p:cNvSpPr>
            <a:spLocks noGrp="1"/>
          </p:cNvSpPr>
          <p:nvPr>
            <p:ph type="sldNum" sz="quarter" idx="12"/>
          </p:nvPr>
        </p:nvSpPr>
        <p:spPr/>
        <p:txBody>
          <a:bodyPr/>
          <a:lstStyle/>
          <a:p>
            <a:fld id="{1146867E-F7A6-4114-917E-345E2E083108}" type="slidenum">
              <a:rPr lang="en-US" smtClean="0"/>
              <a:t>14</a:t>
            </a:fld>
            <a:endParaRPr lang="en-US"/>
          </a:p>
        </p:txBody>
      </p:sp>
      <p:pic>
        <p:nvPicPr>
          <p:cNvPr id="11" name="Picture 10">
            <a:extLst>
              <a:ext uri="{FF2B5EF4-FFF2-40B4-BE49-F238E27FC236}">
                <a16:creationId xmlns:a16="http://schemas.microsoft.com/office/drawing/2014/main" id="{FF47D00A-8C6E-849C-20DD-5ED1D5F0F77B}"/>
              </a:ext>
            </a:extLst>
          </p:cNvPr>
          <p:cNvPicPr>
            <a:picLocks noChangeAspect="1"/>
          </p:cNvPicPr>
          <p:nvPr/>
        </p:nvPicPr>
        <p:blipFill>
          <a:blip r:embed="rId2"/>
          <a:stretch>
            <a:fillRect/>
          </a:stretch>
        </p:blipFill>
        <p:spPr>
          <a:xfrm>
            <a:off x="1242448" y="2601787"/>
            <a:ext cx="3749365" cy="1044030"/>
          </a:xfrm>
          <a:prstGeom prst="rect">
            <a:avLst/>
          </a:prstGeom>
        </p:spPr>
      </p:pic>
      <p:sp>
        <p:nvSpPr>
          <p:cNvPr id="12" name="TextBox 11">
            <a:extLst>
              <a:ext uri="{FF2B5EF4-FFF2-40B4-BE49-F238E27FC236}">
                <a16:creationId xmlns:a16="http://schemas.microsoft.com/office/drawing/2014/main" id="{F09AB0CB-24D4-E154-56BA-A762372F4225}"/>
              </a:ext>
            </a:extLst>
          </p:cNvPr>
          <p:cNvSpPr txBox="1"/>
          <p:nvPr/>
        </p:nvSpPr>
        <p:spPr>
          <a:xfrm>
            <a:off x="1291472" y="3893270"/>
            <a:ext cx="9719035" cy="1200329"/>
          </a:xfrm>
          <a:prstGeom prst="rect">
            <a:avLst/>
          </a:prstGeom>
          <a:noFill/>
        </p:spPr>
        <p:txBody>
          <a:bodyPr wrap="square" rtlCol="0">
            <a:spAutoFit/>
          </a:bodyPr>
          <a:lstStyle/>
          <a:p>
            <a:r>
              <a:rPr lang="en-US" dirty="0"/>
              <a:t>Use three different measure:</a:t>
            </a:r>
            <a:br>
              <a:rPr lang="en-US" dirty="0"/>
            </a:br>
            <a:r>
              <a:rPr lang="en-US" dirty="0"/>
              <a:t>1. Von Neuman’s entanglement entropy</a:t>
            </a:r>
          </a:p>
          <a:p>
            <a:r>
              <a:rPr lang="en-US" dirty="0"/>
              <a:t>2. SWAP test</a:t>
            </a:r>
          </a:p>
          <a:p>
            <a:r>
              <a:rPr lang="en-US" dirty="0"/>
              <a:t>3. Using a Modified SWAP Test for Concurrence</a:t>
            </a:r>
          </a:p>
        </p:txBody>
      </p:sp>
    </p:spTree>
    <p:extLst>
      <p:ext uri="{BB962C8B-B14F-4D97-AF65-F5344CB8AC3E}">
        <p14:creationId xmlns:p14="http://schemas.microsoft.com/office/powerpoint/2010/main" val="313033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5F238D-7356-0EED-B628-8B9D2B443CD0}"/>
              </a:ext>
            </a:extLst>
          </p:cNvPr>
          <p:cNvSpPr>
            <a:spLocks noGrp="1"/>
          </p:cNvSpPr>
          <p:nvPr>
            <p:ph idx="1"/>
          </p:nvPr>
        </p:nvSpPr>
        <p:spPr>
          <a:xfrm>
            <a:off x="706225" y="543580"/>
            <a:ext cx="10515600" cy="4351338"/>
          </a:xfrm>
        </p:spPr>
        <p:txBody>
          <a:bodyPr/>
          <a:lstStyle/>
          <a:p>
            <a:pPr marL="0" indent="0">
              <a:buNone/>
            </a:pPr>
            <a:r>
              <a:rPr lang="en-US" dirty="0"/>
              <a:t>Quantum Entanglement as a Superior Correlation Measure</a:t>
            </a:r>
            <a:endParaRPr lang="en-US" b="1" dirty="0"/>
          </a:p>
          <a:p>
            <a:pPr marL="0" indent="0">
              <a:buNone/>
            </a:pPr>
            <a:endParaRPr lang="en-US" b="1" dirty="0"/>
          </a:p>
          <a:p>
            <a:pPr marL="0" indent="0">
              <a:buNone/>
            </a:pPr>
            <a:r>
              <a:rPr lang="en-US" dirty="0"/>
              <a:t>I  hypothesize that with a </a:t>
            </a:r>
            <a:r>
              <a:rPr lang="en-US" i="1" dirty="0"/>
              <a:t>sufficient number of measurements</a:t>
            </a:r>
            <a:r>
              <a:rPr lang="en-US" dirty="0"/>
              <a:t>, quantum entanglement provides a more comprehensive metric for measuring correlations between variables than classical correlation measures such as dot-product or classical entropy measures. </a:t>
            </a:r>
          </a:p>
          <a:p>
            <a:pPr marL="0" indent="0">
              <a:buNone/>
            </a:pPr>
            <a:r>
              <a:rPr lang="en-US" dirty="0"/>
              <a:t>Specifically, I propose that entanglement-based metrics capture </a:t>
            </a:r>
            <a:r>
              <a:rPr lang="en-US"/>
              <a:t>fundamental non-local </a:t>
            </a:r>
            <a:r>
              <a:rPr lang="en-US" dirty="0"/>
              <a:t>correlations that remain undetected by traditional statistical methods, and it can lead to better predictive ML models. </a:t>
            </a:r>
            <a:endParaRPr lang="en-US" b="1" dirty="0"/>
          </a:p>
        </p:txBody>
      </p:sp>
      <p:sp>
        <p:nvSpPr>
          <p:cNvPr id="5" name="Slide Number Placeholder 4">
            <a:extLst>
              <a:ext uri="{FF2B5EF4-FFF2-40B4-BE49-F238E27FC236}">
                <a16:creationId xmlns:a16="http://schemas.microsoft.com/office/drawing/2014/main" id="{A969B84C-10C8-9868-EF7B-F96DE9C5EA2C}"/>
              </a:ext>
            </a:extLst>
          </p:cNvPr>
          <p:cNvSpPr>
            <a:spLocks noGrp="1"/>
          </p:cNvSpPr>
          <p:nvPr>
            <p:ph type="sldNum" sz="quarter" idx="12"/>
          </p:nvPr>
        </p:nvSpPr>
        <p:spPr/>
        <p:txBody>
          <a:bodyPr/>
          <a:lstStyle/>
          <a:p>
            <a:fld id="{1146867E-F7A6-4114-917E-345E2E083108}" type="slidenum">
              <a:rPr lang="en-US" smtClean="0"/>
              <a:t>15</a:t>
            </a:fld>
            <a:endParaRPr lang="en-US"/>
          </a:p>
        </p:txBody>
      </p:sp>
    </p:spTree>
    <p:extLst>
      <p:ext uri="{BB962C8B-B14F-4D97-AF65-F5344CB8AC3E}">
        <p14:creationId xmlns:p14="http://schemas.microsoft.com/office/powerpoint/2010/main" val="119279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4DD1F8-7882-E4B2-3847-5E20115CA97E}"/>
              </a:ext>
            </a:extLst>
          </p:cNvPr>
          <p:cNvSpPr>
            <a:spLocks noGrp="1"/>
          </p:cNvSpPr>
          <p:nvPr>
            <p:ph type="sldNum" sz="quarter" idx="12"/>
          </p:nvPr>
        </p:nvSpPr>
        <p:spPr/>
        <p:txBody>
          <a:bodyPr/>
          <a:lstStyle/>
          <a:p>
            <a:fld id="{1146867E-F7A6-4114-917E-345E2E083108}" type="slidenum">
              <a:rPr lang="en-US" smtClean="0"/>
              <a:t>16</a:t>
            </a:fld>
            <a:endParaRPr lang="en-US"/>
          </a:p>
        </p:txBody>
      </p:sp>
      <p:pic>
        <p:nvPicPr>
          <p:cNvPr id="6" name="Picture 5">
            <a:extLst>
              <a:ext uri="{FF2B5EF4-FFF2-40B4-BE49-F238E27FC236}">
                <a16:creationId xmlns:a16="http://schemas.microsoft.com/office/drawing/2014/main" id="{723FC350-0B80-2BF4-C0D0-EEA343ABF3A9}"/>
              </a:ext>
            </a:extLst>
          </p:cNvPr>
          <p:cNvPicPr>
            <a:picLocks noChangeAspect="1"/>
          </p:cNvPicPr>
          <p:nvPr/>
        </p:nvPicPr>
        <p:blipFill>
          <a:blip r:embed="rId2"/>
          <a:stretch>
            <a:fillRect/>
          </a:stretch>
        </p:blipFill>
        <p:spPr>
          <a:xfrm>
            <a:off x="925718" y="903260"/>
            <a:ext cx="2568163" cy="3635055"/>
          </a:xfrm>
          <a:prstGeom prst="rect">
            <a:avLst/>
          </a:prstGeom>
        </p:spPr>
      </p:pic>
      <p:sp>
        <p:nvSpPr>
          <p:cNvPr id="8" name="TextBox 7">
            <a:extLst>
              <a:ext uri="{FF2B5EF4-FFF2-40B4-BE49-F238E27FC236}">
                <a16:creationId xmlns:a16="http://schemas.microsoft.com/office/drawing/2014/main" id="{F9EA76C6-E490-ECCC-6F77-A5452454506B}"/>
              </a:ext>
            </a:extLst>
          </p:cNvPr>
          <p:cNvSpPr txBox="1"/>
          <p:nvPr/>
        </p:nvSpPr>
        <p:spPr>
          <a:xfrm>
            <a:off x="242047" y="4710517"/>
            <a:ext cx="6096000" cy="276999"/>
          </a:xfrm>
          <a:prstGeom prst="rect">
            <a:avLst/>
          </a:prstGeom>
          <a:noFill/>
        </p:spPr>
        <p:txBody>
          <a:bodyPr wrap="square">
            <a:spAutoFit/>
          </a:bodyPr>
          <a:lstStyle/>
          <a:p>
            <a:r>
              <a:rPr lang="en-US" sz="1200" dirty="0"/>
              <a:t>https://librarysearch.temple.edu/catalog/991013916669703811</a:t>
            </a:r>
          </a:p>
        </p:txBody>
      </p:sp>
      <p:pic>
        <p:nvPicPr>
          <p:cNvPr id="10" name="Picture 9">
            <a:extLst>
              <a:ext uri="{FF2B5EF4-FFF2-40B4-BE49-F238E27FC236}">
                <a16:creationId xmlns:a16="http://schemas.microsoft.com/office/drawing/2014/main" id="{41405730-600F-7DE6-8BA4-79C9E1F25169}"/>
              </a:ext>
            </a:extLst>
          </p:cNvPr>
          <p:cNvPicPr>
            <a:picLocks noChangeAspect="1"/>
          </p:cNvPicPr>
          <p:nvPr/>
        </p:nvPicPr>
        <p:blipFill>
          <a:blip r:embed="rId3"/>
          <a:stretch>
            <a:fillRect/>
          </a:stretch>
        </p:blipFill>
        <p:spPr>
          <a:xfrm>
            <a:off x="5544649" y="903260"/>
            <a:ext cx="5254813" cy="2833209"/>
          </a:xfrm>
          <a:prstGeom prst="rect">
            <a:avLst/>
          </a:prstGeom>
        </p:spPr>
      </p:pic>
      <p:sp>
        <p:nvSpPr>
          <p:cNvPr id="12" name="TextBox 11">
            <a:extLst>
              <a:ext uri="{FF2B5EF4-FFF2-40B4-BE49-F238E27FC236}">
                <a16:creationId xmlns:a16="http://schemas.microsoft.com/office/drawing/2014/main" id="{930078B1-CE1F-5E48-E6FE-867B14338478}"/>
              </a:ext>
            </a:extLst>
          </p:cNvPr>
          <p:cNvSpPr txBox="1"/>
          <p:nvPr/>
        </p:nvSpPr>
        <p:spPr>
          <a:xfrm>
            <a:off x="5468470" y="4130916"/>
            <a:ext cx="5885330" cy="2123658"/>
          </a:xfrm>
          <a:prstGeom prst="rect">
            <a:avLst/>
          </a:prstGeom>
          <a:noFill/>
        </p:spPr>
        <p:txBody>
          <a:bodyPr wrap="square">
            <a:spAutoFit/>
          </a:bodyPr>
          <a:lstStyle/>
          <a:p>
            <a:r>
              <a:rPr lang="en-US" sz="1200" dirty="0"/>
              <a:t>“Algorithm design for quantum computers is hard because designers face two difficult problems not faced in the construction of algorithms for classical computers.</a:t>
            </a:r>
          </a:p>
          <a:p>
            <a:endParaRPr lang="en-US" sz="1200" dirty="0"/>
          </a:p>
          <a:p>
            <a:r>
              <a:rPr lang="en-US" sz="1200" dirty="0"/>
              <a:t>First, our human intuition is rooted in the classical world. If we use that intuition as an aid to the construction of algorithms, then the algorithmic ideas we come up with will be classical ideas. To design good quantum algorithms one must ‘turn off’ one’s classical intuition for at least part of the design process, using truly quantum effects to achieve the desired algorithmic end. </a:t>
            </a:r>
          </a:p>
          <a:p>
            <a:endParaRPr lang="en-US" sz="1200" dirty="0"/>
          </a:p>
          <a:p>
            <a:r>
              <a:rPr lang="en-US" sz="1200" dirty="0"/>
              <a:t>Second, to be truly interesting it is not enough to design an algorithm that is merely quantum mechanical. The algorithm must be better than any existing classical algorithm!”</a:t>
            </a:r>
          </a:p>
        </p:txBody>
      </p:sp>
    </p:spTree>
    <p:extLst>
      <p:ext uri="{BB962C8B-B14F-4D97-AF65-F5344CB8AC3E}">
        <p14:creationId xmlns:p14="http://schemas.microsoft.com/office/powerpoint/2010/main" val="223497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E39CA-6F51-C506-CF15-547DEB56D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0C653-945B-68E0-C385-2AD3224BD36F}"/>
              </a:ext>
            </a:extLst>
          </p:cNvPr>
          <p:cNvSpPr>
            <a:spLocks noGrp="1"/>
          </p:cNvSpPr>
          <p:nvPr>
            <p:ph type="ctrTitle"/>
          </p:nvPr>
        </p:nvSpPr>
        <p:spPr>
          <a:xfrm>
            <a:off x="942680" y="1122363"/>
            <a:ext cx="9725320" cy="2374981"/>
          </a:xfrm>
        </p:spPr>
        <p:txBody>
          <a:bodyPr>
            <a:normAutofit/>
          </a:bodyPr>
          <a:lstStyle/>
          <a:p>
            <a:r>
              <a:rPr lang="en-US" b="1" dirty="0"/>
              <a:t>??</a:t>
            </a:r>
            <a:br>
              <a:rPr lang="en-US" dirty="0"/>
            </a:br>
            <a:endParaRPr lang="en-US" dirty="0"/>
          </a:p>
        </p:txBody>
      </p:sp>
      <p:sp>
        <p:nvSpPr>
          <p:cNvPr id="3" name="Subtitle 2">
            <a:extLst>
              <a:ext uri="{FF2B5EF4-FFF2-40B4-BE49-F238E27FC236}">
                <a16:creationId xmlns:a16="http://schemas.microsoft.com/office/drawing/2014/main" id="{7280A40D-DF80-711E-F6B3-1A01CCAC79B4}"/>
              </a:ext>
            </a:extLst>
          </p:cNvPr>
          <p:cNvSpPr>
            <a:spLocks noGrp="1"/>
          </p:cNvSpPr>
          <p:nvPr>
            <p:ph type="subTitle" idx="1"/>
          </p:nvPr>
        </p:nvSpPr>
        <p:spPr>
          <a:xfrm>
            <a:off x="1524000" y="4079875"/>
            <a:ext cx="9144000" cy="1655762"/>
          </a:xfrm>
        </p:spPr>
        <p:txBody>
          <a:bodyPr/>
          <a:lstStyle/>
          <a:p>
            <a:r>
              <a:rPr lang="en-US" dirty="0"/>
              <a:t>Sadia Afrin Purba</a:t>
            </a:r>
          </a:p>
        </p:txBody>
      </p:sp>
      <p:pic>
        <p:nvPicPr>
          <p:cNvPr id="5" name="Picture 4">
            <a:extLst>
              <a:ext uri="{FF2B5EF4-FFF2-40B4-BE49-F238E27FC236}">
                <a16:creationId xmlns:a16="http://schemas.microsoft.com/office/drawing/2014/main" id="{37EB96E6-2C11-844C-FC5F-CE4F7B8BCE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13473" y="1473846"/>
            <a:ext cx="8765053" cy="392916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1D746037-B734-B4EB-5FA6-6CA95AE5FFAD}"/>
              </a:ext>
            </a:extLst>
          </p:cNvPr>
          <p:cNvSpPr txBox="1"/>
          <p:nvPr/>
        </p:nvSpPr>
        <p:spPr>
          <a:xfrm>
            <a:off x="1385740" y="6052008"/>
            <a:ext cx="8653806" cy="523220"/>
          </a:xfrm>
          <a:prstGeom prst="rect">
            <a:avLst/>
          </a:prstGeom>
          <a:noFill/>
        </p:spPr>
        <p:txBody>
          <a:bodyPr wrap="square" rtlCol="0">
            <a:spAutoFit/>
          </a:bodyPr>
          <a:lstStyle/>
          <a:p>
            <a:r>
              <a:rPr lang="en-US" sz="1400" dirty="0"/>
              <a:t>Sharma, K., </a:t>
            </a:r>
            <a:r>
              <a:rPr lang="en-US" sz="1400" dirty="0" err="1"/>
              <a:t>Cerezo</a:t>
            </a:r>
            <a:r>
              <a:rPr lang="en-US" sz="1400" dirty="0"/>
              <a:t>, M., Holmes, Z., </a:t>
            </a:r>
            <a:r>
              <a:rPr lang="en-US" sz="1400" dirty="0" err="1"/>
              <a:t>Cincio</a:t>
            </a:r>
            <a:r>
              <a:rPr lang="en-US" sz="1400" dirty="0"/>
              <a:t>, L., </a:t>
            </a:r>
            <a:r>
              <a:rPr lang="en-US" sz="1400" dirty="0" err="1"/>
              <a:t>Sornborger</a:t>
            </a:r>
            <a:r>
              <a:rPr lang="en-US" sz="1400" dirty="0"/>
              <a:t>, A., &amp; Coles, P. J. (2022). Reformulation of the no-free-lunch theorem for entangled datasets. Physical Review Letters, 128(7), 070501.</a:t>
            </a:r>
          </a:p>
        </p:txBody>
      </p:sp>
    </p:spTree>
    <p:extLst>
      <p:ext uri="{BB962C8B-B14F-4D97-AF65-F5344CB8AC3E}">
        <p14:creationId xmlns:p14="http://schemas.microsoft.com/office/powerpoint/2010/main" val="92987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F449-2488-9E45-3D3A-04300969D97A}"/>
              </a:ext>
            </a:extLst>
          </p:cNvPr>
          <p:cNvSpPr>
            <a:spLocks noGrp="1"/>
          </p:cNvSpPr>
          <p:nvPr>
            <p:ph type="title"/>
          </p:nvPr>
        </p:nvSpPr>
        <p:spPr/>
        <p:txBody>
          <a:bodyPr/>
          <a:lstStyle/>
          <a:p>
            <a:r>
              <a:rPr lang="en-US" dirty="0"/>
              <a:t>Main Idea</a:t>
            </a:r>
          </a:p>
        </p:txBody>
      </p:sp>
      <p:sp>
        <p:nvSpPr>
          <p:cNvPr id="3" name="Content Placeholder 2">
            <a:extLst>
              <a:ext uri="{FF2B5EF4-FFF2-40B4-BE49-F238E27FC236}">
                <a16:creationId xmlns:a16="http://schemas.microsoft.com/office/drawing/2014/main" id="{0B7B24D7-B6BE-D393-9432-CDAD8DE5CAA4}"/>
              </a:ext>
            </a:extLst>
          </p:cNvPr>
          <p:cNvSpPr>
            <a:spLocks noGrp="1"/>
          </p:cNvSpPr>
          <p:nvPr>
            <p:ph idx="1"/>
          </p:nvPr>
        </p:nvSpPr>
        <p:spPr/>
        <p:txBody>
          <a:bodyPr/>
          <a:lstStyle/>
          <a:p>
            <a:r>
              <a:rPr lang="en-US" dirty="0"/>
              <a:t>Authors gave theoretical proof that entanglement is the key resource for quantum machine learning algorithms. </a:t>
            </a:r>
          </a:p>
          <a:p>
            <a:r>
              <a:rPr lang="en-US" dirty="0"/>
              <a:t>If we have N qubits and all of them are entangled, only one training sample is needed to achieve an accurate classification score. </a:t>
            </a:r>
          </a:p>
          <a:p>
            <a:r>
              <a:rPr lang="en-US" dirty="0"/>
              <a:t>More entangled data yields better performance. </a:t>
            </a:r>
            <a:endParaRPr lang="fr-FR" dirty="0"/>
          </a:p>
          <a:p>
            <a:pPr marL="457200" lvl="1" indent="0">
              <a:buNone/>
            </a:pPr>
            <a:endParaRPr lang="en-US" dirty="0"/>
          </a:p>
        </p:txBody>
      </p:sp>
      <p:sp>
        <p:nvSpPr>
          <p:cNvPr id="6" name="Slide Number Placeholder 5">
            <a:extLst>
              <a:ext uri="{FF2B5EF4-FFF2-40B4-BE49-F238E27FC236}">
                <a16:creationId xmlns:a16="http://schemas.microsoft.com/office/drawing/2014/main" id="{6E1F66EA-F00B-45C3-752F-AF73DF0FE2A4}"/>
              </a:ext>
            </a:extLst>
          </p:cNvPr>
          <p:cNvSpPr>
            <a:spLocks noGrp="1"/>
          </p:cNvSpPr>
          <p:nvPr>
            <p:ph type="sldNum" sz="quarter" idx="12"/>
          </p:nvPr>
        </p:nvSpPr>
        <p:spPr/>
        <p:txBody>
          <a:bodyPr/>
          <a:lstStyle/>
          <a:p>
            <a:fld id="{1146867E-F7A6-4114-917E-345E2E083108}" type="slidenum">
              <a:rPr lang="en-US" smtClean="0"/>
              <a:t>3</a:t>
            </a:fld>
            <a:endParaRPr lang="en-US"/>
          </a:p>
        </p:txBody>
      </p:sp>
    </p:spTree>
    <p:extLst>
      <p:ext uri="{BB962C8B-B14F-4D97-AF65-F5344CB8AC3E}">
        <p14:creationId xmlns:p14="http://schemas.microsoft.com/office/powerpoint/2010/main" val="31661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AD0C0-9DB5-66A5-7EBC-DDA5D3D87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54F7B-2FB7-C0D7-1571-4C4A87A2E7F4}"/>
              </a:ext>
            </a:extLst>
          </p:cNvPr>
          <p:cNvSpPr>
            <a:spLocks noGrp="1"/>
          </p:cNvSpPr>
          <p:nvPr>
            <p:ph type="ctrTitle"/>
          </p:nvPr>
        </p:nvSpPr>
        <p:spPr>
          <a:xfrm>
            <a:off x="942680" y="1122363"/>
            <a:ext cx="9725320" cy="2374981"/>
          </a:xfrm>
        </p:spPr>
        <p:txBody>
          <a:bodyPr>
            <a:normAutofit/>
          </a:bodyPr>
          <a:lstStyle/>
          <a:p>
            <a:r>
              <a:rPr lang="en-US" b="1" dirty="0"/>
              <a:t>??</a:t>
            </a:r>
            <a:br>
              <a:rPr lang="en-US" dirty="0"/>
            </a:br>
            <a:endParaRPr lang="en-US" dirty="0"/>
          </a:p>
        </p:txBody>
      </p:sp>
      <p:sp>
        <p:nvSpPr>
          <p:cNvPr id="3" name="Subtitle 2">
            <a:extLst>
              <a:ext uri="{FF2B5EF4-FFF2-40B4-BE49-F238E27FC236}">
                <a16:creationId xmlns:a16="http://schemas.microsoft.com/office/drawing/2014/main" id="{B696DF37-6BD2-7D67-6910-448D20C5CCFE}"/>
              </a:ext>
            </a:extLst>
          </p:cNvPr>
          <p:cNvSpPr>
            <a:spLocks noGrp="1"/>
          </p:cNvSpPr>
          <p:nvPr>
            <p:ph type="subTitle" idx="1"/>
          </p:nvPr>
        </p:nvSpPr>
        <p:spPr>
          <a:xfrm>
            <a:off x="1524000" y="4079875"/>
            <a:ext cx="9144000" cy="1655762"/>
          </a:xfrm>
        </p:spPr>
        <p:txBody>
          <a:bodyPr/>
          <a:lstStyle/>
          <a:p>
            <a:r>
              <a:rPr lang="en-US" dirty="0"/>
              <a:t>Sadia Afrin Purba</a:t>
            </a:r>
          </a:p>
        </p:txBody>
      </p:sp>
      <p:pic>
        <p:nvPicPr>
          <p:cNvPr id="5" name="Picture 4">
            <a:extLst>
              <a:ext uri="{FF2B5EF4-FFF2-40B4-BE49-F238E27FC236}">
                <a16:creationId xmlns:a16="http://schemas.microsoft.com/office/drawing/2014/main" id="{BE5A7621-D067-D4CE-C8CF-23C4C9D42D2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24976" y="818774"/>
            <a:ext cx="5593159" cy="451654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6FBC49F-0A5A-6F67-0907-23BDB2D8D3D3}"/>
              </a:ext>
            </a:extLst>
          </p:cNvPr>
          <p:cNvSpPr txBox="1"/>
          <p:nvPr/>
        </p:nvSpPr>
        <p:spPr>
          <a:xfrm>
            <a:off x="1478437" y="5735636"/>
            <a:ext cx="8653806" cy="646331"/>
          </a:xfrm>
          <a:prstGeom prst="rect">
            <a:avLst/>
          </a:prstGeom>
          <a:noFill/>
        </p:spPr>
        <p:txBody>
          <a:bodyPr wrap="square" rtlCol="0">
            <a:spAutoFit/>
          </a:bodyPr>
          <a:lstStyle/>
          <a:p>
            <a:r>
              <a:rPr lang="en-US" dirty="0"/>
              <a:t>Wang, X., Du, Y., Tu, Z., Luo, Y., Yuan, X., &amp; Tao, D. (2024). Transition role of entangled data in quantum machine learning. Nature Communications, 15(1), 3716.</a:t>
            </a:r>
          </a:p>
        </p:txBody>
      </p:sp>
    </p:spTree>
    <p:extLst>
      <p:ext uri="{BB962C8B-B14F-4D97-AF65-F5344CB8AC3E}">
        <p14:creationId xmlns:p14="http://schemas.microsoft.com/office/powerpoint/2010/main" val="98697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570C-0496-213C-E9DF-9DD32A788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9630B5-A477-0B55-092F-33C7B8177492}"/>
              </a:ext>
            </a:extLst>
          </p:cNvPr>
          <p:cNvSpPr>
            <a:spLocks noGrp="1"/>
          </p:cNvSpPr>
          <p:nvPr>
            <p:ph type="title"/>
          </p:nvPr>
        </p:nvSpPr>
        <p:spPr/>
        <p:txBody>
          <a:bodyPr/>
          <a:lstStyle/>
          <a:p>
            <a:r>
              <a:rPr lang="en-US" dirty="0"/>
              <a:t>Main Idea</a:t>
            </a:r>
          </a:p>
        </p:txBody>
      </p:sp>
      <p:sp>
        <p:nvSpPr>
          <p:cNvPr id="3" name="Content Placeholder 2">
            <a:extLst>
              <a:ext uri="{FF2B5EF4-FFF2-40B4-BE49-F238E27FC236}">
                <a16:creationId xmlns:a16="http://schemas.microsoft.com/office/drawing/2014/main" id="{DBFC01C5-C8AF-6721-057C-A25A31222E79}"/>
              </a:ext>
            </a:extLst>
          </p:cNvPr>
          <p:cNvSpPr>
            <a:spLocks noGrp="1"/>
          </p:cNvSpPr>
          <p:nvPr>
            <p:ph idx="1"/>
          </p:nvPr>
        </p:nvSpPr>
        <p:spPr/>
        <p:txBody>
          <a:bodyPr>
            <a:normAutofit/>
          </a:bodyPr>
          <a:lstStyle/>
          <a:p>
            <a:r>
              <a:rPr lang="en-US" dirty="0"/>
              <a:t>Entangled data has a "transition role" or dual effect on prediction error, depending on the number of measurements allowed:</a:t>
            </a:r>
          </a:p>
          <a:p>
            <a:pPr lvl="1"/>
            <a:r>
              <a:rPr lang="en-US" dirty="0"/>
              <a:t>With a sufficient number of measurements (m &gt; 1000), increasing the entanglement of training data consistently reduces prediction error or decreases the required training data size to achieve the same error.</a:t>
            </a:r>
          </a:p>
          <a:p>
            <a:pPr lvl="1"/>
            <a:r>
              <a:rPr lang="en-US" dirty="0"/>
              <a:t> When measurements are severely constrained (m ≤ 100), highly entangled data can actually hurt performance.</a:t>
            </a:r>
          </a:p>
        </p:txBody>
      </p:sp>
      <p:sp>
        <p:nvSpPr>
          <p:cNvPr id="6" name="Slide Number Placeholder 5">
            <a:extLst>
              <a:ext uri="{FF2B5EF4-FFF2-40B4-BE49-F238E27FC236}">
                <a16:creationId xmlns:a16="http://schemas.microsoft.com/office/drawing/2014/main" id="{9DF97B8F-AEE0-60EC-9814-6DCB4A925C63}"/>
              </a:ext>
            </a:extLst>
          </p:cNvPr>
          <p:cNvSpPr>
            <a:spLocks noGrp="1"/>
          </p:cNvSpPr>
          <p:nvPr>
            <p:ph type="sldNum" sz="quarter" idx="12"/>
          </p:nvPr>
        </p:nvSpPr>
        <p:spPr/>
        <p:txBody>
          <a:bodyPr/>
          <a:lstStyle/>
          <a:p>
            <a:fld id="{1146867E-F7A6-4114-917E-345E2E083108}" type="slidenum">
              <a:rPr lang="en-US" smtClean="0"/>
              <a:t>5</a:t>
            </a:fld>
            <a:endParaRPr lang="en-US"/>
          </a:p>
        </p:txBody>
      </p:sp>
    </p:spTree>
    <p:extLst>
      <p:ext uri="{BB962C8B-B14F-4D97-AF65-F5344CB8AC3E}">
        <p14:creationId xmlns:p14="http://schemas.microsoft.com/office/powerpoint/2010/main" val="19062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E68A-94DC-5F8D-182B-465DE54A6237}"/>
              </a:ext>
            </a:extLst>
          </p:cNvPr>
          <p:cNvSpPr>
            <a:spLocks noGrp="1"/>
          </p:cNvSpPr>
          <p:nvPr>
            <p:ph type="ctrTitle"/>
          </p:nvPr>
        </p:nvSpPr>
        <p:spPr>
          <a:xfrm>
            <a:off x="942680" y="1122363"/>
            <a:ext cx="9725320" cy="2374981"/>
          </a:xfrm>
        </p:spPr>
        <p:txBody>
          <a:bodyPr>
            <a:normAutofit/>
          </a:bodyPr>
          <a:lstStyle/>
          <a:p>
            <a:r>
              <a:rPr lang="en-US" b="1" dirty="0"/>
              <a:t>??</a:t>
            </a:r>
            <a:br>
              <a:rPr lang="en-US" dirty="0"/>
            </a:br>
            <a:endParaRPr lang="en-US" dirty="0"/>
          </a:p>
        </p:txBody>
      </p:sp>
      <p:sp>
        <p:nvSpPr>
          <p:cNvPr id="3" name="Subtitle 2">
            <a:extLst>
              <a:ext uri="{FF2B5EF4-FFF2-40B4-BE49-F238E27FC236}">
                <a16:creationId xmlns:a16="http://schemas.microsoft.com/office/drawing/2014/main" id="{D4B70811-0837-A546-83EC-B116474BC1D5}"/>
              </a:ext>
            </a:extLst>
          </p:cNvPr>
          <p:cNvSpPr>
            <a:spLocks noGrp="1"/>
          </p:cNvSpPr>
          <p:nvPr>
            <p:ph type="subTitle" idx="1"/>
          </p:nvPr>
        </p:nvSpPr>
        <p:spPr>
          <a:xfrm>
            <a:off x="1524000" y="4079875"/>
            <a:ext cx="9144000" cy="1655762"/>
          </a:xfrm>
        </p:spPr>
        <p:txBody>
          <a:bodyPr/>
          <a:lstStyle/>
          <a:p>
            <a:r>
              <a:rPr lang="en-US" dirty="0"/>
              <a:t>Sadia Afrin Purba</a:t>
            </a:r>
          </a:p>
        </p:txBody>
      </p:sp>
      <p:pic>
        <p:nvPicPr>
          <p:cNvPr id="5" name="Picture 4">
            <a:extLst>
              <a:ext uri="{FF2B5EF4-FFF2-40B4-BE49-F238E27FC236}">
                <a16:creationId xmlns:a16="http://schemas.microsoft.com/office/drawing/2014/main" id="{08886094-25C5-D8CD-1605-4BE599B51E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09024" y="1144608"/>
            <a:ext cx="6573951" cy="4587638"/>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94DE262-593B-5EA2-7037-FF6FEA5A38B0}"/>
              </a:ext>
            </a:extLst>
          </p:cNvPr>
          <p:cNvSpPr txBox="1"/>
          <p:nvPr/>
        </p:nvSpPr>
        <p:spPr>
          <a:xfrm>
            <a:off x="1385740" y="6052008"/>
            <a:ext cx="8653806" cy="646331"/>
          </a:xfrm>
          <a:prstGeom prst="rect">
            <a:avLst/>
          </a:prstGeom>
          <a:noFill/>
        </p:spPr>
        <p:txBody>
          <a:bodyPr wrap="square" rtlCol="0">
            <a:spAutoFit/>
          </a:bodyPr>
          <a:lstStyle/>
          <a:p>
            <a:r>
              <a:rPr lang="en-US" dirty="0"/>
              <a:t>Huang, H. Y., Kueng, R., &amp; </a:t>
            </a:r>
            <a:r>
              <a:rPr lang="en-US" dirty="0" err="1"/>
              <a:t>Preskill</a:t>
            </a:r>
            <a:r>
              <a:rPr lang="en-US" dirty="0"/>
              <a:t>, J. (2021). Information-theoretic bounds on quantum advantage in machine learning. Physical Review Letters, 126(19), 190505.</a:t>
            </a:r>
          </a:p>
        </p:txBody>
      </p:sp>
    </p:spTree>
    <p:extLst>
      <p:ext uri="{BB962C8B-B14F-4D97-AF65-F5344CB8AC3E}">
        <p14:creationId xmlns:p14="http://schemas.microsoft.com/office/powerpoint/2010/main" val="345962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26E24-01CE-E347-C746-F0F887F61D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DB0DF0-B1CA-20DC-61B5-681C64C9DA34}"/>
              </a:ext>
            </a:extLst>
          </p:cNvPr>
          <p:cNvSpPr>
            <a:spLocks noGrp="1"/>
          </p:cNvSpPr>
          <p:nvPr>
            <p:ph type="title"/>
          </p:nvPr>
        </p:nvSpPr>
        <p:spPr/>
        <p:txBody>
          <a:bodyPr/>
          <a:lstStyle/>
          <a:p>
            <a:r>
              <a:rPr lang="en-US" dirty="0"/>
              <a:t>Main Idea</a:t>
            </a:r>
          </a:p>
        </p:txBody>
      </p:sp>
      <p:sp>
        <p:nvSpPr>
          <p:cNvPr id="3" name="Content Placeholder 2">
            <a:extLst>
              <a:ext uri="{FF2B5EF4-FFF2-40B4-BE49-F238E27FC236}">
                <a16:creationId xmlns:a16="http://schemas.microsoft.com/office/drawing/2014/main" id="{9920F5FF-233E-D20B-2B0E-E63F79ED26C2}"/>
              </a:ext>
            </a:extLst>
          </p:cNvPr>
          <p:cNvSpPr>
            <a:spLocks noGrp="1"/>
          </p:cNvSpPr>
          <p:nvPr>
            <p:ph idx="1"/>
          </p:nvPr>
        </p:nvSpPr>
        <p:spPr/>
        <p:txBody>
          <a:bodyPr>
            <a:normAutofit/>
          </a:bodyPr>
          <a:lstStyle/>
          <a:p>
            <a:r>
              <a:rPr lang="en-US" dirty="0"/>
              <a:t>The key findings about training sample requirements are:</a:t>
            </a:r>
          </a:p>
          <a:p>
            <a:r>
              <a:rPr lang="en-US" dirty="0"/>
              <a:t>For average-case prediction error:</a:t>
            </a:r>
          </a:p>
          <a:p>
            <a:pPr lvl="1"/>
            <a:r>
              <a:rPr lang="en-US" dirty="0"/>
              <a:t>No exponential quantum advantage exists - classical ML models can achieve similar prediction accuracy with comparable (polynomial factor more) training samples</a:t>
            </a:r>
          </a:p>
          <a:p>
            <a:r>
              <a:rPr lang="en-US" dirty="0"/>
              <a:t>For worst-case prediction error:</a:t>
            </a:r>
          </a:p>
          <a:p>
            <a:pPr lvl="1"/>
            <a:r>
              <a:rPr lang="en-US" dirty="0"/>
              <a:t>Exponential quantum advantage is possible</a:t>
            </a:r>
          </a:p>
          <a:p>
            <a:endParaRPr lang="en-US" dirty="0"/>
          </a:p>
          <a:p>
            <a:endParaRPr lang="en-US" dirty="0"/>
          </a:p>
        </p:txBody>
      </p:sp>
      <p:sp>
        <p:nvSpPr>
          <p:cNvPr id="6" name="Slide Number Placeholder 5">
            <a:extLst>
              <a:ext uri="{FF2B5EF4-FFF2-40B4-BE49-F238E27FC236}">
                <a16:creationId xmlns:a16="http://schemas.microsoft.com/office/drawing/2014/main" id="{62002FAC-7C48-36F8-E2B5-FE09FF305676}"/>
              </a:ext>
            </a:extLst>
          </p:cNvPr>
          <p:cNvSpPr>
            <a:spLocks noGrp="1"/>
          </p:cNvSpPr>
          <p:nvPr>
            <p:ph type="sldNum" sz="quarter" idx="12"/>
          </p:nvPr>
        </p:nvSpPr>
        <p:spPr/>
        <p:txBody>
          <a:bodyPr/>
          <a:lstStyle/>
          <a:p>
            <a:fld id="{1146867E-F7A6-4114-917E-345E2E083108}" type="slidenum">
              <a:rPr lang="en-US" smtClean="0"/>
              <a:t>7</a:t>
            </a:fld>
            <a:endParaRPr lang="en-US"/>
          </a:p>
        </p:txBody>
      </p:sp>
      <p:pic>
        <p:nvPicPr>
          <p:cNvPr id="9" name="Picture 8">
            <a:extLst>
              <a:ext uri="{FF2B5EF4-FFF2-40B4-BE49-F238E27FC236}">
                <a16:creationId xmlns:a16="http://schemas.microsoft.com/office/drawing/2014/main" id="{A48B0469-C9F8-F121-C52D-BC80381EBD38}"/>
              </a:ext>
            </a:extLst>
          </p:cNvPr>
          <p:cNvPicPr>
            <a:picLocks noChangeAspect="1"/>
          </p:cNvPicPr>
          <p:nvPr/>
        </p:nvPicPr>
        <p:blipFill>
          <a:blip r:embed="rId2"/>
          <a:stretch>
            <a:fillRect/>
          </a:stretch>
        </p:blipFill>
        <p:spPr>
          <a:xfrm>
            <a:off x="4162761" y="4923849"/>
            <a:ext cx="2641134" cy="895205"/>
          </a:xfrm>
          <a:prstGeom prst="rect">
            <a:avLst/>
          </a:prstGeom>
        </p:spPr>
      </p:pic>
    </p:spTree>
    <p:extLst>
      <p:ext uri="{BB962C8B-B14F-4D97-AF65-F5344CB8AC3E}">
        <p14:creationId xmlns:p14="http://schemas.microsoft.com/office/powerpoint/2010/main" val="2189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DD17C-B7AE-1657-DB9C-04E32A79DA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5EB13AA-ECBA-5B84-B861-03024BDBAEB7}"/>
              </a:ext>
            </a:extLst>
          </p:cNvPr>
          <p:cNvSpPr>
            <a:spLocks noGrp="1"/>
          </p:cNvSpPr>
          <p:nvPr>
            <p:ph type="subTitle" idx="1"/>
          </p:nvPr>
        </p:nvSpPr>
        <p:spPr>
          <a:xfrm>
            <a:off x="1524000" y="4079875"/>
            <a:ext cx="9144000" cy="1655762"/>
          </a:xfrm>
        </p:spPr>
        <p:txBody>
          <a:bodyPr/>
          <a:lstStyle/>
          <a:p>
            <a:r>
              <a:rPr lang="en-US" dirty="0"/>
              <a:t>Sadia Afrin Purba</a:t>
            </a:r>
          </a:p>
        </p:txBody>
      </p:sp>
      <p:pic>
        <p:nvPicPr>
          <p:cNvPr id="5" name="Picture 4">
            <a:extLst>
              <a:ext uri="{FF2B5EF4-FFF2-40B4-BE49-F238E27FC236}">
                <a16:creationId xmlns:a16="http://schemas.microsoft.com/office/drawing/2014/main" id="{7DC44495-648A-590F-5DBF-343A78246B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77175" y="1991919"/>
            <a:ext cx="8162371" cy="287416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29F165C1-93E9-0F60-EE5E-904626D81172}"/>
              </a:ext>
            </a:extLst>
          </p:cNvPr>
          <p:cNvSpPr txBox="1"/>
          <p:nvPr/>
        </p:nvSpPr>
        <p:spPr>
          <a:xfrm>
            <a:off x="1385740" y="5735637"/>
            <a:ext cx="8653806" cy="923330"/>
          </a:xfrm>
          <a:prstGeom prst="rect">
            <a:avLst/>
          </a:prstGeom>
          <a:noFill/>
        </p:spPr>
        <p:txBody>
          <a:bodyPr wrap="square" rtlCol="0">
            <a:spAutoFit/>
          </a:bodyPr>
          <a:lstStyle/>
          <a:p>
            <a:r>
              <a:rPr lang="en-US" dirty="0"/>
              <a:t>Sim, S., Johnson, P. D., &amp; </a:t>
            </a:r>
            <a:r>
              <a:rPr lang="en-US" dirty="0" err="1"/>
              <a:t>Aspuru</a:t>
            </a:r>
            <a:r>
              <a:rPr lang="en-US" dirty="0"/>
              <a:t>‐Guzik, A. (2019). </a:t>
            </a:r>
            <a:r>
              <a:rPr lang="en-US" dirty="0" err="1"/>
              <a:t>Expressibility</a:t>
            </a:r>
            <a:r>
              <a:rPr lang="en-US" dirty="0"/>
              <a:t> and entangling capability of parameterized quantum circuits for hybrid quantum‐classical algorithms. Advanced Quantum Technologies, 2(12), 1900070.</a:t>
            </a:r>
          </a:p>
        </p:txBody>
      </p:sp>
    </p:spTree>
    <p:extLst>
      <p:ext uri="{BB962C8B-B14F-4D97-AF65-F5344CB8AC3E}">
        <p14:creationId xmlns:p14="http://schemas.microsoft.com/office/powerpoint/2010/main" val="172322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5704-96D0-AA77-0DB5-596B23CCA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49A66-C9CC-2A1C-C4F0-12A0A4427CBD}"/>
              </a:ext>
            </a:extLst>
          </p:cNvPr>
          <p:cNvSpPr>
            <a:spLocks noGrp="1"/>
          </p:cNvSpPr>
          <p:nvPr>
            <p:ph type="title"/>
          </p:nvPr>
        </p:nvSpPr>
        <p:spPr/>
        <p:txBody>
          <a:bodyPr/>
          <a:lstStyle/>
          <a:p>
            <a:r>
              <a:rPr lang="en-US" dirty="0"/>
              <a:t>Main Idea</a:t>
            </a:r>
          </a:p>
        </p:txBody>
      </p:sp>
      <p:sp>
        <p:nvSpPr>
          <p:cNvPr id="3" name="Content Placeholder 2">
            <a:extLst>
              <a:ext uri="{FF2B5EF4-FFF2-40B4-BE49-F238E27FC236}">
                <a16:creationId xmlns:a16="http://schemas.microsoft.com/office/drawing/2014/main" id="{BD59F889-B878-CD5E-3065-1434DC12E28C}"/>
              </a:ext>
            </a:extLst>
          </p:cNvPr>
          <p:cNvSpPr>
            <a:spLocks noGrp="1"/>
          </p:cNvSpPr>
          <p:nvPr>
            <p:ph idx="1"/>
          </p:nvPr>
        </p:nvSpPr>
        <p:spPr/>
        <p:txBody>
          <a:bodyPr>
            <a:normAutofit/>
          </a:bodyPr>
          <a:lstStyle/>
          <a:p>
            <a:r>
              <a:rPr lang="en-US" dirty="0"/>
              <a:t> Analyze 19 different quantum circuit designs varying in qubit connectivity and gate selection</a:t>
            </a:r>
          </a:p>
          <a:p>
            <a:pPr lvl="1"/>
            <a:r>
              <a:rPr lang="en-US" dirty="0" err="1"/>
              <a:t>Expressibility</a:t>
            </a:r>
            <a:r>
              <a:rPr lang="en-US" dirty="0"/>
              <a:t> "saturates" with increased circuit depth, with different circuits saturating at different values.</a:t>
            </a:r>
          </a:p>
          <a:p>
            <a:pPr lvl="1"/>
            <a:r>
              <a:rPr lang="en-US" dirty="0"/>
              <a:t>Controlled-X rotation gates (CRX) generally provide better </a:t>
            </a:r>
            <a:r>
              <a:rPr lang="en-US" dirty="0" err="1"/>
              <a:t>expressibility</a:t>
            </a:r>
            <a:r>
              <a:rPr lang="en-US" dirty="0"/>
              <a:t> than controlled-Z rotation gates (CRZ).</a:t>
            </a:r>
          </a:p>
          <a:p>
            <a:pPr lvl="1"/>
            <a:r>
              <a:rPr lang="en-US" dirty="0"/>
              <a:t>Ring or all-to-all qubit connectivity substantially improves performance compared to linear arrangements.</a:t>
            </a:r>
          </a:p>
          <a:p>
            <a:endParaRPr lang="en-US" dirty="0"/>
          </a:p>
          <a:p>
            <a:endParaRPr lang="en-US" dirty="0"/>
          </a:p>
        </p:txBody>
      </p:sp>
      <p:sp>
        <p:nvSpPr>
          <p:cNvPr id="6" name="Slide Number Placeholder 5">
            <a:extLst>
              <a:ext uri="{FF2B5EF4-FFF2-40B4-BE49-F238E27FC236}">
                <a16:creationId xmlns:a16="http://schemas.microsoft.com/office/drawing/2014/main" id="{0F070425-0207-3D8C-A611-2BF46F7C39BC}"/>
              </a:ext>
            </a:extLst>
          </p:cNvPr>
          <p:cNvSpPr>
            <a:spLocks noGrp="1"/>
          </p:cNvSpPr>
          <p:nvPr>
            <p:ph type="sldNum" sz="quarter" idx="12"/>
          </p:nvPr>
        </p:nvSpPr>
        <p:spPr/>
        <p:txBody>
          <a:bodyPr/>
          <a:lstStyle/>
          <a:p>
            <a:fld id="{1146867E-F7A6-4114-917E-345E2E083108}" type="slidenum">
              <a:rPr lang="en-US" smtClean="0"/>
              <a:t>9</a:t>
            </a:fld>
            <a:endParaRPr lang="en-US"/>
          </a:p>
        </p:txBody>
      </p:sp>
    </p:spTree>
    <p:extLst>
      <p:ext uri="{BB962C8B-B14F-4D97-AF65-F5344CB8AC3E}">
        <p14:creationId xmlns:p14="http://schemas.microsoft.com/office/powerpoint/2010/main" val="119914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15423</TotalTime>
  <Words>799</Words>
  <Application>Microsoft Office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Noto Sans</vt:lpstr>
      <vt:lpstr>Office Theme</vt:lpstr>
      <vt:lpstr>Literature Review</vt:lpstr>
      <vt:lpstr>?? </vt:lpstr>
      <vt:lpstr>Main Idea</vt:lpstr>
      <vt:lpstr>?? </vt:lpstr>
      <vt:lpstr>Main Idea</vt:lpstr>
      <vt:lpstr>?? </vt:lpstr>
      <vt:lpstr>Main Idea</vt:lpstr>
      <vt:lpstr>PowerPoint Presentation</vt:lpstr>
      <vt:lpstr>Main Idea</vt:lpstr>
      <vt:lpstr>PowerPoint Presentation</vt:lpstr>
      <vt:lpstr>?? </vt:lpstr>
      <vt:lpstr>PowerPoint Presentation</vt:lpstr>
      <vt:lpstr>?? </vt:lpstr>
      <vt:lpstr>Main Idea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Sadia Afrin Purba</dc:creator>
  <cp:lastModifiedBy>Sadia Afrin Purba</cp:lastModifiedBy>
  <cp:revision>30</cp:revision>
  <dcterms:created xsi:type="dcterms:W3CDTF">2024-09-12T01:13:00Z</dcterms:created>
  <dcterms:modified xsi:type="dcterms:W3CDTF">2025-02-19T17:54:33Z</dcterms:modified>
</cp:coreProperties>
</file>