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7" r:id="rId1"/>
    <p:sldMasterId id="2147483681" r:id="rId2"/>
    <p:sldMasterId id="2147483683" r:id="rId3"/>
    <p:sldMasterId id="2147483685" r:id="rId4"/>
    <p:sldMasterId id="2147483688" r:id="rId5"/>
  </p:sldMasterIdLst>
  <p:notesMasterIdLst>
    <p:notesMasterId r:id="rId51"/>
  </p:notesMasterIdLst>
  <p:sldIdLst>
    <p:sldId id="303" r:id="rId6"/>
    <p:sldId id="360" r:id="rId7"/>
    <p:sldId id="442" r:id="rId8"/>
    <p:sldId id="443" r:id="rId9"/>
    <p:sldId id="450" r:id="rId10"/>
    <p:sldId id="445" r:id="rId11"/>
    <p:sldId id="446" r:id="rId12"/>
    <p:sldId id="447" r:id="rId13"/>
    <p:sldId id="451" r:id="rId14"/>
    <p:sldId id="452" r:id="rId15"/>
    <p:sldId id="455" r:id="rId16"/>
    <p:sldId id="453" r:id="rId17"/>
    <p:sldId id="454" r:id="rId18"/>
    <p:sldId id="456" r:id="rId19"/>
    <p:sldId id="457" r:id="rId20"/>
    <p:sldId id="458" r:id="rId21"/>
    <p:sldId id="459" r:id="rId22"/>
    <p:sldId id="485" r:id="rId23"/>
    <p:sldId id="486" r:id="rId24"/>
    <p:sldId id="460" r:id="rId25"/>
    <p:sldId id="461" r:id="rId26"/>
    <p:sldId id="472" r:id="rId27"/>
    <p:sldId id="462" r:id="rId28"/>
    <p:sldId id="475" r:id="rId29"/>
    <p:sldId id="463" r:id="rId30"/>
    <p:sldId id="471" r:id="rId31"/>
    <p:sldId id="464" r:id="rId32"/>
    <p:sldId id="470" r:id="rId33"/>
    <p:sldId id="465" r:id="rId34"/>
    <p:sldId id="473" r:id="rId35"/>
    <p:sldId id="466" r:id="rId36"/>
    <p:sldId id="467" r:id="rId37"/>
    <p:sldId id="469" r:id="rId38"/>
    <p:sldId id="468" r:id="rId39"/>
    <p:sldId id="476" r:id="rId40"/>
    <p:sldId id="477" r:id="rId41"/>
    <p:sldId id="478" r:id="rId42"/>
    <p:sldId id="480" r:id="rId43"/>
    <p:sldId id="479" r:id="rId44"/>
    <p:sldId id="481" r:id="rId45"/>
    <p:sldId id="449" r:id="rId46"/>
    <p:sldId id="483" r:id="rId47"/>
    <p:sldId id="444" r:id="rId48"/>
    <p:sldId id="484" r:id="rId49"/>
    <p:sldId id="48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432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1440" userDrawn="1">
          <p15:clr>
            <a:srgbClr val="A4A3A4"/>
          </p15:clr>
        </p15:guide>
        <p15:guide id="7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58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00E9D-9473-354C-AEEB-D925A7D9A4C8}" v="34" dt="2025-07-23T13:02:19.140"/>
    <p1510:client id="{B19DA052-6599-EF5F-3DBB-A7679C2AD379}" v="907" dt="2025-07-23T11:45:32.886"/>
    <p1510:client id="{B5BCC876-C5FB-5BF5-2268-060B9C7A3FD9}" v="713" dt="2025-07-23T13:01:00.5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2880"/>
        <p:guide orient="horz" pos="432"/>
        <p:guide pos="5616"/>
        <p:guide pos="144"/>
        <p:guide orient="horz" pos="4183"/>
        <p:guide pos="1440"/>
        <p:guide pos="432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A63F-A652-A941-943E-42655CBE92DD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6984-104E-F74E-AFCE-72849C323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54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B0CF3-3F9E-D60F-9FA6-3FC92C163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06977C-F091-D333-0E08-829D0EDB56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CCB15A-028A-0D0B-28D2-8D632140E0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0C198-07D1-4105-124E-5B70FED23D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42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CC266-67D2-141D-88C0-3CAAFC826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68902D-1EEE-AA7E-A324-46526EE58C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00BE2-FEE8-076C-2A46-510BD2CC2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B9FAA-42C6-4A15-CDCF-FE318AB208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51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05D8A-C56D-6C28-A853-56D4522C0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EBAF38-CA10-BDD9-3A5C-99BA8E5918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552F94-F279-0097-BF8A-342776BFE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E5642-DDBC-173E-C5FD-BC418D0F19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41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A9A57-7C40-4084-83A3-2B4346028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BF4038-0C9F-3807-6790-0F51568767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395A9E-8F41-CA99-D5E1-7F03A4B048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069C6-BD1B-FB99-4B13-DCF9C5B6E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65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7A3DE-1462-0BB8-3C6F-123A2C53F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A84542-F015-51AA-6CAB-8BEC1D7596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791782-1FA0-7923-F030-FBAA200BEC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017DD-F492-3837-F342-BAC4F03400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77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026CA-F327-6BB7-E108-62AA40E52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D28124-8F0B-4DC9-2F5C-CE7E64963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70C476-477D-6C11-B8C7-4FCAE5B69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0FA88-9407-55AB-4C63-68491A11A7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5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6A9AE-491D-4B0E-A7B1-A0171E248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2DF86F-EA47-D559-EFAC-0D800C72BB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629CA7-B3DE-742D-4592-A1D3081915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DE998-A6A9-A1AF-39AC-FEBA0FB6A7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78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7C1A1-4506-6248-3177-8D5049984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B0100D-F4D2-514F-854C-D2F5C955EB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8CAD20-2EBD-F3D2-ADD7-EC5C2AB14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DFB4B-A201-3B4B-B0EF-26A382C99C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36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EEB5B-E4AC-717C-5A9E-E56AA32CF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D40F2D-6600-7CA0-239B-D38A81824C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278B27-14DE-32A5-ABFE-709842EEC2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81464-9C41-EEEA-3B9E-8E8233CF0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59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3E35C-6810-B1F7-9209-23F3F4654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A99FC5-80D7-532E-E8F1-DF8D5E6225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74A7A4-7102-9BC0-67AC-D523F067AF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2A251-66F5-4BA1-6ABA-4A47B1228A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3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384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96806-4216-F5AA-74F6-6C0D24F21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268500-27D0-8E39-CCEB-DA42C02F65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37A2A2-34E8-C5A4-AA15-9CE8B7CC1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D5C90-52E8-1894-0C73-9DBB280A25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13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ED055-2CE1-4A41-5732-A52983D6A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B6DCBB-ECA8-0C2D-9752-B969DB5329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A37140-47D0-C128-3B90-AA69B0479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5703E-9E88-063D-8201-C86855EB04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31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E4A9A-EDE4-C07F-3B6C-EDF179316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FAD6D2-963D-F063-E52A-44E9A676CA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1CCF5B-BB85-4BD1-58A9-BF756FD71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E23E3-67AD-ED8B-A191-7837664ADC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96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9805D-0ECD-7C2B-293E-DD20686C4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FEC15-30DB-3FCB-EFAC-3560731DA6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957154-E4E9-BABB-9C94-657B261AE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AEA8E-E9B9-635F-C11F-5EB1F7490C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23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4CE29-8AA8-A355-130E-7468465CE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3AEAEB-24E7-56E8-9F5B-1C51D011A2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9AE982-1186-B5AF-B77B-4808182682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AD458-8FB1-FB7D-FBF5-5DEC173E2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793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B25FD-D37C-ABFD-3CDE-370210B0D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107D42-4F41-CDAE-1EB1-EADF2786CF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4F9D71-C85C-CFD8-114A-48A95B763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ACD5B-9D35-B828-0203-12B55DBBAB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29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609A8-98A1-FDC3-9817-BCAE75A8C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C7F82C-62CD-6045-63E5-AAF10B8601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7B9A1C-DB96-FFD9-76A8-1A3B33D77D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2BB52-3A66-42DB-11E6-154F9F36C0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657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45C45-FBBD-BC06-A9E9-971B10378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EFBCEC-68EF-A8AF-0EB5-D570F52EF3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C7151A-6640-0EE6-FFE3-5120CE27B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C257A-5BE8-F63E-4CD3-DA7DAA0B95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74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18510-5CAE-B6FD-EED1-7F59DE4CF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6E794C-08D8-3AB4-130C-13A64659D0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FA6F3C-D6D6-5B1D-630A-FBEDBAE0C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A5FEA-E7A2-DE2B-AC31-DE72B41CB1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791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67552-C0B6-3546-C9BB-8F5CFB22B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135283-503F-ABC7-7367-4E66651D94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57C656-AE44-2DB7-741C-CC3BEBAE5C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FC530-99C5-B932-0D2D-4CFA4823F0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8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8CA9D-A94F-42E5-E7F6-3908C49FF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2EF5C9-3447-2A9B-E350-8566B58295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95522A-4AFB-54FB-56B2-7CCDB246EB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3CFD6-304B-09FD-CC10-D3C1002700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707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FD06D-439B-0C8A-1836-372B94715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36025C-DDE1-994A-E7F5-26D6F5EB57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137BB8-B337-5B3C-4D55-54A5B4DF3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90399-E6F3-43B0-C383-BCC3C8EB98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037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4C812-248E-E420-21C5-0553FB2AB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B4BFE3-22B1-6AB9-3E4E-4CB84E3725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42F993-3F25-170F-E8AD-0EA22C8891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1C6B6-76C6-1296-224D-BC0B12D16E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56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5C36D-2712-9E50-3593-7AC6A38AD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6B917D-51F7-867F-0BFA-8401AFDCC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51A326-7407-00CF-3C83-2B9AA498CB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F55D9-17A1-0737-668C-21C7AC09C3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589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19571-F361-178D-6A4A-1FA705DC8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1E13CD-5965-19A5-8517-4D814CA030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672034-5871-6685-6D50-365C4375DB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592EC-41B7-ACA1-54A4-2745724B84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675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A8C8B-0651-0E95-EE5A-2BEF8CA9A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15ED55-BA1B-6351-1B9D-7A87EF269C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8A041A-C1EB-055B-FBE5-1BC9BBBCB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CC1B2-A4E3-DB0E-7F08-E42537BE67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67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13619-C5C8-9634-9012-3A353C505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9F82A-E5BA-42D2-FE88-C9925D3432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016076-264E-4DB5-C864-A0F69E6600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A907F-5A55-C88C-DD26-28D78742F6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511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4B4D5-1ED1-A564-F24C-4201BD751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535619-F38A-E57D-DC39-89DDEBF87C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5CC279-D12E-1D8A-8617-4DC14551F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AA38F-C82C-245A-F4A4-66ADA7478C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657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0C121-B7DD-B59F-06DF-88A32709C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0B519C-B1F0-E494-D1D0-B435A1D8F4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838575-EBC6-1B8E-2D79-69A87ED46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97385-1447-9A70-33FF-4C320FA5B4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941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C061E-59AB-3511-933D-D6B550F15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BFFDA2-0D59-9395-A63A-B203D4D1F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440DBF-36B1-6540-2AE3-636D04C60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91055-C8B5-533E-2EEF-ECC41C183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006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3F0C7-7CCC-F895-DA5B-7BA24155E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05F872-5AA9-ACD8-620A-B2C7A9E29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F28CA6-3F9B-94D5-C077-94EE239ADF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358D3-44DC-6818-966B-786441AB72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56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3C4C5-9823-377C-1508-EEDFBFA0F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12B7CE-7717-A6A2-8D3F-10CCA7617B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15DC27-05E4-4D20-AB9F-18BDE32A2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BB431-69B3-98CA-37B1-5A3396DCB7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646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FAEAB-A541-253D-79F2-9E1E39C6B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14AD7C-A482-BF41-F494-64CB5111F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1D6CE7-5B98-B40D-BE67-2671C98CE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FF2F9-71CD-C088-4AE6-1179692465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076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2948B-7137-08BF-584E-1A8C9A904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1BAAD7-398E-5092-E991-F12D5A246C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46B0B5-7D0A-52A1-BD62-9A02242AE7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E7CC0-C4E5-2E30-79F8-CBADA4E525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944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2CA5C-8C37-7A83-8634-734A91CD9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2D83C2-9DD0-94AD-1B4F-40BFE6A2CF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17DE5B-5415-DA25-591D-F50868592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D49A7-01D4-5E96-46A0-39A1EB3F0D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65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9978F-2A51-DABE-8CCD-B4E4C6F2B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FDC65C-2806-3C06-F69A-7E19D31313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DCF1B1-BFFA-27E1-245A-8F5BA7CC4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7B58B-6AB0-C5FD-756E-03B904991F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960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41CD8-D0F6-9B10-3435-F0F61C3B1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88519B-7BC4-00D9-61F2-929DB95D2A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33D3A2-9B14-0EC3-D7C2-306854B521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31BB8-8747-EF80-DED2-F0B50D3400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24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7AAB0-A870-3CFB-BEA6-64F7BE22D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924C66-6325-3CF3-74F5-D006EC009C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FF8A5C-9AF8-2046-BFCB-835345C38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64AE4-F493-AD69-8545-898D93E09F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BB62C-D2DD-0A61-AF5F-B4D814B00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DEA1CB-5F77-E863-69E6-E82A64D41A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C40A0D-28F3-BDB7-0BAA-75E11FD42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97E1F-DDD9-FFA4-B85C-EA9CC2A698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52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BA7F0-43C0-3470-FFEE-E9ACE0FB3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434B9E-4645-488F-D180-A282338275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C31393-0FF3-F3F9-3141-742016F21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0FF06-D222-EDFF-2D6E-E260163F4D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65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3B23E-64B2-BA7D-AB02-9D4D0D295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7B42B7-CD09-EB08-EDFC-77A4141274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5678B1-3CA2-F520-EB29-77BF6EBC2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9126A-F222-B610-1244-88045A9ECE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2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00F00-9B13-AA92-4423-602BD7B97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BCD21D-E0F6-1308-C35A-849C3160B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C6FC5C-5D36-AE91-7465-3FE0122FF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8BA50-CAA1-5238-BE3F-6F0EBECCF4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50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524FC-B4C6-4744-9C0E-F6888B77B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EFAD4C-DA2A-E709-FBC7-B28471051C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C53C58-D97D-8A64-A05C-A464C3BA01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0D09F-B779-1F8C-9455-112E2C7457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1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860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32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494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637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16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298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70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782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01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M. Abdullah : A Comprehensive Guide to Multiple Instance Learning in Whole Slide Image Pathology</a:t>
            </a:r>
            <a:r>
              <a:rPr lang="en-US" sz="1000" b="1">
                <a:solidFill>
                  <a:srgbClr val="1F497D">
                    <a:lumMod val="50000"/>
                  </a:srgbClr>
                </a:solidFill>
                <a:latin typeface="Calibri"/>
              </a:rPr>
              <a:t>	July 23, 2025</a:t>
            </a:r>
            <a:endParaRPr lang="en-US" sz="1000" b="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6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1" r:id="rId2"/>
    <p:sldLayoutId id="2147483692" r:id="rId3"/>
    <p:sldLayoutId id="2147483693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80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J. Picone: Applications of Deep Learning to Automated Interpretation of Electroencephalograms </a:t>
            </a:r>
            <a:r>
              <a:rPr lang="en-US" sz="1000" b="1">
                <a:solidFill>
                  <a:srgbClr val="1F497D">
                    <a:lumMod val="50000"/>
                  </a:srgbClr>
                </a:solidFill>
                <a:latin typeface="Calibri"/>
              </a:rPr>
              <a:t>	January 19, 2024</a:t>
            </a:r>
            <a:endParaRPr lang="en-US" sz="1000" b="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4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cap="non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S.  Yang: </a:t>
            </a:r>
            <a:r>
              <a:rPr lang="en-US" sz="1000" b="1">
                <a:latin typeface="Arial"/>
                <a:cs typeface="Arial"/>
              </a:rPr>
              <a:t>Semi-automated Annotation</a:t>
            </a:r>
            <a:r>
              <a:rPr lang="en-US" sz="1000" b="1" cap="non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>
                <a:solidFill>
                  <a:srgbClr val="1F497D">
                    <a:lumMod val="50000"/>
                  </a:srgbClr>
                </a:solidFill>
                <a:latin typeface="Calibri"/>
              </a:rPr>
              <a:t>	December 3, 2016</a:t>
            </a:r>
            <a:endParaRPr lang="en-US" sz="1000" b="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4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html/2409.09173v1?utm_source=chatgpt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mc.ncbi.nlm.nih.gov/articles/PMC11384335/?utm_source=chatgpt.com" TargetMode="External"/><Relationship Id="rId4" Type="http://schemas.openxmlformats.org/officeDocument/2006/relationships/hyperlink" Target="https://github.com/mahmoodlab/CONCH?utm_source=chatgpt.co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html/2409.09173v1?utm_source=chatgpt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mc.ncbi.nlm.nih.gov/articles/PMC11384335/?utm_source=chatgpt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sc-powerpoint.officeapps.live.com/pods/ppt.aspx?ui=en-US&amp;rs=en-US&amp;wdorigin=APPHOME.APPHOME-WEB.DIRECT,APPHOME-WEB.FILEBROWSER.RECENT&amp;wdprevioussession=bb2ed823-e58d-4c45-8556-b2e609ebb571&amp;wdprevioussessionsrc=AppHomeWeb&amp;wdenableroaming=1&amp;mscc=1&amp;wdodb=1&amp;hid=188EB4A1-60DD-0000-D738-14B120A72CEB.0&amp;uih=sharepointcom&amp;wdlcid=en-US&amp;jsapi=1&amp;jsapiver=v2&amp;corrid=b19da052-6599-ef5f-3dbb-a7679c2ad379&amp;usid=b19da052-6599-ef5f-3dbb-a7679c2ad379&amp;newsession=1&amp;sftc=1&amp;uihit=docaspx&amp;muv=1&amp;ats=PairwiseBroker&amp;dchat=1&amp;sc=%7B%22pmo%22%3A%22https%3A%2F%2Ftuprd-my.sharepoint.com%22%2C%22pmshare%22%3Atrue%7D&amp;wdhostclicktime=1753264469174&amp;afdflight=2&amp;wdpodsurl=https%3A%2F%2Fusc-powerpoint.officeapps.live.com%2Fpods%2F&amp;wdpopsurl=https%3A%2F%2Fusc-powerpoint.officeapps.live.com%2F&amp;wdoverrides=devicepixelratio:1,RenderGifSlideShow:true&amp;wdwaccluster=PUS9&amp;filename=mil_wsi_works_v00.pptx&amp;filegeturlbool=true&amp;fs=13416815&amp;ro=false&amp;fastboot=true&amp;noauth=1&amp;thpanel=512&amp;sw=1024&amp;sh=459&amp;postmessagetoken=b19da052-6599-ef5f-3dbb-a7679c2ad379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huggingface.co/MahmoodLab/TITAN/blob/main/README.md?utm_source=chatgpt.co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html/2504.04045v1?utm_source=chatgpt.com" TargetMode="External"/><Relationship Id="rId3" Type="http://schemas.openxmlformats.org/officeDocument/2006/relationships/hyperlink" Target="https://ncbi.nlm.nih.gov/pmc/articles/PMC10023223/?utm_source=chatgpt.com" TargetMode="External"/><Relationship Id="rId7" Type="http://schemas.openxmlformats.org/officeDocument/2006/relationships/hyperlink" Target="https://www.sciencedirect.com/science/article/abs/pii/S1361841525000040?utm_source=chatgpt.com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2503.08581?utm_source=chatgpt.com" TargetMode="External"/><Relationship Id="rId5" Type="http://schemas.openxmlformats.org/officeDocument/2006/relationships/hyperlink" Target="https://arxiv.org/abs/2106.00908?utm_source=chatgpt.com" TargetMode="External"/><Relationship Id="rId4" Type="http://schemas.openxmlformats.org/officeDocument/2006/relationships/hyperlink" Target="https://arxiv.org/abs/2504.17379?utm_source=chatgpt.com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paper.com/chatpaper/paper/99458?utm_source=chatgpt.com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5iv.org/html/2408.02859?utm_source=chatgpt.com" TargetMode="External"/><Relationship Id="rId4" Type="http://schemas.openxmlformats.org/officeDocument/2006/relationships/hyperlink" Target="https://paperswithcode.com/paper/2408-02859?utm_source=chatgpt.com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1" y="1001610"/>
            <a:ext cx="8686799" cy="11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Comprehensive Guide to Multiple Instance Learning in Whole Slide Image Pathology </a:t>
            </a:r>
            <a:r>
              <a:rPr lang="en-US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32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228601" y="5452046"/>
            <a:ext cx="8686799" cy="11884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fontAlgn="base">
              <a:buNone/>
            </a:pPr>
            <a:r>
              <a:rPr lang="en-US" sz="1800" b="1" i="0" u="none" strike="noStrike">
                <a:solidFill>
                  <a:srgbClr val="E46C0A"/>
                </a:solidFill>
                <a:effectLst/>
                <a:latin typeface="Arial" panose="020B0604020202020204" pitchFamily="34" charset="0"/>
              </a:rPr>
              <a:t>Md Abdullah Al Mamun</a:t>
            </a: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1800" b="1" i="0" u="none" strike="noStrike">
                <a:solidFill>
                  <a:srgbClr val="E46C0A"/>
                </a:solidFill>
                <a:effectLst/>
                <a:latin typeface="Arial" panose="020B0604020202020204" pitchFamily="34" charset="0"/>
              </a:rPr>
              <a:t>MS Student, Electrical Engineering</a:t>
            </a: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0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>
              <a:buNone/>
            </a:pP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Neural Engineering Data Consortium</a:t>
            </a: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1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ctr" rtl="0" fontAlgn="base">
              <a:buNone/>
            </a:pP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Temple University</a:t>
            </a: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1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D3B5A2-613E-9446-8A7A-F9E967EFC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4649"/>
            <a:ext cx="1004757" cy="671094"/>
          </a:xfrm>
          <a:prstGeom prst="rect">
            <a:avLst/>
          </a:prstGeom>
        </p:spPr>
      </p:pic>
      <p:pic>
        <p:nvPicPr>
          <p:cNvPr id="1030" name="Picture 6" descr="Updated UNM Health Sciences logo standards">
            <a:extLst>
              <a:ext uri="{FF2B5EF4-FFF2-40B4-BE49-F238E27FC236}">
                <a16:creationId xmlns:a16="http://schemas.microsoft.com/office/drawing/2014/main" id="{522CCD96-4423-112C-572E-CE7034FCD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17952" r="65025" b="54914"/>
          <a:stretch/>
        </p:blipFill>
        <p:spPr bwMode="auto">
          <a:xfrm>
            <a:off x="8246569" y="188134"/>
            <a:ext cx="668831" cy="65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in a white coat&#10;&#10;AI-generated content may be incorrect.">
            <a:extLst>
              <a:ext uri="{FF2B5EF4-FFF2-40B4-BE49-F238E27FC236}">
                <a16:creationId xmlns:a16="http://schemas.microsoft.com/office/drawing/2014/main" id="{D86AC245-7C53-DA63-3D0D-58B63EEED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295" y="2345944"/>
            <a:ext cx="4423410" cy="29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BDDE5-9DBE-87F3-D13D-C76DB9FB7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91A059DA-4114-A7DA-C067-5B254542D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patch feature extraction (3)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3B21DE-FB25-CB9B-9CDA-315669F78721}"/>
              </a:ext>
            </a:extLst>
          </p:cNvPr>
          <p:cNvSpPr txBox="1"/>
          <p:nvPr/>
        </p:nvSpPr>
        <p:spPr>
          <a:xfrm>
            <a:off x="491490" y="845820"/>
            <a:ext cx="840105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Virchow &amp; Virchow2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Strengths: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These are very large vision-only models that consistently deliver high performance across a wide array of tasks and datasets.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They are particularly strong in classification tasks.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Weaknesses: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Training these models requires a massive amount of computational resources.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Their "black box" nature can be a hurdle for clinical adoption, as they lack a high degree of interpretability.</a:t>
            </a:r>
            <a:endParaRPr lang="en-US"/>
          </a:p>
          <a:p>
            <a:endParaRPr lang="en-US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7781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E187C-3264-5090-BC18-B4033CE1D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9FC1C7DB-081D-527F-16CF-2862D640F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patch feature extraction (4)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D263DA-FA5C-657C-9E2C-11642BAEFB33}"/>
              </a:ext>
            </a:extLst>
          </p:cNvPr>
          <p:cNvSpPr txBox="1"/>
          <p:nvPr/>
        </p:nvSpPr>
        <p:spPr>
          <a:xfrm>
            <a:off x="491490" y="845820"/>
            <a:ext cx="8401050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err="1"/>
              <a:t>Phikon</a:t>
            </a:r>
            <a:r>
              <a:rPr lang="en-US" b="1"/>
              <a:t> &amp; Phikon-v2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Strengths:</a:t>
            </a: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Trained on a very large, publicly available dataset of 450 million histology images.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Phikon-v2 is a large model (</a:t>
            </a:r>
            <a:r>
              <a:rPr lang="en-US" err="1">
                <a:ea typeface="+mn-lt"/>
                <a:cs typeface="+mn-lt"/>
              </a:rPr>
              <a:t>ViT</a:t>
            </a:r>
            <a:r>
              <a:rPr lang="en-US">
                <a:ea typeface="+mn-lt"/>
                <a:cs typeface="+mn-lt"/>
              </a:rPr>
              <a:t>-L) that performs on par with other foundation models trained on proprietary data.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Well-suited for biomarker prediction tasks.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Weaknesses:</a:t>
            </a: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Can be prone to overfitting when used with small datasets.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Requires significant computational resources.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Performance is sensitive to image quality and the model may not fully understand the broader context of the image.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May require fine-tuning for new tasks.</a:t>
            </a:r>
          </a:p>
          <a:p>
            <a:endParaRPr lang="en-US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305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55E69-13B5-53E8-0361-EC4A7D21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3895652A-C63A-4CBF-8F03-E312869ED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patch feature extraction (5)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279F7A-2A50-36A8-2AA3-D1C1C7EA945C}"/>
              </a:ext>
            </a:extLst>
          </p:cNvPr>
          <p:cNvSpPr txBox="1"/>
          <p:nvPr/>
        </p:nvSpPr>
        <p:spPr>
          <a:xfrm>
            <a:off x="491490" y="845820"/>
            <a:ext cx="840105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Prov-</a:t>
            </a:r>
            <a:r>
              <a:rPr lang="en-US" b="1" err="1"/>
              <a:t>Gigapath</a:t>
            </a:r>
            <a:endParaRPr lang="en-US" err="1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Strengths:</a:t>
            </a: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The first foundation model for pathology that can scale to analyze entire gigapixel whole-slide images, capturing global patterns.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Trained on a very large, real-world clinical dataset.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Shows high accuracy in tasks like cancer subtyping and mutation prediction.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Weaknesses:</a:t>
            </a: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Faces significant computational challenges due to the massive size of whole-slide images.</a:t>
            </a:r>
          </a:p>
          <a:p>
            <a:endParaRPr lang="en-US" b="1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094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69684-A6FF-34F3-C8CF-A37F9E8A1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4B200EB8-2E46-98A7-1736-10C038B63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patch feature extraction (6)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DC0330-2E7A-EA65-EF6B-6CC93DAD4C98}"/>
              </a:ext>
            </a:extLst>
          </p:cNvPr>
          <p:cNvSpPr txBox="1"/>
          <p:nvPr/>
        </p:nvSpPr>
        <p:spPr>
          <a:xfrm>
            <a:off x="491490" y="845820"/>
            <a:ext cx="840105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H-Optimus-0 &amp; H-Optimus-1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Strengths:</a:t>
            </a: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H-Optimus-1 is one of the largest foundation models for pathology, with over 1 billion parameters, and is trained on a massive and diverse dataset of over 1 million whole-slide images.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Achieves state-of-the-art performance on a variety of benchmarks and downstream applications, such as biomarker prediction.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Weaknesses:</a:t>
            </a: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Come with a significant computational burden.</a:t>
            </a:r>
          </a:p>
          <a:p>
            <a:endParaRPr lang="en-US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240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BACC3-0742-E78F-90F2-BCDEFF313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008F7A6E-4681-C148-DF7D-DD882F297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patch feature extraction (7)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D20A4D-9080-ADED-67D9-78FAEC959B84}"/>
              </a:ext>
            </a:extLst>
          </p:cNvPr>
          <p:cNvSpPr txBox="1"/>
          <p:nvPr/>
        </p:nvSpPr>
        <p:spPr>
          <a:xfrm>
            <a:off x="491490" y="845820"/>
            <a:ext cx="840105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MUSK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Strengths:</a:t>
            </a: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 multimodal vision-language model trained on a large-scale dataset of 50 million pathology images and 1 billion pathology-related text tokens.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Demonstrates superior performance across a wide range of patch-level and slide-level benchmarks, including cross-modal retrieval, visual question answering, and classification.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Shows promise in outcome prediction tasks.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Weaknesses:</a:t>
            </a: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As a vision-language model, it has the added complexity of multimodal pre-training.</a:t>
            </a:r>
          </a:p>
          <a:p>
            <a:endParaRPr lang="en-US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895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B8544-93A9-D75A-D0A6-37CDC529A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46037E5E-E748-56EF-918F-3259D18F8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patch feature extraction (8)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72EAAE-3D61-7716-FCCF-4ED489B600FF}"/>
              </a:ext>
            </a:extLst>
          </p:cNvPr>
          <p:cNvSpPr txBox="1"/>
          <p:nvPr/>
        </p:nvSpPr>
        <p:spPr>
          <a:xfrm>
            <a:off x="491490" y="845820"/>
            <a:ext cx="840105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Midnight-12k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Strengths:</a:t>
            </a: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Achieves state-of-the-art performance with significantly less training data than other models.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Outperforms most existing foundation models and performs on par with Virchow2 on average, even when trained on only 12,000 whole-slide images.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Weaknesses:</a:t>
            </a: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As a newer model, it may have less extensive validation across all possible downstream tasks compared to more established models.</a:t>
            </a:r>
          </a:p>
          <a:p>
            <a:endParaRPr lang="en-US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115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2AE70-F28B-3BF8-8BCE-A3E1EC437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75389A7D-47A6-BC7E-318A-F502C7EB0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patch feature extraction (9)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DF35BA-FE7B-3AAC-FDA6-10B6CE9073A3}"/>
              </a:ext>
            </a:extLst>
          </p:cNvPr>
          <p:cNvSpPr txBox="1"/>
          <p:nvPr/>
        </p:nvSpPr>
        <p:spPr>
          <a:xfrm>
            <a:off x="491490" y="845820"/>
            <a:ext cx="8401050" cy="57554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>
                <a:ea typeface="Calibri"/>
                <a:cs typeface="Calibri"/>
              </a:rPr>
              <a:t>Kaiko</a:t>
            </a:r>
            <a:endParaRPr lang="en-US" sz="1600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b="1">
                <a:ea typeface="Calibri"/>
                <a:cs typeface="Calibri"/>
              </a:rPr>
              <a:t>Strengths:</a:t>
            </a:r>
            <a:endParaRPr lang="en-US" sz="1600">
              <a:ea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1600">
                <a:ea typeface="Calibri"/>
                <a:cs typeface="Calibri"/>
              </a:rPr>
              <a:t>Demonstrates good performance across a diverse set of downstream tasks.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b="1">
                <a:ea typeface="Calibri"/>
                <a:cs typeface="Calibri"/>
              </a:rPr>
              <a:t>Weaknesses:</a:t>
            </a:r>
            <a:endParaRPr lang="en-US" sz="1600">
              <a:ea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1600">
                <a:ea typeface="Calibri"/>
                <a:cs typeface="Calibri"/>
              </a:rPr>
              <a:t>There is no consistent winner across all benchmark datasets, which </a:t>
            </a:r>
            <a:r>
              <a:rPr lang="en-US" sz="1600" err="1">
                <a:ea typeface="Calibri"/>
                <a:cs typeface="Calibri"/>
              </a:rPr>
              <a:t>suggeststhat</a:t>
            </a:r>
            <a:r>
              <a:rPr lang="en-US" sz="1600">
                <a:ea typeface="Calibri"/>
                <a:cs typeface="Calibri"/>
              </a:rPr>
              <a:t> its performance can be task-dependent.</a:t>
            </a:r>
          </a:p>
          <a:p>
            <a:r>
              <a:rPr lang="en-US" sz="1600" b="1" err="1">
                <a:ea typeface="Calibri"/>
                <a:cs typeface="Calibri"/>
              </a:rPr>
              <a:t>Lunit</a:t>
            </a:r>
            <a:endParaRPr lang="en-US" sz="1600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b="1">
                <a:ea typeface="Calibri"/>
                <a:cs typeface="Calibri"/>
              </a:rPr>
              <a:t>Strengths:</a:t>
            </a:r>
            <a:endParaRPr lang="en-US" sz="1600">
              <a:ea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1600">
                <a:ea typeface="Calibri"/>
                <a:cs typeface="Calibri"/>
              </a:rPr>
              <a:t>Leverages self-supervised learning to learn rich feature representations </a:t>
            </a:r>
            <a:r>
              <a:rPr lang="en-US" sz="1600" err="1">
                <a:ea typeface="Calibri"/>
                <a:cs typeface="Calibri"/>
              </a:rPr>
              <a:t>fromunlabeled</a:t>
            </a:r>
            <a:r>
              <a:rPr lang="en-US" sz="1600">
                <a:ea typeface="Calibri"/>
                <a:cs typeface="Calibri"/>
              </a:rPr>
              <a:t> images, which reduces the need for extensive manual annotations.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b="1">
                <a:ea typeface="Calibri"/>
                <a:cs typeface="Calibri"/>
              </a:rPr>
              <a:t>Weaknesses:</a:t>
            </a:r>
            <a:endParaRPr lang="en-US" sz="1600">
              <a:ea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1600">
                <a:ea typeface="Calibri"/>
                <a:cs typeface="Calibri"/>
              </a:rPr>
              <a:t>Faces challenges with data limitations, adaptation to specific domains, and alack of standardized evaluation benchmarks.</a:t>
            </a:r>
          </a:p>
          <a:p>
            <a:r>
              <a:rPr lang="en-US" sz="1600" b="1">
                <a:ea typeface="Calibri"/>
                <a:cs typeface="Calibri"/>
              </a:rPr>
              <a:t>Hibou</a:t>
            </a:r>
            <a:endParaRPr lang="en-US" sz="1600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b="1">
                <a:ea typeface="Calibri"/>
                <a:cs typeface="Calibri"/>
              </a:rPr>
              <a:t>Strengths:</a:t>
            </a:r>
            <a:endParaRPr lang="en-US" sz="1600">
              <a:ea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1600">
                <a:ea typeface="Calibri"/>
                <a:cs typeface="Calibri"/>
              </a:rPr>
              <a:t>Good at generalizing to a number of different tasks.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b="1">
                <a:ea typeface="Calibri"/>
                <a:cs typeface="Calibri"/>
              </a:rPr>
              <a:t>Weaknesses:</a:t>
            </a:r>
            <a:endParaRPr lang="en-US" sz="1600">
              <a:ea typeface="Calibri"/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1600">
                <a:ea typeface="Calibri"/>
                <a:cs typeface="Calibri"/>
              </a:rPr>
              <a:t>Like many other open-source models, it has not been extensively evaluated </a:t>
            </a:r>
            <a:r>
              <a:rPr lang="en-US" sz="1600" err="1">
                <a:ea typeface="Calibri"/>
                <a:cs typeface="Calibri"/>
              </a:rPr>
              <a:t>inreal</a:t>
            </a:r>
            <a:r>
              <a:rPr lang="en-US" sz="1600">
                <a:ea typeface="Calibri"/>
                <a:cs typeface="Calibri"/>
              </a:rPr>
              <a:t> clinical settings and may not be robust to real-world variations such as </a:t>
            </a:r>
            <a:r>
              <a:rPr lang="en-US" sz="1600" err="1">
                <a:ea typeface="Calibri"/>
                <a:cs typeface="Calibri"/>
              </a:rPr>
              <a:t>slidefading</a:t>
            </a:r>
            <a:r>
              <a:rPr lang="en-US" sz="1600">
                <a:ea typeface="Calibri"/>
                <a:cs typeface="Calibri"/>
              </a:rPr>
              <a:t> and dust.</a:t>
            </a:r>
          </a:p>
          <a:p>
            <a:pPr lvl="1"/>
            <a:endParaRPr lang="en-US" sz="1600">
              <a:ea typeface="Calibri"/>
              <a:cs typeface="Calibri"/>
            </a:endParaRPr>
          </a:p>
          <a:p>
            <a:endParaRPr lang="en-US" sz="1600">
              <a:ea typeface="Calibri"/>
              <a:cs typeface="Calibri"/>
            </a:endParaRPr>
          </a:p>
          <a:p>
            <a:endParaRPr lang="en-US" sz="1600" b="1">
              <a:ea typeface="Calibri"/>
              <a:cs typeface="Calibri"/>
            </a:endParaRPr>
          </a:p>
          <a:p>
            <a:pPr lvl="1"/>
            <a:endParaRPr lang="en-US" sz="16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8141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DFE20-C49F-38A3-B4E5-0C8F9B858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792A67E2-F053-A8AC-78A7-E13D5E912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patch feature extraction (10)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723A45-1BE8-FD5E-DD0C-97CA50FAEEE4}"/>
              </a:ext>
            </a:extLst>
          </p:cNvPr>
          <p:cNvSpPr txBox="1"/>
          <p:nvPr/>
        </p:nvSpPr>
        <p:spPr>
          <a:xfrm>
            <a:off x="491490" y="845820"/>
            <a:ext cx="8401050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err="1"/>
              <a:t>CTransPath</a:t>
            </a:r>
            <a:r>
              <a:rPr lang="en-US" b="1"/>
              <a:t>-CHIEF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Strengths:</a:t>
            </a: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Leverages both unsupervised pre-training for tile-level features and weakly supervised pre-training for whole-slide patterns, allowing it to capture diverse pathology representations.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Weaknesses:</a:t>
            </a: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May have limited generalizability to images from different digitization protocols or patient populations.</a:t>
            </a:r>
          </a:p>
          <a:p>
            <a:endParaRPr lang="en-US" b="1">
              <a:ea typeface="Calibri"/>
              <a:cs typeface="Calibri"/>
            </a:endParaRPr>
          </a:p>
          <a:p>
            <a:r>
              <a:rPr lang="en-US" b="1"/>
              <a:t>ResNet50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Strengths: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 strong baseline model that is well-documented and versatile across different domains.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It is a good choice for transfer learning, especially when you have limited labeled data.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Weaknesses: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Requires more resources than lightweight models, can overfit on small datasets, and has a fixed input size that may require resizing or cropping of images, which can lead to a loss of important details.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It is generally outperformed by more modern, histopathology-specific foundation models.</a:t>
            </a:r>
            <a:endParaRPr lang="en-US"/>
          </a:p>
          <a:p>
            <a:endParaRPr lang="en-US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808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105E2-B533-DB1A-85DF-5E4AD131B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B7FF0DFA-E927-0A02-788A-AE1B9C2B9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Comparison between Patch feature extraction models</a:t>
            </a: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0AA8BA-114A-DA81-1A01-3D85B65DA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148868"/>
              </p:ext>
            </p:extLst>
          </p:nvPr>
        </p:nvGraphicFramePr>
        <p:xfrm>
          <a:off x="-1412" y="601597"/>
          <a:ext cx="9144000" cy="5425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60057450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4072706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49438881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87635497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3793384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Model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Architecture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Pre‑training Method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Pre‑train Data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Notable Strengths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598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CONCH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ViT-B/16 (≈86M) + CoCa vision-language joint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Self-supervised iBOT → CoCa</a:t>
                      </a:r>
                      <a:endParaRPr lang="en-US" sz="1400" err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1.17M image-caption pairs in pathology (</a:t>
                      </a:r>
                      <a:r>
                        <a:rPr lang="en-US" sz="1400">
                          <a:hlinkClick r:id="rId3" tooltip="Phikon-v2 A large and public feature extractor ..."/>
                        </a:rPr>
                        <a:t>arXiv</a:t>
                      </a:r>
                      <a:r>
                        <a:rPr lang="en-US" sz="1400"/>
                        <a:t>, </a:t>
                      </a:r>
                      <a:r>
                        <a:rPr lang="en-US" sz="1400">
                          <a:hlinkClick r:id="rId4" tooltip="conch - Vision-Language Pathology Foundation Model"/>
                        </a:rPr>
                        <a:t>GitHub</a:t>
                      </a:r>
                      <a:r>
                        <a:rPr lang="en-US" sz="140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Excellent zero-shot and few-shot performance; matches or outperforms CTransPath (</a:t>
                      </a:r>
                      <a:r>
                        <a:rPr lang="en-US" sz="1400">
                          <a:hlinkClick r:id="rId5" tooltip="A visual-language foundation model for computational ..."/>
                        </a:rPr>
                        <a:t>PMC</a:t>
                      </a:r>
                      <a:r>
                        <a:rPr lang="en-US" sz="140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2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CTransPath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Swin-T/14 (≈28M)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MoCo-v3 variant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14 M patches from TCGA/PAIP (</a:t>
                      </a:r>
                      <a:r>
                        <a:rPr lang="en-US" sz="1400">
                          <a:hlinkClick r:id="rId3" tooltip="Phikon-v2 A large and public feature extractor ..."/>
                        </a:rPr>
                        <a:t>arXiv</a:t>
                      </a:r>
                      <a:r>
                        <a:rPr lang="en-US" sz="140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Strong SSL baseline for tile-level tasks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751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UNI (uni_v1/v2)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ViT‑L (≈307M)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DINOv2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100 M patches from ~100k WSIs (</a:t>
                      </a:r>
                      <a:r>
                        <a:rPr lang="en-US" sz="1400">
                          <a:hlinkClick r:id="rId3" tooltip="Phikon-v2 A large and public feature extractor ..."/>
                        </a:rPr>
                        <a:t>arXiv</a:t>
                      </a:r>
                      <a:r>
                        <a:rPr lang="en-US" sz="140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Ranked top‑tier in slide‑level benchmarks alongside Phikon-v2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939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Phikon (phikon/phikon_v2)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ViT-B or ViT-L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DINO / DINOv2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B: 43 M tiles; L: 460 M tiles from 58k WSIs (</a:t>
                      </a:r>
                      <a:r>
                        <a:rPr lang="en-US" sz="1400">
                          <a:hlinkClick r:id="rId3" tooltip="Phikon-v2 A large and public feature extractor ..."/>
                        </a:rPr>
                        <a:t>arXiv</a:t>
                      </a:r>
                      <a:r>
                        <a:rPr lang="en-US" sz="140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Phikon-v2 rivaled top FMs; strong in biomarker prediction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939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Kaiko (variants)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ViT‑S/B/L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DINO or DINOv2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TCGA (~29k WSIs) (</a:t>
                      </a:r>
                      <a:r>
                        <a:rPr lang="en-US" sz="1400">
                          <a:hlinkClick r:id="rId3" tooltip="Phikon-v2 A large and public feature extractor ..."/>
                        </a:rPr>
                        <a:t>arXiv</a:t>
                      </a:r>
                      <a:r>
                        <a:rPr lang="en-US" sz="140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Diverse architectures; competitive in benchmarks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4760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GigaPath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ViT-G (≈1.3B)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DINOv2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1.3B tiles from WSIs (</a:t>
                      </a:r>
                      <a:r>
                        <a:rPr lang="en-US" sz="1400">
                          <a:hlinkClick r:id="rId3" tooltip="Phikon-v2 A large and public feature extractor ..."/>
                        </a:rPr>
                        <a:t>arXiv</a:t>
                      </a:r>
                      <a:r>
                        <a:rPr lang="en-US" sz="140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Top‑ranked on many downstream tasks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653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H‑Optimus‑0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ViT‑G (≈1.1B)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DINOv2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&gt;500k WSIs (</a:t>
                      </a:r>
                      <a:r>
                        <a:rPr lang="en-US" sz="1400">
                          <a:hlinkClick r:id="rId3" tooltip="Phikon-v2 A large and public feature extractor ..."/>
                        </a:rPr>
                        <a:t>arXiv</a:t>
                      </a:r>
                      <a:r>
                        <a:rPr lang="en-US" sz="140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Razor‑sharp in slide‑level evaluations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918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405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091EA-9E8D-512C-F5C1-4EBBFA070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17F5C42F-206C-82FD-F381-18899C757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Comparison between Patch feature extraction models</a:t>
            </a: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A339B9-B1F7-CD05-FE78-55FFE9AE1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13014"/>
              </p:ext>
            </p:extLst>
          </p:nvPr>
        </p:nvGraphicFramePr>
        <p:xfrm>
          <a:off x="-1412" y="601597"/>
          <a:ext cx="9144000" cy="3749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60057450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4072706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49438881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87635497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3793384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Model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Architecture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Pre‑training Method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Pre‑train Data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Notable Strengths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598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Virchow / Virchow2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/>
                        <a:t>ViT</a:t>
                      </a:r>
                      <a:r>
                        <a:rPr lang="en-US" sz="1400"/>
                        <a:t>-H / </a:t>
                      </a:r>
                      <a:r>
                        <a:rPr lang="en-US" sz="1400" err="1"/>
                        <a:t>ViT</a:t>
                      </a:r>
                      <a:r>
                        <a:rPr lang="en-US" sz="1400"/>
                        <a:t>-G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DINOv2 variants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1.5M‑3.1M slides (</a:t>
                      </a:r>
                      <a:r>
                        <a:rPr lang="en-US" sz="1400">
                          <a:hlinkClick r:id="rId3" tooltip="Phikon-v2 A large and public feature extractor ..."/>
                        </a:rPr>
                        <a:t>arXiv</a:t>
                      </a:r>
                      <a:r>
                        <a:rPr lang="en-US" sz="140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Competitive large-scale </a:t>
                      </a:r>
                      <a:r>
                        <a:rPr lang="en-US" sz="1400" err="1"/>
                        <a:t>ViTs</a:t>
                      </a:r>
                      <a:r>
                        <a:rPr lang="en-US" sz="1400"/>
                        <a:t>; sometimes outpaced by smaller models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94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ResNet50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ResNet-50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Supervised on ImageNet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1.2M natural images (</a:t>
                      </a:r>
                      <a:r>
                        <a:rPr lang="en-US" sz="1400">
                          <a:hlinkClick r:id="rId4" tooltip="A visual-language foundation model for computational ..."/>
                        </a:rPr>
                        <a:t>PMC</a:t>
                      </a:r>
                      <a:r>
                        <a:rPr lang="en-US" sz="140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Common baseline; trailblazed by CONCH and SSL approaches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317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Hibou_l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/>
                        <a:t>ViT</a:t>
                      </a:r>
                      <a:r>
                        <a:rPr lang="en-US" sz="1400"/>
                        <a:t>-B/8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DINOv2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1.1M tiles (</a:t>
                      </a:r>
                      <a:r>
                        <a:rPr lang="en-US" sz="1400">
                          <a:hlinkClick r:id="rId3" tooltip="Phikon-v2 A large and public feature extractor ..."/>
                        </a:rPr>
                        <a:t>arXiv</a:t>
                      </a:r>
                      <a:r>
                        <a:rPr lang="en-US" sz="140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Medium-scale, public SSL model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837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virchow2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/>
                        <a:t>ViT</a:t>
                      </a:r>
                      <a:r>
                        <a:rPr lang="en-US" sz="1400"/>
                        <a:t>‑G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DINOv2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3.1M WSIs (</a:t>
                      </a:r>
                      <a:r>
                        <a:rPr lang="en-US" sz="1400">
                          <a:hlinkClick r:id="rId3" tooltip="Phikon-v2 A large and public feature extractor ..."/>
                        </a:rPr>
                        <a:t>arXiv</a:t>
                      </a:r>
                      <a:r>
                        <a:rPr lang="en-US" sz="140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Latest version with multiresolution pretraining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7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err="1"/>
                        <a:t>gigapath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/>
                        <a:t>ViT</a:t>
                      </a:r>
                      <a:r>
                        <a:rPr lang="en-US" sz="1400"/>
                        <a:t>-G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DINOv2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1.3B tiles (</a:t>
                      </a:r>
                      <a:r>
                        <a:rPr lang="en-US" sz="1400">
                          <a:hlinkClick r:id="rId3" tooltip="Phikon-v2 A large and public feature extractor ..."/>
                        </a:rPr>
                        <a:t>arXiv</a:t>
                      </a:r>
                      <a:r>
                        <a:rPr lang="en-US" sz="140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Top in 7/10 tasks, best overall AUC (</a:t>
                      </a:r>
                      <a:r>
                        <a:rPr lang="en-US" sz="1400">
                          <a:hlinkClick r:id="rId3" tooltip="Phikon-v2 A large and public feature extractor ..."/>
                        </a:rPr>
                        <a:t>arXiv</a:t>
                      </a:r>
                      <a:r>
                        <a:rPr lang="en-US" sz="140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676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53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sz="2000" b="0">
                <a:solidFill>
                  <a:prstClr val="black"/>
                </a:solidFill>
              </a:rPr>
              <a:t>The Digital Revolution in Pathology: Understanding Whole Slide Imaging (WSI)</a:t>
            </a: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695E0-FA01-70ED-E704-33D7E4F69241}"/>
              </a:ext>
            </a:extLst>
          </p:cNvPr>
          <p:cNvSpPr txBox="1"/>
          <p:nvPr/>
        </p:nvSpPr>
        <p:spPr>
          <a:xfrm>
            <a:off x="362094" y="788310"/>
            <a:ext cx="8401050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ea typeface="+mn-lt"/>
                <a:cs typeface="+mn-lt"/>
              </a:rPr>
              <a:t>Defining Whole Slide Imaging (WSI): From Glass to Gigapixels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WSI converts glass slides into high-res digital images.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Creates zoomable image pyramids mimicking microscopy.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Scanners vary from high-throughput to low-cost single-slide units.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The Significance of WSI in Modern Medicine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Enables remote sharing and global collaboration.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Digital slides last longer and avoid physical damage.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Supports AI tools and improves training with interactive content.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Technical Considerations and Challenges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Image quality depends on slide prep, scanning, and stitching.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Large file sizes need strong storage infrastructure.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Clinical use requires regulation and high-quality inputs for AI.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0293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E0623-6EE4-F452-F626-0624BFE47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58979527-871B-854F-8F9B-8FFF9FD41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extracting slide embeddings (1)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8C37CC-7A6D-D704-8649-9AED2559871C}"/>
              </a:ext>
            </a:extLst>
          </p:cNvPr>
          <p:cNvSpPr txBox="1"/>
          <p:nvPr/>
        </p:nvSpPr>
        <p:spPr>
          <a:xfrm>
            <a:off x="491490" y="845820"/>
            <a:ext cx="8401050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err="1"/>
              <a:t>MeanSlideEncoder</a:t>
            </a:r>
            <a:endParaRPr lang="en-US" err="1"/>
          </a:p>
          <a:p>
            <a:r>
              <a:rPr lang="en-US">
                <a:ea typeface="+mn-lt"/>
                <a:cs typeface="+mn-lt"/>
              </a:rPr>
              <a:t>This is the most basic slide encoder. It simply takes all the feature vectors from the patches of a slide and computes their average.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Pros:</a:t>
            </a: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Extremely Simple &amp; Fast:</a:t>
            </a:r>
            <a:r>
              <a:rPr lang="en-US">
                <a:ea typeface="+mn-lt"/>
                <a:cs typeface="+mn-lt"/>
              </a:rPr>
              <a:t> It's computationally very cheap and quick to execute.</a:t>
            </a:r>
          </a:p>
          <a:p>
            <a:pPr marL="742950" lvl="1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Good Baseline:</a:t>
            </a:r>
            <a:r>
              <a:rPr lang="en-US">
                <a:ea typeface="+mn-lt"/>
                <a:cs typeface="+mn-lt"/>
              </a:rPr>
              <a:t> Provides a reasonable starting point to compare more complex models against.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Cons:</a:t>
            </a: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High Information Loss:</a:t>
            </a:r>
            <a:r>
              <a:rPr lang="en-US">
                <a:ea typeface="+mn-lt"/>
                <a:cs typeface="+mn-lt"/>
              </a:rPr>
              <a:t> It treats all patches as equally important, "drowning out" the features of small but critical regions (like a small tumor area) in the noise of all the normal tissue patches.</a:t>
            </a:r>
          </a:p>
          <a:p>
            <a:pPr marL="742950" lvl="1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Poor Performance:</a:t>
            </a:r>
            <a:r>
              <a:rPr lang="en-US">
                <a:ea typeface="+mn-lt"/>
                <a:cs typeface="+mn-lt"/>
              </a:rPr>
              <a:t> Almost always performs worse than more sophisticated methods for complex diagnostic tasks.</a:t>
            </a:r>
          </a:p>
          <a:p>
            <a:endParaRPr lang="en-US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9525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285D5-EFCE-7935-15E6-7C5ED9ACC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AFCE049D-DE62-3715-2280-274DB4FA5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extracting slide embeddings (2)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B4C3C-97BA-E24F-2CAE-C01DBB3E0B94}"/>
              </a:ext>
            </a:extLst>
          </p:cNvPr>
          <p:cNvSpPr txBox="1"/>
          <p:nvPr/>
        </p:nvSpPr>
        <p:spPr>
          <a:xfrm>
            <a:off x="491490" y="845820"/>
            <a:ext cx="8401050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ABMIL Slide Encoder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 weakly-supervised slide-level foundation model that uses </a:t>
            </a:r>
            <a:r>
              <a:rPr lang="en-US" b="1">
                <a:ea typeface="+mn-lt"/>
                <a:cs typeface="+mn-lt"/>
              </a:rPr>
              <a:t>attention-based multiple instance learning (MIL)</a:t>
            </a:r>
            <a:r>
              <a:rPr lang="en-US">
                <a:ea typeface="+mn-lt"/>
                <a:cs typeface="+mn-lt"/>
              </a:rPr>
              <a:t>. It embeds image patches with a vision encoder, then uses attention mechanisms to weight and aggregate them into slide-level representations (</a:t>
            </a:r>
            <a:r>
              <a:rPr lang="en-US">
                <a:ea typeface="+mn-lt"/>
                <a:cs typeface="+mn-lt"/>
                <a:hlinkClick r:id="rId3"/>
              </a:rPr>
              <a:t>Ilse et al. 2018</a:t>
            </a:r>
            <a:r>
              <a:rPr lang="en-US">
                <a:ea typeface="+mn-lt"/>
                <a:cs typeface="+mn-lt"/>
              </a:rPr>
              <a:t> and reviewed in pathology MIL surveys).</a:t>
            </a:r>
          </a:p>
          <a:p>
            <a:br>
              <a:rPr lang="en-US"/>
            </a:br>
            <a:endParaRPr lang="en-US"/>
          </a:p>
          <a:p>
            <a:r>
              <a:rPr lang="en-US" b="1"/>
              <a:t>Pros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Interpretable attention</a:t>
            </a:r>
            <a:r>
              <a:rPr lang="en-US">
                <a:ea typeface="+mn-lt"/>
                <a:cs typeface="+mn-lt"/>
              </a:rPr>
              <a:t>: Assigns attention scores to patches, highlighting diagnostically relevant regions. This aids model interpretability and visualization of slide focus.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Simple yet effective</a:t>
            </a:r>
            <a:r>
              <a:rPr lang="en-US">
                <a:ea typeface="+mn-lt"/>
                <a:cs typeface="+mn-lt"/>
              </a:rPr>
              <a:t>: Straightforward aggregation via attention with MLP pooling performs strongly in slide-level weakly supervised tasks without complex </a:t>
            </a:r>
            <a:r>
              <a:rPr lang="en-US" err="1">
                <a:ea typeface="+mn-lt"/>
                <a:cs typeface="+mn-lt"/>
              </a:rPr>
              <a:t>architecturear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Broadly adopted baseline</a:t>
            </a:r>
            <a:r>
              <a:rPr lang="en-US">
                <a:ea typeface="+mn-lt"/>
                <a:cs typeface="+mn-lt"/>
              </a:rPr>
              <a:t>: Foundation for many MIL extensions (e.g., </a:t>
            </a:r>
            <a:r>
              <a:rPr lang="en-US" err="1">
                <a:ea typeface="+mn-lt"/>
                <a:cs typeface="+mn-lt"/>
              </a:rPr>
              <a:t>TransMIL</a:t>
            </a:r>
            <a:r>
              <a:rPr lang="en-US">
                <a:ea typeface="+mn-lt"/>
                <a:cs typeface="+mn-lt"/>
              </a:rPr>
              <a:t>, GABMIL) and provides strong comparative performance in classification and tumor localization.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Efficient computation</a:t>
            </a:r>
            <a:r>
              <a:rPr lang="en-US">
                <a:ea typeface="+mn-lt"/>
                <a:cs typeface="+mn-lt"/>
              </a:rPr>
              <a:t>: Requires less compute than transformer-based aggregators; scalable to large WSI datasets.</a:t>
            </a:r>
          </a:p>
          <a:p>
            <a:endParaRPr lang="en-US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4351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E8F2A-175F-C2CB-B72F-34680D3CF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C7F37D0B-2EB7-CA3D-CDF0-D72729FEB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extracting slide embeddings (2)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E199C-849D-949C-A395-40A8EDAF3FEB}"/>
              </a:ext>
            </a:extLst>
          </p:cNvPr>
          <p:cNvSpPr txBox="1"/>
          <p:nvPr/>
        </p:nvSpPr>
        <p:spPr>
          <a:xfrm>
            <a:off x="491490" y="845820"/>
            <a:ext cx="840105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en-US"/>
            </a:br>
            <a:endParaRPr lang="en-US"/>
          </a:p>
          <a:p>
            <a:r>
              <a:rPr lang="en-US" b="1"/>
              <a:t>Cons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Ignores spatial context</a:t>
            </a:r>
            <a:r>
              <a:rPr lang="en-US">
                <a:ea typeface="+mn-lt"/>
                <a:cs typeface="+mn-lt"/>
              </a:rPr>
              <a:t>: Treats patches independently, missing spatial relationships critical for pathology diagnosis.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Limited instance discrimination</a:t>
            </a:r>
            <a:r>
              <a:rPr lang="en-US">
                <a:ea typeface="+mn-lt"/>
                <a:cs typeface="+mn-lt"/>
              </a:rPr>
              <a:t>: Can allocate high attention to non-informative patches, reducing fine-grain classification accuracy.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Performance ceiling</a:t>
            </a:r>
            <a:r>
              <a:rPr lang="en-US">
                <a:ea typeface="+mn-lt"/>
                <a:cs typeface="+mn-lt"/>
              </a:rPr>
              <a:t>: Outperformed by models that model spatial and patch interactions (e.g., </a:t>
            </a:r>
            <a:r>
              <a:rPr lang="en-US" err="1">
                <a:ea typeface="+mn-lt"/>
                <a:cs typeface="+mn-lt"/>
              </a:rPr>
              <a:t>TransMIL</a:t>
            </a:r>
            <a:r>
              <a:rPr lang="en-US">
                <a:ea typeface="+mn-lt"/>
                <a:cs typeface="+mn-lt"/>
              </a:rPr>
              <a:t>, GABMIL)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Weak supervision only</a:t>
            </a:r>
            <a:r>
              <a:rPr lang="en-US">
                <a:ea typeface="+mn-lt"/>
                <a:cs typeface="+mn-lt"/>
              </a:rPr>
              <a:t>: Relies solely on slide labels; does not integrate multimodal data (e.g. text or stains).</a:t>
            </a:r>
            <a:endParaRPr lang="en-US"/>
          </a:p>
          <a:p>
            <a:endParaRPr lang="en-US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2594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850A6-2B12-343C-3E96-7927A5C1D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45DE8D73-0164-2EDA-39E1-FFB5F05AF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extracting slide embeddings (3)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D67AE5-02E1-1E28-3D0B-FAB72E60DBF8}"/>
              </a:ext>
            </a:extLst>
          </p:cNvPr>
          <p:cNvSpPr txBox="1"/>
          <p:nvPr/>
        </p:nvSpPr>
        <p:spPr>
          <a:xfrm>
            <a:off x="491490" y="845820"/>
            <a:ext cx="8401050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CHIEF Slide Encoder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 weakly-supervised whole-slide foundation model that learns slide-level representations by combining </a:t>
            </a:r>
            <a:r>
              <a:rPr lang="en-US" b="1">
                <a:ea typeface="+mn-lt"/>
                <a:cs typeface="+mn-lt"/>
              </a:rPr>
              <a:t>unsupervised tile feature learning</a:t>
            </a:r>
            <a:r>
              <a:rPr lang="en-US">
                <a:ea typeface="+mn-lt"/>
                <a:cs typeface="+mn-lt"/>
              </a:rPr>
              <a:t> and </a:t>
            </a:r>
            <a:r>
              <a:rPr lang="en-US" b="1">
                <a:ea typeface="+mn-lt"/>
                <a:cs typeface="+mn-lt"/>
              </a:rPr>
              <a:t>weakly-supervised slide-level pattern recognition</a:t>
            </a:r>
            <a:r>
              <a:rPr lang="en-US">
                <a:ea typeface="+mn-lt"/>
                <a:cs typeface="+mn-lt"/>
              </a:rPr>
              <a:t> across a large, diverse pathology dataset </a:t>
            </a:r>
            <a:br>
              <a:rPr lang="en-US"/>
            </a:br>
            <a:endParaRPr lang="en-US">
              <a:ea typeface="Calibri"/>
              <a:cs typeface="Calibri"/>
            </a:endParaRPr>
          </a:p>
          <a:p>
            <a:r>
              <a:rPr lang="en-US" b="1"/>
              <a:t>Pros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Large-scale pretraining</a:t>
            </a:r>
            <a:r>
              <a:rPr lang="en-US">
                <a:ea typeface="+mn-lt"/>
                <a:cs typeface="+mn-lt"/>
              </a:rPr>
              <a:t>: Trained on 60,530 WSIs spanning 19 anatomical sites, offering broad and diverse feature learning 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Robust domain generalization</a:t>
            </a:r>
            <a:r>
              <a:rPr lang="en-US">
                <a:ea typeface="+mn-lt"/>
                <a:cs typeface="+mn-lt"/>
              </a:rPr>
              <a:t>: Validated across 19,491 WSIs from 24 hospitals/cohorts internationally, showing strong performance despite domain shifts.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Dual pretraining strategy</a:t>
            </a:r>
            <a:r>
              <a:rPr lang="en-US">
                <a:ea typeface="+mn-lt"/>
                <a:cs typeface="+mn-lt"/>
              </a:rPr>
              <a:t>: Uses both unsupervised learning for tile-level patterns and weak supervision for slide-level features, capturing multi-scale contextual information.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Strong bench accuracy</a:t>
            </a:r>
            <a:r>
              <a:rPr lang="en-US">
                <a:ea typeface="+mn-lt"/>
                <a:cs typeface="+mn-lt"/>
              </a:rPr>
              <a:t>: Outperforms existing models by up to 36.1% on tasks like tumor detection, origin identification, mutation status prediction, and prognostic assessment.</a:t>
            </a:r>
          </a:p>
          <a:p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7021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EDE9C-E0DB-DD5F-3A8A-A4E0DE2D5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95BFF7D2-D9B3-6C73-9848-2425ED112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extracting slide embeddings (3)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429971-3C5A-1C64-3FE6-6674E11D86BC}"/>
              </a:ext>
            </a:extLst>
          </p:cNvPr>
          <p:cNvSpPr txBox="1"/>
          <p:nvPr/>
        </p:nvSpPr>
        <p:spPr>
          <a:xfrm>
            <a:off x="491490" y="845820"/>
            <a:ext cx="8401050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ea typeface="Calibri"/>
              <a:cs typeface="Calibri"/>
            </a:endParaRPr>
          </a:p>
          <a:p>
            <a:r>
              <a:rPr lang="en-US" b="1"/>
              <a:t>Cons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b="1">
                <a:ea typeface="+mn-lt"/>
                <a:cs typeface="+mn-lt"/>
              </a:rPr>
              <a:t>Weak supervision only</a:t>
            </a:r>
            <a:r>
              <a:rPr lang="en-US">
                <a:ea typeface="+mn-lt"/>
                <a:cs typeface="+mn-lt"/>
              </a:rPr>
              <a:t>: Lacks clinical text or multimodal inputs like reports or molecular data—learning relies solely on image-derived labels or slide-level annotations.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b="1">
                <a:ea typeface="+mn-lt"/>
                <a:cs typeface="+mn-lt"/>
              </a:rPr>
              <a:t>Slide-level labels needed</a:t>
            </a:r>
            <a:r>
              <a:rPr lang="en-US">
                <a:ea typeface="+mn-lt"/>
                <a:cs typeface="+mn-lt"/>
              </a:rPr>
              <a:t>: Requires sufficient slide-level annotation or metadata for weak supervision, which may not always be available across datasets.</a:t>
            </a:r>
          </a:p>
          <a:p>
            <a:pPr marL="285750" indent="-285750">
              <a:buFont typeface="Arial,Sans-Serif"/>
              <a:buChar char="•"/>
            </a:pPr>
            <a:r>
              <a:rPr lang="en-US" b="1">
                <a:ea typeface="+mn-lt"/>
                <a:cs typeface="+mn-lt"/>
              </a:rPr>
              <a:t>Licensing &amp; reproducibility</a:t>
            </a:r>
            <a:r>
              <a:rPr lang="en-US">
                <a:ea typeface="+mn-lt"/>
                <a:cs typeface="+mn-lt"/>
              </a:rPr>
              <a:t>: While open-source weights are available via Docker, usability may be limited by licensing terms and reproducibility across platforms.</a:t>
            </a:r>
          </a:p>
          <a:p>
            <a:endParaRPr lang="en-US">
              <a:ea typeface="+mn-lt"/>
              <a:cs typeface="+mn-lt"/>
            </a:endParaRPr>
          </a:p>
          <a:p>
            <a:endParaRPr lang="en-US" b="1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1187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E1C53-6DB2-E001-23FF-AA6E524A5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B789E1D5-10DC-B25A-AF27-E1E166B0F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extracting slide embeddings (4)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E3291B-B0E8-8376-7EC1-A36F85117E6E}"/>
              </a:ext>
            </a:extLst>
          </p:cNvPr>
          <p:cNvSpPr txBox="1"/>
          <p:nvPr/>
        </p:nvSpPr>
        <p:spPr>
          <a:xfrm>
            <a:off x="491490" y="845820"/>
            <a:ext cx="8401050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err="1"/>
              <a:t>GigaPath</a:t>
            </a:r>
            <a:r>
              <a:rPr lang="en-US" b="1"/>
              <a:t> Slide Encoder (Prov‑</a:t>
            </a:r>
            <a:r>
              <a:rPr lang="en-US" b="1" err="1"/>
              <a:t>GigaPath</a:t>
            </a:r>
            <a:r>
              <a:rPr lang="en-US" b="1"/>
              <a:t>)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 large-scale, self‑supervised foundation model for whole-slide pathology images. It combines </a:t>
            </a:r>
            <a:r>
              <a:rPr lang="en-US" b="1">
                <a:ea typeface="+mn-lt"/>
                <a:cs typeface="+mn-lt"/>
              </a:rPr>
              <a:t>tile-level </a:t>
            </a:r>
            <a:r>
              <a:rPr lang="en-US" b="1" err="1">
                <a:ea typeface="+mn-lt"/>
                <a:cs typeface="+mn-lt"/>
              </a:rPr>
              <a:t>ViT</a:t>
            </a:r>
            <a:r>
              <a:rPr lang="en-US" b="1">
                <a:ea typeface="+mn-lt"/>
                <a:cs typeface="+mn-lt"/>
              </a:rPr>
              <a:t> embeddings</a:t>
            </a:r>
            <a:r>
              <a:rPr lang="en-US">
                <a:ea typeface="+mn-lt"/>
                <a:cs typeface="+mn-lt"/>
              </a:rPr>
              <a:t> with a </a:t>
            </a:r>
            <a:r>
              <a:rPr lang="en-US" b="1">
                <a:ea typeface="+mn-lt"/>
                <a:cs typeface="+mn-lt"/>
              </a:rPr>
              <a:t>slide-level </a:t>
            </a:r>
            <a:r>
              <a:rPr lang="en-US" b="1" err="1">
                <a:ea typeface="+mn-lt"/>
                <a:cs typeface="+mn-lt"/>
              </a:rPr>
              <a:t>LongNet</a:t>
            </a:r>
            <a:r>
              <a:rPr lang="en-US" b="1">
                <a:ea typeface="+mn-lt"/>
                <a:cs typeface="+mn-lt"/>
              </a:rPr>
              <a:t>-based Transformer</a:t>
            </a:r>
            <a:r>
              <a:rPr lang="en-US">
                <a:ea typeface="+mn-lt"/>
                <a:cs typeface="+mn-lt"/>
              </a:rPr>
              <a:t> to model gigapixel WSIs end-to-end across 31 tissue types from ~30,000 patients. </a:t>
            </a:r>
            <a:endParaRPr lang="en-US"/>
          </a:p>
          <a:p>
            <a:br>
              <a:rPr lang="en-US"/>
            </a:br>
            <a:endParaRPr lang="en-US"/>
          </a:p>
          <a:p>
            <a:r>
              <a:rPr lang="en-US" b="1"/>
              <a:t>Pros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Ultra-high-scale pretraining</a:t>
            </a:r>
            <a:r>
              <a:rPr lang="en-US">
                <a:ea typeface="+mn-lt"/>
                <a:cs typeface="+mn-lt"/>
              </a:rPr>
              <a:t>: 1.38 billion 256×256 </a:t>
            </a:r>
            <a:r>
              <a:rPr lang="en-US" err="1">
                <a:ea typeface="+mn-lt"/>
                <a:cs typeface="+mn-lt"/>
              </a:rPr>
              <a:t>px</a:t>
            </a:r>
            <a:r>
              <a:rPr lang="en-US">
                <a:ea typeface="+mn-lt"/>
                <a:cs typeface="+mn-lt"/>
              </a:rPr>
              <a:t> tiles from 171,189 WSIs across 31 tissue types (~30,000 patients) enables robust learning of diverse pathology features.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Effective long-context modeling</a:t>
            </a:r>
            <a:r>
              <a:rPr lang="en-US">
                <a:ea typeface="+mn-lt"/>
                <a:cs typeface="+mn-lt"/>
              </a:rPr>
              <a:t>: Uses DINOv2 for tile-level feature extraction and </a:t>
            </a:r>
            <a:r>
              <a:rPr lang="en-US" err="1">
                <a:ea typeface="+mn-lt"/>
                <a:cs typeface="+mn-lt"/>
              </a:rPr>
              <a:t>LongNet</a:t>
            </a:r>
            <a:r>
              <a:rPr lang="en-US">
                <a:ea typeface="+mn-lt"/>
                <a:cs typeface="+mn-lt"/>
              </a:rPr>
              <a:t> with dilated attention for slide-level encoding, enabling linear scaling and global context capture. 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Top-tier performance</a:t>
            </a:r>
            <a:r>
              <a:rPr lang="en-US">
                <a:ea typeface="+mn-lt"/>
                <a:cs typeface="+mn-lt"/>
              </a:rPr>
              <a:t>: Achieved state-of-the-art results on 25 of 26 benchmark tasks including pan-cancer classification and mutation/subtype prediction. 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General slide-level embeddings</a:t>
            </a:r>
            <a:r>
              <a:rPr lang="en-US">
                <a:ea typeface="+mn-lt"/>
                <a:cs typeface="+mn-lt"/>
              </a:rPr>
              <a:t>: Produces contextualized slide representations suitable for classification, subtyping, retrieval, and can be fine‑tuned across multiple pathology tasks.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47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10A45-6ED5-0C20-253D-467BD9BF8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F70D987D-EA3E-BEAD-2049-56D7C334D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extracting slide embeddings (4)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90B0B8-E26A-C6EE-F7F9-3C63E823F2AF}"/>
              </a:ext>
            </a:extLst>
          </p:cNvPr>
          <p:cNvSpPr txBox="1"/>
          <p:nvPr/>
        </p:nvSpPr>
        <p:spPr>
          <a:xfrm>
            <a:off x="491490" y="845820"/>
            <a:ext cx="840105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en-US"/>
            </a:br>
            <a:endParaRPr lang="en-US"/>
          </a:p>
          <a:p>
            <a:r>
              <a:rPr lang="en-US" b="1"/>
              <a:t>Cons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Large compute requirements</a:t>
            </a:r>
            <a:r>
              <a:rPr lang="en-US">
                <a:ea typeface="+mn-lt"/>
                <a:cs typeface="+mn-lt"/>
              </a:rPr>
              <a:t>: Pretraining required multi-node GPU setups (e.g. 4 × 80 GB A100s) and large-scale masked autoencoding training. 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Research-use only licensing</a:t>
            </a:r>
            <a:r>
              <a:rPr lang="en-US">
                <a:ea typeface="+mn-lt"/>
                <a:cs typeface="+mn-lt"/>
              </a:rPr>
              <a:t>: Access to the model is restricted via Hugging Face with a research-only license; not approved for clinical or commercial use. 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Limited multimodality</a:t>
            </a:r>
            <a:r>
              <a:rPr lang="en-US">
                <a:ea typeface="+mn-lt"/>
                <a:cs typeface="+mn-lt"/>
              </a:rPr>
              <a:t>: Current implementation focuses solely on H&amp;E and IHC tile images—not trained on pathology report text or other modalities.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Domain bias potential</a:t>
            </a:r>
            <a:r>
              <a:rPr lang="en-US">
                <a:ea typeface="+mn-lt"/>
                <a:cs typeface="+mn-lt"/>
              </a:rPr>
              <a:t>: Pretrained primarily on data from Providence Health network; performance across other institutions or populations may vary. </a:t>
            </a:r>
            <a:endParaRPr lang="en-US"/>
          </a:p>
          <a:p>
            <a:endParaRPr lang="en-US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7652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B3642-8809-74BB-7C21-9AB2C1056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1BF2120D-31FB-60C3-DF6A-5E08290DF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extracting slide embeddings (5)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C65233-BE93-8524-172B-C3CC90783F72}"/>
              </a:ext>
            </a:extLst>
          </p:cNvPr>
          <p:cNvSpPr txBox="1"/>
          <p:nvPr/>
        </p:nvSpPr>
        <p:spPr>
          <a:xfrm>
            <a:off x="491490" y="845820"/>
            <a:ext cx="8401050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PRISM Slide Encoder</a:t>
            </a:r>
            <a:r>
              <a:rPr lang="en-US"/>
              <a:t> </a:t>
            </a:r>
            <a:r>
              <a:rPr lang="en-US" i="1"/>
              <a:t>(Pathology Report-Informed Slide Model)</a:t>
            </a:r>
          </a:p>
          <a:p>
            <a:r>
              <a:rPr lang="en-US">
                <a:ea typeface="+mn-lt"/>
                <a:cs typeface="+mn-lt"/>
              </a:rPr>
              <a:t>A multimodal, generative whole‑slide foundation model that combines </a:t>
            </a:r>
            <a:r>
              <a:rPr lang="en-US" b="1">
                <a:ea typeface="+mn-lt"/>
                <a:cs typeface="+mn-lt"/>
              </a:rPr>
              <a:t>tile-level visual embeddings</a:t>
            </a:r>
            <a:r>
              <a:rPr lang="en-US">
                <a:ea typeface="+mn-lt"/>
                <a:cs typeface="+mn-lt"/>
              </a:rPr>
              <a:t> (from H&amp;E WSIs) with </a:t>
            </a:r>
            <a:r>
              <a:rPr lang="en-US" b="1">
                <a:ea typeface="+mn-lt"/>
                <a:cs typeface="+mn-lt"/>
              </a:rPr>
              <a:t>clinical report text</a:t>
            </a:r>
            <a:r>
              <a:rPr lang="en-US">
                <a:ea typeface="+mn-lt"/>
                <a:cs typeface="+mn-lt"/>
              </a:rPr>
              <a:t> to produce slide-level representations capable of both classification and report generation</a:t>
            </a:r>
            <a:br>
              <a:rPr lang="en-US"/>
            </a:br>
            <a:endParaRPr lang="en-US">
              <a:ea typeface="Calibri"/>
              <a:cs typeface="Calibri"/>
            </a:endParaRPr>
          </a:p>
          <a:p>
            <a:r>
              <a:rPr lang="en-US" b="1"/>
              <a:t>Pros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Integrated image–text learning</a:t>
            </a:r>
            <a:r>
              <a:rPr lang="en-US">
                <a:ea typeface="+mn-lt"/>
                <a:cs typeface="+mn-lt"/>
              </a:rPr>
              <a:t>: Uses Virchow-derived tile embeddings aligned with pathology report text, enabling slide-level feature learning that captures both morphology and clinical context.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Generative capabilities</a:t>
            </a:r>
            <a:r>
              <a:rPr lang="en-US">
                <a:ea typeface="+mn-lt"/>
                <a:cs typeface="+mn-lt"/>
              </a:rPr>
              <a:t>: Can generate clinical-style diagnostic text based on slide-level embeddings, useful for report generation or decision support.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Zero-shot performance</a:t>
            </a:r>
            <a:r>
              <a:rPr lang="en-US">
                <a:ea typeface="+mn-lt"/>
                <a:cs typeface="+mn-lt"/>
              </a:rPr>
              <a:t>: Achieves near or above supervised model accuracy on cancer detection and subtype classification using prompt-based inference without fine-tuning 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Efficient fine-tuning</a:t>
            </a:r>
            <a:r>
              <a:rPr lang="en-US">
                <a:ea typeface="+mn-lt"/>
                <a:cs typeface="+mn-lt"/>
              </a:rPr>
              <a:t>: Even fine-tuning with just ~10% of training labels achieves biomarker prediction performance that rivals fully supervised models trained on 100% of the data </a:t>
            </a:r>
            <a:endParaRPr lang="en-US"/>
          </a:p>
          <a:p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0893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F2C16-2A35-75EB-9997-1348B6B06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723C383C-888C-A501-1D6D-D5515A998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extracting slide embeddings (5)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3C7BF6-E3D8-0E71-8BD9-5B927587F1A4}"/>
              </a:ext>
            </a:extLst>
          </p:cNvPr>
          <p:cNvSpPr txBox="1"/>
          <p:nvPr/>
        </p:nvSpPr>
        <p:spPr>
          <a:xfrm>
            <a:off x="491490" y="845820"/>
            <a:ext cx="8401050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en-US"/>
            </a:br>
            <a:endParaRPr lang="en-US"/>
          </a:p>
          <a:p>
            <a:r>
              <a:rPr lang="en-US" b="1"/>
              <a:t>Cons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Limited to H&amp;E and single-modal text</a:t>
            </a:r>
            <a:r>
              <a:rPr lang="en-US">
                <a:ea typeface="+mn-lt"/>
                <a:cs typeface="+mn-lt"/>
              </a:rPr>
              <a:t>: Only utilizes H&amp;E-stained slides; lacks multimodal stains (e.g. IHC, special stains), limiting broader biological context.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Architecture dependency</a:t>
            </a:r>
            <a:r>
              <a:rPr lang="en-US">
                <a:ea typeface="+mn-lt"/>
                <a:cs typeface="+mn-lt"/>
              </a:rPr>
              <a:t>: Works with specific tile encoders (Virchow) and structured report pairing; adapting to other infrastructures may require non-trivial engineering.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Report quality variance</a:t>
            </a:r>
            <a:r>
              <a:rPr lang="en-US">
                <a:ea typeface="+mn-lt"/>
                <a:cs typeface="+mn-lt"/>
              </a:rPr>
              <a:t>: Model performance depends on the consistency and richness of clinical report text, which may vary across institutions.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Less powerful than newer models</a:t>
            </a:r>
            <a:r>
              <a:rPr lang="en-US">
                <a:ea typeface="+mn-lt"/>
                <a:cs typeface="+mn-lt"/>
              </a:rPr>
              <a:t>: Later models like PRISM2 and TITAN offer significantly improved robustness, scale, and cross-modal alignment (see comparisons) </a:t>
            </a:r>
          </a:p>
          <a:p>
            <a:endParaRPr lang="en-US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584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9A54A-841D-1782-8F05-D69E05560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E569336A-169F-41F6-016F-4106350EE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extracting slide embeddings (6)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4A8E04-44CB-0540-B6AD-FB0A5E2BC7E0}"/>
              </a:ext>
            </a:extLst>
          </p:cNvPr>
          <p:cNvSpPr txBox="1"/>
          <p:nvPr/>
        </p:nvSpPr>
        <p:spPr>
          <a:xfrm>
            <a:off x="491490" y="845820"/>
            <a:ext cx="8401050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Threads Slide Encoder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 molecular-driven, weakly-supervised whole-slide foundation model. It encodes </a:t>
            </a:r>
            <a:r>
              <a:rPr lang="en-US" b="1">
                <a:ea typeface="+mn-lt"/>
                <a:cs typeface="+mn-lt"/>
              </a:rPr>
              <a:t>gigapixel WSIs</a:t>
            </a:r>
            <a:r>
              <a:rPr lang="en-US">
                <a:ea typeface="+mn-lt"/>
                <a:cs typeface="+mn-lt"/>
              </a:rPr>
              <a:t> across diverse tissue types and aligns them with </a:t>
            </a:r>
            <a:r>
              <a:rPr lang="en-US" b="1">
                <a:ea typeface="+mn-lt"/>
                <a:cs typeface="+mn-lt"/>
              </a:rPr>
              <a:t>paired molecular data</a:t>
            </a:r>
            <a:r>
              <a:rPr lang="en-US">
                <a:ea typeface="+mn-lt"/>
                <a:cs typeface="+mn-lt"/>
              </a:rPr>
              <a:t> (genomic/transcriptomic) via contrastive pretraining.</a:t>
            </a:r>
            <a:endParaRPr lang="en-US">
              <a:ea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r>
              <a:rPr lang="en-US" b="1"/>
              <a:t>Pros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Molecularly guided representations</a:t>
            </a:r>
            <a:r>
              <a:rPr lang="en-US">
                <a:ea typeface="+mn-lt"/>
                <a:cs typeface="+mn-lt"/>
              </a:rPr>
              <a:t>: Trained with matched genomic and transcriptomic profiles (RNA, SNVs, CNVs), enabling embeddings that capture underlying tissue biology.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Large-scale and diverse</a:t>
            </a:r>
            <a:r>
              <a:rPr lang="en-US">
                <a:ea typeface="+mn-lt"/>
                <a:cs typeface="+mn-lt"/>
              </a:rPr>
              <a:t>: Pretrained on 47,171 H&amp;E slides from 39 organs, the largest multimodal histopathology dataset to date.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Extensive task performance</a:t>
            </a:r>
            <a:r>
              <a:rPr lang="en-US">
                <a:ea typeface="+mn-lt"/>
                <a:cs typeface="+mn-lt"/>
              </a:rPr>
              <a:t>: Achieves state-of-the-art results across 54 oncology benchmarks—including subtype classification, mutation/IHC status, treatment response, and survival prediction—outperforming Prism, </a:t>
            </a:r>
            <a:r>
              <a:rPr lang="en-US" err="1">
                <a:ea typeface="+mn-lt"/>
                <a:cs typeface="+mn-lt"/>
              </a:rPr>
              <a:t>GigaPath</a:t>
            </a:r>
            <a:r>
              <a:rPr lang="en-US">
                <a:ea typeface="+mn-lt"/>
                <a:cs typeface="+mn-lt"/>
              </a:rPr>
              <a:t>, and CHIEF.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Rare-event and retrieval strength</a:t>
            </a:r>
            <a:r>
              <a:rPr lang="en-US">
                <a:ea typeface="+mn-lt"/>
                <a:cs typeface="+mn-lt"/>
              </a:rPr>
              <a:t>: Particularly effective in rare cancer prediction and retrieval tasks, aiding clinical case comparisons.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Efficient downstream use</a:t>
            </a:r>
            <a:r>
              <a:rPr lang="en-US">
                <a:ea typeface="+mn-lt"/>
                <a:cs typeface="+mn-lt"/>
              </a:rPr>
              <a:t>: Provides off-the-shelf embeddings suitable for linear probing or fine-tuning on new slide-level tasks.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8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B7614-F76F-0004-947B-F76D54E5B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0F4D7FEB-39B3-3483-E8D3-428219795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sz="2000" b="0">
                <a:solidFill>
                  <a:prstClr val="black"/>
                </a:solidFill>
              </a:rPr>
              <a:t>A Paradigm for Ambiguous Labels: An Introduction to Multiple Instance Learning (MIL)</a:t>
            </a: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3DEE79-8D42-0907-5872-189C34901AD0}"/>
              </a:ext>
            </a:extLst>
          </p:cNvPr>
          <p:cNvSpPr txBox="1"/>
          <p:nvPr/>
        </p:nvSpPr>
        <p:spPr>
          <a:xfrm>
            <a:off x="491490" y="845820"/>
            <a:ext cx="840105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What is MIL? A Weakly Supervised Approach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MIL uses labeled </a:t>
            </a:r>
            <a:r>
              <a:rPr lang="en-US" i="1">
                <a:ea typeface="+mn-lt"/>
                <a:cs typeface="+mn-lt"/>
              </a:rPr>
              <a:t>bags</a:t>
            </a:r>
            <a:r>
              <a:rPr lang="en-US">
                <a:ea typeface="+mn-lt"/>
                <a:cs typeface="+mn-lt"/>
              </a:rPr>
              <a:t> of instances, not individual instance labels.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Only group (bag) labels are known; instance labels are hidden.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Goal: identify key instance(s) responsible for the bag’s label.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 b="1"/>
              <a:t>The Standard MIL Assumption: Formalizing the Logic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 bag is positive if </a:t>
            </a:r>
            <a:r>
              <a:rPr lang="en-US" b="1">
                <a:ea typeface="+mn-lt"/>
                <a:cs typeface="+mn-lt"/>
              </a:rPr>
              <a:t>at least one</a:t>
            </a:r>
            <a:r>
              <a:rPr lang="en-US">
                <a:ea typeface="+mn-lt"/>
                <a:cs typeface="+mn-lt"/>
              </a:rPr>
              <a:t> instance is positive.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 bag is negative if </a:t>
            </a:r>
            <a:r>
              <a:rPr lang="en-US" b="1">
                <a:ea typeface="+mn-lt"/>
                <a:cs typeface="+mn-lt"/>
              </a:rPr>
              <a:t>all</a:t>
            </a:r>
            <a:r>
              <a:rPr lang="en-US">
                <a:ea typeface="+mn-lt"/>
                <a:cs typeface="+mn-lt"/>
              </a:rPr>
              <a:t> instances are negative.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Logic modeled as </a:t>
            </a:r>
            <a:r>
              <a:rPr lang="en-US">
                <a:latin typeface="Consolas"/>
                <a:ea typeface="Calibri"/>
                <a:cs typeface="Calibri"/>
              </a:rPr>
              <a:t>Y = max(y₁, y₂, ..., yₖ)</a:t>
            </a:r>
            <a:r>
              <a:rPr lang="en-US">
                <a:ea typeface="+mn-lt"/>
                <a:cs typeface="+mn-lt"/>
              </a:rPr>
              <a:t> (logical OR).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 b="1"/>
              <a:t>Why is MIL Necessary? The Problem of Incomplete Knowledge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MIL handles tasks with group labels but unknown key instances.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Useful in domains where instance-level labels are hard to get.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Applies to drug discovery, text, vision, and medical imaging.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323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43F9F-0B0C-6D19-D58C-4C981A6A1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A550AE03-AA35-3098-970F-51DC1748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extracting slide embeddings (6)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1ED0BD-7825-3619-85C1-9E208CB81AA4}"/>
              </a:ext>
            </a:extLst>
          </p:cNvPr>
          <p:cNvSpPr txBox="1"/>
          <p:nvPr/>
        </p:nvSpPr>
        <p:spPr>
          <a:xfrm>
            <a:off x="491490" y="845820"/>
            <a:ext cx="840105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en-US"/>
            </a:br>
            <a:endParaRPr lang="en-US"/>
          </a:p>
          <a:p>
            <a:r>
              <a:rPr lang="en-US" b="1"/>
              <a:t>Cons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Requires molecular pairing</a:t>
            </a:r>
            <a:r>
              <a:rPr lang="en-US">
                <a:ea typeface="+mn-lt"/>
                <a:cs typeface="+mn-lt"/>
              </a:rPr>
              <a:t>: Must have matched WSIs and molecular profiles; such datasets are costly and uncommon in most workflows.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Compute-intensive</a:t>
            </a:r>
            <a:r>
              <a:rPr lang="en-US">
                <a:ea typeface="+mn-lt"/>
                <a:cs typeface="+mn-lt"/>
              </a:rPr>
              <a:t>: Whole-slide transformer aggregation on gigapixel data needs high-performance hardware.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Limited multi-modal input</a:t>
            </a:r>
            <a:r>
              <a:rPr lang="en-US">
                <a:ea typeface="+mn-lt"/>
                <a:cs typeface="+mn-lt"/>
              </a:rPr>
              <a:t>: Currently uses only H&amp;E images and molecular profiles—no integration of text, IHC, or other stain types.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Research-stage availability</a:t>
            </a:r>
            <a:r>
              <a:rPr lang="en-US">
                <a:ea typeface="+mn-lt"/>
                <a:cs typeface="+mn-lt"/>
              </a:rPr>
              <a:t>: Model is still being finalized for public release; production readiness and licensing details remain pending.</a:t>
            </a:r>
          </a:p>
          <a:p>
            <a:endParaRPr lang="en-US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723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37946-DFA0-1AB4-8842-980AA9841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9A49F2AB-12D8-927F-E64D-00832D322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extracting slide embeddings (6)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41332A-B88D-DC0A-2F54-F97E63EBE47C}"/>
              </a:ext>
            </a:extLst>
          </p:cNvPr>
          <p:cNvSpPr txBox="1"/>
          <p:nvPr/>
        </p:nvSpPr>
        <p:spPr>
          <a:xfrm>
            <a:off x="398037" y="627763"/>
            <a:ext cx="8774861" cy="57554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err="1"/>
              <a:t>Multistain</a:t>
            </a:r>
            <a:r>
              <a:rPr lang="en-US" sz="1600" b="1"/>
              <a:t> Pretraining (MADELEINE)</a:t>
            </a:r>
            <a:endParaRPr lang="en-US" sz="1600">
              <a:ea typeface="Calibri"/>
              <a:cs typeface="Calibri"/>
            </a:endParaRPr>
          </a:p>
          <a:p>
            <a:r>
              <a:rPr lang="en-US" sz="1600">
                <a:ea typeface="+mn-lt"/>
                <a:cs typeface="+mn-lt"/>
              </a:rPr>
              <a:t>A multimodal, self‑supervised framework that uses </a:t>
            </a:r>
            <a:r>
              <a:rPr lang="en-US" sz="1600" b="1">
                <a:ea typeface="+mn-lt"/>
                <a:cs typeface="+mn-lt"/>
              </a:rPr>
              <a:t>multiple stains of the same tissue</a:t>
            </a:r>
            <a:r>
              <a:rPr lang="en-US" sz="1600">
                <a:ea typeface="+mn-lt"/>
                <a:cs typeface="+mn-lt"/>
              </a:rPr>
              <a:t> (e.g. H&amp;E, IHC stains) as different views to learn robust slide-level representations. It leverages both </a:t>
            </a:r>
            <a:r>
              <a:rPr lang="en-US" sz="1600" b="1">
                <a:ea typeface="+mn-lt"/>
                <a:cs typeface="+mn-lt"/>
              </a:rPr>
              <a:t>global</a:t>
            </a:r>
            <a:r>
              <a:rPr lang="en-US" sz="1600">
                <a:ea typeface="+mn-lt"/>
                <a:cs typeface="+mn-lt"/>
              </a:rPr>
              <a:t> and </a:t>
            </a:r>
            <a:r>
              <a:rPr lang="en-US" sz="1600" b="1">
                <a:ea typeface="+mn-lt"/>
                <a:cs typeface="+mn-lt"/>
              </a:rPr>
              <a:t>patch-level alignment</a:t>
            </a:r>
            <a:r>
              <a:rPr lang="en-US" sz="1600">
                <a:ea typeface="+mn-lt"/>
                <a:cs typeface="+mn-lt"/>
              </a:rPr>
              <a:t> across stains</a:t>
            </a:r>
            <a:endParaRPr lang="en-US" sz="1600">
              <a:ea typeface="Calibri"/>
              <a:cs typeface="Calibri"/>
            </a:endParaRPr>
          </a:p>
          <a:p>
            <a:r>
              <a:rPr lang="en-US" sz="1600" b="1"/>
              <a:t>Pros</a:t>
            </a:r>
            <a:endParaRPr lang="en-US" sz="16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>
                <a:ea typeface="+mn-lt"/>
                <a:cs typeface="+mn-lt"/>
              </a:rPr>
              <a:t>Richer morphological + molecular context</a:t>
            </a:r>
            <a:r>
              <a:rPr lang="en-US" sz="1600">
                <a:ea typeface="+mn-lt"/>
                <a:cs typeface="+mn-lt"/>
              </a:rPr>
              <a:t>: Learns complementary features by aligning across different stain types, capturing both structural and biomarker cues.</a:t>
            </a:r>
            <a:endParaRPr lang="en-US" sz="16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>
                <a:ea typeface="+mn-lt"/>
                <a:cs typeface="+mn-lt"/>
              </a:rPr>
              <a:t>Strong downstream performance</a:t>
            </a:r>
            <a:r>
              <a:rPr lang="en-US" sz="1600">
                <a:ea typeface="+mn-lt"/>
                <a:cs typeface="+mn-lt"/>
              </a:rPr>
              <a:t>: Outperforms existing baselines on 21 tasks (molecular/morphological classification, prognosis, few‑shot learning) across ~7,300 WSIs </a:t>
            </a:r>
            <a:endParaRPr lang="en-US" sz="16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>
                <a:ea typeface="+mn-lt"/>
                <a:cs typeface="+mn-lt"/>
              </a:rPr>
              <a:t>Dual-level alignment</a:t>
            </a:r>
            <a:r>
              <a:rPr lang="en-US" sz="1600">
                <a:ea typeface="+mn-lt"/>
                <a:cs typeface="+mn-lt"/>
              </a:rPr>
              <a:t>: Combines slide-level </a:t>
            </a:r>
            <a:r>
              <a:rPr lang="en-US" sz="1600" err="1">
                <a:ea typeface="+mn-lt"/>
                <a:cs typeface="+mn-lt"/>
              </a:rPr>
              <a:t>InfoNCE</a:t>
            </a:r>
            <a:r>
              <a:rPr lang="en-US" sz="1600">
                <a:ea typeface="+mn-lt"/>
                <a:cs typeface="+mn-lt"/>
              </a:rPr>
              <a:t> loss with patch-level graph optimal transport for fine-grained correspondence across stains</a:t>
            </a:r>
            <a:endParaRPr lang="en-US" sz="16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>
                <a:ea typeface="+mn-lt"/>
                <a:cs typeface="+mn-lt"/>
              </a:rPr>
              <a:t>Data efficiency in few‑shot scenarios</a:t>
            </a:r>
            <a:r>
              <a:rPr lang="en-US" sz="1600">
                <a:ea typeface="+mn-lt"/>
                <a:cs typeface="+mn-lt"/>
              </a:rPr>
              <a:t>: Even with just k = 1, 10, 25 labeled examples, encourages strong performance on biomarkers like ER, PR, HER2 </a:t>
            </a:r>
            <a:endParaRPr lang="en-US" sz="1600">
              <a:ea typeface="Calibri"/>
              <a:cs typeface="Calibri"/>
            </a:endParaRPr>
          </a:p>
          <a:p>
            <a:r>
              <a:rPr lang="en-US" sz="1600" b="1"/>
              <a:t>Cons</a:t>
            </a:r>
            <a:endParaRPr lang="en-US" sz="16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>
                <a:ea typeface="+mn-lt"/>
                <a:cs typeface="+mn-lt"/>
              </a:rPr>
              <a:t>Requires paired </a:t>
            </a:r>
            <a:r>
              <a:rPr lang="en-US" sz="1600" b="1" err="1">
                <a:ea typeface="+mn-lt"/>
                <a:cs typeface="+mn-lt"/>
              </a:rPr>
              <a:t>multistain</a:t>
            </a:r>
            <a:r>
              <a:rPr lang="en-US" sz="1600" b="1">
                <a:ea typeface="+mn-lt"/>
                <a:cs typeface="+mn-lt"/>
              </a:rPr>
              <a:t> WSIs</a:t>
            </a:r>
            <a:r>
              <a:rPr lang="en-US" sz="1600">
                <a:ea typeface="+mn-lt"/>
                <a:cs typeface="+mn-lt"/>
              </a:rPr>
              <a:t>: Needs large datasets where the same tissue is stained in multiple ways—rare and expensive to collect.</a:t>
            </a:r>
            <a:endParaRPr lang="en-US" sz="16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>
                <a:ea typeface="+mn-lt"/>
                <a:cs typeface="+mn-lt"/>
              </a:rPr>
              <a:t>Limited tissue/stain domains</a:t>
            </a:r>
            <a:r>
              <a:rPr lang="en-US" sz="1600">
                <a:ea typeface="+mn-lt"/>
                <a:cs typeface="+mn-lt"/>
              </a:rPr>
              <a:t>: Validated only on breast cancer and kidney transplant biopsies; generalization to other organs or stain types hasn’t been proven </a:t>
            </a:r>
            <a:endParaRPr lang="en-US" sz="16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>
                <a:ea typeface="+mn-lt"/>
                <a:cs typeface="+mn-lt"/>
              </a:rPr>
              <a:t>Computationally heavy</a:t>
            </a:r>
            <a:r>
              <a:rPr lang="en-US" sz="1600">
                <a:ea typeface="+mn-lt"/>
                <a:cs typeface="+mn-lt"/>
              </a:rPr>
              <a:t>: Preprocessing, patch extraction, stain‑agnostic </a:t>
            </a:r>
            <a:r>
              <a:rPr lang="en-US" sz="1600" err="1">
                <a:ea typeface="+mn-lt"/>
                <a:cs typeface="+mn-lt"/>
              </a:rPr>
              <a:t>ViT</a:t>
            </a:r>
            <a:r>
              <a:rPr lang="en-US" sz="1600">
                <a:ea typeface="+mn-lt"/>
                <a:cs typeface="+mn-lt"/>
              </a:rPr>
              <a:t> encoding, attention-based MIL—all require significant hardware (e.g. multiple GPUs) and engineering overhead </a:t>
            </a:r>
            <a:endParaRPr lang="en-US" sz="16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>
                <a:ea typeface="+mn-lt"/>
                <a:cs typeface="+mn-lt"/>
              </a:rPr>
              <a:t>Stain and site variability risk</a:t>
            </a:r>
            <a:r>
              <a:rPr lang="en-US" sz="1600">
                <a:ea typeface="+mn-lt"/>
                <a:cs typeface="+mn-lt"/>
              </a:rPr>
              <a:t>: Model’s robustness to heterogeneous staining protocols and multi-lab variability is not yet fully evaluated a</a:t>
            </a:r>
            <a:endParaRPr lang="en-US" sz="1600">
              <a:ea typeface="Calibri"/>
              <a:cs typeface="Calibri"/>
            </a:endParaRPr>
          </a:p>
          <a:p>
            <a:endParaRPr lang="en-US" sz="1600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2790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EBDAC-B097-C1D0-8E46-9382A2774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72853271-B294-1BC1-5A20-8202A2404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extracting slide embeddings (7)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7F8988-D54B-E890-B574-0A69EB9B5096}"/>
              </a:ext>
            </a:extLst>
          </p:cNvPr>
          <p:cNvSpPr txBox="1"/>
          <p:nvPr/>
        </p:nvSpPr>
        <p:spPr>
          <a:xfrm>
            <a:off x="491490" y="845820"/>
            <a:ext cx="8401050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TITAN (Transformer-based pathology Image and Text Alignment Network)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 multimodal slide-level foundation model combining </a:t>
            </a:r>
            <a:r>
              <a:rPr lang="en-US" b="1">
                <a:ea typeface="+mn-lt"/>
                <a:cs typeface="+mn-lt"/>
              </a:rPr>
              <a:t>visual self-supervised learning</a:t>
            </a:r>
            <a:r>
              <a:rPr lang="en-US">
                <a:ea typeface="+mn-lt"/>
                <a:cs typeface="+mn-lt"/>
              </a:rPr>
              <a:t> and </a:t>
            </a:r>
            <a:r>
              <a:rPr lang="en-US" b="1">
                <a:ea typeface="+mn-lt"/>
                <a:cs typeface="+mn-lt"/>
              </a:rPr>
              <a:t>vision–language alignment</a:t>
            </a:r>
            <a:r>
              <a:rPr lang="en-US">
                <a:ea typeface="+mn-lt"/>
                <a:cs typeface="+mn-lt"/>
              </a:rPr>
              <a:t>, pretrained on hundreds of thousands of WSIs and pathology reports </a:t>
            </a:r>
          </a:p>
          <a:p>
            <a:br>
              <a:rPr lang="en-US"/>
            </a:br>
            <a:endParaRPr lang="en-US"/>
          </a:p>
          <a:p>
            <a:r>
              <a:rPr lang="en-US" b="1"/>
              <a:t>Pros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Multimodal Integration</a:t>
            </a:r>
            <a:r>
              <a:rPr lang="en-US">
                <a:ea typeface="+mn-lt"/>
                <a:cs typeface="+mn-lt"/>
              </a:rPr>
              <a:t>: Trained with </a:t>
            </a:r>
            <a:r>
              <a:rPr lang="en-US" b="1">
                <a:ea typeface="+mn-lt"/>
                <a:cs typeface="+mn-lt"/>
              </a:rPr>
              <a:t>335,645 whole-slide images</a:t>
            </a:r>
            <a:r>
              <a:rPr lang="en-US">
                <a:ea typeface="+mn-lt"/>
                <a:cs typeface="+mn-lt"/>
              </a:rPr>
              <a:t> and </a:t>
            </a:r>
            <a:r>
              <a:rPr lang="en-US" b="1">
                <a:ea typeface="+mn-lt"/>
                <a:cs typeface="+mn-lt"/>
              </a:rPr>
              <a:t>182,000 real pathology reports</a:t>
            </a:r>
            <a:r>
              <a:rPr lang="en-US">
                <a:ea typeface="+mn-lt"/>
                <a:cs typeface="+mn-lt"/>
              </a:rPr>
              <a:t>, plus </a:t>
            </a:r>
            <a:r>
              <a:rPr lang="en-US" b="1">
                <a:ea typeface="+mn-lt"/>
                <a:cs typeface="+mn-lt"/>
              </a:rPr>
              <a:t>423,000 synthetic captions</a:t>
            </a:r>
            <a:r>
              <a:rPr lang="en-US">
                <a:ea typeface="+mn-lt"/>
                <a:cs typeface="+mn-lt"/>
              </a:rPr>
              <a:t>, enabling strong image-text alignment and multimodal embeddings 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Versatile Downstream Performance</a:t>
            </a:r>
            <a:r>
              <a:rPr lang="en-US">
                <a:ea typeface="+mn-lt"/>
                <a:cs typeface="+mn-lt"/>
              </a:rPr>
              <a:t>: Achieves </a:t>
            </a:r>
            <a:r>
              <a:rPr lang="en-US" b="1">
                <a:ea typeface="+mn-lt"/>
                <a:cs typeface="+mn-lt"/>
              </a:rPr>
              <a:t>state-of-the-art accuracy</a:t>
            </a:r>
            <a:r>
              <a:rPr lang="en-US">
                <a:ea typeface="+mn-lt"/>
                <a:cs typeface="+mn-lt"/>
              </a:rPr>
              <a:t> across tasks like linear probing, few-shot and zero-shot classification, cross-modal retrieval, rare disease retrieval, and pathology report generation — often </a:t>
            </a:r>
            <a:r>
              <a:rPr lang="en-US" b="1">
                <a:ea typeface="+mn-lt"/>
                <a:cs typeface="+mn-lt"/>
              </a:rPr>
              <a:t>without fine-tuning</a:t>
            </a:r>
            <a:r>
              <a:rPr lang="en-US">
                <a:ea typeface="+mn-lt"/>
                <a:cs typeface="+mn-lt"/>
              </a:rPr>
              <a:t> 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Zero-shot &amp; Few-shot Strength</a:t>
            </a:r>
            <a:r>
              <a:rPr lang="en-US">
                <a:ea typeface="+mn-lt"/>
                <a:cs typeface="+mn-lt"/>
              </a:rPr>
              <a:t>: Excels in low-data regimes across rare cancer retrieval and general classification tasks 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Slide‑level Embeddings for Diverse Use Cases</a:t>
            </a:r>
            <a:r>
              <a:rPr lang="en-US">
                <a:ea typeface="+mn-lt"/>
                <a:cs typeface="+mn-lt"/>
              </a:rPr>
              <a:t>: Can extract feature grids using CONCH patch encoder (512×512 patches at 20× magnification) for downstream ML tasks such as classification and retrieval </a:t>
            </a:r>
          </a:p>
          <a:p>
            <a:endParaRPr lang="en-US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372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76D76-736A-0F07-557B-714D2EA2B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BED8E5EB-7AF7-6BEA-938D-2DCD824DE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extracting slide embeddings (7)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443F28-E44D-E4E8-8EF5-E8299DFD0B89}"/>
              </a:ext>
            </a:extLst>
          </p:cNvPr>
          <p:cNvSpPr txBox="1"/>
          <p:nvPr/>
        </p:nvSpPr>
        <p:spPr>
          <a:xfrm>
            <a:off x="491490" y="845820"/>
            <a:ext cx="8401050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en-US"/>
            </a:br>
            <a:endParaRPr lang="en-US"/>
          </a:p>
          <a:p>
            <a:r>
              <a:rPr lang="en-US" b="1"/>
              <a:t>Cons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Access Restrictions</a:t>
            </a:r>
            <a:r>
              <a:rPr lang="en-US">
                <a:ea typeface="+mn-lt"/>
                <a:cs typeface="+mn-lt"/>
              </a:rPr>
              <a:t>: Requires academic authorization and adherence to CC‑BY‑NC‑ND license via Hugging Face registration, limiting commercial or broad use without approval.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Data Bias Risk</a:t>
            </a:r>
            <a:r>
              <a:rPr lang="en-US">
                <a:ea typeface="+mn-lt"/>
                <a:cs typeface="+mn-lt"/>
              </a:rPr>
              <a:t>: Trained predominantly on internal data from Mass General Brigham and </a:t>
            </a:r>
            <a:r>
              <a:rPr lang="en-US" err="1">
                <a:ea typeface="+mn-lt"/>
                <a:cs typeface="+mn-lt"/>
              </a:rPr>
              <a:t>GTEx</a:t>
            </a:r>
            <a:r>
              <a:rPr lang="en-US">
                <a:ea typeface="+mn-lt"/>
                <a:cs typeface="+mn-lt"/>
              </a:rPr>
              <a:t>—external generalizability across other institutions or disease profiles remains to be fully validated</a:t>
            </a:r>
            <a:r>
              <a:rPr lang="en-US">
                <a:ea typeface="+mn-lt"/>
                <a:cs typeface="+mn-lt"/>
                <a:hlinkClick r:id="rId3"/>
              </a:rPr>
              <a:t>.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Complex Setup</a:t>
            </a:r>
            <a:r>
              <a:rPr lang="en-US">
                <a:ea typeface="+mn-lt"/>
                <a:cs typeface="+mn-lt"/>
              </a:rPr>
              <a:t>: Requires pretrained patch encoder (CONCH v1.5) and specific preprocessing pipelines with h5 coordinate files for slide embedding extraction—more engineering overhead than single-modality models.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Limited Interpretability</a:t>
            </a:r>
            <a:r>
              <a:rPr lang="en-US">
                <a:ea typeface="+mn-lt"/>
                <a:cs typeface="+mn-lt"/>
              </a:rPr>
              <a:t>: While powerful for downstream performance, understanding how specific morphological and molecular features are mapped to text or reports remains opaque; model decisions are not easily interpretable.</a:t>
            </a:r>
          </a:p>
          <a:p>
            <a:endParaRPr lang="en-US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2952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7B299-1391-0786-901B-8356507E0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6BF24A32-B7A8-1ADB-42E4-907A1EB21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extracting slide embeddings (8)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21DCE-96F8-6720-5F98-8DD27A8CF226}"/>
              </a:ext>
            </a:extLst>
          </p:cNvPr>
          <p:cNvSpPr txBox="1"/>
          <p:nvPr/>
        </p:nvSpPr>
        <p:spPr>
          <a:xfrm>
            <a:off x="491490" y="845820"/>
            <a:ext cx="8401050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err="1"/>
              <a:t>TransMIL</a:t>
            </a:r>
            <a:r>
              <a:rPr lang="en-US" b="1"/>
              <a:t> (Transformer-based Correlated Multiple Instance Learning)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 Transformer-based model designed for weakly supervised classification of whole-slide images (WSIs) in computational pathology. It addresses the limitations of traditional Multiple Instance Learning (MIL) by incorporating spatial and morphological information through a correlated MIL framework.</a:t>
            </a:r>
            <a:endParaRPr lang="en-US"/>
          </a:p>
          <a:p>
            <a:r>
              <a:rPr lang="en-US" b="1"/>
              <a:t>Pros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Correlated MIL Framework</a:t>
            </a:r>
            <a:r>
              <a:rPr lang="en-US">
                <a:ea typeface="+mn-lt"/>
                <a:cs typeface="+mn-lt"/>
              </a:rPr>
              <a:t>: Introduces a correlated MIL approach that models inter-instance relationships, enhancing the learning process compared to traditional independent instance assumptions. 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Transformer Architecture</a:t>
            </a:r>
            <a:r>
              <a:rPr lang="en-US">
                <a:ea typeface="+mn-lt"/>
                <a:cs typeface="+mn-lt"/>
              </a:rPr>
              <a:t>: Utilizes a Transformer-based model to capture long-range dependencies and complex patterns within WSIs, improving classification accuracy. 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High Performance</a:t>
            </a:r>
            <a:r>
              <a:rPr lang="en-US">
                <a:ea typeface="+mn-lt"/>
                <a:cs typeface="+mn-lt"/>
              </a:rPr>
              <a:t>: Achieves state-of-the-art results with AUCs up to 98.82% on datasets like TCGA-RCC, demonstrating its effectiveness in various computational pathology tasks. 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Versatility</a:t>
            </a:r>
            <a:r>
              <a:rPr lang="en-US">
                <a:ea typeface="+mn-lt"/>
                <a:cs typeface="+mn-lt"/>
              </a:rPr>
              <a:t>: Applicable to both balanced and imbalanced datasets, as well as binary and multi-class classification tasks, making it a flexible tool for different pathology problems. 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Interpretability</a:t>
            </a:r>
            <a:r>
              <a:rPr lang="en-US">
                <a:ea typeface="+mn-lt"/>
                <a:cs typeface="+mn-lt"/>
              </a:rPr>
              <a:t>: Provides visualization capabilities that aid in understanding model decisions, which is crucial for clinical applications. 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7597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79BC6-327F-1B63-1BA9-3371974A0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EEFBF944-4590-9061-3B59-C4B9EAB00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extracting slide embeddings (8)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4A0AB3-B061-4993-72B3-5C33D4D26C0B}"/>
              </a:ext>
            </a:extLst>
          </p:cNvPr>
          <p:cNvSpPr txBox="1"/>
          <p:nvPr/>
        </p:nvSpPr>
        <p:spPr>
          <a:xfrm>
            <a:off x="491490" y="845820"/>
            <a:ext cx="8401050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 </a:t>
            </a:r>
            <a:r>
              <a:rPr lang="en-US" b="1">
                <a:ea typeface="+mn-lt"/>
                <a:cs typeface="+mn-lt"/>
              </a:rPr>
              <a:t>Cons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b="1">
                <a:ea typeface="+mn-lt"/>
                <a:cs typeface="+mn-lt"/>
              </a:rPr>
              <a:t>Computational Complexity</a:t>
            </a:r>
            <a:r>
              <a:rPr lang="en-US">
                <a:ea typeface="+mn-lt"/>
                <a:cs typeface="+mn-lt"/>
              </a:rPr>
              <a:t>: The Transformer-based architecture requires significant computational resources, which may limit its accessibility for some users. 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b="1">
                <a:ea typeface="+mn-lt"/>
                <a:cs typeface="+mn-lt"/>
              </a:rPr>
              <a:t>Data Requirements</a:t>
            </a:r>
            <a:r>
              <a:rPr lang="en-US">
                <a:ea typeface="+mn-lt"/>
                <a:cs typeface="+mn-lt"/>
              </a:rPr>
              <a:t>: Requires large, annotated datasets to train effectively, which may not be available in all clinical settings. 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b="1">
                <a:ea typeface="+mn-lt"/>
                <a:cs typeface="+mn-lt"/>
              </a:rPr>
              <a:t>Implementation Complexity</a:t>
            </a:r>
            <a:r>
              <a:rPr lang="en-US">
                <a:ea typeface="+mn-lt"/>
                <a:cs typeface="+mn-lt"/>
              </a:rPr>
              <a:t>: The model's complexity may pose challenges in terms of implementation and fine-tuning, necessitating expertise in machine learning and computational pathology.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6566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5018D-FBFA-1C8D-D634-03D1053A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7DE8F3B1-2613-D7AD-8A3A-433D50E94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extracting slide embeddings (9)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6AE08F-40BF-2FFE-21F8-530D32D99F21}"/>
              </a:ext>
            </a:extLst>
          </p:cNvPr>
          <p:cNvSpPr txBox="1"/>
          <p:nvPr/>
        </p:nvSpPr>
        <p:spPr>
          <a:xfrm>
            <a:off x="491490" y="845820"/>
            <a:ext cx="8401050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DS-MIL (Dual-Stream Multiple Instance Learning)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 weakly supervised deep learning framework designed for whole-slide image (WSI) classification in computational pathology. It leverages self-supervised contrastive learning and a dual-stream architecture to effectively handle gigapixel-sized WSIs without requiring pixel-level annotations. </a:t>
            </a:r>
            <a:endParaRPr lang="en-US"/>
          </a:p>
          <a:p>
            <a:br>
              <a:rPr lang="en-US"/>
            </a:br>
            <a:endParaRPr lang="en-US"/>
          </a:p>
          <a:p>
            <a:r>
              <a:rPr lang="en-US"/>
              <a:t> </a:t>
            </a:r>
            <a:r>
              <a:rPr lang="en-US" b="1"/>
              <a:t>Pros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Dual-Stream Architecture</a:t>
            </a:r>
            <a:r>
              <a:rPr lang="en-US">
                <a:ea typeface="+mn-lt"/>
                <a:cs typeface="+mn-lt"/>
              </a:rPr>
              <a:t>: Utilizes a dual-stream network to capture both local and global features of WSIs, enhancing classification performance. 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Self-Supervised Contrastive Learning</a:t>
            </a:r>
            <a:r>
              <a:rPr lang="en-US">
                <a:ea typeface="+mn-lt"/>
                <a:cs typeface="+mn-lt"/>
              </a:rPr>
              <a:t>: Employs self-supervised learning to pre-train the model, reducing the reliance on large annotated datasets. 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High Classification Accuracy</a:t>
            </a:r>
            <a:r>
              <a:rPr lang="en-US">
                <a:ea typeface="+mn-lt"/>
                <a:cs typeface="+mn-lt"/>
              </a:rPr>
              <a:t>: Achieves state-of-the-art performance on benchmark datasets, demonstrating its effectiveness in WSI classification. 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Scalability</a:t>
            </a:r>
            <a:r>
              <a:rPr lang="en-US">
                <a:ea typeface="+mn-lt"/>
                <a:cs typeface="+mn-lt"/>
              </a:rPr>
              <a:t>: Designed to handle gigapixel-sized WSIs efficiently, making it suitable for large-scale pathology studies. </a:t>
            </a:r>
            <a:endParaRPr lang="en-US"/>
          </a:p>
          <a:p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63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58D0F-E111-B33A-1114-DEC577BF4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C2DAF951-151F-E215-57B5-637EA1B59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extracting slide embeddings (9)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EACD5A-47F2-D9DE-E6D2-828577A62F83}"/>
              </a:ext>
            </a:extLst>
          </p:cNvPr>
          <p:cNvSpPr txBox="1"/>
          <p:nvPr/>
        </p:nvSpPr>
        <p:spPr>
          <a:xfrm>
            <a:off x="491490" y="845820"/>
            <a:ext cx="8401050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ea typeface="Calibri"/>
              <a:cs typeface="Calibri"/>
            </a:endParaRPr>
          </a:p>
          <a:p>
            <a:r>
              <a:rPr lang="en-US" b="1"/>
              <a:t>Cons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b="1">
                <a:ea typeface="+mn-lt"/>
                <a:cs typeface="+mn-lt"/>
              </a:rPr>
              <a:t>Computational Complexity</a:t>
            </a:r>
            <a:r>
              <a:rPr lang="en-US">
                <a:ea typeface="+mn-lt"/>
                <a:cs typeface="+mn-lt"/>
              </a:rPr>
              <a:t>: The dual-stream architecture and self-supervised learning approach may require significant computational resources for training. 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b="1">
                <a:ea typeface="+mn-lt"/>
                <a:cs typeface="+mn-lt"/>
              </a:rPr>
              <a:t>Implementation Complexity</a:t>
            </a:r>
            <a:r>
              <a:rPr lang="en-US">
                <a:ea typeface="+mn-lt"/>
                <a:cs typeface="+mn-lt"/>
              </a:rPr>
              <a:t>: The model's complexity may pose challenges in terms of implementation and fine-tuning, necessitating expertise in machine learning and computational pathology.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6499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67E0C-42A2-E52F-75F2-8A357A9C3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ABA5478B-2117-D776-A8B3-D8AE65F6E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extracting slide embeddings (10)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1D7ABD-6E8A-11DF-A5C2-9CE84F4AC44D}"/>
              </a:ext>
            </a:extLst>
          </p:cNvPr>
          <p:cNvSpPr txBox="1"/>
          <p:nvPr/>
        </p:nvSpPr>
        <p:spPr>
          <a:xfrm>
            <a:off x="491490" y="845820"/>
            <a:ext cx="8401050" cy="59093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err="1"/>
              <a:t>CTransPath</a:t>
            </a:r>
            <a:r>
              <a:rPr lang="en-US"/>
              <a:t> </a:t>
            </a:r>
            <a:r>
              <a:rPr lang="en-US" i="1"/>
              <a:t>(Contrastive Transformer Pathology Encoder)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 self‑supervised foundation model combining a </a:t>
            </a:r>
            <a:r>
              <a:rPr lang="en-US" b="1">
                <a:ea typeface="+mn-lt"/>
                <a:cs typeface="+mn-lt"/>
              </a:rPr>
              <a:t>hybrid CNN–Transformer (Swin-Tiny + CNN)</a:t>
            </a:r>
            <a:r>
              <a:rPr lang="en-US">
                <a:ea typeface="+mn-lt"/>
                <a:cs typeface="+mn-lt"/>
              </a:rPr>
              <a:t> with a novel </a:t>
            </a:r>
            <a:r>
              <a:rPr lang="en-US" b="1">
                <a:ea typeface="+mn-lt"/>
                <a:cs typeface="+mn-lt"/>
              </a:rPr>
              <a:t>Semantically Relevant Contrastive Learning (SRCL)</a:t>
            </a:r>
            <a:r>
              <a:rPr lang="en-US">
                <a:ea typeface="+mn-lt"/>
                <a:cs typeface="+mn-lt"/>
              </a:rPr>
              <a:t> strategy, pretrained on ~15 million histopathology patches from TCGA and PAIP datasets </a:t>
            </a:r>
            <a:endParaRPr lang="en-US"/>
          </a:p>
          <a:p>
            <a:br>
              <a:rPr lang="en-US"/>
            </a:br>
            <a:endParaRPr lang="en-US"/>
          </a:p>
          <a:p>
            <a:r>
              <a:rPr lang="en-US"/>
              <a:t> </a:t>
            </a:r>
            <a:r>
              <a:rPr lang="en-US" b="1"/>
              <a:t>Pros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Local + global feature extraction</a:t>
            </a:r>
            <a:r>
              <a:rPr lang="en-US">
                <a:ea typeface="+mn-lt"/>
                <a:cs typeface="+mn-lt"/>
              </a:rPr>
              <a:t>: CNN layers capture fine-grained local textures, while Swin-Transformer modules model global spatial context 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Semantically relevant contrastive learning</a:t>
            </a:r>
            <a:r>
              <a:rPr lang="en-US">
                <a:ea typeface="+mn-lt"/>
                <a:cs typeface="+mn-lt"/>
              </a:rPr>
              <a:t>: SRCL mines multiple positive patch pairs based on feature similarity, yielding richer, more informative representations than traditional contrastive approaches 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Excellent transfer performance</a:t>
            </a:r>
            <a:r>
              <a:rPr lang="en-US">
                <a:ea typeface="+mn-lt"/>
                <a:cs typeface="+mn-lt"/>
              </a:rPr>
              <a:t>: Achieves state-of-the-art results across diverse tasks (patch retrieval, classification, weakly supervised WSI classification, mitosis detection, gland segmentation) using public datasets like CAMELYON16, TCGA‑RCC, CRC, etc.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Scalable to gigapixel WSIs</a:t>
            </a:r>
            <a:r>
              <a:rPr lang="en-US">
                <a:ea typeface="+mn-lt"/>
                <a:cs typeface="+mn-lt"/>
              </a:rPr>
              <a:t>: Efficient feature extraction at patch level enables downstream aggregation for whole-slide analysis.</a:t>
            </a:r>
            <a:endParaRPr lang="en-US"/>
          </a:p>
          <a:p>
            <a:br>
              <a:rPr lang="en-US"/>
            </a:b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6040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28C14-D33B-8851-DA5D-1A9EBCEFE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52200209-8609-BD61-ED76-6CE4A712E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extracting slide embeddings (10)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3C37B-7C1F-09EE-13E5-1ED94267D598}"/>
              </a:ext>
            </a:extLst>
          </p:cNvPr>
          <p:cNvSpPr txBox="1"/>
          <p:nvPr/>
        </p:nvSpPr>
        <p:spPr>
          <a:xfrm>
            <a:off x="491490" y="845820"/>
            <a:ext cx="840105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Cons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b="1">
                <a:ea typeface="+mn-lt"/>
                <a:cs typeface="+mn-lt"/>
              </a:rPr>
              <a:t>High compute cost</a:t>
            </a:r>
            <a:r>
              <a:rPr lang="en-US">
                <a:ea typeface="+mn-lt"/>
                <a:cs typeface="+mn-lt"/>
              </a:rPr>
              <a:t>: Training SRCL-based </a:t>
            </a:r>
            <a:r>
              <a:rPr lang="en-US" err="1">
                <a:ea typeface="+mn-lt"/>
                <a:cs typeface="+mn-lt"/>
              </a:rPr>
              <a:t>CTransPath</a:t>
            </a:r>
            <a:r>
              <a:rPr lang="en-US">
                <a:ea typeface="+mn-lt"/>
                <a:cs typeface="+mn-lt"/>
              </a:rPr>
              <a:t> took ~250 hours on 48 Nvidia V100 GPUs 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b="1">
                <a:ea typeface="+mn-lt"/>
                <a:cs typeface="+mn-lt"/>
              </a:rPr>
              <a:t>Implementation complexity</a:t>
            </a:r>
            <a:r>
              <a:rPr lang="en-US">
                <a:ea typeface="+mn-lt"/>
                <a:cs typeface="+mn-lt"/>
              </a:rPr>
              <a:t>: Combines memory-bank contrastive learning with a hybrid CNN–Transformer backbone—requires careful engineering and tuning.</a:t>
            </a:r>
          </a:p>
          <a:p>
            <a:pPr marL="285750" indent="-285750">
              <a:buFont typeface="Arial,Sans-Serif"/>
              <a:buChar char="•"/>
            </a:pPr>
            <a:r>
              <a:rPr lang="en-US" b="1">
                <a:ea typeface="+mn-lt"/>
                <a:cs typeface="+mn-lt"/>
              </a:rPr>
              <a:t>Weak supervision limitation</a:t>
            </a:r>
            <a:r>
              <a:rPr lang="en-US">
                <a:ea typeface="+mn-lt"/>
                <a:cs typeface="+mn-lt"/>
              </a:rPr>
              <a:t>: Extracts visual features only; lacks integration of multimodal data such as molecular profiles, text, or multiple stains.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b="1">
                <a:ea typeface="Calibri"/>
                <a:cs typeface="Calibri"/>
              </a:rPr>
              <a:t>Backbone-only model</a:t>
            </a:r>
            <a:r>
              <a:rPr lang="en-US">
                <a:ea typeface="Calibri"/>
                <a:cs typeface="Calibri"/>
              </a:rPr>
              <a:t>: Aggregation and downstream classifiers (e.g., CLAM pooling, gland segmentation U‑Net) rely on external networks, not integrated end-to-end.</a:t>
            </a: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538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C72FF-7FF0-431B-93B2-3CEC4E63B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B7DE7488-18DB-378A-DFA0-6E0E78E05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A Perfect Match: Why MIL is Essential for WSI Analysis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F3E8C1-6A98-835B-5DC7-9EF608814F4D}"/>
              </a:ext>
            </a:extLst>
          </p:cNvPr>
          <p:cNvSpPr txBox="1"/>
          <p:nvPr/>
        </p:nvSpPr>
        <p:spPr>
          <a:xfrm>
            <a:off x="491490" y="845820"/>
            <a:ext cx="8401050" cy="59093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Solving the "Gigapixel Problem"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WSIs are gigabyte-sized with extreme resolutions (e.g., 100,000×100,000 </a:t>
            </a:r>
            <a:r>
              <a:rPr lang="en-US" err="1">
                <a:ea typeface="+mn-lt"/>
                <a:cs typeface="+mn-lt"/>
              </a:rPr>
              <a:t>px</a:t>
            </a:r>
            <a:r>
              <a:rPr lang="en-US">
                <a:ea typeface="+mn-lt"/>
                <a:cs typeface="+mn-lt"/>
              </a:rPr>
              <a:t>).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Feeding full WSIs into deep models is not feasible for GPUs.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Solution: divide WSIs into smaller patches (e.g., 256×256 </a:t>
            </a:r>
            <a:r>
              <a:rPr lang="en-US" err="1">
                <a:ea typeface="+mn-lt"/>
                <a:cs typeface="+mn-lt"/>
              </a:rPr>
              <a:t>px</a:t>
            </a:r>
            <a:r>
              <a:rPr lang="en-US">
                <a:ea typeface="+mn-lt"/>
                <a:cs typeface="+mn-lt"/>
              </a:rPr>
              <a:t>).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Tiling transforms WSIs into patch sets—perfect for MIL input.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MIL naturally fits this patch-based data structure.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 b="1"/>
              <a:t>Mapping WSI to the MIL Framework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Treat the entire WSI as a "bag" with a diagnosis as its label.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Each patch becomes an unlabeled "instance" within that bag.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MIL assumes positive WSIs contain at least one cancerous patch.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Enables use of slide-level labels without manual patch annotation.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Solves both computational and annotation bottlenecks in pathology.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 b="1"/>
              <a:t>Advantages Beyond Computation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MIL suits histopathology’s heterogeneity (tumors + varied tissue).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Learns to detect key regions while ignoring irrelevant background.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Manages redundancy by focusing on informative instances only.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Limitation: tiling loses spatial context between patches.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Motivates development of models that restore spatial relationships.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49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FE997-EE38-4477-30DA-0211AA6B7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CEFC0322-DEEC-7891-5A40-5CB67EA7E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extracting slide embeddings (11)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714BC1-6390-CAF3-0D27-0E408CD629C6}"/>
              </a:ext>
            </a:extLst>
          </p:cNvPr>
          <p:cNvSpPr txBox="1"/>
          <p:nvPr/>
        </p:nvSpPr>
        <p:spPr>
          <a:xfrm>
            <a:off x="491490" y="845820"/>
            <a:ext cx="8401050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HIPT Slide Encoder</a:t>
            </a:r>
            <a:r>
              <a:rPr lang="en-US"/>
              <a:t> </a:t>
            </a:r>
            <a:r>
              <a:rPr lang="en-US" i="1"/>
              <a:t>(Hierarchical Image Pyramid Transformer)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 self‑supervised foundation model that leverages a </a:t>
            </a:r>
            <a:r>
              <a:rPr lang="en-US" b="1">
                <a:ea typeface="+mn-lt"/>
                <a:cs typeface="+mn-lt"/>
              </a:rPr>
              <a:t>hierarchical </a:t>
            </a:r>
            <a:r>
              <a:rPr lang="en-US" b="1" err="1">
                <a:ea typeface="+mn-lt"/>
                <a:cs typeface="+mn-lt"/>
              </a:rPr>
              <a:t>ViT</a:t>
            </a:r>
            <a:r>
              <a:rPr lang="en-US" b="1">
                <a:ea typeface="+mn-lt"/>
                <a:cs typeface="+mn-lt"/>
              </a:rPr>
              <a:t> pipeline</a:t>
            </a:r>
            <a:r>
              <a:rPr lang="en-US">
                <a:ea typeface="+mn-lt"/>
                <a:cs typeface="+mn-lt"/>
              </a:rPr>
              <a:t> across multiple scales (16×16, 256×256, 4096×4096 patches) for gigapixel whole-slide image (WSI) analysis.</a:t>
            </a:r>
            <a:br>
              <a:rPr lang="en-US"/>
            </a:br>
            <a:endParaRPr lang="en-US"/>
          </a:p>
          <a:p>
            <a:r>
              <a:rPr lang="en-US"/>
              <a:t> </a:t>
            </a:r>
            <a:r>
              <a:rPr lang="en-US" b="1"/>
              <a:t>Pros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Hierarchical spatial modeling</a:t>
            </a:r>
            <a:r>
              <a:rPr lang="en-US">
                <a:ea typeface="+mn-lt"/>
                <a:cs typeface="+mn-lt"/>
              </a:rPr>
              <a:t>: Captures patch, region, and slide-level context via staged Transformers, mimicking human pathologist zooming behavior.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Strong performance on WSI tasks</a:t>
            </a:r>
            <a:r>
              <a:rPr lang="en-US">
                <a:ea typeface="+mn-lt"/>
                <a:cs typeface="+mn-lt"/>
              </a:rPr>
              <a:t>: Outperforms state-of-the-art models in cancer subtyping and survival prediction across diverse TCGA datasets.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Self-supervised pretraining</a:t>
            </a:r>
            <a:r>
              <a:rPr lang="en-US">
                <a:ea typeface="+mn-lt"/>
                <a:cs typeface="+mn-lt"/>
              </a:rPr>
              <a:t>: Learns powerful embeddings without need for labeled data, reducing dependency on annotations.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r>
              <a:rPr lang="en-US" b="1">
                <a:ea typeface="Calibri"/>
                <a:cs typeface="Calibri"/>
              </a:rPr>
              <a:t>Cons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b="1">
                <a:ea typeface="Calibri"/>
                <a:cs typeface="Calibri"/>
              </a:rPr>
              <a:t>Heavy compute requirements</a:t>
            </a:r>
            <a:r>
              <a:rPr lang="en-US">
                <a:ea typeface="Calibri"/>
                <a:cs typeface="Calibri"/>
              </a:rPr>
              <a:t>: Pretraining is resource-intensive, involving </a:t>
            </a:r>
            <a:r>
              <a:rPr lang="en-US" err="1">
                <a:ea typeface="Calibri"/>
                <a:cs typeface="Calibri"/>
              </a:rPr>
              <a:t>multipleViT</a:t>
            </a:r>
            <a:r>
              <a:rPr lang="en-US">
                <a:ea typeface="Calibri"/>
                <a:cs typeface="Calibri"/>
              </a:rPr>
              <a:t> stages and large amounts of gigapixel data .</a:t>
            </a:r>
          </a:p>
          <a:p>
            <a:pPr marL="285750" indent="-285750">
              <a:buFont typeface="Arial,Sans-Serif"/>
              <a:buChar char="•"/>
            </a:pPr>
            <a:r>
              <a:rPr lang="en-US" b="1">
                <a:ea typeface="Calibri"/>
                <a:cs typeface="Calibri"/>
              </a:rPr>
              <a:t>Implementation complexity</a:t>
            </a:r>
            <a:r>
              <a:rPr lang="en-US">
                <a:ea typeface="Calibri"/>
                <a:cs typeface="Calibri"/>
              </a:rPr>
              <a:t>: Requires managing hierarchical </a:t>
            </a:r>
            <a:r>
              <a:rPr lang="en-US" err="1">
                <a:ea typeface="Calibri"/>
                <a:cs typeface="Calibri"/>
              </a:rPr>
              <a:t>ViT</a:t>
            </a:r>
            <a:r>
              <a:rPr lang="en-US">
                <a:ea typeface="Calibri"/>
                <a:cs typeface="Calibri"/>
              </a:rPr>
              <a:t> pipelines and </a:t>
            </a:r>
            <a:r>
              <a:rPr lang="en-US" err="1">
                <a:ea typeface="Calibri"/>
                <a:cs typeface="Calibri"/>
              </a:rPr>
              <a:t>stagedself</a:t>
            </a:r>
            <a:r>
              <a:rPr lang="en-US">
                <a:ea typeface="Calibri"/>
                <a:cs typeface="Calibri"/>
              </a:rPr>
              <a:t>-supervision—a non-trivial engineering challenge.</a:t>
            </a:r>
          </a:p>
          <a:p>
            <a:pPr marL="285750" indent="-285750">
              <a:buFont typeface="Arial,Sans-Serif"/>
              <a:buChar char="•"/>
            </a:pPr>
            <a:r>
              <a:rPr lang="en-US" b="1">
                <a:ea typeface="Calibri"/>
                <a:cs typeface="Calibri"/>
              </a:rPr>
              <a:t>Weak supervision only</a:t>
            </a:r>
            <a:r>
              <a:rPr lang="en-US">
                <a:ea typeface="Calibri"/>
                <a:cs typeface="Calibri"/>
              </a:rPr>
              <a:t>: Aggregates through weakly supervised slide-level labels </a:t>
            </a:r>
            <a:r>
              <a:rPr lang="en-US" err="1">
                <a:ea typeface="Calibri"/>
                <a:cs typeface="Calibri"/>
              </a:rPr>
              <a:t>anddoes</a:t>
            </a:r>
            <a:r>
              <a:rPr lang="en-US">
                <a:ea typeface="Calibri"/>
                <a:cs typeface="Calibri"/>
              </a:rPr>
              <a:t> not incorporate multimodal inputs like text or molecular data.</a:t>
            </a:r>
            <a:br>
              <a:rPr lang="en-US"/>
            </a:br>
            <a:endParaRPr lang="en-US">
              <a:ea typeface="Calibri"/>
              <a:cs typeface="Calibri"/>
            </a:endParaRPr>
          </a:p>
          <a:p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0987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04DD1-0558-0FBE-F6DC-B89164168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B0FE740E-DF03-B330-10E4-2B68CB628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Information about keeping local and global context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8C8F31-0E8C-6920-6FB1-047514DA9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174266"/>
              </p:ext>
            </p:extLst>
          </p:nvPr>
        </p:nvGraphicFramePr>
        <p:xfrm>
          <a:off x="-1283" y="642371"/>
          <a:ext cx="9144000" cy="4998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596837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8216963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375728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Model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Local Context (Patch-Level)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Global Context (Across Patches/WSI-Level)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440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ABMIL</a:t>
                      </a:r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✅ Yes — attention over patches captures local features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❌ No — treats patches independently, neglects inter-patch spatial relationships (</a:t>
                      </a:r>
                      <a:r>
                        <a:rPr lang="en-US" sz="1600">
                          <a:hlinkClick r:id="rId3" tooltip="Targeting tumor heterogeneity: multiplex-detection-based multiple instance learning for whole slide image classification - PMC"/>
                        </a:rPr>
                        <a:t>NCBI</a:t>
                      </a:r>
                      <a:r>
                        <a:rPr lang="en-US" sz="1600"/>
                        <a:t>, </a:t>
                      </a:r>
                      <a:r>
                        <a:rPr lang="en-US" sz="1600">
                          <a:hlinkClick r:id="rId4" tooltip="A Spatially-Aware Multiple Instance Learning Framework for Digital Pathology"/>
                        </a:rPr>
                        <a:t>arXiv</a:t>
                      </a:r>
                      <a:r>
                        <a:rPr lang="en-US" sz="160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057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TransMIL</a:t>
                      </a:r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✅ Yes — models patch correlations with transformers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✅ Yes — captures long-range dependencies and inter-instance relations (</a:t>
                      </a:r>
                      <a:r>
                        <a:rPr lang="en-US" sz="1600">
                          <a:hlinkClick r:id="rId5" tooltip="TransMIL: Transformer based Correlated Multiple Instance Learning for Whole Slide Image Classification"/>
                        </a:rPr>
                        <a:t>arXiv</a:t>
                      </a:r>
                      <a:r>
                        <a:rPr lang="en-US" sz="1600"/>
                        <a:t>, </a:t>
                      </a:r>
                      <a:r>
                        <a:rPr lang="en-US" sz="1600">
                          <a:hlinkClick r:id="rId3" tooltip="Targeting tumor heterogeneity: multiplex-detection-based multiple instance learning for whole slide image classification - PMC"/>
                        </a:rPr>
                        <a:t>NCBI</a:t>
                      </a:r>
                      <a:r>
                        <a:rPr lang="en-US" sz="160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138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DS‑MIL</a:t>
                      </a:r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✅ Yes — dual-stream design includes local feature contrastive learning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✅ Yes — global branch aggregates WSI-level semantics effectively (</a:t>
                      </a:r>
                      <a:r>
                        <a:rPr lang="en-US" sz="1600">
                          <a:hlinkClick r:id="rId6" tooltip="MsaMIL-Net: An End-to-End Multi-Scale Aware Multiple Instance Learning Network for Efficient Whole Slide Image Classification"/>
                        </a:rPr>
                        <a:t>arXiv</a:t>
                      </a:r>
                      <a:r>
                        <a:rPr lang="en-US" sz="1600"/>
                        <a:t>, </a:t>
                      </a:r>
                      <a:r>
                        <a:rPr lang="en-US" sz="1600">
                          <a:hlinkClick r:id="rId3" tooltip="Targeting tumor heterogeneity: multiplex-detection-based multiple instance learning for whole slide image classification - PMC"/>
                        </a:rPr>
                        <a:t>NCBI</a:t>
                      </a:r>
                      <a:r>
                        <a:rPr lang="en-US" sz="160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793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CTransPath</a:t>
                      </a:r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✅ Yes — CNN backbone extracts detailed textures and patch-level signals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✅ Yes — Swin-Transformer layers model broader structural context (</a:t>
                      </a:r>
                      <a:r>
                        <a:rPr lang="en-US" sz="1600">
                          <a:hlinkClick r:id="rId7" tooltip="When multiple instance learning meets foundation models: Advancing histological whole slide image analysis - ScienceDirect"/>
                        </a:rPr>
                        <a:t>ScienceDirect</a:t>
                      </a:r>
                      <a:r>
                        <a:rPr lang="en-US" sz="160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812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HIPT</a:t>
                      </a:r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✅ Yes — hierarchical ViT pipeline from small patches to region scale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✅ Yes — multi-scale aggregation yields strong slide-level representations (</a:t>
                      </a:r>
                      <a:r>
                        <a:rPr lang="en-US" sz="1600">
                          <a:hlinkClick r:id="rId8" tooltip="A Survey of Pathology Foundation Model: Progress and Future Directions"/>
                        </a:rPr>
                        <a:t>arXiv</a:t>
                      </a:r>
                      <a:r>
                        <a:rPr lang="en-US" sz="1600"/>
                        <a:t>, </a:t>
                      </a:r>
                      <a:r>
                        <a:rPr lang="en-US" sz="1600">
                          <a:hlinkClick r:id="rId3" tooltip="Targeting tumor heterogeneity: multiplex-detection-based multiple instance learning for whole slide image classification - PMC"/>
                        </a:rPr>
                        <a:t>NCBI</a:t>
                      </a:r>
                      <a:r>
                        <a:rPr lang="en-US" sz="160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471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3533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BE640-588B-5421-65AD-ED324A8F6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3D7B4E11-477C-788F-0E1B-2D80AB84D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Information about keeping local and global context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5F376A-A1B7-9C06-D278-A8473C880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591176"/>
              </p:ext>
            </p:extLst>
          </p:nvPr>
        </p:nvGraphicFramePr>
        <p:xfrm>
          <a:off x="-1283" y="642371"/>
          <a:ext cx="9144000" cy="582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596837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8216963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375728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Model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Local Context (Patch-Level)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Global Context (Across Patches/WSI-Level)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440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MADELEINE</a:t>
                      </a:r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✅ Yes — patch-level alignment across multiple stains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✅ Yes — attention-based MIL aggregates across whole-slide embeddings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502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TITAN</a:t>
                      </a:r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✅ Yes — positional encodings preserve patch relationships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✅ Yes — joint image-report alignment creates global embeddings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827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PRISM</a:t>
                      </a:r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✅ Yes — visually-informed by text to capture morphological cues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✅ Yes — path report-informed aggregation yields whole-slide-level insight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353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err="1"/>
                        <a:t>GigaPath</a:t>
                      </a:r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✅ Yes — DINOv2-based tile extraction captures texture details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✅ Yes — </a:t>
                      </a:r>
                      <a:r>
                        <a:rPr lang="en-US" sz="1600" err="1"/>
                        <a:t>LongNet</a:t>
                      </a:r>
                      <a:r>
                        <a:rPr lang="en-US" sz="1600"/>
                        <a:t> transformer aggregates across gigapixel-wide architecture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622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CHIEF</a:t>
                      </a:r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✅ Yes — unsupervised tile features capture local morphology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❌ Partial — slide labels only, may not model spatial relationships well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16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Threads</a:t>
                      </a:r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✅ Yes — integrates molecular alignment on patch-level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✅ Yes — molecular-informed contrastive training yields biologically meaningful WSI embeddings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991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4419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501F5-EF49-3CF3-7065-B3E36B8E1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88C3FBC7-B1E2-228C-70B9-49B711D4F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What Makes Each Model Unique</a:t>
            </a: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7CBF02-D01D-8012-EF52-07F6A1752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226319"/>
              </p:ext>
            </p:extLst>
          </p:nvPr>
        </p:nvGraphicFramePr>
        <p:xfrm>
          <a:off x="226598" y="646712"/>
          <a:ext cx="8855753" cy="5394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89859">
                  <a:extLst>
                    <a:ext uri="{9D8B030D-6E8A-4147-A177-3AD203B41FA5}">
                      <a16:colId xmlns:a16="http://schemas.microsoft.com/office/drawing/2014/main" val="2933653808"/>
                    </a:ext>
                  </a:extLst>
                </a:gridCol>
                <a:gridCol w="7565894">
                  <a:extLst>
                    <a:ext uri="{9D8B030D-6E8A-4147-A177-3AD203B41FA5}">
                      <a16:colId xmlns:a16="http://schemas.microsoft.com/office/drawing/2014/main" val="14275909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Model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Unique Contribution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778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ABMIL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Pioneered </a:t>
                      </a:r>
                      <a:r>
                        <a:rPr lang="en-US" b="1"/>
                        <a:t>attention-based MIL</a:t>
                      </a:r>
                      <a:r>
                        <a:rPr lang="en-US"/>
                        <a:t> for pathology—simple yet effective patch weighting without complex architecture.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705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TransMIL</a:t>
                      </a:r>
                      <a:endParaRPr lang="en-US" err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First MIL model to embed </a:t>
                      </a:r>
                      <a:r>
                        <a:rPr lang="en-US" b="1"/>
                        <a:t>Transformer-based patch correspondence (PPEG)</a:t>
                      </a:r>
                      <a:r>
                        <a:rPr lang="en-US"/>
                        <a:t>, enabling true patch-to-patch interaction.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756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DS‑MIL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Dual-stream architecture combining </a:t>
                      </a:r>
                      <a:r>
                        <a:rPr lang="en-US" b="1"/>
                        <a:t>self-supervised contrastive learning</a:t>
                      </a:r>
                      <a:r>
                        <a:rPr lang="en-US"/>
                        <a:t> with standard MIL for training label efficiency.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305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CTransPath</a:t>
                      </a:r>
                      <a:endParaRPr lang="en-US" err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Introduced </a:t>
                      </a:r>
                      <a:r>
                        <a:rPr lang="en-US" b="1"/>
                        <a:t>Semantically Relevant Contrastive Learning (SRCL)</a:t>
                      </a:r>
                      <a:r>
                        <a:rPr lang="en-US"/>
                        <a:t>—selecting semantically matched patch pairs across WSIs rather than simple augmentations.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888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HIPT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Developed </a:t>
                      </a:r>
                      <a:r>
                        <a:rPr lang="en-US" b="1"/>
                        <a:t>hierarchical ViT pipeline</a:t>
                      </a:r>
                      <a:r>
                        <a:rPr lang="en-US"/>
                        <a:t> (patch → region → slide) to model full multi-scale context mimicking pathologist zoom behavior.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430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MADELEINE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Novel </a:t>
                      </a:r>
                      <a:r>
                        <a:rPr lang="en-US" b="1"/>
                        <a:t>multistain pretraining</a:t>
                      </a:r>
                      <a:r>
                        <a:rPr lang="en-US"/>
                        <a:t>—aligning patches and WSIs across multiple stain modalities to enrich morphological and molecular representation. (</a:t>
                      </a:r>
                      <a:r>
                        <a:rPr lang="en-US">
                          <a:hlinkClick r:id="rId3" tooltip="Multistain Pretraining for Slide Representation Learning in Pathology"/>
                        </a:rPr>
                        <a:t>chatpaper.com</a:t>
                      </a:r>
                      <a:r>
                        <a:rPr lang="en-US"/>
                        <a:t>, </a:t>
                      </a:r>
                      <a:r>
                        <a:rPr lang="en-US">
                          <a:hlinkClick r:id="rId4" tooltip="Multistain Pretraining for Slide Representation Learning in Pathology | Papers With Code"/>
                        </a:rPr>
                        <a:t>paperswithcode.com</a:t>
                      </a:r>
                      <a:r>
                        <a:rPr lang="en-US"/>
                        <a:t>, </a:t>
                      </a:r>
                      <a:r>
                        <a:rPr lang="en-US">
                          <a:hlinkClick r:id="rId5" tooltip="[2408.02859] Multistain Pretraining for Slide Representation Learning in Pathology"/>
                        </a:rPr>
                        <a:t>ar5iv.org</a:t>
                      </a:r>
                      <a:r>
                        <a:rPr lang="en-US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706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TITAN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Integrated </a:t>
                      </a:r>
                      <a:r>
                        <a:rPr lang="en-US" b="1"/>
                        <a:t>image‑report alignment</a:t>
                      </a:r>
                      <a:r>
                        <a:rPr lang="en-US"/>
                        <a:t> at scale, training on tens of thousands of real pathology reports paired with WSIs for cross-modal representation.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400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148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90A2B-26A2-C3B8-94DE-3BD14C1C4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809514DC-AC4B-AD0A-4A3D-2BF4AE1E5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What Makes Each Model Unique</a:t>
            </a: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EE643B-F5AC-A75F-8030-84D45BE87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075505"/>
              </p:ext>
            </p:extLst>
          </p:nvPr>
        </p:nvGraphicFramePr>
        <p:xfrm>
          <a:off x="226598" y="646712"/>
          <a:ext cx="8855753" cy="3291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89859">
                  <a:extLst>
                    <a:ext uri="{9D8B030D-6E8A-4147-A177-3AD203B41FA5}">
                      <a16:colId xmlns:a16="http://schemas.microsoft.com/office/drawing/2014/main" val="2933653808"/>
                    </a:ext>
                  </a:extLst>
                </a:gridCol>
                <a:gridCol w="7565894">
                  <a:extLst>
                    <a:ext uri="{9D8B030D-6E8A-4147-A177-3AD203B41FA5}">
                      <a16:colId xmlns:a16="http://schemas.microsoft.com/office/drawing/2014/main" val="14275909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Model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Unique Contribution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778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PRISM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Offered </a:t>
                      </a:r>
                      <a:r>
                        <a:rPr lang="en-US" b="1"/>
                        <a:t>joint visual‑text generative modeling</a:t>
                      </a:r>
                      <a:r>
                        <a:rPr lang="en-US"/>
                        <a:t>, enabling slide-level diagnostic report generation directly from embeddings.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1419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err="1"/>
                        <a:t>GigaPath</a:t>
                      </a:r>
                      <a:endParaRPr lang="en-US" err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Scaled to billions of patches, combining </a:t>
                      </a:r>
                      <a:r>
                        <a:rPr lang="en-US" b="1"/>
                        <a:t>DINOv2 feature extraction with </a:t>
                      </a:r>
                      <a:r>
                        <a:rPr lang="en-US" b="1" err="1"/>
                        <a:t>LongNet</a:t>
                      </a:r>
                      <a:r>
                        <a:rPr lang="en-US" b="1"/>
                        <a:t> transformer</a:t>
                      </a:r>
                      <a:r>
                        <a:rPr lang="en-US"/>
                        <a:t> to handle gigapixel slides end-to-end.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349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CHIEF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One of the first to train on </a:t>
                      </a:r>
                      <a:r>
                        <a:rPr lang="en-US" b="1"/>
                        <a:t>diverse global slides across multiple institutions (19 anatomical sites, 19 hospitals)</a:t>
                      </a:r>
                      <a:r>
                        <a:rPr lang="en-US"/>
                        <a:t> with weakly supervised learning.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092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Threads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Leveraged </a:t>
                      </a:r>
                      <a:r>
                        <a:rPr lang="en-US" b="1"/>
                        <a:t>molecular (genomic/transcriptomic) alignment</a:t>
                      </a:r>
                      <a:r>
                        <a:rPr lang="en-US"/>
                        <a:t> to guide slide embeddings using cross-modal contrastive methods.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248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19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1458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73E62-B1AF-A40D-F174-516686F41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04594477-611B-9C54-11F2-78C007A9F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Next...</a:t>
            </a:r>
          </a:p>
        </p:txBody>
      </p:sp>
    </p:spTree>
    <p:extLst>
      <p:ext uri="{BB962C8B-B14F-4D97-AF65-F5344CB8AC3E}">
        <p14:creationId xmlns:p14="http://schemas.microsoft.com/office/powerpoint/2010/main" val="1591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87340-A3AA-0A0F-74FE-7B32ADF63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96E95693-6B61-D08F-B89F-9EE7865A4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sz="2000" b="0">
                <a:solidFill>
                  <a:prstClr val="black"/>
                </a:solidFill>
              </a:rPr>
              <a:t>The Standard Deep Learning MIL Pipeline: A Step-by-Step Breakdown</a:t>
            </a: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F0616F-E83C-6D2A-6089-93BA657474B7}"/>
              </a:ext>
            </a:extLst>
          </p:cNvPr>
          <p:cNvSpPr txBox="1"/>
          <p:nvPr/>
        </p:nvSpPr>
        <p:spPr>
          <a:xfrm>
            <a:off x="491490" y="845820"/>
            <a:ext cx="8401050" cy="59093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Step 1: Patching and Feature Extraction (Instance Encoder)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Each patch is passed through a pre-trained CNN (e.g., ResNet) for feature extraction.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Converts raw image patches into compact feature vectors (e.g., 512-D).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Most use “frozen” CNNs for speed; advanced setups use end-to-end fine-tuning.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CNNs trained on histopathology (e.g., CTRANPATH) outperform natural image models.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This step reduces data size and captures key morphological features.</a:t>
            </a:r>
            <a:endParaRPr lang="en-US"/>
          </a:p>
          <a:p>
            <a:endParaRPr lang="en-US" b="1">
              <a:ea typeface="Calibri"/>
              <a:cs typeface="Calibri"/>
            </a:endParaRPr>
          </a:p>
          <a:p>
            <a:r>
              <a:rPr lang="en-US" b="1"/>
              <a:t>Step 2: Aggregation and Pooling (Bag Operator)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Pooling combines all patch features into one fixed-size WSI vector.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Max pooling</a:t>
            </a:r>
            <a:r>
              <a:rPr lang="en-US">
                <a:ea typeface="+mn-lt"/>
                <a:cs typeface="+mn-lt"/>
              </a:rPr>
              <a:t> focuses on the strongest signal; </a:t>
            </a:r>
            <a:r>
              <a:rPr lang="en-US" b="1">
                <a:ea typeface="+mn-lt"/>
                <a:cs typeface="+mn-lt"/>
              </a:rPr>
              <a:t>mean pooling</a:t>
            </a:r>
            <a:r>
              <a:rPr lang="en-US">
                <a:ea typeface="+mn-lt"/>
                <a:cs typeface="+mn-lt"/>
              </a:rPr>
              <a:t> summarizes all.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Attention pooling</a:t>
            </a:r>
            <a:r>
              <a:rPr lang="en-US">
                <a:ea typeface="+mn-lt"/>
                <a:cs typeface="+mn-lt"/>
              </a:rPr>
              <a:t> assigns learned importance to each patch feature.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Attention uses a neural net to compute weights, then a weighted sum.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Enables the model to focus on diagnostically relevant regions.</a:t>
            </a:r>
            <a:endParaRPr lang="en-US"/>
          </a:p>
          <a:p>
            <a:endParaRPr lang="en-US" b="1">
              <a:ea typeface="Calibri"/>
              <a:cs typeface="Calibri"/>
            </a:endParaRPr>
          </a:p>
          <a:p>
            <a:r>
              <a:rPr lang="en-US" b="1"/>
              <a:t>Step 3: Prediction (Bag Classifier)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The aggregated WSI vector is passed to a classifier (usually an MLP).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Outputs diagnosis or class probabilities (e.g., tumor presence).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MIL pipeline: patch → features → pooled vector → final prediction.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Each stage involves trade-offs in speed, accuracy, and explainability.</a:t>
            </a:r>
            <a:endParaRPr lang="en-US"/>
          </a:p>
          <a:p>
            <a:endParaRPr lang="en-US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215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FDA6F-DCFB-7009-EBF5-5FE038681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CA2F26E7-4378-C2E7-0CA0-E8FE33127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Refining the Focus: Attention-Based MIL and its Derivatives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011558-0F06-A423-DECA-75BE85F2E356}"/>
              </a:ext>
            </a:extLst>
          </p:cNvPr>
          <p:cNvSpPr txBox="1"/>
          <p:nvPr/>
        </p:nvSpPr>
        <p:spPr>
          <a:xfrm>
            <a:off x="491490" y="845820"/>
            <a:ext cx="8401050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A Deeper Dive into Attention-Based MIL (AB-MIL)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AB-MIL uses a gated, two-layer neural network for attention scoring.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Attention scores weight each patch’s contribution to the final prediction.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Introduces non-linearities for learning complex importance patterns.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Outputs attention heatmaps for explainability and visual interpretation.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Helps validate model focus and discover potential new biomarkers.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 b="1"/>
              <a:t>CLAM: Constraining Attention with Clustering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CLAM improves AB-MIL by adding a clustering loss during training.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Separates high-attention (positive) and low-attention (negative) patches.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Encourages diagnostic patches to form tight, distinct feature clusters.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Improves robustness, especially with limited training data.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Enhances interpretability and boosts performance on multi-class tasks.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601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C758A-A4AC-61F5-3BA0-101FE39D4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34F2A3F7-7770-1FA7-F9A0-D983B21F3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Capturing Context: Transformer-Based MIL (</a:t>
            </a:r>
            <a:r>
              <a:rPr lang="en-US" b="0" err="1">
                <a:solidFill>
                  <a:prstClr val="black"/>
                </a:solidFill>
              </a:rPr>
              <a:t>TransMIL</a:t>
            </a:r>
            <a:r>
              <a:rPr lang="en-US" b="0">
                <a:solidFill>
                  <a:prstClr val="black"/>
                </a:solidFill>
              </a:rPr>
              <a:t>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A616A-0C71-31DB-3C1A-2C336EBA7777}"/>
              </a:ext>
            </a:extLst>
          </p:cNvPr>
          <p:cNvSpPr txBox="1"/>
          <p:nvPr/>
        </p:nvSpPr>
        <p:spPr>
          <a:xfrm>
            <a:off x="491490" y="845820"/>
            <a:ext cx="8401050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The Limitation of the </a:t>
            </a:r>
            <a:r>
              <a:rPr lang="en-US" b="1" err="1"/>
              <a:t>i.i.d.</a:t>
            </a:r>
            <a:r>
              <a:rPr lang="en-US" b="1"/>
              <a:t> Assumption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Traditional MIL treats each patch as independent and unordered.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This </a:t>
            </a:r>
            <a:r>
              <a:rPr lang="en-US" err="1">
                <a:ea typeface="+mn-lt"/>
                <a:cs typeface="+mn-lt"/>
              </a:rPr>
              <a:t>i.i.d.</a:t>
            </a:r>
            <a:r>
              <a:rPr lang="en-US">
                <a:ea typeface="+mn-lt"/>
                <a:cs typeface="+mn-lt"/>
              </a:rPr>
              <a:t> assumption ignores spatial and architectural context.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Pathologists rely heavily on structural relationships across tissue.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Discarding spatial layout limits model diagnostic capability.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Motivates the need for context-aware modeling in pathology.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 b="1" err="1"/>
              <a:t>TransMIL</a:t>
            </a:r>
            <a:r>
              <a:rPr lang="en-US" b="1"/>
              <a:t>: Applying Self-Attention to Model Correlations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TransMIL</a:t>
            </a:r>
            <a:r>
              <a:rPr lang="en-US">
                <a:ea typeface="+mn-lt"/>
                <a:cs typeface="+mn-lt"/>
              </a:rPr>
              <a:t> uses Transformers to model pairwise relationships between patches.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Self-attention</a:t>
            </a:r>
            <a:r>
              <a:rPr lang="en-US">
                <a:ea typeface="+mn-lt"/>
                <a:cs typeface="+mn-lt"/>
              </a:rPr>
              <a:t> allows each patch to interact with every other patch.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CNN feature extractor</a:t>
            </a:r>
            <a:r>
              <a:rPr lang="en-US">
                <a:ea typeface="+mn-lt"/>
                <a:cs typeface="+mn-lt"/>
              </a:rPr>
              <a:t> encodes each patch before feeding into Transformer layers.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Introduces </a:t>
            </a:r>
            <a:r>
              <a:rPr lang="en-US" b="1">
                <a:ea typeface="+mn-lt"/>
                <a:cs typeface="+mn-lt"/>
              </a:rPr>
              <a:t>Pyramidal Position Encoding Generator (PPEG)</a:t>
            </a:r>
            <a:r>
              <a:rPr lang="en-US">
                <a:ea typeface="+mn-lt"/>
                <a:cs typeface="+mn-lt"/>
              </a:rPr>
              <a:t> to restore spatial layout: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Reconstructs 2D grid from patch embeddings.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Uses convolutions with multiple kernel sizes to encode multi-scale spatial info.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 special </a:t>
            </a:r>
            <a:r>
              <a:rPr lang="en-US" b="1">
                <a:ea typeface="+mn-lt"/>
                <a:cs typeface="+mn-lt"/>
              </a:rPr>
              <a:t>[CLS] token</a:t>
            </a:r>
            <a:r>
              <a:rPr lang="en-US">
                <a:ea typeface="+mn-lt"/>
                <a:cs typeface="+mn-lt"/>
              </a:rPr>
              <a:t> aggregates global information for classification.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Shifts MIL from a "bag-of-patches" to a "graph-of-patches" framework.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Captures both </a:t>
            </a:r>
            <a:r>
              <a:rPr lang="en-US" b="1">
                <a:ea typeface="+mn-lt"/>
                <a:cs typeface="+mn-lt"/>
              </a:rPr>
              <a:t>content</a:t>
            </a:r>
            <a:r>
              <a:rPr lang="en-US">
                <a:ea typeface="+mn-lt"/>
                <a:cs typeface="+mn-lt"/>
              </a:rPr>
              <a:t> and </a:t>
            </a:r>
            <a:r>
              <a:rPr lang="en-US" b="1">
                <a:ea typeface="+mn-lt"/>
                <a:cs typeface="+mn-lt"/>
              </a:rPr>
              <a:t>context</a:t>
            </a:r>
            <a:r>
              <a:rPr lang="en-US">
                <a:ea typeface="+mn-lt"/>
                <a:cs typeface="+mn-lt"/>
              </a:rPr>
              <a:t> in a unified representation.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Drawback</a:t>
            </a:r>
            <a:r>
              <a:rPr lang="en-US">
                <a:ea typeface="+mn-lt"/>
                <a:cs typeface="+mn-lt"/>
              </a:rPr>
              <a:t>: Quadratic complexity (O(n²)) makes it resource-intensive.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Drives ongoing research into more </a:t>
            </a:r>
            <a:r>
              <a:rPr lang="en-US" b="1">
                <a:ea typeface="+mn-lt"/>
                <a:cs typeface="+mn-lt"/>
              </a:rPr>
              <a:t>efficient Transformer-based models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400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6C3C1-F482-A49A-174B-5F945054E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0323C842-447A-7C41-3E39-7D145DB3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patch feature extraction (1)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CE0BE-A116-EB69-804F-B6219699B62B}"/>
              </a:ext>
            </a:extLst>
          </p:cNvPr>
          <p:cNvSpPr txBox="1"/>
          <p:nvPr/>
        </p:nvSpPr>
        <p:spPr>
          <a:xfrm>
            <a:off x="491490" y="845820"/>
            <a:ext cx="8401050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UNI &amp; UNI2-h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Strengths: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Highly influential models trained on a massive and diverse dataset of over 100 million tissue patches from 100,000 whole slide images across 20 major tissue types.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Excellent at learning universal representations that can be applied to a wide range of tasks with minimal labeled data.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Demonstrates high performance in cancer diagnosis and subtyping.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Weaknesses: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The patch-level self-supervised learning (SSL) approach may not capture complex, domain-specific features necessary for tasks like biomarker prediction.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They are less data-efficient compared to fully supervised methods and require significant computational resources for training.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303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F8C50-5248-60F3-D0C2-731F52502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DD4B5F49-6DE5-094A-2779-483C62D3D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b="0">
                <a:solidFill>
                  <a:prstClr val="black"/>
                </a:solidFill>
              </a:rPr>
              <a:t>Foundation Models for patch feature extraction (2)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A7015-5125-954C-B575-D558A305B62A}"/>
              </a:ext>
            </a:extLst>
          </p:cNvPr>
          <p:cNvSpPr txBox="1"/>
          <p:nvPr/>
        </p:nvSpPr>
        <p:spPr>
          <a:xfrm>
            <a:off x="491490" y="845820"/>
            <a:ext cx="840105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CONCH &amp; CONCHv1.5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Strengths: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These are </a:t>
            </a:r>
            <a:r>
              <a:rPr lang="en-US" b="1">
                <a:ea typeface="+mn-lt"/>
                <a:cs typeface="+mn-lt"/>
              </a:rPr>
              <a:t>vision-language models</a:t>
            </a:r>
            <a:r>
              <a:rPr lang="en-US">
                <a:ea typeface="+mn-lt"/>
                <a:cs typeface="+mn-lt"/>
              </a:rPr>
              <a:t>, which means they are trained on both images and text. This approach enhances their performance, particularly for tasks like biomarker prediction and identifying rare diseases.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CONCH has shown state-of-the-art performance across a variety of tasks, including image classification, segmentation, captioning, and image-to-text retrieval.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They often outperform many vision-only models in direct comparisons.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Weaknesses: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They can underperform in certain segmentation tasks compared to vision-only models.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The added complexity of vision-language pre-training does not always guarantee a significant performance advantage over very large vision-only models.</a:t>
            </a:r>
            <a:endParaRPr lang="en-US"/>
          </a:p>
          <a:p>
            <a:endParaRPr lang="en-US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3425593"/>
      </p:ext>
    </p:extLst>
  </p:cSld>
  <p:clrMapOvr>
    <a:masterClrMapping/>
  </p:clrMapOvr>
</p:sld>
</file>

<file path=ppt/theme/theme1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45</Slides>
  <Notes>45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1_ISIP Title Slide</vt:lpstr>
      <vt:lpstr>2_ISIP Content Slide</vt:lpstr>
      <vt:lpstr>Custom Design</vt:lpstr>
      <vt:lpstr>3_ISIP Content Slide</vt:lpstr>
      <vt:lpstr>4_ISIP 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Approaches to Automate Seizure Detection</dc:title>
  <dc:creator>Vinit Shah</dc:creator>
  <cp:revision>2</cp:revision>
  <dcterms:created xsi:type="dcterms:W3CDTF">2017-04-23T05:30:39Z</dcterms:created>
  <dcterms:modified xsi:type="dcterms:W3CDTF">2025-07-23T15:24:39Z</dcterms:modified>
</cp:coreProperties>
</file>