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1"/>
    <p:sldMasterId id="2147483681" r:id="rId2"/>
    <p:sldMasterId id="2147483683" r:id="rId3"/>
    <p:sldMasterId id="2147483685" r:id="rId4"/>
    <p:sldMasterId id="2147483688" r:id="rId5"/>
  </p:sldMasterIdLst>
  <p:notesMasterIdLst>
    <p:notesMasterId r:id="rId19"/>
  </p:notesMasterIdLst>
  <p:handoutMasterIdLst>
    <p:handoutMasterId r:id="rId20"/>
  </p:handoutMasterIdLst>
  <p:sldIdLst>
    <p:sldId id="303" r:id="rId6"/>
    <p:sldId id="442" r:id="rId7"/>
    <p:sldId id="411" r:id="rId8"/>
    <p:sldId id="443" r:id="rId9"/>
    <p:sldId id="444" r:id="rId10"/>
    <p:sldId id="446" r:id="rId11"/>
    <p:sldId id="447" r:id="rId12"/>
    <p:sldId id="448" r:id="rId13"/>
    <p:sldId id="445" r:id="rId14"/>
    <p:sldId id="449" r:id="rId15"/>
    <p:sldId id="451" r:id="rId16"/>
    <p:sldId id="450" r:id="rId17"/>
    <p:sldId id="40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432" userDrawn="1">
          <p15:clr>
            <a:srgbClr val="A4A3A4"/>
          </p15:clr>
        </p15:guide>
        <p15:guide id="3" pos="5616" userDrawn="1">
          <p15:clr>
            <a:srgbClr val="A4A3A4"/>
          </p15:clr>
        </p15:guide>
        <p15:guide id="4" pos="144" userDrawn="1">
          <p15:clr>
            <a:srgbClr val="A4A3A4"/>
          </p15:clr>
        </p15:guide>
        <p15:guide id="5" orient="horz" pos="4183" userDrawn="1">
          <p15:clr>
            <a:srgbClr val="A4A3A4"/>
          </p15:clr>
        </p15:guide>
        <p15:guide id="6" pos="1440" userDrawn="1">
          <p15:clr>
            <a:srgbClr val="A4A3A4"/>
          </p15:clr>
        </p15:guide>
        <p15:guide id="7"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8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6327" autoAdjust="0"/>
  </p:normalViewPr>
  <p:slideViewPr>
    <p:cSldViewPr snapToGrid="0">
      <p:cViewPr>
        <p:scale>
          <a:sx n="80" d="100"/>
          <a:sy n="80" d="100"/>
        </p:scale>
        <p:origin x="1507" y="110"/>
      </p:cViewPr>
      <p:guideLst>
        <p:guide pos="2880"/>
        <p:guide orient="horz" pos="432"/>
        <p:guide pos="5616"/>
        <p:guide pos="144"/>
        <p:guide orient="horz" pos="4183"/>
        <p:guide pos="1440"/>
        <p:guide pos="432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377BD7-9E23-69D0-C1DE-8B7A09278A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5F5962-BF27-2DD1-805D-F6D4377B34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D8C47-F6EA-4E60-BF37-F6DC6D8DAABF}" type="datetimeFigureOut">
              <a:rPr lang="en-US" smtClean="0"/>
              <a:t>4/11/2025</a:t>
            </a:fld>
            <a:endParaRPr lang="en-US"/>
          </a:p>
        </p:txBody>
      </p:sp>
      <p:sp>
        <p:nvSpPr>
          <p:cNvPr id="4" name="Footer Placeholder 3">
            <a:extLst>
              <a:ext uri="{FF2B5EF4-FFF2-40B4-BE49-F238E27FC236}">
                <a16:creationId xmlns:a16="http://schemas.microsoft.com/office/drawing/2014/main" id="{68072075-0EC3-F1C1-25A6-98FEB7DD9D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1EF014-E67E-4F8D-3C89-A25C4A956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3987EA-1682-4072-ABD5-39AAA6382B79}" type="slidenum">
              <a:rPr lang="en-US" smtClean="0"/>
              <a:t>‹#›</a:t>
            </a:fld>
            <a:endParaRPr lang="en-US"/>
          </a:p>
        </p:txBody>
      </p:sp>
    </p:spTree>
    <p:extLst>
      <p:ext uri="{BB962C8B-B14F-4D97-AF65-F5344CB8AC3E}">
        <p14:creationId xmlns:p14="http://schemas.microsoft.com/office/powerpoint/2010/main" val="38516758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A63F-A652-A941-943E-42655CBE92DD}" type="datetimeFigureOut">
              <a:rPr lang="en-US" smtClean="0"/>
              <a:t>4/11/2025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B6984-104E-F74E-AFCE-72849C323162}" type="slidenum">
              <a:rPr lang="en-US" smtClean="0"/>
              <a:t>‹#›</a:t>
            </a:fld>
            <a:endParaRPr lang="en-US"/>
          </a:p>
        </p:txBody>
      </p:sp>
    </p:spTree>
    <p:extLst>
      <p:ext uri="{BB962C8B-B14F-4D97-AF65-F5344CB8AC3E}">
        <p14:creationId xmlns:p14="http://schemas.microsoft.com/office/powerpoint/2010/main" val="5878368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
        <p:nvSpPr>
          <p:cNvPr id="5" name="Footer Placeholder 4">
            <a:extLst>
              <a:ext uri="{FF2B5EF4-FFF2-40B4-BE49-F238E27FC236}">
                <a16:creationId xmlns:a16="http://schemas.microsoft.com/office/drawing/2014/main" id="{CCE80286-04EE-C7F4-F2C0-977BA0E0DF3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73054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8D760-9C85-8A0A-093C-87232CB15A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0705D-38A0-DBE6-1BD3-470FA55F8442}"/>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0455E8BD-5A2F-4FA2-60BB-4A9234189DBF}"/>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2103F6C-9605-2E7F-6A16-8F66399C3B1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095CDA0-0E5A-3ACA-ED46-33C790F3A40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9039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E11DC-7A85-9631-6216-A3C71373C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42798-3B33-6A54-858F-EDDB501DF2C9}"/>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998629B2-495A-5B27-AF95-2EB4D66E786C}"/>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84F4EF5F-F4EA-3C87-EB3C-BAC0C31E461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B56AABA-EDC0-4652-0CB7-12CC196207F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48995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8FDF1-888E-EF8B-CECC-BB8D0BFBB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1D8E9-AED3-7E14-33DB-B6177A037B77}"/>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731DF5BA-3385-4276-283D-2F79B62EC797}"/>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49EC03F0-A66E-25B8-4C89-7F9A169C983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D4F62A2-F8E0-435B-F16E-58DED994022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6555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FB28F-BF4A-56D3-AD02-D3F283612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73EB6-9B5A-2D86-25BA-FAF27D0F1900}"/>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6CF72956-BF5A-0E4F-21CF-3C48BF271AA3}"/>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2280A2C-48CA-E454-3DC1-AFDAB7EEB27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F3E395A-0588-309C-B37B-86B1C7B8558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2765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2C8A006-7979-0F92-6145-56F520257B2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9928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0FB23-5C13-9C32-B677-BBF66B652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5D960-F421-FFAA-9CCB-899DE8E0536C}"/>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D193E89F-421D-75E4-7165-7F683DCBC05F}"/>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6EF013D-5654-6C62-DFAE-7A7DCFFB8E8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43EE865-93B2-038A-9BAF-FF0DC5BC5CA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9894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990F5-421F-8065-0106-CA8EDF2E6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0B324-0B19-69EF-7AB0-3468E09353D8}"/>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535253B8-F694-1BC0-6072-F9881D141AE3}"/>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5F9FD6AB-8C77-7F20-BCA5-9B12BA74AED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EAFCCF4-1C28-3FB7-6E41-5256594A5C6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7557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E1B27-8579-5400-79AF-ADCCE1BC9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916C1-898B-11C3-B52C-065F82F8D7FA}"/>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038DF0AB-0C71-296E-419D-84272EFDF7DB}"/>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5E49158-5E0E-7334-EF28-7CFF61CE7D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AB2E10-2FE8-4E4E-12A9-CF51425281F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8518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582CE-2787-A0F4-61AF-D1A771C45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68719-C809-50C5-BF1F-0984D49DAE55}"/>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F90E4CC3-E3DA-CAE6-3825-F6C21A646E68}"/>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937E80D9-D897-F796-78E8-95377935DF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9BD58B1-E377-D8BF-9724-FD10BF95650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2789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064D0-B988-1904-0B01-3D2B69EAA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FB964-AF31-BEED-9566-8C9890E79D41}"/>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8C2CD27C-07D4-EF50-A9DD-333A688E93A6}"/>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9B50F0B4-CF99-DBD2-8BF1-586F649316A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257442E-3634-F5B2-6B25-2BEFDA29DB0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250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B11FC-6583-3BFB-A9D6-631719E86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1F498-7288-B6EB-92AE-DFEFC0E9EBA7}"/>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909F55DE-6162-F206-70B5-2518CEAC8F7F}"/>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AB93690-9A12-C875-D80F-F9996C67BB1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39EC8B0-C2FE-8088-DAA1-657094CD6E4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17746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71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3078603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1862988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21920" y="685800"/>
            <a:ext cx="8869680" cy="5669280"/>
          </a:xfrm>
          <a:prstGeom prst="rect">
            <a:avLst/>
          </a:prstGeom>
        </p:spPr>
        <p:txBody>
          <a:bodyPr/>
          <a:lstStyle>
            <a:lvl1pPr marL="182880" indent="-182880">
              <a:defRPr sz="2400"/>
            </a:lvl1pPr>
            <a:lvl2pPr marL="548640" indent="-182880">
              <a:defRPr sz="2000"/>
            </a:lvl2pPr>
            <a:lvl3pPr marL="1097280" indent="-182880">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1000" y="6629400"/>
            <a:ext cx="6000743" cy="19551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6" y="6459790"/>
            <a:ext cx="1730198" cy="328461"/>
          </a:xfrm>
          <a:prstGeom prst="rect">
            <a:avLst/>
          </a:prstGeom>
        </p:spPr>
        <p:txBody>
          <a:bodyPr/>
          <a:lstStyle/>
          <a:p>
            <a:fld id="{DA10A36D-0FF4-4F0B-BDFE-FB879F3DD541}" type="slidenum">
              <a:rPr lang="en-US" smtClean="0"/>
              <a:pPr/>
              <a:t>‹#›</a:t>
            </a:fld>
            <a:endParaRPr lang="en-US" dirty="0"/>
          </a:p>
        </p:txBody>
      </p:sp>
    </p:spTree>
    <p:extLst>
      <p:ext uri="{BB962C8B-B14F-4D97-AF65-F5344CB8AC3E}">
        <p14:creationId xmlns:p14="http://schemas.microsoft.com/office/powerpoint/2010/main" val="166810447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350470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8292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4204019904"/>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marR="0" lvl="0" indent="0" algn="l" defTabSz="914400" rtl="0" eaLnBrk="1" fontAlgn="auto" latinLnBrk="0" hangingPunct="1">
              <a:lnSpc>
                <a:spcPct val="95000"/>
              </a:lnSpc>
              <a:spcBef>
                <a:spcPts val="1200"/>
              </a:spcBef>
              <a:spcAft>
                <a:spcPts val="0"/>
              </a:spcAft>
              <a:buClrTx/>
              <a:buSzTx/>
              <a:buFontTx/>
              <a:buNone/>
              <a:tabLst>
                <a:tab pos="8513763" algn="r"/>
              </a:tabLst>
              <a:defRPr/>
            </a:pPr>
            <a:r>
              <a:rPr lang="en-US" sz="1000" b="1" kern="1200" cap="none" baseline="0" dirty="0">
                <a:solidFill>
                  <a:schemeClr val="tx1"/>
                </a:solidFill>
                <a:latin typeface="Times New Roman" panose="02020603050405020304" pitchFamily="18" charset="0"/>
                <a:ea typeface="+mn-ea"/>
                <a:cs typeface="Times New Roman" panose="02020603050405020304" pitchFamily="18" charset="0"/>
              </a:rPr>
              <a:t>J. Picone: Applications of Deep Learning to Automated Interpretation of Electroencephalograms </a:t>
            </a:r>
            <a:r>
              <a:rPr lang="en-US" sz="1000" b="1" dirty="0">
                <a:solidFill>
                  <a:srgbClr val="1F497D">
                    <a:lumMod val="50000"/>
                  </a:srgbClr>
                </a:solidFill>
                <a:latin typeface="Calibri"/>
              </a:rPr>
              <a:t>	January 19, 2024</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3"/>
          <a:stretch>
            <a:fillRect/>
          </a:stretch>
        </p:blipFill>
        <p:spPr>
          <a:xfrm>
            <a:off x="39093" y="6594644"/>
            <a:ext cx="320040" cy="220717"/>
          </a:xfrm>
          <a:prstGeom prst="rect">
            <a:avLst/>
          </a:prstGeom>
        </p:spPr>
      </p:pic>
    </p:spTree>
    <p:extLst>
      <p:ext uri="{BB962C8B-B14F-4D97-AF65-F5344CB8AC3E}">
        <p14:creationId xmlns:p14="http://schemas.microsoft.com/office/powerpoint/2010/main" val="3703161762"/>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80429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marR="0" lvl="0" indent="0" algn="l" defTabSz="914400" rtl="0" eaLnBrk="1" fontAlgn="auto" latinLnBrk="0" hangingPunct="1">
              <a:lnSpc>
                <a:spcPct val="95000"/>
              </a:lnSpc>
              <a:spcBef>
                <a:spcPts val="1200"/>
              </a:spcBef>
              <a:spcAft>
                <a:spcPts val="0"/>
              </a:spcAft>
              <a:buClrTx/>
              <a:buSzTx/>
              <a:buFontTx/>
              <a:buNone/>
              <a:tabLst>
                <a:tab pos="8513763" algn="r"/>
              </a:tabLst>
              <a:defRPr/>
            </a:pPr>
            <a:r>
              <a:rPr lang="en-US" sz="1000" b="1" kern="1200" cap="none" baseline="0" dirty="0">
                <a:solidFill>
                  <a:schemeClr val="tx1"/>
                </a:solidFill>
                <a:latin typeface="Times New Roman" panose="02020603050405020304" pitchFamily="18" charset="0"/>
                <a:ea typeface="+mn-ea"/>
                <a:cs typeface="Times New Roman" panose="02020603050405020304" pitchFamily="18" charset="0"/>
              </a:rPr>
              <a:t>J. Picone: Applications of Deep Learning to Automated Interpretation of Electroencephalograms </a:t>
            </a:r>
            <a:r>
              <a:rPr lang="en-US" sz="1000" b="1" dirty="0">
                <a:solidFill>
                  <a:srgbClr val="1F497D">
                    <a:lumMod val="50000"/>
                  </a:srgbClr>
                </a:solidFill>
                <a:latin typeface="Calibri"/>
              </a:rPr>
              <a:t>	January 19, 2024</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821042336"/>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a:latin typeface="Times New Roman" panose="02020603050405020304" pitchFamily="18" charset="0"/>
                <a:cs typeface="Times New Roman" panose="02020603050405020304" pitchFamily="18" charset="0"/>
              </a:rPr>
              <a:t>S.  Yang: </a:t>
            </a:r>
            <a:r>
              <a:rPr lang="en-US" sz="1000" b="1" dirty="0">
                <a:latin typeface="Arial"/>
                <a:cs typeface="Arial"/>
              </a:rPr>
              <a:t>Semi-automated Annotation</a:t>
            </a:r>
            <a:r>
              <a:rPr lang="en-US" sz="1000" b="1" cap="none" baseline="0" dirty="0">
                <a:latin typeface="Times New Roman" panose="02020603050405020304" pitchFamily="18" charset="0"/>
                <a:cs typeface="Times New Roman" panose="02020603050405020304" pitchFamily="18" charset="0"/>
              </a:rPr>
              <a:t> </a:t>
            </a:r>
            <a:r>
              <a:rPr lang="en-US" sz="1000" b="1" dirty="0">
                <a:solidFill>
                  <a:srgbClr val="1F497D">
                    <a:lumMod val="50000"/>
                  </a:srgbClr>
                </a:solidFill>
                <a:latin typeface="Calibri"/>
              </a:rPr>
              <a:t>	December 3, 2016</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034447271"/>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1001610"/>
            <a:ext cx="8686799" cy="1061253"/>
          </a:xfrm>
          <a:prstGeom prst="rect">
            <a:avLst/>
          </a:prstGeom>
          <a:noFill/>
        </p:spPr>
        <p:txBody>
          <a:bodyPr wrap="square" rtlCol="0">
            <a:spAutoFit/>
          </a:bodyPr>
          <a:lstStyle/>
          <a:p>
            <a:pPr marL="0" marR="0" algn="ctr">
              <a:lnSpc>
                <a:spcPct val="115000"/>
              </a:lnSpc>
              <a:spcBef>
                <a:spcPts val="0"/>
              </a:spcBef>
              <a:spcAft>
                <a:spcPts val="1200"/>
              </a:spcAft>
            </a:pPr>
            <a:r>
              <a:rPr lang="en-US" sz="2400" b="1" dirty="0">
                <a:effectLst/>
                <a:latin typeface="Times New Roman" panose="02020603050405020304" pitchFamily="18" charset="0"/>
                <a:ea typeface="Arial" panose="020B0604020202020204" pitchFamily="34" charset="0"/>
              </a:rPr>
              <a:t>Segmentation Techniques in </a:t>
            </a:r>
          </a:p>
          <a:p>
            <a:pPr marL="0" marR="0" algn="ctr">
              <a:lnSpc>
                <a:spcPct val="115000"/>
              </a:lnSpc>
              <a:spcBef>
                <a:spcPts val="0"/>
              </a:spcBef>
              <a:spcAft>
                <a:spcPts val="1200"/>
              </a:spcAft>
            </a:pPr>
            <a:r>
              <a:rPr lang="en-US" sz="2400" b="1" dirty="0">
                <a:effectLst/>
                <a:latin typeface="Times New Roman" panose="02020603050405020304" pitchFamily="18" charset="0"/>
                <a:ea typeface="Arial" panose="020B0604020202020204" pitchFamily="34" charset="0"/>
              </a:rPr>
              <a:t>Computer Vision</a:t>
            </a:r>
            <a:endParaRPr lang="en-US" sz="2400" dirty="0">
              <a:effectLst/>
              <a:latin typeface="Arial" panose="020B0604020202020204" pitchFamily="34" charset="0"/>
              <a:ea typeface="Arial" panose="020B0604020202020204" pitchFamily="34" charset="0"/>
            </a:endParaRPr>
          </a:p>
        </p:txBody>
      </p:sp>
      <p:sp>
        <p:nvSpPr>
          <p:cNvPr id="4" name="Rectangle 16"/>
          <p:cNvSpPr txBox="1">
            <a:spLocks noChangeArrowheads="1"/>
          </p:cNvSpPr>
          <p:nvPr/>
        </p:nvSpPr>
        <p:spPr>
          <a:xfrm>
            <a:off x="228601" y="5590577"/>
            <a:ext cx="8686799" cy="1049936"/>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288" indent="-14288" algn="ctr">
              <a:spcBef>
                <a:spcPts val="0"/>
              </a:spcBef>
              <a:spcAft>
                <a:spcPts val="1200"/>
              </a:spcAft>
              <a:buNone/>
            </a:pPr>
            <a:r>
              <a:rPr lang="en-US" sz="1800" b="1" dirty="0">
                <a:solidFill>
                  <a:schemeClr val="accent6">
                    <a:lumMod val="75000"/>
                  </a:schemeClr>
                </a:solidFill>
                <a:latin typeface="Arial"/>
                <a:cs typeface="Arial"/>
              </a:rPr>
              <a:t>C. </a:t>
            </a:r>
            <a:r>
              <a:rPr lang="en-US" sz="1800" b="1" dirty="0" err="1">
                <a:solidFill>
                  <a:schemeClr val="accent6">
                    <a:lumMod val="75000"/>
                  </a:schemeClr>
                </a:solidFill>
                <a:latin typeface="Arial"/>
                <a:cs typeface="Arial"/>
              </a:rPr>
              <a:t>Dumitrescu</a:t>
            </a:r>
            <a:endParaRPr lang="en-US" sz="1800" b="1" dirty="0">
              <a:solidFill>
                <a:schemeClr val="accent6">
                  <a:lumMod val="75000"/>
                </a:schemeClr>
              </a:solidFill>
              <a:latin typeface="Arial" panose="020B0604020202020204" pitchFamily="34" charset="0"/>
              <a:cs typeface="Arial" panose="020B0604020202020204" pitchFamily="34" charset="0"/>
            </a:endParaRPr>
          </a:p>
          <a:p>
            <a:pPr marL="115888" indent="-115888" algn="ctr">
              <a:spcBef>
                <a:spcPts val="0"/>
              </a:spcBef>
              <a:buNone/>
            </a:pPr>
            <a:endParaRPr lang="en-US" sz="1800" b="1" dirty="0">
              <a:latin typeface="Arial"/>
              <a:cs typeface="Arial"/>
            </a:endParaRPr>
          </a:p>
          <a:p>
            <a:pPr marL="115888" indent="-115888" algn="ctr">
              <a:spcBef>
                <a:spcPts val="0"/>
              </a:spcBef>
              <a:buNone/>
            </a:pPr>
            <a:r>
              <a:rPr lang="en-US" sz="1800" b="1" dirty="0">
                <a:latin typeface="Arial"/>
                <a:cs typeface="Arial"/>
              </a:rPr>
              <a:t>Temple University</a:t>
            </a:r>
          </a:p>
        </p:txBody>
      </p:sp>
      <p:pic>
        <p:nvPicPr>
          <p:cNvPr id="15" name="Picture 14">
            <a:extLst>
              <a:ext uri="{FF2B5EF4-FFF2-40B4-BE49-F238E27FC236}">
                <a16:creationId xmlns:a16="http://schemas.microsoft.com/office/drawing/2014/main" id="{64D3B5A2-613E-9446-8A7A-F9E967EFCCFE}"/>
              </a:ext>
            </a:extLst>
          </p:cNvPr>
          <p:cNvPicPr>
            <a:picLocks noChangeAspect="1"/>
          </p:cNvPicPr>
          <p:nvPr/>
        </p:nvPicPr>
        <p:blipFill>
          <a:blip r:embed="rId3"/>
          <a:stretch>
            <a:fillRect/>
          </a:stretch>
        </p:blipFill>
        <p:spPr>
          <a:xfrm>
            <a:off x="228600" y="174649"/>
            <a:ext cx="1004757" cy="671094"/>
          </a:xfrm>
          <a:prstGeom prst="rect">
            <a:avLst/>
          </a:prstGeom>
        </p:spPr>
      </p:pic>
      <p:pic>
        <p:nvPicPr>
          <p:cNvPr id="1030" name="Picture 6" descr="Updated UNM Health Sciences logo standards">
            <a:extLst>
              <a:ext uri="{FF2B5EF4-FFF2-40B4-BE49-F238E27FC236}">
                <a16:creationId xmlns:a16="http://schemas.microsoft.com/office/drawing/2014/main" id="{522CCD96-4423-112C-572E-CE7034FCD8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50" t="17952" r="65025" b="54914"/>
          <a:stretch/>
        </p:blipFill>
        <p:spPr bwMode="auto">
          <a:xfrm>
            <a:off x="8246569" y="188134"/>
            <a:ext cx="668831" cy="6576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FAAFEAB-8629-5538-606B-F15C026157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9974" y="2637726"/>
            <a:ext cx="2742251" cy="21574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8CEAC643-364A-C0B5-DEB9-7B76135E73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517" y="2637726"/>
            <a:ext cx="1988457" cy="21574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rt, box and whisker chart&#10;&#10;Description automatically generated">
            <a:extLst>
              <a:ext uri="{FF2B5EF4-FFF2-40B4-BE49-F238E27FC236}">
                <a16:creationId xmlns:a16="http://schemas.microsoft.com/office/drawing/2014/main" id="{E62295BA-A051-207F-A046-034E42569B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3671" y="2538087"/>
            <a:ext cx="3597600" cy="225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3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24F19-0C4D-5DCC-8AC7-D4ABEC6EE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2C26B-0D4E-6E39-270C-70292607F83E}"/>
              </a:ext>
            </a:extLst>
          </p:cNvPr>
          <p:cNvSpPr>
            <a:spLocks noGrp="1"/>
          </p:cNvSpPr>
          <p:nvPr>
            <p:ph type="title"/>
          </p:nvPr>
        </p:nvSpPr>
        <p:spPr/>
        <p:txBody>
          <a:bodyPr vert="horz" wrap="none" lIns="228600" tIns="91440" rIns="0" bIns="0" rtlCol="0" anchor="ctr" anchorCtr="0">
            <a:noAutofit/>
          </a:bodyPr>
          <a:lstStyle/>
          <a:p>
            <a:r>
              <a:rPr lang="en-US" dirty="0"/>
              <a:t>U-Net (Encoder)</a:t>
            </a:r>
          </a:p>
        </p:txBody>
      </p:sp>
      <p:sp>
        <p:nvSpPr>
          <p:cNvPr id="5" name="Content Placeholder 2">
            <a:extLst>
              <a:ext uri="{FF2B5EF4-FFF2-40B4-BE49-F238E27FC236}">
                <a16:creationId xmlns:a16="http://schemas.microsoft.com/office/drawing/2014/main" id="{AFAE1250-07CD-1489-2685-400B05343273}"/>
              </a:ext>
            </a:extLst>
          </p:cNvPr>
          <p:cNvSpPr>
            <a:spLocks noGrp="1"/>
          </p:cNvSpPr>
          <p:nvPr>
            <p:ph idx="1"/>
          </p:nvPr>
        </p:nvSpPr>
        <p:spPr>
          <a:xfrm>
            <a:off x="228600" y="609600"/>
            <a:ext cx="8670928" cy="1938992"/>
          </a:xfrm>
        </p:spPr>
        <p:txBody>
          <a:bodyPr lIns="0" tIns="0" rIns="0" bIns="0">
            <a:spAutoFit/>
          </a:bodyPr>
          <a:lstStyle/>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 Similar to the FCNs, we have an image fed into convolution layers and then down sampled using max pooling. At the 1st level, if the image is fed in as a 128 by 128 and pass through two convolutional layers that have 64 filters each, the subsequent images when pooled, will be 64 by 64(not because of the number of filters, but because a max pooling layer with a 2 by 2 window and a stride of 2, can reduce the dimensionality by half). From the 1</a:t>
            </a:r>
            <a:r>
              <a:rPr lang="en-US" sz="1800" b="1" baseline="30000" dirty="0">
                <a:latin typeface="Arial" panose="020B0604020202020204" pitchFamily="34" charset="0"/>
                <a:cs typeface="Arial" panose="020B0604020202020204" pitchFamily="34" charset="0"/>
              </a:rPr>
              <a:t>st</a:t>
            </a:r>
            <a:r>
              <a:rPr lang="en-US" sz="1800" b="1" dirty="0">
                <a:latin typeface="Arial" panose="020B0604020202020204" pitchFamily="34" charset="0"/>
                <a:cs typeface="Arial" panose="020B0604020202020204" pitchFamily="34" charset="0"/>
              </a:rPr>
              <a:t> -&gt; 5</a:t>
            </a:r>
            <a:r>
              <a:rPr lang="en-US" sz="1800" b="1" baseline="30000" dirty="0">
                <a:latin typeface="Arial" panose="020B0604020202020204" pitchFamily="34" charset="0"/>
                <a:cs typeface="Arial" panose="020B0604020202020204" pitchFamily="34" charset="0"/>
              </a:rPr>
              <a:t>th</a:t>
            </a:r>
            <a:r>
              <a:rPr lang="en-US" sz="1800" b="1" dirty="0">
                <a:latin typeface="Arial" panose="020B0604020202020204" pitchFamily="34" charset="0"/>
                <a:cs typeface="Arial" panose="020B0604020202020204" pitchFamily="34" charset="0"/>
              </a:rPr>
              <a:t> level, a 128x128 image is filtered and down sampled into 8x8 blocks.</a:t>
            </a:r>
          </a:p>
        </p:txBody>
      </p:sp>
      <p:pic>
        <p:nvPicPr>
          <p:cNvPr id="13" name="Picture 12">
            <a:extLst>
              <a:ext uri="{FF2B5EF4-FFF2-40B4-BE49-F238E27FC236}">
                <a16:creationId xmlns:a16="http://schemas.microsoft.com/office/drawing/2014/main" id="{5CF847C0-CF8D-026A-F566-2F83B2F62DF3}"/>
              </a:ext>
            </a:extLst>
          </p:cNvPr>
          <p:cNvPicPr>
            <a:picLocks noChangeAspect="1"/>
          </p:cNvPicPr>
          <p:nvPr/>
        </p:nvPicPr>
        <p:blipFill>
          <a:blip r:embed="rId3"/>
          <a:srcRect r="13306" b="6648"/>
          <a:stretch/>
        </p:blipFill>
        <p:spPr>
          <a:xfrm>
            <a:off x="488432" y="2834780"/>
            <a:ext cx="6000600" cy="3601953"/>
          </a:xfrm>
          <a:prstGeom prst="rect">
            <a:avLst/>
          </a:prstGeom>
        </p:spPr>
      </p:pic>
      <p:pic>
        <p:nvPicPr>
          <p:cNvPr id="14" name="Picture 13">
            <a:extLst>
              <a:ext uri="{FF2B5EF4-FFF2-40B4-BE49-F238E27FC236}">
                <a16:creationId xmlns:a16="http://schemas.microsoft.com/office/drawing/2014/main" id="{93F03734-A4CB-6F65-8E29-6221C6DC362E}"/>
              </a:ext>
            </a:extLst>
          </p:cNvPr>
          <p:cNvPicPr>
            <a:picLocks noChangeAspect="1"/>
          </p:cNvPicPr>
          <p:nvPr/>
        </p:nvPicPr>
        <p:blipFill>
          <a:blip r:embed="rId3"/>
          <a:srcRect l="86771" t="-1" b="39425"/>
          <a:stretch/>
        </p:blipFill>
        <p:spPr>
          <a:xfrm>
            <a:off x="6489032" y="2834779"/>
            <a:ext cx="915667" cy="2337295"/>
          </a:xfrm>
          <a:prstGeom prst="rect">
            <a:avLst/>
          </a:prstGeom>
        </p:spPr>
      </p:pic>
      <p:sp>
        <p:nvSpPr>
          <p:cNvPr id="16" name="TextBox 15">
            <a:extLst>
              <a:ext uri="{FF2B5EF4-FFF2-40B4-BE49-F238E27FC236}">
                <a16:creationId xmlns:a16="http://schemas.microsoft.com/office/drawing/2014/main" id="{B566BBD4-1217-2CAB-D597-3AA9BC7E8822}"/>
              </a:ext>
            </a:extLst>
          </p:cNvPr>
          <p:cNvSpPr txBox="1"/>
          <p:nvPr/>
        </p:nvSpPr>
        <p:spPr>
          <a:xfrm>
            <a:off x="6379369" y="5755229"/>
            <a:ext cx="2776175" cy="869469"/>
          </a:xfrm>
          <a:prstGeom prst="rect">
            <a:avLst/>
          </a:prstGeom>
          <a:noFill/>
        </p:spPr>
        <p:txBody>
          <a:bodyPr wrap="square">
            <a:spAutoFit/>
          </a:bodyPr>
          <a:lstStyle/>
          <a:p>
            <a:pPr>
              <a:spcAft>
                <a:spcPts val="100"/>
              </a:spcAft>
            </a:pPr>
            <a:r>
              <a:rPr lang="en-US" sz="1200" dirty="0">
                <a:latin typeface="Arial" panose="020B0604020202020204" pitchFamily="34" charset="0"/>
                <a:cs typeface="Arial" panose="020B0604020202020204" pitchFamily="34" charset="0"/>
              </a:rPr>
              <a:t>Conv 3x3, RELU</a:t>
            </a:r>
          </a:p>
          <a:p>
            <a:pPr>
              <a:spcAft>
                <a:spcPts val="100"/>
              </a:spcAft>
            </a:pPr>
            <a:r>
              <a:rPr lang="en-US" sz="1200" dirty="0" err="1">
                <a:latin typeface="Arial" panose="020B0604020202020204" pitchFamily="34" charset="0"/>
                <a:cs typeface="Arial" panose="020B0604020202020204" pitchFamily="34" charset="0"/>
              </a:rPr>
              <a:t>MaxPool</a:t>
            </a:r>
            <a:r>
              <a:rPr lang="en-US" sz="1200" dirty="0">
                <a:latin typeface="Arial" panose="020B0604020202020204" pitchFamily="34" charset="0"/>
                <a:cs typeface="Arial" panose="020B0604020202020204" pitchFamily="34" charset="0"/>
              </a:rPr>
              <a:t> 2x2</a:t>
            </a:r>
          </a:p>
          <a:p>
            <a:pPr>
              <a:spcAft>
                <a:spcPts val="100"/>
              </a:spcAft>
            </a:pPr>
            <a:r>
              <a:rPr lang="en-US" sz="1200" dirty="0">
                <a:latin typeface="Arial" panose="020B0604020202020204" pitchFamily="34" charset="0"/>
                <a:cs typeface="Arial" panose="020B0604020202020204" pitchFamily="34" charset="0"/>
              </a:rPr>
              <a:t>De conv 2x2</a:t>
            </a:r>
          </a:p>
          <a:p>
            <a:pPr>
              <a:spcAft>
                <a:spcPts val="100"/>
              </a:spcAft>
            </a:pPr>
            <a:r>
              <a:rPr lang="en-US" sz="1200" dirty="0">
                <a:latin typeface="Arial" panose="020B0604020202020204" pitchFamily="34" charset="0"/>
                <a:cs typeface="Arial" panose="020B0604020202020204" pitchFamily="34" charset="0"/>
              </a:rPr>
              <a:t>Crop and </a:t>
            </a:r>
            <a:r>
              <a:rPr lang="en-US" sz="1200" dirty="0" err="1">
                <a:latin typeface="Arial" panose="020B0604020202020204" pitchFamily="34" charset="0"/>
                <a:cs typeface="Arial" panose="020B0604020202020204" pitchFamily="34" charset="0"/>
              </a:rPr>
              <a:t>concat</a:t>
            </a:r>
            <a:r>
              <a:rPr lang="en-US" sz="1200" dirty="0">
                <a:latin typeface="Arial" panose="020B0604020202020204" pitchFamily="34" charset="0"/>
                <a:cs typeface="Arial" panose="020B0604020202020204" pitchFamily="34" charset="0"/>
              </a:rPr>
              <a:t> (skip connections)</a:t>
            </a:r>
          </a:p>
        </p:txBody>
      </p:sp>
      <p:pic>
        <p:nvPicPr>
          <p:cNvPr id="17" name="Picture 16">
            <a:extLst>
              <a:ext uri="{FF2B5EF4-FFF2-40B4-BE49-F238E27FC236}">
                <a16:creationId xmlns:a16="http://schemas.microsoft.com/office/drawing/2014/main" id="{E4239624-7048-7BC5-689B-9496229C0E01}"/>
              </a:ext>
            </a:extLst>
          </p:cNvPr>
          <p:cNvPicPr>
            <a:picLocks noChangeAspect="1"/>
          </p:cNvPicPr>
          <p:nvPr/>
        </p:nvPicPr>
        <p:blipFill>
          <a:blip r:embed="rId3"/>
          <a:srcRect l="70111" t="43761" r="26192" b="51738"/>
          <a:stretch/>
        </p:blipFill>
        <p:spPr>
          <a:xfrm>
            <a:off x="6142592" y="6373559"/>
            <a:ext cx="255827" cy="173682"/>
          </a:xfrm>
          <a:prstGeom prst="rect">
            <a:avLst/>
          </a:prstGeom>
        </p:spPr>
      </p:pic>
      <p:sp>
        <p:nvSpPr>
          <p:cNvPr id="3" name="Rectangle 2">
            <a:extLst>
              <a:ext uri="{FF2B5EF4-FFF2-40B4-BE49-F238E27FC236}">
                <a16:creationId xmlns:a16="http://schemas.microsoft.com/office/drawing/2014/main" id="{7CEDE1B1-C318-6C86-6245-E150A14C6FC8}"/>
              </a:ext>
            </a:extLst>
          </p:cNvPr>
          <p:cNvSpPr/>
          <p:nvPr/>
        </p:nvSpPr>
        <p:spPr>
          <a:xfrm>
            <a:off x="590550" y="2834779"/>
            <a:ext cx="2776175" cy="370087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B19034DA-64A7-7A36-7DA4-88208A9DA5C9}"/>
              </a:ext>
            </a:extLst>
          </p:cNvPr>
          <p:cNvSpPr/>
          <p:nvPr/>
        </p:nvSpPr>
        <p:spPr>
          <a:xfrm>
            <a:off x="4067175" y="2799112"/>
            <a:ext cx="3190875" cy="370087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2C2E80BA-243C-7D37-A89C-95068B10713B}"/>
              </a:ext>
            </a:extLst>
          </p:cNvPr>
          <p:cNvSpPr txBox="1"/>
          <p:nvPr/>
        </p:nvSpPr>
        <p:spPr>
          <a:xfrm>
            <a:off x="1949117" y="3059668"/>
            <a:ext cx="4924424"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Encoder                            Decoder</a:t>
            </a:r>
            <a:endParaRPr lang="en-US" dirty="0"/>
          </a:p>
        </p:txBody>
      </p:sp>
      <p:pic>
        <p:nvPicPr>
          <p:cNvPr id="15" name="Picture 14">
            <a:extLst>
              <a:ext uri="{FF2B5EF4-FFF2-40B4-BE49-F238E27FC236}">
                <a16:creationId xmlns:a16="http://schemas.microsoft.com/office/drawing/2014/main" id="{8AE1F88A-7E0A-A6C6-0A9C-FFDCF8717943}"/>
              </a:ext>
            </a:extLst>
          </p:cNvPr>
          <p:cNvPicPr>
            <a:picLocks noChangeAspect="1"/>
          </p:cNvPicPr>
          <p:nvPr/>
        </p:nvPicPr>
        <p:blipFill>
          <a:blip r:embed="rId4"/>
          <a:stretch>
            <a:fillRect/>
          </a:stretch>
        </p:blipFill>
        <p:spPr>
          <a:xfrm>
            <a:off x="0" y="6646161"/>
            <a:ext cx="7634034" cy="158546"/>
          </a:xfrm>
          <a:prstGeom prst="rect">
            <a:avLst/>
          </a:prstGeom>
        </p:spPr>
      </p:pic>
      <p:pic>
        <p:nvPicPr>
          <p:cNvPr id="18" name="Picture 17">
            <a:extLst>
              <a:ext uri="{FF2B5EF4-FFF2-40B4-BE49-F238E27FC236}">
                <a16:creationId xmlns:a16="http://schemas.microsoft.com/office/drawing/2014/main" id="{F0CB0E7F-9F4D-903B-FBE0-B29ABE62462F}"/>
              </a:ext>
            </a:extLst>
          </p:cNvPr>
          <p:cNvPicPr>
            <a:picLocks noChangeAspect="1"/>
          </p:cNvPicPr>
          <p:nvPr/>
        </p:nvPicPr>
        <p:blipFill>
          <a:blip r:embed="rId4"/>
          <a:srcRect l="42" t="11919" r="98736" b="675"/>
          <a:stretch/>
        </p:blipFill>
        <p:spPr>
          <a:xfrm>
            <a:off x="52714" y="6545178"/>
            <a:ext cx="255826" cy="312822"/>
          </a:xfrm>
          <a:prstGeom prst="rect">
            <a:avLst/>
          </a:prstGeom>
        </p:spPr>
      </p:pic>
    </p:spTree>
    <p:extLst>
      <p:ext uri="{BB962C8B-B14F-4D97-AF65-F5344CB8AC3E}">
        <p14:creationId xmlns:p14="http://schemas.microsoft.com/office/powerpoint/2010/main" val="242145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248B8-0800-FF62-FF89-C5E17DE75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3FB068-5A48-1E46-4090-D5B7415C5B32}"/>
              </a:ext>
            </a:extLst>
          </p:cNvPr>
          <p:cNvSpPr>
            <a:spLocks noGrp="1"/>
          </p:cNvSpPr>
          <p:nvPr>
            <p:ph type="title"/>
          </p:nvPr>
        </p:nvSpPr>
        <p:spPr/>
        <p:txBody>
          <a:bodyPr vert="horz" wrap="none" lIns="228600" tIns="91440" rIns="0" bIns="0" rtlCol="0" anchor="ctr" anchorCtr="0">
            <a:noAutofit/>
          </a:bodyPr>
          <a:lstStyle/>
          <a:p>
            <a:r>
              <a:rPr lang="en-US" dirty="0"/>
              <a:t>U-Net (Decoder)</a:t>
            </a:r>
          </a:p>
        </p:txBody>
      </p:sp>
      <p:sp>
        <p:nvSpPr>
          <p:cNvPr id="5" name="Content Placeholder 2">
            <a:extLst>
              <a:ext uri="{FF2B5EF4-FFF2-40B4-BE49-F238E27FC236}">
                <a16:creationId xmlns:a16="http://schemas.microsoft.com/office/drawing/2014/main" id="{04120D88-556A-B49D-A5E1-1ABA98318258}"/>
              </a:ext>
            </a:extLst>
          </p:cNvPr>
          <p:cNvSpPr>
            <a:spLocks noGrp="1"/>
          </p:cNvSpPr>
          <p:nvPr>
            <p:ph idx="1"/>
          </p:nvPr>
        </p:nvSpPr>
        <p:spPr>
          <a:xfrm>
            <a:off x="228600" y="609600"/>
            <a:ext cx="8670928" cy="2092881"/>
          </a:xfrm>
        </p:spPr>
        <p:txBody>
          <a:bodyPr lIns="0" tIns="0" rIns="0" bIns="0">
            <a:spAutoFit/>
          </a:bodyPr>
          <a:lstStyle/>
          <a:p>
            <a:pPr marL="234950" marR="0" indent="-223838">
              <a:spcBef>
                <a:spcPts val="0"/>
              </a:spcBef>
              <a:spcAft>
                <a:spcPts val="1200"/>
              </a:spcAft>
            </a:pPr>
            <a:r>
              <a:rPr lang="en-US" sz="1400" b="1" dirty="0">
                <a:latin typeface="Arial" panose="020B0604020202020204" pitchFamily="34" charset="0"/>
                <a:cs typeface="Arial" panose="020B0604020202020204" pitchFamily="34" charset="0"/>
              </a:rPr>
              <a:t> An additional element in the unit architecture, is a simple convolutional layer, which can further extract features, but it doesn't have a pooling layer to follow it. This layer is named the </a:t>
            </a:r>
            <a:r>
              <a:rPr lang="en-US" sz="1400" b="1" u="sng" dirty="0">
                <a:latin typeface="Arial" panose="020B0604020202020204" pitchFamily="34" charset="0"/>
                <a:cs typeface="Arial" panose="020B0604020202020204" pitchFamily="34" charset="0"/>
              </a:rPr>
              <a:t>bottleneck</a:t>
            </a:r>
            <a:r>
              <a:rPr lang="en-US" sz="1400" b="1" dirty="0">
                <a:latin typeface="Arial" panose="020B0604020202020204" pitchFamily="34" charset="0"/>
                <a:cs typeface="Arial" panose="020B0604020202020204" pitchFamily="34" charset="0"/>
              </a:rPr>
              <a:t>. </a:t>
            </a:r>
          </a:p>
          <a:p>
            <a:pPr marL="234950" marR="0" indent="-223838">
              <a:spcBef>
                <a:spcPts val="0"/>
              </a:spcBef>
              <a:spcAft>
                <a:spcPts val="1200"/>
              </a:spcAft>
            </a:pPr>
            <a:r>
              <a:rPr lang="en-US" sz="1400" b="1" dirty="0">
                <a:latin typeface="Arial" panose="020B0604020202020204" pitchFamily="34" charset="0"/>
                <a:cs typeface="Arial" panose="020B0604020202020204" pitchFamily="34" charset="0"/>
              </a:rPr>
              <a:t>Starting at the bottom, the 5th level with the 8 by 8 blocks gets up samples to 16 by 16. You'll take the 512 filters from the layer of the encoder that's at the same level as this decoder layer, in this case it's the 4th level. Notice that since the encoder layer and decoder layer are the same level in the unit, they also have the same height and width of 16 by 16 and they also have the same number of filters at 512 each. So, you'll then concatenate the filters from the encoder, with the filters of the decoder, for a total of 1024 filters. You'll then pass this concatenated set of 1024 filters, through 2 convolutional layers.</a:t>
            </a:r>
          </a:p>
        </p:txBody>
      </p:sp>
      <p:pic>
        <p:nvPicPr>
          <p:cNvPr id="4" name="Picture 3">
            <a:extLst>
              <a:ext uri="{FF2B5EF4-FFF2-40B4-BE49-F238E27FC236}">
                <a16:creationId xmlns:a16="http://schemas.microsoft.com/office/drawing/2014/main" id="{A553B095-3BF3-1BD7-9327-15CE569EC5D9}"/>
              </a:ext>
            </a:extLst>
          </p:cNvPr>
          <p:cNvPicPr>
            <a:picLocks noChangeAspect="1"/>
          </p:cNvPicPr>
          <p:nvPr/>
        </p:nvPicPr>
        <p:blipFill>
          <a:blip r:embed="rId3"/>
          <a:stretch>
            <a:fillRect/>
          </a:stretch>
        </p:blipFill>
        <p:spPr>
          <a:xfrm>
            <a:off x="0" y="6646161"/>
            <a:ext cx="7634034" cy="158546"/>
          </a:xfrm>
          <a:prstGeom prst="rect">
            <a:avLst/>
          </a:prstGeom>
        </p:spPr>
      </p:pic>
      <p:pic>
        <p:nvPicPr>
          <p:cNvPr id="7" name="Picture 6">
            <a:extLst>
              <a:ext uri="{FF2B5EF4-FFF2-40B4-BE49-F238E27FC236}">
                <a16:creationId xmlns:a16="http://schemas.microsoft.com/office/drawing/2014/main" id="{0A6DD62A-AB35-2BC3-90BC-C56B4D601CF6}"/>
              </a:ext>
            </a:extLst>
          </p:cNvPr>
          <p:cNvPicPr>
            <a:picLocks noChangeAspect="1"/>
          </p:cNvPicPr>
          <p:nvPr/>
        </p:nvPicPr>
        <p:blipFill>
          <a:blip r:embed="rId3"/>
          <a:srcRect l="42" t="11919" r="98736" b="675"/>
          <a:stretch/>
        </p:blipFill>
        <p:spPr>
          <a:xfrm>
            <a:off x="52714" y="6545178"/>
            <a:ext cx="255826" cy="312822"/>
          </a:xfrm>
          <a:prstGeom prst="rect">
            <a:avLst/>
          </a:prstGeom>
        </p:spPr>
      </p:pic>
      <p:pic>
        <p:nvPicPr>
          <p:cNvPr id="13" name="Picture 12">
            <a:extLst>
              <a:ext uri="{FF2B5EF4-FFF2-40B4-BE49-F238E27FC236}">
                <a16:creationId xmlns:a16="http://schemas.microsoft.com/office/drawing/2014/main" id="{3377E009-C553-FCEB-3965-5A0FB11295DC}"/>
              </a:ext>
            </a:extLst>
          </p:cNvPr>
          <p:cNvPicPr>
            <a:picLocks noChangeAspect="1"/>
          </p:cNvPicPr>
          <p:nvPr/>
        </p:nvPicPr>
        <p:blipFill>
          <a:blip r:embed="rId4"/>
          <a:srcRect r="13306" b="6648"/>
          <a:stretch/>
        </p:blipFill>
        <p:spPr>
          <a:xfrm>
            <a:off x="488432" y="2834780"/>
            <a:ext cx="6000600" cy="3601953"/>
          </a:xfrm>
          <a:prstGeom prst="rect">
            <a:avLst/>
          </a:prstGeom>
        </p:spPr>
      </p:pic>
      <p:pic>
        <p:nvPicPr>
          <p:cNvPr id="14" name="Picture 13">
            <a:extLst>
              <a:ext uri="{FF2B5EF4-FFF2-40B4-BE49-F238E27FC236}">
                <a16:creationId xmlns:a16="http://schemas.microsoft.com/office/drawing/2014/main" id="{6B018FEC-B4B7-3FFC-9D8C-45F38FAA750F}"/>
              </a:ext>
            </a:extLst>
          </p:cNvPr>
          <p:cNvPicPr>
            <a:picLocks noChangeAspect="1"/>
          </p:cNvPicPr>
          <p:nvPr/>
        </p:nvPicPr>
        <p:blipFill>
          <a:blip r:embed="rId4"/>
          <a:srcRect l="86771" t="-1" b="39425"/>
          <a:stretch/>
        </p:blipFill>
        <p:spPr>
          <a:xfrm>
            <a:off x="6489032" y="2834779"/>
            <a:ext cx="915667" cy="2337295"/>
          </a:xfrm>
          <a:prstGeom prst="rect">
            <a:avLst/>
          </a:prstGeom>
        </p:spPr>
      </p:pic>
      <p:sp>
        <p:nvSpPr>
          <p:cNvPr id="16" name="TextBox 15">
            <a:extLst>
              <a:ext uri="{FF2B5EF4-FFF2-40B4-BE49-F238E27FC236}">
                <a16:creationId xmlns:a16="http://schemas.microsoft.com/office/drawing/2014/main" id="{47937AAA-D4E4-7E4A-9B99-441549722FB3}"/>
              </a:ext>
            </a:extLst>
          </p:cNvPr>
          <p:cNvSpPr txBox="1"/>
          <p:nvPr/>
        </p:nvSpPr>
        <p:spPr>
          <a:xfrm>
            <a:off x="6379369" y="5755229"/>
            <a:ext cx="2776175" cy="869469"/>
          </a:xfrm>
          <a:prstGeom prst="rect">
            <a:avLst/>
          </a:prstGeom>
          <a:noFill/>
        </p:spPr>
        <p:txBody>
          <a:bodyPr wrap="square">
            <a:spAutoFit/>
          </a:bodyPr>
          <a:lstStyle/>
          <a:p>
            <a:pPr>
              <a:spcAft>
                <a:spcPts val="100"/>
              </a:spcAft>
            </a:pPr>
            <a:r>
              <a:rPr lang="en-US" sz="1200" dirty="0">
                <a:latin typeface="Arial" panose="020B0604020202020204" pitchFamily="34" charset="0"/>
                <a:cs typeface="Arial" panose="020B0604020202020204" pitchFamily="34" charset="0"/>
              </a:rPr>
              <a:t>Conv 3x3, RELU</a:t>
            </a:r>
          </a:p>
          <a:p>
            <a:pPr>
              <a:spcAft>
                <a:spcPts val="100"/>
              </a:spcAft>
            </a:pPr>
            <a:r>
              <a:rPr lang="en-US" sz="1200" dirty="0" err="1">
                <a:latin typeface="Arial" panose="020B0604020202020204" pitchFamily="34" charset="0"/>
                <a:cs typeface="Arial" panose="020B0604020202020204" pitchFamily="34" charset="0"/>
              </a:rPr>
              <a:t>MaxPool</a:t>
            </a:r>
            <a:r>
              <a:rPr lang="en-US" sz="1200" dirty="0">
                <a:latin typeface="Arial" panose="020B0604020202020204" pitchFamily="34" charset="0"/>
                <a:cs typeface="Arial" panose="020B0604020202020204" pitchFamily="34" charset="0"/>
              </a:rPr>
              <a:t> 2x2</a:t>
            </a:r>
          </a:p>
          <a:p>
            <a:pPr>
              <a:spcAft>
                <a:spcPts val="100"/>
              </a:spcAft>
            </a:pPr>
            <a:r>
              <a:rPr lang="en-US" sz="1200" dirty="0">
                <a:latin typeface="Arial" panose="020B0604020202020204" pitchFamily="34" charset="0"/>
                <a:cs typeface="Arial" panose="020B0604020202020204" pitchFamily="34" charset="0"/>
              </a:rPr>
              <a:t>De conv 2x2</a:t>
            </a:r>
          </a:p>
          <a:p>
            <a:pPr>
              <a:spcAft>
                <a:spcPts val="100"/>
              </a:spcAft>
            </a:pPr>
            <a:r>
              <a:rPr lang="en-US" sz="1200" dirty="0">
                <a:latin typeface="Arial" panose="020B0604020202020204" pitchFamily="34" charset="0"/>
                <a:cs typeface="Arial" panose="020B0604020202020204" pitchFamily="34" charset="0"/>
              </a:rPr>
              <a:t>Crop and </a:t>
            </a:r>
            <a:r>
              <a:rPr lang="en-US" sz="1200" dirty="0" err="1">
                <a:latin typeface="Arial" panose="020B0604020202020204" pitchFamily="34" charset="0"/>
                <a:cs typeface="Arial" panose="020B0604020202020204" pitchFamily="34" charset="0"/>
              </a:rPr>
              <a:t>concat</a:t>
            </a:r>
            <a:r>
              <a:rPr lang="en-US" sz="1200" dirty="0">
                <a:latin typeface="Arial" panose="020B0604020202020204" pitchFamily="34" charset="0"/>
                <a:cs typeface="Arial" panose="020B0604020202020204" pitchFamily="34" charset="0"/>
              </a:rPr>
              <a:t> (skip connections)</a:t>
            </a:r>
          </a:p>
        </p:txBody>
      </p:sp>
      <p:pic>
        <p:nvPicPr>
          <p:cNvPr id="17" name="Picture 16">
            <a:extLst>
              <a:ext uri="{FF2B5EF4-FFF2-40B4-BE49-F238E27FC236}">
                <a16:creationId xmlns:a16="http://schemas.microsoft.com/office/drawing/2014/main" id="{F59E3A0E-702D-128B-A672-C9E598EE6230}"/>
              </a:ext>
            </a:extLst>
          </p:cNvPr>
          <p:cNvPicPr>
            <a:picLocks noChangeAspect="1"/>
          </p:cNvPicPr>
          <p:nvPr/>
        </p:nvPicPr>
        <p:blipFill>
          <a:blip r:embed="rId4"/>
          <a:srcRect l="70111" t="43761" r="26192" b="51738"/>
          <a:stretch/>
        </p:blipFill>
        <p:spPr>
          <a:xfrm>
            <a:off x="6142592" y="6373559"/>
            <a:ext cx="255827" cy="173682"/>
          </a:xfrm>
          <a:prstGeom prst="rect">
            <a:avLst/>
          </a:prstGeom>
        </p:spPr>
      </p:pic>
      <p:sp>
        <p:nvSpPr>
          <p:cNvPr id="3" name="Rectangle 2">
            <a:extLst>
              <a:ext uri="{FF2B5EF4-FFF2-40B4-BE49-F238E27FC236}">
                <a16:creationId xmlns:a16="http://schemas.microsoft.com/office/drawing/2014/main" id="{FCDC25C5-6B6C-E515-DC3B-777F9E75C1F1}"/>
              </a:ext>
            </a:extLst>
          </p:cNvPr>
          <p:cNvSpPr/>
          <p:nvPr/>
        </p:nvSpPr>
        <p:spPr>
          <a:xfrm>
            <a:off x="590550" y="2834779"/>
            <a:ext cx="2776175" cy="370087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499338AF-18D5-52DD-5D09-686A53CCF515}"/>
              </a:ext>
            </a:extLst>
          </p:cNvPr>
          <p:cNvSpPr/>
          <p:nvPr/>
        </p:nvSpPr>
        <p:spPr>
          <a:xfrm>
            <a:off x="4067175" y="2799112"/>
            <a:ext cx="3190875" cy="370087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37E4B231-316E-6E93-BE1A-FE8BC526DDF2}"/>
              </a:ext>
            </a:extLst>
          </p:cNvPr>
          <p:cNvSpPr txBox="1"/>
          <p:nvPr/>
        </p:nvSpPr>
        <p:spPr>
          <a:xfrm>
            <a:off x="1949117" y="3059668"/>
            <a:ext cx="4924424"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Encoder                            Decoder</a:t>
            </a:r>
            <a:endParaRPr lang="en-US" dirty="0"/>
          </a:p>
        </p:txBody>
      </p:sp>
    </p:spTree>
    <p:extLst>
      <p:ext uri="{BB962C8B-B14F-4D97-AF65-F5344CB8AC3E}">
        <p14:creationId xmlns:p14="http://schemas.microsoft.com/office/powerpoint/2010/main" val="113606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26C02-224E-30FD-9B92-77CA15290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1C7DC-7701-F655-9A57-CAD8E35AC063}"/>
              </a:ext>
            </a:extLst>
          </p:cNvPr>
          <p:cNvSpPr>
            <a:spLocks noGrp="1"/>
          </p:cNvSpPr>
          <p:nvPr>
            <p:ph type="title"/>
          </p:nvPr>
        </p:nvSpPr>
        <p:spPr/>
        <p:txBody>
          <a:bodyPr vert="horz" wrap="none" lIns="228600" tIns="91440" rIns="0" bIns="0" rtlCol="0" anchor="ctr" anchorCtr="0">
            <a:noAutofit/>
          </a:bodyPr>
          <a:lstStyle/>
          <a:p>
            <a:r>
              <a:rPr lang="en-US" dirty="0"/>
              <a:t>U-Net (Decoder)</a:t>
            </a:r>
          </a:p>
        </p:txBody>
      </p:sp>
      <p:sp>
        <p:nvSpPr>
          <p:cNvPr id="5" name="Content Placeholder 2">
            <a:extLst>
              <a:ext uri="{FF2B5EF4-FFF2-40B4-BE49-F238E27FC236}">
                <a16:creationId xmlns:a16="http://schemas.microsoft.com/office/drawing/2014/main" id="{422029B4-A82B-68D2-5AED-0FCE5EBB29B9}"/>
              </a:ext>
            </a:extLst>
          </p:cNvPr>
          <p:cNvSpPr>
            <a:spLocks noGrp="1"/>
          </p:cNvSpPr>
          <p:nvPr>
            <p:ph idx="1"/>
          </p:nvPr>
        </p:nvSpPr>
        <p:spPr>
          <a:xfrm>
            <a:off x="228600" y="609600"/>
            <a:ext cx="8670928" cy="2154436"/>
          </a:xfrm>
        </p:spPr>
        <p:txBody>
          <a:bodyPr lIns="0" tIns="0" rIns="0" bIns="0">
            <a:spAutoFit/>
          </a:bodyPr>
          <a:lstStyle/>
          <a:p>
            <a:pPr marL="234950" marR="0" indent="-223838">
              <a:spcBef>
                <a:spcPts val="0"/>
              </a:spcBef>
              <a:spcAft>
                <a:spcPts val="1200"/>
              </a:spcAft>
            </a:pPr>
            <a:r>
              <a:rPr lang="en-US" sz="1400" b="1" dirty="0">
                <a:latin typeface="Arial" panose="020B0604020202020204" pitchFamily="34" charset="0"/>
                <a:cs typeface="Arial" panose="020B0604020202020204" pitchFamily="34" charset="0"/>
              </a:rPr>
              <a:t>And this pattern continues through the decoder, you'll up sample the blocks to 32 by 32 and move up to level 3. You'll take the filters from the encoder on the same level, concatenate them to the blocks from the decoder and pass the entire thing through 2 convolutional layers. This works as up sampling the image, it will get fed through two layers of convolutional filters, that match the one on the previous level. But with the additional ones that are the skip over, from the equivalent filters on the encoder side. So up sampled to 64 by 64, move up to level 2, combine the filters from the encoder with a decoder and pass them through two convolution layers. And finally, up sample to 128 by 128 and move up to level 1, concatenate the filters from the encoder and decoder and pass them through the two convolution layers. Finally, the output segmentation map is obtained, by performing 1 by 1 convolution, with the filters equal to the number of classes on the output.</a:t>
            </a:r>
          </a:p>
        </p:txBody>
      </p:sp>
      <p:pic>
        <p:nvPicPr>
          <p:cNvPr id="13" name="Picture 12">
            <a:extLst>
              <a:ext uri="{FF2B5EF4-FFF2-40B4-BE49-F238E27FC236}">
                <a16:creationId xmlns:a16="http://schemas.microsoft.com/office/drawing/2014/main" id="{64569AD1-67B0-B753-19DE-17B8A594E252}"/>
              </a:ext>
            </a:extLst>
          </p:cNvPr>
          <p:cNvPicPr>
            <a:picLocks noChangeAspect="1"/>
          </p:cNvPicPr>
          <p:nvPr/>
        </p:nvPicPr>
        <p:blipFill>
          <a:blip r:embed="rId3"/>
          <a:srcRect r="13306" b="6648"/>
          <a:stretch/>
        </p:blipFill>
        <p:spPr>
          <a:xfrm>
            <a:off x="488432" y="2834780"/>
            <a:ext cx="6000600" cy="3601953"/>
          </a:xfrm>
          <a:prstGeom prst="rect">
            <a:avLst/>
          </a:prstGeom>
        </p:spPr>
      </p:pic>
      <p:pic>
        <p:nvPicPr>
          <p:cNvPr id="14" name="Picture 13">
            <a:extLst>
              <a:ext uri="{FF2B5EF4-FFF2-40B4-BE49-F238E27FC236}">
                <a16:creationId xmlns:a16="http://schemas.microsoft.com/office/drawing/2014/main" id="{DA65245E-4D9D-2D65-0B7B-BB7C5108501B}"/>
              </a:ext>
            </a:extLst>
          </p:cNvPr>
          <p:cNvPicPr>
            <a:picLocks noChangeAspect="1"/>
          </p:cNvPicPr>
          <p:nvPr/>
        </p:nvPicPr>
        <p:blipFill>
          <a:blip r:embed="rId3"/>
          <a:srcRect l="86771" t="-1" b="39425"/>
          <a:stretch/>
        </p:blipFill>
        <p:spPr>
          <a:xfrm>
            <a:off x="6489032" y="2834779"/>
            <a:ext cx="915667" cy="2337295"/>
          </a:xfrm>
          <a:prstGeom prst="rect">
            <a:avLst/>
          </a:prstGeom>
        </p:spPr>
      </p:pic>
      <p:sp>
        <p:nvSpPr>
          <p:cNvPr id="16" name="TextBox 15">
            <a:extLst>
              <a:ext uri="{FF2B5EF4-FFF2-40B4-BE49-F238E27FC236}">
                <a16:creationId xmlns:a16="http://schemas.microsoft.com/office/drawing/2014/main" id="{7741617C-8652-A494-EF1F-88B3C4D5B351}"/>
              </a:ext>
            </a:extLst>
          </p:cNvPr>
          <p:cNvSpPr txBox="1"/>
          <p:nvPr/>
        </p:nvSpPr>
        <p:spPr>
          <a:xfrm>
            <a:off x="6379369" y="5755229"/>
            <a:ext cx="2776175" cy="869469"/>
          </a:xfrm>
          <a:prstGeom prst="rect">
            <a:avLst/>
          </a:prstGeom>
          <a:noFill/>
        </p:spPr>
        <p:txBody>
          <a:bodyPr wrap="square">
            <a:spAutoFit/>
          </a:bodyPr>
          <a:lstStyle/>
          <a:p>
            <a:pPr>
              <a:spcAft>
                <a:spcPts val="100"/>
              </a:spcAft>
            </a:pPr>
            <a:r>
              <a:rPr lang="en-US" sz="1200" dirty="0">
                <a:latin typeface="Arial" panose="020B0604020202020204" pitchFamily="34" charset="0"/>
                <a:cs typeface="Arial" panose="020B0604020202020204" pitchFamily="34" charset="0"/>
              </a:rPr>
              <a:t>Conv 3x3, RELU</a:t>
            </a:r>
          </a:p>
          <a:p>
            <a:pPr>
              <a:spcAft>
                <a:spcPts val="100"/>
              </a:spcAft>
            </a:pPr>
            <a:r>
              <a:rPr lang="en-US" sz="1200" dirty="0" err="1">
                <a:latin typeface="Arial" panose="020B0604020202020204" pitchFamily="34" charset="0"/>
                <a:cs typeface="Arial" panose="020B0604020202020204" pitchFamily="34" charset="0"/>
              </a:rPr>
              <a:t>MaxPool</a:t>
            </a:r>
            <a:r>
              <a:rPr lang="en-US" sz="1200" dirty="0">
                <a:latin typeface="Arial" panose="020B0604020202020204" pitchFamily="34" charset="0"/>
                <a:cs typeface="Arial" panose="020B0604020202020204" pitchFamily="34" charset="0"/>
              </a:rPr>
              <a:t> 2x2</a:t>
            </a:r>
          </a:p>
          <a:p>
            <a:pPr>
              <a:spcAft>
                <a:spcPts val="100"/>
              </a:spcAft>
            </a:pPr>
            <a:r>
              <a:rPr lang="en-US" sz="1200" dirty="0">
                <a:latin typeface="Arial" panose="020B0604020202020204" pitchFamily="34" charset="0"/>
                <a:cs typeface="Arial" panose="020B0604020202020204" pitchFamily="34" charset="0"/>
              </a:rPr>
              <a:t>De conv 2x2</a:t>
            </a:r>
          </a:p>
          <a:p>
            <a:pPr>
              <a:spcAft>
                <a:spcPts val="100"/>
              </a:spcAft>
            </a:pPr>
            <a:r>
              <a:rPr lang="en-US" sz="1200" dirty="0">
                <a:latin typeface="Arial" panose="020B0604020202020204" pitchFamily="34" charset="0"/>
                <a:cs typeface="Arial" panose="020B0604020202020204" pitchFamily="34" charset="0"/>
              </a:rPr>
              <a:t>Crop and </a:t>
            </a:r>
            <a:r>
              <a:rPr lang="en-US" sz="1200" dirty="0" err="1">
                <a:latin typeface="Arial" panose="020B0604020202020204" pitchFamily="34" charset="0"/>
                <a:cs typeface="Arial" panose="020B0604020202020204" pitchFamily="34" charset="0"/>
              </a:rPr>
              <a:t>concat</a:t>
            </a:r>
            <a:r>
              <a:rPr lang="en-US" sz="1200" dirty="0">
                <a:latin typeface="Arial" panose="020B0604020202020204" pitchFamily="34" charset="0"/>
                <a:cs typeface="Arial" panose="020B0604020202020204" pitchFamily="34" charset="0"/>
              </a:rPr>
              <a:t> (skip connections)</a:t>
            </a:r>
          </a:p>
        </p:txBody>
      </p:sp>
      <p:pic>
        <p:nvPicPr>
          <p:cNvPr id="17" name="Picture 16">
            <a:extLst>
              <a:ext uri="{FF2B5EF4-FFF2-40B4-BE49-F238E27FC236}">
                <a16:creationId xmlns:a16="http://schemas.microsoft.com/office/drawing/2014/main" id="{8AE806B3-3761-4D0C-B36E-6FC119206064}"/>
              </a:ext>
            </a:extLst>
          </p:cNvPr>
          <p:cNvPicPr>
            <a:picLocks noChangeAspect="1"/>
          </p:cNvPicPr>
          <p:nvPr/>
        </p:nvPicPr>
        <p:blipFill>
          <a:blip r:embed="rId3"/>
          <a:srcRect l="70111" t="43761" r="26192" b="51738"/>
          <a:stretch/>
        </p:blipFill>
        <p:spPr>
          <a:xfrm>
            <a:off x="6142592" y="6373559"/>
            <a:ext cx="255827" cy="173682"/>
          </a:xfrm>
          <a:prstGeom prst="rect">
            <a:avLst/>
          </a:prstGeom>
        </p:spPr>
      </p:pic>
      <p:sp>
        <p:nvSpPr>
          <p:cNvPr id="3" name="Rectangle 2">
            <a:extLst>
              <a:ext uri="{FF2B5EF4-FFF2-40B4-BE49-F238E27FC236}">
                <a16:creationId xmlns:a16="http://schemas.microsoft.com/office/drawing/2014/main" id="{09D8BB59-ECF6-BC5C-2371-8CC4B9A6F71E}"/>
              </a:ext>
            </a:extLst>
          </p:cNvPr>
          <p:cNvSpPr/>
          <p:nvPr/>
        </p:nvSpPr>
        <p:spPr>
          <a:xfrm>
            <a:off x="590550" y="2834779"/>
            <a:ext cx="2776175" cy="370087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A220896D-1B2B-54F0-9AA3-ECFBBFEAA3FE}"/>
              </a:ext>
            </a:extLst>
          </p:cNvPr>
          <p:cNvSpPr/>
          <p:nvPr/>
        </p:nvSpPr>
        <p:spPr>
          <a:xfrm>
            <a:off x="4067175" y="2799112"/>
            <a:ext cx="3190875" cy="370087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5A1F70AA-3F15-C88A-4570-F1D2A2C4AAC4}"/>
              </a:ext>
            </a:extLst>
          </p:cNvPr>
          <p:cNvSpPr txBox="1"/>
          <p:nvPr/>
        </p:nvSpPr>
        <p:spPr>
          <a:xfrm>
            <a:off x="1949117" y="3059668"/>
            <a:ext cx="4924424"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Encoder                            Decoder</a:t>
            </a:r>
            <a:endParaRPr lang="en-US" dirty="0"/>
          </a:p>
        </p:txBody>
      </p:sp>
      <p:pic>
        <p:nvPicPr>
          <p:cNvPr id="12" name="Picture 11">
            <a:extLst>
              <a:ext uri="{FF2B5EF4-FFF2-40B4-BE49-F238E27FC236}">
                <a16:creationId xmlns:a16="http://schemas.microsoft.com/office/drawing/2014/main" id="{D9810465-691F-8955-259C-347AFF64BA23}"/>
              </a:ext>
            </a:extLst>
          </p:cNvPr>
          <p:cNvPicPr>
            <a:picLocks noChangeAspect="1"/>
          </p:cNvPicPr>
          <p:nvPr/>
        </p:nvPicPr>
        <p:blipFill>
          <a:blip r:embed="rId4"/>
          <a:stretch>
            <a:fillRect/>
          </a:stretch>
        </p:blipFill>
        <p:spPr>
          <a:xfrm>
            <a:off x="0" y="6646161"/>
            <a:ext cx="7634034" cy="158546"/>
          </a:xfrm>
          <a:prstGeom prst="rect">
            <a:avLst/>
          </a:prstGeom>
        </p:spPr>
      </p:pic>
      <p:pic>
        <p:nvPicPr>
          <p:cNvPr id="15" name="Picture 14">
            <a:extLst>
              <a:ext uri="{FF2B5EF4-FFF2-40B4-BE49-F238E27FC236}">
                <a16:creationId xmlns:a16="http://schemas.microsoft.com/office/drawing/2014/main" id="{D0CA85B8-0D70-F566-C741-1DA165980297}"/>
              </a:ext>
            </a:extLst>
          </p:cNvPr>
          <p:cNvPicPr>
            <a:picLocks noChangeAspect="1"/>
          </p:cNvPicPr>
          <p:nvPr/>
        </p:nvPicPr>
        <p:blipFill>
          <a:blip r:embed="rId4"/>
          <a:srcRect l="42" t="11919" r="98736" b="675"/>
          <a:stretch/>
        </p:blipFill>
        <p:spPr>
          <a:xfrm>
            <a:off x="52714" y="6545178"/>
            <a:ext cx="255826" cy="312822"/>
          </a:xfrm>
          <a:prstGeom prst="rect">
            <a:avLst/>
          </a:prstGeom>
        </p:spPr>
      </p:pic>
    </p:spTree>
    <p:extLst>
      <p:ext uri="{BB962C8B-B14F-4D97-AF65-F5344CB8AC3E}">
        <p14:creationId xmlns:p14="http://schemas.microsoft.com/office/powerpoint/2010/main" val="289849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012" y="747889"/>
            <a:ext cx="8688387" cy="5892624"/>
          </a:xfrm>
          <a:prstGeom prst="rect">
            <a:avLst/>
          </a:prstGeom>
          <a:noFill/>
          <a:ln>
            <a:noFill/>
          </a:ln>
        </p:spPr>
        <p:txBody>
          <a:bodyPr lIns="0" tIns="0" rIns="0" bIns="0"/>
          <a:lstStyle>
            <a:defPPr>
              <a:defRPr lang="en-US"/>
            </a:defPPr>
            <a:lvl2pPr marL="223838" lvl="1" indent="-223838">
              <a:spcAft>
                <a:spcPts val="1200"/>
              </a:spcAft>
              <a:buFont typeface="Arial" charset="0"/>
              <a:buChar char="•"/>
              <a:defRPr b="1">
                <a:solidFill>
                  <a:srgbClr val="000000"/>
                </a:solidFill>
                <a:latin typeface="Arial"/>
                <a:cs typeface="Arial"/>
              </a:defRPr>
            </a:lvl2pPr>
          </a:lstStyle>
          <a:p>
            <a:pPr marL="169863" marR="0" lvl="0" indent="-169863" algn="l" defTabSz="457200" rtl="0" eaLnBrk="1" fontAlgn="auto" latinLnBrk="0" hangingPunct="1">
              <a:lnSpc>
                <a:spcPct val="100000"/>
              </a:lnSpc>
              <a:spcAft>
                <a:spcPts val="60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a:rPr>
              <a:t>Concept of Fully</a:t>
            </a:r>
            <a:r>
              <a:rPr kumimoji="0" lang="en-US" sz="1800" b="1" i="0" u="none" strike="noStrike" kern="1200" cap="none" spc="0" normalizeH="0" noProof="0" dirty="0">
                <a:ln>
                  <a:noFill/>
                </a:ln>
                <a:solidFill>
                  <a:prstClr val="black"/>
                </a:solidFill>
                <a:effectLst/>
                <a:uLnTx/>
                <a:uFillTx/>
                <a:latin typeface="Arial"/>
                <a:ea typeface="+mn-ea"/>
                <a:cs typeface="Arial"/>
              </a:rPr>
              <a:t> Convolutional Network</a:t>
            </a:r>
          </a:p>
          <a:p>
            <a:pPr marL="508000" lvl="1" indent="-284163" defTabSz="457200">
              <a:buFont typeface="Wingdings" charset="2"/>
              <a:buChar char="q"/>
              <a:defRPr/>
            </a:pPr>
            <a:r>
              <a:rPr lang="en-US" dirty="0"/>
              <a:t>How it works (</a:t>
            </a:r>
            <a:r>
              <a:rPr lang="en-US" dirty="0" err="1"/>
              <a:t>upsampling</a:t>
            </a:r>
            <a:r>
              <a:rPr lang="en-US" dirty="0"/>
              <a:t> and </a:t>
            </a:r>
            <a:r>
              <a:rPr lang="en-US" dirty="0" err="1"/>
              <a:t>downsampling</a:t>
            </a:r>
            <a:r>
              <a:rPr lang="en-US" dirty="0"/>
              <a:t>)</a:t>
            </a:r>
          </a:p>
          <a:p>
            <a:pPr marL="508000" lvl="1" indent="-284163" defTabSz="457200">
              <a:buFont typeface="Wingdings" charset="2"/>
              <a:buChar char="q"/>
              <a:defRPr/>
            </a:pPr>
            <a:r>
              <a:rPr lang="en-US" dirty="0"/>
              <a:t>Why it works</a:t>
            </a:r>
          </a:p>
          <a:p>
            <a:pPr marL="508000" lvl="1" indent="-284163" defTabSz="457200">
              <a:buFont typeface="Wingdings" charset="2"/>
              <a:buChar char="q"/>
              <a:defRPr/>
            </a:pPr>
            <a:r>
              <a:rPr lang="en-US" dirty="0"/>
              <a:t>Use case: U-Net</a:t>
            </a:r>
            <a:endParaRPr kumimoji="0" lang="en-US" sz="1800" b="1" i="0" u="none" strike="noStrike" kern="1200" cap="none" spc="0" normalizeH="0" noProof="0" dirty="0">
              <a:ln>
                <a:noFill/>
              </a:ln>
              <a:solidFill>
                <a:prstClr val="black"/>
              </a:solidFill>
              <a:effectLst/>
              <a:uLnTx/>
              <a:uFillTx/>
              <a:latin typeface="Arial"/>
              <a:ea typeface="+mn-ea"/>
              <a:cs typeface="Arial"/>
            </a:endParaRPr>
          </a:p>
          <a:p>
            <a:pPr marL="169863" indent="-169863" defTabSz="457200">
              <a:spcAft>
                <a:spcPts val="600"/>
              </a:spcAft>
              <a:buFont typeface="Arial"/>
              <a:buChar char="•"/>
              <a:defRPr/>
            </a:pPr>
            <a:r>
              <a:rPr lang="en-US" b="1" dirty="0">
                <a:solidFill>
                  <a:prstClr val="black"/>
                </a:solidFill>
                <a:latin typeface="Arial"/>
                <a:cs typeface="Arial"/>
              </a:rPr>
              <a:t>What We Didn’t Talk About (Explainable AI):</a:t>
            </a:r>
          </a:p>
          <a:p>
            <a:pPr marL="508000" lvl="1" indent="-284163" defTabSz="457200">
              <a:buFont typeface="Wingdings" charset="2"/>
              <a:buChar char="q"/>
              <a:defRPr/>
            </a:pPr>
            <a:r>
              <a:rPr lang="en-US" dirty="0"/>
              <a:t>Class activation map ( = class-discriminative saliency maps) CAM = a matrix that shows what parts of the image the model was paying attention to when deciding what class to assign the image. It's a map of which pixels of the image sent activations that we use to determine the class of the object</a:t>
            </a:r>
          </a:p>
          <a:p>
            <a:pPr marL="508000" lvl="1" indent="-284163" defTabSz="457200">
              <a:buFont typeface="Wingdings" charset="2"/>
              <a:buChar char="q"/>
              <a:defRPr/>
            </a:pPr>
            <a:r>
              <a:rPr lang="en-US" dirty="0"/>
              <a:t>Saliency maps (Pixel Attribution / Vanilla Gradient): visualizations of the gradient in the network, activation maps focus more on the global importance of particular region to the final outcome</a:t>
            </a:r>
          </a:p>
          <a:p>
            <a:pPr marL="508000" lvl="1" indent="-284163" defTabSz="457200">
              <a:buFont typeface="Wingdings" charset="2"/>
              <a:buChar char="q"/>
              <a:defRPr/>
            </a:pPr>
            <a:r>
              <a:rPr lang="en-US" dirty="0"/>
              <a:t>-</a:t>
            </a:r>
            <a:r>
              <a:rPr lang="en-US" dirty="0" err="1"/>
              <a:t>GradCAM</a:t>
            </a:r>
            <a:r>
              <a:rPr lang="en-US" dirty="0"/>
              <a:t> = class activation map that uses the gradients of the final classifications (combines Saliency with CAM).</a:t>
            </a:r>
            <a:r>
              <a:rPr lang="en-US" b="1" dirty="0">
                <a:solidFill>
                  <a:prstClr val="black"/>
                </a:solidFill>
                <a:latin typeface="Arial"/>
                <a:cs typeface="Arial"/>
              </a:rPr>
              <a:t>To access our resources</a:t>
            </a:r>
          </a:p>
        </p:txBody>
      </p:sp>
      <p:sp>
        <p:nvSpPr>
          <p:cNvPr id="4" name="Title 2"/>
          <p:cNvSpPr txBox="1">
            <a:spLocks/>
          </p:cNvSpPr>
          <p:nvPr/>
        </p:nvSpPr>
        <p:spPr>
          <a:xfrm>
            <a:off x="227012" y="0"/>
            <a:ext cx="8688387" cy="393234"/>
          </a:xfrm>
          <a:prstGeom prst="rect">
            <a:avLst/>
          </a:prstGeom>
        </p:spPr>
        <p:txBody>
          <a:bodyPr vert="horz" wrap="none" lIns="0" tIns="0" rIns="0" bIns="0" rtlCol="0" anchor="ctr" anchorCtr="0">
            <a:noAutofit/>
          </a:bodyPr>
          <a:lstStyle>
            <a:lvl1pPr>
              <a:spcBef>
                <a:spcPct val="0"/>
              </a:spcBef>
              <a:buNone/>
              <a:defRPr sz="2400" b="1" baseline="0">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Summary</a:t>
            </a:r>
          </a:p>
        </p:txBody>
      </p:sp>
      <p:pic>
        <p:nvPicPr>
          <p:cNvPr id="7" name="Picture 6">
            <a:extLst>
              <a:ext uri="{FF2B5EF4-FFF2-40B4-BE49-F238E27FC236}">
                <a16:creationId xmlns:a16="http://schemas.microsoft.com/office/drawing/2014/main" id="{3EEDE65E-7B20-0268-465C-C0C485BC7CC6}"/>
              </a:ext>
            </a:extLst>
          </p:cNvPr>
          <p:cNvPicPr>
            <a:picLocks noChangeAspect="1"/>
          </p:cNvPicPr>
          <p:nvPr/>
        </p:nvPicPr>
        <p:blipFill>
          <a:blip r:embed="rId2"/>
          <a:stretch>
            <a:fillRect/>
          </a:stretch>
        </p:blipFill>
        <p:spPr>
          <a:xfrm>
            <a:off x="6261526" y="304800"/>
            <a:ext cx="2415749" cy="1044030"/>
          </a:xfrm>
          <a:prstGeom prst="rect">
            <a:avLst/>
          </a:prstGeom>
        </p:spPr>
      </p:pic>
      <p:pic>
        <p:nvPicPr>
          <p:cNvPr id="9" name="Picture 8">
            <a:extLst>
              <a:ext uri="{FF2B5EF4-FFF2-40B4-BE49-F238E27FC236}">
                <a16:creationId xmlns:a16="http://schemas.microsoft.com/office/drawing/2014/main" id="{09C37C15-794F-E079-6670-7BCB8A082B8D}"/>
              </a:ext>
            </a:extLst>
          </p:cNvPr>
          <p:cNvPicPr>
            <a:picLocks noChangeAspect="1"/>
          </p:cNvPicPr>
          <p:nvPr/>
        </p:nvPicPr>
        <p:blipFill>
          <a:blip r:embed="rId3"/>
          <a:stretch>
            <a:fillRect/>
          </a:stretch>
        </p:blipFill>
        <p:spPr>
          <a:xfrm>
            <a:off x="6326301" y="1052689"/>
            <a:ext cx="2286198" cy="541067"/>
          </a:xfrm>
          <a:prstGeom prst="rect">
            <a:avLst/>
          </a:prstGeom>
        </p:spPr>
      </p:pic>
    </p:spTree>
    <p:extLst>
      <p:ext uri="{BB962C8B-B14F-4D97-AF65-F5344CB8AC3E}">
        <p14:creationId xmlns:p14="http://schemas.microsoft.com/office/powerpoint/2010/main" val="264655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90673-B430-06E1-39E1-3137C5A75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EE9CC-C4A2-6C67-188A-C6DB17158CA7}"/>
              </a:ext>
            </a:extLst>
          </p:cNvPr>
          <p:cNvSpPr>
            <a:spLocks noGrp="1"/>
          </p:cNvSpPr>
          <p:nvPr>
            <p:ph type="title"/>
          </p:nvPr>
        </p:nvSpPr>
        <p:spPr/>
        <p:txBody>
          <a:bodyPr vert="horz" wrap="none" lIns="228600" tIns="91440" rIns="0" bIns="0" rtlCol="0" anchor="ctr" anchorCtr="0">
            <a:noAutofit/>
          </a:bodyPr>
          <a:lstStyle/>
          <a:p>
            <a:r>
              <a:rPr lang="en-US" dirty="0"/>
              <a:t>Introduction</a:t>
            </a:r>
          </a:p>
        </p:txBody>
      </p:sp>
      <p:pic>
        <p:nvPicPr>
          <p:cNvPr id="4" name="Picture 3">
            <a:extLst>
              <a:ext uri="{FF2B5EF4-FFF2-40B4-BE49-F238E27FC236}">
                <a16:creationId xmlns:a16="http://schemas.microsoft.com/office/drawing/2014/main" id="{E29CE1C3-0CBC-AD0B-FF0B-6F317871D8A3}"/>
              </a:ext>
            </a:extLst>
          </p:cNvPr>
          <p:cNvPicPr>
            <a:picLocks noChangeAspect="1"/>
          </p:cNvPicPr>
          <p:nvPr/>
        </p:nvPicPr>
        <p:blipFill>
          <a:blip r:embed="rId3"/>
          <a:stretch>
            <a:fillRect/>
          </a:stretch>
        </p:blipFill>
        <p:spPr>
          <a:xfrm>
            <a:off x="0" y="6646161"/>
            <a:ext cx="7634034" cy="158546"/>
          </a:xfrm>
          <a:prstGeom prst="rect">
            <a:avLst/>
          </a:prstGeom>
        </p:spPr>
      </p:pic>
      <p:pic>
        <p:nvPicPr>
          <p:cNvPr id="7" name="Picture 6">
            <a:extLst>
              <a:ext uri="{FF2B5EF4-FFF2-40B4-BE49-F238E27FC236}">
                <a16:creationId xmlns:a16="http://schemas.microsoft.com/office/drawing/2014/main" id="{904A7541-AE34-E192-E9BE-876A2516E89B}"/>
              </a:ext>
            </a:extLst>
          </p:cNvPr>
          <p:cNvPicPr>
            <a:picLocks noChangeAspect="1"/>
          </p:cNvPicPr>
          <p:nvPr/>
        </p:nvPicPr>
        <p:blipFill>
          <a:blip r:embed="rId3"/>
          <a:srcRect l="42" t="11919" r="98736" b="675"/>
          <a:stretch/>
        </p:blipFill>
        <p:spPr>
          <a:xfrm>
            <a:off x="52714" y="6545178"/>
            <a:ext cx="255826" cy="312822"/>
          </a:xfrm>
          <a:prstGeom prst="rect">
            <a:avLst/>
          </a:prstGeom>
        </p:spPr>
      </p:pic>
      <p:pic>
        <p:nvPicPr>
          <p:cNvPr id="9" name="Picture 8">
            <a:extLst>
              <a:ext uri="{FF2B5EF4-FFF2-40B4-BE49-F238E27FC236}">
                <a16:creationId xmlns:a16="http://schemas.microsoft.com/office/drawing/2014/main" id="{7A8143C5-2586-7816-2BBC-127A94686FBF}"/>
              </a:ext>
            </a:extLst>
          </p:cNvPr>
          <p:cNvPicPr>
            <a:picLocks noChangeAspect="1"/>
          </p:cNvPicPr>
          <p:nvPr/>
        </p:nvPicPr>
        <p:blipFill>
          <a:blip r:embed="rId4"/>
          <a:stretch>
            <a:fillRect/>
          </a:stretch>
        </p:blipFill>
        <p:spPr>
          <a:xfrm>
            <a:off x="518366" y="2324831"/>
            <a:ext cx="8107268" cy="3373236"/>
          </a:xfrm>
          <a:prstGeom prst="rect">
            <a:avLst/>
          </a:prstGeom>
        </p:spPr>
      </p:pic>
      <p:sp>
        <p:nvSpPr>
          <p:cNvPr id="10" name="Content Placeholder 2">
            <a:extLst>
              <a:ext uri="{FF2B5EF4-FFF2-40B4-BE49-F238E27FC236}">
                <a16:creationId xmlns:a16="http://schemas.microsoft.com/office/drawing/2014/main" id="{9F0A7FA0-1E66-603F-60FC-E571874E2E39}"/>
              </a:ext>
            </a:extLst>
          </p:cNvPr>
          <p:cNvSpPr>
            <a:spLocks noGrp="1"/>
          </p:cNvSpPr>
          <p:nvPr>
            <p:ph idx="1"/>
          </p:nvPr>
        </p:nvSpPr>
        <p:spPr>
          <a:xfrm>
            <a:off x="236536" y="741509"/>
            <a:ext cx="8670928" cy="5663089"/>
          </a:xfrm>
        </p:spPr>
        <p:txBody>
          <a:bodyPr lIns="0" tIns="0" rIns="0" bIns="0">
            <a:spAutoFit/>
          </a:bodyPr>
          <a:lstStyle/>
          <a:p>
            <a:pPr marL="234950" marR="0" indent="-223838" algn="just">
              <a:spcBef>
                <a:spcPts val="0"/>
              </a:spcBef>
              <a:spcAft>
                <a:spcPts val="1200"/>
              </a:spcAft>
            </a:pPr>
            <a:r>
              <a:rPr lang="en-US" sz="1800" b="1" dirty="0">
                <a:latin typeface="Arial" panose="020B0604020202020204" pitchFamily="34" charset="0"/>
                <a:cs typeface="Arial" panose="020B0604020202020204" pitchFamily="34" charset="0"/>
              </a:rPr>
              <a:t>Instead of locating an object within a rectangular bounding box, segmentation instead figures out the pixels that make up that object. </a:t>
            </a:r>
          </a:p>
          <a:p>
            <a:pPr marL="234950" marR="0" indent="-223838" algn="just">
              <a:spcBef>
                <a:spcPts val="0"/>
              </a:spcBef>
              <a:spcAft>
                <a:spcPts val="1200"/>
              </a:spcAft>
            </a:pPr>
            <a:r>
              <a:rPr lang="en-US" sz="1800" b="1" dirty="0">
                <a:latin typeface="Arial" panose="020B0604020202020204" pitchFamily="34" charset="0"/>
                <a:cs typeface="Arial" panose="020B0604020202020204" pitchFamily="34" charset="0"/>
              </a:rPr>
              <a:t>In this case, we have six people around a table, and instead of seven bounding boxes, we've colored the image to denote each of the detected objects.</a:t>
            </a:r>
          </a:p>
          <a:p>
            <a:pPr marL="234950" marR="0" indent="-223838">
              <a:spcBef>
                <a:spcPts val="0"/>
              </a:spcBef>
              <a:spcAft>
                <a:spcPts val="1200"/>
              </a:spcAft>
            </a:pPr>
            <a:endParaRPr lang="en-US" sz="1800" b="1" dirty="0">
              <a:latin typeface="Arial" panose="020B0604020202020204" pitchFamily="34" charset="0"/>
              <a:cs typeface="Arial" panose="020B0604020202020204" pitchFamily="34" charset="0"/>
            </a:endParaRPr>
          </a:p>
          <a:p>
            <a:pPr marL="234950" marR="0" indent="-223838">
              <a:spcBef>
                <a:spcPts val="0"/>
              </a:spcBef>
              <a:spcAft>
                <a:spcPts val="1200"/>
              </a:spcAft>
            </a:pPr>
            <a:endParaRPr lang="en-US" sz="1800" b="1" dirty="0">
              <a:latin typeface="Arial" panose="020B0604020202020204" pitchFamily="34" charset="0"/>
              <a:cs typeface="Arial" panose="020B0604020202020204" pitchFamily="34" charset="0"/>
            </a:endParaRPr>
          </a:p>
          <a:p>
            <a:pPr marL="11112" indent="0">
              <a:spcBef>
                <a:spcPts val="0"/>
              </a:spcBef>
              <a:spcAft>
                <a:spcPts val="1200"/>
              </a:spcAft>
              <a:buNone/>
            </a:pPr>
            <a:endParaRPr lang="en-US" sz="1200" b="1" dirty="0">
              <a:latin typeface="Arial" panose="020B0604020202020204" pitchFamily="34" charset="0"/>
              <a:cs typeface="Arial" panose="020B0604020202020204" pitchFamily="34" charset="0"/>
            </a:endParaRPr>
          </a:p>
          <a:p>
            <a:pPr marL="11112" indent="0">
              <a:spcBef>
                <a:spcPts val="0"/>
              </a:spcBef>
              <a:spcAft>
                <a:spcPts val="1200"/>
              </a:spcAft>
              <a:buNone/>
            </a:pPr>
            <a:endParaRPr lang="en-US" sz="1200" b="1" dirty="0">
              <a:latin typeface="Arial" panose="020B0604020202020204" pitchFamily="34" charset="0"/>
              <a:cs typeface="Arial" panose="020B0604020202020204" pitchFamily="34" charset="0"/>
            </a:endParaRPr>
          </a:p>
          <a:p>
            <a:pPr marL="11112" indent="0">
              <a:spcBef>
                <a:spcPts val="0"/>
              </a:spcBef>
              <a:spcAft>
                <a:spcPts val="1200"/>
              </a:spcAft>
              <a:buNone/>
            </a:pPr>
            <a:endParaRPr lang="en-US" sz="1200" b="1" dirty="0">
              <a:latin typeface="Arial" panose="020B0604020202020204" pitchFamily="34" charset="0"/>
              <a:cs typeface="Arial" panose="020B0604020202020204" pitchFamily="34" charset="0"/>
            </a:endParaRPr>
          </a:p>
          <a:p>
            <a:pPr marL="11112" indent="0">
              <a:spcBef>
                <a:spcPts val="0"/>
              </a:spcBef>
              <a:spcAft>
                <a:spcPts val="1200"/>
              </a:spcAft>
              <a:buNone/>
            </a:pPr>
            <a:endParaRPr lang="en-US" sz="1200" b="1" dirty="0">
              <a:latin typeface="Arial" panose="020B0604020202020204" pitchFamily="34" charset="0"/>
              <a:cs typeface="Arial" panose="020B0604020202020204" pitchFamily="34" charset="0"/>
            </a:endParaRPr>
          </a:p>
          <a:p>
            <a:pPr marL="11112" indent="0">
              <a:spcBef>
                <a:spcPts val="0"/>
              </a:spcBef>
              <a:spcAft>
                <a:spcPts val="1200"/>
              </a:spcAft>
              <a:buNone/>
            </a:pPr>
            <a:endParaRPr lang="en-US" sz="1200" b="1" dirty="0">
              <a:latin typeface="Arial" panose="020B0604020202020204" pitchFamily="34" charset="0"/>
              <a:cs typeface="Arial" panose="020B0604020202020204" pitchFamily="34" charset="0"/>
            </a:endParaRPr>
          </a:p>
          <a:p>
            <a:pPr marL="11112" indent="0">
              <a:spcBef>
                <a:spcPts val="0"/>
              </a:spcBef>
              <a:spcAft>
                <a:spcPts val="1200"/>
              </a:spcAft>
              <a:buNone/>
            </a:pPr>
            <a:endParaRPr lang="en-US" sz="1200" b="1" dirty="0">
              <a:latin typeface="Arial" panose="020B0604020202020204" pitchFamily="34" charset="0"/>
              <a:cs typeface="Arial" panose="020B0604020202020204" pitchFamily="34" charset="0"/>
            </a:endParaRPr>
          </a:p>
          <a:p>
            <a:pPr marL="11112" indent="0">
              <a:spcBef>
                <a:spcPts val="0"/>
              </a:spcBef>
              <a:spcAft>
                <a:spcPts val="1200"/>
              </a:spcAft>
              <a:buNone/>
            </a:pPr>
            <a:endParaRPr lang="en-US" sz="1200" b="1" dirty="0">
              <a:latin typeface="Arial" panose="020B0604020202020204" pitchFamily="34" charset="0"/>
              <a:cs typeface="Arial" panose="020B0604020202020204" pitchFamily="34" charset="0"/>
            </a:endParaRPr>
          </a:p>
          <a:p>
            <a:pPr marL="11112" indent="0">
              <a:spcBef>
                <a:spcPts val="0"/>
              </a:spcBef>
              <a:spcAft>
                <a:spcPts val="1200"/>
              </a:spcAft>
              <a:buNone/>
            </a:pPr>
            <a:endParaRPr lang="en-US" sz="800" b="1" dirty="0">
              <a:latin typeface="Arial" panose="020B0604020202020204" pitchFamily="34" charset="0"/>
              <a:cs typeface="Arial" panose="020B0604020202020204" pitchFamily="34" charset="0"/>
            </a:endParaRPr>
          </a:p>
          <a:p>
            <a:pPr marL="11112" indent="0">
              <a:spcBef>
                <a:spcPts val="0"/>
              </a:spcBef>
              <a:spcAft>
                <a:spcPts val="1200"/>
              </a:spcAft>
              <a:buNone/>
            </a:pPr>
            <a:endParaRPr lang="en-US" sz="800" b="1" dirty="0">
              <a:latin typeface="Arial" panose="020B0604020202020204" pitchFamily="34" charset="0"/>
              <a:cs typeface="Arial" panose="020B0604020202020204" pitchFamily="34" charset="0"/>
            </a:endParaRPr>
          </a:p>
          <a:p>
            <a:pPr marL="11112" indent="0" algn="ctr">
              <a:spcBef>
                <a:spcPts val="0"/>
              </a:spcBef>
              <a:spcAft>
                <a:spcPts val="1200"/>
              </a:spcAft>
              <a:buNone/>
            </a:pPr>
            <a:r>
              <a:rPr lang="en-US" sz="1200" b="1" dirty="0">
                <a:latin typeface="Arial" panose="020B0604020202020204" pitchFamily="34" charset="0"/>
                <a:cs typeface="Arial" panose="020B0604020202020204" pitchFamily="34" charset="0"/>
              </a:rPr>
              <a:t>(Source: coursera.org/learn/advanced-computer-vision-with-</a:t>
            </a:r>
            <a:r>
              <a:rPr lang="en-US" sz="1200" b="1" dirty="0" err="1">
                <a:latin typeface="Arial" panose="020B0604020202020204" pitchFamily="34" charset="0"/>
                <a:cs typeface="Arial" panose="020B0604020202020204" pitchFamily="34" charset="0"/>
              </a:rPr>
              <a:t>tensorflow</a:t>
            </a:r>
            <a:r>
              <a:rPr lang="en-US" sz="1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86821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Image Segmentation Basic Architecture</a:t>
            </a:r>
          </a:p>
        </p:txBody>
      </p:sp>
      <p:sp>
        <p:nvSpPr>
          <p:cNvPr id="5" name="Content Placeholder 2">
            <a:extLst>
              <a:ext uri="{FF2B5EF4-FFF2-40B4-BE49-F238E27FC236}">
                <a16:creationId xmlns:a16="http://schemas.microsoft.com/office/drawing/2014/main" id="{83ECA25E-C552-9587-251C-98D98E9B9E81}"/>
              </a:ext>
            </a:extLst>
          </p:cNvPr>
          <p:cNvSpPr>
            <a:spLocks noGrp="1"/>
          </p:cNvSpPr>
          <p:nvPr>
            <p:ph idx="1"/>
          </p:nvPr>
        </p:nvSpPr>
        <p:spPr>
          <a:xfrm>
            <a:off x="228600" y="609600"/>
            <a:ext cx="8670928" cy="3754874"/>
          </a:xfrm>
        </p:spPr>
        <p:txBody>
          <a:bodyPr lIns="0" tIns="0" rIns="0" bIns="0">
            <a:spAutoFit/>
          </a:bodyPr>
          <a:lstStyle/>
          <a:p>
            <a:pPr marL="234950" marR="0" indent="-223838" algn="just">
              <a:spcBef>
                <a:spcPts val="0"/>
              </a:spcBef>
              <a:spcAft>
                <a:spcPts val="1200"/>
              </a:spcAft>
            </a:pPr>
            <a:r>
              <a:rPr lang="en-US" sz="1800" b="1" dirty="0">
                <a:latin typeface="Arial" panose="020B0604020202020204" pitchFamily="34" charset="0"/>
                <a:cs typeface="Arial" panose="020B0604020202020204" pitchFamily="34" charset="0"/>
              </a:rPr>
              <a:t>Image is processed with an encoder (~feature extractor). The encoder (CNN without the dense classification layers) extracts features from the image into a feature map. The earlier layers extract low level features such as lines and these lower level features are successfully aggregated into higher level features (pooling). The aggregation of successful higher level features is done with the help of </a:t>
            </a:r>
            <a:r>
              <a:rPr lang="en-US" sz="1800" b="1" dirty="0" err="1">
                <a:latin typeface="Arial" panose="020B0604020202020204" pitchFamily="34" charset="0"/>
                <a:cs typeface="Arial" panose="020B0604020202020204" pitchFamily="34" charset="0"/>
              </a:rPr>
              <a:t>downsampling</a:t>
            </a:r>
            <a:r>
              <a:rPr lang="en-US" sz="1800" b="1" dirty="0">
                <a:latin typeface="Arial" panose="020B0604020202020204" pitchFamily="34" charset="0"/>
                <a:cs typeface="Arial" panose="020B0604020202020204" pitchFamily="34" charset="0"/>
              </a:rPr>
              <a:t> (output = feature map).</a:t>
            </a:r>
          </a:p>
          <a:p>
            <a:pPr marL="234950" marR="0" indent="-223838" algn="just">
              <a:spcBef>
                <a:spcPts val="0"/>
              </a:spcBef>
              <a:spcAft>
                <a:spcPts val="1200"/>
              </a:spcAft>
            </a:pPr>
            <a:r>
              <a:rPr lang="en-US" sz="1800" b="1" dirty="0">
                <a:latin typeface="Arial" panose="020B0604020202020204" pitchFamily="34" charset="0"/>
                <a:cs typeface="Arial" panose="020B0604020202020204" pitchFamily="34" charset="0"/>
              </a:rPr>
              <a:t>The decoders takes the features that were extracted by the encoder and work on producing the output (= pixel mask) or prediction. The decoder assigns intermediate class labels to each pixel of the feature map, and then up samples the image to slowly add back the fine grained details of the original image. The decoder then assigns more fine-grained intermediate class labels to the up samples pixels and repeats this process until the images up sampled back to its original input dimensions. </a:t>
            </a:r>
          </a:p>
        </p:txBody>
      </p:sp>
      <p:pic>
        <p:nvPicPr>
          <p:cNvPr id="4" name="Picture 3">
            <a:extLst>
              <a:ext uri="{FF2B5EF4-FFF2-40B4-BE49-F238E27FC236}">
                <a16:creationId xmlns:a16="http://schemas.microsoft.com/office/drawing/2014/main" id="{8D9AF0F7-4683-0EA5-3129-FA1CF188B73C}"/>
              </a:ext>
            </a:extLst>
          </p:cNvPr>
          <p:cNvPicPr>
            <a:picLocks noChangeAspect="1"/>
          </p:cNvPicPr>
          <p:nvPr/>
        </p:nvPicPr>
        <p:blipFill>
          <a:blip r:embed="rId3"/>
          <a:stretch>
            <a:fillRect/>
          </a:stretch>
        </p:blipFill>
        <p:spPr>
          <a:xfrm>
            <a:off x="0" y="6646161"/>
            <a:ext cx="7634034" cy="158546"/>
          </a:xfrm>
          <a:prstGeom prst="rect">
            <a:avLst/>
          </a:prstGeom>
        </p:spPr>
      </p:pic>
      <p:pic>
        <p:nvPicPr>
          <p:cNvPr id="7" name="Picture 6">
            <a:extLst>
              <a:ext uri="{FF2B5EF4-FFF2-40B4-BE49-F238E27FC236}">
                <a16:creationId xmlns:a16="http://schemas.microsoft.com/office/drawing/2014/main" id="{94461CF4-20F7-69D2-4A77-343C8A305876}"/>
              </a:ext>
            </a:extLst>
          </p:cNvPr>
          <p:cNvPicPr>
            <a:picLocks noChangeAspect="1"/>
          </p:cNvPicPr>
          <p:nvPr/>
        </p:nvPicPr>
        <p:blipFill>
          <a:blip r:embed="rId3"/>
          <a:srcRect l="42" t="11919" r="98736" b="675"/>
          <a:stretch/>
        </p:blipFill>
        <p:spPr>
          <a:xfrm>
            <a:off x="52714" y="6545178"/>
            <a:ext cx="255826" cy="312822"/>
          </a:xfrm>
          <a:prstGeom prst="rect">
            <a:avLst/>
          </a:prstGeom>
        </p:spPr>
      </p:pic>
      <p:pic>
        <p:nvPicPr>
          <p:cNvPr id="14" name="Picture 13">
            <a:extLst>
              <a:ext uri="{FF2B5EF4-FFF2-40B4-BE49-F238E27FC236}">
                <a16:creationId xmlns:a16="http://schemas.microsoft.com/office/drawing/2014/main" id="{BEE21E75-A693-A432-817B-D1790F151A7D}"/>
              </a:ext>
            </a:extLst>
          </p:cNvPr>
          <p:cNvPicPr>
            <a:picLocks noChangeAspect="1"/>
          </p:cNvPicPr>
          <p:nvPr/>
        </p:nvPicPr>
        <p:blipFill>
          <a:blip r:embed="rId4"/>
          <a:stretch>
            <a:fillRect/>
          </a:stretch>
        </p:blipFill>
        <p:spPr>
          <a:xfrm>
            <a:off x="186310" y="4318727"/>
            <a:ext cx="8771380" cy="2758679"/>
          </a:xfrm>
          <a:prstGeom prst="rect">
            <a:avLst/>
          </a:prstGeom>
        </p:spPr>
      </p:pic>
    </p:spTree>
    <p:extLst>
      <p:ext uri="{BB962C8B-B14F-4D97-AF65-F5344CB8AC3E}">
        <p14:creationId xmlns:p14="http://schemas.microsoft.com/office/powerpoint/2010/main" val="155022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D14A4-F67F-4C66-F0F6-D875F7919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21FB3B-3349-374D-C6EB-E926A8E824FC}"/>
              </a:ext>
            </a:extLst>
          </p:cNvPr>
          <p:cNvSpPr>
            <a:spLocks noGrp="1"/>
          </p:cNvSpPr>
          <p:nvPr>
            <p:ph type="title"/>
          </p:nvPr>
        </p:nvSpPr>
        <p:spPr/>
        <p:txBody>
          <a:bodyPr vert="horz" wrap="none" lIns="228600" tIns="91440" rIns="0" bIns="0" rtlCol="0" anchor="ctr" anchorCtr="0">
            <a:noAutofit/>
          </a:bodyPr>
          <a:lstStyle/>
          <a:p>
            <a:r>
              <a:rPr lang="en-US" dirty="0"/>
              <a:t>Popular Segmentation Architectures</a:t>
            </a:r>
          </a:p>
        </p:txBody>
      </p:sp>
      <p:sp>
        <p:nvSpPr>
          <p:cNvPr id="5" name="Content Placeholder 2">
            <a:extLst>
              <a:ext uri="{FF2B5EF4-FFF2-40B4-BE49-F238E27FC236}">
                <a16:creationId xmlns:a16="http://schemas.microsoft.com/office/drawing/2014/main" id="{A27AE904-E863-839D-FB7F-7342D54B6D52}"/>
              </a:ext>
            </a:extLst>
          </p:cNvPr>
          <p:cNvSpPr>
            <a:spLocks noGrp="1"/>
          </p:cNvSpPr>
          <p:nvPr>
            <p:ph idx="1"/>
          </p:nvPr>
        </p:nvSpPr>
        <p:spPr>
          <a:xfrm>
            <a:off x="228600" y="609600"/>
            <a:ext cx="8670928" cy="2339102"/>
          </a:xfrm>
        </p:spPr>
        <p:txBody>
          <a:bodyPr lIns="0" tIns="0" rIns="0" bIns="0">
            <a:spAutoFit/>
          </a:bodyPr>
          <a:lstStyle/>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Fully Convolutional Network (FCN) =/= Fully Connected Network</a:t>
            </a:r>
          </a:p>
          <a:p>
            <a:pPr marL="600710" lvl="1" indent="-223838">
              <a:spcBef>
                <a:spcPts val="0"/>
              </a:spcBef>
              <a:spcAft>
                <a:spcPts val="1200"/>
              </a:spcAft>
            </a:pPr>
            <a:r>
              <a:rPr lang="nb-NO" sz="1400" b="1" dirty="0">
                <a:latin typeface="Arial" panose="020B0604020202020204" pitchFamily="34" charset="0"/>
                <a:cs typeface="Arial" panose="020B0604020202020204" pitchFamily="34" charset="0"/>
              </a:rPr>
              <a:t>Segnet </a:t>
            </a:r>
          </a:p>
          <a:p>
            <a:pPr marL="600710" lvl="1" indent="-223838">
              <a:spcBef>
                <a:spcPts val="0"/>
              </a:spcBef>
              <a:spcAft>
                <a:spcPts val="1200"/>
              </a:spcAft>
            </a:pPr>
            <a:r>
              <a:rPr lang="nb-NO" sz="1400" b="1" dirty="0">
                <a:latin typeface="Arial" panose="020B0604020202020204" pitchFamily="34" charset="0"/>
                <a:cs typeface="Arial" panose="020B0604020202020204" pitchFamily="34" charset="0"/>
              </a:rPr>
              <a:t>U-Net</a:t>
            </a:r>
          </a:p>
          <a:p>
            <a:pPr marL="600710" lvl="1" indent="-223838">
              <a:spcBef>
                <a:spcPts val="0"/>
              </a:spcBef>
              <a:spcAft>
                <a:spcPts val="1200"/>
              </a:spcAft>
            </a:pPr>
            <a:r>
              <a:rPr lang="nb-NO" sz="1400" b="1" dirty="0">
                <a:latin typeface="Arial" panose="020B0604020202020204" pitchFamily="34" charset="0"/>
                <a:cs typeface="Arial" panose="020B0604020202020204" pitchFamily="34" charset="0"/>
              </a:rPr>
              <a:t>PSPNet </a:t>
            </a:r>
          </a:p>
          <a:p>
            <a:pPr marL="600710" lvl="1" indent="-223838">
              <a:spcBef>
                <a:spcPts val="0"/>
              </a:spcBef>
              <a:spcAft>
                <a:spcPts val="1200"/>
              </a:spcAft>
            </a:pPr>
            <a:r>
              <a:rPr lang="nb-NO" sz="1400" b="1" dirty="0">
                <a:latin typeface="Arial" panose="020B0604020202020204" pitchFamily="34" charset="0"/>
                <a:cs typeface="Arial" panose="020B0604020202020204" pitchFamily="34" charset="0"/>
              </a:rPr>
              <a:t>Mask R-CNN. </a:t>
            </a:r>
          </a:p>
          <a:p>
            <a:pPr marL="1149350" lvl="2" indent="-223838">
              <a:spcBef>
                <a:spcPts val="0"/>
              </a:spcBef>
              <a:spcAft>
                <a:spcPts val="1200"/>
              </a:spcAft>
            </a:pPr>
            <a:r>
              <a:rPr lang="nb-NO" sz="1200" b="1" dirty="0">
                <a:latin typeface="Arial" panose="020B0604020202020204" pitchFamily="34" charset="0"/>
                <a:cs typeface="Arial" panose="020B0604020202020204" pitchFamily="34" charset="0"/>
              </a:rPr>
              <a:t>Fully Convolutional Models for Semantic Segmentation - Evan Shelhamer*, Jonathan Long*, Trevor Darrell, PAMI 2016, arXiv:1605.06211</a:t>
            </a:r>
          </a:p>
        </p:txBody>
      </p:sp>
      <p:pic>
        <p:nvPicPr>
          <p:cNvPr id="4" name="Picture 3">
            <a:extLst>
              <a:ext uri="{FF2B5EF4-FFF2-40B4-BE49-F238E27FC236}">
                <a16:creationId xmlns:a16="http://schemas.microsoft.com/office/drawing/2014/main" id="{BB800CF5-8D0C-96FC-07BC-CFAF0898C3FE}"/>
              </a:ext>
            </a:extLst>
          </p:cNvPr>
          <p:cNvPicPr>
            <a:picLocks noChangeAspect="1"/>
          </p:cNvPicPr>
          <p:nvPr/>
        </p:nvPicPr>
        <p:blipFill>
          <a:blip r:embed="rId3"/>
          <a:stretch>
            <a:fillRect/>
          </a:stretch>
        </p:blipFill>
        <p:spPr>
          <a:xfrm>
            <a:off x="0" y="6646161"/>
            <a:ext cx="7634034" cy="158546"/>
          </a:xfrm>
          <a:prstGeom prst="rect">
            <a:avLst/>
          </a:prstGeom>
        </p:spPr>
      </p:pic>
      <p:pic>
        <p:nvPicPr>
          <p:cNvPr id="7" name="Picture 6">
            <a:extLst>
              <a:ext uri="{FF2B5EF4-FFF2-40B4-BE49-F238E27FC236}">
                <a16:creationId xmlns:a16="http://schemas.microsoft.com/office/drawing/2014/main" id="{92E403D5-E10E-904D-99A6-346C8F56509C}"/>
              </a:ext>
            </a:extLst>
          </p:cNvPr>
          <p:cNvPicPr>
            <a:picLocks noChangeAspect="1"/>
          </p:cNvPicPr>
          <p:nvPr/>
        </p:nvPicPr>
        <p:blipFill>
          <a:blip r:embed="rId3"/>
          <a:srcRect l="42" t="11919" r="98736" b="675"/>
          <a:stretch/>
        </p:blipFill>
        <p:spPr>
          <a:xfrm>
            <a:off x="52714" y="6545178"/>
            <a:ext cx="255826" cy="312822"/>
          </a:xfrm>
          <a:prstGeom prst="rect">
            <a:avLst/>
          </a:prstGeom>
        </p:spPr>
      </p:pic>
      <p:sp>
        <p:nvSpPr>
          <p:cNvPr id="12" name="TextBox 11">
            <a:extLst>
              <a:ext uri="{FF2B5EF4-FFF2-40B4-BE49-F238E27FC236}">
                <a16:creationId xmlns:a16="http://schemas.microsoft.com/office/drawing/2014/main" id="{4F7793BE-5BEF-1300-73BE-17A214D538DB}"/>
              </a:ext>
            </a:extLst>
          </p:cNvPr>
          <p:cNvSpPr txBox="1"/>
          <p:nvPr/>
        </p:nvSpPr>
        <p:spPr>
          <a:xfrm>
            <a:off x="228600" y="3089271"/>
            <a:ext cx="3403600" cy="3416320"/>
          </a:xfrm>
          <a:prstGeom prst="rect">
            <a:avLst/>
          </a:prstGeom>
          <a:noFill/>
        </p:spPr>
        <p:txBody>
          <a:bodyPr wrap="square">
            <a:spAutoFit/>
          </a:bodyPr>
          <a:lstStyle/>
          <a:p>
            <a:pPr marL="296862" indent="-285750" algn="just">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This is an illustration of the architecture from the original paper. It shows an example of how filters are learned in the usual way through forward inference and backpropagation. At the end is a pixel-wise prediction layer that will create the segmentation map. The decoder has a number of options. </a:t>
            </a:r>
            <a:endParaRPr lang="nb-NO" sz="1800" b="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DAE2DC7-088E-A58C-F7E2-C4173E3D9517}"/>
              </a:ext>
            </a:extLst>
          </p:cNvPr>
          <p:cNvPicPr>
            <a:picLocks noChangeAspect="1"/>
          </p:cNvPicPr>
          <p:nvPr/>
        </p:nvPicPr>
        <p:blipFill>
          <a:blip r:embed="rId4"/>
          <a:stretch>
            <a:fillRect/>
          </a:stretch>
        </p:blipFill>
        <p:spPr>
          <a:xfrm>
            <a:off x="3832889" y="3165821"/>
            <a:ext cx="5082511" cy="3300183"/>
          </a:xfrm>
          <a:prstGeom prst="rect">
            <a:avLst/>
          </a:prstGeom>
        </p:spPr>
      </p:pic>
    </p:spTree>
    <p:extLst>
      <p:ext uri="{BB962C8B-B14F-4D97-AF65-F5344CB8AC3E}">
        <p14:creationId xmlns:p14="http://schemas.microsoft.com/office/powerpoint/2010/main" val="84185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5DB0E-3F60-D628-AC3C-754F1E0EC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14F8B-166E-3837-76F0-EBCAB439A042}"/>
              </a:ext>
            </a:extLst>
          </p:cNvPr>
          <p:cNvSpPr>
            <a:spLocks noGrp="1"/>
          </p:cNvSpPr>
          <p:nvPr>
            <p:ph type="title"/>
          </p:nvPr>
        </p:nvSpPr>
        <p:spPr/>
        <p:txBody>
          <a:bodyPr vert="horz" wrap="none" lIns="228600" tIns="91440" rIns="0" bIns="0" rtlCol="0" anchor="ctr" anchorCtr="0">
            <a:noAutofit/>
          </a:bodyPr>
          <a:lstStyle/>
          <a:p>
            <a:r>
              <a:rPr lang="en-US" dirty="0"/>
              <a:t>FCN Comparison</a:t>
            </a:r>
          </a:p>
        </p:txBody>
      </p:sp>
      <p:sp>
        <p:nvSpPr>
          <p:cNvPr id="5" name="Content Placeholder 2">
            <a:extLst>
              <a:ext uri="{FF2B5EF4-FFF2-40B4-BE49-F238E27FC236}">
                <a16:creationId xmlns:a16="http://schemas.microsoft.com/office/drawing/2014/main" id="{65B5838E-609F-97E5-F217-A9707F1BA1C4}"/>
              </a:ext>
            </a:extLst>
          </p:cNvPr>
          <p:cNvSpPr>
            <a:spLocks noGrp="1"/>
          </p:cNvSpPr>
          <p:nvPr>
            <p:ph idx="1"/>
          </p:nvPr>
        </p:nvSpPr>
        <p:spPr>
          <a:xfrm>
            <a:off x="228600" y="609600"/>
            <a:ext cx="8670928" cy="2800767"/>
          </a:xfrm>
        </p:spPr>
        <p:txBody>
          <a:bodyPr lIns="0" tIns="0" rIns="0" bIns="0">
            <a:spAutoFit/>
          </a:bodyPr>
          <a:lstStyle/>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Fully convolutional neural networks, encoders are feature extractors like the feature extracting layers using object detection models. So you can reuse the layers of well-known object detection models as the encoder of the fully connected network (VGG16, </a:t>
            </a:r>
            <a:r>
              <a:rPr lang="en-US" sz="1800" b="1" dirty="0" err="1">
                <a:latin typeface="Arial" panose="020B0604020202020204" pitchFamily="34" charset="0"/>
                <a:cs typeface="Arial" panose="020B0604020202020204" pitchFamily="34" charset="0"/>
              </a:rPr>
              <a:t>ResNet</a:t>
            </a:r>
            <a:r>
              <a:rPr lang="en-US" sz="1800" b="1" dirty="0">
                <a:latin typeface="Arial" panose="020B0604020202020204" pitchFamily="34" charset="0"/>
                <a:cs typeface="Arial" panose="020B0604020202020204" pitchFamily="34" charset="0"/>
              </a:rPr>
              <a:t> 50, or </a:t>
            </a:r>
            <a:r>
              <a:rPr lang="en-US" sz="1800" b="1" dirty="0" err="1">
                <a:latin typeface="Arial" panose="020B0604020202020204" pitchFamily="34" charset="0"/>
                <a:cs typeface="Arial" panose="020B0604020202020204" pitchFamily="34" charset="0"/>
              </a:rPr>
              <a:t>MobileNet</a:t>
            </a:r>
            <a:r>
              <a:rPr lang="en-US" sz="1800" b="1" dirty="0">
                <a:latin typeface="Arial" panose="020B0604020202020204" pitchFamily="34" charset="0"/>
                <a:cs typeface="Arial" panose="020B0604020202020204" pitchFamily="34" charset="0"/>
              </a:rPr>
              <a:t>). </a:t>
            </a:r>
          </a:p>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The decoder part of the FCN is usually called FCN-32, FCN-16 or FCN-8 with a number denotes the stride size during </a:t>
            </a:r>
            <a:r>
              <a:rPr lang="en-US" sz="1800" b="1" dirty="0" err="1">
                <a:latin typeface="Arial" panose="020B0604020202020204" pitchFamily="34" charset="0"/>
                <a:cs typeface="Arial" panose="020B0604020202020204" pitchFamily="34" charset="0"/>
              </a:rPr>
              <a:t>upsampling</a:t>
            </a:r>
            <a:r>
              <a:rPr lang="en-US" sz="1800" b="1" dirty="0">
                <a:latin typeface="Arial" panose="020B0604020202020204" pitchFamily="34" charset="0"/>
                <a:cs typeface="Arial" panose="020B0604020202020204" pitchFamily="34" charset="0"/>
              </a:rPr>
              <a:t>. </a:t>
            </a:r>
          </a:p>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Stride in a convolutional layer determines how many pixels to shift the sliding window as it traverses the image. The difference between the decoder architectures ends up effectively being the resolution of the final pixel map. </a:t>
            </a:r>
          </a:p>
        </p:txBody>
      </p:sp>
      <p:pic>
        <p:nvPicPr>
          <p:cNvPr id="4" name="Picture 3">
            <a:extLst>
              <a:ext uri="{FF2B5EF4-FFF2-40B4-BE49-F238E27FC236}">
                <a16:creationId xmlns:a16="http://schemas.microsoft.com/office/drawing/2014/main" id="{BFFC279E-8A5C-02DA-0EF8-21F124EA191C}"/>
              </a:ext>
            </a:extLst>
          </p:cNvPr>
          <p:cNvPicPr>
            <a:picLocks noChangeAspect="1"/>
          </p:cNvPicPr>
          <p:nvPr/>
        </p:nvPicPr>
        <p:blipFill>
          <a:blip r:embed="rId3"/>
          <a:stretch>
            <a:fillRect/>
          </a:stretch>
        </p:blipFill>
        <p:spPr>
          <a:xfrm>
            <a:off x="0" y="6646161"/>
            <a:ext cx="7634034" cy="158546"/>
          </a:xfrm>
          <a:prstGeom prst="rect">
            <a:avLst/>
          </a:prstGeom>
        </p:spPr>
      </p:pic>
      <p:pic>
        <p:nvPicPr>
          <p:cNvPr id="7" name="Picture 6">
            <a:extLst>
              <a:ext uri="{FF2B5EF4-FFF2-40B4-BE49-F238E27FC236}">
                <a16:creationId xmlns:a16="http://schemas.microsoft.com/office/drawing/2014/main" id="{D526D084-D00D-1D7E-5523-E5EDC8075E38}"/>
              </a:ext>
            </a:extLst>
          </p:cNvPr>
          <p:cNvPicPr>
            <a:picLocks noChangeAspect="1"/>
          </p:cNvPicPr>
          <p:nvPr/>
        </p:nvPicPr>
        <p:blipFill>
          <a:blip r:embed="rId3"/>
          <a:srcRect l="42" t="11919" r="98736" b="675"/>
          <a:stretch/>
        </p:blipFill>
        <p:spPr>
          <a:xfrm>
            <a:off x="52714" y="6545178"/>
            <a:ext cx="255826" cy="312822"/>
          </a:xfrm>
          <a:prstGeom prst="rect">
            <a:avLst/>
          </a:prstGeom>
        </p:spPr>
      </p:pic>
      <p:pic>
        <p:nvPicPr>
          <p:cNvPr id="9" name="Picture 8">
            <a:extLst>
              <a:ext uri="{FF2B5EF4-FFF2-40B4-BE49-F238E27FC236}">
                <a16:creationId xmlns:a16="http://schemas.microsoft.com/office/drawing/2014/main" id="{FC3ED8B6-0BFB-A3BA-F0E8-8AA118751777}"/>
              </a:ext>
            </a:extLst>
          </p:cNvPr>
          <p:cNvPicPr>
            <a:picLocks noChangeAspect="1"/>
          </p:cNvPicPr>
          <p:nvPr/>
        </p:nvPicPr>
        <p:blipFill>
          <a:blip r:embed="rId4"/>
          <a:stretch>
            <a:fillRect/>
          </a:stretch>
        </p:blipFill>
        <p:spPr>
          <a:xfrm>
            <a:off x="1763966" y="3511350"/>
            <a:ext cx="5424234" cy="2826818"/>
          </a:xfrm>
          <a:prstGeom prst="rect">
            <a:avLst/>
          </a:prstGeom>
        </p:spPr>
      </p:pic>
    </p:spTree>
    <p:extLst>
      <p:ext uri="{BB962C8B-B14F-4D97-AF65-F5344CB8AC3E}">
        <p14:creationId xmlns:p14="http://schemas.microsoft.com/office/powerpoint/2010/main" val="161742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F4297-16CE-059A-7D11-83F7BA6AC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1BA34-ABDE-7CA1-55AD-1CBE93AE48BA}"/>
              </a:ext>
            </a:extLst>
          </p:cNvPr>
          <p:cNvSpPr>
            <a:spLocks noGrp="1"/>
          </p:cNvSpPr>
          <p:nvPr>
            <p:ph type="title"/>
          </p:nvPr>
        </p:nvSpPr>
        <p:spPr/>
        <p:txBody>
          <a:bodyPr vert="horz" wrap="none" lIns="228600" tIns="91440" rIns="0" bIns="0" rtlCol="0" anchor="ctr" anchorCtr="0">
            <a:noAutofit/>
          </a:bodyPr>
          <a:lstStyle/>
          <a:p>
            <a:r>
              <a:rPr lang="en-US" dirty="0"/>
              <a:t>FCN-32</a:t>
            </a:r>
          </a:p>
        </p:txBody>
      </p:sp>
      <p:sp>
        <p:nvSpPr>
          <p:cNvPr id="5" name="Content Placeholder 2">
            <a:extLst>
              <a:ext uri="{FF2B5EF4-FFF2-40B4-BE49-F238E27FC236}">
                <a16:creationId xmlns:a16="http://schemas.microsoft.com/office/drawing/2014/main" id="{BF565F0F-11BA-69EF-6B04-208E25C77A60}"/>
              </a:ext>
            </a:extLst>
          </p:cNvPr>
          <p:cNvSpPr>
            <a:spLocks noGrp="1"/>
          </p:cNvSpPr>
          <p:nvPr>
            <p:ph idx="1"/>
          </p:nvPr>
        </p:nvSpPr>
        <p:spPr>
          <a:xfrm>
            <a:off x="228600" y="609600"/>
            <a:ext cx="8670928" cy="3631763"/>
          </a:xfrm>
        </p:spPr>
        <p:txBody>
          <a:bodyPr lIns="0" tIns="0" rIns="0" bIns="0">
            <a:spAutoFit/>
          </a:bodyPr>
          <a:lstStyle/>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Example: When you pool an image with a 2 by 2 window size and a stride of 2 by 2, you'll reduce the image in half along each axis, so 256 by 256 image would get pooled to 128 by 128 and so on. </a:t>
            </a:r>
          </a:p>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The architecture has five pooling layers. Each pooled result gets its dimensions reduced by half, five times. The original image gets reduced by a factor of 2^5 of 32. If the output of the final pooling layer (pool5) is </a:t>
            </a:r>
            <a:r>
              <a:rPr lang="en-US" sz="1800" b="1" dirty="0" err="1">
                <a:latin typeface="Arial" panose="020B0604020202020204" pitchFamily="34" charset="0"/>
                <a:cs typeface="Arial" panose="020B0604020202020204" pitchFamily="34" charset="0"/>
              </a:rPr>
              <a:t>upsampled</a:t>
            </a:r>
            <a:r>
              <a:rPr lang="en-US" sz="1800" b="1" dirty="0">
                <a:latin typeface="Arial" panose="020B0604020202020204" pitchFamily="34" charset="0"/>
                <a:cs typeface="Arial" panose="020B0604020202020204" pitchFamily="34" charset="0"/>
              </a:rPr>
              <a:t> back to the original image size, it needs to be </a:t>
            </a:r>
            <a:r>
              <a:rPr lang="en-US" sz="1800" b="1" dirty="0" err="1">
                <a:latin typeface="Arial" panose="020B0604020202020204" pitchFamily="34" charset="0"/>
                <a:cs typeface="Arial" panose="020B0604020202020204" pitchFamily="34" charset="0"/>
              </a:rPr>
              <a:t>upsampled</a:t>
            </a:r>
            <a:r>
              <a:rPr lang="en-US" sz="1800" b="1" dirty="0">
                <a:latin typeface="Arial" panose="020B0604020202020204" pitchFamily="34" charset="0"/>
                <a:cs typeface="Arial" panose="020B0604020202020204" pitchFamily="34" charset="0"/>
              </a:rPr>
              <a:t> by a factor of 32. This is done by </a:t>
            </a:r>
            <a:r>
              <a:rPr lang="en-US" sz="1800" b="1" dirty="0" err="1">
                <a:latin typeface="Arial" panose="020B0604020202020204" pitchFamily="34" charset="0"/>
                <a:cs typeface="Arial" panose="020B0604020202020204" pitchFamily="34" charset="0"/>
              </a:rPr>
              <a:t>upsampling</a:t>
            </a:r>
            <a:r>
              <a:rPr lang="en-US" sz="1800" b="1" dirty="0">
                <a:latin typeface="Arial" panose="020B0604020202020204" pitchFamily="34" charset="0"/>
                <a:cs typeface="Arial" panose="020B0604020202020204" pitchFamily="34" charset="0"/>
              </a:rPr>
              <a:t> with a stride size of 32 (each input pixel from Pool 5 is turned into a 32 by 32 pixel output). This 32 times </a:t>
            </a:r>
            <a:r>
              <a:rPr lang="en-US" sz="1800" b="1" dirty="0" err="1">
                <a:latin typeface="Arial" panose="020B0604020202020204" pitchFamily="34" charset="0"/>
                <a:cs typeface="Arial" panose="020B0604020202020204" pitchFamily="34" charset="0"/>
              </a:rPr>
              <a:t>upsampling</a:t>
            </a:r>
            <a:r>
              <a:rPr lang="en-US" sz="1800" b="1" dirty="0">
                <a:latin typeface="Arial" panose="020B0604020202020204" pitchFamily="34" charset="0"/>
                <a:cs typeface="Arial" panose="020B0604020202020204" pitchFamily="34" charset="0"/>
              </a:rPr>
              <a:t> is also the pixelwise prediction of classes for the original image. </a:t>
            </a:r>
          </a:p>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Separately, we use the output of pool 4 to make a pixelwise prediction using a one by one convolution layer.</a:t>
            </a:r>
          </a:p>
        </p:txBody>
      </p:sp>
      <p:pic>
        <p:nvPicPr>
          <p:cNvPr id="4" name="Picture 3">
            <a:extLst>
              <a:ext uri="{FF2B5EF4-FFF2-40B4-BE49-F238E27FC236}">
                <a16:creationId xmlns:a16="http://schemas.microsoft.com/office/drawing/2014/main" id="{D7284A6A-A0F7-D77E-F150-F0BB552C2F21}"/>
              </a:ext>
            </a:extLst>
          </p:cNvPr>
          <p:cNvPicPr>
            <a:picLocks noChangeAspect="1"/>
          </p:cNvPicPr>
          <p:nvPr/>
        </p:nvPicPr>
        <p:blipFill>
          <a:blip r:embed="rId3"/>
          <a:stretch>
            <a:fillRect/>
          </a:stretch>
        </p:blipFill>
        <p:spPr>
          <a:xfrm>
            <a:off x="0" y="6646161"/>
            <a:ext cx="7634034" cy="158546"/>
          </a:xfrm>
          <a:prstGeom prst="rect">
            <a:avLst/>
          </a:prstGeom>
        </p:spPr>
      </p:pic>
      <p:pic>
        <p:nvPicPr>
          <p:cNvPr id="7" name="Picture 6">
            <a:extLst>
              <a:ext uri="{FF2B5EF4-FFF2-40B4-BE49-F238E27FC236}">
                <a16:creationId xmlns:a16="http://schemas.microsoft.com/office/drawing/2014/main" id="{70D92CE5-5946-11CA-B495-3B20D6E02093}"/>
              </a:ext>
            </a:extLst>
          </p:cNvPr>
          <p:cNvPicPr>
            <a:picLocks noChangeAspect="1"/>
          </p:cNvPicPr>
          <p:nvPr/>
        </p:nvPicPr>
        <p:blipFill>
          <a:blip r:embed="rId3"/>
          <a:srcRect l="42" t="11919" r="98736" b="675"/>
          <a:stretch/>
        </p:blipFill>
        <p:spPr>
          <a:xfrm>
            <a:off x="52714" y="6545178"/>
            <a:ext cx="255826" cy="312822"/>
          </a:xfrm>
          <a:prstGeom prst="rect">
            <a:avLst/>
          </a:prstGeom>
        </p:spPr>
      </p:pic>
      <p:pic>
        <p:nvPicPr>
          <p:cNvPr id="6" name="Picture 5">
            <a:extLst>
              <a:ext uri="{FF2B5EF4-FFF2-40B4-BE49-F238E27FC236}">
                <a16:creationId xmlns:a16="http://schemas.microsoft.com/office/drawing/2014/main" id="{8F8470A2-00B8-E1F5-54A4-AFB39299631F}"/>
              </a:ext>
            </a:extLst>
          </p:cNvPr>
          <p:cNvPicPr>
            <a:picLocks noChangeAspect="1"/>
          </p:cNvPicPr>
          <p:nvPr/>
        </p:nvPicPr>
        <p:blipFill>
          <a:blip r:embed="rId4"/>
          <a:srcRect t="6516"/>
          <a:stretch/>
        </p:blipFill>
        <p:spPr>
          <a:xfrm>
            <a:off x="842926" y="4226935"/>
            <a:ext cx="7458148" cy="2365933"/>
          </a:xfrm>
          <a:prstGeom prst="rect">
            <a:avLst/>
          </a:prstGeom>
        </p:spPr>
      </p:pic>
    </p:spTree>
    <p:extLst>
      <p:ext uri="{BB962C8B-B14F-4D97-AF65-F5344CB8AC3E}">
        <p14:creationId xmlns:p14="http://schemas.microsoft.com/office/powerpoint/2010/main" val="392718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BB65B-A668-B510-02A4-8A2F111A8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B22A1-1CFA-2109-A0A6-937F7028284B}"/>
              </a:ext>
            </a:extLst>
          </p:cNvPr>
          <p:cNvSpPr>
            <a:spLocks noGrp="1"/>
          </p:cNvSpPr>
          <p:nvPr>
            <p:ph type="title"/>
          </p:nvPr>
        </p:nvSpPr>
        <p:spPr/>
        <p:txBody>
          <a:bodyPr vert="horz" wrap="none" lIns="228600" tIns="91440" rIns="0" bIns="0" rtlCol="0" anchor="ctr" anchorCtr="0">
            <a:noAutofit/>
          </a:bodyPr>
          <a:lstStyle/>
          <a:p>
            <a:r>
              <a:rPr lang="en-US" dirty="0"/>
              <a:t>FCN-16</a:t>
            </a:r>
          </a:p>
        </p:txBody>
      </p:sp>
      <p:sp>
        <p:nvSpPr>
          <p:cNvPr id="5" name="Content Placeholder 2">
            <a:extLst>
              <a:ext uri="{FF2B5EF4-FFF2-40B4-BE49-F238E27FC236}">
                <a16:creationId xmlns:a16="http://schemas.microsoft.com/office/drawing/2014/main" id="{CE93B833-B876-504B-B26D-86F5D4F91849}"/>
              </a:ext>
            </a:extLst>
          </p:cNvPr>
          <p:cNvSpPr>
            <a:spLocks noGrp="1"/>
          </p:cNvSpPr>
          <p:nvPr>
            <p:ph idx="1"/>
          </p:nvPr>
        </p:nvSpPr>
        <p:spPr>
          <a:xfrm>
            <a:off x="228600" y="609600"/>
            <a:ext cx="8670928" cy="2215991"/>
          </a:xfrm>
        </p:spPr>
        <p:txBody>
          <a:bodyPr lIns="0" tIns="0" rIns="0" bIns="0">
            <a:spAutoFit/>
          </a:bodyPr>
          <a:lstStyle/>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 FCN-16 works similarly to FCN-32, but in addition to using pool 5, it also uses pool 4. In step 1, the output of pool 5 is </a:t>
            </a:r>
            <a:r>
              <a:rPr lang="en-US" sz="1800" b="1" dirty="0" err="1">
                <a:latin typeface="Arial" panose="020B0604020202020204" pitchFamily="34" charset="0"/>
                <a:cs typeface="Arial" panose="020B0604020202020204" pitchFamily="34" charset="0"/>
              </a:rPr>
              <a:t>upsampled</a:t>
            </a:r>
            <a:r>
              <a:rPr lang="en-US" sz="1800" b="1" dirty="0">
                <a:latin typeface="Arial" panose="020B0604020202020204" pitchFamily="34" charset="0"/>
                <a:cs typeface="Arial" panose="020B0604020202020204" pitchFamily="34" charset="0"/>
              </a:rPr>
              <a:t> by a factor of two, so the result has the same height and width as pool 4. Separately, we use the output of pool 4 to make a pixelwise prediction using a one by one convolution layer. The pool 4 prediction is added to the 2x </a:t>
            </a:r>
            <a:r>
              <a:rPr lang="en-US" sz="1800" b="1" dirty="0" err="1">
                <a:latin typeface="Arial" panose="020B0604020202020204" pitchFamily="34" charset="0"/>
                <a:cs typeface="Arial" panose="020B0604020202020204" pitchFamily="34" charset="0"/>
              </a:rPr>
              <a:t>upsampled</a:t>
            </a:r>
            <a:r>
              <a:rPr lang="en-US" sz="1800" b="1" dirty="0">
                <a:latin typeface="Arial" panose="020B0604020202020204" pitchFamily="34" charset="0"/>
                <a:cs typeface="Arial" panose="020B0604020202020204" pitchFamily="34" charset="0"/>
              </a:rPr>
              <a:t> output of pool 5. The output of this addition is then </a:t>
            </a:r>
            <a:r>
              <a:rPr lang="en-US" sz="1800" b="1" dirty="0" err="1">
                <a:latin typeface="Arial" panose="020B0604020202020204" pitchFamily="34" charset="0"/>
                <a:cs typeface="Arial" panose="020B0604020202020204" pitchFamily="34" charset="0"/>
              </a:rPr>
              <a:t>upsampled</a:t>
            </a:r>
            <a:r>
              <a:rPr lang="en-US" sz="1800" b="1" dirty="0">
                <a:latin typeface="Arial" panose="020B0604020202020204" pitchFamily="34" charset="0"/>
                <a:cs typeface="Arial" panose="020B0604020202020204" pitchFamily="34" charset="0"/>
              </a:rPr>
              <a:t> by a factor of 16 to get the final pixelwise segmentation map. </a:t>
            </a:r>
            <a:r>
              <a:rPr lang="en-US" sz="1800" b="1" dirty="0" err="1">
                <a:latin typeface="Arial" panose="020B0604020202020204" pitchFamily="34" charset="0"/>
                <a:cs typeface="Arial" panose="020B0604020202020204" pitchFamily="34" charset="0"/>
              </a:rPr>
              <a:t>Upsampling</a:t>
            </a:r>
            <a:r>
              <a:rPr lang="en-US" sz="1800" b="1" dirty="0">
                <a:latin typeface="Arial" panose="020B0604020202020204" pitchFamily="34" charset="0"/>
                <a:cs typeface="Arial" panose="020B0604020202020204" pitchFamily="34" charset="0"/>
              </a:rPr>
              <a:t> with a stride of 16 takes each input pixel and outputs a 16 by 16 grid of pixels.</a:t>
            </a:r>
          </a:p>
        </p:txBody>
      </p:sp>
      <p:pic>
        <p:nvPicPr>
          <p:cNvPr id="4" name="Picture 3">
            <a:extLst>
              <a:ext uri="{FF2B5EF4-FFF2-40B4-BE49-F238E27FC236}">
                <a16:creationId xmlns:a16="http://schemas.microsoft.com/office/drawing/2014/main" id="{367ABBD4-27EA-EF93-B83E-2DAE579EED26}"/>
              </a:ext>
            </a:extLst>
          </p:cNvPr>
          <p:cNvPicPr>
            <a:picLocks noChangeAspect="1"/>
          </p:cNvPicPr>
          <p:nvPr/>
        </p:nvPicPr>
        <p:blipFill>
          <a:blip r:embed="rId3"/>
          <a:stretch>
            <a:fillRect/>
          </a:stretch>
        </p:blipFill>
        <p:spPr>
          <a:xfrm>
            <a:off x="0" y="6646161"/>
            <a:ext cx="7634034" cy="158546"/>
          </a:xfrm>
          <a:prstGeom prst="rect">
            <a:avLst/>
          </a:prstGeom>
        </p:spPr>
      </p:pic>
      <p:pic>
        <p:nvPicPr>
          <p:cNvPr id="7" name="Picture 6">
            <a:extLst>
              <a:ext uri="{FF2B5EF4-FFF2-40B4-BE49-F238E27FC236}">
                <a16:creationId xmlns:a16="http://schemas.microsoft.com/office/drawing/2014/main" id="{014ABA25-F1DD-8F48-0AC2-A85F724740A0}"/>
              </a:ext>
            </a:extLst>
          </p:cNvPr>
          <p:cNvPicPr>
            <a:picLocks noChangeAspect="1"/>
          </p:cNvPicPr>
          <p:nvPr/>
        </p:nvPicPr>
        <p:blipFill>
          <a:blip r:embed="rId3"/>
          <a:srcRect l="42" t="11919" r="98736" b="675"/>
          <a:stretch/>
        </p:blipFill>
        <p:spPr>
          <a:xfrm>
            <a:off x="52714" y="6545178"/>
            <a:ext cx="255826" cy="312822"/>
          </a:xfrm>
          <a:prstGeom prst="rect">
            <a:avLst/>
          </a:prstGeom>
        </p:spPr>
      </p:pic>
      <p:pic>
        <p:nvPicPr>
          <p:cNvPr id="6" name="Picture 5">
            <a:extLst>
              <a:ext uri="{FF2B5EF4-FFF2-40B4-BE49-F238E27FC236}">
                <a16:creationId xmlns:a16="http://schemas.microsoft.com/office/drawing/2014/main" id="{E0AAD91C-BE0C-0857-37A2-6085892F0F18}"/>
              </a:ext>
            </a:extLst>
          </p:cNvPr>
          <p:cNvPicPr>
            <a:picLocks noChangeAspect="1"/>
          </p:cNvPicPr>
          <p:nvPr/>
        </p:nvPicPr>
        <p:blipFill>
          <a:blip r:embed="rId4"/>
          <a:srcRect t="65689"/>
          <a:stretch/>
        </p:blipFill>
        <p:spPr>
          <a:xfrm>
            <a:off x="842926" y="5724525"/>
            <a:ext cx="7458148" cy="868343"/>
          </a:xfrm>
          <a:prstGeom prst="rect">
            <a:avLst/>
          </a:prstGeom>
        </p:spPr>
      </p:pic>
      <p:pic>
        <p:nvPicPr>
          <p:cNvPr id="8" name="Picture 7">
            <a:extLst>
              <a:ext uri="{FF2B5EF4-FFF2-40B4-BE49-F238E27FC236}">
                <a16:creationId xmlns:a16="http://schemas.microsoft.com/office/drawing/2014/main" id="{C14F3D61-2F2C-F051-5F58-1FE8ECE6C860}"/>
              </a:ext>
            </a:extLst>
          </p:cNvPr>
          <p:cNvPicPr>
            <a:picLocks noChangeAspect="1"/>
          </p:cNvPicPr>
          <p:nvPr/>
        </p:nvPicPr>
        <p:blipFill>
          <a:blip r:embed="rId5"/>
          <a:srcRect t="1990"/>
          <a:stretch/>
        </p:blipFill>
        <p:spPr>
          <a:xfrm>
            <a:off x="1019175" y="3050123"/>
            <a:ext cx="6845493" cy="2695298"/>
          </a:xfrm>
          <a:prstGeom prst="rect">
            <a:avLst/>
          </a:prstGeom>
        </p:spPr>
      </p:pic>
    </p:spTree>
    <p:extLst>
      <p:ext uri="{BB962C8B-B14F-4D97-AF65-F5344CB8AC3E}">
        <p14:creationId xmlns:p14="http://schemas.microsoft.com/office/powerpoint/2010/main" val="204434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61FA0-F283-2FF5-53AF-69A3B5208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E885B-E439-A55C-5197-6B87F41DE61F}"/>
              </a:ext>
            </a:extLst>
          </p:cNvPr>
          <p:cNvSpPr>
            <a:spLocks noGrp="1"/>
          </p:cNvSpPr>
          <p:nvPr>
            <p:ph type="title"/>
          </p:nvPr>
        </p:nvSpPr>
        <p:spPr/>
        <p:txBody>
          <a:bodyPr vert="horz" wrap="none" lIns="228600" tIns="91440" rIns="0" bIns="0" rtlCol="0" anchor="ctr" anchorCtr="0">
            <a:noAutofit/>
          </a:bodyPr>
          <a:lstStyle/>
          <a:p>
            <a:r>
              <a:rPr lang="en-US" dirty="0"/>
              <a:t>FCN-8</a:t>
            </a:r>
          </a:p>
        </p:txBody>
      </p:sp>
      <p:sp>
        <p:nvSpPr>
          <p:cNvPr id="5" name="Content Placeholder 2">
            <a:extLst>
              <a:ext uri="{FF2B5EF4-FFF2-40B4-BE49-F238E27FC236}">
                <a16:creationId xmlns:a16="http://schemas.microsoft.com/office/drawing/2014/main" id="{DC5411BB-21A4-2E5A-6EB7-6BBEC0FB8854}"/>
              </a:ext>
            </a:extLst>
          </p:cNvPr>
          <p:cNvSpPr>
            <a:spLocks noGrp="1"/>
          </p:cNvSpPr>
          <p:nvPr>
            <p:ph idx="1"/>
          </p:nvPr>
        </p:nvSpPr>
        <p:spPr>
          <a:xfrm>
            <a:off x="228600" y="609600"/>
            <a:ext cx="8670928" cy="2246769"/>
          </a:xfrm>
        </p:spPr>
        <p:txBody>
          <a:bodyPr lIns="0" tIns="0" rIns="0" bIns="0">
            <a:spAutoFit/>
          </a:bodyPr>
          <a:lstStyle/>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 FCN-8 decoder works very similar with the same first two steps, but instead of </a:t>
            </a:r>
            <a:r>
              <a:rPr lang="en-US" sz="1800" b="1" dirty="0" err="1">
                <a:latin typeface="Arial" panose="020B0604020202020204" pitchFamily="34" charset="0"/>
                <a:cs typeface="Arial" panose="020B0604020202020204" pitchFamily="34" charset="0"/>
              </a:rPr>
              <a:t>upsampling</a:t>
            </a:r>
            <a:r>
              <a:rPr lang="en-US" sz="1800" b="1" dirty="0">
                <a:latin typeface="Arial" panose="020B0604020202020204" pitchFamily="34" charset="0"/>
                <a:cs typeface="Arial" panose="020B0604020202020204" pitchFamily="34" charset="0"/>
              </a:rPr>
              <a:t> the summation of the pool 4 and 5 predictions by 16, it will 2x </a:t>
            </a:r>
            <a:r>
              <a:rPr lang="en-US" sz="1800" b="1" dirty="0" err="1">
                <a:latin typeface="Arial" panose="020B0604020202020204" pitchFamily="34" charset="0"/>
                <a:cs typeface="Arial" panose="020B0604020202020204" pitchFamily="34" charset="0"/>
              </a:rPr>
              <a:t>upsample</a:t>
            </a:r>
            <a:r>
              <a:rPr lang="en-US" sz="1800" b="1" dirty="0">
                <a:latin typeface="Arial" panose="020B0604020202020204" pitchFamily="34" charset="0"/>
                <a:cs typeface="Arial" panose="020B0604020202020204" pitchFamily="34" charset="0"/>
              </a:rPr>
              <a:t> it, and then add that to the pool 3 prediction. </a:t>
            </a:r>
          </a:p>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When the image is at a higher resolution, our segments are better defined. Thus, the FCN-8 looks better than the FCN-16, and better than the FCN-32. </a:t>
            </a:r>
          </a:p>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the FCN-32 might be enough (depending on the task and resolution of the image).</a:t>
            </a:r>
          </a:p>
        </p:txBody>
      </p:sp>
      <p:pic>
        <p:nvPicPr>
          <p:cNvPr id="4" name="Picture 3">
            <a:extLst>
              <a:ext uri="{FF2B5EF4-FFF2-40B4-BE49-F238E27FC236}">
                <a16:creationId xmlns:a16="http://schemas.microsoft.com/office/drawing/2014/main" id="{27AA406F-93AB-A2B3-8B8F-4E61D3A7925C}"/>
              </a:ext>
            </a:extLst>
          </p:cNvPr>
          <p:cNvPicPr>
            <a:picLocks noChangeAspect="1"/>
          </p:cNvPicPr>
          <p:nvPr/>
        </p:nvPicPr>
        <p:blipFill>
          <a:blip r:embed="rId3"/>
          <a:stretch>
            <a:fillRect/>
          </a:stretch>
        </p:blipFill>
        <p:spPr>
          <a:xfrm>
            <a:off x="0" y="6646161"/>
            <a:ext cx="7634034" cy="158546"/>
          </a:xfrm>
          <a:prstGeom prst="rect">
            <a:avLst/>
          </a:prstGeom>
        </p:spPr>
      </p:pic>
      <p:pic>
        <p:nvPicPr>
          <p:cNvPr id="7" name="Picture 6">
            <a:extLst>
              <a:ext uri="{FF2B5EF4-FFF2-40B4-BE49-F238E27FC236}">
                <a16:creationId xmlns:a16="http://schemas.microsoft.com/office/drawing/2014/main" id="{88F81F32-D42A-9289-2216-EBADA6A0B469}"/>
              </a:ext>
            </a:extLst>
          </p:cNvPr>
          <p:cNvPicPr>
            <a:picLocks noChangeAspect="1"/>
          </p:cNvPicPr>
          <p:nvPr/>
        </p:nvPicPr>
        <p:blipFill>
          <a:blip r:embed="rId3"/>
          <a:srcRect l="42" t="11919" r="98736" b="675"/>
          <a:stretch/>
        </p:blipFill>
        <p:spPr>
          <a:xfrm>
            <a:off x="52714" y="6545178"/>
            <a:ext cx="255826" cy="312822"/>
          </a:xfrm>
          <a:prstGeom prst="rect">
            <a:avLst/>
          </a:prstGeom>
        </p:spPr>
      </p:pic>
      <p:pic>
        <p:nvPicPr>
          <p:cNvPr id="6" name="Picture 5">
            <a:extLst>
              <a:ext uri="{FF2B5EF4-FFF2-40B4-BE49-F238E27FC236}">
                <a16:creationId xmlns:a16="http://schemas.microsoft.com/office/drawing/2014/main" id="{71946D0D-D953-2A5F-DBC9-B3636E43F1F8}"/>
              </a:ext>
            </a:extLst>
          </p:cNvPr>
          <p:cNvPicPr>
            <a:picLocks noChangeAspect="1"/>
          </p:cNvPicPr>
          <p:nvPr/>
        </p:nvPicPr>
        <p:blipFill>
          <a:blip r:embed="rId4"/>
          <a:srcRect t="65689"/>
          <a:stretch/>
        </p:blipFill>
        <p:spPr>
          <a:xfrm>
            <a:off x="678638" y="5724525"/>
            <a:ext cx="7786724" cy="868343"/>
          </a:xfrm>
          <a:prstGeom prst="rect">
            <a:avLst/>
          </a:prstGeom>
        </p:spPr>
      </p:pic>
      <p:pic>
        <p:nvPicPr>
          <p:cNvPr id="9" name="Picture 8">
            <a:extLst>
              <a:ext uri="{FF2B5EF4-FFF2-40B4-BE49-F238E27FC236}">
                <a16:creationId xmlns:a16="http://schemas.microsoft.com/office/drawing/2014/main" id="{91008D4C-52FC-7A3B-F09D-7AE039E2E936}"/>
              </a:ext>
            </a:extLst>
          </p:cNvPr>
          <p:cNvPicPr>
            <a:picLocks noChangeAspect="1"/>
          </p:cNvPicPr>
          <p:nvPr/>
        </p:nvPicPr>
        <p:blipFill>
          <a:blip r:embed="rId5"/>
          <a:stretch>
            <a:fillRect/>
          </a:stretch>
        </p:blipFill>
        <p:spPr>
          <a:xfrm>
            <a:off x="786380" y="3029884"/>
            <a:ext cx="7138420" cy="2736598"/>
          </a:xfrm>
          <a:prstGeom prst="rect">
            <a:avLst/>
          </a:prstGeom>
        </p:spPr>
      </p:pic>
    </p:spTree>
    <p:extLst>
      <p:ext uri="{BB962C8B-B14F-4D97-AF65-F5344CB8AC3E}">
        <p14:creationId xmlns:p14="http://schemas.microsoft.com/office/powerpoint/2010/main" val="295245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1F170-1523-C893-ADC6-A74063FB7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F2EAB3-CEBA-B553-7417-51C928528C94}"/>
              </a:ext>
            </a:extLst>
          </p:cNvPr>
          <p:cNvSpPr>
            <a:spLocks noGrp="1"/>
          </p:cNvSpPr>
          <p:nvPr>
            <p:ph type="title"/>
          </p:nvPr>
        </p:nvSpPr>
        <p:spPr/>
        <p:txBody>
          <a:bodyPr vert="horz" wrap="none" lIns="228600" tIns="91440" rIns="0" bIns="0" rtlCol="0" anchor="ctr" anchorCtr="0">
            <a:noAutofit/>
          </a:bodyPr>
          <a:lstStyle/>
          <a:p>
            <a:r>
              <a:rPr lang="en-US" dirty="0"/>
              <a:t>U-Net</a:t>
            </a:r>
          </a:p>
        </p:txBody>
      </p:sp>
      <p:sp>
        <p:nvSpPr>
          <p:cNvPr id="5" name="Content Placeholder 2">
            <a:extLst>
              <a:ext uri="{FF2B5EF4-FFF2-40B4-BE49-F238E27FC236}">
                <a16:creationId xmlns:a16="http://schemas.microsoft.com/office/drawing/2014/main" id="{B5E05714-A233-E8C4-EBEE-5D5E7848B666}"/>
              </a:ext>
            </a:extLst>
          </p:cNvPr>
          <p:cNvSpPr>
            <a:spLocks noGrp="1"/>
          </p:cNvSpPr>
          <p:nvPr>
            <p:ph idx="1"/>
          </p:nvPr>
        </p:nvSpPr>
        <p:spPr>
          <a:xfrm>
            <a:off x="228600" y="609600"/>
            <a:ext cx="8670928" cy="2092881"/>
          </a:xfrm>
        </p:spPr>
        <p:txBody>
          <a:bodyPr lIns="0" tIns="0" rIns="0" bIns="0">
            <a:spAutoFit/>
          </a:bodyPr>
          <a:lstStyle/>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First introduced: </a:t>
            </a:r>
            <a:r>
              <a:rPr lang="en-US" sz="1800" b="1" dirty="0" err="1">
                <a:latin typeface="Arial" panose="020B0604020202020204" pitchFamily="34" charset="0"/>
                <a:cs typeface="Arial" panose="020B0604020202020204" pitchFamily="34" charset="0"/>
              </a:rPr>
              <a:t>Ronneberger</a:t>
            </a:r>
            <a:r>
              <a:rPr lang="en-US" sz="1800" b="1" dirty="0">
                <a:latin typeface="Arial" panose="020B0604020202020204" pitchFamily="34" charset="0"/>
                <a:cs typeface="Arial" panose="020B0604020202020204" pitchFamily="34" charset="0"/>
              </a:rPr>
              <a:t>, O., Fischer, P., Brox, T. (2015). U-Net: Convolutional Networks for Biomedical Image Segmentation.</a:t>
            </a:r>
          </a:p>
          <a:p>
            <a:pPr marL="234950" marR="0" indent="-223838">
              <a:spcBef>
                <a:spcPts val="0"/>
              </a:spcBef>
              <a:spcAft>
                <a:spcPts val="1200"/>
              </a:spcAft>
            </a:pPr>
            <a:r>
              <a:rPr lang="en-US" sz="1800" b="1" dirty="0">
                <a:latin typeface="Arial" panose="020B0604020202020204" pitchFamily="34" charset="0"/>
                <a:cs typeface="Arial" panose="020B0604020202020204" pitchFamily="34" charset="0"/>
              </a:rPr>
              <a:t>U-Net is also a fully convolutional neural network, but with the key difference that in addition to the up sampling path, skip connections between the encoder and the decoder are also used. These skip connections are denoted by the horizontal arrows that reverse the U shape. Also, notice how the unit is drawn here, with various layers at different levels forming this U shape.</a:t>
            </a:r>
          </a:p>
        </p:txBody>
      </p:sp>
      <p:pic>
        <p:nvPicPr>
          <p:cNvPr id="13" name="Picture 12">
            <a:extLst>
              <a:ext uri="{FF2B5EF4-FFF2-40B4-BE49-F238E27FC236}">
                <a16:creationId xmlns:a16="http://schemas.microsoft.com/office/drawing/2014/main" id="{AF0079C7-104F-27E9-94DE-BD088E4498FE}"/>
              </a:ext>
            </a:extLst>
          </p:cNvPr>
          <p:cNvPicPr>
            <a:picLocks noChangeAspect="1"/>
          </p:cNvPicPr>
          <p:nvPr/>
        </p:nvPicPr>
        <p:blipFill>
          <a:blip r:embed="rId3"/>
          <a:srcRect r="13306" b="6648"/>
          <a:stretch/>
        </p:blipFill>
        <p:spPr>
          <a:xfrm>
            <a:off x="488432" y="2834780"/>
            <a:ext cx="6000600" cy="3601953"/>
          </a:xfrm>
          <a:prstGeom prst="rect">
            <a:avLst/>
          </a:prstGeom>
        </p:spPr>
      </p:pic>
      <p:pic>
        <p:nvPicPr>
          <p:cNvPr id="14" name="Picture 13">
            <a:extLst>
              <a:ext uri="{FF2B5EF4-FFF2-40B4-BE49-F238E27FC236}">
                <a16:creationId xmlns:a16="http://schemas.microsoft.com/office/drawing/2014/main" id="{7E761F62-CDCA-227B-DB84-F3A39909078B}"/>
              </a:ext>
            </a:extLst>
          </p:cNvPr>
          <p:cNvPicPr>
            <a:picLocks noChangeAspect="1"/>
          </p:cNvPicPr>
          <p:nvPr/>
        </p:nvPicPr>
        <p:blipFill>
          <a:blip r:embed="rId3"/>
          <a:srcRect l="86771" t="-1" b="39425"/>
          <a:stretch/>
        </p:blipFill>
        <p:spPr>
          <a:xfrm>
            <a:off x="6489032" y="2834779"/>
            <a:ext cx="915667" cy="2337295"/>
          </a:xfrm>
          <a:prstGeom prst="rect">
            <a:avLst/>
          </a:prstGeom>
        </p:spPr>
      </p:pic>
      <p:sp>
        <p:nvSpPr>
          <p:cNvPr id="16" name="TextBox 15">
            <a:extLst>
              <a:ext uri="{FF2B5EF4-FFF2-40B4-BE49-F238E27FC236}">
                <a16:creationId xmlns:a16="http://schemas.microsoft.com/office/drawing/2014/main" id="{F3C773B3-8401-724A-8674-0A939B3845E1}"/>
              </a:ext>
            </a:extLst>
          </p:cNvPr>
          <p:cNvSpPr txBox="1"/>
          <p:nvPr/>
        </p:nvSpPr>
        <p:spPr>
          <a:xfrm>
            <a:off x="6379369" y="5755229"/>
            <a:ext cx="2776175" cy="869469"/>
          </a:xfrm>
          <a:prstGeom prst="rect">
            <a:avLst/>
          </a:prstGeom>
          <a:noFill/>
        </p:spPr>
        <p:txBody>
          <a:bodyPr wrap="square">
            <a:spAutoFit/>
          </a:bodyPr>
          <a:lstStyle/>
          <a:p>
            <a:pPr>
              <a:spcAft>
                <a:spcPts val="100"/>
              </a:spcAft>
            </a:pPr>
            <a:r>
              <a:rPr lang="en-US" sz="1200" dirty="0">
                <a:latin typeface="Arial" panose="020B0604020202020204" pitchFamily="34" charset="0"/>
                <a:cs typeface="Arial" panose="020B0604020202020204" pitchFamily="34" charset="0"/>
              </a:rPr>
              <a:t>Conv 3x3, RELU</a:t>
            </a:r>
          </a:p>
          <a:p>
            <a:pPr>
              <a:spcAft>
                <a:spcPts val="100"/>
              </a:spcAft>
            </a:pPr>
            <a:r>
              <a:rPr lang="en-US" sz="1200" dirty="0" err="1">
                <a:latin typeface="Arial" panose="020B0604020202020204" pitchFamily="34" charset="0"/>
                <a:cs typeface="Arial" panose="020B0604020202020204" pitchFamily="34" charset="0"/>
              </a:rPr>
              <a:t>MaxPool</a:t>
            </a:r>
            <a:r>
              <a:rPr lang="en-US" sz="1200" dirty="0">
                <a:latin typeface="Arial" panose="020B0604020202020204" pitchFamily="34" charset="0"/>
                <a:cs typeface="Arial" panose="020B0604020202020204" pitchFamily="34" charset="0"/>
              </a:rPr>
              <a:t> 2x2</a:t>
            </a:r>
          </a:p>
          <a:p>
            <a:pPr>
              <a:spcAft>
                <a:spcPts val="100"/>
              </a:spcAft>
            </a:pPr>
            <a:r>
              <a:rPr lang="en-US" sz="1200" dirty="0">
                <a:latin typeface="Arial" panose="020B0604020202020204" pitchFamily="34" charset="0"/>
                <a:cs typeface="Arial" panose="020B0604020202020204" pitchFamily="34" charset="0"/>
              </a:rPr>
              <a:t>De conv 2x2</a:t>
            </a:r>
          </a:p>
          <a:p>
            <a:pPr>
              <a:spcAft>
                <a:spcPts val="100"/>
              </a:spcAft>
            </a:pPr>
            <a:r>
              <a:rPr lang="en-US" sz="1200" dirty="0">
                <a:latin typeface="Arial" panose="020B0604020202020204" pitchFamily="34" charset="0"/>
                <a:cs typeface="Arial" panose="020B0604020202020204" pitchFamily="34" charset="0"/>
              </a:rPr>
              <a:t>Crop and </a:t>
            </a:r>
            <a:r>
              <a:rPr lang="en-US" sz="1200" dirty="0" err="1">
                <a:latin typeface="Arial" panose="020B0604020202020204" pitchFamily="34" charset="0"/>
                <a:cs typeface="Arial" panose="020B0604020202020204" pitchFamily="34" charset="0"/>
              </a:rPr>
              <a:t>concat</a:t>
            </a:r>
            <a:r>
              <a:rPr lang="en-US" sz="1200" dirty="0">
                <a:latin typeface="Arial" panose="020B0604020202020204" pitchFamily="34" charset="0"/>
                <a:cs typeface="Arial" panose="020B0604020202020204" pitchFamily="34" charset="0"/>
              </a:rPr>
              <a:t> (skip connections)</a:t>
            </a:r>
          </a:p>
        </p:txBody>
      </p:sp>
      <p:pic>
        <p:nvPicPr>
          <p:cNvPr id="17" name="Picture 16">
            <a:extLst>
              <a:ext uri="{FF2B5EF4-FFF2-40B4-BE49-F238E27FC236}">
                <a16:creationId xmlns:a16="http://schemas.microsoft.com/office/drawing/2014/main" id="{454A6C0C-AD96-3BFC-41B8-982EA5FCE706}"/>
              </a:ext>
            </a:extLst>
          </p:cNvPr>
          <p:cNvPicPr>
            <a:picLocks noChangeAspect="1"/>
          </p:cNvPicPr>
          <p:nvPr/>
        </p:nvPicPr>
        <p:blipFill>
          <a:blip r:embed="rId3"/>
          <a:srcRect l="70111" t="43761" r="26192" b="51738"/>
          <a:stretch/>
        </p:blipFill>
        <p:spPr>
          <a:xfrm>
            <a:off x="6142592" y="6373559"/>
            <a:ext cx="255827" cy="173682"/>
          </a:xfrm>
          <a:prstGeom prst="rect">
            <a:avLst/>
          </a:prstGeom>
        </p:spPr>
      </p:pic>
      <p:pic>
        <p:nvPicPr>
          <p:cNvPr id="18" name="Picture 17">
            <a:extLst>
              <a:ext uri="{FF2B5EF4-FFF2-40B4-BE49-F238E27FC236}">
                <a16:creationId xmlns:a16="http://schemas.microsoft.com/office/drawing/2014/main" id="{F7B7A734-B0E5-9951-DF7D-52F09DC043D2}"/>
              </a:ext>
            </a:extLst>
          </p:cNvPr>
          <p:cNvPicPr>
            <a:picLocks noChangeAspect="1"/>
          </p:cNvPicPr>
          <p:nvPr/>
        </p:nvPicPr>
        <p:blipFill>
          <a:blip r:embed="rId4"/>
          <a:stretch>
            <a:fillRect/>
          </a:stretch>
        </p:blipFill>
        <p:spPr>
          <a:xfrm>
            <a:off x="0" y="6646161"/>
            <a:ext cx="7634034" cy="158546"/>
          </a:xfrm>
          <a:prstGeom prst="rect">
            <a:avLst/>
          </a:prstGeom>
        </p:spPr>
      </p:pic>
      <p:pic>
        <p:nvPicPr>
          <p:cNvPr id="19" name="Picture 18">
            <a:extLst>
              <a:ext uri="{FF2B5EF4-FFF2-40B4-BE49-F238E27FC236}">
                <a16:creationId xmlns:a16="http://schemas.microsoft.com/office/drawing/2014/main" id="{61B564C7-6405-18E0-8F32-B00F5330EF9C}"/>
              </a:ext>
            </a:extLst>
          </p:cNvPr>
          <p:cNvPicPr>
            <a:picLocks noChangeAspect="1"/>
          </p:cNvPicPr>
          <p:nvPr/>
        </p:nvPicPr>
        <p:blipFill>
          <a:blip r:embed="rId4"/>
          <a:srcRect l="42" t="11919" r="98736" b="675"/>
          <a:stretch/>
        </p:blipFill>
        <p:spPr>
          <a:xfrm>
            <a:off x="52714" y="6545178"/>
            <a:ext cx="255826" cy="312822"/>
          </a:xfrm>
          <a:prstGeom prst="rect">
            <a:avLst/>
          </a:prstGeom>
        </p:spPr>
      </p:pic>
    </p:spTree>
    <p:extLst>
      <p:ext uri="{BB962C8B-B14F-4D97-AF65-F5344CB8AC3E}">
        <p14:creationId xmlns:p14="http://schemas.microsoft.com/office/powerpoint/2010/main" val="3166942167"/>
      </p:ext>
    </p:extLst>
  </p:cSld>
  <p:clrMapOvr>
    <a:masterClrMapping/>
  </p:clrMapOvr>
</p:sld>
</file>

<file path=ppt/theme/theme1.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6367</TotalTime>
  <Words>1666</Words>
  <Application>Microsoft Office PowerPoint</Application>
  <PresentationFormat>On-screen Show (4:3)</PresentationFormat>
  <Paragraphs>95</Paragraphs>
  <Slides>13</Slides>
  <Notes>12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13</vt:i4>
      </vt:variant>
    </vt:vector>
  </HeadingPairs>
  <TitlesOfParts>
    <vt:vector size="23" baseType="lpstr">
      <vt:lpstr>Aptos</vt:lpstr>
      <vt:lpstr>Arial</vt:lpstr>
      <vt:lpstr>Calibri</vt:lpstr>
      <vt:lpstr>Times New Roman</vt:lpstr>
      <vt:lpstr>Wingdings</vt:lpstr>
      <vt:lpstr>1_ISIP Title Slide</vt:lpstr>
      <vt:lpstr>2_ISIP Content Slide</vt:lpstr>
      <vt:lpstr>Custom Design</vt:lpstr>
      <vt:lpstr>3_ISIP Content Slide</vt:lpstr>
      <vt:lpstr>4_ISIP Content Slide</vt:lpstr>
      <vt:lpstr>PowerPoint Presentation</vt:lpstr>
      <vt:lpstr>Introduction</vt:lpstr>
      <vt:lpstr>Image Segmentation Basic Architecture</vt:lpstr>
      <vt:lpstr>Popular Segmentation Architectures</vt:lpstr>
      <vt:lpstr>FCN Comparison</vt:lpstr>
      <vt:lpstr>FCN-32</vt:lpstr>
      <vt:lpstr>FCN-16</vt:lpstr>
      <vt:lpstr>FCN-8</vt:lpstr>
      <vt:lpstr>U-Net</vt:lpstr>
      <vt:lpstr>U-Net (Encoder)</vt:lpstr>
      <vt:lpstr>U-Net (Decoder)</vt:lpstr>
      <vt:lpstr>U-Net (Decoder)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Approaches to Automate Seizure Detection</dc:title>
  <dc:creator>Vinit Shah</dc:creator>
  <cp:lastModifiedBy>Claudia-Anca DUMITRESCU (98223)</cp:lastModifiedBy>
  <cp:revision>558</cp:revision>
  <dcterms:created xsi:type="dcterms:W3CDTF">2017-04-23T05:30:39Z</dcterms:created>
  <dcterms:modified xsi:type="dcterms:W3CDTF">2025-04-12T04:16:54Z</dcterms:modified>
</cp:coreProperties>
</file>