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01:03:46.4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24575,'0'22'0,"12"344"0,28 116 0,-31-291 0,-4-60 0,9 6 0,1 20 0,-16 47 0,3 68 0,2-243 0,1 0 0,2 0 0,9 27 0,-7-29 0,-1 0 0,-2 1 0,4 45 0,-10 150 0,1 19 0,13-112 0,2 20 0,-14 22 0,-3-86 0,13 118 0,-3-124 0,-6-45 0,2 1 0,1-1 0,1 0 0,14 38 0,-11-43 0,-3 1 0,0-1 0,-2 1 0,3 61 0,2 13 0,47 167 0,-46-219 0,-2 1 0,-3 1 0,-1 65 0,-3-54 0,17 104 0,19 141 0,-11-71 0,-25-223 0,90 543 0,-30-88 0,-50-195 0,-10-159 0,19 121 0,18 156 0,-6-54 0,0 126 0,-33 1 0,-1-230 0,-16 157 0,2-69 0,-27 323 0,23-425 0,15-173 0,-30 453 0,21-267 0,-6 254 0,19-417 0,-19 523 0,7-470 0,-17 243 0,-5 75 0,0 49 0,18-188 0,1 7 0,-1-2 0,0-3 0,-1-39 0,1 9 0,13-233 0,-10 55 0,6-57 0,-3 65 0,10-101 0,1 24 0,-2 0 0,-11 60 0,-39 179 0,20-88-1365,29-154-5461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01:04:02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1 24575,'1'253'0,"-5"434"0,-40-1 0,13-412 0,-81 772 0,93-838 0,-30 531 0,49 901 0,1-704 0,16-522 0,-1-35 0,-15 1221 0,-3-769 0,22-143 0,-5 273 0,-18-615 0,3 693 0,-5-932 0,-22 131 0,-6 94 0,33-198 0,-12 213 0,-9 76 0,18-362 0,-14 87 0,6-66 0,-1 4 0,-8 91 0,4-32 0,-1 8 0,18 90-1365,-1-216-5461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20T01:05:33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0 24575,'5'109'0,"33"180"0,-7-74 0,-4 236 0,-29 2 0,-1-172 0,4-4 0,-3 245 0,-30-138 0,1 14 0,-3-89 0,19-207 0,-3 120 0,2 69 0,1 5 0,14-232 0,4 487 0,28-245 0,0-17 0,-27-172 0,21 258 0,39 447 0,-57 190 0,-9-584 0,-17 718 0,-8-287 0,7 1110-693,22-1339 637,15-76 794,-1-50-727,-16 857-11,-1-639 0,-2-674 0,-2 1 0,-14 58 0,16-92 0,-4 13-1365,-1-7-5461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19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53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7/20/25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7/20/25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7/20/25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7/20/25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1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7/20/25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3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E659B-6270-5D86-1CD5-7CA6D4CC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7" b="11986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5AC610-F922-6793-244C-6780F0675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0487" y="1562101"/>
            <a:ext cx="3551402" cy="2738530"/>
          </a:xfrm>
        </p:spPr>
        <p:txBody>
          <a:bodyPr anchor="t">
            <a:normAutofit/>
          </a:bodyPr>
          <a:lstStyle/>
          <a:p>
            <a:r>
              <a:rPr lang="en-US" sz="4800"/>
              <a:t>NNEO vs Norm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14585-1C6A-119D-8CE6-9B58A108B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0487" y="4358566"/>
            <a:ext cx="3579790" cy="875824"/>
          </a:xfrm>
        </p:spPr>
        <p:txBody>
          <a:bodyPr>
            <a:normAutofit/>
          </a:bodyPr>
          <a:lstStyle/>
          <a:p>
            <a:r>
              <a:rPr lang="en-US" dirty="0"/>
              <a:t>By Dmitry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8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8BC72-697F-8421-D4EA-A5624B52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10" y="4670476"/>
            <a:ext cx="9549183" cy="8399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Normal </a:t>
            </a:r>
          </a:p>
        </p:txBody>
      </p:sp>
      <p:pic>
        <p:nvPicPr>
          <p:cNvPr id="1028" name="Picture 4" descr="Histopathology of the breast ...">
            <a:extLst>
              <a:ext uri="{FF2B5EF4-FFF2-40B4-BE49-F238E27FC236}">
                <a16:creationId xmlns:a16="http://schemas.microsoft.com/office/drawing/2014/main" id="{75BE457B-19D4-AEF9-CC3A-1889D688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r="23249"/>
          <a:stretch>
            <a:fillRect/>
          </a:stretch>
        </p:blipFill>
        <p:spPr bwMode="auto">
          <a:xfrm>
            <a:off x="990601" y="1066799"/>
            <a:ext cx="2560320" cy="3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east Histology | SpringerLink">
            <a:extLst>
              <a:ext uri="{FF2B5EF4-FFF2-40B4-BE49-F238E27FC236}">
                <a16:creationId xmlns:a16="http://schemas.microsoft.com/office/drawing/2014/main" id="{A6C5298F-766E-DC2E-D2F8-0955AA1F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0" r="24043" b="2"/>
          <a:stretch>
            <a:fillRect/>
          </a:stretch>
        </p:blipFill>
        <p:spPr bwMode="auto">
          <a:xfrm>
            <a:off x="3548104" y="1066799"/>
            <a:ext cx="2551846" cy="3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east Duct - an overview | ScienceDirect Topics">
            <a:extLst>
              <a:ext uri="{FF2B5EF4-FFF2-40B4-BE49-F238E27FC236}">
                <a16:creationId xmlns:a16="http://schemas.microsoft.com/office/drawing/2014/main" id="{3AC11C80-8D79-B67A-AB69-F13DDC0AC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7" r="17406" b="-1"/>
          <a:stretch>
            <a:fillRect/>
          </a:stretch>
        </p:blipFill>
        <p:spPr bwMode="auto">
          <a:xfrm>
            <a:off x="6100933" y="1066799"/>
            <a:ext cx="2555236" cy="33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nk and green map&#10;&#10;AI-generated content may be incorrect.">
            <a:extLst>
              <a:ext uri="{FF2B5EF4-FFF2-40B4-BE49-F238E27FC236}">
                <a16:creationId xmlns:a16="http://schemas.microsoft.com/office/drawing/2014/main" id="{2CFFA4FD-FD54-ABC1-AA8A-8234D50FF3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" b="20788"/>
          <a:stretch>
            <a:fillRect/>
          </a:stretch>
        </p:blipFill>
        <p:spPr>
          <a:xfrm>
            <a:off x="8657152" y="1066799"/>
            <a:ext cx="2542280" cy="3356391"/>
          </a:xfrm>
          <a:prstGeom prst="rect">
            <a:avLst/>
          </a:prstGeom>
        </p:spPr>
      </p:pic>
      <p:cxnSp>
        <p:nvCxnSpPr>
          <p:cNvPr id="1075" name="Straight Connector 1074">
            <a:extLst>
              <a:ext uri="{FF2B5EF4-FFF2-40B4-BE49-F238E27FC236}">
                <a16:creationId xmlns:a16="http://schemas.microsoft.com/office/drawing/2014/main" id="{84EE7F79-08E8-405E-9B6D-B1560F34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5905" y="44231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59FC9-E959-9CE0-A711-6065D003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010" y="4670476"/>
            <a:ext cx="9549183" cy="8399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 err="1"/>
              <a:t>Nneo</a:t>
            </a:r>
            <a:r>
              <a:rPr lang="en-US" sz="5400" dirty="0"/>
              <a:t> examples </a:t>
            </a:r>
          </a:p>
        </p:txBody>
      </p:sp>
      <p:pic>
        <p:nvPicPr>
          <p:cNvPr id="2050" name="Picture 2" descr="Pathology Outlines - Microcysts">
            <a:extLst>
              <a:ext uri="{FF2B5EF4-FFF2-40B4-BE49-F238E27FC236}">
                <a16:creationId xmlns:a16="http://schemas.microsoft.com/office/drawing/2014/main" id="{FFE5E198-F093-2B18-FFC6-33620C24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7885" b="-1"/>
          <a:stretch>
            <a:fillRect/>
          </a:stretch>
        </p:blipFill>
        <p:spPr bwMode="auto">
          <a:xfrm>
            <a:off x="990600" y="1066799"/>
            <a:ext cx="3416666" cy="3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thology Outlines - Microcysts">
            <a:extLst>
              <a:ext uri="{FF2B5EF4-FFF2-40B4-BE49-F238E27FC236}">
                <a16:creationId xmlns:a16="http://schemas.microsoft.com/office/drawing/2014/main" id="{7627D6E4-4ADF-A6E8-AD0E-FF4405AF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27752" b="-1"/>
          <a:stretch>
            <a:fillRect/>
          </a:stretch>
        </p:blipFill>
        <p:spPr bwMode="auto">
          <a:xfrm>
            <a:off x="4376258" y="1066799"/>
            <a:ext cx="3411760" cy="335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ual ductal hyperplasia">
            <a:extLst>
              <a:ext uri="{FF2B5EF4-FFF2-40B4-BE49-F238E27FC236}">
                <a16:creationId xmlns:a16="http://schemas.microsoft.com/office/drawing/2014/main" id="{CC209573-DC11-2F62-9762-1BFC7848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9042"/>
          <a:stretch>
            <a:fillRect/>
          </a:stretch>
        </p:blipFill>
        <p:spPr bwMode="auto">
          <a:xfrm>
            <a:off x="7721029" y="1066799"/>
            <a:ext cx="3479301" cy="335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84EE7F79-08E8-405E-9B6D-B1560F34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44231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9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Untitled Document">
            <a:extLst>
              <a:ext uri="{FF2B5EF4-FFF2-40B4-BE49-F238E27FC236}">
                <a16:creationId xmlns:a16="http://schemas.microsoft.com/office/drawing/2014/main" id="{DA007CDD-964F-4C58-F8DF-9F10B868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77" y="1418072"/>
            <a:ext cx="9491583" cy="30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F6556F5-0F47-D211-DB4C-E122E7758F94}"/>
                  </a:ext>
                </a:extLst>
              </p14:cNvPr>
              <p14:cNvContentPartPr/>
              <p14:nvPr/>
            </p14:nvContentPartPr>
            <p14:xfrm>
              <a:off x="6736352" y="370098"/>
              <a:ext cx="279000" cy="601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F6556F5-0F47-D211-DB4C-E122E7758F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0232" y="363978"/>
                <a:ext cx="291240" cy="60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DF43DE-50EF-2EF4-B4E9-2EC2218049BD}"/>
                  </a:ext>
                </a:extLst>
              </p14:cNvPr>
              <p14:cNvContentPartPr/>
              <p14:nvPr/>
            </p14:nvContentPartPr>
            <p14:xfrm>
              <a:off x="3009039" y="520578"/>
              <a:ext cx="139680" cy="5555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DF43DE-50EF-2EF4-B4E9-2EC2218049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2919" y="514458"/>
                <a:ext cx="151920" cy="55674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B83C09C-E670-BDBE-14F6-C319E48E85DD}"/>
              </a:ext>
            </a:extLst>
          </p:cNvPr>
          <p:cNvSpPr txBox="1"/>
          <p:nvPr/>
        </p:nvSpPr>
        <p:spPr>
          <a:xfrm>
            <a:off x="914400" y="4560425"/>
            <a:ext cx="14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0C3A2-A2E2-E46A-FA56-A86C7E45E2E7}"/>
              </a:ext>
            </a:extLst>
          </p:cNvPr>
          <p:cNvSpPr txBox="1"/>
          <p:nvPr/>
        </p:nvSpPr>
        <p:spPr>
          <a:xfrm>
            <a:off x="4438635" y="4594620"/>
            <a:ext cx="14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Nneo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E60FC7-7561-8E9D-9C83-75BE6484974F}"/>
              </a:ext>
            </a:extLst>
          </p:cNvPr>
          <p:cNvSpPr txBox="1"/>
          <p:nvPr/>
        </p:nvSpPr>
        <p:spPr>
          <a:xfrm>
            <a:off x="7221685" y="4560425"/>
            <a:ext cx="14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Dcis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0774D9-BA90-3D69-3762-CDE43B24EE23}"/>
                  </a:ext>
                </a:extLst>
              </p14:cNvPr>
              <p14:cNvContentPartPr/>
              <p14:nvPr/>
            </p14:nvContentPartPr>
            <p14:xfrm>
              <a:off x="8726559" y="219978"/>
              <a:ext cx="60840" cy="596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0774D9-BA90-3D69-3762-CDE43B24EE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20439" y="213858"/>
                <a:ext cx="73080" cy="5979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BF34B1F-7013-3FAA-F64D-4D04507A915F}"/>
              </a:ext>
            </a:extLst>
          </p:cNvPr>
          <p:cNvSpPr txBox="1"/>
          <p:nvPr/>
        </p:nvSpPr>
        <p:spPr>
          <a:xfrm>
            <a:off x="9283908" y="4501632"/>
            <a:ext cx="149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Indc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ADBE5-52A8-1648-2DE0-0B6D53EFAC04}"/>
              </a:ext>
            </a:extLst>
          </p:cNvPr>
          <p:cNvSpPr txBox="1"/>
          <p:nvPr/>
        </p:nvSpPr>
        <p:spPr>
          <a:xfrm>
            <a:off x="520861" y="520578"/>
            <a:ext cx="248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 from norm-</a:t>
            </a:r>
            <a:r>
              <a:rPr lang="en-US" dirty="0" err="1"/>
              <a:t>nneo</a:t>
            </a:r>
            <a:r>
              <a:rPr lang="en-US" dirty="0"/>
              <a:t>-</a:t>
            </a:r>
            <a:r>
              <a:rPr lang="en-US" dirty="0" err="1"/>
              <a:t>dcis-indc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480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F27609-563F-8F93-507F-85ED69F54FBD}"/>
              </a:ext>
            </a:extLst>
          </p:cNvPr>
          <p:cNvSpPr txBox="1"/>
          <p:nvPr/>
        </p:nvSpPr>
        <p:spPr>
          <a:xfrm>
            <a:off x="428263" y="381435"/>
            <a:ext cx="290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NNEO also Includes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FE987-E20E-4CEE-E5BD-86074FFCA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2" y="906600"/>
            <a:ext cx="10888595" cy="2915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E8E03-C985-E4E3-7BFB-03C69F0F1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809" y="4075930"/>
            <a:ext cx="7554379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3F48-498D-350F-5018-B6DC1869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6F3E-3E5A-0676-C6AE-0AF8FB964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transition between Norm-</a:t>
            </a:r>
            <a:r>
              <a:rPr lang="en-US" dirty="0" err="1"/>
              <a:t>Nneo</a:t>
            </a:r>
            <a:r>
              <a:rPr lang="en-US" dirty="0"/>
              <a:t>-</a:t>
            </a:r>
            <a:r>
              <a:rPr lang="en-US" dirty="0" err="1"/>
              <a:t>Dcis</a:t>
            </a:r>
            <a:r>
              <a:rPr lang="en-US" dirty="0"/>
              <a:t> is probably the most difficult thing to interpret as an annotator. For cancer, DCIS and INDC, we often have patient reports or </a:t>
            </a:r>
            <a:r>
              <a:rPr lang="en-US" dirty="0" err="1"/>
              <a:t>csvm</a:t>
            </a:r>
            <a:r>
              <a:rPr lang="en-US" dirty="0"/>
              <a:t> files to determine the difference; however, these files do not always indicate </a:t>
            </a:r>
            <a:r>
              <a:rPr lang="en-US" dirty="0" err="1"/>
              <a:t>Nneo</a:t>
            </a:r>
            <a:r>
              <a:rPr lang="en-US" dirty="0"/>
              <a:t> structures leaving interpretation to the annotator.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7908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15118</TotalTime>
  <Words>72</Words>
  <Application>Microsoft Macintosh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Grandview Display</vt:lpstr>
      <vt:lpstr>DashVTI</vt:lpstr>
      <vt:lpstr>NNEO vs Norm </vt:lpstr>
      <vt:lpstr>Normal </vt:lpstr>
      <vt:lpstr>Nneo examples </vt:lpstr>
      <vt:lpstr>PowerPoint Presentation</vt:lpstr>
      <vt:lpstr>PowerPoint Presentation</vt:lpstr>
      <vt:lpstr>Thoughts….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Dmitry M Hackel</dc:creator>
  <cp:lastModifiedBy>Joseph Picone</cp:lastModifiedBy>
  <cp:revision>2</cp:revision>
  <dcterms:created xsi:type="dcterms:W3CDTF">2025-07-09T06:16:29Z</dcterms:created>
  <dcterms:modified xsi:type="dcterms:W3CDTF">2025-07-21T00:38:35Z</dcterms:modified>
</cp:coreProperties>
</file>