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ppm"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 id="2147483681" r:id="rId2"/>
    <p:sldMasterId id="2147483683" r:id="rId3"/>
    <p:sldMasterId id="2147483684" r:id="rId4"/>
    <p:sldMasterId id="2147483687" r:id="rId5"/>
  </p:sldMasterIdLst>
  <p:notesMasterIdLst>
    <p:notesMasterId r:id="rId18"/>
  </p:notesMasterIdLst>
  <p:sldIdLst>
    <p:sldId id="303" r:id="rId6"/>
    <p:sldId id="411" r:id="rId7"/>
    <p:sldId id="343" r:id="rId8"/>
    <p:sldId id="413" r:id="rId9"/>
    <p:sldId id="407" r:id="rId10"/>
    <p:sldId id="416" r:id="rId11"/>
    <p:sldId id="480" r:id="rId12"/>
    <p:sldId id="417" r:id="rId13"/>
    <p:sldId id="409" r:id="rId14"/>
    <p:sldId id="408" r:id="rId15"/>
    <p:sldId id="401" r:id="rId16"/>
    <p:sldId id="4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20" userDrawn="1">
          <p15:clr>
            <a:srgbClr val="A4A3A4"/>
          </p15:clr>
        </p15:guide>
        <p15:guide id="3" pos="5616" userDrawn="1">
          <p15:clr>
            <a:srgbClr val="A4A3A4"/>
          </p15:clr>
        </p15:guide>
        <p15:guide id="4" pos="144" userDrawn="1">
          <p15:clr>
            <a:srgbClr val="A4A3A4"/>
          </p15:clr>
        </p15:guide>
        <p15:guide id="5" orient="horz" pos="4176" userDrawn="1">
          <p15:clr>
            <a:srgbClr val="A4A3A4"/>
          </p15:clr>
        </p15:guide>
        <p15:guide id="6" pos="1440" userDrawn="1">
          <p15:clr>
            <a:srgbClr val="A4A3A4"/>
          </p15:clr>
        </p15:guide>
        <p15:guide id="7"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92113" autoAdjust="0"/>
  </p:normalViewPr>
  <p:slideViewPr>
    <p:cSldViewPr snapToGrid="0">
      <p:cViewPr varScale="1">
        <p:scale>
          <a:sx n="91" d="100"/>
          <a:sy n="91" d="100"/>
        </p:scale>
        <p:origin x="184" y="568"/>
      </p:cViewPr>
      <p:guideLst>
        <p:guide pos="2880"/>
        <p:guide orient="horz" pos="120"/>
        <p:guide pos="5616"/>
        <p:guide pos="144"/>
        <p:guide orient="horz" pos="4176"/>
        <p:guide pos="1440"/>
        <p:guide pos="432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A63F-A652-A941-943E-42655CBE92DD}" type="datetimeFigureOut">
              <a:rPr lang="en-US" smtClean="0"/>
              <a:t>11/17/24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B6984-104E-F74E-AFCE-72849C323162}" type="slidenum">
              <a:rPr lang="en-US" smtClean="0"/>
              <a:t>‹#›</a:t>
            </a:fld>
            <a:endParaRPr lang="en-US"/>
          </a:p>
        </p:txBody>
      </p:sp>
    </p:spTree>
    <p:extLst>
      <p:ext uri="{BB962C8B-B14F-4D97-AF65-F5344CB8AC3E}">
        <p14:creationId xmlns:p14="http://schemas.microsoft.com/office/powerpoint/2010/main" val="58783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107305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Using stationary methods are usually very inefficient.</a:t>
            </a:r>
          </a:p>
          <a:p>
            <a:r>
              <a:rPr lang="en-US" sz="1800" dirty="0">
                <a:effectLst/>
                <a:latin typeface="Times New Roman" panose="02020603050405020304" pitchFamily="18" charset="0"/>
                <a:ea typeface="Times New Roman" panose="02020603050405020304" pitchFamily="18" charset="0"/>
              </a:rPr>
              <a:t>To decrease annotation error rates, annotation of the same data by multiple experts is needed, and that further drives up the cost of producing large amounts of data.</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a:t>
            </a:fld>
            <a:endParaRPr lang="en-US"/>
          </a:p>
        </p:txBody>
      </p:sp>
    </p:spTree>
    <p:extLst>
      <p:ext uri="{BB962C8B-B14F-4D97-AF65-F5344CB8AC3E}">
        <p14:creationId xmlns:p14="http://schemas.microsoft.com/office/powerpoint/2010/main" val="179928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Using stationary methods are usually very inefficient.</a:t>
            </a:r>
          </a:p>
          <a:p>
            <a:r>
              <a:rPr lang="en-US" sz="1800" dirty="0">
                <a:effectLst/>
                <a:latin typeface="Times New Roman" panose="02020603050405020304" pitchFamily="18" charset="0"/>
                <a:ea typeface="Times New Roman" panose="02020603050405020304" pitchFamily="18" charset="0"/>
              </a:rPr>
              <a:t>To decrease annotation error rates, annotation of the same data by multiple experts is needed, and that further drives up the cost of producing large amounts of data.</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a:t>
            </a:fld>
            <a:endParaRPr lang="en-US"/>
          </a:p>
        </p:txBody>
      </p:sp>
    </p:spTree>
    <p:extLst>
      <p:ext uri="{BB962C8B-B14F-4D97-AF65-F5344CB8AC3E}">
        <p14:creationId xmlns:p14="http://schemas.microsoft.com/office/powerpoint/2010/main" val="127384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758C2-C356-43B3-AAFA-040681F99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dirty="0"/>
          </a:p>
        </p:txBody>
      </p:sp>
    </p:spTree>
    <p:extLst>
      <p:ext uri="{BB962C8B-B14F-4D97-AF65-F5344CB8AC3E}">
        <p14:creationId xmlns:p14="http://schemas.microsoft.com/office/powerpoint/2010/main" val="354940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0D426-1277-F3ED-9730-43EED0CB7BF7}"/>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79697888-37BD-3D49-2822-F62DEEC8D60C}"/>
              </a:ext>
            </a:extLst>
          </p:cNvPr>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758C2-C356-43B3-AAFA-040681F99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155" name="Rectangle 2">
            <a:extLst>
              <a:ext uri="{FF2B5EF4-FFF2-40B4-BE49-F238E27FC236}">
                <a16:creationId xmlns:a16="http://schemas.microsoft.com/office/drawing/2014/main" id="{782D966B-B183-5B92-AD6C-3B038ED77B9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E8657CA-F872-7CDC-B368-F71E45231821}"/>
              </a:ext>
            </a:extLst>
          </p:cNvPr>
          <p:cNvSpPr>
            <a:spLocks noGrp="1" noChangeArrowheads="1"/>
          </p:cNvSpPr>
          <p:nvPr>
            <p:ph type="body" idx="1"/>
          </p:nvPr>
        </p:nvSpPr>
        <p:spPr>
          <a:xfrm>
            <a:off x="387628" y="4343401"/>
            <a:ext cx="6151328" cy="4114800"/>
          </a:xfrm>
          <a:noFill/>
          <a:ln/>
        </p:spPr>
        <p:txBody>
          <a:bodyPr/>
          <a:lstStyle/>
          <a:p>
            <a:pPr eaLnBrk="1" hangingPunct="1"/>
            <a:endParaRPr lang="en-US" dirty="0"/>
          </a:p>
        </p:txBody>
      </p:sp>
    </p:spTree>
    <p:extLst>
      <p:ext uri="{BB962C8B-B14F-4D97-AF65-F5344CB8AC3E}">
        <p14:creationId xmlns:p14="http://schemas.microsoft.com/office/powerpoint/2010/main" val="106636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14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07860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21920" y="685800"/>
            <a:ext cx="8869680" cy="5669280"/>
          </a:xfrm>
          <a:prstGeom prst="rect">
            <a:avLst/>
          </a:prstGeom>
        </p:spPr>
        <p:txBody>
          <a:bodyPr/>
          <a:lstStyle>
            <a:lvl1pPr marL="182880" indent="-182880">
              <a:defRPr sz="2400"/>
            </a:lvl1pPr>
            <a:lvl2pPr marL="548640" indent="-182880">
              <a:defRPr sz="2000"/>
            </a:lvl2pPr>
            <a:lvl3pPr marL="1097280" indent="-182880">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1000" y="6629400"/>
            <a:ext cx="6000743" cy="19551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6" y="6459790"/>
            <a:ext cx="1730198" cy="328461"/>
          </a:xfrm>
          <a:prstGeom prst="rect">
            <a:avLst/>
          </a:prstGeom>
        </p:spPr>
        <p:txBody>
          <a:bodyPr/>
          <a:lstStyle/>
          <a:p>
            <a:fld id="{DA10A36D-0FF4-4F0B-BDFE-FB879F3DD541}" type="slidenum">
              <a:rPr lang="en-US" smtClean="0"/>
              <a:pPr/>
              <a:t>‹#›</a:t>
            </a:fld>
            <a:endParaRPr lang="en-US" dirty="0"/>
          </a:p>
        </p:txBody>
      </p:sp>
    </p:spTree>
    <p:extLst>
      <p:ext uri="{BB962C8B-B14F-4D97-AF65-F5344CB8AC3E}">
        <p14:creationId xmlns:p14="http://schemas.microsoft.com/office/powerpoint/2010/main" val="237121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5" y="6547624"/>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3206122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4204019904"/>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J. Picone: Automated Interpretation of Digital Pathology Images</a:t>
            </a:r>
            <a:r>
              <a:rPr lang="en-US" sz="1000" b="1" dirty="0">
                <a:solidFill>
                  <a:srgbClr val="1F497D">
                    <a:lumMod val="50000"/>
                  </a:srgbClr>
                </a:solidFill>
                <a:latin typeface="Calibri"/>
              </a:rPr>
              <a:t>	November 18, 2024</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3703161762"/>
      </p:ext>
    </p:extLst>
  </p:cSld>
  <p:clrMap bg1="lt1" tx1="dk1" bg2="lt2" tx2="dk2" accent1="accent1" accent2="accent2" accent3="accent3" accent4="accent4" accent5="accent5" accent6="accent6" hlink="hlink" folHlink="folHlink"/>
  <p:sldLayoutIdLst>
    <p:sldLayoutId id="2147483682" r:id="rId1"/>
    <p:sldLayoutId id="2147483686"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80429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3010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2"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377">
              <a:defRPr/>
            </a:pPr>
            <a:endParaRPr lang="en-US" sz="1000" kern="0" dirty="0">
              <a:solidFill>
                <a:prstClr val="black"/>
              </a:solidFill>
              <a:latin typeface="Calibri"/>
            </a:endParaRPr>
          </a:p>
        </p:txBody>
      </p:sp>
      <p:sp>
        <p:nvSpPr>
          <p:cNvPr id="13" name="TextBox 12"/>
          <p:cNvSpPr txBox="1"/>
          <p:nvPr userDrawn="1"/>
        </p:nvSpPr>
        <p:spPr bwMode="auto">
          <a:xfrm>
            <a:off x="39095" y="6612965"/>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J. Picone: Automated Interpretation of Digital Pathology Images</a:t>
            </a:r>
            <a:r>
              <a:rPr lang="en-US" sz="1000" b="1" dirty="0">
                <a:solidFill>
                  <a:srgbClr val="1F497D">
                    <a:lumMod val="50000"/>
                  </a:srgbClr>
                </a:solidFill>
                <a:latin typeface="Calibri"/>
              </a:rPr>
              <a:t>	May 25, 2023</a:t>
            </a:r>
            <a:endParaRPr lang="en-US" sz="1000" b="1" dirty="0">
              <a:solidFill>
                <a:srgbClr val="000000"/>
              </a:solidFill>
              <a:latin typeface="Calibri"/>
            </a:endParaRPr>
          </a:p>
        </p:txBody>
      </p:sp>
      <p:cxnSp>
        <p:nvCxnSpPr>
          <p:cNvPr id="10" name="Straight Connector 9"/>
          <p:cNvCxnSpPr/>
          <p:nvPr userDrawn="1"/>
        </p:nvCxnSpPr>
        <p:spPr bwMode="auto">
          <a:xfrm>
            <a:off x="392407"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2"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4"/>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3"/>
          <a:stretch>
            <a:fillRect/>
          </a:stretch>
        </p:blipFill>
        <p:spPr>
          <a:xfrm>
            <a:off x="39093" y="6594648"/>
            <a:ext cx="320040" cy="220717"/>
          </a:xfrm>
          <a:prstGeom prst="rect">
            <a:avLst/>
          </a:prstGeom>
        </p:spPr>
      </p:pic>
    </p:spTree>
    <p:extLst>
      <p:ext uri="{BB962C8B-B14F-4D97-AF65-F5344CB8AC3E}">
        <p14:creationId xmlns:p14="http://schemas.microsoft.com/office/powerpoint/2010/main" val="381760061"/>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l" defTabSz="457189" rtl="0" eaLnBrk="1" latinLnBrk="0" hangingPunct="1">
        <a:spcBef>
          <a:spcPct val="0"/>
        </a:spcBef>
        <a:buNone/>
        <a:defRPr sz="2400" b="1" kern="1200" baseline="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pm"/><Relationship Id="rId3" Type="http://schemas.openxmlformats.org/officeDocument/2006/relationships/image" Target="../media/image2.png"/><Relationship Id="rId7" Type="http://schemas.openxmlformats.org/officeDocument/2006/relationships/hyperlink" Target="https://dl.acm.org/doi/10.5555/3454287.345429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hyperlink" Target="file:////mnt/data1/data/tuh_dpath/orig/v2.0.0/svs" TargetMode="External"/><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hyperlink" Target="file:////mnt/data1/data/tuh_dpath/orig/v2.0.0/sv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ature.com/articles/s41591-021-01620-2"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9" y="184638"/>
            <a:ext cx="8686799"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Automated Interpretation of Digital Pathology Images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Using Deep Learning</a:t>
            </a:r>
          </a:p>
        </p:txBody>
      </p:sp>
      <p:sp>
        <p:nvSpPr>
          <p:cNvPr id="4" name="Rectangle 16"/>
          <p:cNvSpPr txBox="1">
            <a:spLocks noChangeArrowheads="1"/>
          </p:cNvSpPr>
          <p:nvPr/>
        </p:nvSpPr>
        <p:spPr>
          <a:xfrm>
            <a:off x="4563534" y="3750968"/>
            <a:ext cx="4343400" cy="1368245"/>
          </a:xfrm>
          <a:prstGeom prst="rect">
            <a:avLst/>
          </a:prstGeom>
        </p:spPr>
        <p:txBody>
          <a:bodyPr lIns="0" tIns="0" rIns="0" bIns="0"/>
          <a:lstStyle>
            <a:defPPr>
              <a:defRPr lang="en-US"/>
            </a:defPPr>
            <a:lvl1pPr indent="0" defTabSz="237744">
              <a:spcBef>
                <a:spcPct val="20000"/>
              </a:spcBef>
              <a:buFont typeface="Arial"/>
              <a:buNone/>
              <a:tabLst>
                <a:tab pos="4178300" algn="ctr"/>
                <a:tab pos="13068300" algn="ctr"/>
                <a:tab pos="21875750" algn="ctr"/>
                <a:tab pos="30807025" algn="ctr"/>
              </a:tabLst>
              <a:defRPr b="1">
                <a:latin typeface="Arial" panose="020B0604020202020204" pitchFamily="34" charset="0"/>
                <a:cs typeface="Arial" panose="020B0604020202020204" pitchFamily="34" charset="0"/>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lgn="ctr">
              <a:spcBef>
                <a:spcPts val="0"/>
              </a:spcBef>
            </a:pPr>
            <a:r>
              <a:rPr lang="en-US" dirty="0"/>
              <a:t>Y. Persidsky and N. Jhala</a:t>
            </a:r>
          </a:p>
          <a:p>
            <a:pPr algn="ctr">
              <a:spcBef>
                <a:spcPts val="0"/>
              </a:spcBef>
              <a:spcAft>
                <a:spcPts val="1800"/>
              </a:spcAft>
            </a:pPr>
            <a:r>
              <a:rPr lang="en-US" dirty="0"/>
              <a:t>Lewis Katz School of Medicine</a:t>
            </a:r>
          </a:p>
          <a:p>
            <a:pPr marL="0" indent="0" algn="ctr" defTabSz="237744">
              <a:spcBef>
                <a:spcPts val="0"/>
              </a:spcBef>
              <a:buNone/>
              <a:tabLst>
                <a:tab pos="4178300" algn="ctr"/>
                <a:tab pos="13068300" algn="ctr"/>
                <a:tab pos="21875750" algn="ctr"/>
                <a:tab pos="30807025" algn="ctr"/>
              </a:tabLst>
            </a:pPr>
            <a:r>
              <a:rPr lang="en-US" sz="1800" b="1" dirty="0">
                <a:latin typeface="Arial" panose="020B0604020202020204" pitchFamily="34" charset="0"/>
                <a:cs typeface="Arial" panose="020B0604020202020204" pitchFamily="34" charset="0"/>
              </a:rPr>
              <a:t>D. Connolly, C. Wu, Y. Gong, and H. Wu</a:t>
            </a:r>
          </a:p>
          <a:p>
            <a:pPr marL="0" indent="0" algn="ctr" defTabSz="237744">
              <a:spcBef>
                <a:spcPts val="0"/>
              </a:spcBef>
              <a:buNone/>
              <a:tabLst>
                <a:tab pos="4178300" algn="ctr"/>
                <a:tab pos="13068300" algn="ctr"/>
                <a:tab pos="21875750" algn="ctr"/>
                <a:tab pos="30807025" algn="ctr"/>
              </a:tabLst>
            </a:pPr>
            <a:r>
              <a:rPr lang="en-US" sz="1800" b="1" dirty="0">
                <a:latin typeface="Arial" panose="020B0604020202020204" pitchFamily="34" charset="0"/>
                <a:cs typeface="Arial" panose="020B0604020202020204" pitchFamily="34" charset="0"/>
              </a:rPr>
              <a:t>Fox Chase Cancer Center</a:t>
            </a:r>
          </a:p>
          <a:p>
            <a:endParaRPr lang="en-US" dirty="0"/>
          </a:p>
          <a:p>
            <a:endParaRPr lang="en-US" dirty="0"/>
          </a:p>
        </p:txBody>
      </p:sp>
      <p:pic>
        <p:nvPicPr>
          <p:cNvPr id="5" name="Picture 4">
            <a:extLst>
              <a:ext uri="{FF2B5EF4-FFF2-40B4-BE49-F238E27FC236}">
                <a16:creationId xmlns:a16="http://schemas.microsoft.com/office/drawing/2014/main" id="{C4E21D6F-4D40-AFB3-B4FE-23024569C463}"/>
              </a:ext>
            </a:extLst>
          </p:cNvPr>
          <p:cNvPicPr>
            <a:picLocks noChangeAspect="1"/>
          </p:cNvPicPr>
          <p:nvPr/>
        </p:nvPicPr>
        <p:blipFill>
          <a:blip r:embed="rId3"/>
          <a:stretch>
            <a:fillRect/>
          </a:stretch>
        </p:blipFill>
        <p:spPr>
          <a:xfrm>
            <a:off x="7543799" y="5713280"/>
            <a:ext cx="1371600" cy="916120"/>
          </a:xfrm>
          <a:prstGeom prst="rect">
            <a:avLst/>
          </a:prstGeom>
        </p:spPr>
      </p:pic>
      <p:grpSp>
        <p:nvGrpSpPr>
          <p:cNvPr id="9" name="Group 8">
            <a:extLst>
              <a:ext uri="{FF2B5EF4-FFF2-40B4-BE49-F238E27FC236}">
                <a16:creationId xmlns:a16="http://schemas.microsoft.com/office/drawing/2014/main" id="{E3557384-E75B-5DD7-AFE4-821DE7184C20}"/>
              </a:ext>
            </a:extLst>
          </p:cNvPr>
          <p:cNvGrpSpPr/>
          <p:nvPr/>
        </p:nvGrpSpPr>
        <p:grpSpPr>
          <a:xfrm>
            <a:off x="507350" y="1236340"/>
            <a:ext cx="8113948" cy="2126038"/>
            <a:chOff x="228600" y="1849845"/>
            <a:chExt cx="8113948" cy="2126038"/>
          </a:xfrm>
        </p:grpSpPr>
        <p:pic>
          <p:nvPicPr>
            <p:cNvPr id="6" name="Picture 5">
              <a:hlinkClick r:id="rId4" action="ppaction://hlinkfile"/>
              <a:extLst>
                <a:ext uri="{FF2B5EF4-FFF2-40B4-BE49-F238E27FC236}">
                  <a16:creationId xmlns:a16="http://schemas.microsoft.com/office/drawing/2014/main" id="{7774BA9C-7A3E-F8D7-CF0A-9F7D192F2BBA}"/>
                </a:ext>
              </a:extLst>
            </p:cNvPr>
            <p:cNvPicPr>
              <a:picLocks noChangeAspect="1"/>
            </p:cNvPicPr>
            <p:nvPr/>
          </p:nvPicPr>
          <p:blipFill>
            <a:blip r:embed="rId5"/>
            <a:stretch>
              <a:fillRect/>
            </a:stretch>
          </p:blipFill>
          <p:spPr>
            <a:xfrm>
              <a:off x="2964149" y="1853987"/>
              <a:ext cx="1938243" cy="2121895"/>
            </a:xfrm>
            <a:prstGeom prst="rect">
              <a:avLst/>
            </a:prstGeom>
            <a:ln>
              <a:noFill/>
            </a:ln>
            <a:effectLst>
              <a:outerShdw blurRad="50800" dist="76200" dir="2700000" algn="tl" rotWithShape="0">
                <a:prstClr val="black">
                  <a:alpha val="40000"/>
                </a:prstClr>
              </a:outerShdw>
            </a:effectLst>
          </p:spPr>
        </p:pic>
        <p:pic>
          <p:nvPicPr>
            <p:cNvPr id="7" name="Picture 6">
              <a:extLst>
                <a:ext uri="{FF2B5EF4-FFF2-40B4-BE49-F238E27FC236}">
                  <a16:creationId xmlns:a16="http://schemas.microsoft.com/office/drawing/2014/main" id="{FB08AF57-7C58-D177-AB6C-573F64D82549}"/>
                </a:ext>
              </a:extLst>
            </p:cNvPr>
            <p:cNvPicPr>
              <a:picLocks noChangeAspect="1"/>
            </p:cNvPicPr>
            <p:nvPr/>
          </p:nvPicPr>
          <p:blipFill>
            <a:blip r:embed="rId6"/>
            <a:stretch>
              <a:fillRect/>
            </a:stretch>
          </p:blipFill>
          <p:spPr>
            <a:xfrm>
              <a:off x="228600" y="1849845"/>
              <a:ext cx="2735549" cy="2126037"/>
            </a:xfrm>
            <a:prstGeom prst="rect">
              <a:avLst/>
            </a:prstGeom>
            <a:ln>
              <a:noFill/>
            </a:ln>
            <a:effectLst>
              <a:outerShdw blurRad="50800" dist="76200" dir="2700000" algn="tl" rotWithShape="0">
                <a:prstClr val="black">
                  <a:alpha val="40000"/>
                </a:prstClr>
              </a:outerShdw>
            </a:effectLst>
          </p:spPr>
        </p:pic>
        <p:pic>
          <p:nvPicPr>
            <p:cNvPr id="8" name="Picture 7" descr="Chart, box and whisker chart&#10;&#10;Description automatically generated">
              <a:hlinkClick r:id="rId7"/>
              <a:extLst>
                <a:ext uri="{FF2B5EF4-FFF2-40B4-BE49-F238E27FC236}">
                  <a16:creationId xmlns:a16="http://schemas.microsoft.com/office/drawing/2014/main" id="{A4389460-8739-2831-A69A-7462FE71E886}"/>
                </a:ext>
              </a:extLst>
            </p:cNvPr>
            <p:cNvPicPr>
              <a:picLocks noChangeAspect="1"/>
            </p:cNvPicPr>
            <p:nvPr/>
          </p:nvPicPr>
          <p:blipFill>
            <a:blip r:embed="rId8"/>
            <a:stretch>
              <a:fillRect/>
            </a:stretch>
          </p:blipFill>
          <p:spPr>
            <a:xfrm>
              <a:off x="4902392" y="1867231"/>
              <a:ext cx="3440156" cy="2108652"/>
            </a:xfrm>
            <a:prstGeom prst="rect">
              <a:avLst/>
            </a:prstGeom>
            <a:ln>
              <a:noFill/>
            </a:ln>
            <a:effectLst>
              <a:outerShdw blurRad="50800" dist="76200" dir="2700000" algn="tl" rotWithShape="0">
                <a:prstClr val="black">
                  <a:alpha val="40000"/>
                </a:prstClr>
              </a:outerShdw>
            </a:effectLst>
          </p:spPr>
        </p:pic>
      </p:grpSp>
      <p:pic>
        <p:nvPicPr>
          <p:cNvPr id="1026" name="Picture 2">
            <a:extLst>
              <a:ext uri="{FF2B5EF4-FFF2-40B4-BE49-F238E27FC236}">
                <a16:creationId xmlns:a16="http://schemas.microsoft.com/office/drawing/2014/main" id="{BD7A5ECC-3973-1F4B-93E8-148C53FA98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067" y="569921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6">
            <a:extLst>
              <a:ext uri="{FF2B5EF4-FFF2-40B4-BE49-F238E27FC236}">
                <a16:creationId xmlns:a16="http://schemas.microsoft.com/office/drawing/2014/main" id="{D19053A9-C317-A4A1-B878-5E634716E9B0}"/>
              </a:ext>
            </a:extLst>
          </p:cNvPr>
          <p:cNvSpPr txBox="1">
            <a:spLocks noChangeArrowheads="1"/>
          </p:cNvSpPr>
          <p:nvPr/>
        </p:nvSpPr>
        <p:spPr>
          <a:xfrm>
            <a:off x="244855" y="3750968"/>
            <a:ext cx="4327145" cy="1368245"/>
          </a:xfrm>
          <a:prstGeom prst="rect">
            <a:avLst/>
          </a:prstGeom>
        </p:spPr>
        <p:txBody>
          <a:bodyPr lIns="0" tIns="0" rIns="0" bIns="0"/>
          <a:lstStyle>
            <a:defPPr>
              <a:defRPr lang="en-US"/>
            </a:defPPr>
            <a:lvl1pPr indent="0" defTabSz="237744">
              <a:spcBef>
                <a:spcPct val="20000"/>
              </a:spcBef>
              <a:buFont typeface="Arial"/>
              <a:buNone/>
              <a:tabLst>
                <a:tab pos="4178300" algn="ctr"/>
                <a:tab pos="13068300" algn="ctr"/>
                <a:tab pos="21875750" algn="ctr"/>
                <a:tab pos="30807025" algn="ctr"/>
              </a:tabLst>
              <a:defRPr b="1">
                <a:latin typeface="Arial" panose="020B0604020202020204" pitchFamily="34" charset="0"/>
                <a:cs typeface="Arial" panose="020B0604020202020204" pitchFamily="34" charset="0"/>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lgn="ctr">
              <a:spcBef>
                <a:spcPts val="0"/>
              </a:spcBef>
            </a:pPr>
            <a:r>
              <a:rPr lang="en-US" dirty="0"/>
              <a:t>I. Obeid and </a:t>
            </a:r>
            <a:r>
              <a:rPr lang="en-US" dirty="0">
                <a:solidFill>
                  <a:schemeClr val="accent6">
                    <a:lumMod val="50000"/>
                  </a:schemeClr>
                </a:solidFill>
              </a:rPr>
              <a:t>J. Picone</a:t>
            </a:r>
          </a:p>
          <a:p>
            <a:pPr algn="ctr">
              <a:spcBef>
                <a:spcPts val="0"/>
              </a:spcBef>
              <a:spcAft>
                <a:spcPts val="1800"/>
              </a:spcAft>
            </a:pPr>
            <a:r>
              <a:rPr lang="en-US" dirty="0"/>
              <a:t>College of Engineering</a:t>
            </a:r>
          </a:p>
          <a:p>
            <a:pPr algn="ctr">
              <a:spcBef>
                <a:spcPts val="0"/>
              </a:spcBef>
            </a:pPr>
            <a:r>
              <a:rPr lang="en-US" sz="1800" dirty="0"/>
              <a:t>E. Dragut</a:t>
            </a:r>
          </a:p>
          <a:p>
            <a:pPr algn="ctr">
              <a:spcBef>
                <a:spcPts val="0"/>
              </a:spcBef>
            </a:pPr>
            <a:r>
              <a:rPr lang="en-US" sz="1800" dirty="0"/>
              <a:t>College of Science and Technology</a:t>
            </a:r>
          </a:p>
        </p:txBody>
      </p:sp>
      <p:sp>
        <p:nvSpPr>
          <p:cNvPr id="10" name="Rectangle 16">
            <a:extLst>
              <a:ext uri="{FF2B5EF4-FFF2-40B4-BE49-F238E27FC236}">
                <a16:creationId xmlns:a16="http://schemas.microsoft.com/office/drawing/2014/main" id="{98F05105-84E5-B956-FE47-13A1EBA6A190}"/>
              </a:ext>
            </a:extLst>
          </p:cNvPr>
          <p:cNvSpPr txBox="1">
            <a:spLocks noChangeArrowheads="1"/>
          </p:cNvSpPr>
          <p:nvPr/>
        </p:nvSpPr>
        <p:spPr>
          <a:xfrm>
            <a:off x="4800600" y="6155579"/>
            <a:ext cx="4343400" cy="6895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37744">
              <a:spcAft>
                <a:spcPts val="0"/>
              </a:spcAft>
              <a:buNone/>
              <a:tabLst>
                <a:tab pos="4178300" algn="ctr"/>
                <a:tab pos="13068300" algn="ctr"/>
                <a:tab pos="21875750" algn="ctr"/>
                <a:tab pos="30807025" algn="ctr"/>
              </a:tabLst>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3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2" y="747889"/>
            <a:ext cx="8688387" cy="5892624"/>
          </a:xfrm>
          <a:prstGeom prst="rect">
            <a:avLst/>
          </a:prstGeom>
          <a:noFill/>
          <a:ln>
            <a:noFill/>
          </a:ln>
        </p:spPr>
        <p:txBody>
          <a:bodyPr lIns="0" tIns="0" rIns="0" bIns="0"/>
          <a:lstStyle>
            <a:defPPr>
              <a:defRPr lang="en-US"/>
            </a:defPPr>
            <a:lvl2pPr marL="223838" lvl="1" indent="-223838">
              <a:spcAft>
                <a:spcPts val="1200"/>
              </a:spcAft>
              <a:buFont typeface="Arial" charset="0"/>
              <a:buChar char="•"/>
              <a:defRPr b="1">
                <a:solidFill>
                  <a:srgbClr val="000000"/>
                </a:solidFill>
                <a:latin typeface="Arial"/>
                <a:cs typeface="Arial"/>
              </a:defRPr>
            </a:lvl2pPr>
          </a:lstStyle>
          <a:p>
            <a:pPr marL="169863" indent="-169863" defTabSz="457200">
              <a:spcBef>
                <a:spcPts val="0"/>
              </a:spcBef>
              <a:spcAft>
                <a:spcPts val="1200"/>
              </a:spcAft>
              <a:buFont typeface="Arial"/>
              <a:buChar char="•"/>
              <a:defRPr/>
            </a:pPr>
            <a:r>
              <a:rPr lang="en-US" b="1" dirty="0">
                <a:solidFill>
                  <a:prstClr val="black"/>
                </a:solidFill>
                <a:latin typeface="Arial"/>
                <a:cs typeface="Arial"/>
              </a:rPr>
              <a:t>New technology releases using large language model (LLM) deep learning technology (Vision </a:t>
            </a:r>
            <a:r>
              <a:rPr lang="en-US" b="1" dirty="0" err="1">
                <a:solidFill>
                  <a:prstClr val="black"/>
                </a:solidFill>
                <a:latin typeface="Arial"/>
                <a:cs typeface="Arial"/>
              </a:rPr>
              <a:t>Transfomer</a:t>
            </a:r>
            <a:r>
              <a:rPr lang="en-US" b="1" dirty="0">
                <a:solidFill>
                  <a:prstClr val="black"/>
                </a:solidFill>
                <a:latin typeface="Arial"/>
                <a:cs typeface="Arial"/>
              </a:rPr>
              <a:t>).</a:t>
            </a:r>
          </a:p>
          <a:p>
            <a:pPr marL="169863" indent="-169863" defTabSz="457200">
              <a:spcBef>
                <a:spcPts val="0"/>
              </a:spcBef>
              <a:spcAft>
                <a:spcPts val="1200"/>
              </a:spcAft>
              <a:buFont typeface="Arial"/>
              <a:buChar char="•"/>
              <a:defRPr/>
            </a:pPr>
            <a:r>
              <a:rPr lang="en-US" b="1" dirty="0">
                <a:solidFill>
                  <a:prstClr val="black"/>
                </a:solidFill>
                <a:latin typeface="Arial"/>
                <a:cs typeface="Arial"/>
              </a:rPr>
              <a:t>New data releases (doubled the number of annotated regions).</a:t>
            </a:r>
          </a:p>
          <a:p>
            <a:pPr marL="169863" indent="-169863" defTabSz="457200">
              <a:spcAft>
                <a:spcPts val="1200"/>
              </a:spcAft>
              <a:buFont typeface="Arial"/>
              <a:buChar char="•"/>
              <a:defRPr/>
            </a:pPr>
            <a:r>
              <a:rPr lang="en-US" b="1" dirty="0">
                <a:solidFill>
                  <a:prstClr val="black"/>
                </a:solidFill>
                <a:latin typeface="Arial"/>
                <a:cs typeface="Arial"/>
              </a:rPr>
              <a:t>New Project: </a:t>
            </a:r>
            <a:r>
              <a:rPr lang="en-US" b="1" kern="100" dirty="0">
                <a:latin typeface="Arial" panose="020B0604020202020204" pitchFamily="34" charset="0"/>
                <a:cs typeface="Arial" panose="020B0604020202020204" pitchFamily="34" charset="0"/>
              </a:rPr>
              <a:t>$100,000 PA Breast Cancer Coalition grant to explore high performance machine learning algorithms.</a:t>
            </a:r>
          </a:p>
          <a:p>
            <a:pPr defTabSz="457200">
              <a:spcAft>
                <a:spcPts val="1200"/>
              </a:spcAft>
              <a:defRPr/>
            </a:pPr>
            <a:r>
              <a:rPr lang="en-US" b="1" kern="100" dirty="0">
                <a:latin typeface="Arial" panose="020B0604020202020204" pitchFamily="34" charset="0"/>
                <a:cs typeface="Arial" panose="020B0604020202020204" pitchFamily="34" charset="0"/>
              </a:rPr>
              <a:t>Reflections:</a:t>
            </a:r>
          </a:p>
          <a:p>
            <a:pPr marL="169863" indent="-169863" defTabSz="457200">
              <a:spcAft>
                <a:spcPts val="600"/>
              </a:spcAft>
              <a:buFont typeface="Arial"/>
              <a:buChar char="•"/>
              <a:defRPr/>
            </a:pPr>
            <a:r>
              <a:rPr lang="en-US" b="1" dirty="0">
                <a:solidFill>
                  <a:prstClr val="black"/>
                </a:solidFill>
                <a:latin typeface="Arial"/>
                <a:cs typeface="Arial"/>
              </a:rPr>
              <a:t>Big data drives machine learning research:</a:t>
            </a:r>
          </a:p>
          <a:p>
            <a:pPr marL="508000" lvl="1" indent="-284163" defTabSz="457200">
              <a:spcAft>
                <a:spcPts val="600"/>
              </a:spcAft>
              <a:buFont typeface="Wingdings" charset="2"/>
              <a:buChar char="q"/>
              <a:defRPr/>
            </a:pPr>
            <a:r>
              <a:rPr lang="en-US" dirty="0">
                <a:solidFill>
                  <a:prstClr val="black"/>
                </a:solidFill>
              </a:rPr>
              <a:t>Temple owns an extremely valuable repository of medical data.</a:t>
            </a:r>
          </a:p>
          <a:p>
            <a:pPr marL="508000" lvl="1" indent="-284163" defTabSz="457200">
              <a:buFont typeface="Wingdings" charset="2"/>
              <a:buChar char="q"/>
              <a:defRPr/>
            </a:pPr>
            <a:r>
              <a:rPr lang="en-US" dirty="0">
                <a:solidFill>
                  <a:prstClr val="black"/>
                </a:solidFill>
              </a:rPr>
              <a:t>We have a good track record of providing important data that enables good machine learning research.</a:t>
            </a:r>
          </a:p>
          <a:p>
            <a:pPr marL="169863" lvl="1" indent="-169863" defTabSz="457200">
              <a:buFont typeface="Arial"/>
              <a:buChar char="•"/>
              <a:defRPr/>
            </a:pPr>
            <a:r>
              <a:rPr lang="en-US" dirty="0">
                <a:solidFill>
                  <a:prstClr val="black"/>
                </a:solidFill>
              </a:rPr>
              <a:t>Successful NIH proposals require ‘clinical impact’.</a:t>
            </a:r>
          </a:p>
          <a:p>
            <a:pPr marL="169863" lvl="1" indent="-169863" defTabSz="457200">
              <a:buFont typeface="Arial"/>
              <a:buChar char="•"/>
              <a:defRPr/>
            </a:pPr>
            <a:r>
              <a:rPr lang="en-US" dirty="0">
                <a:solidFill>
                  <a:prstClr val="black"/>
                </a:solidFill>
              </a:rPr>
              <a:t>Collaborations between machine learning researchers and healthcare professionals are critical to winning proposals.</a:t>
            </a:r>
          </a:p>
          <a:p>
            <a:pPr marL="169863" lvl="1" indent="-169863" defTabSz="457200">
              <a:buFont typeface="Arial"/>
              <a:buChar char="•"/>
              <a:defRPr/>
            </a:pPr>
            <a:r>
              <a:rPr lang="en-US" b="1" dirty="0">
                <a:solidFill>
                  <a:prstClr val="black"/>
                </a:solidFill>
                <a:latin typeface="Arial"/>
                <a:cs typeface="Arial"/>
              </a:rPr>
              <a:t>Emergin</a:t>
            </a:r>
            <a:r>
              <a:rPr lang="en-US" dirty="0">
                <a:solidFill>
                  <a:prstClr val="black"/>
                </a:solidFill>
              </a:rPr>
              <a:t>g areas including cardiology (noninvasive prediction of cardiac failure) and neurology (seizure prediction).</a:t>
            </a:r>
          </a:p>
          <a:p>
            <a:pPr marL="169863" lvl="1" indent="-169863" defTabSz="457200">
              <a:buFont typeface="Arial"/>
              <a:buChar char="•"/>
              <a:defRPr/>
            </a:pPr>
            <a:r>
              <a:rPr lang="en-US" b="1" dirty="0">
                <a:solidFill>
                  <a:prstClr val="black"/>
                </a:solidFill>
                <a:latin typeface="Arial"/>
                <a:cs typeface="Arial"/>
              </a:rPr>
              <a:t>We hope we </a:t>
            </a:r>
            <a:r>
              <a:rPr lang="en-US" dirty="0">
                <a:solidFill>
                  <a:prstClr val="black"/>
                </a:solidFill>
              </a:rPr>
              <a:t>can find future areas for collaboration in digital pathology.</a:t>
            </a:r>
            <a:endParaRPr lang="en-US" b="1" dirty="0">
              <a:solidFill>
                <a:prstClr val="black"/>
              </a:solidFill>
              <a:latin typeface="Arial"/>
              <a:cs typeface="Arial"/>
            </a:endParaRPr>
          </a:p>
        </p:txBody>
      </p:sp>
      <p:sp>
        <p:nvSpPr>
          <p:cNvPr id="4" name="Title 2"/>
          <p:cNvSpPr txBox="1">
            <a:spLocks/>
          </p:cNvSpPr>
          <p:nvPr/>
        </p:nvSpPr>
        <p:spPr>
          <a:xfrm>
            <a:off x="227012" y="0"/>
            <a:ext cx="8688387" cy="393234"/>
          </a:xfrm>
          <a:prstGeom prst="rect">
            <a:avLst/>
          </a:prstGeom>
        </p:spPr>
        <p:txBody>
          <a:bodyPr vert="horz" wrap="none" lIns="0" tIns="0" rIns="0" bIns="0" rtlCol="0" anchor="ctr" anchorCtr="0">
            <a:noAutofit/>
          </a:bodyPr>
          <a:lstStyle>
            <a:lvl1pPr>
              <a:spcBef>
                <a:spcPct val="0"/>
              </a:spcBef>
              <a:buNone/>
              <a:defRPr sz="2400" b="1" baseline="0">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Looking Towards The Future</a:t>
            </a:r>
          </a:p>
        </p:txBody>
      </p:sp>
    </p:spTree>
    <p:extLst>
      <p:ext uri="{BB962C8B-B14F-4D97-AF65-F5344CB8AC3E}">
        <p14:creationId xmlns:p14="http://schemas.microsoft.com/office/powerpoint/2010/main" val="184505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2"/>
          <p:cNvSpPr txBox="1">
            <a:spLocks/>
          </p:cNvSpPr>
          <p:nvPr/>
        </p:nvSpPr>
        <p:spPr>
          <a:xfrm>
            <a:off x="228600" y="0"/>
            <a:ext cx="8686800" cy="393234"/>
          </a:xfrm>
          <a:prstGeom prst="rect">
            <a:avLst/>
          </a:prstGeom>
        </p:spPr>
        <p:txBody>
          <a:bodyPr vert="horz" wrap="none" lIns="0" tIns="0" rIns="0" bIns="0" rtlCol="0" anchor="ctr" anchorCtr="0">
            <a:noAutofit/>
          </a:bodyPr>
          <a:lstStyle>
            <a:lvl1pPr defTabSz="457200">
              <a:spcBef>
                <a:spcPct val="0"/>
              </a:spcBef>
              <a:buNone/>
              <a:defRPr sz="2400" b="1" baseline="0">
                <a:latin typeface="Arial"/>
                <a:ea typeface="+mj-ea"/>
                <a:cs typeface="Arial"/>
              </a:defRPr>
            </a:lvl1pPr>
          </a:lstStyle>
          <a:p>
            <a:r>
              <a:rPr lang="en-US" dirty="0"/>
              <a:t>Brief Bibliography</a:t>
            </a:r>
          </a:p>
        </p:txBody>
      </p:sp>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109"/>
          <p:cNvSpPr txBox="1">
            <a:spLocks noChangeArrowheads="1"/>
          </p:cNvSpPr>
          <p:nvPr/>
        </p:nvSpPr>
        <p:spPr>
          <a:xfrm>
            <a:off x="228599" y="702128"/>
            <a:ext cx="8686801" cy="5938385"/>
          </a:xfrm>
          <a:prstGeom prst="rect">
            <a:avLst/>
          </a:prstGeom>
          <a:noFill/>
          <a:ln/>
        </p:spPr>
        <p:txBody>
          <a:bodyPr lIns="0" tIns="0" rIns="0" bIns="0"/>
          <a:lstStyle/>
          <a:p>
            <a:pPr marL="454025" indent="-454025" defTabSz="457200">
              <a:spcAft>
                <a:spcPts val="600"/>
              </a:spcAft>
              <a:buFont typeface="+mj-lt"/>
              <a:buAutoNum type="arabicPeriod"/>
              <a:tabLst>
                <a:tab pos="454025" algn="l"/>
              </a:tabLst>
              <a:defRPr/>
            </a:pPr>
            <a:r>
              <a:rPr lang="en-US" sz="1200" b="1" dirty="0">
                <a:solidFill>
                  <a:srgbClr val="212529"/>
                </a:solidFill>
                <a:effectLst/>
                <a:latin typeface="Arial" panose="020B0604020202020204" pitchFamily="34" charset="0"/>
                <a:cs typeface="Arial" panose="020B0604020202020204" pitchFamily="34" charset="0"/>
              </a:rPr>
              <a:t>Bagritsevich, M., Hackel, D., Obeid, I., &amp; Picone, J. (2024). Annotation of the Fox Chase Cancer Center Digital Pathology Corpus. </a:t>
            </a:r>
            <a:r>
              <a:rPr lang="en-US" sz="1200" b="1" i="1" dirty="0">
                <a:solidFill>
                  <a:srgbClr val="212529"/>
                </a:solidFill>
                <a:effectLst/>
                <a:latin typeface="Arial" panose="020B0604020202020204" pitchFamily="34" charset="0"/>
                <a:cs typeface="Arial" panose="020B0604020202020204" pitchFamily="34" charset="0"/>
              </a:rPr>
              <a:t>Proceedings of the IEEE Signal Processing in Medicine and Biology Symposium </a:t>
            </a:r>
            <a:r>
              <a:rPr lang="en-US" sz="1200" b="1" dirty="0">
                <a:solidFill>
                  <a:srgbClr val="212529"/>
                </a:solidFill>
                <a:effectLst/>
                <a:latin typeface="Arial" panose="020B0604020202020204" pitchFamily="34" charset="0"/>
                <a:cs typeface="Arial" panose="020B0604020202020204" pitchFamily="34" charset="0"/>
              </a:rPr>
              <a:t>(SPMB), 1–4.</a:t>
            </a:r>
          </a:p>
          <a:p>
            <a:pPr marL="454025" indent="-454025" defTabSz="457200">
              <a:spcAft>
                <a:spcPts val="600"/>
              </a:spcAft>
              <a:buFont typeface="+mj-lt"/>
              <a:buAutoNum type="arabicPeriod"/>
              <a:tabLst>
                <a:tab pos="454025" algn="l"/>
              </a:tabLst>
              <a:defRPr/>
            </a:pPr>
            <a:r>
              <a:rPr lang="en-US" sz="1200" b="1" dirty="0">
                <a:solidFill>
                  <a:srgbClr val="212529"/>
                </a:solidFill>
                <a:effectLst/>
                <a:latin typeface="Arial" panose="020B0604020202020204" pitchFamily="34" charset="0"/>
                <a:cs typeface="Arial" panose="020B0604020202020204" pitchFamily="34" charset="0"/>
              </a:rPr>
              <a:t>Shalamzari, S. S., Bagritsevich, M., Melles, Anne-Mai, Obeid, I., Picone, J., Connolly, D., Wu, C., Brown, B., James, J., Gong, Y., &amp; Wu, H. (2023). Big Data Resources for Digital Pathology. </a:t>
            </a:r>
            <a:r>
              <a:rPr lang="en-US" sz="1200" b="1" i="1" dirty="0">
                <a:solidFill>
                  <a:srgbClr val="212529"/>
                </a:solidFill>
                <a:effectLst/>
                <a:latin typeface="Arial" panose="020B0604020202020204" pitchFamily="34" charset="0"/>
                <a:cs typeface="Arial" panose="020B0604020202020204" pitchFamily="34" charset="0"/>
              </a:rPr>
              <a:t>Proceedings of the IEEE Signal Processing in Medicine and Biology Symposium</a:t>
            </a:r>
            <a:r>
              <a:rPr lang="en-US" sz="1200" b="1" dirty="0">
                <a:solidFill>
                  <a:srgbClr val="212529"/>
                </a:solidFill>
                <a:effectLst/>
                <a:latin typeface="Arial" panose="020B0604020202020204" pitchFamily="34" charset="0"/>
                <a:cs typeface="Arial" panose="020B0604020202020204" pitchFamily="34" charset="0"/>
              </a:rPr>
              <a:t>, 1–19.</a:t>
            </a:r>
          </a:p>
          <a:p>
            <a:pPr marL="454025" indent="-454025" defTabSz="457200">
              <a:spcAft>
                <a:spcPts val="600"/>
              </a:spcAft>
              <a:buFont typeface="+mj-lt"/>
              <a:buAutoNum type="arabicPeriod"/>
              <a:tabLst>
                <a:tab pos="454025" algn="l"/>
              </a:tabLst>
              <a:defRPr/>
            </a:pPr>
            <a:r>
              <a:rPr lang="en-US" sz="1200" b="1" dirty="0">
                <a:solidFill>
                  <a:srgbClr val="212529"/>
                </a:solidFill>
                <a:latin typeface="Arial" panose="020B0604020202020204" pitchFamily="34" charset="0"/>
                <a:cs typeface="Arial" panose="020B0604020202020204" pitchFamily="34" charset="0"/>
              </a:rPr>
              <a:t>Shawki, N., Shadhin, M. G. M., Elseify, T., Jakielaszek, L., Farkas, T., Persidsky, Y., Jhala, N., Obeid, I., &amp; Picone, J. (2020). The Temple University Digital Pathology Corpus. In I. Obeid, I. Selesnick &amp; J. Picone (Eds.), </a:t>
            </a:r>
            <a:r>
              <a:rPr lang="en-US" sz="1200" b="1" i="1" dirty="0">
                <a:solidFill>
                  <a:srgbClr val="212529"/>
                </a:solidFill>
                <a:latin typeface="Arial" panose="020B0604020202020204" pitchFamily="34" charset="0"/>
                <a:cs typeface="Arial" panose="020B0604020202020204" pitchFamily="34" charset="0"/>
              </a:rPr>
              <a:t>Signal Processing in Medicine and Biology: Emerging Trends in Research and Applications</a:t>
            </a:r>
            <a:r>
              <a:rPr lang="en-US" sz="1200" b="1" dirty="0">
                <a:solidFill>
                  <a:srgbClr val="212529"/>
                </a:solidFill>
                <a:latin typeface="Arial" panose="020B0604020202020204" pitchFamily="34" charset="0"/>
                <a:cs typeface="Arial" panose="020B0604020202020204" pitchFamily="34" charset="0"/>
              </a:rPr>
              <a:t> (1st ed., pp. 67–104). </a:t>
            </a:r>
            <a:r>
              <a:rPr lang="en-US" sz="1200" b="1" dirty="0" err="1">
                <a:solidFill>
                  <a:srgbClr val="212529"/>
                </a:solidFill>
                <a:latin typeface="Arial" panose="020B0604020202020204" pitchFamily="34" charset="0"/>
                <a:cs typeface="Arial" panose="020B0604020202020204" pitchFamily="34" charset="0"/>
              </a:rPr>
              <a:t>doi</a:t>
            </a:r>
            <a:r>
              <a:rPr lang="en-US" sz="1200" b="1" dirty="0">
                <a:solidFill>
                  <a:srgbClr val="212529"/>
                </a:solidFill>
                <a:latin typeface="Arial" panose="020B0604020202020204" pitchFamily="34" charset="0"/>
                <a:cs typeface="Arial" panose="020B0604020202020204" pitchFamily="34" charset="0"/>
              </a:rPr>
              <a:t>: 10.1007/978-3-030-36844-9.</a:t>
            </a:r>
          </a:p>
          <a:p>
            <a:pPr marL="454025" indent="-454025" defTabSz="457200">
              <a:spcAft>
                <a:spcPts val="600"/>
              </a:spcAft>
              <a:buFont typeface="+mj-lt"/>
              <a:buAutoNum type="arabicPeriod"/>
              <a:tabLst>
                <a:tab pos="454025" algn="l"/>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Bulten, W., et al., … Consortium, the Panda Challenge Consortium. (2022). Artificial intelligence for diagnosis and Gleason grading of prostate cancer: the PANDA challenge. </a:t>
            </a:r>
            <a:r>
              <a:rPr lang="en-US" sz="1200" b="1" i="1" dirty="0">
                <a:effectLst/>
                <a:latin typeface="Arial" panose="020B0604020202020204" pitchFamily="34" charset="0"/>
                <a:ea typeface="Times New Roman" panose="02020603050405020304" pitchFamily="18" charset="0"/>
                <a:cs typeface="Arial" panose="020B0604020202020204" pitchFamily="34" charset="0"/>
              </a:rPr>
              <a:t>Nature Medicine</a:t>
            </a:r>
            <a:r>
              <a:rPr lang="en-US" sz="1200" b="1" dirty="0">
                <a:effectLst/>
                <a:latin typeface="Arial" panose="020B0604020202020204" pitchFamily="34" charset="0"/>
                <a:ea typeface="Times New Roman" panose="02020603050405020304" pitchFamily="18" charset="0"/>
                <a:cs typeface="Arial" panose="020B0604020202020204" pitchFamily="34" charset="0"/>
              </a:rPr>
              <a:t>, 28(1), 154-163. doi: 10.1038/s41591-021-01620-2.</a:t>
            </a:r>
          </a:p>
          <a:p>
            <a:pPr marL="454025" indent="-454025" defTabSz="457200">
              <a:spcAft>
                <a:spcPts val="600"/>
              </a:spcAft>
              <a:buFont typeface="+mj-lt"/>
              <a:buAutoNum type="arabicPeriod"/>
              <a:tabLst>
                <a:tab pos="454025" algn="l"/>
              </a:tabLst>
              <a:defRPr/>
            </a:pPr>
            <a:r>
              <a:rPr lang="en-US" sz="1200" b="1" dirty="0">
                <a:solidFill>
                  <a:srgbClr val="212529"/>
                </a:solidFill>
                <a:effectLst/>
                <a:latin typeface="Arial" panose="020B0604020202020204" pitchFamily="34" charset="0"/>
                <a:cs typeface="Arial" panose="020B0604020202020204" pitchFamily="34" charset="0"/>
              </a:rPr>
              <a:t>Shawki, N., Rodriguez Nunez, R., Obeid, I., &amp; Picone, J. (2021). Automating Hyperparameter Optimization for Deep Learning Applications. In I. Obeid, I. Selesnick, &amp; J. Picone (Eds.), </a:t>
            </a:r>
            <a:r>
              <a:rPr lang="en-US" sz="1200" b="1" i="1" dirty="0">
                <a:solidFill>
                  <a:srgbClr val="212529"/>
                </a:solidFill>
                <a:effectLst/>
                <a:latin typeface="Arial" panose="020B0604020202020204" pitchFamily="34" charset="0"/>
                <a:cs typeface="Arial" panose="020B0604020202020204" pitchFamily="34" charset="0"/>
              </a:rPr>
              <a:t>Proceedings of the IEEE Signal Processing in Medicine and Biology Symposium </a:t>
            </a:r>
            <a:r>
              <a:rPr lang="en-US" sz="1200" b="1" dirty="0">
                <a:solidFill>
                  <a:srgbClr val="212529"/>
                </a:solidFill>
                <a:effectLst/>
                <a:latin typeface="Arial" panose="020B0604020202020204" pitchFamily="34" charset="0"/>
                <a:cs typeface="Arial" panose="020B0604020202020204" pitchFamily="34" charset="0"/>
              </a:rPr>
              <a:t>(SPMB) (pp. 1–7). Philadelphia, Pennsylvania, USA.</a:t>
            </a:r>
          </a:p>
          <a:p>
            <a:pPr marL="454025" indent="-454025" defTabSz="457200">
              <a:spcAft>
                <a:spcPts val="600"/>
              </a:spcAft>
              <a:buFont typeface="+mj-lt"/>
              <a:buAutoNum type="arabicPeriod"/>
              <a:tabLst>
                <a:tab pos="454025" algn="l"/>
              </a:tabLst>
              <a:defRPr/>
            </a:pPr>
            <a:r>
              <a:rPr lang="en-US" sz="1200" b="1" dirty="0">
                <a:solidFill>
                  <a:srgbClr val="212529"/>
                </a:solidFill>
                <a:latin typeface="Arial" panose="020B0604020202020204" pitchFamily="34" charset="0"/>
                <a:cs typeface="Arial" panose="020B0604020202020204" pitchFamily="34" charset="0"/>
              </a:rPr>
              <a:t>Doshna, B., Wevodau, Z., Jhala, N., Akhtar, I., Obeid, I., &amp; Picone, J. (2021). The Temple University Digital Pathology Corpus: The Breast Tissue Subset. In I. Obeid, I. Selesnick, &amp; J. Picone (Eds.), </a:t>
            </a:r>
            <a:r>
              <a:rPr lang="en-US" sz="1200" b="1" i="1" dirty="0">
                <a:solidFill>
                  <a:srgbClr val="212529"/>
                </a:solidFill>
                <a:latin typeface="Arial" panose="020B0604020202020204" pitchFamily="34" charset="0"/>
                <a:cs typeface="Arial" panose="020B0604020202020204" pitchFamily="34" charset="0"/>
              </a:rPr>
              <a:t>Proceedings of the IEEE Signal Processing in Medicine and Biology Symposium </a:t>
            </a:r>
            <a:r>
              <a:rPr lang="en-US" sz="1200" b="1" dirty="0">
                <a:solidFill>
                  <a:srgbClr val="212529"/>
                </a:solidFill>
                <a:latin typeface="Arial" panose="020B0604020202020204" pitchFamily="34" charset="0"/>
                <a:cs typeface="Arial" panose="020B0604020202020204" pitchFamily="34" charset="0"/>
              </a:rPr>
              <a:t>(SPMB) (pp. 1–3). Philadelphia, Pennsylvania, USA. </a:t>
            </a:r>
            <a:r>
              <a:rPr lang="en-US" sz="1200" b="1" dirty="0" err="1">
                <a:solidFill>
                  <a:srgbClr val="212529"/>
                </a:solidFill>
                <a:latin typeface="Arial" panose="020B0604020202020204" pitchFamily="34" charset="0"/>
                <a:cs typeface="Arial" panose="020B0604020202020204" pitchFamily="34" charset="0"/>
              </a:rPr>
              <a:t>doi</a:t>
            </a:r>
            <a:r>
              <a:rPr lang="en-US" sz="1200" b="1" dirty="0">
                <a:solidFill>
                  <a:srgbClr val="212529"/>
                </a:solidFill>
                <a:latin typeface="Arial" panose="020B0604020202020204" pitchFamily="34" charset="0"/>
                <a:cs typeface="Arial" panose="020B0604020202020204" pitchFamily="34" charset="0"/>
              </a:rPr>
              <a:t>: 10.1109/SPMB52430.2021.9672275.</a:t>
            </a:r>
          </a:p>
          <a:p>
            <a:pPr marL="454025" indent="-454025" defTabSz="457200">
              <a:spcAft>
                <a:spcPts val="600"/>
              </a:spcAft>
              <a:buFont typeface="+mj-lt"/>
              <a:buAutoNum type="arabicPeriod"/>
              <a:tabLst>
                <a:tab pos="454025" algn="l"/>
              </a:tabLst>
              <a:defRPr/>
            </a:pPr>
            <a:r>
              <a:rPr lang="en-US" sz="1200" b="1" dirty="0">
                <a:solidFill>
                  <a:srgbClr val="212529"/>
                </a:solidFill>
                <a:latin typeface="Arial" panose="020B0604020202020204" pitchFamily="34" charset="0"/>
                <a:cs typeface="Arial" panose="020B0604020202020204" pitchFamily="34" charset="0"/>
              </a:rPr>
              <a:t>Hunt, I., Husain, S., Simons, J., Obeid, I., &amp; Picone, J. (2019). Recent Advances in the Temple University Digital Pathology Corpus. I. Obeid &amp; J. Picone (Eds.), </a:t>
            </a:r>
            <a:r>
              <a:rPr lang="en-US" sz="1200" b="1" i="1" dirty="0">
                <a:solidFill>
                  <a:srgbClr val="212529"/>
                </a:solidFill>
                <a:latin typeface="Arial" panose="020B0604020202020204" pitchFamily="34" charset="0"/>
                <a:cs typeface="Arial" panose="020B0604020202020204" pitchFamily="34" charset="0"/>
              </a:rPr>
              <a:t>Proceedings of the IEEE Signal Processing in Medicine and Biology Symposium</a:t>
            </a:r>
            <a:r>
              <a:rPr lang="en-US" sz="1200" b="1" dirty="0">
                <a:solidFill>
                  <a:srgbClr val="212529"/>
                </a:solidFill>
                <a:latin typeface="Arial" panose="020B0604020202020204" pitchFamily="34" charset="0"/>
                <a:cs typeface="Arial" panose="020B0604020202020204" pitchFamily="34" charset="0"/>
              </a:rPr>
              <a:t> (SPMB) (pp. 1-4). doi: 10.1109/SPMB47826.2019.9037859.</a:t>
            </a:r>
          </a:p>
          <a:p>
            <a:pPr marL="454025" indent="-454025" defTabSz="457200">
              <a:spcAft>
                <a:spcPts val="600"/>
              </a:spcAft>
              <a:buFont typeface="+mj-lt"/>
              <a:buAutoNum type="arabicPeriod"/>
              <a:tabLst>
                <a:tab pos="454025" algn="l"/>
              </a:tabLst>
              <a:defRPr/>
            </a:pPr>
            <a:r>
              <a:rPr lang="en-US" sz="1200" b="1" dirty="0">
                <a:solidFill>
                  <a:srgbClr val="212529"/>
                </a:solidFill>
                <a:latin typeface="Arial" panose="020B0604020202020204" pitchFamily="34" charset="0"/>
                <a:cs typeface="Arial" panose="020B0604020202020204" pitchFamily="34" charset="0"/>
              </a:rPr>
              <a:t>Houser, D., Golmohammadi, M. M., Anstotz, R., Campbell, C., Obeid, I., Picone, J., Farkas, T., Persidsky, Y. and Jhala, N. (2018). The Temple University Hospital Digital Pathology Corpus. </a:t>
            </a:r>
            <a:r>
              <a:rPr lang="en-US" sz="1200" b="1" i="1" dirty="0">
                <a:solidFill>
                  <a:srgbClr val="212529"/>
                </a:solidFill>
                <a:latin typeface="Arial" panose="020B0604020202020204" pitchFamily="34" charset="0"/>
                <a:cs typeface="Arial" panose="020B0604020202020204" pitchFamily="34" charset="0"/>
              </a:rPr>
              <a:t>Proceedings of the IEEE Signal Processing in Medicine and Biology Symposium </a:t>
            </a:r>
            <a:r>
              <a:rPr lang="en-US" sz="1200" b="1" dirty="0">
                <a:solidFill>
                  <a:srgbClr val="212529"/>
                </a:solidFill>
                <a:latin typeface="Arial" panose="020B0604020202020204" pitchFamily="34" charset="0"/>
                <a:cs typeface="Arial" panose="020B0604020202020204" pitchFamily="34" charset="0"/>
              </a:rPr>
              <a:t>(SPMB) (pp. 1–7). Philadelphia, Pennsylvania, USA. doi: 10.1007/978-3-030-36844-9.</a:t>
            </a:r>
          </a:p>
          <a:p>
            <a:pPr marL="454025" indent="-454025" defTabSz="457200">
              <a:spcAft>
                <a:spcPts val="1200"/>
              </a:spcAft>
              <a:buFont typeface="+mj-lt"/>
              <a:buAutoNum type="arabicPeriod"/>
              <a:tabLst>
                <a:tab pos="454025" algn="l"/>
              </a:tabLst>
              <a:defRPr/>
            </a:pPr>
            <a:endParaRPr lang="en-US" sz="1400" b="1" dirty="0">
              <a:solidFill>
                <a:srgbClr val="2125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2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135105-5C46-EC49-A355-049F0FFAE695}"/>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C652EC46-1180-D448-7C66-6E5E3F62738E}"/>
              </a:ext>
            </a:extLst>
          </p:cNvPr>
          <p:cNvSpPr txBox="1">
            <a:spLocks/>
          </p:cNvSpPr>
          <p:nvPr/>
        </p:nvSpPr>
        <p:spPr>
          <a:xfrm>
            <a:off x="228600" y="0"/>
            <a:ext cx="8686800" cy="393234"/>
          </a:xfrm>
          <a:prstGeom prst="rect">
            <a:avLst/>
          </a:prstGeom>
        </p:spPr>
        <p:txBody>
          <a:bodyPr vert="horz" wrap="none" lIns="0" tIns="0" rIns="0" bIns="0" rtlCol="0" anchor="ctr" anchorCtr="0">
            <a:noAutofit/>
          </a:bodyPr>
          <a:lstStyle>
            <a:lvl1pPr defTabSz="457200">
              <a:spcBef>
                <a:spcPct val="0"/>
              </a:spcBef>
              <a:buNone/>
              <a:defRPr sz="2400" b="1" baseline="0">
                <a:latin typeface="Arial"/>
                <a:ea typeface="+mj-ea"/>
                <a:cs typeface="Arial"/>
              </a:defRPr>
            </a:lvl1pPr>
          </a:lstStyle>
          <a:p>
            <a:r>
              <a:rPr lang="en-US" dirty="0"/>
              <a:t>Proposals Developed</a:t>
            </a:r>
          </a:p>
        </p:txBody>
      </p:sp>
      <p:sp>
        <p:nvSpPr>
          <p:cNvPr id="24578" name="Rectangle 2">
            <a:extLst>
              <a:ext uri="{FF2B5EF4-FFF2-40B4-BE49-F238E27FC236}">
                <a16:creationId xmlns:a16="http://schemas.microsoft.com/office/drawing/2014/main" id="{C3AA90EB-D758-D441-5503-FAA08EA00A73}"/>
              </a:ext>
            </a:extLst>
          </p:cNvPr>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580" name="Rectangle 6">
            <a:extLst>
              <a:ext uri="{FF2B5EF4-FFF2-40B4-BE49-F238E27FC236}">
                <a16:creationId xmlns:a16="http://schemas.microsoft.com/office/drawing/2014/main" id="{CC19250B-F200-0FE9-F567-6D8634EF87F9}"/>
              </a:ext>
            </a:extLst>
          </p:cNvPr>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109">
            <a:extLst>
              <a:ext uri="{FF2B5EF4-FFF2-40B4-BE49-F238E27FC236}">
                <a16:creationId xmlns:a16="http://schemas.microsoft.com/office/drawing/2014/main" id="{F81B946D-178C-7B98-1929-6148D03FF818}"/>
              </a:ext>
            </a:extLst>
          </p:cNvPr>
          <p:cNvSpPr txBox="1">
            <a:spLocks noChangeArrowheads="1"/>
          </p:cNvSpPr>
          <p:nvPr/>
        </p:nvSpPr>
        <p:spPr>
          <a:xfrm>
            <a:off x="228599" y="702128"/>
            <a:ext cx="8686801" cy="5938385"/>
          </a:xfrm>
          <a:prstGeom prst="rect">
            <a:avLst/>
          </a:prstGeom>
          <a:noFill/>
          <a:ln/>
        </p:spPr>
        <p:txBody>
          <a:bodyPr lIns="0" tIns="0" rIns="0" bIns="0"/>
          <a:lstStyle/>
          <a:p>
            <a:pPr defTabSz="457200">
              <a:spcAft>
                <a:spcPts val="600"/>
              </a:spcAft>
              <a:tabLst>
                <a:tab pos="454025" algn="l"/>
              </a:tabLst>
              <a:defRPr/>
            </a:pPr>
            <a:r>
              <a:rPr lang="en-US" b="1" dirty="0">
                <a:solidFill>
                  <a:srgbClr val="212529"/>
                </a:solidFill>
                <a:latin typeface="Arial" panose="020B0604020202020204" pitchFamily="34" charset="0"/>
                <a:cs typeface="Arial" panose="020B0604020202020204" pitchFamily="34" charset="0"/>
              </a:rPr>
              <a:t>Awarded:</a:t>
            </a:r>
          </a:p>
          <a:p>
            <a:pPr marL="454025" indent="-454025" defTabSz="457200">
              <a:spcAft>
                <a:spcPts val="600"/>
              </a:spcAft>
              <a:buFont typeface="+mj-lt"/>
              <a:buAutoNum type="arabicPeriod"/>
              <a:tabLst>
                <a:tab pos="454025" algn="l"/>
              </a:tabLst>
              <a:defRPr/>
            </a:pPr>
            <a:r>
              <a:rPr lang="en-US" b="1" dirty="0">
                <a:solidFill>
                  <a:srgbClr val="212529"/>
                </a:solidFill>
                <a:latin typeface="Arial" panose="020B0604020202020204" pitchFamily="34" charset="0"/>
                <a:cs typeface="Arial" panose="020B0604020202020204" pitchFamily="34" charset="0"/>
              </a:rPr>
              <a:t>Obeid, I., &amp; Picone, J. (2023). Rapid and Inexpensive Precision Breast Cancer Screening Using Machine Learning. PA Breast Cancer Coalition Breast and Cervical Cancer Research Initiative, State of Pennsylvania, $100K, January 1, 2024 - December 31, 2024.</a:t>
            </a:r>
          </a:p>
          <a:p>
            <a:pPr defTabSz="457200">
              <a:spcAft>
                <a:spcPts val="600"/>
              </a:spcAft>
              <a:tabLst>
                <a:tab pos="454025" algn="l"/>
              </a:tabLst>
              <a:defRPr/>
            </a:pPr>
            <a:r>
              <a:rPr lang="en-US" b="1" dirty="0">
                <a:solidFill>
                  <a:srgbClr val="212529"/>
                </a:solidFill>
                <a:latin typeface="Arial" panose="020B0604020202020204" pitchFamily="34" charset="0"/>
                <a:cs typeface="Arial" panose="020B0604020202020204" pitchFamily="34" charset="0"/>
              </a:rPr>
              <a:t>Submitted:</a:t>
            </a:r>
          </a:p>
          <a:p>
            <a:pPr marL="454025" indent="-454025" defTabSz="457200">
              <a:spcAft>
                <a:spcPts val="600"/>
              </a:spcAft>
              <a:buFont typeface="+mj-lt"/>
              <a:buAutoNum type="arabicPeriod"/>
              <a:tabLst>
                <a:tab pos="454025" algn="l"/>
              </a:tabLst>
              <a:defRPr/>
            </a:pPr>
            <a:r>
              <a:rPr lang="en-US" b="1" dirty="0">
                <a:solidFill>
                  <a:srgbClr val="212529"/>
                </a:solidFill>
                <a:latin typeface="Arial" panose="020B0604020202020204" pitchFamily="34" charset="0"/>
                <a:cs typeface="Arial" panose="020B0604020202020204" pitchFamily="34" charset="0"/>
              </a:rPr>
              <a:t>Obeid, I., &amp; Picone, J. (2023). SCH: Unsupervised Deep Learning for Segmentation of Digital Pathology Images. Smart Health and Biomedical Research in the Era of Artificial Intelligence and Advanced Data Science, Directorate for Computer and Information Science and Engineering, National Science Foundation, $1.2M, July 1, 2024 - June 30, 2028.</a:t>
            </a:r>
          </a:p>
          <a:p>
            <a:pPr marL="454025" indent="-454025" defTabSz="457200">
              <a:spcAft>
                <a:spcPts val="600"/>
              </a:spcAft>
              <a:buFont typeface="+mj-lt"/>
              <a:buAutoNum type="arabicPeriod"/>
              <a:tabLst>
                <a:tab pos="454025" algn="l"/>
              </a:tabLst>
              <a:defRPr/>
            </a:pPr>
            <a:r>
              <a:rPr lang="en-US" b="1" dirty="0">
                <a:solidFill>
                  <a:srgbClr val="212529"/>
                </a:solidFill>
                <a:latin typeface="Arial" panose="020B0604020202020204" pitchFamily="34" charset="0"/>
                <a:cs typeface="Arial" panose="020B0604020202020204" pitchFamily="34" charset="0"/>
              </a:rPr>
              <a:t>Obeid, I., &amp; Picone, J. (2022). SCH: Unsupervised Deep Learning for Segmentation of Digital Pathology Images. Smart Health and Biomedical Research in the Era of Artificial Intelligence and Advanced Data Science, Directorate for Computer and Information Science and Engineering, National Science Foundation, $1.2M, June 1, 2023 - May 31, 2027.</a:t>
            </a:r>
          </a:p>
          <a:p>
            <a:pPr marL="454025" indent="-454025" defTabSz="457200">
              <a:spcAft>
                <a:spcPts val="600"/>
              </a:spcAft>
              <a:buFont typeface="+mj-lt"/>
              <a:buAutoNum type="arabicPeriod"/>
              <a:tabLst>
                <a:tab pos="454025" algn="l"/>
              </a:tabLst>
              <a:defRPr/>
            </a:pPr>
            <a:r>
              <a:rPr lang="en-US" b="1" dirty="0">
                <a:solidFill>
                  <a:srgbClr val="212529"/>
                </a:solidFill>
                <a:latin typeface="Arial" panose="020B0604020202020204" pitchFamily="34" charset="0"/>
                <a:cs typeface="Arial" panose="020B0604020202020204" pitchFamily="34" charset="0"/>
              </a:rPr>
              <a:t>Obeid, I., &amp; Picone, J. (2022). Prostate Cancer Screening Using Whole Slide Digital Pathology and Deep Learning. Congressionally Directed Medical Research Programs (CDMRP), Department of Defense, $1.5M, January 1, 2023 - December 31, 2025. </a:t>
            </a:r>
          </a:p>
        </p:txBody>
      </p:sp>
    </p:spTree>
    <p:extLst>
      <p:ext uri="{BB962C8B-B14F-4D97-AF65-F5344CB8AC3E}">
        <p14:creationId xmlns:p14="http://schemas.microsoft.com/office/powerpoint/2010/main" val="133714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Abstract</a:t>
            </a:r>
          </a:p>
        </p:txBody>
      </p:sp>
      <p:sp>
        <p:nvSpPr>
          <p:cNvPr id="5" name="Content Placeholder 2">
            <a:extLst>
              <a:ext uri="{FF2B5EF4-FFF2-40B4-BE49-F238E27FC236}">
                <a16:creationId xmlns:a16="http://schemas.microsoft.com/office/drawing/2014/main" id="{83ECA25E-C552-9587-251C-98D98E9B9E81}"/>
              </a:ext>
            </a:extLst>
          </p:cNvPr>
          <p:cNvSpPr>
            <a:spLocks noGrp="1"/>
          </p:cNvSpPr>
          <p:nvPr>
            <p:ph idx="1"/>
          </p:nvPr>
        </p:nvSpPr>
        <p:spPr>
          <a:xfrm>
            <a:off x="228600" y="609600"/>
            <a:ext cx="8670928" cy="5983176"/>
          </a:xfrm>
        </p:spPr>
        <p:txBody>
          <a:bodyPr lIns="0" tIns="0" rIns="0" bIns="0">
            <a:spAutoFit/>
          </a:bodyPr>
          <a:lstStyle/>
          <a:p>
            <a:pPr algn="just"/>
            <a:r>
              <a:rPr lang="en-US" sz="1800" b="1" dirty="0">
                <a:latin typeface="Arial" panose="020B0604020202020204" pitchFamily="34" charset="0"/>
                <a:cs typeface="Arial" panose="020B0604020202020204" pitchFamily="34" charset="0"/>
              </a:rPr>
              <a:t>Whole-slide imaging in digital pathology is rapidly advancing the need for automated digital image analysis. Ever-evolving guidelines for manual review of pathology images underscore the importance of AI-based algorithms that increase efficiency, improve productivity, and reduce fatigue. In this talk, we will review a collaboration between Fox Chase Cancer Center, Temple University Hospital, and the College of Engineering to detect and characterize cancerous cells in digitized images of pathology slides. </a:t>
            </a:r>
          </a:p>
          <a:p>
            <a:pPr algn="just"/>
            <a:r>
              <a:rPr lang="en-US" sz="1800" b="1" dirty="0">
                <a:latin typeface="Arial" panose="020B0604020202020204" pitchFamily="34" charset="0"/>
                <a:cs typeface="Arial" panose="020B0604020202020204" pitchFamily="34" charset="0"/>
              </a:rPr>
              <a:t>There are two main components to the project: (1) the development of an open source corpus of 100,000 digital pathology images to support training and development of state of the art machine learning systems, and (2) the development of deep learning-based technology to automatically segment and classify images.  </a:t>
            </a:r>
          </a:p>
          <a:p>
            <a:pPr algn="just"/>
            <a:r>
              <a:rPr lang="en-US" sz="1800" b="1" dirty="0">
                <a:latin typeface="Arial" panose="020B0604020202020204" pitchFamily="34" charset="0"/>
                <a:cs typeface="Arial" panose="020B0604020202020204" pitchFamily="34" charset="0"/>
              </a:rPr>
              <a:t>We will discuss the pipeline we have developed for digitizing and annotating pathology images and introduce a machine learning system that segments breast tissue images and performs patch-level classifications at accuracies above 80%.</a:t>
            </a:r>
          </a:p>
          <a:p>
            <a:pPr algn="just"/>
            <a:r>
              <a:rPr lang="en-US" sz="1800" b="1" dirty="0">
                <a:latin typeface="Arial" panose="020B0604020202020204" pitchFamily="34" charset="0"/>
                <a:cs typeface="Arial" panose="020B0604020202020204" pitchFamily="34" charset="0"/>
              </a:rPr>
              <a:t>The data and open source tools developed in this project will accelerate pathologist productivity by prioritizing slides that need manual review. Such a translational capability will be transformative and evolve into additional areas of medical science involving images (e.g., prostate cancer) and multi-channel signals (e.g., electroencephalograms). </a:t>
            </a:r>
          </a:p>
        </p:txBody>
      </p:sp>
    </p:spTree>
    <p:extLst>
      <p:ext uri="{BB962C8B-B14F-4D97-AF65-F5344CB8AC3E}">
        <p14:creationId xmlns:p14="http://schemas.microsoft.com/office/powerpoint/2010/main" val="155022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Primary Funding Enabling Our Digital Pathology Research</a:t>
            </a:r>
          </a:p>
        </p:txBody>
      </p:sp>
      <p:sp>
        <p:nvSpPr>
          <p:cNvPr id="5" name="Content Placeholder 2">
            <a:extLst>
              <a:ext uri="{FF2B5EF4-FFF2-40B4-BE49-F238E27FC236}">
                <a16:creationId xmlns:a16="http://schemas.microsoft.com/office/drawing/2014/main" id="{83ECA25E-C552-9587-251C-98D98E9B9E81}"/>
              </a:ext>
            </a:extLst>
          </p:cNvPr>
          <p:cNvSpPr>
            <a:spLocks noGrp="1"/>
          </p:cNvSpPr>
          <p:nvPr>
            <p:ph idx="1"/>
          </p:nvPr>
        </p:nvSpPr>
        <p:spPr>
          <a:xfrm>
            <a:off x="210256" y="706161"/>
            <a:ext cx="4343400" cy="2246769"/>
          </a:xfrm>
        </p:spPr>
        <p:txBody>
          <a:bodyPr wrap="square" lIns="0" tIns="0" rIns="0" bIns="0">
            <a:spAutoFit/>
          </a:bodyPr>
          <a:lstStyle/>
          <a:p>
            <a:pPr>
              <a:spcBef>
                <a:spcPts val="0"/>
              </a:spcBef>
              <a:spcAft>
                <a:spcPts val="600"/>
              </a:spcAft>
            </a:pPr>
            <a:r>
              <a:rPr lang="en-US" sz="1400" b="1" dirty="0">
                <a:solidFill>
                  <a:srgbClr val="C0504D"/>
                </a:solidFill>
                <a:latin typeface="Arial"/>
                <a:cs typeface="Arial"/>
              </a:rPr>
              <a:t>Funding Agency: </a:t>
            </a:r>
            <a:r>
              <a:rPr lang="en-US" sz="1400" b="1" dirty="0">
                <a:solidFill>
                  <a:srgbClr val="212529"/>
                </a:solidFill>
                <a:latin typeface="Arial" panose="020B0604020202020204" pitchFamily="34" charset="0"/>
                <a:cs typeface="Arial" panose="020B0604020202020204" pitchFamily="34" charset="0"/>
              </a:rPr>
              <a:t>NSF</a:t>
            </a:r>
          </a:p>
          <a:p>
            <a:pPr marL="292100" indent="-112713">
              <a:spcBef>
                <a:spcPts val="0"/>
              </a:spcBef>
              <a:spcAft>
                <a:spcPts val="300"/>
              </a:spcAft>
              <a:buFont typeface="Wingdings" pitchFamily="2" charset="2"/>
              <a:buChar char="§"/>
              <a:tabLst>
                <a:tab pos="796925" algn="l"/>
              </a:tabLst>
            </a:pPr>
            <a:r>
              <a:rPr lang="en-US" sz="1400" b="1" dirty="0">
                <a:solidFill>
                  <a:srgbClr val="C0504D"/>
                </a:solidFill>
                <a:latin typeface="Arial"/>
                <a:cs typeface="Arial"/>
              </a:rPr>
              <a:t>Title:	</a:t>
            </a:r>
            <a:r>
              <a:rPr lang="en-US" sz="1400" b="1" i="0" dirty="0">
                <a:solidFill>
                  <a:srgbClr val="212529"/>
                </a:solidFill>
                <a:effectLst/>
                <a:latin typeface="Arial" panose="020B0604020202020204" pitchFamily="34" charset="0"/>
                <a:cs typeface="Arial" panose="020B0604020202020204" pitchFamily="34" charset="0"/>
              </a:rPr>
              <a:t>MRI: High Performance Digital Pathology 	Using Big Data and Machine Learning</a:t>
            </a:r>
          </a:p>
          <a:p>
            <a:pPr marL="292100" indent="0">
              <a:spcBef>
                <a:spcPts val="0"/>
              </a:spcBef>
              <a:spcAft>
                <a:spcPts val="300"/>
              </a:spcAft>
              <a:buNone/>
              <a:tabLst>
                <a:tab pos="684213" algn="l"/>
              </a:tabLst>
            </a:pPr>
            <a:r>
              <a:rPr lang="en-US" sz="1400" b="1" dirty="0">
                <a:solidFill>
                  <a:srgbClr val="C0504D"/>
                </a:solidFill>
                <a:latin typeface="Arial"/>
                <a:cs typeface="Arial"/>
              </a:rPr>
              <a:t>PIs:</a:t>
            </a:r>
            <a:r>
              <a:rPr lang="en-US" sz="1400" b="1" dirty="0">
                <a:solidFill>
                  <a:srgbClr val="212529"/>
                </a:solidFill>
                <a:latin typeface="Arial" panose="020B0604020202020204" pitchFamily="34" charset="0"/>
                <a:cs typeface="Arial" panose="020B0604020202020204" pitchFamily="34" charset="0"/>
              </a:rPr>
              <a:t> </a:t>
            </a:r>
            <a:r>
              <a:rPr lang="en-US" sz="1400" b="1" i="0" dirty="0">
                <a:solidFill>
                  <a:srgbClr val="212529"/>
                </a:solidFill>
                <a:effectLst/>
                <a:latin typeface="Arial" panose="020B0604020202020204" pitchFamily="34" charset="0"/>
                <a:cs typeface="Arial" panose="020B0604020202020204" pitchFamily="34" charset="0"/>
              </a:rPr>
              <a:t>J. Picone, T. Farkas, I. Obeid, Y. Persidsky</a:t>
            </a:r>
            <a:endParaRPr lang="en-US" sz="1400" b="1" dirty="0">
              <a:solidFill>
                <a:srgbClr val="212529"/>
              </a:solidFill>
              <a:latin typeface="Arial" panose="020B0604020202020204" pitchFamily="34" charset="0"/>
              <a:cs typeface="Arial" panose="020B0604020202020204" pitchFamily="34" charset="0"/>
            </a:endParaRPr>
          </a:p>
          <a:p>
            <a:pPr marL="292100" indent="0">
              <a:spcBef>
                <a:spcPts val="0"/>
              </a:spcBef>
              <a:spcAft>
                <a:spcPts val="600"/>
              </a:spcAft>
              <a:buNone/>
              <a:tabLst>
                <a:tab pos="684213" algn="l"/>
              </a:tabLst>
            </a:pPr>
            <a:r>
              <a:rPr lang="en-US" sz="1400" b="1" dirty="0">
                <a:solidFill>
                  <a:srgbClr val="C0504D"/>
                </a:solidFill>
                <a:latin typeface="Arial"/>
                <a:cs typeface="Arial"/>
              </a:rPr>
              <a:t>Details: </a:t>
            </a:r>
            <a:r>
              <a:rPr lang="en-US" sz="1400" b="1" i="0" dirty="0">
                <a:solidFill>
                  <a:srgbClr val="212529"/>
                </a:solidFill>
                <a:effectLst/>
                <a:latin typeface="Arial" panose="020B0604020202020204" pitchFamily="34" charset="0"/>
                <a:cs typeface="Arial" panose="020B0604020202020204" pitchFamily="34" charset="0"/>
              </a:rPr>
              <a:t>$571K, Jan. 2018 – Dec. 2021</a:t>
            </a:r>
          </a:p>
          <a:p>
            <a:pPr marL="292100" indent="-112713">
              <a:spcBef>
                <a:spcPts val="0"/>
              </a:spcBef>
              <a:spcAft>
                <a:spcPts val="300"/>
              </a:spcAft>
              <a:buFont typeface="Wingdings" pitchFamily="2" charset="2"/>
              <a:buChar char="§"/>
              <a:tabLst>
                <a:tab pos="796925" algn="l"/>
              </a:tabLst>
            </a:pPr>
            <a:r>
              <a:rPr lang="en-US" sz="1400" b="1" dirty="0">
                <a:solidFill>
                  <a:srgbClr val="C0504D"/>
                </a:solidFill>
                <a:latin typeface="Arial"/>
                <a:cs typeface="Arial"/>
              </a:rPr>
              <a:t>Title:	CCRI: Planning: Digital Pathology 	Research Consortium</a:t>
            </a:r>
          </a:p>
          <a:p>
            <a:pPr marL="292100" indent="0">
              <a:spcBef>
                <a:spcPts val="0"/>
              </a:spcBef>
              <a:spcAft>
                <a:spcPts val="300"/>
              </a:spcAft>
              <a:buNone/>
            </a:pPr>
            <a:r>
              <a:rPr lang="en-US" sz="1400" b="1" dirty="0">
                <a:solidFill>
                  <a:srgbClr val="C0504D"/>
                </a:solidFill>
                <a:latin typeface="Arial"/>
                <a:cs typeface="Arial"/>
              </a:rPr>
              <a:t>PIs: </a:t>
            </a:r>
            <a:r>
              <a:rPr lang="en-US" sz="1400" b="1" dirty="0">
                <a:latin typeface="Arial"/>
                <a:cs typeface="Arial"/>
              </a:rPr>
              <a:t>I. Obeid, J. Picone</a:t>
            </a:r>
          </a:p>
          <a:p>
            <a:pPr marL="292100" indent="0">
              <a:spcBef>
                <a:spcPts val="0"/>
              </a:spcBef>
              <a:spcAft>
                <a:spcPts val="600"/>
              </a:spcAft>
              <a:buNone/>
            </a:pPr>
            <a:r>
              <a:rPr lang="en-US" sz="1400" b="1" dirty="0">
                <a:solidFill>
                  <a:srgbClr val="C0504D"/>
                </a:solidFill>
                <a:latin typeface="Arial"/>
                <a:cs typeface="Arial"/>
              </a:rPr>
              <a:t>Details: </a:t>
            </a:r>
            <a:r>
              <a:rPr lang="en-US" sz="1400" b="1" dirty="0">
                <a:latin typeface="Arial"/>
                <a:cs typeface="Arial"/>
              </a:rPr>
              <a:t>$100K, Jan. 2020 – Jun. 2021</a:t>
            </a:r>
          </a:p>
        </p:txBody>
      </p:sp>
      <p:sp>
        <p:nvSpPr>
          <p:cNvPr id="3" name="Content Placeholder 2">
            <a:extLst>
              <a:ext uri="{FF2B5EF4-FFF2-40B4-BE49-F238E27FC236}">
                <a16:creationId xmlns:a16="http://schemas.microsoft.com/office/drawing/2014/main" id="{A8FCF54B-672D-9241-8DF8-E5BA87125970}"/>
              </a:ext>
            </a:extLst>
          </p:cNvPr>
          <p:cNvSpPr txBox="1">
            <a:spLocks/>
          </p:cNvSpPr>
          <p:nvPr/>
        </p:nvSpPr>
        <p:spPr>
          <a:xfrm>
            <a:off x="5165465" y="3854451"/>
            <a:ext cx="3670913" cy="2346796"/>
          </a:xfrm>
          <a:prstGeom prst="rect">
            <a:avLst/>
          </a:prstGeom>
        </p:spPr>
        <p:txBody>
          <a:bodyPr wrap="square" lIns="0" tIns="0" rIns="0" bIns="0">
            <a:spAutoFit/>
          </a:bodyPr>
          <a:lstStyle>
            <a:lvl1pPr marL="182880" indent="-182880" algn="l" defTabSz="457200"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400" b="1" dirty="0">
                <a:solidFill>
                  <a:srgbClr val="C0504D"/>
                </a:solidFill>
                <a:latin typeface="Arial"/>
                <a:cs typeface="Arial"/>
              </a:rPr>
              <a:t>Funding Agency: </a:t>
            </a:r>
            <a:r>
              <a:rPr lang="en-US" sz="1400" b="1" dirty="0">
                <a:latin typeface="Arial"/>
                <a:cs typeface="Arial"/>
              </a:rPr>
              <a:t>Temple University – Catalytic Collaborative Funding Initiative (CAT)</a:t>
            </a:r>
          </a:p>
          <a:p>
            <a:pPr marL="292100" indent="-112713">
              <a:spcBef>
                <a:spcPts val="0"/>
              </a:spcBef>
              <a:spcAft>
                <a:spcPts val="300"/>
              </a:spcAft>
              <a:buFont typeface="Wingdings" pitchFamily="2" charset="2"/>
              <a:buChar char="§"/>
              <a:tabLst>
                <a:tab pos="796925" algn="l"/>
              </a:tabLst>
            </a:pPr>
            <a:r>
              <a:rPr lang="en-US" sz="1400" b="1" dirty="0">
                <a:solidFill>
                  <a:srgbClr val="C0504D"/>
                </a:solidFill>
                <a:latin typeface="Arial"/>
                <a:cs typeface="Arial"/>
              </a:rPr>
              <a:t>Title: </a:t>
            </a:r>
            <a:r>
              <a:rPr lang="en-US" sz="1400" b="1" dirty="0">
                <a:latin typeface="Arial"/>
                <a:cs typeface="Arial"/>
              </a:rPr>
              <a:t>Automatic Interpretation of Digital 	Pathology Images Using Deep 	Learning</a:t>
            </a:r>
          </a:p>
          <a:p>
            <a:pPr marL="292100" indent="0">
              <a:spcBef>
                <a:spcPts val="0"/>
              </a:spcBef>
              <a:spcAft>
                <a:spcPts val="600"/>
              </a:spcAft>
              <a:buNone/>
              <a:tabLst>
                <a:tab pos="684213" algn="l"/>
              </a:tabLst>
            </a:pPr>
            <a:r>
              <a:rPr lang="en-US" sz="1400" b="1" dirty="0">
                <a:solidFill>
                  <a:srgbClr val="C0504D"/>
                </a:solidFill>
                <a:latin typeface="Arial"/>
                <a:cs typeface="Arial"/>
              </a:rPr>
              <a:t>PIs: </a:t>
            </a:r>
            <a:r>
              <a:rPr lang="en-US" sz="1400" b="1" dirty="0">
                <a:latin typeface="Arial"/>
                <a:cs typeface="Arial"/>
              </a:rPr>
              <a:t>I. Obeid, E. Dragut, Y. Persidsky, 	D. Connolly, J. Picone, N. Jhala, </a:t>
            </a:r>
            <a:br>
              <a:rPr lang="en-US" sz="1400" b="1" dirty="0">
                <a:latin typeface="Arial"/>
                <a:cs typeface="Arial"/>
              </a:rPr>
            </a:br>
            <a:r>
              <a:rPr lang="en-US" sz="1400" b="1" dirty="0">
                <a:latin typeface="Arial"/>
                <a:cs typeface="Arial"/>
              </a:rPr>
              <a:t>	H. Wu, Y. Gong</a:t>
            </a:r>
          </a:p>
          <a:p>
            <a:pPr marL="292100" indent="0">
              <a:spcBef>
                <a:spcPts val="0"/>
              </a:spcBef>
              <a:spcAft>
                <a:spcPts val="600"/>
              </a:spcAft>
              <a:buNone/>
            </a:pPr>
            <a:r>
              <a:rPr lang="en-US" sz="1400" b="1" dirty="0">
                <a:solidFill>
                  <a:srgbClr val="C0504D"/>
                </a:solidFill>
                <a:latin typeface="Arial"/>
                <a:cs typeface="Arial"/>
              </a:rPr>
              <a:t>Details: </a:t>
            </a:r>
            <a:r>
              <a:rPr lang="en-US" sz="1400" b="1" dirty="0">
                <a:latin typeface="Arial"/>
                <a:cs typeface="Arial"/>
              </a:rPr>
              <a:t>$520K, Jan. 2022 – Dec. 2024.</a:t>
            </a:r>
          </a:p>
        </p:txBody>
      </p:sp>
      <p:pic>
        <p:nvPicPr>
          <p:cNvPr id="4" name="Picture 3">
            <a:extLst>
              <a:ext uri="{FF2B5EF4-FFF2-40B4-BE49-F238E27FC236}">
                <a16:creationId xmlns:a16="http://schemas.microsoft.com/office/drawing/2014/main" id="{29BE99A0-6834-EAFB-1E43-1750958D22B1}"/>
              </a:ext>
            </a:extLst>
          </p:cNvPr>
          <p:cNvPicPr>
            <a:picLocks noChangeAspect="1"/>
          </p:cNvPicPr>
          <p:nvPr/>
        </p:nvPicPr>
        <p:blipFill>
          <a:blip r:embed="rId3"/>
          <a:stretch>
            <a:fillRect/>
          </a:stretch>
        </p:blipFill>
        <p:spPr>
          <a:xfrm>
            <a:off x="5317865" y="609600"/>
            <a:ext cx="3080270" cy="2393950"/>
          </a:xfrm>
          <a:prstGeom prst="rect">
            <a:avLst/>
          </a:prstGeom>
          <a:ln>
            <a:noFill/>
          </a:ln>
          <a:effectLst>
            <a:outerShdw blurRad="50800" dist="76200" dir="2700000" algn="tl" rotWithShape="0">
              <a:prstClr val="black">
                <a:alpha val="40000"/>
              </a:prstClr>
            </a:outerShdw>
          </a:effectLst>
        </p:spPr>
      </p:pic>
      <p:pic>
        <p:nvPicPr>
          <p:cNvPr id="6" name="Picture 5">
            <a:hlinkClick r:id="rId4" action="ppaction://hlinkfile"/>
            <a:extLst>
              <a:ext uri="{FF2B5EF4-FFF2-40B4-BE49-F238E27FC236}">
                <a16:creationId xmlns:a16="http://schemas.microsoft.com/office/drawing/2014/main" id="{48214CF4-5434-F62D-EAE9-54BC636EB3B1}"/>
              </a:ext>
            </a:extLst>
          </p:cNvPr>
          <p:cNvPicPr>
            <a:picLocks noChangeAspect="1"/>
          </p:cNvPicPr>
          <p:nvPr/>
        </p:nvPicPr>
        <p:blipFill>
          <a:blip r:embed="rId5"/>
          <a:stretch>
            <a:fillRect/>
          </a:stretch>
        </p:blipFill>
        <p:spPr>
          <a:xfrm>
            <a:off x="228600" y="3514672"/>
            <a:ext cx="2153356" cy="2888949"/>
          </a:xfrm>
          <a:prstGeom prst="rect">
            <a:avLst/>
          </a:prstGeom>
        </p:spPr>
      </p:pic>
      <p:pic>
        <p:nvPicPr>
          <p:cNvPr id="7" name="Picture 6">
            <a:hlinkClick r:id="rId4" action="ppaction://hlinkfile"/>
            <a:extLst>
              <a:ext uri="{FF2B5EF4-FFF2-40B4-BE49-F238E27FC236}">
                <a16:creationId xmlns:a16="http://schemas.microsoft.com/office/drawing/2014/main" id="{87D65FD8-48D4-E76D-C897-8B4A4123CD23}"/>
              </a:ext>
            </a:extLst>
          </p:cNvPr>
          <p:cNvPicPr>
            <a:picLocks noChangeAspect="1"/>
          </p:cNvPicPr>
          <p:nvPr/>
        </p:nvPicPr>
        <p:blipFill>
          <a:blip r:embed="rId6"/>
          <a:stretch>
            <a:fillRect/>
          </a:stretch>
        </p:blipFill>
        <p:spPr>
          <a:xfrm>
            <a:off x="2400300" y="3514672"/>
            <a:ext cx="2626403" cy="2888949"/>
          </a:xfrm>
          <a:prstGeom prst="rect">
            <a:avLst/>
          </a:prstGeom>
        </p:spPr>
      </p:pic>
    </p:spTree>
    <p:extLst>
      <p:ext uri="{BB962C8B-B14F-4D97-AF65-F5344CB8AC3E}">
        <p14:creationId xmlns:p14="http://schemas.microsoft.com/office/powerpoint/2010/main" val="51371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28599" y="0"/>
            <a:ext cx="8686801" cy="457200"/>
          </a:xfrm>
          <a:prstGeom prst="rect">
            <a:avLst/>
          </a:prstGeom>
        </p:spPr>
        <p:txBody>
          <a:bodyPr vert="horz" wrap="none" lIns="0" tIns="0" rIns="0" bIns="0" rtlCol="0" anchor="ctr" anchorCtr="0">
            <a:noAutofit/>
          </a:bodyPr>
          <a:lstStyle>
            <a:lvl1pPr defTabSz="457200">
              <a:spcBef>
                <a:spcPct val="0"/>
              </a:spcBef>
              <a:buNone/>
              <a:defRPr sz="2400" b="1" baseline="0">
                <a:latin typeface="Arial"/>
                <a:ea typeface="+mj-ea"/>
                <a:cs typeface="Arial"/>
              </a:defRPr>
            </a:lvl1pPr>
          </a:lstStyle>
          <a:p>
            <a:pPr>
              <a:spcBef>
                <a:spcPct val="50000"/>
              </a:spcBef>
            </a:pPr>
            <a:r>
              <a:rPr lang="en-US" dirty="0">
                <a:latin typeface="Arial" charset="0"/>
                <a:ea typeface="Arial" charset="0"/>
                <a:cs typeface="Arial" charset="0"/>
              </a:rPr>
              <a:t>Digital Pathology Is Advancing Rapidly</a:t>
            </a:r>
            <a:endParaRPr lang="en-US" sz="2400" b="1" dirty="0">
              <a:latin typeface="Arial" charset="0"/>
              <a:ea typeface="Arial" charset="0"/>
              <a:cs typeface="Arial" charset="0"/>
            </a:endParaRPr>
          </a:p>
        </p:txBody>
      </p:sp>
      <p:sp>
        <p:nvSpPr>
          <p:cNvPr id="2" name="Content Placeholder 2">
            <a:extLst>
              <a:ext uri="{FF2B5EF4-FFF2-40B4-BE49-F238E27FC236}">
                <a16:creationId xmlns:a16="http://schemas.microsoft.com/office/drawing/2014/main" id="{03D71639-8709-92E4-544E-719F00FBF687}"/>
              </a:ext>
            </a:extLst>
          </p:cNvPr>
          <p:cNvSpPr txBox="1">
            <a:spLocks/>
          </p:cNvSpPr>
          <p:nvPr/>
        </p:nvSpPr>
        <p:spPr>
          <a:xfrm>
            <a:off x="228600" y="685800"/>
            <a:ext cx="8686800" cy="6858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spcBef>
                <a:spcPts val="0"/>
              </a:spcBef>
              <a:spcAft>
                <a:spcPts val="1200"/>
              </a:spcAft>
            </a:pPr>
            <a:r>
              <a:rPr lang="en-US" sz="1800" b="1" dirty="0">
                <a:latin typeface="Arial" panose="020B0604020202020204" pitchFamily="34" charset="0"/>
                <a:ea typeface="Calibri" panose="020F0502020204030204" pitchFamily="34" charset="0"/>
                <a:cs typeface="Arial" panose="020B0604020202020204" pitchFamily="34" charset="0"/>
              </a:rPr>
              <a:t>The PANDA challenge focused on using machine learning to predict the Gleason score for prostate cancer.</a:t>
            </a:r>
          </a:p>
        </p:txBody>
      </p:sp>
      <p:pic>
        <p:nvPicPr>
          <p:cNvPr id="3" name="Picture 2" descr="Diagram&#10;&#10;Description automatically generated">
            <a:hlinkClick r:id="rId2"/>
            <a:extLst>
              <a:ext uri="{FF2B5EF4-FFF2-40B4-BE49-F238E27FC236}">
                <a16:creationId xmlns:a16="http://schemas.microsoft.com/office/drawing/2014/main" id="{2AB61B0F-C5D6-34A6-98DD-1F4699D40D1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702"/>
                    </a14:imgEffect>
                    <a14:imgEffect>
                      <a14:saturation sat="400000"/>
                    </a14:imgEffect>
                  </a14:imgLayer>
                </a14:imgProps>
              </a:ext>
            </a:extLst>
          </a:blip>
          <a:stretch>
            <a:fillRect/>
          </a:stretch>
        </p:blipFill>
        <p:spPr>
          <a:xfrm>
            <a:off x="579444" y="1341120"/>
            <a:ext cx="7985111" cy="5244797"/>
          </a:xfrm>
          <a:prstGeom prst="rect">
            <a:avLst/>
          </a:prstGeom>
        </p:spPr>
      </p:pic>
    </p:spTree>
    <p:extLst>
      <p:ext uri="{BB962C8B-B14F-4D97-AF65-F5344CB8AC3E}">
        <p14:creationId xmlns:p14="http://schemas.microsoft.com/office/powerpoint/2010/main" val="378828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28599" y="0"/>
            <a:ext cx="8686801" cy="457200"/>
          </a:xfrm>
          <a:prstGeom prst="rect">
            <a:avLst/>
          </a:prstGeom>
        </p:spPr>
        <p:txBody>
          <a:bodyPr vert="horz" wrap="none" lIns="0" tIns="0" rIns="0" bIns="0" rtlCol="0" anchor="ctr" anchorCtr="0">
            <a:noAutofit/>
          </a:bodyPr>
          <a:lstStyle>
            <a:lvl1pPr defTabSz="457200">
              <a:spcBef>
                <a:spcPct val="0"/>
              </a:spcBef>
              <a:buNone/>
              <a:defRPr sz="2400" b="1" baseline="0">
                <a:latin typeface="Arial"/>
                <a:ea typeface="+mj-ea"/>
                <a:cs typeface="Arial"/>
              </a:defRPr>
            </a:lvl1pPr>
          </a:lstStyle>
          <a:p>
            <a:pPr>
              <a:spcBef>
                <a:spcPct val="50000"/>
              </a:spcBef>
            </a:pPr>
            <a:r>
              <a:rPr lang="en-US" sz="2400" b="1" dirty="0">
                <a:latin typeface="Arial" charset="0"/>
                <a:ea typeface="Arial" charset="0"/>
                <a:cs typeface="Arial" charset="0"/>
              </a:rPr>
              <a:t>The Classic Machine Learning Paradigm</a:t>
            </a:r>
          </a:p>
        </p:txBody>
      </p:sp>
      <p:sp>
        <p:nvSpPr>
          <p:cNvPr id="4" name="Text Box 43">
            <a:extLst>
              <a:ext uri="{FF2B5EF4-FFF2-40B4-BE49-F238E27FC236}">
                <a16:creationId xmlns:a16="http://schemas.microsoft.com/office/drawing/2014/main" id="{417B7EF4-E529-D9AB-B362-01387539C544}"/>
              </a:ext>
            </a:extLst>
          </p:cNvPr>
          <p:cNvSpPr txBox="1">
            <a:spLocks noChangeArrowheads="1"/>
          </p:cNvSpPr>
          <p:nvPr/>
        </p:nvSpPr>
        <p:spPr bwMode="auto">
          <a:xfrm>
            <a:off x="5603922" y="672519"/>
            <a:ext cx="3292427" cy="4016484"/>
          </a:xfrm>
          <a:prstGeom prst="rect">
            <a:avLst/>
          </a:prstGeom>
          <a:noFill/>
          <a:ln w="9525">
            <a:noFill/>
            <a:miter lim="800000"/>
            <a:headEnd/>
            <a:tailEnd/>
          </a:ln>
        </p:spPr>
        <p:txBody>
          <a:bodyPr wrap="square" lIns="0" tIns="0" rIns="0" bIns="0">
            <a:spAutoFit/>
          </a:bodyPr>
          <a:lstStyle/>
          <a:p>
            <a:pPr marL="114300" indent="-114300" defTabSz="914400" fontAlgn="base">
              <a:spcBef>
                <a:spcPct val="50000"/>
              </a:spcBef>
              <a:spcAft>
                <a:spcPct val="0"/>
              </a:spcAft>
            </a:pPr>
            <a:r>
              <a:rPr lang="en-US" b="1" dirty="0">
                <a:solidFill>
                  <a:srgbClr val="E10000"/>
                </a:solidFill>
                <a:latin typeface="Arial" charset="0"/>
                <a:ea typeface="Arial" charset="0"/>
                <a:cs typeface="Arial" charset="0"/>
              </a:rPr>
              <a:t>Key issues:</a:t>
            </a:r>
          </a:p>
          <a:p>
            <a:pPr marL="400050" lvl="1" indent="-171450" defTabSz="914400" fontAlgn="base">
              <a:spcBef>
                <a:spcPct val="50000"/>
              </a:spcBef>
              <a:spcAft>
                <a:spcPct val="0"/>
              </a:spcAft>
              <a:buFontTx/>
              <a:buChar char="•"/>
            </a:pPr>
            <a:r>
              <a:rPr lang="en-US" b="1" dirty="0">
                <a:solidFill>
                  <a:srgbClr val="000000"/>
                </a:solidFill>
                <a:latin typeface="Arial" charset="0"/>
              </a:rPr>
              <a:t>Is the data representative of the problem?</a:t>
            </a:r>
          </a:p>
          <a:p>
            <a:pPr marL="400050" lvl="1" indent="-171450" defTabSz="914400" fontAlgn="base">
              <a:spcBef>
                <a:spcPct val="50000"/>
              </a:spcBef>
              <a:spcAft>
                <a:spcPct val="0"/>
              </a:spcAft>
              <a:buFontTx/>
              <a:buChar char="•"/>
            </a:pPr>
            <a:r>
              <a:rPr lang="en-US" b="1" dirty="0">
                <a:solidFill>
                  <a:srgbClr val="000000"/>
                </a:solidFill>
                <a:latin typeface="Arial" charset="0"/>
              </a:rPr>
              <a:t>Do the features capture meaningful differences between patterns?</a:t>
            </a:r>
          </a:p>
          <a:p>
            <a:pPr marL="400050" lvl="1" indent="-171450" defTabSz="914400" fontAlgn="base">
              <a:spcBef>
                <a:spcPct val="50000"/>
              </a:spcBef>
              <a:spcAft>
                <a:spcPct val="0"/>
              </a:spcAft>
              <a:buFontTx/>
              <a:buChar char="•"/>
            </a:pPr>
            <a:r>
              <a:rPr lang="en-US" b="1" dirty="0">
                <a:solidFill>
                  <a:srgbClr val="000000"/>
                </a:solidFill>
                <a:latin typeface="Arial" charset="0"/>
              </a:rPr>
              <a:t>How do we find the best model?</a:t>
            </a:r>
          </a:p>
          <a:p>
            <a:pPr marL="400050" lvl="1" indent="-171450" defTabSz="914400" fontAlgn="base">
              <a:spcBef>
                <a:spcPct val="50000"/>
              </a:spcBef>
              <a:spcAft>
                <a:spcPct val="0"/>
              </a:spcAft>
              <a:buFontTx/>
              <a:buChar char="•"/>
            </a:pPr>
            <a:r>
              <a:rPr lang="en-US" b="1" dirty="0">
                <a:solidFill>
                  <a:srgbClr val="000000"/>
                </a:solidFill>
                <a:latin typeface="Arial" charset="0"/>
              </a:rPr>
              <a:t>How do we estimate the parameters of the model?</a:t>
            </a:r>
          </a:p>
          <a:p>
            <a:pPr marL="400050" lvl="1" indent="-171450" defTabSz="914400" fontAlgn="base">
              <a:spcBef>
                <a:spcPct val="50000"/>
              </a:spcBef>
              <a:spcAft>
                <a:spcPct val="0"/>
              </a:spcAft>
              <a:buFontTx/>
              <a:buChar char="•"/>
            </a:pPr>
            <a:r>
              <a:rPr lang="en-US" b="1" dirty="0">
                <a:solidFill>
                  <a:srgbClr val="000000"/>
                </a:solidFill>
                <a:latin typeface="Arial" charset="0"/>
              </a:rPr>
              <a:t>How do we evaluate performance?</a:t>
            </a:r>
          </a:p>
        </p:txBody>
      </p:sp>
      <p:sp>
        <p:nvSpPr>
          <p:cNvPr id="5" name="Circular Arrow 4">
            <a:extLst>
              <a:ext uri="{FF2B5EF4-FFF2-40B4-BE49-F238E27FC236}">
                <a16:creationId xmlns:a16="http://schemas.microsoft.com/office/drawing/2014/main" id="{BE66343D-7157-70D6-D7B9-DDCA9316F5D0}"/>
              </a:ext>
            </a:extLst>
          </p:cNvPr>
          <p:cNvSpPr/>
          <p:nvPr/>
        </p:nvSpPr>
        <p:spPr>
          <a:xfrm>
            <a:off x="764444" y="900339"/>
            <a:ext cx="3751184" cy="3751184"/>
          </a:xfrm>
          <a:prstGeom prst="circularArrow">
            <a:avLst>
              <a:gd name="adj1" fmla="val 5544"/>
              <a:gd name="adj2" fmla="val 330680"/>
              <a:gd name="adj3" fmla="val 13835616"/>
              <a:gd name="adj4" fmla="val 17349742"/>
              <a:gd name="adj5" fmla="val 5757"/>
            </a:avLst>
          </a:pr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Freeform 5">
            <a:extLst>
              <a:ext uri="{FF2B5EF4-FFF2-40B4-BE49-F238E27FC236}">
                <a16:creationId xmlns:a16="http://schemas.microsoft.com/office/drawing/2014/main" id="{FB926B52-9352-DD8B-49B0-004577E4B2F7}"/>
              </a:ext>
            </a:extLst>
          </p:cNvPr>
          <p:cNvSpPr/>
          <p:nvPr/>
        </p:nvSpPr>
        <p:spPr>
          <a:xfrm>
            <a:off x="1784481" y="836967"/>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charset="0"/>
                <a:ea typeface="Arial" charset="0"/>
                <a:cs typeface="Arial" charset="0"/>
              </a:rPr>
              <a:t>Collect Data</a:t>
            </a:r>
          </a:p>
        </p:txBody>
      </p:sp>
      <p:sp>
        <p:nvSpPr>
          <p:cNvPr id="7" name="Freeform 6">
            <a:extLst>
              <a:ext uri="{FF2B5EF4-FFF2-40B4-BE49-F238E27FC236}">
                <a16:creationId xmlns:a16="http://schemas.microsoft.com/office/drawing/2014/main" id="{D205E363-F31B-DD9E-FE2C-FEE05119F8E0}"/>
              </a:ext>
            </a:extLst>
          </p:cNvPr>
          <p:cNvSpPr/>
          <p:nvPr/>
        </p:nvSpPr>
        <p:spPr>
          <a:xfrm>
            <a:off x="3305841" y="1942299"/>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charset="0"/>
                <a:ea typeface="Arial" charset="0"/>
                <a:cs typeface="Arial" charset="0"/>
              </a:rPr>
              <a:t>Select Features</a:t>
            </a:r>
          </a:p>
        </p:txBody>
      </p:sp>
      <p:sp>
        <p:nvSpPr>
          <p:cNvPr id="8" name="Freeform 7">
            <a:extLst>
              <a:ext uri="{FF2B5EF4-FFF2-40B4-BE49-F238E27FC236}">
                <a16:creationId xmlns:a16="http://schemas.microsoft.com/office/drawing/2014/main" id="{75EEC4AB-1C01-BD34-CC00-04A9C4CBA4D4}"/>
              </a:ext>
            </a:extLst>
          </p:cNvPr>
          <p:cNvSpPr/>
          <p:nvPr/>
        </p:nvSpPr>
        <p:spPr>
          <a:xfrm>
            <a:off x="3011076" y="3306055"/>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charset="0"/>
                <a:ea typeface="Arial" charset="0"/>
                <a:cs typeface="Arial" charset="0"/>
              </a:rPr>
              <a:t>Choose Model</a:t>
            </a:r>
          </a:p>
        </p:txBody>
      </p:sp>
      <p:sp>
        <p:nvSpPr>
          <p:cNvPr id="9" name="Freeform 8">
            <a:extLst>
              <a:ext uri="{FF2B5EF4-FFF2-40B4-BE49-F238E27FC236}">
                <a16:creationId xmlns:a16="http://schemas.microsoft.com/office/drawing/2014/main" id="{4F277EB5-CCC3-D94A-BF0A-2531BCEF9157}"/>
              </a:ext>
            </a:extLst>
          </p:cNvPr>
          <p:cNvSpPr/>
          <p:nvPr/>
        </p:nvSpPr>
        <p:spPr>
          <a:xfrm>
            <a:off x="531865" y="3306063"/>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charset="0"/>
                <a:ea typeface="Arial" charset="0"/>
                <a:cs typeface="Arial" charset="0"/>
              </a:rPr>
              <a:t>Train Classifier</a:t>
            </a:r>
          </a:p>
        </p:txBody>
      </p:sp>
      <p:sp>
        <p:nvSpPr>
          <p:cNvPr id="10" name="Freeform 9">
            <a:extLst>
              <a:ext uri="{FF2B5EF4-FFF2-40B4-BE49-F238E27FC236}">
                <a16:creationId xmlns:a16="http://schemas.microsoft.com/office/drawing/2014/main" id="{7AF099D0-65EA-5DC2-DD4F-4F5ABEE0A876}"/>
              </a:ext>
            </a:extLst>
          </p:cNvPr>
          <p:cNvSpPr/>
          <p:nvPr/>
        </p:nvSpPr>
        <p:spPr>
          <a:xfrm>
            <a:off x="263121" y="1942299"/>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charset="0"/>
                <a:ea typeface="Arial" charset="0"/>
                <a:cs typeface="Arial" charset="0"/>
              </a:rPr>
              <a:t>Evaluate Classifier</a:t>
            </a:r>
          </a:p>
        </p:txBody>
      </p:sp>
      <p:sp>
        <p:nvSpPr>
          <p:cNvPr id="11" name="Text Box 43">
            <a:extLst>
              <a:ext uri="{FF2B5EF4-FFF2-40B4-BE49-F238E27FC236}">
                <a16:creationId xmlns:a16="http://schemas.microsoft.com/office/drawing/2014/main" id="{8DB46BA8-C753-13D4-0116-58D5B60F5470}"/>
              </a:ext>
            </a:extLst>
          </p:cNvPr>
          <p:cNvSpPr txBox="1">
            <a:spLocks noChangeArrowheads="1"/>
          </p:cNvSpPr>
          <p:nvPr/>
        </p:nvSpPr>
        <p:spPr bwMode="auto">
          <a:xfrm>
            <a:off x="263121" y="4901300"/>
            <a:ext cx="8739033" cy="1523494"/>
          </a:xfrm>
          <a:prstGeom prst="rect">
            <a:avLst/>
          </a:prstGeom>
          <a:noFill/>
          <a:ln w="9525">
            <a:noFill/>
            <a:miter lim="800000"/>
            <a:headEnd/>
            <a:tailEnd/>
          </a:ln>
        </p:spPr>
        <p:txBody>
          <a:bodyPr wrap="square" lIns="0" tIns="0" rIns="0" bIns="0">
            <a:spAutoFit/>
          </a:bodyPr>
          <a:lstStyle/>
          <a:p>
            <a:pPr defTabSz="914400" fontAlgn="base">
              <a:spcBef>
                <a:spcPct val="50000"/>
              </a:spcBef>
              <a:spcAft>
                <a:spcPct val="0"/>
              </a:spcAft>
            </a:pPr>
            <a:r>
              <a:rPr lang="en-US" b="1" dirty="0">
                <a:solidFill>
                  <a:srgbClr val="E10000"/>
                </a:solidFill>
                <a:latin typeface="Arial" charset="0"/>
                <a:ea typeface="Arial" charset="0"/>
                <a:cs typeface="Arial" charset="0"/>
              </a:rPr>
              <a:t>Other considerations:</a:t>
            </a:r>
          </a:p>
          <a:p>
            <a:pPr indent="-228600" defTabSz="914400" fontAlgn="base">
              <a:spcBef>
                <a:spcPct val="50000"/>
              </a:spcBef>
              <a:spcAft>
                <a:spcPct val="0"/>
              </a:spcAft>
              <a:buFontTx/>
              <a:buChar char="•"/>
            </a:pPr>
            <a:r>
              <a:rPr lang="en-US" b="1" dirty="0">
                <a:solidFill>
                  <a:srgbClr val="000000"/>
                </a:solidFill>
                <a:latin typeface="Arial" charset="0"/>
              </a:rPr>
              <a:t>The answers are often application specific and data dependent.</a:t>
            </a:r>
          </a:p>
          <a:p>
            <a:pPr indent="-228600" defTabSz="914400" fontAlgn="base">
              <a:spcBef>
                <a:spcPct val="50000"/>
              </a:spcBef>
              <a:spcAft>
                <a:spcPct val="0"/>
              </a:spcAft>
              <a:buFontTx/>
              <a:buChar char="•"/>
            </a:pPr>
            <a:r>
              <a:rPr lang="en-US" b="1" dirty="0">
                <a:solidFill>
                  <a:srgbClr val="000000"/>
                </a:solidFill>
                <a:latin typeface="Arial" charset="0"/>
              </a:rPr>
              <a:t>Customers/users don’t often completely understand their requirements.</a:t>
            </a:r>
          </a:p>
          <a:p>
            <a:pPr indent="-228600" defTabSz="914400" fontAlgn="base">
              <a:spcBef>
                <a:spcPct val="50000"/>
              </a:spcBef>
              <a:spcAft>
                <a:spcPct val="0"/>
              </a:spcAft>
              <a:buFontTx/>
              <a:buChar char="•"/>
            </a:pPr>
            <a:r>
              <a:rPr lang="en-US" b="1" dirty="0">
                <a:solidFill>
                  <a:srgbClr val="000000"/>
                </a:solidFill>
                <a:latin typeface="Arial" charset="0"/>
              </a:rPr>
              <a:t>Data collection is often an on-going process that drives the technology.</a:t>
            </a:r>
          </a:p>
        </p:txBody>
      </p:sp>
    </p:spTree>
    <p:extLst>
      <p:ext uri="{BB962C8B-B14F-4D97-AF65-F5344CB8AC3E}">
        <p14:creationId xmlns:p14="http://schemas.microsoft.com/office/powerpoint/2010/main" val="130602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28599" y="0"/>
            <a:ext cx="8686801" cy="457200"/>
          </a:xfrm>
          <a:prstGeom prst="rect">
            <a:avLst/>
          </a:prstGeom>
        </p:spPr>
        <p:txBody>
          <a:bodyPr vert="horz" wrap="none" lIns="0" tIns="0" rIns="0" bIns="0" rtlCol="0" anchor="ctr" anchorCtr="0">
            <a:noAutofit/>
          </a:bodyPr>
          <a:lstStyle>
            <a:lvl1pPr defTabSz="457200">
              <a:spcBef>
                <a:spcPct val="0"/>
              </a:spcBef>
              <a:buNone/>
              <a:defRPr sz="2400" b="1" baseline="0">
                <a:latin typeface="Arial"/>
                <a:ea typeface="+mj-ea"/>
                <a:cs typeface="Arial"/>
              </a:defRPr>
            </a:lvl1pPr>
          </a:lstStyle>
          <a:p>
            <a:pPr>
              <a:spcBef>
                <a:spcPct val="50000"/>
              </a:spcBef>
            </a:pPr>
            <a:r>
              <a:rPr lang="en-US" dirty="0">
                <a:latin typeface="Arial" charset="0"/>
                <a:ea typeface="Arial" charset="0"/>
                <a:cs typeface="Arial" charset="0"/>
              </a:rPr>
              <a:t>The TUH DPATH Corpus – Manual Annotation</a:t>
            </a:r>
            <a:endParaRPr lang="en-US" sz="2400" b="1" dirty="0">
              <a:latin typeface="Arial" charset="0"/>
              <a:ea typeface="Arial" charset="0"/>
              <a:cs typeface="Arial" charset="0"/>
            </a:endParaRPr>
          </a:p>
        </p:txBody>
      </p:sp>
      <p:pic>
        <p:nvPicPr>
          <p:cNvPr id="2050" name="Picture 2">
            <a:extLst>
              <a:ext uri="{FF2B5EF4-FFF2-40B4-BE49-F238E27FC236}">
                <a16:creationId xmlns:a16="http://schemas.microsoft.com/office/drawing/2014/main" id="{ECC6FE61-F8DE-3938-D3E2-73C4A4633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12496"/>
            <a:ext cx="8686800" cy="569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4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28599" y="0"/>
            <a:ext cx="8686801" cy="457200"/>
          </a:xfrm>
          <a:prstGeom prst="rect">
            <a:avLst/>
          </a:prstGeom>
        </p:spPr>
        <p:txBody>
          <a:bodyPr vert="horz" wrap="none" lIns="0" tIns="0" rIns="0" bIns="0" rtlCol="0" anchor="ctr" anchorCtr="0">
            <a:noAutofit/>
          </a:bodyPr>
          <a:lstStyle>
            <a:lvl1pPr defTabSz="457200">
              <a:spcBef>
                <a:spcPct val="0"/>
              </a:spcBef>
              <a:buNone/>
              <a:defRPr sz="2400" b="1" baseline="0">
                <a:latin typeface="Arial"/>
                <a:ea typeface="+mj-ea"/>
                <a:cs typeface="Arial"/>
              </a:defRPr>
            </a:lvl1pPr>
          </a:lstStyle>
          <a:p>
            <a:pPr>
              <a:spcBef>
                <a:spcPct val="50000"/>
              </a:spcBef>
            </a:pPr>
            <a:r>
              <a:rPr lang="en-US" dirty="0">
                <a:latin typeface="Arial" charset="0"/>
                <a:ea typeface="Arial" charset="0"/>
                <a:cs typeface="Arial" charset="0"/>
              </a:rPr>
              <a:t>The TUH DPATH Corpus – Breast Tissue Subset</a:t>
            </a:r>
            <a:endParaRPr lang="en-US" sz="2400" b="1" dirty="0">
              <a:latin typeface="Arial" charset="0"/>
              <a:ea typeface="Arial" charset="0"/>
              <a:cs typeface="Arial" charset="0"/>
            </a:endParaRPr>
          </a:p>
        </p:txBody>
      </p:sp>
      <p:pic>
        <p:nvPicPr>
          <p:cNvPr id="2" name="Picture 1">
            <a:extLst>
              <a:ext uri="{FF2B5EF4-FFF2-40B4-BE49-F238E27FC236}">
                <a16:creationId xmlns:a16="http://schemas.microsoft.com/office/drawing/2014/main" id="{D6C54BFC-7C29-E255-728D-383CF5B663E4}"/>
              </a:ext>
            </a:extLst>
          </p:cNvPr>
          <p:cNvPicPr>
            <a:picLocks noChangeAspect="1"/>
          </p:cNvPicPr>
          <p:nvPr/>
        </p:nvPicPr>
        <p:blipFill>
          <a:blip r:embed="rId2"/>
          <a:stretch>
            <a:fillRect/>
          </a:stretch>
        </p:blipFill>
        <p:spPr>
          <a:xfrm>
            <a:off x="3320564" y="703559"/>
            <a:ext cx="5578963" cy="5370733"/>
          </a:xfrm>
          <a:prstGeom prst="rect">
            <a:avLst/>
          </a:prstGeom>
        </p:spPr>
      </p:pic>
      <p:sp>
        <p:nvSpPr>
          <p:cNvPr id="3" name="Content Placeholder 2">
            <a:extLst>
              <a:ext uri="{FF2B5EF4-FFF2-40B4-BE49-F238E27FC236}">
                <a16:creationId xmlns:a16="http://schemas.microsoft.com/office/drawing/2014/main" id="{6C6A00EF-7B77-08F6-4CC3-5EF7BAC41A6D}"/>
              </a:ext>
            </a:extLst>
          </p:cNvPr>
          <p:cNvSpPr txBox="1">
            <a:spLocks/>
          </p:cNvSpPr>
          <p:nvPr/>
        </p:nvSpPr>
        <p:spPr>
          <a:xfrm>
            <a:off x="228599" y="703559"/>
            <a:ext cx="2909712" cy="5447645"/>
          </a:xfrm>
          <a:prstGeom prst="rect">
            <a:avLst/>
          </a:prstGeom>
        </p:spPr>
        <p:txBody>
          <a:bodyPr lIns="0" tIns="0" rIns="0" bIns="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lvl="1" indent="-169863" algn="just">
              <a:spcBef>
                <a:spcPts val="0"/>
              </a:spcBef>
              <a:spcAft>
                <a:spcPts val="1200"/>
              </a:spcAft>
              <a:buFont typeface="Arial" panose="020B0604020202020204" pitchFamily="34" charset="0"/>
              <a:buChar char="•"/>
            </a:pPr>
            <a:r>
              <a:rPr lang="en-US" sz="1800" b="1" kern="100" dirty="0">
                <a:latin typeface="Arial" panose="020B0604020202020204" pitchFamily="34" charset="0"/>
                <a:ea typeface="Calibri" panose="020F0502020204030204" pitchFamily="34" charset="0"/>
                <a:cs typeface="Arial" panose="020B0604020202020204" pitchFamily="34" charset="0"/>
              </a:rPr>
              <a:t>3,505 images have been partially annotated</a:t>
            </a:r>
          </a:p>
          <a:p>
            <a:pPr marL="179388" indent="-179388" defTabSz="695291">
              <a:spcBef>
                <a:spcPts val="0"/>
              </a:spcBef>
              <a:spcAft>
                <a:spcPts val="1200"/>
              </a:spcAft>
              <a:buFont typeface="Arial" panose="020B0604020202020204" pitchFamily="34" charset="0"/>
              <a:buChar char="•"/>
              <a:tabLst>
                <a:tab pos="168275" algn="l"/>
              </a:tabLst>
              <a:defRPr/>
            </a:pPr>
            <a:r>
              <a:rPr lang="en-US" sz="1800" b="1" kern="100" dirty="0">
                <a:latin typeface="Arial" panose="020B0604020202020204" pitchFamily="34" charset="0"/>
                <a:cs typeface="Arial" panose="020B0604020202020204" pitchFamily="34" charset="0"/>
              </a:rPr>
              <a:t>296 patients with an average of 11.8 slides per patient.</a:t>
            </a:r>
          </a:p>
          <a:p>
            <a:pPr marL="179388" indent="-179388" defTabSz="695291">
              <a:spcBef>
                <a:spcPts val="0"/>
              </a:spcBef>
              <a:spcAft>
                <a:spcPts val="1200"/>
              </a:spcAft>
              <a:buFont typeface="Arial" panose="020B0604020202020204" pitchFamily="34" charset="0"/>
              <a:buChar char="•"/>
              <a:tabLst>
                <a:tab pos="168275" algn="l"/>
              </a:tabLst>
              <a:defRPr/>
            </a:pPr>
            <a:r>
              <a:rPr lang="en-US" sz="1800" b="1" kern="100" dirty="0">
                <a:latin typeface="Arial" panose="020B0604020202020204" pitchFamily="34" charset="0"/>
                <a:cs typeface="Arial" panose="020B0604020202020204" pitchFamily="34" charset="0"/>
              </a:rPr>
              <a:t>Of these 296 patients, 74 patients contain cancerous features (4.3% of the total annotated area): ductal carcinoma in situ or invasive ductal carcinoma.</a:t>
            </a:r>
          </a:p>
          <a:p>
            <a:pPr marL="179388" indent="-179388" defTabSz="695291">
              <a:spcBef>
                <a:spcPts val="0"/>
              </a:spcBef>
              <a:spcAft>
                <a:spcPts val="1200"/>
              </a:spcAft>
              <a:buFont typeface="Arial" panose="020B0604020202020204" pitchFamily="34" charset="0"/>
              <a:buChar char="•"/>
              <a:tabLst>
                <a:tab pos="168275" algn="l"/>
              </a:tabLst>
              <a:defRPr/>
            </a:pPr>
            <a:r>
              <a:rPr lang="en-US" sz="1800" b="1" kern="100" dirty="0">
                <a:latin typeface="Arial" panose="020B0604020202020204" pitchFamily="34" charset="0"/>
                <a:cs typeface="Arial" panose="020B0604020202020204" pitchFamily="34" charset="0"/>
              </a:rPr>
              <a:t>Slides are scanned at a 20x magnification (0.50 microns per pixel) and stored in a compressed tiff SVS format.</a:t>
            </a:r>
          </a:p>
        </p:txBody>
      </p:sp>
    </p:spTree>
    <p:extLst>
      <p:ext uri="{BB962C8B-B14F-4D97-AF65-F5344CB8AC3E}">
        <p14:creationId xmlns:p14="http://schemas.microsoft.com/office/powerpoint/2010/main" val="316642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28599" y="0"/>
            <a:ext cx="8686801" cy="457200"/>
          </a:xfrm>
          <a:prstGeom prst="rect">
            <a:avLst/>
          </a:prstGeom>
        </p:spPr>
        <p:txBody>
          <a:bodyPr vert="horz" wrap="none" lIns="0" tIns="0" rIns="0" bIns="0" rtlCol="0" anchor="ctr" anchorCtr="0">
            <a:noAutofit/>
          </a:bodyPr>
          <a:lstStyle>
            <a:lvl1pPr defTabSz="457200">
              <a:spcBef>
                <a:spcPct val="0"/>
              </a:spcBef>
              <a:buNone/>
              <a:defRPr sz="2400" b="1" baseline="0">
                <a:latin typeface="Arial"/>
                <a:ea typeface="+mj-ea"/>
                <a:cs typeface="Arial"/>
              </a:defRPr>
            </a:lvl1pPr>
          </a:lstStyle>
          <a:p>
            <a:pPr>
              <a:spcBef>
                <a:spcPct val="50000"/>
              </a:spcBef>
            </a:pPr>
            <a:r>
              <a:rPr lang="en-US" dirty="0">
                <a:latin typeface="Arial" charset="0"/>
                <a:ea typeface="Arial" charset="0"/>
                <a:cs typeface="Arial" charset="0"/>
              </a:rPr>
              <a:t>The Fox Chase Cancer Center (FCCC) Corpus</a:t>
            </a:r>
            <a:endParaRPr lang="en-US" sz="2400" b="1" dirty="0">
              <a:latin typeface="Arial" charset="0"/>
              <a:ea typeface="Arial" charset="0"/>
              <a:cs typeface="Arial" charset="0"/>
            </a:endParaRPr>
          </a:p>
        </p:txBody>
      </p:sp>
      <p:sp>
        <p:nvSpPr>
          <p:cNvPr id="2" name="Content Placeholder 2">
            <a:extLst>
              <a:ext uri="{FF2B5EF4-FFF2-40B4-BE49-F238E27FC236}">
                <a16:creationId xmlns:a16="http://schemas.microsoft.com/office/drawing/2014/main" id="{A99DD559-6E35-49EC-E13B-B9ABFC24E291}"/>
              </a:ext>
            </a:extLst>
          </p:cNvPr>
          <p:cNvSpPr txBox="1">
            <a:spLocks/>
          </p:cNvSpPr>
          <p:nvPr/>
        </p:nvSpPr>
        <p:spPr>
          <a:xfrm>
            <a:off x="228600" y="659011"/>
            <a:ext cx="8686800" cy="1517338"/>
          </a:xfrm>
          <a:prstGeom prst="rect">
            <a:avLst/>
          </a:prstGeom>
        </p:spPr>
        <p:txBody>
          <a:bodyPr wrap="square" lIns="0" tIns="0" rIns="0" bIns="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defTabSz="695291">
              <a:spcBef>
                <a:spcPts val="0"/>
              </a:spcBef>
              <a:spcAft>
                <a:spcPts val="600"/>
              </a:spcAft>
              <a:buFont typeface="Arial" panose="020B0604020202020204" pitchFamily="34" charset="0"/>
              <a:buChar char="•"/>
              <a:tabLst>
                <a:tab pos="168275" algn="l"/>
              </a:tabLst>
              <a:defRPr/>
            </a:pPr>
            <a:r>
              <a:rPr lang="en-US" sz="1800" b="1" kern="100" dirty="0">
                <a:latin typeface="Arial" pitchFamily="34" charset="0"/>
                <a:cs typeface="Arial" pitchFamily="34" charset="0"/>
              </a:rPr>
              <a:t>The entire FCCC Biosample Repository (2022) was digitized – 14,288 slides collected from 13,230 subjects. Provides a wide range of cancer samples, with 10,906 instances of invasive ductal cancer (indc) and 1,222 instances of ductal carcinoma in situ (dcis). </a:t>
            </a:r>
          </a:p>
          <a:p>
            <a:pPr marL="231775" indent="-231775" algn="just" defTabSz="695291">
              <a:spcAft>
                <a:spcPts val="1200"/>
              </a:spcAft>
              <a:buFont typeface="Arial" panose="020B0604020202020204" pitchFamily="34" charset="0"/>
              <a:buChar char="•"/>
              <a:tabLst>
                <a:tab pos="168275" algn="l"/>
              </a:tabLst>
              <a:defRPr/>
            </a:pPr>
            <a:r>
              <a:rPr lang="en-US" sz="1800" b="1" kern="100" dirty="0">
                <a:latin typeface="Arial" pitchFamily="34" charset="0"/>
                <a:cs typeface="Arial" pitchFamily="34" charset="0"/>
              </a:rPr>
              <a:t>1,463 breast tissue slides have been annotated using the nine labels.</a:t>
            </a:r>
            <a:endParaRPr lang="en-US" sz="1800" b="1" dirty="0">
              <a:latin typeface="Arial" pitchFamily="34" charset="0"/>
              <a:cs typeface="Arial" pitchFamily="34" charset="0"/>
            </a:endParaRPr>
          </a:p>
        </p:txBody>
      </p:sp>
      <p:graphicFrame>
        <p:nvGraphicFramePr>
          <p:cNvPr id="6" name="Table 5">
            <a:extLst>
              <a:ext uri="{FF2B5EF4-FFF2-40B4-BE49-F238E27FC236}">
                <a16:creationId xmlns:a16="http://schemas.microsoft.com/office/drawing/2014/main" id="{953416D7-4E7E-AC4B-F549-E60015F55C18}"/>
              </a:ext>
            </a:extLst>
          </p:cNvPr>
          <p:cNvGraphicFramePr>
            <a:graphicFrameLocks noGrp="1"/>
          </p:cNvGraphicFramePr>
          <p:nvPr>
            <p:extLst>
              <p:ext uri="{D42A27DB-BD31-4B8C-83A1-F6EECF244321}">
                <p14:modId xmlns:p14="http://schemas.microsoft.com/office/powerpoint/2010/main" val="3982451202"/>
              </p:ext>
            </p:extLst>
          </p:nvPr>
        </p:nvGraphicFramePr>
        <p:xfrm>
          <a:off x="496310" y="2256786"/>
          <a:ext cx="8174825" cy="4241690"/>
        </p:xfrm>
        <a:graphic>
          <a:graphicData uri="http://schemas.openxmlformats.org/drawingml/2006/table">
            <a:tbl>
              <a:tblPr firstRow="1" firstCol="1" bandRow="1">
                <a:tableStyleId>{5C22544A-7EE6-4342-B048-85BDC9FD1C3A}</a:tableStyleId>
              </a:tblPr>
              <a:tblGrid>
                <a:gridCol w="377097">
                  <a:extLst>
                    <a:ext uri="{9D8B030D-6E8A-4147-A177-3AD203B41FA5}">
                      <a16:colId xmlns:a16="http://schemas.microsoft.com/office/drawing/2014/main" val="3410101913"/>
                    </a:ext>
                  </a:extLst>
                </a:gridCol>
                <a:gridCol w="462161">
                  <a:extLst>
                    <a:ext uri="{9D8B030D-6E8A-4147-A177-3AD203B41FA5}">
                      <a16:colId xmlns:a16="http://schemas.microsoft.com/office/drawing/2014/main" val="2228827387"/>
                    </a:ext>
                  </a:extLst>
                </a:gridCol>
                <a:gridCol w="1249548">
                  <a:extLst>
                    <a:ext uri="{9D8B030D-6E8A-4147-A177-3AD203B41FA5}">
                      <a16:colId xmlns:a16="http://schemas.microsoft.com/office/drawing/2014/main" val="3417045193"/>
                    </a:ext>
                  </a:extLst>
                </a:gridCol>
                <a:gridCol w="4410866">
                  <a:extLst>
                    <a:ext uri="{9D8B030D-6E8A-4147-A177-3AD203B41FA5}">
                      <a16:colId xmlns:a16="http://schemas.microsoft.com/office/drawing/2014/main" val="3600305031"/>
                    </a:ext>
                  </a:extLst>
                </a:gridCol>
                <a:gridCol w="1675153">
                  <a:extLst>
                    <a:ext uri="{9D8B030D-6E8A-4147-A177-3AD203B41FA5}">
                      <a16:colId xmlns:a16="http://schemas.microsoft.com/office/drawing/2014/main" val="2833823890"/>
                    </a:ext>
                  </a:extLst>
                </a:gridCol>
              </a:tblGrid>
              <a:tr h="207732">
                <a:tc>
                  <a:txBody>
                    <a:bodyPr/>
                    <a:lstStyle/>
                    <a:p>
                      <a:pPr marL="0" marR="0" algn="r">
                        <a:spcBef>
                          <a:spcPts val="0"/>
                        </a:spcBef>
                        <a:spcAft>
                          <a:spcPts val="0"/>
                        </a:spcAft>
                      </a:pPr>
                      <a:r>
                        <a:rPr lang="en-US" sz="1400" b="1" dirty="0" err="1">
                          <a:effectLst/>
                          <a:latin typeface="Arial" panose="020B0604020202020204" pitchFamily="34" charset="0"/>
                          <a:cs typeface="Arial" panose="020B0604020202020204" pitchFamily="34" charset="0"/>
                        </a:rPr>
                        <a:t>Idx</a:t>
                      </a:r>
                      <a:endParaRPr lang="en-US" sz="1400" b="1" dirty="0">
                        <a:effectLst/>
                        <a:latin typeface="Arial" panose="020B0604020202020204" pitchFamily="34" charset="0"/>
                        <a:ea typeface="+mn-ea"/>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Col</a:t>
                      </a:r>
                      <a:endParaRPr lang="en-US" sz="1400" b="1">
                        <a:effectLst/>
                        <a:latin typeface="Arial" panose="020B0604020202020204" pitchFamily="34" charset="0"/>
                        <a:ea typeface="+mn-ea"/>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Name</a:t>
                      </a:r>
                      <a:endParaRPr lang="en-US" sz="1400" b="1">
                        <a:effectLst/>
                        <a:latin typeface="Arial" panose="020B0604020202020204" pitchFamily="34" charset="0"/>
                        <a:ea typeface="+mn-ea"/>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Description</a:t>
                      </a:r>
                      <a:endParaRPr lang="en-US" sz="1400" b="1" dirty="0">
                        <a:effectLst/>
                        <a:latin typeface="Arial" panose="020B0604020202020204" pitchFamily="34" charset="0"/>
                        <a:ea typeface="+mn-ea"/>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Example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18415" marB="18415" anchor="ctr"/>
                </a:tc>
                <a:extLst>
                  <a:ext uri="{0D108BD9-81ED-4DB2-BD59-A6C34878D82A}">
                    <a16:rowId xmlns:a16="http://schemas.microsoft.com/office/drawing/2014/main" val="3434505534"/>
                  </a:ext>
                </a:extLst>
              </a:tr>
              <a:tr h="535250">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11</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K</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ICDO Code</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(Tissue Site)</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the International Classification of Diseases for Oncology (ICDO) code for the tissue site</a:t>
                      </a:r>
                      <a:endParaRPr lang="en-US" sz="1400" b="1" dirty="0">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C15.9</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4223959985"/>
                  </a:ext>
                </a:extLst>
              </a:tr>
              <a:tr h="535250">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12</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L</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Tissue Site.1</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the anatomical site of the tissue site corresponding to the ICDO code for the tissue site</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Esophagus, NOS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2018224065"/>
                  </a:ext>
                </a:extLst>
              </a:tr>
              <a:tr h="371491">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29</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AC</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Histology</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description of the cellular composition and characteristics of the tissue</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Ductal Carcinoma NOS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4254745244"/>
                  </a:ext>
                </a:extLst>
              </a:tr>
              <a:tr h="535250">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32</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AF</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Block Level Tissue Histology</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description of the block level tissue histology based on an examination and analysis of the tissue sample</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Ductal Carcinoma NOS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952386714"/>
                  </a:ext>
                </a:extLst>
              </a:tr>
              <a:tr h="699009">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33</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AG</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Gradeclin Desc</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classification of the tumor grade based on clinical evaluation; indicates the degree of abnormality or aggressiveness of cancer cells compared to normal cells</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a:effectLst/>
                          <a:latin typeface="Arial" panose="020B0604020202020204" pitchFamily="34" charset="0"/>
                          <a:cs typeface="Arial" panose="020B0604020202020204" pitchFamily="34" charset="0"/>
                        </a:rPr>
                        <a:t>Grade III Poorly Differentiated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3757521021"/>
                  </a:ext>
                </a:extLst>
              </a:tr>
              <a:tr h="862769">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34</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lgn="r">
                        <a:spcBef>
                          <a:spcPts val="0"/>
                        </a:spcBef>
                        <a:spcAft>
                          <a:spcPts val="0"/>
                        </a:spcAft>
                      </a:pPr>
                      <a:r>
                        <a:rPr lang="en-US" sz="1400" b="1">
                          <a:effectLst/>
                          <a:latin typeface="Arial" panose="020B0604020202020204" pitchFamily="34" charset="0"/>
                          <a:cs typeface="Arial" panose="020B0604020202020204" pitchFamily="34" charset="0"/>
                        </a:rPr>
                        <a:t>AH</a:t>
                      </a:r>
                      <a:endParaRPr lang="en-US" sz="1400" b="1">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dirty="0" err="1">
                          <a:effectLst/>
                          <a:latin typeface="Arial" panose="020B0604020202020204" pitchFamily="34" charset="0"/>
                          <a:cs typeface="Arial" panose="020B0604020202020204" pitchFamily="34" charset="0"/>
                        </a:rPr>
                        <a:t>Gradepath</a:t>
                      </a:r>
                      <a:r>
                        <a:rPr lang="en-US" sz="1400" b="1" dirty="0">
                          <a:effectLst/>
                          <a:latin typeface="Arial" panose="020B0604020202020204" pitchFamily="34" charset="0"/>
                          <a:cs typeface="Arial" panose="020B0604020202020204" pitchFamily="34" charset="0"/>
                        </a:rPr>
                        <a:t> Desc</a:t>
                      </a:r>
                      <a:endParaRPr lang="en-US" sz="1400" b="1" dirty="0">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description or classification of the tumor grade based on the degree of differentiation of the tumor cells; is a measure of how abnormal the cancer cells look under the microscope</a:t>
                      </a:r>
                      <a:endParaRPr lang="en-US" sz="1400" b="1" dirty="0">
                        <a:effectLst/>
                        <a:latin typeface="Arial" panose="020B0604020202020204" pitchFamily="34" charset="0"/>
                        <a:ea typeface="+mn-ea"/>
                        <a:cs typeface="Arial" panose="020B0604020202020204" pitchFamily="34" charset="0"/>
                      </a:endParaRPr>
                    </a:p>
                  </a:txBody>
                  <a:tcPr marL="36830" marR="36830" marT="18415" marB="18415"/>
                </a:tc>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Grade cannot be assessed (GX); Unknown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18415" marB="18415"/>
                </a:tc>
                <a:extLst>
                  <a:ext uri="{0D108BD9-81ED-4DB2-BD59-A6C34878D82A}">
                    <a16:rowId xmlns:a16="http://schemas.microsoft.com/office/drawing/2014/main" val="1558383296"/>
                  </a:ext>
                </a:extLst>
              </a:tr>
            </a:tbl>
          </a:graphicData>
        </a:graphic>
      </p:graphicFrame>
    </p:spTree>
    <p:extLst>
      <p:ext uri="{BB962C8B-B14F-4D97-AF65-F5344CB8AC3E}">
        <p14:creationId xmlns:p14="http://schemas.microsoft.com/office/powerpoint/2010/main" val="4165004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2" y="666044"/>
            <a:ext cx="8688387" cy="5974469"/>
          </a:xfrm>
          <a:prstGeom prst="rect">
            <a:avLst/>
          </a:prstGeom>
          <a:noFill/>
          <a:ln>
            <a:noFill/>
          </a:ln>
        </p:spPr>
        <p:txBody>
          <a:bodyPr lIns="0" tIns="0" rIns="0" bIns="0"/>
          <a:lstStyle>
            <a:defPPr>
              <a:defRPr lang="en-US"/>
            </a:defPPr>
            <a:lvl2pPr marL="223838" lvl="1" indent="-223838">
              <a:spcAft>
                <a:spcPts val="1200"/>
              </a:spcAft>
              <a:buFont typeface="Arial" charset="0"/>
              <a:buChar char="•"/>
              <a:defRPr b="1">
                <a:solidFill>
                  <a:srgbClr val="000000"/>
                </a:solidFill>
                <a:latin typeface="Arial"/>
                <a:cs typeface="Arial"/>
              </a:defRPr>
            </a:lvl2pPr>
          </a:lstStyle>
          <a:p>
            <a:pPr marL="508000" marR="0" lvl="1" indent="-284163" algn="l" defTabSz="457200" rtl="0" eaLnBrk="1" fontAlgn="auto" latinLnBrk="0" hangingPunct="1">
              <a:lnSpc>
                <a:spcPct val="100000"/>
              </a:lnSpc>
              <a:spcBef>
                <a:spcPts val="0"/>
              </a:spcBef>
              <a:spcAft>
                <a:spcPts val="30800"/>
              </a:spcAft>
              <a:buClrTx/>
              <a:buSzTx/>
              <a:buFont typeface="Wingdings" charset="2"/>
              <a:buChar char="q"/>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Automated segmentation system based on ResNet18:</a:t>
            </a:r>
          </a:p>
        </p:txBody>
      </p:sp>
      <p:sp>
        <p:nvSpPr>
          <p:cNvPr id="4" name="Title 2"/>
          <p:cNvSpPr txBox="1">
            <a:spLocks/>
          </p:cNvSpPr>
          <p:nvPr/>
        </p:nvSpPr>
        <p:spPr>
          <a:xfrm>
            <a:off x="227012" y="0"/>
            <a:ext cx="8688387" cy="393234"/>
          </a:xfrm>
          <a:prstGeom prst="rect">
            <a:avLst/>
          </a:prstGeom>
        </p:spPr>
        <p:txBody>
          <a:bodyPr vert="horz" wrap="none" lIns="0" tIns="0" rIns="0" bIns="0" rtlCol="0" anchor="ctr" anchorCtr="0">
            <a:noAutofit/>
          </a:bodyPr>
          <a:lstStyle>
            <a:lvl1pPr>
              <a:spcBef>
                <a:spcPct val="0"/>
              </a:spcBef>
              <a:buNone/>
              <a:defRPr sz="2400" b="1" baseline="0">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Deep Learning Technology</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grpSp>
        <p:nvGrpSpPr>
          <p:cNvPr id="67" name="Group 66">
            <a:extLst>
              <a:ext uri="{FF2B5EF4-FFF2-40B4-BE49-F238E27FC236}">
                <a16:creationId xmlns:a16="http://schemas.microsoft.com/office/drawing/2014/main" id="{5E1E2172-1A57-6C48-1607-9D6F285A2CB8}"/>
              </a:ext>
            </a:extLst>
          </p:cNvPr>
          <p:cNvGrpSpPr/>
          <p:nvPr/>
        </p:nvGrpSpPr>
        <p:grpSpPr>
          <a:xfrm>
            <a:off x="199608" y="1278014"/>
            <a:ext cx="8773420" cy="4794543"/>
            <a:chOff x="109296" y="939344"/>
            <a:chExt cx="8773420" cy="4794543"/>
          </a:xfrm>
        </p:grpSpPr>
        <p:graphicFrame>
          <p:nvGraphicFramePr>
            <p:cNvPr id="2" name="Table 4">
              <a:extLst>
                <a:ext uri="{FF2B5EF4-FFF2-40B4-BE49-F238E27FC236}">
                  <a16:creationId xmlns:a16="http://schemas.microsoft.com/office/drawing/2014/main" id="{57288929-2E82-6FF1-38E3-B11BCC812262}"/>
                </a:ext>
              </a:extLst>
            </p:cNvPr>
            <p:cNvGraphicFramePr>
              <a:graphicFrameLocks/>
            </p:cNvGraphicFramePr>
            <p:nvPr>
              <p:extLst>
                <p:ext uri="{D42A27DB-BD31-4B8C-83A1-F6EECF244321}">
                  <p14:modId xmlns:p14="http://schemas.microsoft.com/office/powerpoint/2010/main" val="2659995448"/>
                </p:ext>
              </p:extLst>
            </p:nvPr>
          </p:nvGraphicFramePr>
          <p:xfrm>
            <a:off x="344608" y="3835179"/>
            <a:ext cx="6309360" cy="1828800"/>
          </p:xfrm>
          <a:graphic>
            <a:graphicData uri="http://schemas.openxmlformats.org/drawingml/2006/table">
              <a:tbl>
                <a:tblPr firstRow="1" bandRow="1">
                  <a:tableStyleId>{5C22544A-7EE6-4342-B048-85BDC9FD1C3A}</a:tableStyleId>
                </a:tblPr>
                <a:tblGrid>
                  <a:gridCol w="1073468">
                    <a:extLst>
                      <a:ext uri="{9D8B030D-6E8A-4147-A177-3AD203B41FA5}">
                        <a16:colId xmlns:a16="http://schemas.microsoft.com/office/drawing/2014/main" val="4943971"/>
                      </a:ext>
                    </a:extLst>
                  </a:gridCol>
                  <a:gridCol w="1051560">
                    <a:extLst>
                      <a:ext uri="{9D8B030D-6E8A-4147-A177-3AD203B41FA5}">
                        <a16:colId xmlns:a16="http://schemas.microsoft.com/office/drawing/2014/main" val="3197695347"/>
                      </a:ext>
                    </a:extLst>
                  </a:gridCol>
                  <a:gridCol w="774836">
                    <a:extLst>
                      <a:ext uri="{9D8B030D-6E8A-4147-A177-3AD203B41FA5}">
                        <a16:colId xmlns:a16="http://schemas.microsoft.com/office/drawing/2014/main" val="4130705665"/>
                      </a:ext>
                    </a:extLst>
                  </a:gridCol>
                  <a:gridCol w="885521">
                    <a:extLst>
                      <a:ext uri="{9D8B030D-6E8A-4147-A177-3AD203B41FA5}">
                        <a16:colId xmlns:a16="http://schemas.microsoft.com/office/drawing/2014/main" val="1246603631"/>
                      </a:ext>
                    </a:extLst>
                  </a:gridCol>
                  <a:gridCol w="830182">
                    <a:extLst>
                      <a:ext uri="{9D8B030D-6E8A-4147-A177-3AD203B41FA5}">
                        <a16:colId xmlns:a16="http://schemas.microsoft.com/office/drawing/2014/main" val="3436879529"/>
                      </a:ext>
                    </a:extLst>
                  </a:gridCol>
                  <a:gridCol w="885521">
                    <a:extLst>
                      <a:ext uri="{9D8B030D-6E8A-4147-A177-3AD203B41FA5}">
                        <a16:colId xmlns:a16="http://schemas.microsoft.com/office/drawing/2014/main" val="2663933685"/>
                      </a:ext>
                    </a:extLst>
                  </a:gridCol>
                  <a:gridCol w="808272">
                    <a:extLst>
                      <a:ext uri="{9D8B030D-6E8A-4147-A177-3AD203B41FA5}">
                        <a16:colId xmlns:a16="http://schemas.microsoft.com/office/drawing/2014/main" val="1067719438"/>
                      </a:ext>
                    </a:extLst>
                  </a:gridCol>
                </a:tblGrid>
                <a:tr h="304800">
                  <a:tc>
                    <a:txBody>
                      <a:bodyPr/>
                      <a:lstStyle/>
                      <a:p>
                        <a:pPr algn="ctr"/>
                        <a:endParaRPr lang="en-US" sz="1200" dirty="0"/>
                      </a:p>
                    </a:txBody>
                    <a:tcPr anchor="ctr"/>
                  </a:tc>
                  <a:tc>
                    <a:txBody>
                      <a:bodyPr/>
                      <a:lstStyle/>
                      <a:p>
                        <a:pPr algn="ctr"/>
                        <a:r>
                          <a:rPr lang="en-US" sz="1200" dirty="0"/>
                          <a:t>Input Layer</a:t>
                        </a:r>
                      </a:p>
                    </a:txBody>
                    <a:tcPr anchor="ctr"/>
                  </a:tc>
                  <a:tc>
                    <a:txBody>
                      <a:bodyPr/>
                      <a:lstStyle/>
                      <a:p>
                        <a:pPr algn="ctr"/>
                        <a:r>
                          <a:rPr lang="en-US" sz="1200" dirty="0"/>
                          <a:t>Layer 1</a:t>
                        </a:r>
                      </a:p>
                    </a:txBody>
                    <a:tcPr anchor="ctr"/>
                  </a:tc>
                  <a:tc>
                    <a:txBody>
                      <a:bodyPr/>
                      <a:lstStyle/>
                      <a:p>
                        <a:pPr algn="ctr"/>
                        <a:r>
                          <a:rPr lang="en-US" sz="1200" dirty="0"/>
                          <a:t>Layer 2</a:t>
                        </a:r>
                      </a:p>
                    </a:txBody>
                    <a:tcPr anchor="ctr"/>
                  </a:tc>
                  <a:tc>
                    <a:txBody>
                      <a:bodyPr/>
                      <a:lstStyle/>
                      <a:p>
                        <a:pPr algn="ctr"/>
                        <a:r>
                          <a:rPr lang="en-US" sz="1200" dirty="0"/>
                          <a:t>Layer 3</a:t>
                        </a:r>
                      </a:p>
                    </a:txBody>
                    <a:tcPr anchor="ctr"/>
                  </a:tc>
                  <a:tc>
                    <a:txBody>
                      <a:bodyPr/>
                      <a:lstStyle/>
                      <a:p>
                        <a:pPr algn="ctr"/>
                        <a:r>
                          <a:rPr lang="en-US" sz="1200" dirty="0"/>
                          <a:t>Layer 4</a:t>
                        </a:r>
                      </a:p>
                    </a:txBody>
                    <a:tcPr anchor="ctr"/>
                  </a:tc>
                  <a:tc>
                    <a:txBody>
                      <a:bodyPr/>
                      <a:lstStyle/>
                      <a:p>
                        <a:pPr algn="ctr"/>
                        <a:r>
                          <a:rPr lang="en-US" sz="1200" dirty="0"/>
                          <a:t>Output</a:t>
                        </a:r>
                      </a:p>
                    </a:txBody>
                    <a:tcPr anchor="ctr"/>
                  </a:tc>
                  <a:extLst>
                    <a:ext uri="{0D108BD9-81ED-4DB2-BD59-A6C34878D82A}">
                      <a16:rowId xmlns:a16="http://schemas.microsoft.com/office/drawing/2014/main" val="2569021443"/>
                    </a:ext>
                  </a:extLst>
                </a:tr>
                <a:tr h="304800">
                  <a:tc>
                    <a:txBody>
                      <a:bodyPr/>
                      <a:lstStyle/>
                      <a:p>
                        <a:pPr algn="ctr"/>
                        <a:r>
                          <a:rPr lang="en-US" sz="1200" b="1" dirty="0"/>
                          <a:t>Input</a:t>
                        </a:r>
                      </a:p>
                    </a:txBody>
                    <a:tcPr anchor="ctr"/>
                  </a:tc>
                  <a:tc>
                    <a:txBody>
                      <a:bodyPr/>
                      <a:lstStyle/>
                      <a:p>
                        <a:pPr algn="ctr"/>
                        <a:r>
                          <a:rPr lang="en-US" sz="1200" dirty="0"/>
                          <a:t>(3, 64)</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r>
                          <a:rPr lang="en-US" sz="1200" dirty="0"/>
                          <a:t>---</a:t>
                        </a:r>
                      </a:p>
                    </a:txBody>
                    <a:tcPr anchor="ctr"/>
                  </a:tc>
                  <a:extLst>
                    <a:ext uri="{0D108BD9-81ED-4DB2-BD59-A6C34878D82A}">
                      <a16:rowId xmlns:a16="http://schemas.microsoft.com/office/drawing/2014/main" val="3139607690"/>
                    </a:ext>
                  </a:extLst>
                </a:tr>
                <a:tr h="304800">
                  <a:tc>
                    <a:txBody>
                      <a:bodyPr/>
                      <a:lstStyle/>
                      <a:p>
                        <a:pPr algn="ctr"/>
                        <a:r>
                          <a:rPr lang="en-US" sz="1200" b="1" dirty="0"/>
                          <a:t>Basic Block</a:t>
                        </a:r>
                      </a:p>
                    </a:txBody>
                    <a:tcPr anchor="ctr"/>
                  </a:tc>
                  <a:tc>
                    <a:txBody>
                      <a:bodyPr/>
                      <a:lstStyle/>
                      <a:p>
                        <a:pPr algn="ctr"/>
                        <a:r>
                          <a:rPr lang="en-US" sz="1200" dirty="0"/>
                          <a:t>---</a:t>
                        </a:r>
                      </a:p>
                    </a:txBody>
                    <a:tcPr anchor="ct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dirty="0"/>
                          <a:t>(64, 64)</a:t>
                        </a:r>
                      </a:p>
                    </a:txBody>
                    <a:tcPr anchor="ctr"/>
                  </a:tc>
                  <a:tc>
                    <a:txBody>
                      <a:bodyPr/>
                      <a:lstStyle/>
                      <a:p>
                        <a:pPr algn="ctr"/>
                        <a:r>
                          <a:rPr lang="en-US" sz="1200" dirty="0"/>
                          <a:t>(64, 128)</a:t>
                        </a:r>
                      </a:p>
                    </a:txBody>
                    <a:tcPr anchor="ctr"/>
                  </a:tc>
                  <a:tc>
                    <a:txBody>
                      <a:bodyPr/>
                      <a:lstStyle/>
                      <a:p>
                        <a:pPr algn="ctr"/>
                        <a:r>
                          <a:rPr lang="en-US" sz="1200" dirty="0"/>
                          <a:t>(128, 256)</a:t>
                        </a:r>
                      </a:p>
                    </a:txBody>
                    <a:tcPr anchor="ctr"/>
                  </a:tc>
                  <a:tc>
                    <a:txBody>
                      <a:bodyPr/>
                      <a:lstStyle/>
                      <a:p>
                        <a:pPr algn="ctr"/>
                        <a:r>
                          <a:rPr lang="en-US" sz="1200" dirty="0"/>
                          <a:t>(256, 512)</a:t>
                        </a:r>
                      </a:p>
                    </a:txBody>
                    <a:tcPr anchor="ctr"/>
                  </a:tc>
                  <a:tc>
                    <a:txBody>
                      <a:bodyPr/>
                      <a:lstStyle/>
                      <a:p>
                        <a:pPr algn="ctr"/>
                        <a:r>
                          <a:rPr lang="en-US" sz="1200" dirty="0"/>
                          <a:t>---</a:t>
                        </a:r>
                      </a:p>
                    </a:txBody>
                    <a:tcPr anchor="ctr"/>
                  </a:tc>
                  <a:extLst>
                    <a:ext uri="{0D108BD9-81ED-4DB2-BD59-A6C34878D82A}">
                      <a16:rowId xmlns:a16="http://schemas.microsoft.com/office/drawing/2014/main" val="3573783343"/>
                    </a:ext>
                  </a:extLst>
                </a:tr>
                <a:tr h="304800">
                  <a:tc>
                    <a:txBody>
                      <a:bodyPr/>
                      <a:lstStyle/>
                      <a:p>
                        <a:pPr algn="ctr"/>
                        <a:r>
                          <a:rPr lang="en-US" sz="1200" b="1" dirty="0"/>
                          <a:t>Downsample</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r>
                          <a:rPr lang="en-US" sz="1200" dirty="0"/>
                          <a:t>(64, 128)</a:t>
                        </a:r>
                      </a:p>
                    </a:txBody>
                    <a:tcPr anchor="ctr"/>
                  </a:tc>
                  <a:tc>
                    <a:txBody>
                      <a:bodyPr/>
                      <a:lstStyle/>
                      <a:p>
                        <a:pPr algn="ctr"/>
                        <a:r>
                          <a:rPr lang="en-US" sz="1200" dirty="0"/>
                          <a:t>(128, 256)</a:t>
                        </a:r>
                      </a:p>
                    </a:txBody>
                    <a:tcPr anchor="ctr"/>
                  </a:tc>
                  <a:tc>
                    <a:txBody>
                      <a:bodyPr/>
                      <a:lstStyle/>
                      <a:p>
                        <a:pPr algn="ctr"/>
                        <a:r>
                          <a:rPr lang="en-US" sz="1200" dirty="0"/>
                          <a:t>(256, 512)</a:t>
                        </a:r>
                      </a:p>
                    </a:txBody>
                    <a:tcPr anchor="ctr"/>
                  </a:tc>
                  <a:tc>
                    <a:txBody>
                      <a:bodyPr/>
                      <a:lstStyle/>
                      <a:p>
                        <a:pPr algn="ctr"/>
                        <a:r>
                          <a:rPr lang="en-US" sz="1200" dirty="0"/>
                          <a:t>---</a:t>
                        </a:r>
                      </a:p>
                    </a:txBody>
                    <a:tcPr anchor="ctr"/>
                  </a:tc>
                  <a:extLst>
                    <a:ext uri="{0D108BD9-81ED-4DB2-BD59-A6C34878D82A}">
                      <a16:rowId xmlns:a16="http://schemas.microsoft.com/office/drawing/2014/main" val="227323902"/>
                    </a:ext>
                  </a:extLst>
                </a:tr>
                <a:tr h="304800">
                  <a:tc>
                    <a:txBody>
                      <a:bodyPr/>
                      <a:lstStyle/>
                      <a:p>
                        <a:pPr algn="ctr"/>
                        <a:r>
                          <a:rPr lang="en-US" sz="1200" b="1" dirty="0"/>
                          <a:t>Basic Block</a:t>
                        </a:r>
                      </a:p>
                    </a:txBody>
                    <a:tcPr anchor="ctr"/>
                  </a:tc>
                  <a:tc>
                    <a:txBody>
                      <a:bodyPr/>
                      <a:lstStyle/>
                      <a:p>
                        <a:pPr algn="ctr"/>
                        <a:r>
                          <a:rPr lang="en-US" sz="1200" dirty="0"/>
                          <a:t>---</a:t>
                        </a:r>
                      </a:p>
                    </a:txBody>
                    <a:tcPr anchor="ct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dirty="0"/>
                          <a:t>(64, 64)</a:t>
                        </a:r>
                      </a:p>
                    </a:txBody>
                    <a:tcPr anchor="ctr"/>
                  </a:tc>
                  <a:tc>
                    <a:txBody>
                      <a:bodyPr/>
                      <a:lstStyle/>
                      <a:p>
                        <a:pPr algn="ctr"/>
                        <a:r>
                          <a:rPr lang="en-US" sz="1200" dirty="0"/>
                          <a:t>(128, 128)</a:t>
                        </a:r>
                      </a:p>
                    </a:txBody>
                    <a:tcPr anchor="ctr"/>
                  </a:tc>
                  <a:tc>
                    <a:txBody>
                      <a:bodyPr/>
                      <a:lstStyle/>
                      <a:p>
                        <a:pPr algn="ctr"/>
                        <a:r>
                          <a:rPr lang="en-US" sz="1200" dirty="0"/>
                          <a:t>(256, 256)</a:t>
                        </a:r>
                      </a:p>
                    </a:txBody>
                    <a:tcPr anchor="ctr"/>
                  </a:tc>
                  <a:tc>
                    <a:txBody>
                      <a:bodyPr/>
                      <a:lstStyle/>
                      <a:p>
                        <a:pPr algn="ctr"/>
                        <a:r>
                          <a:rPr lang="en-US" sz="1200" dirty="0"/>
                          <a:t>(512, 512)</a:t>
                        </a:r>
                      </a:p>
                    </a:txBody>
                    <a:tcPr anchor="ctr"/>
                  </a:tc>
                  <a:tc>
                    <a:txBody>
                      <a:bodyPr/>
                      <a:lstStyle/>
                      <a:p>
                        <a:pPr algn="ctr"/>
                        <a:r>
                          <a:rPr lang="en-US" sz="1200" dirty="0"/>
                          <a:t>---</a:t>
                        </a:r>
                      </a:p>
                    </a:txBody>
                    <a:tcPr anchor="ctr"/>
                  </a:tc>
                  <a:extLst>
                    <a:ext uri="{0D108BD9-81ED-4DB2-BD59-A6C34878D82A}">
                      <a16:rowId xmlns:a16="http://schemas.microsoft.com/office/drawing/2014/main" val="404197312"/>
                    </a:ext>
                  </a:extLst>
                </a:tr>
                <a:tr h="304800">
                  <a:tc>
                    <a:txBody>
                      <a:bodyPr/>
                      <a:lstStyle/>
                      <a:p>
                        <a:pPr algn="ctr"/>
                        <a:r>
                          <a:rPr lang="en-US" sz="1200" b="1" dirty="0"/>
                          <a:t>Output</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r>
                          <a:rPr lang="en-US" sz="1200" dirty="0"/>
                          <a:t>(512, 2)</a:t>
                        </a:r>
                      </a:p>
                    </a:txBody>
                    <a:tcPr anchor="ctr"/>
                  </a:tc>
                  <a:extLst>
                    <a:ext uri="{0D108BD9-81ED-4DB2-BD59-A6C34878D82A}">
                      <a16:rowId xmlns:a16="http://schemas.microsoft.com/office/drawing/2014/main" val="296820819"/>
                    </a:ext>
                  </a:extLst>
                </a:tr>
              </a:tbl>
            </a:graphicData>
          </a:graphic>
        </p:graphicFrame>
        <p:grpSp>
          <p:nvGrpSpPr>
            <p:cNvPr id="6" name="Group 5">
              <a:extLst>
                <a:ext uri="{FF2B5EF4-FFF2-40B4-BE49-F238E27FC236}">
                  <a16:creationId xmlns:a16="http://schemas.microsoft.com/office/drawing/2014/main" id="{D53EA47A-0AB5-7116-64B6-F936F24C9236}"/>
                </a:ext>
              </a:extLst>
            </p:cNvPr>
            <p:cNvGrpSpPr>
              <a:grpSpLocks noChangeAspect="1"/>
            </p:cNvGrpSpPr>
            <p:nvPr/>
          </p:nvGrpSpPr>
          <p:grpSpPr>
            <a:xfrm>
              <a:off x="109296" y="939344"/>
              <a:ext cx="2743200" cy="1757986"/>
              <a:chOff x="419100" y="304800"/>
              <a:chExt cx="3611707" cy="2314575"/>
            </a:xfrm>
          </p:grpSpPr>
          <p:sp>
            <p:nvSpPr>
              <p:cNvPr id="7" name="Rectangle: Rounded Corners 6">
                <a:extLst>
                  <a:ext uri="{FF2B5EF4-FFF2-40B4-BE49-F238E27FC236}">
                    <a16:creationId xmlns:a16="http://schemas.microsoft.com/office/drawing/2014/main" id="{F952D885-82C8-9A07-51F9-64A931E72921}"/>
                  </a:ext>
                </a:extLst>
              </p:cNvPr>
              <p:cNvSpPr/>
              <p:nvPr/>
            </p:nvSpPr>
            <p:spPr>
              <a:xfrm>
                <a:off x="503362" y="304800"/>
                <a:ext cx="3460395" cy="23145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Rectangle 7">
                <a:extLst>
                  <a:ext uri="{FF2B5EF4-FFF2-40B4-BE49-F238E27FC236}">
                    <a16:creationId xmlns:a16="http://schemas.microsoft.com/office/drawing/2014/main" id="{106EC2E1-79F0-1CFE-BDB4-D61646540826}"/>
                  </a:ext>
                </a:extLst>
              </p:cNvPr>
              <p:cNvSpPr/>
              <p:nvPr/>
            </p:nvSpPr>
            <p:spPr>
              <a:xfrm>
                <a:off x="687933" y="1833782"/>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Rectangle 8">
                <a:extLst>
                  <a:ext uri="{FF2B5EF4-FFF2-40B4-BE49-F238E27FC236}">
                    <a16:creationId xmlns:a16="http://schemas.microsoft.com/office/drawing/2014/main" id="{32B2DFC3-9F4C-4A34-6124-D79812E627C1}"/>
                  </a:ext>
                </a:extLst>
              </p:cNvPr>
              <p:cNvSpPr/>
              <p:nvPr/>
            </p:nvSpPr>
            <p:spPr>
              <a:xfrm>
                <a:off x="755851" y="1904599"/>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 name="Rectangle 9">
                <a:extLst>
                  <a:ext uri="{FF2B5EF4-FFF2-40B4-BE49-F238E27FC236}">
                    <a16:creationId xmlns:a16="http://schemas.microsoft.com/office/drawing/2014/main" id="{CB63DE4C-79AB-EC7F-DC16-A07458778089}"/>
                  </a:ext>
                </a:extLst>
              </p:cNvPr>
              <p:cNvSpPr/>
              <p:nvPr/>
            </p:nvSpPr>
            <p:spPr>
              <a:xfrm>
                <a:off x="827081" y="1959678"/>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7C5C1F3E-67EF-2FB3-46B4-0208A5048347}"/>
                  </a:ext>
                </a:extLst>
              </p:cNvPr>
              <p:cNvSpPr/>
              <p:nvPr/>
            </p:nvSpPr>
            <p:spPr>
              <a:xfrm>
                <a:off x="1957717" y="1913716"/>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 name="Rectangle 11">
                <a:extLst>
                  <a:ext uri="{FF2B5EF4-FFF2-40B4-BE49-F238E27FC236}">
                    <a16:creationId xmlns:a16="http://schemas.microsoft.com/office/drawing/2014/main" id="{89D2C69B-2D93-740B-BBA3-DE56927A7D4D}"/>
                  </a:ext>
                </a:extLst>
              </p:cNvPr>
              <p:cNvSpPr/>
              <p:nvPr/>
            </p:nvSpPr>
            <p:spPr>
              <a:xfrm>
                <a:off x="2016785" y="1968551"/>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Rectangle 12">
                <a:extLst>
                  <a:ext uri="{FF2B5EF4-FFF2-40B4-BE49-F238E27FC236}">
                    <a16:creationId xmlns:a16="http://schemas.microsoft.com/office/drawing/2014/main" id="{E111E29C-CD34-E1FD-BA76-860F4C5F0502}"/>
                  </a:ext>
                </a:extLst>
              </p:cNvPr>
              <p:cNvSpPr/>
              <p:nvPr/>
            </p:nvSpPr>
            <p:spPr>
              <a:xfrm>
                <a:off x="2078181" y="2025775"/>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 name="Rectangle 13">
                <a:extLst>
                  <a:ext uri="{FF2B5EF4-FFF2-40B4-BE49-F238E27FC236}">
                    <a16:creationId xmlns:a16="http://schemas.microsoft.com/office/drawing/2014/main" id="{1FF88CA5-D891-FA05-BD89-2A2613E35E52}"/>
                  </a:ext>
                </a:extLst>
              </p:cNvPr>
              <p:cNvSpPr/>
              <p:nvPr/>
            </p:nvSpPr>
            <p:spPr>
              <a:xfrm>
                <a:off x="3116808" y="1862357"/>
                <a:ext cx="457199" cy="457200"/>
              </a:xfrm>
              <a:prstGeom prst="rect">
                <a:avLst/>
              </a:prstGeom>
              <a:solidFill>
                <a:schemeClr val="accent2">
                  <a:lumMod val="60000"/>
                  <a:lumOff val="40000"/>
                  <a:alpha val="30196"/>
                </a:schemeClr>
              </a:solidFill>
              <a:ln w="19050">
                <a:solidFill>
                  <a:schemeClr val="accent2">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Rectangle 14">
                <a:extLst>
                  <a:ext uri="{FF2B5EF4-FFF2-40B4-BE49-F238E27FC236}">
                    <a16:creationId xmlns:a16="http://schemas.microsoft.com/office/drawing/2014/main" id="{1EEB3AB7-5AAC-70AF-4240-ECE451A8FF68}"/>
                  </a:ext>
                </a:extLst>
              </p:cNvPr>
              <p:cNvSpPr/>
              <p:nvPr/>
            </p:nvSpPr>
            <p:spPr>
              <a:xfrm>
                <a:off x="3184726" y="1933174"/>
                <a:ext cx="457199" cy="457200"/>
              </a:xfrm>
              <a:prstGeom prst="rect">
                <a:avLst/>
              </a:prstGeom>
              <a:solidFill>
                <a:schemeClr val="accent2">
                  <a:lumMod val="60000"/>
                  <a:lumOff val="40000"/>
                  <a:alpha val="30196"/>
                </a:schemeClr>
              </a:solidFill>
              <a:ln w="19050">
                <a:solidFill>
                  <a:schemeClr val="accent2">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Rectangle 15">
                <a:extLst>
                  <a:ext uri="{FF2B5EF4-FFF2-40B4-BE49-F238E27FC236}">
                    <a16:creationId xmlns:a16="http://schemas.microsoft.com/office/drawing/2014/main" id="{788C2CDC-011C-B4E5-789E-A71C70EA5E4C}"/>
                  </a:ext>
                </a:extLst>
              </p:cNvPr>
              <p:cNvSpPr/>
              <p:nvPr/>
            </p:nvSpPr>
            <p:spPr>
              <a:xfrm>
                <a:off x="3255956" y="1988253"/>
                <a:ext cx="457199" cy="457200"/>
              </a:xfrm>
              <a:prstGeom prst="rect">
                <a:avLst/>
              </a:prstGeom>
              <a:solidFill>
                <a:schemeClr val="accent2">
                  <a:lumMod val="60000"/>
                  <a:lumOff val="40000"/>
                  <a:alpha val="30196"/>
                </a:schemeClr>
              </a:solidFill>
              <a:ln w="19050">
                <a:solidFill>
                  <a:schemeClr val="accent2">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TextBox 16">
                <a:extLst>
                  <a:ext uri="{FF2B5EF4-FFF2-40B4-BE49-F238E27FC236}">
                    <a16:creationId xmlns:a16="http://schemas.microsoft.com/office/drawing/2014/main" id="{75E7DE37-F65B-44EF-59DC-C62D6078C071}"/>
                  </a:ext>
                </a:extLst>
              </p:cNvPr>
              <p:cNvSpPr txBox="1"/>
              <p:nvPr/>
            </p:nvSpPr>
            <p:spPr>
              <a:xfrm>
                <a:off x="419100" y="1009650"/>
                <a:ext cx="1144732" cy="688875"/>
              </a:xfrm>
              <a:prstGeom prst="rect">
                <a:avLst/>
              </a:prstGeom>
              <a:noFill/>
            </p:spPr>
            <p:txBody>
              <a:bodyPr wrap="square" rtlCol="0">
                <a:spAutoFit/>
              </a:bodyPr>
              <a:lstStyle/>
              <a:p>
                <a:pPr algn="ctr"/>
                <a:r>
                  <a:rPr lang="en-US" sz="700" dirty="0"/>
                  <a:t>Conv2D@D</a:t>
                </a:r>
                <a:r>
                  <a:rPr lang="en-US" sz="700" baseline="-25000" dirty="0"/>
                  <a:t>1</a:t>
                </a:r>
                <a:r>
                  <a:rPr lang="en-US" sz="700" dirty="0"/>
                  <a:t>xD</a:t>
                </a:r>
                <a:r>
                  <a:rPr lang="en-US" sz="700" baseline="-25000" dirty="0"/>
                  <a:t>2</a:t>
                </a:r>
              </a:p>
              <a:p>
                <a:pPr algn="ctr"/>
                <a:r>
                  <a:rPr lang="en-US" sz="700" dirty="0"/>
                  <a:t>kernel: 7x7</a:t>
                </a:r>
              </a:p>
              <a:p>
                <a:pPr algn="ctr"/>
                <a:r>
                  <a:rPr lang="en-US" sz="700" dirty="0"/>
                  <a:t>stride: 2x2</a:t>
                </a:r>
              </a:p>
              <a:p>
                <a:pPr algn="ctr"/>
                <a:r>
                  <a:rPr lang="en-US" sz="700" dirty="0"/>
                  <a:t>padding: 3x3</a:t>
                </a:r>
              </a:p>
            </p:txBody>
          </p:sp>
          <p:sp>
            <p:nvSpPr>
              <p:cNvPr id="18" name="TextBox 17">
                <a:extLst>
                  <a:ext uri="{FF2B5EF4-FFF2-40B4-BE49-F238E27FC236}">
                    <a16:creationId xmlns:a16="http://schemas.microsoft.com/office/drawing/2014/main" id="{79287806-B1B6-CED0-D0E3-8B457C7669F9}"/>
                  </a:ext>
                </a:extLst>
              </p:cNvPr>
              <p:cNvSpPr txBox="1"/>
              <p:nvPr/>
            </p:nvSpPr>
            <p:spPr>
              <a:xfrm>
                <a:off x="1609724" y="1466850"/>
                <a:ext cx="1144732" cy="263394"/>
              </a:xfrm>
              <a:prstGeom prst="rect">
                <a:avLst/>
              </a:prstGeom>
              <a:noFill/>
            </p:spPr>
            <p:txBody>
              <a:bodyPr wrap="square" rtlCol="0">
                <a:spAutoFit/>
              </a:bodyPr>
              <a:lstStyle/>
              <a:p>
                <a:pPr algn="ctr"/>
                <a:r>
                  <a:rPr lang="en-US" sz="700" dirty="0"/>
                  <a:t>BatchNorm@D</a:t>
                </a:r>
                <a:r>
                  <a:rPr lang="en-US" sz="700" baseline="-25000" dirty="0"/>
                  <a:t>2</a:t>
                </a:r>
              </a:p>
            </p:txBody>
          </p:sp>
          <p:sp>
            <p:nvSpPr>
              <p:cNvPr id="19" name="TextBox 18">
                <a:extLst>
                  <a:ext uri="{FF2B5EF4-FFF2-40B4-BE49-F238E27FC236}">
                    <a16:creationId xmlns:a16="http://schemas.microsoft.com/office/drawing/2014/main" id="{162F8A5B-F2C6-50DD-859C-578C51BE91DA}"/>
                  </a:ext>
                </a:extLst>
              </p:cNvPr>
              <p:cNvSpPr txBox="1"/>
              <p:nvPr/>
            </p:nvSpPr>
            <p:spPr>
              <a:xfrm>
                <a:off x="2770233" y="971550"/>
                <a:ext cx="1260574" cy="830702"/>
              </a:xfrm>
              <a:prstGeom prst="rect">
                <a:avLst/>
              </a:prstGeom>
              <a:noFill/>
            </p:spPr>
            <p:txBody>
              <a:bodyPr wrap="square" rtlCol="0">
                <a:spAutoFit/>
              </a:bodyPr>
              <a:lstStyle/>
              <a:p>
                <a:pPr algn="ctr"/>
                <a:r>
                  <a:rPr lang="en-US" sz="700" dirty="0"/>
                  <a:t>MaxPool2D@D</a:t>
                </a:r>
                <a:r>
                  <a:rPr lang="en-US" sz="700" baseline="-25000" dirty="0"/>
                  <a:t>1</a:t>
                </a:r>
                <a:r>
                  <a:rPr lang="en-US" sz="700" dirty="0"/>
                  <a:t>xD</a:t>
                </a:r>
                <a:r>
                  <a:rPr lang="en-US" sz="700" baseline="-25000" dirty="0"/>
                  <a:t>2</a:t>
                </a:r>
              </a:p>
              <a:p>
                <a:pPr algn="ctr"/>
                <a:r>
                  <a:rPr lang="en-US" sz="700" dirty="0"/>
                  <a:t>kernel: 3x3</a:t>
                </a:r>
              </a:p>
              <a:p>
                <a:pPr algn="ctr"/>
                <a:r>
                  <a:rPr lang="en-US" sz="700" dirty="0"/>
                  <a:t>stride: 2x2</a:t>
                </a:r>
              </a:p>
              <a:p>
                <a:pPr algn="ctr"/>
                <a:r>
                  <a:rPr lang="en-US" sz="700" dirty="0"/>
                  <a:t>padding: 1x1</a:t>
                </a:r>
              </a:p>
              <a:p>
                <a:pPr algn="ctr"/>
                <a:r>
                  <a:rPr lang="en-US" sz="700" dirty="0"/>
                  <a:t>dilation: 1x1</a:t>
                </a:r>
              </a:p>
            </p:txBody>
          </p:sp>
          <p:sp>
            <p:nvSpPr>
              <p:cNvPr id="20" name="Rectangle: Rounded Corners 19">
                <a:extLst>
                  <a:ext uri="{FF2B5EF4-FFF2-40B4-BE49-F238E27FC236}">
                    <a16:creationId xmlns:a16="http://schemas.microsoft.com/office/drawing/2014/main" id="{C762181F-545A-06A5-156D-406C1D171242}"/>
                  </a:ext>
                </a:extLst>
              </p:cNvPr>
              <p:cNvSpPr/>
              <p:nvPr/>
            </p:nvSpPr>
            <p:spPr>
              <a:xfrm>
                <a:off x="882516" y="340826"/>
                <a:ext cx="2668714" cy="618136"/>
              </a:xfrm>
              <a:prstGeom prst="roundRect">
                <a:avLst/>
              </a:prstGeom>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Input</a:t>
                </a:r>
              </a:p>
              <a:p>
                <a:pPr algn="ctr"/>
                <a:r>
                  <a:rPr lang="en-US" sz="1100" dirty="0"/>
                  <a:t>(D</a:t>
                </a:r>
                <a:r>
                  <a:rPr lang="en-US" sz="1100" baseline="-25000" dirty="0"/>
                  <a:t>1</a:t>
                </a:r>
                <a:r>
                  <a:rPr lang="en-US" sz="1100" dirty="0"/>
                  <a:t>,</a:t>
                </a:r>
                <a:r>
                  <a:rPr lang="en-US" sz="1100" baseline="-25000" dirty="0"/>
                  <a:t> </a:t>
                </a:r>
                <a:r>
                  <a:rPr lang="en-US" sz="1100" dirty="0"/>
                  <a:t>D</a:t>
                </a:r>
                <a:r>
                  <a:rPr lang="en-US" sz="1100" baseline="-25000" dirty="0"/>
                  <a:t>2</a:t>
                </a:r>
                <a:r>
                  <a:rPr lang="en-US" sz="1100" dirty="0"/>
                  <a:t>)</a:t>
                </a:r>
              </a:p>
            </p:txBody>
          </p:sp>
          <p:sp>
            <p:nvSpPr>
              <p:cNvPr id="21" name="Arrow: Right 20">
                <a:extLst>
                  <a:ext uri="{FF2B5EF4-FFF2-40B4-BE49-F238E27FC236}">
                    <a16:creationId xmlns:a16="http://schemas.microsoft.com/office/drawing/2014/main" id="{B8B86394-96AD-C49B-FAB3-4F504EE97DAB}"/>
                  </a:ext>
                </a:extLst>
              </p:cNvPr>
              <p:cNvSpPr/>
              <p:nvPr/>
            </p:nvSpPr>
            <p:spPr>
              <a:xfrm>
                <a:off x="2433846" y="1964008"/>
                <a:ext cx="640080" cy="40840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ReLU</a:t>
                </a:r>
              </a:p>
            </p:txBody>
          </p:sp>
          <p:sp>
            <p:nvSpPr>
              <p:cNvPr id="22" name="Arrow: Right 21">
                <a:extLst>
                  <a:ext uri="{FF2B5EF4-FFF2-40B4-BE49-F238E27FC236}">
                    <a16:creationId xmlns:a16="http://schemas.microsoft.com/office/drawing/2014/main" id="{66334F73-4EE9-5584-69D1-00B38A3A55C0}"/>
                  </a:ext>
                </a:extLst>
              </p:cNvPr>
              <p:cNvSpPr/>
              <p:nvPr/>
            </p:nvSpPr>
            <p:spPr>
              <a:xfrm>
                <a:off x="1291547" y="1962849"/>
                <a:ext cx="640080" cy="40840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grpSp>
        <p:grpSp>
          <p:nvGrpSpPr>
            <p:cNvPr id="23" name="Group 22">
              <a:extLst>
                <a:ext uri="{FF2B5EF4-FFF2-40B4-BE49-F238E27FC236}">
                  <a16:creationId xmlns:a16="http://schemas.microsoft.com/office/drawing/2014/main" id="{786807AD-44C7-9F4E-9364-F767C3899321}"/>
                </a:ext>
              </a:extLst>
            </p:cNvPr>
            <p:cNvGrpSpPr>
              <a:grpSpLocks noChangeAspect="1"/>
            </p:cNvGrpSpPr>
            <p:nvPr/>
          </p:nvGrpSpPr>
          <p:grpSpPr>
            <a:xfrm>
              <a:off x="2904928" y="1658699"/>
              <a:ext cx="3749040" cy="1839765"/>
              <a:chOff x="4182921" y="2931372"/>
              <a:chExt cx="4716606" cy="2314575"/>
            </a:xfrm>
          </p:grpSpPr>
          <p:sp>
            <p:nvSpPr>
              <p:cNvPr id="24" name="Rectangle: Rounded Corners 23">
                <a:extLst>
                  <a:ext uri="{FF2B5EF4-FFF2-40B4-BE49-F238E27FC236}">
                    <a16:creationId xmlns:a16="http://schemas.microsoft.com/office/drawing/2014/main" id="{A3604949-BD26-EFD6-3A58-93A1D3C6855E}"/>
                  </a:ext>
                </a:extLst>
              </p:cNvPr>
              <p:cNvSpPr/>
              <p:nvPr/>
            </p:nvSpPr>
            <p:spPr>
              <a:xfrm>
                <a:off x="4237094" y="2931372"/>
                <a:ext cx="4594455" cy="23145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Rectangle 24">
                <a:extLst>
                  <a:ext uri="{FF2B5EF4-FFF2-40B4-BE49-F238E27FC236}">
                    <a16:creationId xmlns:a16="http://schemas.microsoft.com/office/drawing/2014/main" id="{0BED844F-1DF1-10D9-4BF0-30C85CEB46CE}"/>
                  </a:ext>
                </a:extLst>
              </p:cNvPr>
              <p:cNvSpPr/>
              <p:nvPr/>
            </p:nvSpPr>
            <p:spPr>
              <a:xfrm>
                <a:off x="4426500" y="4446286"/>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Rectangle 25">
                <a:extLst>
                  <a:ext uri="{FF2B5EF4-FFF2-40B4-BE49-F238E27FC236}">
                    <a16:creationId xmlns:a16="http://schemas.microsoft.com/office/drawing/2014/main" id="{0655D720-CC1E-3CB4-B879-CE7095DF2B68}"/>
                  </a:ext>
                </a:extLst>
              </p:cNvPr>
              <p:cNvSpPr/>
              <p:nvPr/>
            </p:nvSpPr>
            <p:spPr>
              <a:xfrm>
                <a:off x="4494418" y="4517103"/>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ectangle 26">
                <a:extLst>
                  <a:ext uri="{FF2B5EF4-FFF2-40B4-BE49-F238E27FC236}">
                    <a16:creationId xmlns:a16="http://schemas.microsoft.com/office/drawing/2014/main" id="{5E5246E6-258D-0CC6-828C-B43C71F31781}"/>
                  </a:ext>
                </a:extLst>
              </p:cNvPr>
              <p:cNvSpPr/>
              <p:nvPr/>
            </p:nvSpPr>
            <p:spPr>
              <a:xfrm>
                <a:off x="4565648" y="4572182"/>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Rectangle 27">
                <a:extLst>
                  <a:ext uri="{FF2B5EF4-FFF2-40B4-BE49-F238E27FC236}">
                    <a16:creationId xmlns:a16="http://schemas.microsoft.com/office/drawing/2014/main" id="{317B5F48-FAAE-8122-A37B-BAFD90F5F619}"/>
                  </a:ext>
                </a:extLst>
              </p:cNvPr>
              <p:cNvSpPr/>
              <p:nvPr/>
            </p:nvSpPr>
            <p:spPr>
              <a:xfrm>
                <a:off x="5724859" y="4507170"/>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28">
                <a:extLst>
                  <a:ext uri="{FF2B5EF4-FFF2-40B4-BE49-F238E27FC236}">
                    <a16:creationId xmlns:a16="http://schemas.microsoft.com/office/drawing/2014/main" id="{4584ED6C-A4D0-B6C1-2EC0-FA399F38A299}"/>
                  </a:ext>
                </a:extLst>
              </p:cNvPr>
              <p:cNvSpPr/>
              <p:nvPr/>
            </p:nvSpPr>
            <p:spPr>
              <a:xfrm>
                <a:off x="5783927" y="4562005"/>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ectangle 29">
                <a:extLst>
                  <a:ext uri="{FF2B5EF4-FFF2-40B4-BE49-F238E27FC236}">
                    <a16:creationId xmlns:a16="http://schemas.microsoft.com/office/drawing/2014/main" id="{68053054-3183-070E-2ACD-E7603A890394}"/>
                  </a:ext>
                </a:extLst>
              </p:cNvPr>
              <p:cNvSpPr/>
              <p:nvPr/>
            </p:nvSpPr>
            <p:spPr>
              <a:xfrm>
                <a:off x="5845323" y="4619229"/>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Rectangle 30">
                <a:extLst>
                  <a:ext uri="{FF2B5EF4-FFF2-40B4-BE49-F238E27FC236}">
                    <a16:creationId xmlns:a16="http://schemas.microsoft.com/office/drawing/2014/main" id="{EF16D523-20BB-EFF1-A3BB-6D61BB8F58B0}"/>
                  </a:ext>
                </a:extLst>
              </p:cNvPr>
              <p:cNvSpPr/>
              <p:nvPr/>
            </p:nvSpPr>
            <p:spPr>
              <a:xfrm>
                <a:off x="6903000" y="4484386"/>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Rectangle 31">
                <a:extLst>
                  <a:ext uri="{FF2B5EF4-FFF2-40B4-BE49-F238E27FC236}">
                    <a16:creationId xmlns:a16="http://schemas.microsoft.com/office/drawing/2014/main" id="{8717E338-8DAB-6D71-A3D0-54BFF50E879A}"/>
                  </a:ext>
                </a:extLst>
              </p:cNvPr>
              <p:cNvSpPr/>
              <p:nvPr/>
            </p:nvSpPr>
            <p:spPr>
              <a:xfrm>
                <a:off x="6970918" y="4555203"/>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32">
                <a:extLst>
                  <a:ext uri="{FF2B5EF4-FFF2-40B4-BE49-F238E27FC236}">
                    <a16:creationId xmlns:a16="http://schemas.microsoft.com/office/drawing/2014/main" id="{58C292ED-84E1-1316-246B-48D9283AF971}"/>
                  </a:ext>
                </a:extLst>
              </p:cNvPr>
              <p:cNvSpPr/>
              <p:nvPr/>
            </p:nvSpPr>
            <p:spPr>
              <a:xfrm>
                <a:off x="7042148" y="4610282"/>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angle 33">
                <a:extLst>
                  <a:ext uri="{FF2B5EF4-FFF2-40B4-BE49-F238E27FC236}">
                    <a16:creationId xmlns:a16="http://schemas.microsoft.com/office/drawing/2014/main" id="{7F581176-B2B9-B9B6-BB6C-D9CB6BCB4C55}"/>
                  </a:ext>
                </a:extLst>
              </p:cNvPr>
              <p:cNvSpPr/>
              <p:nvPr/>
            </p:nvSpPr>
            <p:spPr>
              <a:xfrm>
                <a:off x="8210884" y="4535745"/>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Rectangle 34">
                <a:extLst>
                  <a:ext uri="{FF2B5EF4-FFF2-40B4-BE49-F238E27FC236}">
                    <a16:creationId xmlns:a16="http://schemas.microsoft.com/office/drawing/2014/main" id="{E59DCA3F-610A-186F-E153-DDE73FEF2568}"/>
                  </a:ext>
                </a:extLst>
              </p:cNvPr>
              <p:cNvSpPr/>
              <p:nvPr/>
            </p:nvSpPr>
            <p:spPr>
              <a:xfrm>
                <a:off x="8269952" y="4590580"/>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Rectangle 35">
                <a:extLst>
                  <a:ext uri="{FF2B5EF4-FFF2-40B4-BE49-F238E27FC236}">
                    <a16:creationId xmlns:a16="http://schemas.microsoft.com/office/drawing/2014/main" id="{2B104C0C-5474-72C3-8B89-9633870DB45B}"/>
                  </a:ext>
                </a:extLst>
              </p:cNvPr>
              <p:cNvSpPr/>
              <p:nvPr/>
            </p:nvSpPr>
            <p:spPr>
              <a:xfrm>
                <a:off x="8331348" y="4647804"/>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TextBox 36">
                <a:extLst>
                  <a:ext uri="{FF2B5EF4-FFF2-40B4-BE49-F238E27FC236}">
                    <a16:creationId xmlns:a16="http://schemas.microsoft.com/office/drawing/2014/main" id="{CE641DBF-7A84-5181-D3AE-5C1790E91287}"/>
                  </a:ext>
                </a:extLst>
              </p:cNvPr>
              <p:cNvSpPr txBox="1"/>
              <p:nvPr/>
            </p:nvSpPr>
            <p:spPr>
              <a:xfrm>
                <a:off x="4182921" y="3541902"/>
                <a:ext cx="1144731" cy="757697"/>
              </a:xfrm>
              <a:prstGeom prst="rect">
                <a:avLst/>
              </a:prstGeom>
              <a:noFill/>
            </p:spPr>
            <p:txBody>
              <a:bodyPr wrap="square" rtlCol="0">
                <a:spAutoFit/>
              </a:bodyPr>
              <a:lstStyle/>
              <a:p>
                <a:pPr algn="ctr"/>
                <a:r>
                  <a:rPr lang="en-US" sz="800" dirty="0"/>
                  <a:t>Conv2D@D</a:t>
                </a:r>
                <a:r>
                  <a:rPr lang="en-US" sz="800" baseline="-25000" dirty="0"/>
                  <a:t>1</a:t>
                </a:r>
                <a:r>
                  <a:rPr lang="en-US" sz="800" dirty="0"/>
                  <a:t>xD</a:t>
                </a:r>
                <a:r>
                  <a:rPr lang="en-US" sz="800" baseline="-25000" dirty="0"/>
                  <a:t>2</a:t>
                </a:r>
              </a:p>
              <a:p>
                <a:pPr algn="ctr"/>
                <a:r>
                  <a:rPr lang="en-US" sz="800" dirty="0"/>
                  <a:t>kernel: 3x3</a:t>
                </a:r>
              </a:p>
              <a:p>
                <a:pPr algn="ctr"/>
                <a:r>
                  <a:rPr lang="en-US" sz="800" dirty="0"/>
                  <a:t>stride: 1x1</a:t>
                </a:r>
              </a:p>
              <a:p>
                <a:pPr algn="ctr"/>
                <a:r>
                  <a:rPr lang="en-US" sz="800" dirty="0"/>
                  <a:t>padding: 1x1</a:t>
                </a:r>
              </a:p>
            </p:txBody>
          </p:sp>
          <p:sp>
            <p:nvSpPr>
              <p:cNvPr id="38" name="TextBox 37">
                <a:extLst>
                  <a:ext uri="{FF2B5EF4-FFF2-40B4-BE49-F238E27FC236}">
                    <a16:creationId xmlns:a16="http://schemas.microsoft.com/office/drawing/2014/main" id="{C5F3434C-C56B-21AD-9922-39F50B182F57}"/>
                  </a:ext>
                </a:extLst>
              </p:cNvPr>
              <p:cNvSpPr txBox="1"/>
              <p:nvPr/>
            </p:nvSpPr>
            <p:spPr>
              <a:xfrm>
                <a:off x="5428723" y="4036272"/>
                <a:ext cx="1144731" cy="270605"/>
              </a:xfrm>
              <a:prstGeom prst="rect">
                <a:avLst/>
              </a:prstGeom>
              <a:noFill/>
            </p:spPr>
            <p:txBody>
              <a:bodyPr wrap="square" rtlCol="0">
                <a:spAutoFit/>
              </a:bodyPr>
              <a:lstStyle/>
              <a:p>
                <a:pPr algn="ctr"/>
                <a:r>
                  <a:rPr lang="en-US" sz="800" dirty="0"/>
                  <a:t>BatchNorm@D</a:t>
                </a:r>
                <a:r>
                  <a:rPr lang="en-US" sz="800" baseline="-25000" dirty="0"/>
                  <a:t>2</a:t>
                </a:r>
              </a:p>
            </p:txBody>
          </p:sp>
          <p:sp>
            <p:nvSpPr>
              <p:cNvPr id="39" name="TextBox 38">
                <a:extLst>
                  <a:ext uri="{FF2B5EF4-FFF2-40B4-BE49-F238E27FC236}">
                    <a16:creationId xmlns:a16="http://schemas.microsoft.com/office/drawing/2014/main" id="{833D5C9F-8221-E521-9918-7873383E766B}"/>
                  </a:ext>
                </a:extLst>
              </p:cNvPr>
              <p:cNvSpPr txBox="1"/>
              <p:nvPr/>
            </p:nvSpPr>
            <p:spPr>
              <a:xfrm>
                <a:off x="6602271" y="3541902"/>
                <a:ext cx="1144731" cy="757697"/>
              </a:xfrm>
              <a:prstGeom prst="rect">
                <a:avLst/>
              </a:prstGeom>
              <a:noFill/>
            </p:spPr>
            <p:txBody>
              <a:bodyPr wrap="square" rtlCol="0">
                <a:spAutoFit/>
              </a:bodyPr>
              <a:lstStyle/>
              <a:p>
                <a:pPr algn="ctr"/>
                <a:r>
                  <a:rPr lang="en-US" sz="800" dirty="0"/>
                  <a:t>Conv2D@D</a:t>
                </a:r>
                <a:r>
                  <a:rPr lang="en-US" sz="800" baseline="-25000" dirty="0"/>
                  <a:t>2</a:t>
                </a:r>
                <a:r>
                  <a:rPr lang="en-US" sz="800" dirty="0"/>
                  <a:t>xD</a:t>
                </a:r>
                <a:r>
                  <a:rPr lang="en-US" sz="800" baseline="-25000" dirty="0"/>
                  <a:t>2</a:t>
                </a:r>
              </a:p>
              <a:p>
                <a:pPr algn="ctr"/>
                <a:r>
                  <a:rPr lang="en-US" sz="800" dirty="0"/>
                  <a:t>kernel: 3x3</a:t>
                </a:r>
              </a:p>
              <a:p>
                <a:pPr algn="ctr"/>
                <a:r>
                  <a:rPr lang="en-US" sz="800" dirty="0"/>
                  <a:t>stride: 1x1</a:t>
                </a:r>
              </a:p>
              <a:p>
                <a:pPr algn="ctr"/>
                <a:r>
                  <a:rPr lang="en-US" sz="800" dirty="0"/>
                  <a:t>padding: 1x1</a:t>
                </a:r>
              </a:p>
            </p:txBody>
          </p:sp>
          <p:sp>
            <p:nvSpPr>
              <p:cNvPr id="40" name="TextBox 39">
                <a:extLst>
                  <a:ext uri="{FF2B5EF4-FFF2-40B4-BE49-F238E27FC236}">
                    <a16:creationId xmlns:a16="http://schemas.microsoft.com/office/drawing/2014/main" id="{5436DE36-639B-D8F9-CB32-7B63FA2B8C79}"/>
                  </a:ext>
                </a:extLst>
              </p:cNvPr>
              <p:cNvSpPr txBox="1"/>
              <p:nvPr/>
            </p:nvSpPr>
            <p:spPr>
              <a:xfrm>
                <a:off x="7754796" y="4037202"/>
                <a:ext cx="1144731" cy="270605"/>
              </a:xfrm>
              <a:prstGeom prst="rect">
                <a:avLst/>
              </a:prstGeom>
              <a:noFill/>
            </p:spPr>
            <p:txBody>
              <a:bodyPr wrap="square" rtlCol="0">
                <a:spAutoFit/>
              </a:bodyPr>
              <a:lstStyle/>
              <a:p>
                <a:pPr algn="ctr"/>
                <a:r>
                  <a:rPr lang="en-US" sz="800" dirty="0"/>
                  <a:t>BatchNorm@D</a:t>
                </a:r>
                <a:r>
                  <a:rPr lang="en-US" sz="800" baseline="-25000" dirty="0"/>
                  <a:t>2</a:t>
                </a:r>
              </a:p>
            </p:txBody>
          </p:sp>
          <p:sp>
            <p:nvSpPr>
              <p:cNvPr id="41" name="Rectangle: Rounded Corners 40">
                <a:extLst>
                  <a:ext uri="{FF2B5EF4-FFF2-40B4-BE49-F238E27FC236}">
                    <a16:creationId xmlns:a16="http://schemas.microsoft.com/office/drawing/2014/main" id="{DE98219F-6DC8-2915-7F86-3FA1B5CBB287}"/>
                  </a:ext>
                </a:extLst>
              </p:cNvPr>
              <p:cNvSpPr/>
              <p:nvPr/>
            </p:nvSpPr>
            <p:spPr>
              <a:xfrm>
                <a:off x="4766586" y="2955906"/>
                <a:ext cx="3552058" cy="636131"/>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Basic Block</a:t>
                </a:r>
              </a:p>
              <a:p>
                <a:pPr algn="ctr"/>
                <a:r>
                  <a:rPr lang="en-US" sz="1200" dirty="0"/>
                  <a:t>(D</a:t>
                </a:r>
                <a:r>
                  <a:rPr lang="en-US" sz="1200" baseline="-25000" dirty="0"/>
                  <a:t>1</a:t>
                </a:r>
                <a:r>
                  <a:rPr lang="en-US" sz="1200" dirty="0"/>
                  <a:t>, D</a:t>
                </a:r>
                <a:r>
                  <a:rPr lang="en-US" sz="1200" baseline="-25000" dirty="0"/>
                  <a:t>2</a:t>
                </a:r>
                <a:r>
                  <a:rPr lang="en-US" sz="1200" dirty="0"/>
                  <a:t>)</a:t>
                </a:r>
              </a:p>
            </p:txBody>
          </p:sp>
          <p:sp>
            <p:nvSpPr>
              <p:cNvPr id="42" name="Arrow: Right 41">
                <a:extLst>
                  <a:ext uri="{FF2B5EF4-FFF2-40B4-BE49-F238E27FC236}">
                    <a16:creationId xmlns:a16="http://schemas.microsoft.com/office/drawing/2014/main" id="{6CAB84DB-0857-9FB7-BEB7-81FD3CDEB19E}"/>
                  </a:ext>
                </a:extLst>
              </p:cNvPr>
              <p:cNvSpPr/>
              <p:nvPr/>
            </p:nvSpPr>
            <p:spPr>
              <a:xfrm>
                <a:off x="5055314" y="4570371"/>
                <a:ext cx="640080" cy="408403"/>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3" name="Arrow: Right 42">
                <a:extLst>
                  <a:ext uri="{FF2B5EF4-FFF2-40B4-BE49-F238E27FC236}">
                    <a16:creationId xmlns:a16="http://schemas.microsoft.com/office/drawing/2014/main" id="{204B32EA-4928-E234-A3B8-B2C7E3A01A80}"/>
                  </a:ext>
                </a:extLst>
              </p:cNvPr>
              <p:cNvSpPr/>
              <p:nvPr/>
            </p:nvSpPr>
            <p:spPr>
              <a:xfrm>
                <a:off x="6207839" y="4579896"/>
                <a:ext cx="640080" cy="408403"/>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ReLU</a:t>
                </a:r>
              </a:p>
            </p:txBody>
          </p:sp>
          <p:sp>
            <p:nvSpPr>
              <p:cNvPr id="44" name="Arrow: Right 43">
                <a:extLst>
                  <a:ext uri="{FF2B5EF4-FFF2-40B4-BE49-F238E27FC236}">
                    <a16:creationId xmlns:a16="http://schemas.microsoft.com/office/drawing/2014/main" id="{3587A0BC-2161-AB3C-8118-EEB99C3AE887}"/>
                  </a:ext>
                </a:extLst>
              </p:cNvPr>
              <p:cNvSpPr/>
              <p:nvPr/>
            </p:nvSpPr>
            <p:spPr>
              <a:xfrm>
                <a:off x="7512764" y="4579896"/>
                <a:ext cx="640080" cy="408403"/>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5" name="Group 44">
              <a:extLst>
                <a:ext uri="{FF2B5EF4-FFF2-40B4-BE49-F238E27FC236}">
                  <a16:creationId xmlns:a16="http://schemas.microsoft.com/office/drawing/2014/main" id="{F239C965-7BBB-C1E2-B6AF-24213BF60876}"/>
                </a:ext>
              </a:extLst>
            </p:cNvPr>
            <p:cNvGrpSpPr>
              <a:grpSpLocks noChangeAspect="1"/>
            </p:cNvGrpSpPr>
            <p:nvPr/>
          </p:nvGrpSpPr>
          <p:grpSpPr>
            <a:xfrm>
              <a:off x="6850732" y="1619631"/>
              <a:ext cx="2011680" cy="1878833"/>
              <a:chOff x="9413486" y="868487"/>
              <a:chExt cx="2478231" cy="2314575"/>
            </a:xfrm>
          </p:grpSpPr>
          <p:sp>
            <p:nvSpPr>
              <p:cNvPr id="46" name="Rectangle: Rounded Corners 45">
                <a:extLst>
                  <a:ext uri="{FF2B5EF4-FFF2-40B4-BE49-F238E27FC236}">
                    <a16:creationId xmlns:a16="http://schemas.microsoft.com/office/drawing/2014/main" id="{AB5A49F5-CEC3-D8C3-3B69-295045E0CCC5}"/>
                  </a:ext>
                </a:extLst>
              </p:cNvPr>
              <p:cNvSpPr/>
              <p:nvPr/>
            </p:nvSpPr>
            <p:spPr>
              <a:xfrm>
                <a:off x="9465009" y="868487"/>
                <a:ext cx="2371915" cy="23145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Rectangle 46">
                <a:extLst>
                  <a:ext uri="{FF2B5EF4-FFF2-40B4-BE49-F238E27FC236}">
                    <a16:creationId xmlns:a16="http://schemas.microsoft.com/office/drawing/2014/main" id="{7483D22A-32D3-59B6-D66B-196E70AC38A8}"/>
                  </a:ext>
                </a:extLst>
              </p:cNvPr>
              <p:cNvSpPr/>
              <p:nvPr/>
            </p:nvSpPr>
            <p:spPr>
              <a:xfrm>
                <a:off x="9679748" y="2429215"/>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Rectangle 47">
                <a:extLst>
                  <a:ext uri="{FF2B5EF4-FFF2-40B4-BE49-F238E27FC236}">
                    <a16:creationId xmlns:a16="http://schemas.microsoft.com/office/drawing/2014/main" id="{CC04447D-0F84-4FBA-4355-5AF5508FF9F3}"/>
                  </a:ext>
                </a:extLst>
              </p:cNvPr>
              <p:cNvSpPr/>
              <p:nvPr/>
            </p:nvSpPr>
            <p:spPr>
              <a:xfrm>
                <a:off x="9747666" y="2500032"/>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Rectangle 48">
                <a:extLst>
                  <a:ext uri="{FF2B5EF4-FFF2-40B4-BE49-F238E27FC236}">
                    <a16:creationId xmlns:a16="http://schemas.microsoft.com/office/drawing/2014/main" id="{B2B07AA4-80E0-8813-68CB-823955AAE1F9}"/>
                  </a:ext>
                </a:extLst>
              </p:cNvPr>
              <p:cNvSpPr/>
              <p:nvPr/>
            </p:nvSpPr>
            <p:spPr>
              <a:xfrm>
                <a:off x="9818896" y="2555111"/>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Rectangle 49">
                <a:extLst>
                  <a:ext uri="{FF2B5EF4-FFF2-40B4-BE49-F238E27FC236}">
                    <a16:creationId xmlns:a16="http://schemas.microsoft.com/office/drawing/2014/main" id="{DE69021E-2105-001C-E6E8-CAB060039CDD}"/>
                  </a:ext>
                </a:extLst>
              </p:cNvPr>
              <p:cNvSpPr/>
              <p:nvPr/>
            </p:nvSpPr>
            <p:spPr>
              <a:xfrm>
                <a:off x="11120982" y="2509149"/>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a:extLst>
                  <a:ext uri="{FF2B5EF4-FFF2-40B4-BE49-F238E27FC236}">
                    <a16:creationId xmlns:a16="http://schemas.microsoft.com/office/drawing/2014/main" id="{5DC0C38E-81B5-966C-189D-227EA180A8D4}"/>
                  </a:ext>
                </a:extLst>
              </p:cNvPr>
              <p:cNvSpPr/>
              <p:nvPr/>
            </p:nvSpPr>
            <p:spPr>
              <a:xfrm>
                <a:off x="11180050" y="2563984"/>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Rectangle 51">
                <a:extLst>
                  <a:ext uri="{FF2B5EF4-FFF2-40B4-BE49-F238E27FC236}">
                    <a16:creationId xmlns:a16="http://schemas.microsoft.com/office/drawing/2014/main" id="{2837D10B-3A4F-BB9C-90C3-26940D66FE40}"/>
                  </a:ext>
                </a:extLst>
              </p:cNvPr>
              <p:cNvSpPr/>
              <p:nvPr/>
            </p:nvSpPr>
            <p:spPr>
              <a:xfrm>
                <a:off x="11241446" y="2621208"/>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 name="TextBox 52">
                <a:extLst>
                  <a:ext uri="{FF2B5EF4-FFF2-40B4-BE49-F238E27FC236}">
                    <a16:creationId xmlns:a16="http://schemas.microsoft.com/office/drawing/2014/main" id="{23EFF301-3B41-F269-3556-37F85F26C060}"/>
                  </a:ext>
                </a:extLst>
              </p:cNvPr>
              <p:cNvSpPr txBox="1"/>
              <p:nvPr/>
            </p:nvSpPr>
            <p:spPr>
              <a:xfrm>
                <a:off x="9413486" y="1548164"/>
                <a:ext cx="1144731" cy="796229"/>
              </a:xfrm>
              <a:prstGeom prst="rect">
                <a:avLst/>
              </a:prstGeom>
              <a:noFill/>
            </p:spPr>
            <p:txBody>
              <a:bodyPr wrap="square" rtlCol="0">
                <a:spAutoFit/>
              </a:bodyPr>
              <a:lstStyle/>
              <a:p>
                <a:pPr algn="ctr"/>
                <a:r>
                  <a:rPr lang="en-US" sz="900" dirty="0"/>
                  <a:t>Conv2D@D</a:t>
                </a:r>
                <a:r>
                  <a:rPr lang="en-US" sz="900" baseline="-25000" dirty="0"/>
                  <a:t>1</a:t>
                </a:r>
                <a:r>
                  <a:rPr lang="en-US" sz="900" dirty="0"/>
                  <a:t>xD</a:t>
                </a:r>
                <a:r>
                  <a:rPr lang="en-US" sz="900" baseline="-25000" dirty="0"/>
                  <a:t>2</a:t>
                </a:r>
              </a:p>
              <a:p>
                <a:pPr algn="ctr"/>
                <a:r>
                  <a:rPr lang="en-US" sz="900" dirty="0"/>
                  <a:t>kernel: 1x1</a:t>
                </a:r>
              </a:p>
              <a:p>
                <a:pPr algn="ctr"/>
                <a:r>
                  <a:rPr lang="en-US" sz="900" dirty="0"/>
                  <a:t>stride: 2x2</a:t>
                </a:r>
              </a:p>
              <a:p>
                <a:pPr algn="ctr"/>
                <a:r>
                  <a:rPr lang="en-US" sz="900" dirty="0"/>
                  <a:t>padding: 1x1</a:t>
                </a:r>
              </a:p>
            </p:txBody>
          </p:sp>
          <p:sp>
            <p:nvSpPr>
              <p:cNvPr id="54" name="TextBox 53">
                <a:extLst>
                  <a:ext uri="{FF2B5EF4-FFF2-40B4-BE49-F238E27FC236}">
                    <a16:creationId xmlns:a16="http://schemas.microsoft.com/office/drawing/2014/main" id="{B558F387-18C0-06E8-8FF0-0BAFCC9EB295}"/>
                  </a:ext>
                </a:extLst>
              </p:cNvPr>
              <p:cNvSpPr txBox="1"/>
              <p:nvPr/>
            </p:nvSpPr>
            <p:spPr>
              <a:xfrm>
                <a:off x="10746986" y="2033939"/>
                <a:ext cx="1144731" cy="284367"/>
              </a:xfrm>
              <a:prstGeom prst="rect">
                <a:avLst/>
              </a:prstGeom>
              <a:noFill/>
            </p:spPr>
            <p:txBody>
              <a:bodyPr wrap="square" rtlCol="0">
                <a:spAutoFit/>
              </a:bodyPr>
              <a:lstStyle/>
              <a:p>
                <a:pPr algn="ctr"/>
                <a:r>
                  <a:rPr lang="en-US" sz="900" dirty="0"/>
                  <a:t>BatchNorm@D</a:t>
                </a:r>
                <a:r>
                  <a:rPr lang="en-US" sz="900" baseline="-25000" dirty="0"/>
                  <a:t>2</a:t>
                </a:r>
              </a:p>
            </p:txBody>
          </p:sp>
          <p:sp>
            <p:nvSpPr>
              <p:cNvPr id="55" name="Rectangle: Rounded Corners 54">
                <a:extLst>
                  <a:ext uri="{FF2B5EF4-FFF2-40B4-BE49-F238E27FC236}">
                    <a16:creationId xmlns:a16="http://schemas.microsoft.com/office/drawing/2014/main" id="{8136A67C-5287-DCDD-76CB-AFB241156800}"/>
                  </a:ext>
                </a:extLst>
              </p:cNvPr>
              <p:cNvSpPr/>
              <p:nvPr/>
            </p:nvSpPr>
            <p:spPr>
              <a:xfrm>
                <a:off x="9749781" y="893021"/>
                <a:ext cx="1822768" cy="642215"/>
              </a:xfrm>
              <a:prstGeom prst="roundRect">
                <a:avLst/>
              </a:prstGeom>
              <a:solidFill>
                <a:schemeClr val="accent1">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t>Downsample</a:t>
                </a:r>
              </a:p>
              <a:p>
                <a:pPr algn="ctr"/>
                <a:r>
                  <a:rPr lang="en-US" sz="1400" dirty="0"/>
                  <a:t> (D</a:t>
                </a:r>
                <a:r>
                  <a:rPr lang="en-US" sz="1400" baseline="-25000" dirty="0"/>
                  <a:t>1</a:t>
                </a:r>
                <a:r>
                  <a:rPr lang="en-US" sz="1400" dirty="0"/>
                  <a:t>, D</a:t>
                </a:r>
                <a:r>
                  <a:rPr lang="en-US" sz="1400" baseline="-25000" dirty="0"/>
                  <a:t>2</a:t>
                </a:r>
                <a:r>
                  <a:rPr lang="en-US" sz="1400" dirty="0"/>
                  <a:t>)</a:t>
                </a:r>
              </a:p>
            </p:txBody>
          </p:sp>
          <p:sp>
            <p:nvSpPr>
              <p:cNvPr id="56" name="Arrow: Right 55">
                <a:extLst>
                  <a:ext uri="{FF2B5EF4-FFF2-40B4-BE49-F238E27FC236}">
                    <a16:creationId xmlns:a16="http://schemas.microsoft.com/office/drawing/2014/main" id="{B64B19EC-6CC0-1F7D-33F1-471266932C0E}"/>
                  </a:ext>
                </a:extLst>
              </p:cNvPr>
              <p:cNvSpPr/>
              <p:nvPr/>
            </p:nvSpPr>
            <p:spPr>
              <a:xfrm>
                <a:off x="10364489" y="2526536"/>
                <a:ext cx="640080" cy="40840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grpSp>
        <p:grpSp>
          <p:nvGrpSpPr>
            <p:cNvPr id="57" name="Group 56">
              <a:extLst>
                <a:ext uri="{FF2B5EF4-FFF2-40B4-BE49-F238E27FC236}">
                  <a16:creationId xmlns:a16="http://schemas.microsoft.com/office/drawing/2014/main" id="{8082CA55-18C3-8FFA-6EF3-D34BC97856AE}"/>
                </a:ext>
              </a:extLst>
            </p:cNvPr>
            <p:cNvGrpSpPr>
              <a:grpSpLocks noChangeAspect="1"/>
            </p:cNvGrpSpPr>
            <p:nvPr/>
          </p:nvGrpSpPr>
          <p:grpSpPr>
            <a:xfrm>
              <a:off x="6859485" y="3765272"/>
              <a:ext cx="2023231" cy="1968615"/>
              <a:chOff x="951276" y="4187070"/>
              <a:chExt cx="2378789" cy="2314575"/>
            </a:xfrm>
          </p:grpSpPr>
          <p:sp>
            <p:nvSpPr>
              <p:cNvPr id="58" name="Rectangle: Rounded Corners 57">
                <a:extLst>
                  <a:ext uri="{FF2B5EF4-FFF2-40B4-BE49-F238E27FC236}">
                    <a16:creationId xmlns:a16="http://schemas.microsoft.com/office/drawing/2014/main" id="{E03C048B-2105-69C8-1E90-01A5A6E8ADB4}"/>
                  </a:ext>
                </a:extLst>
              </p:cNvPr>
              <p:cNvSpPr/>
              <p:nvPr/>
            </p:nvSpPr>
            <p:spPr>
              <a:xfrm>
                <a:off x="1002799" y="4187070"/>
                <a:ext cx="2263765" cy="231457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Rectangle 58">
                <a:extLst>
                  <a:ext uri="{FF2B5EF4-FFF2-40B4-BE49-F238E27FC236}">
                    <a16:creationId xmlns:a16="http://schemas.microsoft.com/office/drawing/2014/main" id="{C4A06303-74C2-9786-4620-2177745ABB33}"/>
                  </a:ext>
                </a:extLst>
              </p:cNvPr>
              <p:cNvSpPr/>
              <p:nvPr/>
            </p:nvSpPr>
            <p:spPr>
              <a:xfrm>
                <a:off x="1217538" y="5747798"/>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Rectangle 59">
                <a:extLst>
                  <a:ext uri="{FF2B5EF4-FFF2-40B4-BE49-F238E27FC236}">
                    <a16:creationId xmlns:a16="http://schemas.microsoft.com/office/drawing/2014/main" id="{98504799-A016-327B-F6D3-5F301F271EF3}"/>
                  </a:ext>
                </a:extLst>
              </p:cNvPr>
              <p:cNvSpPr/>
              <p:nvPr/>
            </p:nvSpPr>
            <p:spPr>
              <a:xfrm>
                <a:off x="1285456" y="5818615"/>
                <a:ext cx="457199" cy="457200"/>
              </a:xfrm>
              <a:prstGeom prst="rect">
                <a:avLst/>
              </a:prstGeom>
              <a:solidFill>
                <a:schemeClr val="accent2">
                  <a:alpha val="30196"/>
                </a:schemeClr>
              </a:solidFill>
              <a:ln w="19050">
                <a:solidFill>
                  <a:schemeClr val="accent2">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Rectangle 60">
                <a:extLst>
                  <a:ext uri="{FF2B5EF4-FFF2-40B4-BE49-F238E27FC236}">
                    <a16:creationId xmlns:a16="http://schemas.microsoft.com/office/drawing/2014/main" id="{76A9468C-5754-D820-066A-DE38AF207D49}"/>
                  </a:ext>
                </a:extLst>
              </p:cNvPr>
              <p:cNvSpPr/>
              <p:nvPr/>
            </p:nvSpPr>
            <p:spPr>
              <a:xfrm>
                <a:off x="1356686" y="5873694"/>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TextBox 61">
                <a:extLst>
                  <a:ext uri="{FF2B5EF4-FFF2-40B4-BE49-F238E27FC236}">
                    <a16:creationId xmlns:a16="http://schemas.microsoft.com/office/drawing/2014/main" id="{3380C6DA-6AAB-55A5-2AA0-F32973ACB885}"/>
                  </a:ext>
                </a:extLst>
              </p:cNvPr>
              <p:cNvSpPr txBox="1"/>
              <p:nvPr/>
            </p:nvSpPr>
            <p:spPr>
              <a:xfrm>
                <a:off x="951276" y="5292196"/>
                <a:ext cx="1144731" cy="253306"/>
              </a:xfrm>
              <a:prstGeom prst="rect">
                <a:avLst/>
              </a:prstGeom>
              <a:noFill/>
            </p:spPr>
            <p:txBody>
              <a:bodyPr wrap="square" rtlCol="0">
                <a:spAutoFit/>
              </a:bodyPr>
              <a:lstStyle/>
              <a:p>
                <a:pPr algn="ctr"/>
                <a:r>
                  <a:rPr lang="en-US" sz="800" dirty="0"/>
                  <a:t>Average Pooling</a:t>
                </a:r>
              </a:p>
            </p:txBody>
          </p:sp>
          <p:sp>
            <p:nvSpPr>
              <p:cNvPr id="63" name="TextBox 62">
                <a:extLst>
                  <a:ext uri="{FF2B5EF4-FFF2-40B4-BE49-F238E27FC236}">
                    <a16:creationId xmlns:a16="http://schemas.microsoft.com/office/drawing/2014/main" id="{501A67DD-54AA-6D22-6B7C-8414881E03AA}"/>
                  </a:ext>
                </a:extLst>
              </p:cNvPr>
              <p:cNvSpPr txBox="1"/>
              <p:nvPr/>
            </p:nvSpPr>
            <p:spPr>
              <a:xfrm>
                <a:off x="2253027" y="5308072"/>
                <a:ext cx="1077038" cy="253306"/>
              </a:xfrm>
              <a:prstGeom prst="rect">
                <a:avLst/>
              </a:prstGeom>
              <a:noFill/>
            </p:spPr>
            <p:txBody>
              <a:bodyPr wrap="square" rtlCol="0">
                <a:spAutoFit/>
              </a:bodyPr>
              <a:lstStyle/>
              <a:p>
                <a:pPr algn="ctr"/>
                <a:r>
                  <a:rPr lang="en-US" sz="800" dirty="0"/>
                  <a:t>Linear@D</a:t>
                </a:r>
                <a:r>
                  <a:rPr lang="en-US" sz="800" baseline="-25000" dirty="0"/>
                  <a:t>1</a:t>
                </a:r>
                <a:r>
                  <a:rPr lang="en-US" sz="800" dirty="0"/>
                  <a:t> to D</a:t>
                </a:r>
                <a:r>
                  <a:rPr lang="en-US" sz="800" baseline="-25000" dirty="0"/>
                  <a:t>2</a:t>
                </a:r>
              </a:p>
            </p:txBody>
          </p:sp>
          <p:sp>
            <p:nvSpPr>
              <p:cNvPr id="64" name="Rectangle: Rounded Corners 63">
                <a:extLst>
                  <a:ext uri="{FF2B5EF4-FFF2-40B4-BE49-F238E27FC236}">
                    <a16:creationId xmlns:a16="http://schemas.microsoft.com/office/drawing/2014/main" id="{69C2A8AD-99DC-65BB-DC60-88213F9532D0}"/>
                  </a:ext>
                </a:extLst>
              </p:cNvPr>
              <p:cNvSpPr/>
              <p:nvPr/>
            </p:nvSpPr>
            <p:spPr>
              <a:xfrm>
                <a:off x="1287570" y="4211604"/>
                <a:ext cx="1737360" cy="642215"/>
              </a:xfrm>
              <a:prstGeom prst="roundRect">
                <a:avLst/>
              </a:prstGeom>
              <a:solidFill>
                <a:schemeClr val="accent1">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Output</a:t>
                </a:r>
              </a:p>
              <a:p>
                <a:pPr algn="ctr"/>
                <a:r>
                  <a:rPr lang="en-US" sz="1200" dirty="0"/>
                  <a:t>(D</a:t>
                </a:r>
                <a:r>
                  <a:rPr lang="en-US" sz="1200" baseline="-25000" dirty="0"/>
                  <a:t>1</a:t>
                </a:r>
                <a:r>
                  <a:rPr lang="en-US" sz="1200" dirty="0"/>
                  <a:t>, D</a:t>
                </a:r>
                <a:r>
                  <a:rPr lang="en-US" sz="1200" baseline="-25000" dirty="0"/>
                  <a:t>2</a:t>
                </a:r>
                <a:r>
                  <a:rPr lang="en-US" sz="1200" dirty="0"/>
                  <a:t>)</a:t>
                </a:r>
              </a:p>
            </p:txBody>
          </p:sp>
          <p:sp>
            <p:nvSpPr>
              <p:cNvPr id="65" name="Arrow: Right 64">
                <a:extLst>
                  <a:ext uri="{FF2B5EF4-FFF2-40B4-BE49-F238E27FC236}">
                    <a16:creationId xmlns:a16="http://schemas.microsoft.com/office/drawing/2014/main" id="{CA17FD38-92B6-169B-3CAD-B1D76FD32011}"/>
                  </a:ext>
                </a:extLst>
              </p:cNvPr>
              <p:cNvSpPr/>
              <p:nvPr/>
            </p:nvSpPr>
            <p:spPr>
              <a:xfrm>
                <a:off x="1902279" y="5845119"/>
                <a:ext cx="640080" cy="40840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pic>
            <p:nvPicPr>
              <p:cNvPr id="66" name="Picture 65">
                <a:extLst>
                  <a:ext uri="{FF2B5EF4-FFF2-40B4-BE49-F238E27FC236}">
                    <a16:creationId xmlns:a16="http://schemas.microsoft.com/office/drawing/2014/main" id="{BCA2B889-2DE1-839E-ECFD-3A9680240919}"/>
                  </a:ext>
                </a:extLst>
              </p:cNvPr>
              <p:cNvPicPr>
                <a:picLocks noChangeAspect="1"/>
              </p:cNvPicPr>
              <p:nvPr/>
            </p:nvPicPr>
            <p:blipFill>
              <a:blip r:embed="rId2"/>
              <a:stretch>
                <a:fillRect/>
              </a:stretch>
            </p:blipFill>
            <p:spPr>
              <a:xfrm>
                <a:off x="2649301" y="5726782"/>
                <a:ext cx="365760" cy="654518"/>
              </a:xfrm>
              <a:prstGeom prst="rect">
                <a:avLst/>
              </a:prstGeom>
            </p:spPr>
          </p:pic>
        </p:grpSp>
      </p:grpSp>
    </p:spTree>
    <p:extLst>
      <p:ext uri="{BB962C8B-B14F-4D97-AF65-F5344CB8AC3E}">
        <p14:creationId xmlns:p14="http://schemas.microsoft.com/office/powerpoint/2010/main" val="948787564"/>
      </p:ext>
    </p:extLst>
  </p:cSld>
  <p:clrMapOvr>
    <a:masterClrMapping/>
  </p:clrMapOvr>
</p:sld>
</file>

<file path=ppt/theme/theme1.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6235</TotalTime>
  <Words>2128</Words>
  <Application>Microsoft Macintosh PowerPoint</Application>
  <PresentationFormat>On-screen Show (4:3)</PresentationFormat>
  <Paragraphs>205</Paragraphs>
  <Slides>12</Slides>
  <Notes>5</Notes>
  <HiddenSlides>4</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12</vt:i4>
      </vt:variant>
    </vt:vector>
  </HeadingPairs>
  <TitlesOfParts>
    <vt:vector size="21" baseType="lpstr">
      <vt:lpstr>Arial</vt:lpstr>
      <vt:lpstr>Calibri</vt:lpstr>
      <vt:lpstr>Times New Roman</vt:lpstr>
      <vt:lpstr>Wingdings</vt:lpstr>
      <vt:lpstr>1_ISIP Title Slide</vt:lpstr>
      <vt:lpstr>2_ISIP Content Slide</vt:lpstr>
      <vt:lpstr>Custom Design</vt:lpstr>
      <vt:lpstr>1_Custom Design</vt:lpstr>
      <vt:lpstr>3_ISIP Content Slide</vt:lpstr>
      <vt:lpstr>PowerPoint Presentation</vt:lpstr>
      <vt:lpstr>Abstract</vt:lpstr>
      <vt:lpstr>Primary Funding Enabling Our Digital Pathology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Approaches to Automate Seizure Detection</dc:title>
  <dc:creator>Vinit Shah</dc:creator>
  <cp:lastModifiedBy>Joseph Picone</cp:lastModifiedBy>
  <cp:revision>531</cp:revision>
  <dcterms:created xsi:type="dcterms:W3CDTF">2017-04-23T05:30:39Z</dcterms:created>
  <dcterms:modified xsi:type="dcterms:W3CDTF">2024-11-17T16:10:21Z</dcterms:modified>
</cp:coreProperties>
</file>