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7" r:id="rId2"/>
    <p:sldId id="258" r:id="rId3"/>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36" userDrawn="1">
          <p15:clr>
            <a:srgbClr val="A4A3A4"/>
          </p15:clr>
        </p15:guide>
        <p15:guide id="2" pos="288" userDrawn="1">
          <p15:clr>
            <a:srgbClr val="A4A3A4"/>
          </p15:clr>
        </p15:guide>
        <p15:guide id="3" pos="5976" userDrawn="1">
          <p15:clr>
            <a:srgbClr val="A4A3A4"/>
          </p15:clr>
        </p15:guide>
        <p15:guide id="4" pos="22752" userDrawn="1">
          <p15:clr>
            <a:srgbClr val="A4A3A4"/>
          </p15:clr>
        </p15:guide>
        <p15:guide id="5" pos="14352" userDrawn="1">
          <p15:clr>
            <a:srgbClr val="A4A3A4"/>
          </p15:clr>
        </p15:guide>
        <p15:guide id="6" orient="horz" pos="1944" userDrawn="1">
          <p15:clr>
            <a:srgbClr val="A4A3A4"/>
          </p15:clr>
        </p15:guide>
        <p15:guide id="7" pos="11520" userDrawn="1">
          <p15:clr>
            <a:srgbClr val="A4A3A4"/>
          </p15:clr>
        </p15:guide>
        <p15:guide id="8" pos="480" userDrawn="1">
          <p15:clr>
            <a:srgbClr val="A4A3A4"/>
          </p15:clr>
        </p15:guide>
        <p15:guide id="9" orient="horz" pos="54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3A2ED-C536-1C6D-FF32-196FE0CCBA7C}" name="Claudia-Anca DUMITRESCU (98223)" initials="CD" userId="S::cdumitrescu2302@stud.fim.upb.ro::d91c27af-959e-42b7-80d9-b801f68c0c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3C3"/>
    <a:srgbClr val="EDB1D9"/>
    <a:srgbClr val="E27FC1"/>
    <a:srgbClr val="333399"/>
    <a:srgbClr val="F4EEF1"/>
    <a:srgbClr val="922C8B"/>
    <a:srgbClr val="3F678C"/>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autoAdjust="0"/>
    <p:restoredTop sz="82241" autoAdjust="0"/>
  </p:normalViewPr>
  <p:slideViewPr>
    <p:cSldViewPr snapToGrid="0">
      <p:cViewPr varScale="1">
        <p:scale>
          <a:sx n="22" d="100"/>
          <a:sy n="22" d="100"/>
        </p:scale>
        <p:origin x="1733" y="106"/>
      </p:cViewPr>
      <p:guideLst>
        <p:guide orient="horz" pos="17136"/>
        <p:guide pos="288"/>
        <p:guide pos="5976"/>
        <p:guide pos="22752"/>
        <p:guide pos="14352"/>
        <p:guide orient="horz" pos="1944"/>
        <p:guide pos="11520"/>
        <p:guide pos="480"/>
        <p:guide orient="horz" pos="5465"/>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10" Type="http://schemas.microsoft.com/office/2018/10/relationships/authors" Targe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11/10/2024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11/10/2024</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211470-4C40-7906-93C4-4920CE8AE697}"/>
              </a:ext>
            </a:extLst>
          </p:cNvPr>
          <p:cNvSpPr/>
          <p:nvPr/>
        </p:nvSpPr>
        <p:spPr>
          <a:xfrm>
            <a:off x="0" y="0"/>
            <a:ext cx="36576000" cy="130598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Text Box 7">
            <a:extLst>
              <a:ext uri="{FF2B5EF4-FFF2-40B4-BE49-F238E27FC236}">
                <a16:creationId xmlns:a16="http://schemas.microsoft.com/office/drawing/2014/main" id="{A56AC039-58AD-7086-9BAD-7B5ABFBC5787}"/>
              </a:ext>
            </a:extLst>
          </p:cNvPr>
          <p:cNvSpPr txBox="1">
            <a:spLocks noChangeArrowheads="1"/>
          </p:cNvSpPr>
          <p:nvPr/>
        </p:nvSpPr>
        <p:spPr bwMode="auto">
          <a:xfrm>
            <a:off x="9483248" y="18029141"/>
            <a:ext cx="8595360" cy="917426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TUH Digital Pathology Corpus</a:t>
            </a:r>
            <a:endParaRPr lang="en-US" sz="3200" b="1" dirty="0">
              <a:solidFill>
                <a:srgbClr val="333399"/>
              </a:solidFill>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Over 100,000 slides were digitized from Temple University Hospital’s Department of Pathology archives.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This includes 3,505 slides from breast tissue biopsies collected from 296 subjects / 316 sessions.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sample spread of normal tissue and noncancerous labels (8,895 total labels), as well as tissue undergoing precancerous developments (5,362 total labels).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variety of stain types such as H&amp;E, Reticulin, Alcian Blue, and Immunohistochemistry staining.</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Over 5,000 urinary tract slides are currently being annotated using an extension of the above labels.</a:t>
            </a: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5" name="Text Box 7">
            <a:extLst>
              <a:ext uri="{FF2B5EF4-FFF2-40B4-BE49-F238E27FC236}">
                <a16:creationId xmlns:a16="http://schemas.microsoft.com/office/drawing/2014/main" id="{2EDBC55C-5FDA-0B24-E951-DF70B12FEA61}"/>
              </a:ext>
            </a:extLst>
          </p:cNvPr>
          <p:cNvSpPr txBox="1">
            <a:spLocks noChangeArrowheads="1"/>
          </p:cNvSpPr>
          <p:nvPr/>
        </p:nvSpPr>
        <p:spPr bwMode="auto">
          <a:xfrm>
            <a:off x="9483249" y="3086101"/>
            <a:ext cx="8595360" cy="7163686"/>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kern="100" dirty="0">
                <a:ln w="0"/>
                <a:solidFill>
                  <a:srgbClr val="333399"/>
                </a:solidFill>
                <a:latin typeface="Arial" pitchFamily="34" charset="0"/>
                <a:ea typeface="Verdana" panose="020B0604030504040204" pitchFamily="34" charset="0"/>
                <a:cs typeface="Arial" pitchFamily="34" charset="0"/>
              </a:rPr>
              <a:t>Open Source Resources</a:t>
            </a:r>
          </a:p>
          <a:p>
            <a:pPr defTabSz="695291">
              <a:spcAft>
                <a:spcPts val="1200"/>
              </a:spcAft>
              <a:tabLst>
                <a:tab pos="380981" algn="l"/>
              </a:tabLst>
              <a:defRPr/>
            </a:pPr>
            <a:r>
              <a:rPr lang="en-US" sz="2400" b="1" kern="100" dirty="0">
                <a:latin typeface="Arial" panose="020B0604020202020204" pitchFamily="34" charset="0"/>
                <a:cs typeface="Arial" panose="020B0604020202020204" pitchFamily="34" charset="0"/>
              </a:rPr>
              <a:t>Two data sets described below have been released as open source resources. Data was annotated with the set of labels shown below:</a:t>
            </a: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7" name="TextBox 6"/>
          <p:cNvSpPr txBox="1"/>
          <p:nvPr/>
        </p:nvSpPr>
        <p:spPr>
          <a:xfrm>
            <a:off x="536735" y="496336"/>
            <a:ext cx="35582065" cy="2454682"/>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r>
              <a:rPr lang="en-US" sz="5000" dirty="0"/>
              <a:t>Automatic Interpretation of Digital Pathology Images Using Deep Learning</a:t>
            </a:r>
          </a:p>
          <a:p>
            <a:pPr defTabSz="237744">
              <a:spcAft>
                <a:spcPts val="0"/>
              </a:spcAft>
              <a:tabLst>
                <a:tab pos="4178300" algn="ctr"/>
                <a:tab pos="13068300" algn="ctr"/>
                <a:tab pos="21875750" algn="ctr"/>
                <a:tab pos="30807025" algn="ctr"/>
              </a:tabLst>
            </a:pPr>
            <a:r>
              <a:rPr lang="en-US" sz="3200" dirty="0">
                <a:solidFill>
                  <a:schemeClr val="tx1"/>
                </a:solidFill>
              </a:rPr>
              <a:t>	M. Bagritsevich, D. Hackel, C. Dumitrescu,	E. Dragut	Y. Persidsky and N. Jhala	D. Connolly, C. Wu, Y. Gong, and H. Wu</a:t>
            </a:r>
          </a:p>
          <a:p>
            <a:pPr defTabSz="237744">
              <a:spcAft>
                <a:spcPts val="0"/>
              </a:spcAft>
              <a:tabLst>
                <a:tab pos="4178300" algn="ctr"/>
                <a:tab pos="13068300" algn="ctr"/>
                <a:tab pos="21875750" algn="ctr"/>
                <a:tab pos="30807025" algn="ctr"/>
              </a:tabLst>
            </a:pPr>
            <a:r>
              <a:rPr lang="en-US" sz="3200" dirty="0">
                <a:solidFill>
                  <a:schemeClr val="tx1"/>
                </a:solidFill>
              </a:rPr>
              <a:t>	I. Obeid and J. Picone	College of Science and Technology	Lewis Katz School of Medicine	 Fox Chase Cancer Center</a:t>
            </a:r>
            <a:br>
              <a:rPr lang="en-US" sz="3200" dirty="0">
                <a:solidFill>
                  <a:schemeClr val="tx1"/>
                </a:solidFill>
              </a:rPr>
            </a:br>
            <a:r>
              <a:rPr lang="en-US" sz="3200" dirty="0">
                <a:solidFill>
                  <a:schemeClr val="tx1"/>
                </a:solidFill>
              </a:rPr>
              <a:t>	College of Engineering		Temple University Hospital</a:t>
            </a:r>
          </a:p>
        </p:txBody>
      </p:sp>
      <p:sp>
        <p:nvSpPr>
          <p:cNvPr id="38" name="Text Box 7"/>
          <p:cNvSpPr txBox="1">
            <a:spLocks noChangeArrowheads="1"/>
          </p:cNvSpPr>
          <p:nvPr/>
        </p:nvSpPr>
        <p:spPr bwMode="auto">
          <a:xfrm>
            <a:off x="457199" y="3086100"/>
            <a:ext cx="8595360" cy="9077547"/>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Digital pathology can increase the speed, efficiency and accuracy of the diagnosis process.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new generation of artificial intelligence algorithms are one of the most disruptive technologies of our lifetimes. But... they need massive amounts of data to achieve results comparable to human standard.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goal of this project is to generate open source annotated data that can fuel the development of artificial intelligence solutions.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data is focused on breast cancer, which affects 13% of women in United States.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Pathology slides are digitized using a Leica Aperio scanner, manually annotated using ImageScope software.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Over 100,000 slides have been released, including over 14,000 slides from the Fox Chase Cancer Center Biosample Repository Facility.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Over 5,000 slides from breast tissue biopsies have been manually annotated to support machine learning research.</a:t>
            </a:r>
          </a:p>
        </p:txBody>
      </p:sp>
      <p:sp>
        <p:nvSpPr>
          <p:cNvPr id="40" name="TextBox 39"/>
          <p:cNvSpPr txBox="1">
            <a:spLocks/>
          </p:cNvSpPr>
          <p:nvPr/>
        </p:nvSpPr>
        <p:spPr>
          <a:xfrm>
            <a:off x="478465" y="12461357"/>
            <a:ext cx="8595360" cy="1474204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spcAft>
                <a:spcPts val="44600"/>
              </a:spcAft>
              <a:tabLst>
                <a:tab pos="380981" algn="l"/>
              </a:tabLst>
              <a:defRPr/>
            </a:pPr>
            <a:r>
              <a:rPr lang="en-US" sz="3200" dirty="0"/>
              <a:t>Challenges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High-resolution images (e.g., 50Kx50K pixels) pose computational challenges for machine learning algorithms. These difficulties are compounded by data imbalance. Certain cancer types are underrepresented (e.g., mucinous carcinoma: ~2%). </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Building fast, efficient algorithms that can handle both the data scale and imbalance without compromising on accuracy is a complex task, requiring advanced optimization techniques and substantial computational power.</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One of the unique challenges of digital pathology is ensuring annotation accuracy and uniformity between annotators. This was achieved through a collaboration with Temple Hospital and Fox Chase Cancer Center pathologists.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A particular challenge faced when generating these datasets is differentiating between ductal carcinoma in situ (carcinogenic, dcis) and ductal hyperplasia (benign, nneo). In clinical settings, a diagnosis is usually confirmed with immunohistochemistry stain, which is not always available to our annotators.</a:t>
            </a:r>
          </a:p>
        </p:txBody>
      </p:sp>
      <p:sp>
        <p:nvSpPr>
          <p:cNvPr id="51" name="Text Box 7"/>
          <p:cNvSpPr txBox="1">
            <a:spLocks noChangeArrowheads="1"/>
          </p:cNvSpPr>
          <p:nvPr/>
        </p:nvSpPr>
        <p:spPr bwMode="auto">
          <a:xfrm>
            <a:off x="9483248" y="10458761"/>
            <a:ext cx="8595360" cy="736140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FCCC Digital Pathology Corpus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The entire Fox Chase Cancer Center Biosample Repository was digitized.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Includes 14,288 slides collected from 13,230 subjects. Over 3.5G of data including comprehensive metadata.</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1,463 breast tissue slides have been annotated using the nine labels shown above.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Provides a wide range of cancer samples, with 10,906 instances of invasive ductal cancer (indc) and 1,222 instances of ductal carcinoma in situ (dcis).</a:t>
            </a:r>
            <a:endParaRPr lang="en-US" sz="2400" b="1" dirty="0">
              <a:latin typeface="Arial" pitchFamily="34" charset="0"/>
              <a:cs typeface="Arial" pitchFamily="34" charset="0"/>
            </a:endParaRPr>
          </a:p>
        </p:txBody>
      </p:sp>
      <p:sp>
        <p:nvSpPr>
          <p:cNvPr id="52" name="Text Box 7"/>
          <p:cNvSpPr txBox="1">
            <a:spLocks noChangeArrowheads="1"/>
          </p:cNvSpPr>
          <p:nvPr/>
        </p:nvSpPr>
        <p:spPr bwMode="auto">
          <a:xfrm>
            <a:off x="18509299" y="3086100"/>
            <a:ext cx="8595360" cy="2411730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Technology Development</a:t>
            </a:r>
          </a:p>
          <a:p>
            <a:pPr marL="231775" indent="-231775" algn="just" defTabSz="695291">
              <a:spcAft>
                <a:spcPts val="366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baseline CNN architecture (ResNet-18) was developed that can classify small patches of an image with an accuracy grater than 90%:</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Today, powerful generative models that encode long-term spatial and temporal context are delivering unprecedented levels of performance (e.g., Visual Transformers).</a:t>
            </a:r>
          </a:p>
          <a:p>
            <a:pPr marL="231775" indent="-231775" algn="just" defTabSz="695291">
              <a:spcAft>
                <a:spcPts val="498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In recent work, we are attempting to leverage these models to do high performance segmentation of cancerous regions in slides: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An interactive real-time demonstration of the technology has been developed that will allow pathologists to easily evaluate the accuracy of the automatically generated annotations, and can prioritize slides based on the severity of the cancer.</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tool, implemented in Python, will run on most popular computing platforms, and allow users to upload and analyze their own images.</a:t>
            </a: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498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 Box 7"/>
          <p:cNvSpPr txBox="1">
            <a:spLocks noChangeArrowheads="1"/>
          </p:cNvSpPr>
          <p:nvPr/>
        </p:nvSpPr>
        <p:spPr bwMode="auto">
          <a:xfrm>
            <a:off x="27535349" y="3086101"/>
            <a:ext cx="8595360" cy="537741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Impact</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Received $100,000 PA Breast Cancer Coalition grant to explore high performance machine learning algorithms to evaluate images for breast cancer.</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Open source releases of three major corpora and our baseline deep learning classification system.</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Active grant writing underway with DoD, NSF and NIH to extend these tools into high priority areas such as prostate cancer.</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Has provided undergraduate research experiences for over 50 undergraduates and 5 graduate students.</a:t>
            </a:r>
          </a:p>
          <a:p>
            <a:pPr defTabSz="695291">
              <a:spcAft>
                <a:spcPts val="1200"/>
              </a:spcAft>
              <a:tabLst>
                <a:tab pos="380981" algn="l"/>
              </a:tabLst>
              <a:defRPr/>
            </a:pPr>
            <a:endParaRPr lang="en-US" sz="32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p:txBody>
      </p:sp>
      <p:sp>
        <p:nvSpPr>
          <p:cNvPr id="47" name="Text Box 7"/>
          <p:cNvSpPr txBox="1">
            <a:spLocks noChangeArrowheads="1"/>
          </p:cNvSpPr>
          <p:nvPr/>
        </p:nvSpPr>
        <p:spPr bwMode="auto">
          <a:xfrm>
            <a:off x="27535350" y="8675688"/>
            <a:ext cx="8583449" cy="18527711"/>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 and Future Work</a:t>
            </a:r>
            <a:endParaRPr lang="en-US" sz="3200" b="1" dirty="0">
              <a:solidFill>
                <a:srgbClr val="333399"/>
              </a:solidFill>
              <a:highlight>
                <a:srgbClr val="FFFF00"/>
              </a:highlight>
              <a:latin typeface="Arial" pitchFamily="34" charset="0"/>
              <a:cs typeface="Arial" pitchFamily="34" charset="0"/>
            </a:endParaRP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have released one of the world’s largest repositories of annotated digital pathology images to accelerate the rate of progress on applications of advanced machine learning algorithms to automatic interpretation of pathology images.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combination of the FCCC and TUH resources provides a unique opportunity to develop techniques that are robust to changes in the way slides are prepared, stained and analyzed.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Future research is focusing on the use of unsupervised learning techniques to automatically classify and label the data. We are exploring ways to automatically detect stain and tissue type.</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Key Publications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Bagritsevich, M., Hackel, D., Obeid, I., &amp; Picone, J. (2024). Annotation of the Fox Chase Cancer Center Digital Pathology Corpus. </a:t>
            </a:r>
            <a:r>
              <a:rPr lang="en-US" sz="2400" b="1" i="1" kern="100" dirty="0">
                <a:latin typeface="Arial" panose="020B0604020202020204" pitchFamily="34" charset="0"/>
                <a:cs typeface="Arial" panose="020B0604020202020204" pitchFamily="34" charset="0"/>
              </a:rPr>
              <a:t>Proceedings of the IEEE Signal Processing in Medicine and Biology Symposium </a:t>
            </a:r>
            <a:r>
              <a:rPr lang="en-US" sz="2400" b="1" kern="100" dirty="0">
                <a:latin typeface="Arial" panose="020B0604020202020204" pitchFamily="34" charset="0"/>
                <a:cs typeface="Arial" panose="020B0604020202020204" pitchFamily="34" charset="0"/>
              </a:rPr>
              <a:t>(SPMB), 1–4.</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Shalamzari, S. S., Bagritsevich, M., Melles, Anne-Mai, Obeid, I., Picone, J., Connolly, D., Wu, C., Brown, B., James, J., Gong, Y., &amp; Wu, H. (2023). Big Data Resources for Digital Pathology. </a:t>
            </a:r>
            <a:r>
              <a:rPr lang="en-US" sz="2400" b="1" i="1" kern="100" dirty="0">
                <a:latin typeface="Arial" panose="020B0604020202020204" pitchFamily="34" charset="0"/>
                <a:cs typeface="Arial" panose="020B0604020202020204" pitchFamily="34" charset="0"/>
              </a:rPr>
              <a:t>Proceedings of the IEEE Signal Processing in Medicine and Biology Symposium </a:t>
            </a:r>
            <a:r>
              <a:rPr lang="en-US" sz="2400" b="1" kern="100" dirty="0">
                <a:latin typeface="Arial" panose="020B0604020202020204" pitchFamily="34" charset="0"/>
                <a:cs typeface="Arial" panose="020B0604020202020204" pitchFamily="34" charset="0"/>
              </a:rPr>
              <a:t>(SPMB), 1–19.</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Doshna, B., Wevodau, Z., Jhala, N., Akhtar, I., Obeid, I., &amp; Picone, J. (2021). The Temple University Digital Pathology Corpus: The Breast Tissue Subset. In I. Obeid, I. Selesnick, &amp; J. Picone (Eds.), </a:t>
            </a:r>
            <a:r>
              <a:rPr lang="en-US" sz="2400" b="1" i="1" kern="100" dirty="0">
                <a:latin typeface="Arial" panose="020B0604020202020204" pitchFamily="34" charset="0"/>
                <a:cs typeface="Arial" panose="020B0604020202020204" pitchFamily="34" charset="0"/>
              </a:rPr>
              <a:t>Proceedings of the IEEE Signal Processing in Medicine and Biology Symposium</a:t>
            </a:r>
            <a:r>
              <a:rPr lang="en-US" sz="2400" b="1" kern="100" dirty="0">
                <a:latin typeface="Arial" panose="020B0604020202020204" pitchFamily="34" charset="0"/>
                <a:cs typeface="Arial" panose="020B0604020202020204" pitchFamily="34" charset="0"/>
              </a:rPr>
              <a:t> (SPMB) (pp. 1–3). Philadelphia, Pennsylvania, USA.</a:t>
            </a:r>
            <a:endParaRPr lang="en-US" sz="3200" b="1" dirty="0">
              <a:solidFill>
                <a:srgbClr val="333399"/>
              </a:solidFill>
              <a:latin typeface="Arial" pitchFamily="34" charset="0"/>
              <a:cs typeface="Arial" pitchFamily="34" charset="0"/>
            </a:endParaRPr>
          </a:p>
          <a:p>
            <a:pPr defTabSz="695291">
              <a:spcAft>
                <a:spcPts val="600"/>
              </a:spcAft>
              <a:tabLst>
                <a:tab pos="380981" algn="l"/>
              </a:tabLst>
              <a:defRPr/>
            </a:pPr>
            <a:r>
              <a:rPr lang="en-US" sz="3200" b="1" dirty="0">
                <a:solidFill>
                  <a:srgbClr val="333399"/>
                </a:solidFill>
                <a:latin typeface="Arial" pitchFamily="34" charset="0"/>
                <a:cs typeface="Arial" pitchFamily="34" charset="0"/>
              </a:rPr>
              <a:t>Acknowledgments</a:t>
            </a:r>
          </a:p>
          <a:p>
            <a:pPr marL="0" marR="0" algn="just">
              <a:spcBef>
                <a:spcPts val="0"/>
              </a:spcBef>
              <a:spcAft>
                <a:spcPts val="1200"/>
              </a:spcAft>
            </a:pPr>
            <a:r>
              <a:rPr lang="en-US" sz="1800" b="1" dirty="0">
                <a:latin typeface="Times New Roman" panose="02020603050405020304" pitchFamily="18" charset="0"/>
                <a:ea typeface="Times New Roman" panose="02020603050405020304" pitchFamily="18" charset="0"/>
              </a:rPr>
              <a:t>A large number of undergraduate and graduate students have contributed to the annotation of this data since the inception of this research in 2016. Several generations of graduate students and healthcare professionals have contributed to the development of the basic science and technology. </a:t>
            </a:r>
            <a:endParaRPr lang="en-US" sz="1800" b="1"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effectLst/>
                <a:latin typeface="Times New Roman" panose="02020603050405020304" pitchFamily="18" charset="0"/>
                <a:ea typeface="Times New Roman" panose="02020603050405020304" pitchFamily="18" charset="0"/>
              </a:rPr>
              <a:t>This material is based upon work supported in part by the National Science Foundation under grants under grants nos. CNS-1726188 and 1925494, by the Temple University Office of the Vice President for Research (FOAPAL 161977), and by the Temple University College of Engineering Summer Research Experience for Undergraduates program. Any opinions, findings, and conclusions or recommendations expressed in this material are those of the author(s) and do not necessarily reflect the views of the National Science Foundation or Temple University.</a:t>
            </a: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6" name="Straight Connector 25">
            <a:extLst>
              <a:ext uri="{FF2B5EF4-FFF2-40B4-BE49-F238E27FC236}">
                <a16:creationId xmlns:a16="http://schemas.microsoft.com/office/drawing/2014/main" id="{8E4B1DEC-FE39-4E8E-604D-9D04DC83D58D}"/>
              </a:ext>
            </a:extLst>
          </p:cNvPr>
          <p:cNvCxnSpPr/>
          <p:nvPr/>
        </p:nvCxnSpPr>
        <p:spPr>
          <a:xfrm flipH="1">
            <a:off x="12344400" y="-652133"/>
            <a:ext cx="5943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048846-8BE3-5EBF-ED8B-65E7A7D7428B}"/>
              </a:ext>
            </a:extLst>
          </p:cNvPr>
          <p:cNvPicPr>
            <a:picLocks noChangeAspect="1"/>
          </p:cNvPicPr>
          <p:nvPr/>
        </p:nvPicPr>
        <p:blipFill rotWithShape="1">
          <a:blip r:embed="rId3">
            <a:extLst>
              <a:ext uri="{28A0092B-C50C-407E-A947-70E740481C1C}">
                <a14:useLocalDpi xmlns:a14="http://schemas.microsoft.com/office/drawing/2010/main" val="0"/>
              </a:ext>
            </a:extLst>
          </a:blip>
          <a:srcRect t="1" b="977"/>
          <a:stretch/>
        </p:blipFill>
        <p:spPr bwMode="auto">
          <a:xfrm>
            <a:off x="602619" y="15903833"/>
            <a:ext cx="4121781" cy="2514600"/>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20" name="Picture 19" descr="A close up of a piece of paper&#10;&#10;Description automatically generated">
            <a:extLst>
              <a:ext uri="{FF2B5EF4-FFF2-40B4-BE49-F238E27FC236}">
                <a16:creationId xmlns:a16="http://schemas.microsoft.com/office/drawing/2014/main" id="{22B453F9-AC49-4928-DD9D-290D183EC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677" y="13170079"/>
            <a:ext cx="3822191" cy="2514600"/>
          </a:xfrm>
          <a:prstGeom prst="rect">
            <a:avLst/>
          </a:prstGeom>
          <a:ln>
            <a:noFill/>
          </a:ln>
          <a:effectLst>
            <a:outerShdw blurRad="50800" dist="762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6AD54B96-6429-1FB4-9DC9-C2B203EF59D1}"/>
              </a:ext>
            </a:extLst>
          </p:cNvPr>
          <p:cNvGraphicFramePr>
            <a:graphicFrameLocks noGrp="1"/>
          </p:cNvGraphicFramePr>
          <p:nvPr>
            <p:extLst>
              <p:ext uri="{D42A27DB-BD31-4B8C-83A1-F6EECF244321}">
                <p14:modId xmlns:p14="http://schemas.microsoft.com/office/powerpoint/2010/main" val="2066828301"/>
              </p:ext>
            </p:extLst>
          </p:nvPr>
        </p:nvGraphicFramePr>
        <p:xfrm>
          <a:off x="9667602" y="5044222"/>
          <a:ext cx="8112771" cy="5021534"/>
        </p:xfrm>
        <a:graphic>
          <a:graphicData uri="http://schemas.openxmlformats.org/drawingml/2006/table">
            <a:tbl>
              <a:tblPr firstRow="1" firstCol="1" bandRow="1">
                <a:tableStyleId>{9D7B26C5-4107-4FEC-AEDC-1716B250A1EF}</a:tableStyleId>
              </a:tblPr>
              <a:tblGrid>
                <a:gridCol w="2752905">
                  <a:extLst>
                    <a:ext uri="{9D8B030D-6E8A-4147-A177-3AD203B41FA5}">
                      <a16:colId xmlns:a16="http://schemas.microsoft.com/office/drawing/2014/main" val="3017789180"/>
                    </a:ext>
                  </a:extLst>
                </a:gridCol>
                <a:gridCol w="5359866">
                  <a:extLst>
                    <a:ext uri="{9D8B030D-6E8A-4147-A177-3AD203B41FA5}">
                      <a16:colId xmlns:a16="http://schemas.microsoft.com/office/drawing/2014/main" val="3626525997"/>
                    </a:ext>
                  </a:extLst>
                </a:gridCol>
              </a:tblGrid>
              <a:tr h="415388">
                <a:tc>
                  <a:txBody>
                    <a:bodyPr/>
                    <a:lstStyle/>
                    <a:p>
                      <a:pPr marL="0" marR="0" algn="ctr">
                        <a:spcBef>
                          <a:spcPts val="0"/>
                        </a:spcBef>
                        <a:spcAft>
                          <a:spcPts val="0"/>
                        </a:spcAft>
                      </a:pPr>
                      <a:r>
                        <a:rPr lang="en-US" sz="1800" b="1" dirty="0">
                          <a:effectLst/>
                        </a:rPr>
                        <a:t>Label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effectLst/>
                        </a:rPr>
                        <a:t>Description / Features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01167195"/>
                  </a:ext>
                </a:extLst>
              </a:tr>
              <a:tr h="290344">
                <a:tc>
                  <a:txBody>
                    <a:bodyPr/>
                    <a:lstStyle/>
                    <a:p>
                      <a:pPr marL="0" marR="0">
                        <a:spcBef>
                          <a:spcPts val="0"/>
                        </a:spcBef>
                        <a:spcAft>
                          <a:spcPts val="0"/>
                        </a:spcAft>
                      </a:pPr>
                      <a:r>
                        <a:rPr lang="en-US" sz="1800" b="1" dirty="0">
                          <a:effectLst/>
                        </a:rPr>
                        <a:t>Normal (norm)</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normal ducts and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43366509"/>
                  </a:ext>
                </a:extLst>
              </a:tr>
              <a:tr h="290344">
                <a:tc>
                  <a:txBody>
                    <a:bodyPr/>
                    <a:lstStyle/>
                    <a:p>
                      <a:pPr marL="0" marR="0">
                        <a:spcBef>
                          <a:spcPts val="0"/>
                        </a:spcBef>
                        <a:spcAft>
                          <a:spcPts val="0"/>
                        </a:spcAft>
                      </a:pPr>
                      <a:r>
                        <a:rPr lang="en-US" sz="1800" b="1" dirty="0">
                          <a:effectLst/>
                        </a:rPr>
                        <a:t>Background (</a:t>
                      </a:r>
                      <a:r>
                        <a:rPr lang="en-US" sz="1800" b="1" dirty="0" err="1">
                          <a:effectLst/>
                        </a:rPr>
                        <a:t>bckg</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stroma, no ducts or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63596350"/>
                  </a:ext>
                </a:extLst>
              </a:tr>
              <a:tr h="580688">
                <a:tc>
                  <a:txBody>
                    <a:bodyPr/>
                    <a:lstStyle/>
                    <a:p>
                      <a:pPr marL="0" marR="0">
                        <a:spcBef>
                          <a:spcPts val="0"/>
                        </a:spcBef>
                        <a:spcAft>
                          <a:spcPts val="0"/>
                        </a:spcAft>
                      </a:pPr>
                      <a:r>
                        <a:rPr lang="en-US" sz="1800" b="1" dirty="0">
                          <a:effectLst/>
                        </a:rPr>
                        <a:t>Artifact (</a:t>
                      </a:r>
                      <a:r>
                        <a:rPr lang="en-US" sz="1800" b="1" dirty="0" err="1">
                          <a:effectLst/>
                        </a:rPr>
                        <a:t>artf</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grease pen marks, stitches, foreign bodies,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41781042"/>
                  </a:ext>
                </a:extLst>
              </a:tr>
              <a:tr h="580688">
                <a:tc>
                  <a:txBody>
                    <a:bodyPr/>
                    <a:lstStyle/>
                    <a:p>
                      <a:pPr marL="0" marR="0">
                        <a:spcBef>
                          <a:spcPts val="0"/>
                        </a:spcBef>
                        <a:spcAft>
                          <a:spcPts val="0"/>
                        </a:spcAft>
                      </a:pPr>
                      <a:r>
                        <a:rPr lang="en-US" sz="1800" b="1" dirty="0">
                          <a:effectLst/>
                        </a:rPr>
                        <a:t>Non-Neoplastic (</a:t>
                      </a:r>
                      <a:r>
                        <a:rPr lang="en-US" sz="1800" b="1" dirty="0" err="1">
                          <a:effectLst/>
                        </a:rPr>
                        <a:t>nneo</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fibrosis, hyperplasia, intraductal papilloma, adenosis, ectasia,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62364324"/>
                  </a:ext>
                </a:extLst>
              </a:tr>
              <a:tr h="290344">
                <a:tc>
                  <a:txBody>
                    <a:bodyPr/>
                    <a:lstStyle/>
                    <a:p>
                      <a:pPr marL="0" marR="0">
                        <a:spcBef>
                          <a:spcPts val="0"/>
                        </a:spcBef>
                        <a:spcAft>
                          <a:spcPts val="0"/>
                        </a:spcAft>
                      </a:pPr>
                      <a:r>
                        <a:rPr lang="en-US" sz="1800" b="1" dirty="0">
                          <a:effectLst/>
                        </a:rPr>
                        <a:t>Inflammation (</a:t>
                      </a:r>
                      <a:r>
                        <a:rPr lang="en-US" sz="1800" b="1" dirty="0" err="1">
                          <a:effectLst/>
                        </a:rPr>
                        <a:t>infl</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areas of inflammation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31412667"/>
                  </a:ext>
                </a:extLst>
              </a:tr>
              <a:tr h="580688">
                <a:tc>
                  <a:txBody>
                    <a:bodyPr/>
                    <a:lstStyle/>
                    <a:p>
                      <a:pPr marL="0" marR="0" lvl="0" indent="0" algn="l" defTabSz="3657418" rtl="0" eaLnBrk="1" fontAlgn="auto" latinLnBrk="0" hangingPunct="1">
                        <a:lnSpc>
                          <a:spcPct val="100000"/>
                        </a:lnSpc>
                        <a:spcBef>
                          <a:spcPts val="0"/>
                        </a:spcBef>
                        <a:spcAft>
                          <a:spcPts val="0"/>
                        </a:spcAft>
                        <a:buClrTx/>
                        <a:buSzTx/>
                        <a:buFontTx/>
                        <a:buNone/>
                        <a:tabLst/>
                        <a:defRPr/>
                      </a:pPr>
                      <a:r>
                        <a:rPr lang="en-US" sz="1800" b="1" dirty="0">
                          <a:effectLst/>
                        </a:rPr>
                        <a:t>Suspected (susp)</a:t>
                      </a:r>
                      <a:endParaRPr lang="en-US" sz="1800" b="1" dirty="0">
                        <a:solidFill>
                          <a:srgbClr val="333399"/>
                        </a:solidFill>
                        <a:latin typeface="Arial" pitchFamily="34" charset="0"/>
                        <a:cs typeface="Arial" pitchFamily="34" charset="0"/>
                      </a:endParaRPr>
                    </a:p>
                  </a:txBody>
                  <a:tcPr marL="68580" marR="68580" marT="0" marB="0" anchor="ctr"/>
                </a:tc>
                <a:tc>
                  <a:txBody>
                    <a:bodyPr/>
                    <a:lstStyle/>
                    <a:p>
                      <a:pPr marL="0" marR="0">
                        <a:spcBef>
                          <a:spcPts val="0"/>
                        </a:spcBef>
                        <a:spcAft>
                          <a:spcPts val="0"/>
                        </a:spcAft>
                      </a:pPr>
                      <a:r>
                        <a:rPr lang="en-US" sz="1800" b="1" dirty="0">
                          <a:effectLst/>
                        </a:rPr>
                        <a:t>regions that are at risk of developing into cancerous regions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01496286"/>
                  </a:ext>
                </a:extLst>
              </a:tr>
              <a:tr h="580688">
                <a:tc>
                  <a:txBody>
                    <a:bodyPr/>
                    <a:lstStyle/>
                    <a:p>
                      <a:pPr marL="0" marR="0">
                        <a:spcBef>
                          <a:spcPts val="0"/>
                        </a:spcBef>
                        <a:spcAft>
                          <a:spcPts val="0"/>
                        </a:spcAft>
                      </a:pPr>
                      <a:r>
                        <a:rPr lang="en-US" sz="1800" b="1" dirty="0">
                          <a:effectLst/>
                        </a:rPr>
                        <a:t>Ductal Carcinoma in Situ (</a:t>
                      </a:r>
                      <a:r>
                        <a:rPr lang="en-US" sz="1800" b="1" dirty="0" err="1">
                          <a:effectLst/>
                        </a:rPr>
                        <a:t>dcis</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ductal carcinoma in situ, and lobular carcinoma in situ</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05808129"/>
                  </a:ext>
                </a:extLst>
              </a:tr>
              <a:tr h="831674">
                <a:tc>
                  <a:txBody>
                    <a:bodyPr/>
                    <a:lstStyle/>
                    <a:p>
                      <a:pPr marL="0" marR="0">
                        <a:spcBef>
                          <a:spcPts val="0"/>
                        </a:spcBef>
                        <a:spcAft>
                          <a:spcPts val="0"/>
                        </a:spcAft>
                      </a:pPr>
                      <a:r>
                        <a:rPr lang="en-US" sz="1800" b="1" dirty="0">
                          <a:effectLst/>
                        </a:rPr>
                        <a:t>Invasive Ductal Carcinoma (</a:t>
                      </a:r>
                      <a:r>
                        <a:rPr lang="en-US" sz="1800" b="1" dirty="0" err="1">
                          <a:effectLst/>
                        </a:rPr>
                        <a:t>indc</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invasive ductal carcinoma, invasive lobular carcinoma, and invasive mammary carcinoma</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903404"/>
                  </a:ext>
                </a:extLst>
              </a:tr>
              <a:tr h="580688">
                <a:tc>
                  <a:txBody>
                    <a:bodyPr/>
                    <a:lstStyle/>
                    <a:p>
                      <a:pPr marL="0" marR="0">
                        <a:spcBef>
                          <a:spcPts val="0"/>
                        </a:spcBef>
                        <a:spcAft>
                          <a:spcPts val="0"/>
                        </a:spcAft>
                      </a:pPr>
                      <a:r>
                        <a:rPr lang="en-US" sz="1800" b="1" dirty="0">
                          <a:effectLst/>
                        </a:rPr>
                        <a:t>Indistinguishable (null)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indistinguishable tissue, normally due to issues with the cut/stain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89699989"/>
                  </a:ext>
                </a:extLst>
              </a:tr>
            </a:tbl>
          </a:graphicData>
        </a:graphic>
      </p:graphicFrame>
      <p:sp>
        <p:nvSpPr>
          <p:cNvPr id="116" name="Rectangle 115">
            <a:extLst>
              <a:ext uri="{FF2B5EF4-FFF2-40B4-BE49-F238E27FC236}">
                <a16:creationId xmlns:a16="http://schemas.microsoft.com/office/drawing/2014/main" id="{09C89BAE-78D0-ED41-FAE7-95E957D6AD41}"/>
              </a:ext>
            </a:extLst>
          </p:cNvPr>
          <p:cNvSpPr/>
          <p:nvPr/>
        </p:nvSpPr>
        <p:spPr>
          <a:xfrm>
            <a:off x="27593647" y="26426602"/>
            <a:ext cx="8476488" cy="673463"/>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b="1" dirty="0">
                <a:solidFill>
                  <a:schemeClr val="tx1"/>
                </a:solidFill>
                <a:latin typeface="Arial" pitchFamily="34" charset="0"/>
                <a:cs typeface="Arial" pitchFamily="34" charset="0"/>
              </a:rPr>
              <a:t>To learn more about our resources, please use this URL:</a:t>
            </a:r>
          </a:p>
          <a:p>
            <a:pPr algn="ctr"/>
            <a:r>
              <a:rPr lang="en-IN" sz="1800" b="1" i="1" dirty="0">
                <a:solidFill>
                  <a:schemeClr val="tx1"/>
                </a:solidFill>
                <a:latin typeface="Arial" panose="020B0604020202020204" pitchFamily="34" charset="0"/>
                <a:cs typeface="Arial" panose="020B0604020202020204" pitchFamily="34" charset="0"/>
              </a:rPr>
              <a:t>https://</a:t>
            </a:r>
            <a:r>
              <a:rPr lang="en-IN" sz="1800" b="1" i="1" dirty="0" err="1">
                <a:solidFill>
                  <a:schemeClr val="tx1"/>
                </a:solidFill>
                <a:latin typeface="Arial" panose="020B0604020202020204" pitchFamily="34" charset="0"/>
                <a:cs typeface="Arial" panose="020B0604020202020204" pitchFamily="34" charset="0"/>
              </a:rPr>
              <a:t>isip.piconepress.com</a:t>
            </a:r>
            <a:r>
              <a:rPr lang="en-IN" sz="1800" b="1" i="1" dirty="0">
                <a:solidFill>
                  <a:schemeClr val="tx1"/>
                </a:solidFill>
                <a:latin typeface="Arial" panose="020B0604020202020204" pitchFamily="34" charset="0"/>
                <a:cs typeface="Arial" panose="020B0604020202020204" pitchFamily="34" charset="0"/>
              </a:rPr>
              <a:t>/projects/nsf_dpath</a:t>
            </a:r>
          </a:p>
        </p:txBody>
      </p:sp>
      <p:pic>
        <p:nvPicPr>
          <p:cNvPr id="2" name="Picture 1">
            <a:extLst>
              <a:ext uri="{FF2B5EF4-FFF2-40B4-BE49-F238E27FC236}">
                <a16:creationId xmlns:a16="http://schemas.microsoft.com/office/drawing/2014/main" id="{6F7A8C3A-75CD-7CF6-2406-25EBB5E71C77}"/>
              </a:ext>
            </a:extLst>
          </p:cNvPr>
          <p:cNvPicPr>
            <a:picLocks noChangeAspect="1"/>
          </p:cNvPicPr>
          <p:nvPr/>
        </p:nvPicPr>
        <p:blipFill rotWithShape="1">
          <a:blip r:embed="rId5"/>
          <a:srcRect t="1963" r="13280"/>
          <a:stretch/>
        </p:blipFill>
        <p:spPr bwMode="auto">
          <a:xfrm>
            <a:off x="9595314" y="24729005"/>
            <a:ext cx="4162470" cy="2286000"/>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E82F6DA-9C3B-025B-3FB6-A63E1B8FBCC1}"/>
              </a:ext>
            </a:extLst>
          </p:cNvPr>
          <p:cNvPicPr>
            <a:picLocks noChangeAspect="1"/>
          </p:cNvPicPr>
          <p:nvPr/>
        </p:nvPicPr>
        <p:blipFill>
          <a:blip r:embed="rId6"/>
          <a:stretch>
            <a:fillRect/>
          </a:stretch>
        </p:blipFill>
        <p:spPr>
          <a:xfrm>
            <a:off x="13918487" y="24729005"/>
            <a:ext cx="4013516" cy="2286000"/>
          </a:xfrm>
          <a:prstGeom prst="rect">
            <a:avLst/>
          </a:prstGeom>
          <a:ln>
            <a:noFill/>
          </a:ln>
          <a:effectLst>
            <a:outerShdw blurRad="50800" dist="76200" dir="2700000" algn="tl" rotWithShape="0">
              <a:prstClr val="black">
                <a:alpha val="40000"/>
              </a:prstClr>
            </a:outerShdw>
          </a:effectLst>
        </p:spPr>
      </p:pic>
      <p:pic>
        <p:nvPicPr>
          <p:cNvPr id="1028" name="Picture 4" descr="Aperio AT2 DX System – DMI Medical USA">
            <a:extLst>
              <a:ext uri="{FF2B5EF4-FFF2-40B4-BE49-F238E27FC236}">
                <a16:creationId xmlns:a16="http://schemas.microsoft.com/office/drawing/2014/main" id="{3C299AA0-F991-A19A-775B-8315B1BB4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831" y="13170079"/>
            <a:ext cx="4102391" cy="251460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A) One cross section from total mastectomy specimen showing dense... |  Download Scientific Diagram">
            <a:extLst>
              <a:ext uri="{FF2B5EF4-FFF2-40B4-BE49-F238E27FC236}">
                <a16:creationId xmlns:a16="http://schemas.microsoft.com/office/drawing/2014/main" id="{C730F59C-3225-F68F-7563-78EA689C94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30" r="7136" b="46617"/>
          <a:stretch/>
        </p:blipFill>
        <p:spPr bwMode="auto">
          <a:xfrm>
            <a:off x="5436501" y="15903833"/>
            <a:ext cx="2988120" cy="251460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3CCDD52-A871-2E66-FDBD-1A4A3612C7C8}"/>
              </a:ext>
            </a:extLst>
          </p:cNvPr>
          <p:cNvPicPr>
            <a:picLocks noChangeAspect="1"/>
          </p:cNvPicPr>
          <p:nvPr/>
        </p:nvPicPr>
        <p:blipFill>
          <a:blip r:embed="rId9">
            <a:extLst>
              <a:ext uri="{28A0092B-C50C-407E-A947-70E740481C1C}">
                <a14:useLocalDpi xmlns:a14="http://schemas.microsoft.com/office/drawing/2010/main" val="0"/>
              </a:ext>
            </a:extLst>
          </a:blip>
          <a:srcRect l="2338"/>
          <a:stretch/>
        </p:blipFill>
        <p:spPr bwMode="auto">
          <a:xfrm>
            <a:off x="18714773" y="5044221"/>
            <a:ext cx="8155456" cy="4312429"/>
          </a:xfrm>
          <a:prstGeom prst="rect">
            <a:avLst/>
          </a:prstGeom>
          <a:noFill/>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0A7FBAB-51D9-19C3-B5A2-C0807987A50C}"/>
              </a:ext>
            </a:extLst>
          </p:cNvPr>
          <p:cNvPicPr>
            <a:picLocks noChangeAspect="1"/>
          </p:cNvPicPr>
          <p:nvPr/>
        </p:nvPicPr>
        <p:blipFill>
          <a:blip r:embed="rId10"/>
          <a:stretch>
            <a:fillRect/>
          </a:stretch>
        </p:blipFill>
        <p:spPr>
          <a:xfrm>
            <a:off x="18849429" y="12554466"/>
            <a:ext cx="7868741" cy="5863967"/>
          </a:xfrm>
          <a:prstGeom prst="rect">
            <a:avLst/>
          </a:prstGeom>
          <a:effectLst>
            <a:outerShdw blurRad="50800" dist="38100" dir="2700000" algn="tl" rotWithShape="0">
              <a:prstClr val="black">
                <a:alpha val="40000"/>
              </a:prstClr>
            </a:outerShdw>
          </a:effectLst>
        </p:spPr>
      </p:pic>
      <p:pic>
        <p:nvPicPr>
          <p:cNvPr id="10" name="Picture 9" descr="A close-up of a pink and white background&#10;&#10;Description automatically generated">
            <a:extLst>
              <a:ext uri="{FF2B5EF4-FFF2-40B4-BE49-F238E27FC236}">
                <a16:creationId xmlns:a16="http://schemas.microsoft.com/office/drawing/2014/main" id="{B1F2F4AD-C02E-5A33-D556-AA532F4C6A7A}"/>
              </a:ext>
            </a:extLst>
          </p:cNvPr>
          <p:cNvPicPr>
            <a:picLocks noChangeAspect="1"/>
          </p:cNvPicPr>
          <p:nvPr/>
        </p:nvPicPr>
        <p:blipFill>
          <a:blip r:embed="rId11"/>
          <a:stretch>
            <a:fillRect/>
          </a:stretch>
        </p:blipFill>
        <p:spPr>
          <a:xfrm>
            <a:off x="9595314" y="15104042"/>
            <a:ext cx="2214499" cy="2514600"/>
          </a:xfrm>
          <a:prstGeom prst="rect">
            <a:avLst/>
          </a:prstGeom>
          <a:ln>
            <a:noFill/>
          </a:ln>
          <a:effectLst>
            <a:outerShdw blurRad="50800" dist="76200" dir="2700000" algn="tl" rotWithShape="0">
              <a:prstClr val="black">
                <a:alpha val="40000"/>
              </a:prstClr>
            </a:outerShdw>
          </a:effectLst>
        </p:spPr>
      </p:pic>
      <p:pic>
        <p:nvPicPr>
          <p:cNvPr id="11" name="Picture 10" descr="A pink and black cell&#10;&#10;Description automatically generated with medium confidence">
            <a:extLst>
              <a:ext uri="{FF2B5EF4-FFF2-40B4-BE49-F238E27FC236}">
                <a16:creationId xmlns:a16="http://schemas.microsoft.com/office/drawing/2014/main" id="{5A59B739-BE40-FB8E-47F9-C31605884A78}"/>
              </a:ext>
            </a:extLst>
          </p:cNvPr>
          <p:cNvPicPr>
            <a:picLocks noChangeAspect="1"/>
          </p:cNvPicPr>
          <p:nvPr/>
        </p:nvPicPr>
        <p:blipFill>
          <a:blip r:embed="rId12"/>
          <a:stretch>
            <a:fillRect/>
          </a:stretch>
        </p:blipFill>
        <p:spPr>
          <a:xfrm>
            <a:off x="12421484" y="15104042"/>
            <a:ext cx="2299677" cy="2514600"/>
          </a:xfrm>
          <a:prstGeom prst="rect">
            <a:avLst/>
          </a:prstGeom>
          <a:ln>
            <a:noFill/>
          </a:ln>
          <a:effectLst>
            <a:outerShdw blurRad="50800" dist="76200" dir="2700000" algn="tl" rotWithShape="0">
              <a:prstClr val="black">
                <a:alpha val="40000"/>
              </a:prstClr>
            </a:outerShdw>
          </a:effectLst>
        </p:spPr>
      </p:pic>
      <p:pic>
        <p:nvPicPr>
          <p:cNvPr id="14" name="Picture 13" descr="A pink and white cell&#10;&#10;Description automatically generated">
            <a:extLst>
              <a:ext uri="{FF2B5EF4-FFF2-40B4-BE49-F238E27FC236}">
                <a16:creationId xmlns:a16="http://schemas.microsoft.com/office/drawing/2014/main" id="{1047F401-3AF7-DE1D-7756-6280FD3615CB}"/>
              </a:ext>
            </a:extLst>
          </p:cNvPr>
          <p:cNvPicPr>
            <a:picLocks noChangeAspect="1"/>
          </p:cNvPicPr>
          <p:nvPr/>
        </p:nvPicPr>
        <p:blipFill>
          <a:blip r:embed="rId13"/>
          <a:stretch>
            <a:fillRect/>
          </a:stretch>
        </p:blipFill>
        <p:spPr>
          <a:xfrm>
            <a:off x="15332833" y="15086764"/>
            <a:ext cx="2599170" cy="2514600"/>
          </a:xfrm>
          <a:prstGeom prst="rect">
            <a:avLst/>
          </a:prstGeom>
          <a:ln>
            <a:noFill/>
          </a:ln>
          <a:effectLst>
            <a:outerShdw blurRad="50800" dist="76200" dir="2700000" algn="tl" rotWithShape="0">
              <a:prstClr val="black">
                <a:alpha val="40000"/>
              </a:prstClr>
            </a:outerShdw>
          </a:effectLst>
        </p:spPr>
      </p:pic>
      <p:pic>
        <p:nvPicPr>
          <p:cNvPr id="15" name="Picture 14" descr="A screenshot of a computer&#10;&#10;Description automatically generated">
            <a:extLst>
              <a:ext uri="{FF2B5EF4-FFF2-40B4-BE49-F238E27FC236}">
                <a16:creationId xmlns:a16="http://schemas.microsoft.com/office/drawing/2014/main" id="{EB4F66B5-3A8C-4070-913B-2951962423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56843" y="21973507"/>
            <a:ext cx="7697290" cy="4977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02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3C8DDD-513C-B624-2F9C-C3EB5F3D8C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2162981"/>
            <a:ext cx="13058068" cy="8579256"/>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09738987-273D-7F97-D0F9-E3C3C05BAE05}"/>
              </a:ext>
            </a:extLst>
          </p:cNvPr>
          <p:cNvSpPr txBox="1"/>
          <p:nvPr/>
        </p:nvSpPr>
        <p:spPr>
          <a:xfrm>
            <a:off x="2804889" y="10896600"/>
            <a:ext cx="8280400"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Whole Slide Image</a:t>
            </a:r>
            <a:endParaRPr lang="en-US" dirty="0">
              <a:solidFill>
                <a:srgbClr val="922C8B"/>
              </a:solidFill>
            </a:endParaRPr>
          </a:p>
        </p:txBody>
      </p:sp>
      <p:sp>
        <p:nvSpPr>
          <p:cNvPr id="12" name="Rectangle 11">
            <a:extLst>
              <a:ext uri="{FF2B5EF4-FFF2-40B4-BE49-F238E27FC236}">
                <a16:creationId xmlns:a16="http://schemas.microsoft.com/office/drawing/2014/main" id="{B9EDC0A3-0BEF-2B4B-B794-29E066E0E012}"/>
              </a:ext>
            </a:extLst>
          </p:cNvPr>
          <p:cNvSpPr/>
          <p:nvPr/>
        </p:nvSpPr>
        <p:spPr>
          <a:xfrm>
            <a:off x="1302419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2EA586-6B10-6047-3E13-5FE25268FFA1}"/>
              </a:ext>
            </a:extLst>
          </p:cNvPr>
          <p:cNvSpPr txBox="1"/>
          <p:nvPr/>
        </p:nvSpPr>
        <p:spPr>
          <a:xfrm rot="16200000">
            <a:off x="10134238" y="6090729"/>
            <a:ext cx="7326085" cy="1022909"/>
          </a:xfrm>
          <a:prstGeom prst="rect">
            <a:avLst/>
          </a:prstGeom>
          <a:noFill/>
        </p:spPr>
        <p:txBody>
          <a:bodyPr wrap="square" rtlCol="0">
            <a:spAutoFit/>
          </a:bodyPr>
          <a:lstStyle/>
          <a:p>
            <a:pPr algn="ctr"/>
            <a:r>
              <a:rPr lang="en-US" dirty="0"/>
              <a:t>Patch Tiling</a:t>
            </a:r>
          </a:p>
        </p:txBody>
      </p:sp>
      <p:cxnSp>
        <p:nvCxnSpPr>
          <p:cNvPr id="34" name="Straight Arrow Connector 33">
            <a:extLst>
              <a:ext uri="{FF2B5EF4-FFF2-40B4-BE49-F238E27FC236}">
                <a16:creationId xmlns:a16="http://schemas.microsoft.com/office/drawing/2014/main" id="{3E120CC5-0737-3BC6-6605-75216F200410}"/>
              </a:ext>
            </a:extLst>
          </p:cNvPr>
          <p:cNvCxnSpPr>
            <a:cxnSpLocks/>
            <a:stCxn id="12" idx="3"/>
            <a:endCxn id="37" idx="1"/>
          </p:cNvCxnSpPr>
          <p:nvPr/>
        </p:nvCxnSpPr>
        <p:spPr>
          <a:xfrm>
            <a:off x="14570362" y="6743698"/>
            <a:ext cx="70135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A775D52-6672-2F0F-D6C1-5BD033EB38CE}"/>
              </a:ext>
            </a:extLst>
          </p:cNvPr>
          <p:cNvSpPr/>
          <p:nvPr/>
        </p:nvSpPr>
        <p:spPr>
          <a:xfrm>
            <a:off x="1527171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D3522706-A656-05C2-BC7E-5612D34C3E85}"/>
              </a:ext>
            </a:extLst>
          </p:cNvPr>
          <p:cNvCxnSpPr>
            <a:cxnSpLocks/>
            <a:endCxn id="12" idx="1"/>
          </p:cNvCxnSpPr>
          <p:nvPr/>
        </p:nvCxnSpPr>
        <p:spPr>
          <a:xfrm>
            <a:off x="11691263" y="6743698"/>
            <a:ext cx="133293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4920103-D700-FFAD-1002-8A4F46713356}"/>
              </a:ext>
            </a:extLst>
          </p:cNvPr>
          <p:cNvSpPr/>
          <p:nvPr/>
        </p:nvSpPr>
        <p:spPr>
          <a:xfrm rot="5400000">
            <a:off x="5978503" y="10095145"/>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EA56E54-9C68-E8DB-01C4-ED61451D9838}"/>
              </a:ext>
            </a:extLst>
          </p:cNvPr>
          <p:cNvCxnSpPr>
            <a:cxnSpLocks/>
          </p:cNvCxnSpPr>
          <p:nvPr/>
        </p:nvCxnSpPr>
        <p:spPr>
          <a:xfrm>
            <a:off x="6751584" y="12158959"/>
            <a:ext cx="0"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57B70F-F471-F64C-824F-E4DB5B66EB71}"/>
              </a:ext>
            </a:extLst>
          </p:cNvPr>
          <p:cNvSpPr txBox="1"/>
          <p:nvPr/>
        </p:nvSpPr>
        <p:spPr>
          <a:xfrm>
            <a:off x="3088541" y="13388247"/>
            <a:ext cx="7326085" cy="1022909"/>
          </a:xfrm>
          <a:prstGeom prst="rect">
            <a:avLst/>
          </a:prstGeom>
          <a:noFill/>
        </p:spPr>
        <p:txBody>
          <a:bodyPr wrap="square" rtlCol="0">
            <a:spAutoFit/>
          </a:bodyPr>
          <a:lstStyle/>
          <a:p>
            <a:pPr algn="ctr"/>
            <a:r>
              <a:rPr lang="en-US" dirty="0"/>
              <a:t>Preprocessing</a:t>
            </a:r>
          </a:p>
        </p:txBody>
      </p:sp>
      <p:cxnSp>
        <p:nvCxnSpPr>
          <p:cNvPr id="48" name="Straight Arrow Connector 47">
            <a:extLst>
              <a:ext uri="{FF2B5EF4-FFF2-40B4-BE49-F238E27FC236}">
                <a16:creationId xmlns:a16="http://schemas.microsoft.com/office/drawing/2014/main" id="{253C9D7E-EAC5-64AB-FFE6-2AE53F608E0C}"/>
              </a:ext>
            </a:extLst>
          </p:cNvPr>
          <p:cNvCxnSpPr>
            <a:cxnSpLocks/>
            <a:stCxn id="43" idx="3"/>
          </p:cNvCxnSpPr>
          <p:nvPr/>
        </p:nvCxnSpPr>
        <p:spPr>
          <a:xfrm flipH="1">
            <a:off x="6751583" y="14672784"/>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FDC8749-080E-3482-ECD7-888F26C7AB73}"/>
              </a:ext>
            </a:extLst>
          </p:cNvPr>
          <p:cNvCxnSpPr>
            <a:cxnSpLocks/>
            <a:endCxn id="12" idx="1"/>
          </p:cNvCxnSpPr>
          <p:nvPr/>
        </p:nvCxnSpPr>
        <p:spPr>
          <a:xfrm rot="5400000" flipH="1" flipV="1">
            <a:off x="8779731" y="9655233"/>
            <a:ext cx="7156003" cy="1332934"/>
          </a:xfrm>
          <a:prstGeom prst="bentConnector2">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A4829D-FF27-17BB-585E-A794362C874D}"/>
              </a:ext>
            </a:extLst>
          </p:cNvPr>
          <p:cNvCxnSpPr>
            <a:cxnSpLocks/>
          </p:cNvCxnSpPr>
          <p:nvPr/>
        </p:nvCxnSpPr>
        <p:spPr>
          <a:xfrm>
            <a:off x="10539048" y="13899701"/>
            <a:ext cx="1152215" cy="0"/>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0C5D691-B1B3-F44B-4AEC-2E1F8AC140A5}"/>
              </a:ext>
            </a:extLst>
          </p:cNvPr>
          <p:cNvSpPr txBox="1"/>
          <p:nvPr/>
        </p:nvSpPr>
        <p:spPr>
          <a:xfrm rot="16200000">
            <a:off x="12362034" y="6232243"/>
            <a:ext cx="7326085" cy="1022909"/>
          </a:xfrm>
          <a:prstGeom prst="rect">
            <a:avLst/>
          </a:prstGeom>
          <a:noFill/>
        </p:spPr>
        <p:txBody>
          <a:bodyPr wrap="square" rtlCol="0">
            <a:spAutoFit/>
          </a:bodyPr>
          <a:lstStyle/>
          <a:p>
            <a:pPr algn="ctr"/>
            <a:r>
              <a:rPr lang="en-US" dirty="0"/>
              <a:t>Reshape</a:t>
            </a:r>
          </a:p>
        </p:txBody>
      </p:sp>
      <p:sp>
        <p:nvSpPr>
          <p:cNvPr id="62" name="Rectangle 61">
            <a:extLst>
              <a:ext uri="{FF2B5EF4-FFF2-40B4-BE49-F238E27FC236}">
                <a16:creationId xmlns:a16="http://schemas.microsoft.com/office/drawing/2014/main" id="{C0FE2B1A-245C-E2F8-7ED7-2EDDE9C0FA70}"/>
              </a:ext>
            </a:extLst>
          </p:cNvPr>
          <p:cNvSpPr/>
          <p:nvPr/>
        </p:nvSpPr>
        <p:spPr>
          <a:xfrm rot="5400000">
            <a:off x="16546917" y="10095146"/>
            <a:ext cx="1546163" cy="7609114"/>
          </a:xfrm>
          <a:prstGeom prst="rect">
            <a:avLst/>
          </a:prstGeom>
          <a:solidFill>
            <a:srgbClr val="E383C3"/>
          </a:solid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9F319FA-AE76-75EE-A81F-FE711E993E43}"/>
              </a:ext>
            </a:extLst>
          </p:cNvPr>
          <p:cNvSpPr txBox="1"/>
          <p:nvPr/>
        </p:nvSpPr>
        <p:spPr>
          <a:xfrm>
            <a:off x="13656955" y="13309488"/>
            <a:ext cx="7326085" cy="1022909"/>
          </a:xfrm>
          <a:prstGeom prst="rect">
            <a:avLst/>
          </a:prstGeom>
          <a:noFill/>
        </p:spPr>
        <p:txBody>
          <a:bodyPr wrap="square" rtlCol="0">
            <a:spAutoFit/>
          </a:bodyPr>
          <a:lstStyle/>
          <a:p>
            <a:pPr algn="ctr"/>
            <a:r>
              <a:rPr lang="en-US" dirty="0"/>
              <a:t>Patch Embedding</a:t>
            </a:r>
          </a:p>
        </p:txBody>
      </p:sp>
      <p:cxnSp>
        <p:nvCxnSpPr>
          <p:cNvPr id="64" name="Connector: Elbow 63">
            <a:extLst>
              <a:ext uri="{FF2B5EF4-FFF2-40B4-BE49-F238E27FC236}">
                <a16:creationId xmlns:a16="http://schemas.microsoft.com/office/drawing/2014/main" id="{F39735A1-056E-72AC-085A-E2D7F6E99F1F}"/>
              </a:ext>
            </a:extLst>
          </p:cNvPr>
          <p:cNvCxnSpPr>
            <a:cxnSpLocks/>
            <a:stCxn id="12" idx="2"/>
            <a:endCxn id="62" idx="1"/>
          </p:cNvCxnSpPr>
          <p:nvPr/>
        </p:nvCxnSpPr>
        <p:spPr>
          <a:xfrm rot="16200000" flipH="1">
            <a:off x="14269457" y="10076079"/>
            <a:ext cx="2578367" cy="3522718"/>
          </a:xfrm>
          <a:prstGeom prst="bentConnector5">
            <a:avLst>
              <a:gd name="adj1" fmla="val 41797"/>
              <a:gd name="adj2" fmla="val 100060"/>
              <a:gd name="adj3" fmla="val 91134"/>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B68AE28-C0B5-49C7-291D-C05DB88B8ECB}"/>
              </a:ext>
            </a:extLst>
          </p:cNvPr>
          <p:cNvSpPr txBox="1"/>
          <p:nvPr/>
        </p:nvSpPr>
        <p:spPr>
          <a:xfrm>
            <a:off x="2514630" y="24557750"/>
            <a:ext cx="8473906"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Preprocessed Image</a:t>
            </a:r>
            <a:endParaRPr lang="en-US" dirty="0">
              <a:solidFill>
                <a:srgbClr val="922C8B"/>
              </a:solidFill>
            </a:endParaRPr>
          </a:p>
        </p:txBody>
      </p:sp>
      <p:cxnSp>
        <p:nvCxnSpPr>
          <p:cNvPr id="73" name="Straight Arrow Connector 72">
            <a:extLst>
              <a:ext uri="{FF2B5EF4-FFF2-40B4-BE49-F238E27FC236}">
                <a16:creationId xmlns:a16="http://schemas.microsoft.com/office/drawing/2014/main" id="{99B956FF-B527-73CE-FC6E-67D898FFB79C}"/>
              </a:ext>
            </a:extLst>
          </p:cNvPr>
          <p:cNvCxnSpPr>
            <a:cxnSpLocks/>
          </p:cNvCxnSpPr>
          <p:nvPr/>
        </p:nvCxnSpPr>
        <p:spPr>
          <a:xfrm>
            <a:off x="16817882" y="3676791"/>
            <a:ext cx="33470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0C8004C-FF62-9255-79C2-6E9B79735281}"/>
              </a:ext>
            </a:extLst>
          </p:cNvPr>
          <p:cNvCxnSpPr>
            <a:cxnSpLocks/>
          </p:cNvCxnSpPr>
          <p:nvPr/>
        </p:nvCxnSpPr>
        <p:spPr>
          <a:xfrm>
            <a:off x="16815233" y="4557955"/>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8C47A7A-D93D-030F-755D-F96F630FFB9F}"/>
              </a:ext>
            </a:extLst>
          </p:cNvPr>
          <p:cNvCxnSpPr>
            <a:cxnSpLocks/>
          </p:cNvCxnSpPr>
          <p:nvPr/>
        </p:nvCxnSpPr>
        <p:spPr>
          <a:xfrm>
            <a:off x="16815233" y="5439119"/>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38739B-BFD8-2CA2-31BE-E06337B6B623}"/>
              </a:ext>
            </a:extLst>
          </p:cNvPr>
          <p:cNvCxnSpPr>
            <a:cxnSpLocks/>
          </p:cNvCxnSpPr>
          <p:nvPr/>
        </p:nvCxnSpPr>
        <p:spPr>
          <a:xfrm>
            <a:off x="16812583" y="6320283"/>
            <a:ext cx="335235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7E841F5-42DD-2F1C-BA7B-A4E877221C05}"/>
              </a:ext>
            </a:extLst>
          </p:cNvPr>
          <p:cNvCxnSpPr>
            <a:cxnSpLocks/>
          </p:cNvCxnSpPr>
          <p:nvPr/>
        </p:nvCxnSpPr>
        <p:spPr>
          <a:xfrm>
            <a:off x="16812582" y="720905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BF69FE6-ED93-3CF5-DD8B-58E9C83B3CF6}"/>
              </a:ext>
            </a:extLst>
          </p:cNvPr>
          <p:cNvCxnSpPr>
            <a:cxnSpLocks/>
          </p:cNvCxnSpPr>
          <p:nvPr/>
        </p:nvCxnSpPr>
        <p:spPr>
          <a:xfrm>
            <a:off x="16812582" y="8097833"/>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0DDB2AF-0E86-8566-2D2D-DB8D6453763F}"/>
              </a:ext>
            </a:extLst>
          </p:cNvPr>
          <p:cNvCxnSpPr>
            <a:cxnSpLocks/>
          </p:cNvCxnSpPr>
          <p:nvPr/>
        </p:nvCxnSpPr>
        <p:spPr>
          <a:xfrm>
            <a:off x="16812582" y="897212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858F1EF-1B9C-5431-8AE7-92391AEA7606}"/>
              </a:ext>
            </a:extLst>
          </p:cNvPr>
          <p:cNvCxnSpPr>
            <a:cxnSpLocks/>
          </p:cNvCxnSpPr>
          <p:nvPr/>
        </p:nvCxnSpPr>
        <p:spPr>
          <a:xfrm>
            <a:off x="18488758" y="9860903"/>
            <a:ext cx="167617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C81857D2-EFB0-74C7-CA94-D9D3E2E2E64A}"/>
              </a:ext>
            </a:extLst>
          </p:cNvPr>
          <p:cNvSpPr/>
          <p:nvPr/>
        </p:nvSpPr>
        <p:spPr>
          <a:xfrm>
            <a:off x="17715676" y="3388530"/>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A570BE0-9FF2-A81A-113F-69CAE1390B32}"/>
              </a:ext>
            </a:extLst>
          </p:cNvPr>
          <p:cNvCxnSpPr>
            <a:cxnSpLocks/>
            <a:stCxn id="98" idx="0"/>
            <a:endCxn id="98" idx="2"/>
          </p:cNvCxnSpPr>
          <p:nvPr/>
        </p:nvCxnSpPr>
        <p:spPr>
          <a:xfrm>
            <a:off x="18488758" y="3388530"/>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8CF17388-B4C6-701C-8551-0D2F9D8BFAD3}"/>
              </a:ext>
            </a:extLst>
          </p:cNvPr>
          <p:cNvSpPr/>
          <p:nvPr/>
        </p:nvSpPr>
        <p:spPr>
          <a:xfrm>
            <a:off x="17715676" y="869174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E1F1C854-E375-EA68-6E62-D5D06291AB61}"/>
              </a:ext>
            </a:extLst>
          </p:cNvPr>
          <p:cNvCxnSpPr>
            <a:cxnSpLocks/>
            <a:stCxn id="105" idx="0"/>
            <a:endCxn id="105" idx="2"/>
          </p:cNvCxnSpPr>
          <p:nvPr/>
        </p:nvCxnSpPr>
        <p:spPr>
          <a:xfrm>
            <a:off x="18488758" y="869174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159D933D-4832-6C52-F74E-BBEC225054AC}"/>
              </a:ext>
            </a:extLst>
          </p:cNvPr>
          <p:cNvSpPr/>
          <p:nvPr/>
        </p:nvSpPr>
        <p:spPr>
          <a:xfrm>
            <a:off x="17715676" y="782356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5D30A8E5-7ACD-8504-6831-6F93289E73A8}"/>
              </a:ext>
            </a:extLst>
          </p:cNvPr>
          <p:cNvCxnSpPr>
            <a:cxnSpLocks/>
            <a:stCxn id="107" idx="0"/>
            <a:endCxn id="107" idx="2"/>
          </p:cNvCxnSpPr>
          <p:nvPr/>
        </p:nvCxnSpPr>
        <p:spPr>
          <a:xfrm>
            <a:off x="18488758" y="782356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4B464536-8759-B376-442B-73FBA3A79791}"/>
              </a:ext>
            </a:extLst>
          </p:cNvPr>
          <p:cNvSpPr/>
          <p:nvPr/>
        </p:nvSpPr>
        <p:spPr>
          <a:xfrm>
            <a:off x="17715676" y="4263096"/>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073F6705-7655-973A-6FF0-D4E8EB28B2A7}"/>
              </a:ext>
            </a:extLst>
          </p:cNvPr>
          <p:cNvCxnSpPr>
            <a:cxnSpLocks/>
            <a:stCxn id="109" idx="0"/>
            <a:endCxn id="109" idx="2"/>
          </p:cNvCxnSpPr>
          <p:nvPr/>
        </p:nvCxnSpPr>
        <p:spPr>
          <a:xfrm>
            <a:off x="18488758" y="4263096"/>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21F746E0-5FE4-6205-E009-A81164751CBE}"/>
              </a:ext>
            </a:extLst>
          </p:cNvPr>
          <p:cNvSpPr/>
          <p:nvPr/>
        </p:nvSpPr>
        <p:spPr>
          <a:xfrm>
            <a:off x="17715676" y="515365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AF60DC48-16CF-B00C-B949-2167F661D59B}"/>
              </a:ext>
            </a:extLst>
          </p:cNvPr>
          <p:cNvCxnSpPr>
            <a:cxnSpLocks/>
            <a:stCxn id="111" idx="0"/>
            <a:endCxn id="111" idx="2"/>
          </p:cNvCxnSpPr>
          <p:nvPr/>
        </p:nvCxnSpPr>
        <p:spPr>
          <a:xfrm>
            <a:off x="18488758" y="515365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3709A2A0-3A9A-54F5-CE80-14BEC5E1DD04}"/>
              </a:ext>
            </a:extLst>
          </p:cNvPr>
          <p:cNvSpPr/>
          <p:nvPr/>
        </p:nvSpPr>
        <p:spPr>
          <a:xfrm>
            <a:off x="17715676" y="6043831"/>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95FD096C-3631-16D1-2578-220D50CF6CA5}"/>
              </a:ext>
            </a:extLst>
          </p:cNvPr>
          <p:cNvCxnSpPr>
            <a:cxnSpLocks/>
            <a:stCxn id="113" idx="0"/>
            <a:endCxn id="113" idx="2"/>
          </p:cNvCxnSpPr>
          <p:nvPr/>
        </p:nvCxnSpPr>
        <p:spPr>
          <a:xfrm>
            <a:off x="18488758" y="6043831"/>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AC1AC399-CF12-1B28-6CF1-B724E4447D7B}"/>
              </a:ext>
            </a:extLst>
          </p:cNvPr>
          <p:cNvSpPr/>
          <p:nvPr/>
        </p:nvSpPr>
        <p:spPr>
          <a:xfrm>
            <a:off x="17715676" y="6934004"/>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555D4F9A-EAA9-A8DA-D817-7F565848F1CC}"/>
              </a:ext>
            </a:extLst>
          </p:cNvPr>
          <p:cNvCxnSpPr>
            <a:cxnSpLocks/>
            <a:stCxn id="115" idx="0"/>
            <a:endCxn id="115" idx="2"/>
          </p:cNvCxnSpPr>
          <p:nvPr/>
        </p:nvCxnSpPr>
        <p:spPr>
          <a:xfrm>
            <a:off x="18488758" y="6934004"/>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DD83351A-477E-652C-4A2D-87D609ADF50C}"/>
              </a:ext>
            </a:extLst>
          </p:cNvPr>
          <p:cNvSpPr/>
          <p:nvPr/>
        </p:nvSpPr>
        <p:spPr>
          <a:xfrm>
            <a:off x="17735149" y="9541765"/>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71BE288-E8C9-FB3C-92EF-6565DE57B975}"/>
              </a:ext>
            </a:extLst>
          </p:cNvPr>
          <p:cNvSpPr/>
          <p:nvPr/>
        </p:nvSpPr>
        <p:spPr>
          <a:xfrm>
            <a:off x="17735148" y="338853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6B054BFF-AD88-4402-BCA7-3C18CE3CF244}"/>
              </a:ext>
            </a:extLst>
          </p:cNvPr>
          <p:cNvSpPr/>
          <p:nvPr/>
        </p:nvSpPr>
        <p:spPr>
          <a:xfrm>
            <a:off x="17721966" y="4237293"/>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F7F2D56-AEAD-B27E-5DE0-7111E62FF02C}"/>
              </a:ext>
            </a:extLst>
          </p:cNvPr>
          <p:cNvSpPr/>
          <p:nvPr/>
        </p:nvSpPr>
        <p:spPr>
          <a:xfrm>
            <a:off x="17715676" y="512759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C366AF1-4E0B-171A-00B9-D59224DD3E69}"/>
              </a:ext>
            </a:extLst>
          </p:cNvPr>
          <p:cNvSpPr/>
          <p:nvPr/>
        </p:nvSpPr>
        <p:spPr>
          <a:xfrm>
            <a:off x="17721966" y="603590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D124A3F-A320-FEBA-02FA-24BB4879EBFF}"/>
              </a:ext>
            </a:extLst>
          </p:cNvPr>
          <p:cNvSpPr/>
          <p:nvPr/>
        </p:nvSpPr>
        <p:spPr>
          <a:xfrm>
            <a:off x="17744888" y="6934728"/>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9433897C-4772-8142-C6D4-E275EAE8FEF4}"/>
              </a:ext>
            </a:extLst>
          </p:cNvPr>
          <p:cNvSpPr/>
          <p:nvPr/>
        </p:nvSpPr>
        <p:spPr>
          <a:xfrm>
            <a:off x="17746453" y="7798809"/>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0442D1E-0FCD-D807-776D-618A712A4E44}"/>
              </a:ext>
            </a:extLst>
          </p:cNvPr>
          <p:cNvSpPr/>
          <p:nvPr/>
        </p:nvSpPr>
        <p:spPr>
          <a:xfrm>
            <a:off x="17715676" y="868877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2E36CD6-4D0D-CAC9-0D72-CA445C3B50E8}"/>
              </a:ext>
            </a:extLst>
          </p:cNvPr>
          <p:cNvSpPr/>
          <p:nvPr/>
        </p:nvSpPr>
        <p:spPr>
          <a:xfrm>
            <a:off x="20289647"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7CB5D6C5-5947-335C-3A61-B7C1D25AA89C}"/>
              </a:ext>
            </a:extLst>
          </p:cNvPr>
          <p:cNvSpPr txBox="1"/>
          <p:nvPr/>
        </p:nvSpPr>
        <p:spPr>
          <a:xfrm rot="16200000">
            <a:off x="17380213" y="6147203"/>
            <a:ext cx="7326085" cy="1022909"/>
          </a:xfrm>
          <a:prstGeom prst="rect">
            <a:avLst/>
          </a:prstGeom>
          <a:noFill/>
        </p:spPr>
        <p:txBody>
          <a:bodyPr wrap="square" rtlCol="0">
            <a:spAutoFit/>
          </a:bodyPr>
          <a:lstStyle/>
          <a:p>
            <a:pPr algn="ctr"/>
            <a:r>
              <a:rPr lang="en-US" dirty="0"/>
              <a:t>Transformer Encoder</a:t>
            </a:r>
          </a:p>
        </p:txBody>
      </p:sp>
      <p:sp>
        <p:nvSpPr>
          <p:cNvPr id="130" name="Rectangle 129">
            <a:extLst>
              <a:ext uri="{FF2B5EF4-FFF2-40B4-BE49-F238E27FC236}">
                <a16:creationId xmlns:a16="http://schemas.microsoft.com/office/drawing/2014/main" id="{56F47E70-7255-A793-74BD-34B99DDC59F6}"/>
              </a:ext>
            </a:extLst>
          </p:cNvPr>
          <p:cNvSpPr/>
          <p:nvPr/>
        </p:nvSpPr>
        <p:spPr>
          <a:xfrm>
            <a:off x="22508776"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94E083FD-6076-FA98-8165-79EAD398AF55}"/>
              </a:ext>
            </a:extLst>
          </p:cNvPr>
          <p:cNvSpPr txBox="1"/>
          <p:nvPr/>
        </p:nvSpPr>
        <p:spPr>
          <a:xfrm rot="16200000">
            <a:off x="19599342" y="6147203"/>
            <a:ext cx="7326085" cy="1022909"/>
          </a:xfrm>
          <a:prstGeom prst="rect">
            <a:avLst/>
          </a:prstGeom>
          <a:noFill/>
        </p:spPr>
        <p:txBody>
          <a:bodyPr wrap="square" rtlCol="0">
            <a:spAutoFit/>
          </a:bodyPr>
          <a:lstStyle/>
          <a:p>
            <a:pPr algn="ctr"/>
            <a:r>
              <a:rPr lang="en-US" dirty="0"/>
              <a:t>Decoder</a:t>
            </a:r>
          </a:p>
        </p:txBody>
      </p:sp>
      <p:cxnSp>
        <p:nvCxnSpPr>
          <p:cNvPr id="132" name="Straight Arrow Connector 131">
            <a:extLst>
              <a:ext uri="{FF2B5EF4-FFF2-40B4-BE49-F238E27FC236}">
                <a16:creationId xmlns:a16="http://schemas.microsoft.com/office/drawing/2014/main" id="{EB9496BA-F810-BAE3-8E85-DC3EC082F49F}"/>
              </a:ext>
            </a:extLst>
          </p:cNvPr>
          <p:cNvCxnSpPr>
            <a:cxnSpLocks/>
            <a:stCxn id="127" idx="3"/>
            <a:endCxn id="130" idx="1"/>
          </p:cNvCxnSpPr>
          <p:nvPr/>
        </p:nvCxnSpPr>
        <p:spPr>
          <a:xfrm>
            <a:off x="21835810" y="6743698"/>
            <a:ext cx="67296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17D615C3-49B8-B0A5-0431-38AB6F544906}"/>
              </a:ext>
            </a:extLst>
          </p:cNvPr>
          <p:cNvSpPr txBox="1"/>
          <p:nvPr/>
        </p:nvSpPr>
        <p:spPr>
          <a:xfrm>
            <a:off x="26370947" y="10896600"/>
            <a:ext cx="8910359"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Segmentation Output</a:t>
            </a:r>
            <a:endParaRPr lang="en-US" dirty="0">
              <a:solidFill>
                <a:srgbClr val="922C8B"/>
              </a:solidFill>
            </a:endParaRPr>
          </a:p>
        </p:txBody>
      </p:sp>
      <p:pic>
        <p:nvPicPr>
          <p:cNvPr id="138" name="Picture 137">
            <a:extLst>
              <a:ext uri="{FF2B5EF4-FFF2-40B4-BE49-F238E27FC236}">
                <a16:creationId xmlns:a16="http://schemas.microsoft.com/office/drawing/2014/main" id="{113C616C-8A82-833F-DBBE-50F0DFBC8146}"/>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15661004"/>
            <a:ext cx="13058068" cy="8579256"/>
          </a:xfrm>
          <a:prstGeom prst="rect">
            <a:avLst/>
          </a:prstGeom>
          <a:noFill/>
          <a:ln>
            <a:noFill/>
          </a:ln>
          <a:extLst>
            <a:ext uri="{53640926-AAD7-44D8-BBD7-CCE9431645EC}">
              <a14:shadowObscured xmlns:a14="http://schemas.microsoft.com/office/drawing/2010/main"/>
            </a:ext>
          </a:extLst>
        </p:spPr>
      </p:pic>
      <p:pic>
        <p:nvPicPr>
          <p:cNvPr id="141" name="Picture 140">
            <a:extLst>
              <a:ext uri="{FF2B5EF4-FFF2-40B4-BE49-F238E27FC236}">
                <a16:creationId xmlns:a16="http://schemas.microsoft.com/office/drawing/2014/main" id="{CDC2FD3A-D89D-ABC3-8862-BF898B16EB75}"/>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9833" y2="20620"/>
                        <a14:foregroundMark x1="37500" y1="78554" x2="38029" y2="81862"/>
                        <a14:foregroundMark x1="35239" y1="77307" x2="36359" y2="79907"/>
                        <a14:foregroundMark x1="35638" y1="80299" x2="35751" y2="8058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2713" y1="57855" x2="15824" y2="22943"/>
                        <a14:backgroundMark x1="15824" y1="22943" x2="11835" y2="19701"/>
                        <a14:backgroundMark x1="11835" y1="19701" x2="12500" y2="24688"/>
                        <a14:backgroundMark x1="13298" y1="19202" x2="16356" y2="23940"/>
                        <a14:backgroundMark x1="16356" y1="23940" x2="19149" y2="32170"/>
                        <a14:backgroundMark x1="16888" y1="20449" x2="22207" y2="49626"/>
                      </a14:backgroundRemoval>
                    </a14:imgEffect>
                  </a14:imgLayer>
                </a14:imgProps>
              </a:ext>
              <a:ext uri="{28A0092B-C50C-407E-A947-70E740481C1C}">
                <a14:useLocalDpi xmlns:a14="http://schemas.microsoft.com/office/drawing/2010/main" val="0"/>
              </a:ext>
            </a:extLst>
          </a:blip>
          <a:srcRect l="31733" t="73491" r="48755"/>
          <a:stretch/>
        </p:blipFill>
        <p:spPr bwMode="auto">
          <a:xfrm>
            <a:off x="25747047" y="8650320"/>
            <a:ext cx="3140356" cy="2274240"/>
          </a:xfrm>
          <a:prstGeom prst="rect">
            <a:avLst/>
          </a:prstGeom>
          <a:noFill/>
          <a:ln>
            <a:noFill/>
          </a:ln>
          <a:extLst>
            <a:ext uri="{53640926-AAD7-44D8-BBD7-CCE9431645EC}">
              <a14:shadowObscured xmlns:a14="http://schemas.microsoft.com/office/drawing/2010/main"/>
            </a:ext>
          </a:extLst>
        </p:spPr>
      </p:pic>
      <p:pic>
        <p:nvPicPr>
          <p:cNvPr id="142" name="Picture 141">
            <a:extLst>
              <a:ext uri="{FF2B5EF4-FFF2-40B4-BE49-F238E27FC236}">
                <a16:creationId xmlns:a16="http://schemas.microsoft.com/office/drawing/2014/main" id="{44AD2F7C-50D9-0705-0A7E-E223D3AF9841}"/>
              </a:ext>
            </a:extLst>
          </p:cNvPr>
          <p:cNvPicPr>
            <a:picLocks noChangeAspect="1"/>
          </p:cNvPicPr>
          <p:nvPr/>
        </p:nvPicPr>
        <p:blipFill rotWithShape="1">
          <a:blip r:embed="rId5">
            <a:duotone>
              <a:prstClr val="black"/>
              <a:srgbClr val="ED7D31">
                <a:tint val="45000"/>
                <a:satMod val="400000"/>
              </a:srgbClr>
            </a:duotone>
            <a:extLst>
              <a:ext uri="{BEBA8EAE-BF5A-486C-A8C5-ECC9F3942E4B}">
                <a14:imgProps xmlns:a14="http://schemas.microsoft.com/office/drawing/2010/main">
                  <a14:imgLayer r:embed="rId3">
                    <a14:imgEffect>
                      <a14:backgroundRemoval t="3242" b="99252" l="14894" r="92553">
                        <a14:foregroundMark x1="17458" y1="29754" x2="40534" y2="57398"/>
                        <a14:foregroundMark x1="5319" y1="15212" x2="11589" y2="22724"/>
                        <a14:foregroundMark x1="39538" y1="22446" x2="35372" y2="25187"/>
                        <a14:foregroundMark x1="42807" y1="20295" x2="40729" y2="21662"/>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38763" y2="43770"/>
                        <a14:foregroundMark x1="42313" y1="22176" x2="40293" y2="18454"/>
                        <a14:foregroundMark x1="40293" y1="18454" x2="29388" y2="28678"/>
                        <a14:foregroundMark x1="29388" y1="28678" x2="37171" y2="29586"/>
                        <a14:foregroundMark x1="32741" y1="9254" x2="41712" y2="6232"/>
                        <a14:foregroundMark x1="46782" y1="9109" x2="55415" y2="12524"/>
                        <a14:foregroundMark x1="37418" y1="5405" x2="41407" y2="6983"/>
                        <a14:foregroundMark x1="26576" y1="68740" x2="26639" y2="68985"/>
                        <a14:foregroundMark x1="14457" y1="21037" x2="39229" y2="23940"/>
                        <a14:foregroundMark x1="39229" y1="23940" x2="41024" y2="25093"/>
                        <a14:foregroundMark x1="40824" y1="60599" x2="40691" y2="64838"/>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39761" y1="76060" x2="47739" y2="82045"/>
                        <a14:backgroundMark x1="47739" y1="82045" x2="40691" y2="84788"/>
                        <a14:backgroundMark x1="40691" y1="84788" x2="47207" y2="88778"/>
                        <a14:backgroundMark x1="47207" y1="88778" x2="44681" y2="85287"/>
                        <a14:backgroundMark x1="53856" y1="89776" x2="46676" y2="93017"/>
                        <a14:backgroundMark x1="46676" y1="93017" x2="50532" y2="93516"/>
                        <a14:backgroundMark x1="50532" y1="93516" x2="58112" y2="88778"/>
                        <a14:backgroundMark x1="55585" y1="89776" x2="41622" y2="98254"/>
                        <a14:backgroundMark x1="40027" y1="81796" x2="38963" y2="87032"/>
                        <a14:backgroundMark x1="38963" y1="87032" x2="38830" y2="94514"/>
                        <a14:backgroundMark x1="37633" y1="74314" x2="41090" y2="95262"/>
                        <a14:backgroundMark x1="35904" y1="73566" x2="40160" y2="97007"/>
                        <a14:backgroundMark x1="35106" y1="68579" x2="48936" y2="72070"/>
                        <a14:backgroundMark x1="36968" y1="71322" x2="52527" y2="79302"/>
                        <a14:backgroundMark x1="42287" y1="24439" x2="41356" y2="25686"/>
                      </a14:backgroundRemoval>
                    </a14:imgEffect>
                  </a14:imgLayer>
                </a14:imgProps>
              </a:ext>
              <a:ext uri="{28A0092B-C50C-407E-A947-70E740481C1C}">
                <a14:useLocalDpi xmlns:a14="http://schemas.microsoft.com/office/drawing/2010/main" val="0"/>
              </a:ext>
            </a:extLst>
          </a:blip>
          <a:srcRect l="12338" r="44258" b="23034"/>
          <a:stretch/>
        </p:blipFill>
        <p:spPr bwMode="auto">
          <a:xfrm>
            <a:off x="24171312" y="1420630"/>
            <a:ext cx="6985750" cy="6603099"/>
          </a:xfrm>
          <a:prstGeom prst="rect">
            <a:avLst/>
          </a:prstGeom>
          <a:noFill/>
          <a:ln>
            <a:noFill/>
          </a:ln>
          <a:extLst>
            <a:ext uri="{53640926-AAD7-44D8-BBD7-CCE9431645EC}">
              <a14:shadowObscured xmlns:a14="http://schemas.microsoft.com/office/drawing/2010/main"/>
            </a:ext>
          </a:extLst>
        </p:spPr>
      </p:pic>
      <p:pic>
        <p:nvPicPr>
          <p:cNvPr id="143" name="Picture 142">
            <a:extLst>
              <a:ext uri="{FF2B5EF4-FFF2-40B4-BE49-F238E27FC236}">
                <a16:creationId xmlns:a16="http://schemas.microsoft.com/office/drawing/2014/main" id="{128E8072-74D4-ACAE-986C-DDCB0A94A451}"/>
              </a:ext>
            </a:extLst>
          </p:cNvPr>
          <p:cNvPicPr>
            <a:picLocks noChangeAspect="1"/>
          </p:cNvPicPr>
          <p:nvPr/>
        </p:nvPicPr>
        <p:blipFill rotWithShape="1">
          <a:blip r:embed="rId6">
            <a:duotone>
              <a:prstClr val="black"/>
              <a:srgbClr val="A5A5A5">
                <a:lumMod val="5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52647" y1="90317" x2="53590" y2="91521"/>
                        <a14:foregroundMark x1="35638" y1="68579" x2="48179" y2="84606"/>
                        <a14:foregroundMark x1="53590" y1="91521" x2="54122" y2="91521"/>
                        <a14:foregroundMark x1="33990" y1="69585" x2="36170" y2="68828"/>
                        <a14:foregroundMark x1="36170" y1="68828" x2="37101" y2="69327"/>
                        <a14:foregroundMark x1="33955" y1="67699" x2="37101" y2="68080"/>
                        <a14:foregroundMark x1="37101" y1="68080" x2="42021" y2="71571"/>
                        <a14:foregroundMark x1="42021" y1="71571" x2="46410" y2="81546"/>
                        <a14:foregroundMark x1="54388" y1="87032" x2="54255" y2="83541"/>
                        <a14:foregroundMark x1="54122" y1="86534" x2="53059" y2="85786"/>
                        <a14:foregroundMark x1="53989" y1="86284" x2="54122" y2="87531"/>
                        <a14:foregroundMark x1="54122" y1="86035" x2="54122" y2="87032"/>
                        <a14:foregroundMark x1="52338" y1="85234" x2="52660" y2="85536"/>
                        <a14:foregroundMark x1="54388" y1="82544" x2="55984" y2="79052"/>
                        <a14:foregroundMark x1="55851" y1="80050" x2="56782" y2="79800"/>
                        <a14:foregroundMark x1="53393" y1="82241" x2="52660" y2="82045"/>
                        <a14:foregroundMark x1="52926" y1="82045" x2="51862" y2="8304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022" y2="73216"/>
                        <a14:backgroundMark x1="32048" y1="64306" x2="32048" y2="63092"/>
                        <a14:backgroundMark x1="31200" y1="71907" x2="30984" y2="75561"/>
                        <a14:backgroundMark x1="31497" y1="66901" x2="31278" y2="70596"/>
                        <a14:backgroundMark x1="31638" y1="64525" x2="31596" y2="65237"/>
                        <a14:backgroundMark x1="32181" y1="55362" x2="31702" y2="63439"/>
                        <a14:backgroundMark x1="35106" y1="81297" x2="40824" y2="97257"/>
                        <a14:backgroundMark x1="26463" y1="69825" x2="27261" y2="74564"/>
                        <a14:backgroundMark x1="62766" y1="14963" x2="53989" y2="31421"/>
                        <a14:backgroundMark x1="53989" y1="31421" x2="47739" y2="69576"/>
                        <a14:backgroundMark x1="56697" y1="80075" x2="59441" y2="83292"/>
                        <a14:backgroundMark x1="55951" y1="79201" x2="56071" y2="79342"/>
                        <a14:backgroundMark x1="47739" y1="69576" x2="55275" y2="78410"/>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213" y2="76328"/>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8857" y2="80443"/>
                        <a14:backgroundMark x1="50565" y1="82625" x2="51125" y2="81513"/>
                        <a14:backgroundMark x1="51773" y1="78556" x2="51729" y2="77805"/>
                        <a14:backgroundMark x1="50379" y1="79864" x2="50691" y2="82786"/>
                        <a14:backgroundMark x1="51720" y1="84101" x2="51729" y2="84040"/>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6436" y1="82045" x2="41356" y2="83791"/>
                        <a14:backgroundMark x1="41356" y1="83791" x2="43750" y2="91272"/>
                        <a14:backgroundMark x1="43750" y1="91272" x2="38431" y2="86035"/>
                        <a14:backgroundMark x1="38431" y1="86035" x2="37500" y2="83541"/>
                        <a14:backgroundMark x1="36037" y1="80050" x2="34707" y2="79800"/>
                        <a14:backgroundMark x1="39761" y1="84289" x2="35505" y2="80050"/>
                        <a14:backgroundMark x1="35505" y1="80050" x2="35239" y2="80050"/>
                        <a14:backgroundMark x1="21011" y1="36908" x2="14761" y2="23940"/>
                        <a14:backgroundMark x1="16090" y1="20698" x2="16489" y2="27681"/>
                        <a14:backgroundMark x1="26330" y1="41646" x2="22739" y2="41646"/>
                        <a14:backgroundMark x1="22739" y1="41646" x2="22207" y2="29426"/>
                        <a14:backgroundMark x1="22207" y1="29426" x2="24069" y2="38404"/>
                        <a14:backgroundMark x1="24069" y1="38404" x2="21676" y2="26434"/>
                        <a14:backgroundMark x1="49069" y1="84788" x2="51010" y2="87358"/>
                        <a14:backgroundMark x1="49601" y1="84539" x2="48005" y2="84040"/>
                        <a14:backgroundMark x1="51601" y1="86133" x2="51330" y2="85287"/>
                        <a14:backgroundMark x1="50931" y1="85287" x2="51064" y2="90025"/>
                        <a14:backgroundMark x1="51463" y1="86035" x2="51862" y2="84539"/>
                        <a14:backgroundMark x1="56383" y1="82544" x2="55718" y2="83292"/>
                        <a14:backgroundMark x1="55624" y1="83468" x2="54566" y2="85450"/>
                        <a14:backgroundMark x1="57580" y1="79800" x2="55664" y2="83392"/>
                        <a14:backgroundMark x1="57979" y1="80549" x2="57979" y2="81047"/>
                        <a14:backgroundMark x1="58245" y1="77556" x2="58245" y2="85287"/>
                        <a14:backgroundMark x1="36303" y1="78803" x2="39495" y2="78803"/>
                        <a14:backgroundMark x1="31649" y1="65337" x2="31782" y2="72569"/>
                        <a14:backgroundMark x1="52527" y1="84040" x2="52793" y2="84289"/>
                      </a14:backgroundRemoval>
                    </a14:imgEffect>
                    <a14:imgEffect>
                      <a14:colorTemperature colorTemp="8000"/>
                    </a14:imgEffect>
                    <a14:imgEffect>
                      <a14:brightnessContrast bright="-20000" contrast="40000"/>
                    </a14:imgEffect>
                  </a14:imgLayer>
                </a14:imgProps>
              </a:ext>
              <a:ext uri="{28A0092B-C50C-407E-A947-70E740481C1C}">
                <a14:useLocalDpi xmlns:a14="http://schemas.microsoft.com/office/drawing/2010/main" val="0"/>
              </a:ext>
            </a:extLst>
          </a:blip>
          <a:srcRect l="30462" t="62224" r="39557"/>
          <a:stretch/>
        </p:blipFill>
        <p:spPr bwMode="auto">
          <a:xfrm rot="776746">
            <a:off x="26969984" y="7708358"/>
            <a:ext cx="4825168" cy="3240934"/>
          </a:xfrm>
          <a:prstGeom prst="rect">
            <a:avLst/>
          </a:prstGeom>
          <a:noFill/>
          <a:ln>
            <a:noFill/>
          </a:ln>
          <a:extLst>
            <a:ext uri="{53640926-AAD7-44D8-BBD7-CCE9431645EC}">
              <a14:shadowObscured xmlns:a14="http://schemas.microsoft.com/office/drawing/2010/main"/>
            </a:ext>
          </a:extLst>
        </p:spPr>
      </p:pic>
      <p:pic>
        <p:nvPicPr>
          <p:cNvPr id="147" name="Picture 146">
            <a:extLst>
              <a:ext uri="{FF2B5EF4-FFF2-40B4-BE49-F238E27FC236}">
                <a16:creationId xmlns:a16="http://schemas.microsoft.com/office/drawing/2014/main" id="{4AEA5CB4-1A9F-10E9-46E6-50633466839A}"/>
              </a:ext>
            </a:extLst>
          </p:cNvPr>
          <p:cNvPicPr>
            <a:picLocks noChangeAspect="1"/>
          </p:cNvPicPr>
          <p:nvPr/>
        </p:nvPicPr>
        <p:blipFill rotWithShape="1">
          <a:blip r:embed="rId7">
            <a:duotone>
              <a:prstClr val="black"/>
              <a:srgbClr val="70AD47">
                <a:tint val="45000"/>
                <a:satMod val="400000"/>
              </a:srgbClr>
            </a:duotone>
            <a:extLst>
              <a:ext uri="{BEBA8EAE-BF5A-486C-A8C5-ECC9F3942E4B}">
                <a14:imgProps xmlns:a14="http://schemas.microsoft.com/office/drawing/2010/main">
                  <a14:imgLayer r:embed="rId3">
                    <a14:imgEffect>
                      <a14:backgroundRemoval t="3242" b="99252" l="14894" r="92553">
                        <a14:foregroundMark x1="42011" y1="59168" x2="54654" y2="74314"/>
                        <a14:foregroundMark x1="41120" y1="58101" x2="41947" y2="59092"/>
                        <a14:foregroundMark x1="5319" y1="15212" x2="11589" y2="22724"/>
                        <a14:foregroundMark x1="54654" y1="74314" x2="51064" y2="55611"/>
                        <a14:foregroundMark x1="51064" y1="55611" x2="63814" y2="62093"/>
                        <a14:foregroundMark x1="47998" y1="79024" x2="46011" y2="71571"/>
                        <a14:foregroundMark x1="46011" y1="71571" x2="43179" y2="24005"/>
                        <a14:foregroundMark x1="39990" y1="42088" x2="57048" y2="18703"/>
                        <a14:foregroundMark x1="57048" y1="18703" x2="47872" y2="32419"/>
                        <a14:foregroundMark x1="47872" y1="32419" x2="43263" y2="23926"/>
                        <a14:foregroundMark x1="41316" y1="30069" x2="57181" y2="31920"/>
                        <a14:foregroundMark x1="57181" y1="31920" x2="61037" y2="24190"/>
                        <a14:foregroundMark x1="61037" y1="24190" x2="65824" y2="33167"/>
                        <a14:foregroundMark x1="65824" y1="33167" x2="69725" y2="31978"/>
                        <a14:foregroundMark x1="62953" y1="21977" x2="62234" y2="22444"/>
                        <a14:foregroundMark x1="64199" y1="21168" x2="63984" y2="21308"/>
                        <a14:foregroundMark x1="62234" y1="22444" x2="62948" y2="21965"/>
                        <a14:foregroundMark x1="41810" y1="25597" x2="68351" y2="42643"/>
                        <a14:foregroundMark x1="68351" y1="42643" x2="69776" y2="40193"/>
                        <a14:foregroundMark x1="48138" y1="83541" x2="51596" y2="87032"/>
                        <a14:foregroundMark x1="51596" y1="87032" x2="50000" y2="83541"/>
                        <a14:foregroundMark x1="49202" y1="81047" x2="52261" y2="86534"/>
                        <a14:foregroundMark x1="52261" y1="86534" x2="51596" y2="88529"/>
                        <a14:foregroundMark x1="51862" y1="87032" x2="53059" y2="87531"/>
                        <a14:foregroundMark x1="39628" y1="31749" x2="39628" y2="43641"/>
                        <a14:foregroundMark x1="39628" y1="25935" x2="39628" y2="27136"/>
                        <a14:foregroundMark x1="39211" y1="26678" x2="39141" y2="26985"/>
                        <a14:foregroundMark x1="39481" y1="25499" x2="39327" y2="26173"/>
                        <a14:foregroundMark x1="39894" y1="23691" x2="39627" y2="248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8582" y1="22695" x2="45080" y2="13466"/>
                        <a14:backgroundMark x1="31383" y1="32918" x2="36308" y2="25924"/>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36328" y1="25837" x2="24202" y2="37157"/>
                        <a14:backgroundMark x1="54654" y1="8728" x2="39195" y2="23160"/>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6801" y1="36283" x2="33378" y2="69077"/>
                        <a14:backgroundMark x1="39495" y1="10474" x2="38246" y2="22440"/>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3712" y1="88054" x2="53856" y2="87531"/>
                        <a14:backgroundMark x1="51596" y1="95761" x2="53138" y2="90145"/>
                        <a14:backgroundMark x1="53856" y1="83575" x2="53856" y2="82793"/>
                        <a14:backgroundMark x1="53856" y1="87531" x2="53856" y2="85508"/>
                        <a14:backgroundMark x1="52330" y1="90382" x2="52572" y2="89552"/>
                        <a14:backgroundMark x1="51197" y1="94264" x2="52277" y2="90564"/>
                        <a14:backgroundMark x1="54255" y1="83791" x2="57846" y2="82793"/>
                        <a14:backgroundMark x1="53960" y1="83762" x2="54521" y2="82045"/>
                        <a14:backgroundMark x1="54521" y1="82045" x2="54920" y2="82045"/>
                        <a14:backgroundMark x1="54086" y1="83769" x2="55053" y2="81297"/>
                        <a14:backgroundMark x1="53723" y1="83541" x2="56250" y2="81796"/>
                        <a14:backgroundMark x1="53654" y1="83212"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54920" y1="95262" x2="73803" y2="36160"/>
                        <a14:backgroundMark x1="73803" y1="36160" x2="66888" y2="79302"/>
                        <a14:backgroundMark x1="66888" y1="79302" x2="66888" y2="79302"/>
                        <a14:backgroundMark x1="79255" y1="16958" x2="79521" y2="42643"/>
                        <a14:backgroundMark x1="79521" y1="42643" x2="75399" y2="4239"/>
                        <a14:backgroundMark x1="75399" y1="4239" x2="75399" y2="14713"/>
                        <a14:backgroundMark x1="72872" y1="18454" x2="71941" y2="24688"/>
                        <a14:backgroundMark x1="71941" y1="24688" x2="72074" y2="46135"/>
                        <a14:backgroundMark x1="72074" y1="46135" x2="73138" y2="46135"/>
                        <a14:backgroundMark x1="71144" y1="7731" x2="72207" y2="30673"/>
                        <a14:backgroundMark x1="72207" y1="30673" x2="77660" y2="55611"/>
                        <a14:backgroundMark x1="68218" y1="6733" x2="75532" y2="53865"/>
                        <a14:backgroundMark x1="75532" y1="53865" x2="76330" y2="53865"/>
                        <a14:backgroundMark x1="68218" y1="8229" x2="84043" y2="59102"/>
                        <a14:backgroundMark x1="73936" y1="15461" x2="87101" y2="54115"/>
                        <a14:backgroundMark x1="72872" y1="9975" x2="90426" y2="52369"/>
                        <a14:backgroundMark x1="76995" y1="9975" x2="93218" y2="46883"/>
                        <a14:backgroundMark x1="79388" y1="14963" x2="83777" y2="23192"/>
                        <a14:backgroundMark x1="83777" y1="23192" x2="71676" y2="61097"/>
                        <a14:backgroundMark x1="71676" y1="61097" x2="71277" y2="65586"/>
                        <a14:backgroundMark x1="85372" y1="16958" x2="71144" y2="74065"/>
                        <a14:backgroundMark x1="85904" y1="17706" x2="78191" y2="68579"/>
                        <a14:backgroundMark x1="86702" y1="16209" x2="82713" y2="61845"/>
                        <a14:backgroundMark x1="81250" y1="46135" x2="58910" y2="88030"/>
                        <a14:backgroundMark x1="60106" y1="83541" x2="77394" y2="45885"/>
                        <a14:backgroundMark x1="68484" y1="65337" x2="66888" y2="56359"/>
                        <a14:backgroundMark x1="66888" y1="56359" x2="67021" y2="54613"/>
                        <a14:backgroundMark x1="67420" y1="56608" x2="62633" y2="79052"/>
                        <a14:backgroundMark x1="67287" y1="63840" x2="69016" y2="52369"/>
                        <a14:backgroundMark x1="64229" y1="69825" x2="58112" y2="88529"/>
                        <a14:backgroundMark x1="52590" y1="88720" x2="55851" y2="88529"/>
                        <a14:backgroundMark x1="47280" y1="85274" x2="42952" y2="83791"/>
                        <a14:backgroundMark x1="55319" y1="88030" x2="53154" y2="87288"/>
                        <a14:backgroundMark x1="53459" y1="86516" x2="55851" y2="87282"/>
                        <a14:backgroundMark x1="44149" y1="83541" x2="47593" y2="84642"/>
                        <a14:backgroundMark x1="48312" y1="82396" x2="43351" y2="80299"/>
                        <a14:backgroundMark x1="43351" y1="80299" x2="43351" y2="80050"/>
                        <a14:backgroundMark x1="37633" y1="57357" x2="42686" y2="80050"/>
                        <a14:backgroundMark x1="42686" y1="80050" x2="42686" y2="80050"/>
                        <a14:backgroundMark x1="38298" y1="59102" x2="43085" y2="74813"/>
                        <a14:backgroundMark x1="37509" y1="43641" x2="37234" y2="46135"/>
                        <a14:backgroundMark x1="55053" y1="11970" x2="60372" y2="14713"/>
                        <a14:backgroundMark x1="59574" y1="12219" x2="64229" y2="16958"/>
                        <a14:backgroundMark x1="64229" y1="16958" x2="64362" y2="18454"/>
                        <a14:backgroundMark x1="63165" y1="14713" x2="65027" y2="20200"/>
                        <a14:backgroundMark x1="65824" y1="14963" x2="66622" y2="22195"/>
                        <a14:backgroundMark x1="61835" y1="67830" x2="59043" y2="73815"/>
                        <a14:backgroundMark x1="59043" y1="73815" x2="57048" y2="82294"/>
                        <a14:backgroundMark x1="40160" y1="28429" x2="41356" y2="23441"/>
                        <a14:backgroundMark x1="39894" y1="28180" x2="41223" y2="23441"/>
                        <a14:backgroundMark x1="39761" y1="28180" x2="41489" y2="23691"/>
                        <a14:backgroundMark x1="39894" y1="28429" x2="40691" y2="24938"/>
                        <a14:backgroundMark x1="39894" y1="28678" x2="39495" y2="27930"/>
                        <a14:backgroundMark x1="39894" y1="27930" x2="39894" y2="26434"/>
                        <a14:backgroundMark x1="38165" y1="26683" x2="37766" y2="31172"/>
                        <a14:backgroundMark x1="38165" y1="42643" x2="38564" y2="39651"/>
                        <a14:backgroundMark x1="39495" y1="28180" x2="39495" y2="27930"/>
                        <a14:backgroundMark x1="39628" y1="28180" x2="40426" y2="26434"/>
                        <a14:backgroundMark x1="39628" y1="27182" x2="39628" y2="28180"/>
                      </a14:backgroundRemoval>
                    </a14:imgEffect>
                  </a14:imgLayer>
                </a14:imgProps>
              </a:ext>
              <a:ext uri="{28A0092B-C50C-407E-A947-70E740481C1C}">
                <a14:useLocalDpi xmlns:a14="http://schemas.microsoft.com/office/drawing/2010/main" val="0"/>
              </a:ext>
            </a:extLst>
          </a:blip>
          <a:srcRect l="36855" t="8204" r="28619" b="11776"/>
          <a:stretch/>
        </p:blipFill>
        <p:spPr bwMode="auto">
          <a:xfrm>
            <a:off x="28482165" y="2377892"/>
            <a:ext cx="5556894" cy="6865023"/>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3546E8B7-455B-AD02-6B28-670E8300DAEF}"/>
              </a:ext>
            </a:extLst>
          </p:cNvPr>
          <p:cNvPicPr>
            <a:picLocks noChangeAspect="1"/>
          </p:cNvPicPr>
          <p:nvPr/>
        </p:nvPicPr>
        <p:blipFill rotWithShape="1">
          <a:blip r:embed="rId8">
            <a:duotone>
              <a:prstClr val="black"/>
              <a:schemeClr val="accent4">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8439" y1="32370" x2="76463" y2="29925"/>
                        <a14:foregroundMark x1="76463" y1="29925" x2="72239" y2="46251"/>
                        <a14:foregroundMark x1="68069" y1="17528" x2="69149" y2="17955"/>
                        <a14:foregroundMark x1="69149" y1="17955" x2="68079" y2="18650"/>
                        <a14:foregroundMark x1="68078" y1="18530" x2="69681" y2="17456"/>
                        <a14:foregroundMark x1="69681" y1="17456" x2="73803" y2="27431"/>
                        <a14:foregroundMark x1="73803" y1="27431" x2="82029" y2="20044"/>
                        <a14:foregroundMark x1="81941" y1="18637" x2="68049" y2="15276"/>
                        <a14:foregroundMark x1="70061" y1="39704" x2="81117" y2="20698"/>
                        <a14:foregroundMark x1="81117" y1="20698" x2="82375" y2="25550"/>
                        <a14:foregroundMark x1="83217" y1="45195" x2="83378" y2="41549"/>
                        <a14:foregroundMark x1="74601" y1="14214" x2="78723" y2="15461"/>
                        <a14:foregroundMark x1="78723" y1="15461" x2="82314" y2="43890"/>
                        <a14:foregroundMark x1="82314" y1="43890" x2="76064" y2="38155"/>
                        <a14:foregroundMark x1="76064" y1="38155" x2="82194" y2="22666"/>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6250" y1="60599" x2="76064" y2="48628"/>
                        <a14:backgroundMark x1="76064" y1="48628" x2="65293" y2="53117"/>
                        <a14:backgroundMark x1="63697" y1="37157" x2="68617" y2="42893"/>
                        <a14:backgroundMark x1="68617" y1="42893" x2="70612" y2="48878"/>
                        <a14:backgroundMark x1="65691" y1="4239" x2="65957" y2="34913"/>
                        <a14:backgroundMark x1="65691" y1="9975" x2="63165" y2="18204"/>
                        <a14:backgroundMark x1="63165" y1="18204" x2="62234" y2="30923"/>
                        <a14:backgroundMark x1="84574" y1="7731" x2="86702" y2="43641"/>
                        <a14:backgroundMark x1="84176" y1="17955" x2="86835" y2="60349"/>
                        <a14:backgroundMark x1="86303" y1="39401" x2="82979" y2="64838"/>
                        <a14:backgroundMark x1="82979" y1="64838" x2="82979" y2="64838"/>
                        <a14:backgroundMark x1="81782" y1="53865" x2="87234" y2="45387"/>
                        <a14:backgroundMark x1="77527" y1="69077" x2="62367" y2="76559"/>
                        <a14:backgroundMark x1="62367" y1="76559" x2="63963" y2="68828"/>
                        <a14:backgroundMark x1="63963" y1="68828" x2="66356" y2="75062"/>
                        <a14:backgroundMark x1="64096" y1="54863" x2="64229" y2="77057"/>
                        <a14:backgroundMark x1="64229" y1="77057" x2="63697" y2="72070"/>
                        <a14:backgroundMark x1="54122" y1="61845" x2="59176" y2="76309"/>
                        <a14:backgroundMark x1="59176" y1="76309" x2="63165" y2="68329"/>
                        <a14:backgroundMark x1="63165" y1="68329" x2="68484" y2="65586"/>
                        <a14:backgroundMark x1="68484" y1="65586" x2="67819" y2="79800"/>
                        <a14:backgroundMark x1="69149" y1="66833" x2="64229" y2="80549"/>
                        <a14:backgroundMark x1="64229" y1="80549" x2="68351" y2="69825"/>
                        <a14:backgroundMark x1="68351" y1="69825" x2="68750" y2="62843"/>
                        <a14:backgroundMark x1="68750" y1="62843" x2="62766" y2="73317"/>
                        <a14:backgroundMark x1="68750" y1="62843" x2="66356" y2="69576"/>
                        <a14:backgroundMark x1="66356" y1="69576" x2="62500" y2="74065"/>
                        <a14:backgroundMark x1="62500" y1="74065" x2="66622" y2="77307"/>
                        <a14:backgroundMark x1="66622" y1="77307" x2="60239" y2="78304"/>
                        <a14:backgroundMark x1="60239" y1="78304" x2="60239" y2="78304"/>
                        <a14:backgroundMark x1="69814" y1="72569" x2="62766" y2="72319"/>
                        <a14:backgroundMark x1="62766" y1="72319" x2="67021" y2="66584"/>
                        <a14:backgroundMark x1="67021" y1="66584" x2="68617" y2="71571"/>
                        <a14:backgroundMark x1="68617" y1="71571" x2="67420" y2="70075"/>
                        <a14:backgroundMark x1="73670" y1="70574" x2="65559" y2="74314"/>
                        <a14:backgroundMark x1="65559" y1="74314" x2="71277" y2="68329"/>
                        <a14:backgroundMark x1="71277" y1="68329" x2="60372" y2="75312"/>
                        <a14:backgroundMark x1="60372" y1="75312" x2="59309" y2="75561"/>
                        <a14:backgroundMark x1="71011" y1="74065" x2="64761" y2="75062"/>
                        <a14:backgroundMark x1="64761" y1="75062" x2="64362" y2="72818"/>
                        <a14:backgroundMark x1="69548" y1="66085" x2="60372" y2="74564"/>
                        <a14:backgroundMark x1="60372" y1="74564" x2="73271" y2="65586"/>
                        <a14:backgroundMark x1="72473" y1="66085" x2="58644" y2="79302"/>
                        <a14:backgroundMark x1="60106" y1="78304" x2="78191" y2="69077"/>
                        <a14:backgroundMark x1="72074" y1="70075" x2="72074" y2="63342"/>
                        <a14:backgroundMark x1="72074" y1="63342" x2="63963" y2="54613"/>
                        <a14:backgroundMark x1="67021" y1="55362" x2="71144" y2="65835"/>
                        <a14:backgroundMark x1="71144" y1="65835" x2="71676" y2="57606"/>
                        <a14:backgroundMark x1="71676" y1="57606" x2="72606" y2="64589"/>
                        <a14:backgroundMark x1="72606" y1="64589" x2="70878" y2="60349"/>
                        <a14:backgroundMark x1="65957" y1="55362" x2="68750" y2="62344"/>
                        <a14:backgroundMark x1="68750" y1="62344" x2="65293" y2="67581"/>
                        <a14:backgroundMark x1="65293" y1="67581" x2="62899" y2="67581"/>
                        <a14:backgroundMark x1="60904" y1="63840" x2="62500" y2="58853"/>
                        <a14:backgroundMark x1="62101" y1="63840" x2="59441" y2="67581"/>
                        <a14:backgroundMark x1="59441" y1="67581" x2="59441" y2="70574"/>
                        <a14:backgroundMark x1="61303" y1="54863" x2="61436" y2="67830"/>
                      </a14:backgroundRemoval>
                    </a14:imgEffect>
                  </a14:imgLayer>
                </a14:imgProps>
              </a:ext>
              <a:ext uri="{28A0092B-C50C-407E-A947-70E740481C1C}">
                <a14:useLocalDpi xmlns:a14="http://schemas.microsoft.com/office/drawing/2010/main" val="0"/>
              </a:ext>
            </a:extLst>
          </a:blip>
          <a:srcRect l="57509" r="6529" b="46193"/>
          <a:stretch/>
        </p:blipFill>
        <p:spPr bwMode="auto">
          <a:xfrm rot="984452">
            <a:off x="31977537" y="4040476"/>
            <a:ext cx="5787917" cy="4616243"/>
          </a:xfrm>
          <a:prstGeom prst="rect">
            <a:avLst/>
          </a:prstGeom>
          <a:noFill/>
          <a:ln>
            <a:noFill/>
          </a:ln>
          <a:extLst>
            <a:ext uri="{53640926-AAD7-44D8-BBD7-CCE9431645EC}">
              <a14:shadowObscured xmlns:a14="http://schemas.microsoft.com/office/drawing/2010/main"/>
            </a:ext>
          </a:extLst>
        </p:spPr>
      </p:pic>
      <p:pic>
        <p:nvPicPr>
          <p:cNvPr id="149" name="Picture 148">
            <a:extLst>
              <a:ext uri="{FF2B5EF4-FFF2-40B4-BE49-F238E27FC236}">
                <a16:creationId xmlns:a16="http://schemas.microsoft.com/office/drawing/2014/main" id="{79F3F8A4-75A2-FDF4-4F13-43F18756E4F5}"/>
              </a:ext>
            </a:extLst>
          </p:cNvPr>
          <p:cNvPicPr>
            <a:picLocks noChangeAspect="1"/>
          </p:cNvPicPr>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5007" y1="73756" x2="58561" y2="79244"/>
                        <a14:foregroundMark x1="68796" y1="70530" x2="67564" y2="71579"/>
                        <a14:foregroundMark x1="70010" y1="69496" x2="68806" y2="70521"/>
                        <a14:foregroundMark x1="65001" y1="74231" x2="63431" y2="80299"/>
                        <a14:foregroundMark x1="63431" y1="80299" x2="71778" y2="716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6622" y2="62095"/>
                        <a14:backgroundMark x1="66622" y1="62095"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57713" y1="71072" x2="67686" y2="57357"/>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65824" y1="70574" x2="69681" y2="66584"/>
                        <a14:backgroundMark x1="69681" y1="66584" x2="71144" y2="63591"/>
                        <a14:backgroundMark x1="64096" y1="68579" x2="68484" y2="67082"/>
                        <a14:backgroundMark x1="68484" y1="67082" x2="72207" y2="61845"/>
                        <a14:backgroundMark x1="72207" y1="61845" x2="72207" y2="61845"/>
                        <a14:backgroundMark x1="65824" y1="68329" x2="69947" y2="60599"/>
                        <a14:backgroundMark x1="68883" y1="61097" x2="69548" y2="59102"/>
                        <a14:backgroundMark x1="67553" y1="63591" x2="69149" y2="60599"/>
                        <a14:backgroundMark x1="68085" y1="62095" x2="69149" y2="58603"/>
                        <a14:backgroundMark x1="70745" y1="65586" x2="73005" y2="67830"/>
                      </a14:backgroundRemoval>
                    </a14:imgEffect>
                  </a14:imgLayer>
                </a14:imgProps>
              </a:ext>
              <a:ext uri="{28A0092B-C50C-407E-A947-70E740481C1C}">
                <a14:useLocalDpi xmlns:a14="http://schemas.microsoft.com/office/drawing/2010/main" val="0"/>
              </a:ext>
            </a:extLst>
          </a:blip>
          <a:srcRect l="56439" t="54508" r="22957" b="2747"/>
          <a:stretch/>
        </p:blipFill>
        <p:spPr bwMode="auto">
          <a:xfrm>
            <a:off x="31289085" y="7343021"/>
            <a:ext cx="3316243" cy="3667152"/>
          </a:xfrm>
          <a:prstGeom prst="rect">
            <a:avLst/>
          </a:prstGeom>
          <a:noFill/>
          <a:ln>
            <a:noFill/>
          </a:ln>
          <a:extLst>
            <a:ext uri="{53640926-AAD7-44D8-BBD7-CCE9431645EC}">
              <a14:shadowObscured xmlns:a14="http://schemas.microsoft.com/office/drawing/2010/main"/>
            </a:ext>
          </a:extLst>
        </p:spPr>
      </p:pic>
      <p:pic>
        <p:nvPicPr>
          <p:cNvPr id="150" name="Picture 149">
            <a:extLst>
              <a:ext uri="{FF2B5EF4-FFF2-40B4-BE49-F238E27FC236}">
                <a16:creationId xmlns:a16="http://schemas.microsoft.com/office/drawing/2014/main" id="{70B6A258-5BDA-F91C-342A-48EF00966FC1}"/>
              </a:ext>
            </a:extLst>
          </p:cNvPr>
          <p:cNvPicPr>
            <a:picLocks noChangeAspect="1"/>
          </p:cNvPicPr>
          <p:nvPr/>
        </p:nvPicPr>
        <p:blipFill rotWithShape="1">
          <a:blip r:embed="rId10">
            <a:duotone>
              <a:prstClr val="black"/>
              <a:srgbClr val="5B9BD5">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70879" y1="65685" x2="73138" y2="66833"/>
                        <a14:foregroundMark x1="67118" y1="63773" x2="70776" y2="65633"/>
                        <a14:foregroundMark x1="71512" y1="68217" x2="70131" y2="69393"/>
                        <a14:foregroundMark x1="68088" y1="62298" x2="66336" y2="69070"/>
                        <a14:foregroundMark x1="68695" y1="59953" x2="68106" y2="62230"/>
                        <a14:foregroundMark x1="68905" y1="59142" x2="68771" y2="59660"/>
                        <a14:foregroundMark x1="61968" y1="70823" x2="67154" y2="66334"/>
                        <a14:foregroundMark x1="62101" y1="70324" x2="64761" y2="67830"/>
                        <a14:foregroundMark x1="61968" y1="70075" x2="63032" y2="67830"/>
                        <a14:foregroundMark x1="64362" y1="67581" x2="66489" y2="64339"/>
                        <a14:foregroundMark x1="64761" y1="65337" x2="67287" y2="62095"/>
                        <a14:foregroundMark x1="67287" y1="62095" x2="67287" y2="62095"/>
                        <a14:foregroundMark x1="63564" y1="65835" x2="67021" y2="63342"/>
                        <a14:foregroundMark x1="62500" y1="68329" x2="66489" y2="62843"/>
                        <a14:foregroundMark x1="61303" y1="71571" x2="61702" y2="713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3464" y2="64304"/>
                        <a14:backgroundMark x1="67925" y1="60060"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65042" y1="60992" x2="67686" y2="57357"/>
                        <a14:backgroundMark x1="57713" y1="71072" x2="64807" y2="61316"/>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58245" y1="87282" x2="65824" y2="82793"/>
                        <a14:backgroundMark x1="65824" y1="82793" x2="76729" y2="68329"/>
                        <a14:backgroundMark x1="71676" y1="72569" x2="55186" y2="84289"/>
                        <a14:backgroundMark x1="59043" y1="79052" x2="77128" y2="74813"/>
                        <a14:backgroundMark x1="60243" y1="75333" x2="58378" y2="75561"/>
                        <a14:backgroundMark x1="60785" y1="75267" x2="60583" y2="75292"/>
                        <a14:backgroundMark x1="70612" y1="74065" x2="61095" y2="75229"/>
                        <a14:backgroundMark x1="68351" y1="74813" x2="76463" y2="67581"/>
                        <a14:backgroundMark x1="69415" y1="71322" x2="65957" y2="76060"/>
                        <a14:backgroundMark x1="70346" y1="71322" x2="65160" y2="73566"/>
                        <a14:backgroundMark x1="69548" y1="71072" x2="70346" y2="68329"/>
                        <a14:backgroundMark x1="59574" y1="74813" x2="57580" y2="82793"/>
                        <a14:backgroundMark x1="60505" y1="71820" x2="58245" y2="81297"/>
                        <a14:backgroundMark x1="58245" y1="73566" x2="58378" y2="84788"/>
                      </a14:backgroundRemoval>
                    </a14:imgEffect>
                  </a14:imgLayer>
                </a14:imgProps>
              </a:ext>
              <a:ext uri="{28A0092B-C50C-407E-A947-70E740481C1C}">
                <a14:useLocalDpi xmlns:a14="http://schemas.microsoft.com/office/drawing/2010/main" val="0"/>
              </a:ext>
            </a:extLst>
          </a:blip>
          <a:srcRect l="60327" t="57737" r="24079" b="26615"/>
          <a:stretch/>
        </p:blipFill>
        <p:spPr bwMode="auto">
          <a:xfrm>
            <a:off x="31746365" y="7322344"/>
            <a:ext cx="2509555" cy="1342529"/>
          </a:xfrm>
          <a:prstGeom prst="rect">
            <a:avLst/>
          </a:prstGeom>
          <a:noFill/>
          <a:ln>
            <a:noFill/>
          </a:ln>
          <a:extLst>
            <a:ext uri="{53640926-AAD7-44D8-BBD7-CCE9431645EC}">
              <a14:shadowObscured xmlns:a14="http://schemas.microsoft.com/office/drawing/2010/main"/>
            </a:ext>
          </a:extLst>
        </p:spPr>
      </p:pic>
      <p:sp>
        <p:nvSpPr>
          <p:cNvPr id="151" name="Rectangle 150">
            <a:extLst>
              <a:ext uri="{FF2B5EF4-FFF2-40B4-BE49-F238E27FC236}">
                <a16:creationId xmlns:a16="http://schemas.microsoft.com/office/drawing/2014/main" id="{9877E153-BF5D-EA95-70B3-EA26642066C8}"/>
              </a:ext>
            </a:extLst>
          </p:cNvPr>
          <p:cNvSpPr/>
          <p:nvPr/>
        </p:nvSpPr>
        <p:spPr>
          <a:xfrm rot="5400000">
            <a:off x="30027689" y="10095146"/>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152" name="Straight Arrow Connector 151">
            <a:extLst>
              <a:ext uri="{FF2B5EF4-FFF2-40B4-BE49-F238E27FC236}">
                <a16:creationId xmlns:a16="http://schemas.microsoft.com/office/drawing/2014/main" id="{9B2AE072-6D62-B7F1-EB72-97F1A628B5A1}"/>
              </a:ext>
            </a:extLst>
          </p:cNvPr>
          <p:cNvCxnSpPr>
            <a:cxnSpLocks/>
            <a:endCxn id="151" idx="1"/>
          </p:cNvCxnSpPr>
          <p:nvPr/>
        </p:nvCxnSpPr>
        <p:spPr>
          <a:xfrm>
            <a:off x="30800770" y="12158959"/>
            <a:ext cx="1" cy="967663"/>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109C3907-02CA-E550-2FAA-8E345EA05007}"/>
              </a:ext>
            </a:extLst>
          </p:cNvPr>
          <p:cNvCxnSpPr>
            <a:cxnSpLocks/>
          </p:cNvCxnSpPr>
          <p:nvPr/>
        </p:nvCxnSpPr>
        <p:spPr>
          <a:xfrm flipV="1">
            <a:off x="18288000" y="10265226"/>
            <a:ext cx="0" cy="2861394"/>
          </a:xfrm>
          <a:prstGeom prst="straightConnector1">
            <a:avLst/>
          </a:prstGeom>
          <a:ln w="76200">
            <a:solidFill>
              <a:srgbClr val="E383C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73557DF7-F3A8-3891-64AB-2C5CDA18DF4A}"/>
              </a:ext>
            </a:extLst>
          </p:cNvPr>
          <p:cNvSpPr txBox="1"/>
          <p:nvPr/>
        </p:nvSpPr>
        <p:spPr>
          <a:xfrm>
            <a:off x="27163083" y="13345428"/>
            <a:ext cx="7326085" cy="1022909"/>
          </a:xfrm>
          <a:prstGeom prst="rect">
            <a:avLst/>
          </a:prstGeom>
          <a:noFill/>
        </p:spPr>
        <p:txBody>
          <a:bodyPr wrap="square" rtlCol="0">
            <a:spAutoFit/>
          </a:bodyPr>
          <a:lstStyle/>
          <a:p>
            <a:pPr algn="ctr"/>
            <a:r>
              <a:rPr lang="en-US" dirty="0"/>
              <a:t>Classifier</a:t>
            </a:r>
          </a:p>
        </p:txBody>
      </p:sp>
      <p:sp>
        <p:nvSpPr>
          <p:cNvPr id="163" name="Rectangle: Rounded Corners 162">
            <a:extLst>
              <a:ext uri="{FF2B5EF4-FFF2-40B4-BE49-F238E27FC236}">
                <a16:creationId xmlns:a16="http://schemas.microsoft.com/office/drawing/2014/main" id="{5BA51EFA-8514-850A-9504-51FEDE5F5968}"/>
              </a:ext>
            </a:extLst>
          </p:cNvPr>
          <p:cNvSpPr/>
          <p:nvPr/>
        </p:nvSpPr>
        <p:spPr>
          <a:xfrm>
            <a:off x="29855175" y="15661005"/>
            <a:ext cx="1891190" cy="10004742"/>
          </a:xfrm>
          <a:prstGeom prst="roundRect">
            <a:avLst/>
          </a:prstGeom>
          <a:no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A0F601F3-36A0-E745-76B2-F167FA093E55}"/>
              </a:ext>
            </a:extLst>
          </p:cNvPr>
          <p:cNvSpPr txBox="1"/>
          <p:nvPr/>
        </p:nvSpPr>
        <p:spPr>
          <a:xfrm>
            <a:off x="29880530" y="16058281"/>
            <a:ext cx="1891190" cy="9475030"/>
          </a:xfrm>
          <a:prstGeom prst="rect">
            <a:avLst/>
          </a:prstGeom>
          <a:noFill/>
        </p:spPr>
        <p:txBody>
          <a:bodyPr wrap="square" rtlCol="0">
            <a:spAutoFit/>
          </a:bodyPr>
          <a:lstStyle/>
          <a:p>
            <a:pPr algn="ctr">
              <a:spcAft>
                <a:spcPts val="600"/>
              </a:spcAft>
            </a:pPr>
            <a:r>
              <a:rPr lang="en-US" dirty="0" err="1"/>
              <a:t>artf</a:t>
            </a:r>
            <a:r>
              <a:rPr lang="en-US" dirty="0"/>
              <a:t> </a:t>
            </a:r>
            <a:r>
              <a:rPr lang="en-US" dirty="0" err="1"/>
              <a:t>bckg</a:t>
            </a:r>
            <a:r>
              <a:rPr lang="en-US" dirty="0"/>
              <a:t> </a:t>
            </a:r>
            <a:r>
              <a:rPr lang="en-US" dirty="0" err="1"/>
              <a:t>dcis</a:t>
            </a:r>
            <a:r>
              <a:rPr lang="en-US" dirty="0"/>
              <a:t> </a:t>
            </a:r>
            <a:r>
              <a:rPr lang="en-US" dirty="0" err="1"/>
              <a:t>indc</a:t>
            </a:r>
            <a:r>
              <a:rPr lang="en-US" dirty="0"/>
              <a:t> </a:t>
            </a:r>
            <a:r>
              <a:rPr lang="en-US" dirty="0" err="1"/>
              <a:t>infl</a:t>
            </a:r>
            <a:r>
              <a:rPr lang="en-US" dirty="0"/>
              <a:t> </a:t>
            </a:r>
            <a:r>
              <a:rPr lang="en-US" dirty="0" err="1"/>
              <a:t>nneo</a:t>
            </a:r>
            <a:r>
              <a:rPr lang="en-US" dirty="0"/>
              <a:t> norm null susp</a:t>
            </a:r>
          </a:p>
          <a:p>
            <a:pPr algn="ctr">
              <a:spcAft>
                <a:spcPts val="600"/>
              </a:spcAft>
            </a:pPr>
            <a:r>
              <a:rPr lang="en-US" dirty="0"/>
              <a:t>…</a:t>
            </a:r>
          </a:p>
        </p:txBody>
      </p:sp>
      <p:cxnSp>
        <p:nvCxnSpPr>
          <p:cNvPr id="167" name="Straight Arrow Connector 166">
            <a:extLst>
              <a:ext uri="{FF2B5EF4-FFF2-40B4-BE49-F238E27FC236}">
                <a16:creationId xmlns:a16="http://schemas.microsoft.com/office/drawing/2014/main" id="{506325C0-0189-580F-2604-A80AF1823AC3}"/>
              </a:ext>
            </a:extLst>
          </p:cNvPr>
          <p:cNvCxnSpPr>
            <a:cxnSpLocks/>
          </p:cNvCxnSpPr>
          <p:nvPr/>
        </p:nvCxnSpPr>
        <p:spPr>
          <a:xfrm flipH="1">
            <a:off x="30800768" y="14639902"/>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Rounded Corners 167">
            <a:extLst>
              <a:ext uri="{FF2B5EF4-FFF2-40B4-BE49-F238E27FC236}">
                <a16:creationId xmlns:a16="http://schemas.microsoft.com/office/drawing/2014/main" id="{2EE91E8C-0EDC-7EFA-BCCC-AE57A3B03264}"/>
              </a:ext>
            </a:extLst>
          </p:cNvPr>
          <p:cNvSpPr/>
          <p:nvPr/>
        </p:nvSpPr>
        <p:spPr>
          <a:xfrm>
            <a:off x="14990369" y="23554503"/>
            <a:ext cx="1565636" cy="791617"/>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DB8C0082-47CE-507E-AF6D-E8810FA945B3}"/>
              </a:ext>
            </a:extLst>
          </p:cNvPr>
          <p:cNvCxnSpPr>
            <a:cxnSpLocks/>
            <a:stCxn id="168" idx="0"/>
            <a:endCxn id="168" idx="2"/>
          </p:cNvCxnSpPr>
          <p:nvPr/>
        </p:nvCxnSpPr>
        <p:spPr>
          <a:xfrm>
            <a:off x="15773187" y="23554503"/>
            <a:ext cx="0" cy="791617"/>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70" name="Rectangle: Rounded Corners 169">
            <a:extLst>
              <a:ext uri="{FF2B5EF4-FFF2-40B4-BE49-F238E27FC236}">
                <a16:creationId xmlns:a16="http://schemas.microsoft.com/office/drawing/2014/main" id="{404D3ACF-F4AA-A5E6-E1D4-593A2C523838}"/>
              </a:ext>
            </a:extLst>
          </p:cNvPr>
          <p:cNvSpPr/>
          <p:nvPr/>
        </p:nvSpPr>
        <p:spPr>
          <a:xfrm>
            <a:off x="14990369" y="24824499"/>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8B13E9-E820-D1E7-9DBE-16B4889D1917}"/>
              </a:ext>
            </a:extLst>
          </p:cNvPr>
          <p:cNvSpPr/>
          <p:nvPr/>
        </p:nvSpPr>
        <p:spPr>
          <a:xfrm>
            <a:off x="14990369" y="23551528"/>
            <a:ext cx="763098" cy="799817"/>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6EC90572-E144-AF06-FDD8-5FB0F003D464}"/>
              </a:ext>
            </a:extLst>
          </p:cNvPr>
          <p:cNvSpPr txBox="1"/>
          <p:nvPr/>
        </p:nvSpPr>
        <p:spPr>
          <a:xfrm>
            <a:off x="17056749" y="23542087"/>
            <a:ext cx="8742968" cy="2031325"/>
          </a:xfrm>
          <a:prstGeom prst="rect">
            <a:avLst/>
          </a:prstGeom>
          <a:noFill/>
        </p:spPr>
        <p:txBody>
          <a:bodyPr wrap="square" rtlCol="0">
            <a:spAutoFit/>
          </a:bodyPr>
          <a:lstStyle/>
          <a:p>
            <a:pPr>
              <a:spcAft>
                <a:spcPts val="600"/>
              </a:spcAft>
            </a:pPr>
            <a:r>
              <a:rPr lang="en-US" sz="4400" dirty="0"/>
              <a:t>Patch and position embedding</a:t>
            </a:r>
          </a:p>
          <a:p>
            <a:pPr>
              <a:spcAft>
                <a:spcPts val="600"/>
              </a:spcAft>
            </a:pPr>
            <a:endParaRPr lang="en-US" sz="2400" dirty="0"/>
          </a:p>
          <a:p>
            <a:pPr>
              <a:spcAft>
                <a:spcPts val="600"/>
              </a:spcAft>
            </a:pPr>
            <a:r>
              <a:rPr lang="en-US" sz="4400" dirty="0"/>
              <a:t>Extra learnable embedding</a:t>
            </a:r>
          </a:p>
        </p:txBody>
      </p:sp>
    </p:spTree>
    <p:extLst>
      <p:ext uri="{BB962C8B-B14F-4D97-AF65-F5344CB8AC3E}">
        <p14:creationId xmlns:p14="http://schemas.microsoft.com/office/powerpoint/2010/main" val="13361416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29145</TotalTime>
  <Words>1431</Words>
  <Application>Microsoft Office PowerPoint</Application>
  <PresentationFormat>Custom</PresentationFormat>
  <Paragraphs>119</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Maria Bagritsevich</cp:lastModifiedBy>
  <cp:revision>322</cp:revision>
  <dcterms:created xsi:type="dcterms:W3CDTF">2015-07-15T21:31:39Z</dcterms:created>
  <dcterms:modified xsi:type="dcterms:W3CDTF">2024-11-11T01:48:31Z</dcterms:modified>
</cp:coreProperties>
</file>