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1_AEB3D75F.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
  </p:notesMasterIdLst>
  <p:sldIdLst>
    <p:sldId id="257" r:id="rId2"/>
    <p:sldId id="258" r:id="rId3"/>
  </p:sldIdLst>
  <p:sldSz cx="36576000" cy="27432000"/>
  <p:notesSz cx="6858000" cy="9144000"/>
  <p:defaultTex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16" userDrawn="1">
          <p15:clr>
            <a:srgbClr val="A4A3A4"/>
          </p15:clr>
        </p15:guide>
        <p15:guide id="2" pos="288" userDrawn="1">
          <p15:clr>
            <a:srgbClr val="A4A3A4"/>
          </p15:clr>
        </p15:guide>
        <p15:guide id="3" pos="11520" userDrawn="1">
          <p15:clr>
            <a:srgbClr val="A4A3A4"/>
          </p15:clr>
        </p15:guide>
        <p15:guide id="4" pos="22752" userDrawn="1">
          <p15:clr>
            <a:srgbClr val="A4A3A4"/>
          </p15:clr>
        </p15:guide>
        <p15:guide id="5" pos="17352" userDrawn="1">
          <p15:clr>
            <a:srgbClr val="A4A3A4"/>
          </p15:clr>
        </p15:guide>
        <p15:guide id="6" orient="horz" pos="726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33A2ED-C536-1C6D-FF32-196FE0CCBA7C}" name="Claudia-Anca DUMITRESCU (98223)" initials="CD" userId="S::cdumitrescu2302@stud.fim.upb.ro::d91c27af-959e-42b7-80d9-b801f68c0c2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3C3"/>
    <a:srgbClr val="EDB1D9"/>
    <a:srgbClr val="E27FC1"/>
    <a:srgbClr val="333399"/>
    <a:srgbClr val="F4EEF1"/>
    <a:srgbClr val="922C8B"/>
    <a:srgbClr val="3F678C"/>
    <a:srgbClr val="333385"/>
    <a:srgbClr val="B30738"/>
    <a:srgbClr val="9A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241" autoAdjust="0"/>
  </p:normalViewPr>
  <p:slideViewPr>
    <p:cSldViewPr snapToGrid="0">
      <p:cViewPr>
        <p:scale>
          <a:sx n="30" d="100"/>
          <a:sy n="30" d="100"/>
        </p:scale>
        <p:origin x="398" y="53"/>
      </p:cViewPr>
      <p:guideLst>
        <p:guide orient="horz" pos="17016"/>
        <p:guide pos="288"/>
        <p:guide pos="11520"/>
        <p:guide pos="22752"/>
        <p:guide pos="17352"/>
        <p:guide orient="horz" pos="7262"/>
      </p:guideLst>
    </p:cSldViewPr>
  </p:slideViewPr>
  <p:notesTextViewPr>
    <p:cViewPr>
      <p:scale>
        <a:sx n="1" d="1"/>
        <a:sy n="1" d="1"/>
      </p:scale>
      <p:origin x="0" y="0"/>
    </p:cViewPr>
  </p:notesText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10" Type="http://schemas.microsoft.com/office/2018/10/relationships/authors" Targe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comments/modernComment_101_AEB3D75F.xml><?xml version="1.0" encoding="utf-8"?>
<p188:cmLst xmlns:a="http://schemas.openxmlformats.org/drawingml/2006/main" xmlns:r="http://schemas.openxmlformats.org/officeDocument/2006/relationships" xmlns:p188="http://schemas.microsoft.com/office/powerpoint/2018/8/main">
  <p188:cm id="{CD0E5530-BE45-4B24-A30F-AC25AA65DD03}" authorId="{3333A2ED-C536-1C6D-FF32-196FE0CCBA7C}" created="2024-10-29T06:00:12.695">
    <ac:txMkLst xmlns:ac="http://schemas.microsoft.com/office/drawing/2013/main/command">
      <pc:docMk xmlns:pc="http://schemas.microsoft.com/office/powerpoint/2013/main/command"/>
      <pc:sldMk xmlns:pc="http://schemas.microsoft.com/office/powerpoint/2013/main/command" cId="2931021663" sldId="257"/>
      <ac:spMk id="47" creationId="{00000000-0000-0000-0000-000000000000}"/>
      <ac:txMk cp="472" len="12">
        <ac:context len="1164" hash="3412225320"/>
      </ac:txMk>
    </ac:txMkLst>
    <p188:pos x="2544599" y="5301301"/>
    <p188:txBody>
      <a:bodyPr/>
      <a:lstStyle/>
      <a:p>
        <a:r>
          <a:rPr lang="en-US"/>
          <a:t>Maybe deep learning here?</a:t>
        </a:r>
      </a:p>
    </p188:txBody>
  </p188:cm>
  <p188:cm id="{01D78BF7-6166-42A2-A37B-1988DF9C7B1A}" authorId="{3333A2ED-C536-1C6D-FF32-196FE0CCBA7C}" created="2024-10-29T06:18:26.231">
    <ac:deMkLst xmlns:ac="http://schemas.microsoft.com/office/drawing/2013/main/command">
      <pc:docMk xmlns:pc="http://schemas.microsoft.com/office/powerpoint/2013/main/command"/>
      <pc:sldMk xmlns:pc="http://schemas.microsoft.com/office/powerpoint/2013/main/command" cId="2931021663" sldId="257"/>
      <ac:spMk id="51" creationId="{00000000-0000-0000-0000-000000000000}"/>
    </ac:deMkLst>
    <p188:txBody>
      <a:bodyPr/>
      <a:lstStyle/>
      <a:p>
        <a:r>
          <a:rPr lang="en-US"/>
          <a:t>I don’t want it to sound threatening, but please don’t touch my alignment ☺️</a:t>
        </a:r>
      </a:p>
    </p188:txBody>
  </p188:cm>
  <p188:cm id="{9C324904-43B6-4D5B-8C35-283EC34D50FB}" authorId="{3333A2ED-C536-1C6D-FF32-196FE0CCBA7C}" created="2024-10-29T06:30:49.756">
    <ac:deMkLst xmlns:ac="http://schemas.microsoft.com/office/drawing/2013/main/command">
      <pc:docMk xmlns:pc="http://schemas.microsoft.com/office/powerpoint/2013/main/command"/>
      <pc:sldMk xmlns:pc="http://schemas.microsoft.com/office/powerpoint/2013/main/command" cId="2931021663" sldId="257"/>
      <ac:graphicFrameMk id="28" creationId="{6AD54B96-6429-1FB4-9DC9-C2B203EF59D1}"/>
    </ac:deMkLst>
    <p188:txBody>
      <a:bodyPr/>
      <a:lstStyle/>
      <a:p>
        <a:r>
          <a:rPr lang="en-US"/>
          <a:t>TODO: Change color (after the reviews)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275B-EEFF-4120-B8CB-6C04AC8D2B24}" type="datetimeFigureOut">
              <a:rPr lang="en-US" smtClean="0"/>
              <a:t>10/28/2024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98D4A-D07E-4626-A9DE-9C06E88D4384}" type="slidenum">
              <a:rPr lang="en-US" smtClean="0"/>
              <a:t>‹#›</a:t>
            </a:fld>
            <a:endParaRPr lang="en-US"/>
          </a:p>
        </p:txBody>
      </p:sp>
    </p:spTree>
    <p:extLst>
      <p:ext uri="{BB962C8B-B14F-4D97-AF65-F5344CB8AC3E}">
        <p14:creationId xmlns:p14="http://schemas.microsoft.com/office/powerpoint/2010/main" val="3446888191"/>
      </p:ext>
    </p:extLst>
  </p:cSld>
  <p:clrMap bg1="lt1" tx1="dk1" bg2="lt2" tx2="dk2" accent1="accent1" accent2="accent2" accent3="accent3" accent4="accent4" accent5="accent5" accent6="accent6" hlink="hlink" folHlink="folHlink"/>
  <p:notesStyle>
    <a:lvl1pPr marL="0" algn="l" defTabSz="711129" rtl="0" eaLnBrk="1" latinLnBrk="0" hangingPunct="1">
      <a:defRPr sz="933" kern="1200">
        <a:solidFill>
          <a:schemeClr val="tx1"/>
        </a:solidFill>
        <a:latin typeface="+mn-lt"/>
        <a:ea typeface="+mn-ea"/>
        <a:cs typeface="+mn-cs"/>
      </a:defRPr>
    </a:lvl1pPr>
    <a:lvl2pPr marL="355564" algn="l" defTabSz="711129" rtl="0" eaLnBrk="1" latinLnBrk="0" hangingPunct="1">
      <a:defRPr sz="933" kern="1200">
        <a:solidFill>
          <a:schemeClr val="tx1"/>
        </a:solidFill>
        <a:latin typeface="+mn-lt"/>
        <a:ea typeface="+mn-ea"/>
        <a:cs typeface="+mn-cs"/>
      </a:defRPr>
    </a:lvl2pPr>
    <a:lvl3pPr marL="711129" algn="l" defTabSz="711129" rtl="0" eaLnBrk="1" latinLnBrk="0" hangingPunct="1">
      <a:defRPr sz="933" kern="1200">
        <a:solidFill>
          <a:schemeClr val="tx1"/>
        </a:solidFill>
        <a:latin typeface="+mn-lt"/>
        <a:ea typeface="+mn-ea"/>
        <a:cs typeface="+mn-cs"/>
      </a:defRPr>
    </a:lvl3pPr>
    <a:lvl4pPr marL="1066693" algn="l" defTabSz="711129" rtl="0" eaLnBrk="1" latinLnBrk="0" hangingPunct="1">
      <a:defRPr sz="933" kern="1200">
        <a:solidFill>
          <a:schemeClr val="tx1"/>
        </a:solidFill>
        <a:latin typeface="+mn-lt"/>
        <a:ea typeface="+mn-ea"/>
        <a:cs typeface="+mn-cs"/>
      </a:defRPr>
    </a:lvl4pPr>
    <a:lvl5pPr marL="1422258" algn="l" defTabSz="711129" rtl="0" eaLnBrk="1" latinLnBrk="0" hangingPunct="1">
      <a:defRPr sz="933" kern="1200">
        <a:solidFill>
          <a:schemeClr val="tx1"/>
        </a:solidFill>
        <a:latin typeface="+mn-lt"/>
        <a:ea typeface="+mn-ea"/>
        <a:cs typeface="+mn-cs"/>
      </a:defRPr>
    </a:lvl5pPr>
    <a:lvl6pPr marL="1777822" algn="l" defTabSz="711129" rtl="0" eaLnBrk="1" latinLnBrk="0" hangingPunct="1">
      <a:defRPr sz="933" kern="1200">
        <a:solidFill>
          <a:schemeClr val="tx1"/>
        </a:solidFill>
        <a:latin typeface="+mn-lt"/>
        <a:ea typeface="+mn-ea"/>
        <a:cs typeface="+mn-cs"/>
      </a:defRPr>
    </a:lvl6pPr>
    <a:lvl7pPr marL="2133387" algn="l" defTabSz="711129" rtl="0" eaLnBrk="1" latinLnBrk="0" hangingPunct="1">
      <a:defRPr sz="933" kern="1200">
        <a:solidFill>
          <a:schemeClr val="tx1"/>
        </a:solidFill>
        <a:latin typeface="+mn-lt"/>
        <a:ea typeface="+mn-ea"/>
        <a:cs typeface="+mn-cs"/>
      </a:defRPr>
    </a:lvl7pPr>
    <a:lvl8pPr marL="2488951" algn="l" defTabSz="711129" rtl="0" eaLnBrk="1" latinLnBrk="0" hangingPunct="1">
      <a:defRPr sz="933" kern="1200">
        <a:solidFill>
          <a:schemeClr val="tx1"/>
        </a:solidFill>
        <a:latin typeface="+mn-lt"/>
        <a:ea typeface="+mn-ea"/>
        <a:cs typeface="+mn-cs"/>
      </a:defRPr>
    </a:lvl8pPr>
    <a:lvl9pPr marL="2844516" algn="l" defTabSz="711129" rtl="0" eaLnBrk="1" latinLnBrk="0" hangingPunct="1">
      <a:defRPr sz="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8D4A-D07E-4626-A9DE-9C06E88D4384}" type="slidenum">
              <a:rPr lang="en-US" smtClean="0"/>
              <a:t>1</a:t>
            </a:fld>
            <a:endParaRPr lang="en-US"/>
          </a:p>
        </p:txBody>
      </p:sp>
    </p:spTree>
    <p:extLst>
      <p:ext uri="{BB962C8B-B14F-4D97-AF65-F5344CB8AC3E}">
        <p14:creationId xmlns:p14="http://schemas.microsoft.com/office/powerpoint/2010/main" val="254332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3"/>
            <a:ext cx="31089600" cy="9550400"/>
          </a:xfrm>
        </p:spPr>
        <p:txBody>
          <a:bodyPr anchor="b"/>
          <a:lstStyle>
            <a:lvl1pPr algn="ctr">
              <a:defRPr sz="23998"/>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709" indent="0" algn="ctr">
              <a:buNone/>
              <a:defRPr sz="8000"/>
            </a:lvl2pPr>
            <a:lvl3pPr marL="3657418" indent="0" algn="ctr">
              <a:buNone/>
              <a:defRPr sz="7200"/>
            </a:lvl3pPr>
            <a:lvl4pPr marL="5486126" indent="0" algn="ctr">
              <a:buNone/>
              <a:defRPr sz="6400"/>
            </a:lvl4pPr>
            <a:lvl5pPr marL="7314834" indent="0" algn="ctr">
              <a:buNone/>
              <a:defRPr sz="6400"/>
            </a:lvl5pPr>
            <a:lvl6pPr marL="9143542" indent="0" algn="ctr">
              <a:buNone/>
              <a:defRPr sz="6400"/>
            </a:lvl6pPr>
            <a:lvl7pPr marL="10972252" indent="0" algn="ctr">
              <a:buNone/>
              <a:defRPr sz="6400"/>
            </a:lvl7pPr>
            <a:lvl8pPr marL="12800960" indent="0" algn="ctr">
              <a:buNone/>
              <a:defRPr sz="6400"/>
            </a:lvl8pPr>
            <a:lvl9pPr marL="14629669"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3077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8911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3" y="1460502"/>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3" y="1460502"/>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345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5258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9"/>
            <a:ext cx="31546800" cy="11410948"/>
          </a:xfrm>
        </p:spPr>
        <p:txBody>
          <a:bodyPr anchor="b"/>
          <a:lstStyle>
            <a:lvl1pPr>
              <a:defRPr sz="23998"/>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709" indent="0">
              <a:buNone/>
              <a:defRPr sz="8000">
                <a:solidFill>
                  <a:schemeClr val="tx1">
                    <a:tint val="75000"/>
                  </a:schemeClr>
                </a:solidFill>
              </a:defRPr>
            </a:lvl2pPr>
            <a:lvl3pPr marL="3657418" indent="0">
              <a:buNone/>
              <a:defRPr sz="7200">
                <a:solidFill>
                  <a:schemeClr val="tx1">
                    <a:tint val="75000"/>
                  </a:schemeClr>
                </a:solidFill>
              </a:defRPr>
            </a:lvl3pPr>
            <a:lvl4pPr marL="5486126" indent="0">
              <a:buNone/>
              <a:defRPr sz="6400">
                <a:solidFill>
                  <a:schemeClr val="tx1">
                    <a:tint val="75000"/>
                  </a:schemeClr>
                </a:solidFill>
              </a:defRPr>
            </a:lvl4pPr>
            <a:lvl5pPr marL="7314834" indent="0">
              <a:buNone/>
              <a:defRPr sz="6400">
                <a:solidFill>
                  <a:schemeClr val="tx1">
                    <a:tint val="75000"/>
                  </a:schemeClr>
                </a:solidFill>
              </a:defRPr>
            </a:lvl5pPr>
            <a:lvl6pPr marL="9143542" indent="0">
              <a:buNone/>
              <a:defRPr sz="6400">
                <a:solidFill>
                  <a:schemeClr val="tx1">
                    <a:tint val="75000"/>
                  </a:schemeClr>
                </a:solidFill>
              </a:defRPr>
            </a:lvl6pPr>
            <a:lvl7pPr marL="10972252" indent="0">
              <a:buNone/>
              <a:defRPr sz="6400">
                <a:solidFill>
                  <a:schemeClr val="tx1">
                    <a:tint val="75000"/>
                  </a:schemeClr>
                </a:solidFill>
              </a:defRPr>
            </a:lvl7pPr>
            <a:lvl8pPr marL="12800960" indent="0">
              <a:buNone/>
              <a:defRPr sz="6400">
                <a:solidFill>
                  <a:schemeClr val="tx1">
                    <a:tint val="75000"/>
                  </a:schemeClr>
                </a:solidFill>
              </a:defRPr>
            </a:lvl8pPr>
            <a:lvl9pPr marL="14629669"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1C93A3-B0EC-45CA-8EE9-8D805B615558}"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7607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1C93A3-B0EC-45CA-8EE9-8D805B615558}"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88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7"/>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3"/>
            <a:ext cx="15473360"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3" y="6724653"/>
            <a:ext cx="15549564"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3"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93A3-B0EC-45CA-8EE9-8D805B615558}" type="datetimeFigureOut">
              <a:rPr lang="en-US" smtClean="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141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1C93A3-B0EC-45CA-8EE9-8D805B615558}"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392377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93A3-B0EC-45CA-8EE9-8D805B615558}" type="datetimeFigureOut">
              <a:rPr lang="en-US" smtClean="0"/>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4580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8"/>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3503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8"/>
            <a:ext cx="18516600" cy="19494500"/>
          </a:xfrm>
        </p:spPr>
        <p:txBody>
          <a:bodyPr anchor="t"/>
          <a:lstStyle>
            <a:lvl1pPr marL="0" indent="0">
              <a:buNone/>
              <a:defRPr sz="12800"/>
            </a:lvl1pPr>
            <a:lvl2pPr marL="1828709" indent="0">
              <a:buNone/>
              <a:defRPr sz="11200"/>
            </a:lvl2pPr>
            <a:lvl3pPr marL="3657418" indent="0">
              <a:buNone/>
              <a:defRPr sz="9600"/>
            </a:lvl3pPr>
            <a:lvl4pPr marL="5486126" indent="0">
              <a:buNone/>
              <a:defRPr sz="8000"/>
            </a:lvl4pPr>
            <a:lvl5pPr marL="7314834" indent="0">
              <a:buNone/>
              <a:defRPr sz="8000"/>
            </a:lvl5pPr>
            <a:lvl6pPr marL="9143542" indent="0">
              <a:buNone/>
              <a:defRPr sz="8000"/>
            </a:lvl6pPr>
            <a:lvl7pPr marL="10972252" indent="0">
              <a:buNone/>
              <a:defRPr sz="8000"/>
            </a:lvl7pPr>
            <a:lvl8pPr marL="12800960" indent="0">
              <a:buNone/>
              <a:defRPr sz="8000"/>
            </a:lvl8pPr>
            <a:lvl9pPr marL="14629669"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5793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7"/>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8"/>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AD1C93A3-B0EC-45CA-8EE9-8D805B615558}" type="datetimeFigureOut">
              <a:rPr lang="en-US" smtClean="0"/>
              <a:t>10/28/2024</a:t>
            </a:fld>
            <a:endParaRPr lang="en-US"/>
          </a:p>
        </p:txBody>
      </p:sp>
      <p:sp>
        <p:nvSpPr>
          <p:cNvPr id="5" name="Footer Placeholder 4"/>
          <p:cNvSpPr>
            <a:spLocks noGrp="1"/>
          </p:cNvSpPr>
          <p:nvPr>
            <p:ph type="ftr" sz="quarter" idx="3"/>
          </p:nvPr>
        </p:nvSpPr>
        <p:spPr>
          <a:xfrm>
            <a:off x="12115800" y="25425408"/>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8"/>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918F42AD-0DCE-45C2-9C4E-612477E874BB}" type="slidenum">
              <a:rPr lang="en-US" smtClean="0"/>
              <a:t>‹#›</a:t>
            </a:fld>
            <a:endParaRPr lang="en-US"/>
          </a:p>
        </p:txBody>
      </p:sp>
    </p:spTree>
    <p:extLst>
      <p:ext uri="{BB962C8B-B14F-4D97-AF65-F5344CB8AC3E}">
        <p14:creationId xmlns:p14="http://schemas.microsoft.com/office/powerpoint/2010/main" val="3961178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418"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56" indent="-914356" algn="l" defTabSz="3657418"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063" indent="-914356" algn="l" defTabSz="3657418"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772" indent="-914356" algn="l" defTabSz="3657418"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480"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189"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7898"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6605"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3"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418" rtl="0" eaLnBrk="1" latinLnBrk="0" hangingPunct="1">
        <a:defRPr sz="7200" kern="1200">
          <a:solidFill>
            <a:schemeClr val="tx1"/>
          </a:solidFill>
          <a:latin typeface="+mn-lt"/>
          <a:ea typeface="+mn-ea"/>
          <a:cs typeface="+mn-cs"/>
        </a:defRPr>
      </a:lvl1pPr>
      <a:lvl2pPr marL="1828709" algn="l" defTabSz="3657418" rtl="0" eaLnBrk="1" latinLnBrk="0" hangingPunct="1">
        <a:defRPr sz="7200" kern="1200">
          <a:solidFill>
            <a:schemeClr val="tx1"/>
          </a:solidFill>
          <a:latin typeface="+mn-lt"/>
          <a:ea typeface="+mn-ea"/>
          <a:cs typeface="+mn-cs"/>
        </a:defRPr>
      </a:lvl2pPr>
      <a:lvl3pPr marL="3657418" algn="l" defTabSz="3657418" rtl="0" eaLnBrk="1" latinLnBrk="0" hangingPunct="1">
        <a:defRPr sz="7200" kern="1200">
          <a:solidFill>
            <a:schemeClr val="tx1"/>
          </a:solidFill>
          <a:latin typeface="+mn-lt"/>
          <a:ea typeface="+mn-ea"/>
          <a:cs typeface="+mn-cs"/>
        </a:defRPr>
      </a:lvl3pPr>
      <a:lvl4pPr marL="5486126" algn="l" defTabSz="3657418" rtl="0" eaLnBrk="1" latinLnBrk="0" hangingPunct="1">
        <a:defRPr sz="7200" kern="1200">
          <a:solidFill>
            <a:schemeClr val="tx1"/>
          </a:solidFill>
          <a:latin typeface="+mn-lt"/>
          <a:ea typeface="+mn-ea"/>
          <a:cs typeface="+mn-cs"/>
        </a:defRPr>
      </a:lvl4pPr>
      <a:lvl5pPr marL="7314834" algn="l" defTabSz="3657418" rtl="0" eaLnBrk="1" latinLnBrk="0" hangingPunct="1">
        <a:defRPr sz="7200" kern="1200">
          <a:solidFill>
            <a:schemeClr val="tx1"/>
          </a:solidFill>
          <a:latin typeface="+mn-lt"/>
          <a:ea typeface="+mn-ea"/>
          <a:cs typeface="+mn-cs"/>
        </a:defRPr>
      </a:lvl5pPr>
      <a:lvl6pPr marL="9143542" algn="l" defTabSz="3657418" rtl="0" eaLnBrk="1" latinLnBrk="0" hangingPunct="1">
        <a:defRPr sz="7200" kern="1200">
          <a:solidFill>
            <a:schemeClr val="tx1"/>
          </a:solidFill>
          <a:latin typeface="+mn-lt"/>
          <a:ea typeface="+mn-ea"/>
          <a:cs typeface="+mn-cs"/>
        </a:defRPr>
      </a:lvl6pPr>
      <a:lvl7pPr marL="10972252" algn="l" defTabSz="3657418" rtl="0" eaLnBrk="1" latinLnBrk="0" hangingPunct="1">
        <a:defRPr sz="7200" kern="1200">
          <a:solidFill>
            <a:schemeClr val="tx1"/>
          </a:solidFill>
          <a:latin typeface="+mn-lt"/>
          <a:ea typeface="+mn-ea"/>
          <a:cs typeface="+mn-cs"/>
        </a:defRPr>
      </a:lvl7pPr>
      <a:lvl8pPr marL="12800960" algn="l" defTabSz="3657418" rtl="0" eaLnBrk="1" latinLnBrk="0" hangingPunct="1">
        <a:defRPr sz="7200" kern="1200">
          <a:solidFill>
            <a:schemeClr val="tx1"/>
          </a:solidFill>
          <a:latin typeface="+mn-lt"/>
          <a:ea typeface="+mn-ea"/>
          <a:cs typeface="+mn-cs"/>
        </a:defRPr>
      </a:lvl8pPr>
      <a:lvl9pPr marL="14629669" algn="l" defTabSz="365741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microsoft.com/office/2018/10/relationships/comments" Target="../comments/modernComment_101_AEB3D75F.xm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a:extLst>
              <a:ext uri="{FF2B5EF4-FFF2-40B4-BE49-F238E27FC236}">
                <a16:creationId xmlns:a16="http://schemas.microsoft.com/office/drawing/2014/main" id="{A56AC039-58AD-7086-9BAD-7B5ABFBC5787}"/>
              </a:ext>
            </a:extLst>
          </p:cNvPr>
          <p:cNvSpPr txBox="1">
            <a:spLocks noChangeArrowheads="1"/>
          </p:cNvSpPr>
          <p:nvPr/>
        </p:nvSpPr>
        <p:spPr bwMode="auto">
          <a:xfrm>
            <a:off x="9558318" y="18821399"/>
            <a:ext cx="8476488" cy="815107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TUH Breast Digital Pathology Corpus</a:t>
            </a:r>
            <a:endParaRPr lang="en-US" sz="3200" b="1" dirty="0">
              <a:solidFill>
                <a:srgbClr val="333399"/>
              </a:solidFill>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Dataset generated from breast biopsy slides borrowed from Temple University hospital. Includes 3505 slides from 296 patients, collected in a total of 296 biopsy sessions.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sample spread of normal tissue and noncancerous labels (8895 total labels), as well as tissue undergoing precancerous developments (5362 total labels).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variety of stain types such as H&amp;E, Reticulin, Alcian Blue, and Immunohistochemistry staining.</a:t>
            </a: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5" name="Text Box 7">
            <a:extLst>
              <a:ext uri="{FF2B5EF4-FFF2-40B4-BE49-F238E27FC236}">
                <a16:creationId xmlns:a16="http://schemas.microsoft.com/office/drawing/2014/main" id="{2EDBC55C-5FDA-0B24-E951-DF70B12FEA61}"/>
              </a:ext>
            </a:extLst>
          </p:cNvPr>
          <p:cNvSpPr txBox="1">
            <a:spLocks noChangeArrowheads="1"/>
          </p:cNvSpPr>
          <p:nvPr/>
        </p:nvSpPr>
        <p:spPr bwMode="auto">
          <a:xfrm>
            <a:off x="9558318" y="3585897"/>
            <a:ext cx="8476488" cy="7660048"/>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kern="100" dirty="0">
                <a:ln w="0"/>
                <a:solidFill>
                  <a:srgbClr val="333399"/>
                </a:solidFill>
                <a:latin typeface="Arial" pitchFamily="34" charset="0"/>
                <a:ea typeface="Verdana" panose="020B0604030504040204" pitchFamily="34" charset="0"/>
                <a:cs typeface="Arial" pitchFamily="34" charset="0"/>
              </a:rPr>
              <a:t>Data Sets:</a:t>
            </a:r>
          </a:p>
          <a:p>
            <a:pPr defTabSz="695291">
              <a:spcAft>
                <a:spcPts val="1200"/>
              </a:spcAft>
              <a:tabLst>
                <a:tab pos="380981" algn="l"/>
              </a:tabLst>
              <a:defRPr/>
            </a:pPr>
            <a:r>
              <a:rPr lang="en-US" sz="2400" b="1" kern="100" dirty="0">
                <a:latin typeface="Arial" panose="020B0604020202020204" pitchFamily="34" charset="0"/>
                <a:cs typeface="Arial" panose="020B0604020202020204" pitchFamily="34" charset="0"/>
              </a:rPr>
              <a:t>Two data sets below allow to train on a wide range of cancerous and noncancerous tissue. Data is annotated with the set of labels presented below, which were developed to select distinct formations that can be found on a pathology slide.</a:t>
            </a: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7" name="TextBox 6"/>
          <p:cNvSpPr txBox="1"/>
          <p:nvPr/>
        </p:nvSpPr>
        <p:spPr>
          <a:xfrm>
            <a:off x="536735" y="496336"/>
            <a:ext cx="35582065" cy="2871744"/>
          </a:xfrm>
          <a:prstGeom prst="rect">
            <a:avLst/>
          </a:prstGeom>
          <a:solidFill>
            <a:schemeClr val="bg1"/>
          </a:solidFill>
          <a:ln w="12700">
            <a:noFill/>
            <a:miter lim="800000"/>
            <a:headEnd/>
            <a:tailEnd/>
          </a:ln>
          <a:effectLst/>
        </p:spPr>
        <p:txBody>
          <a:bodyPr lIns="0" tIns="0" rIns="0" bIns="0"/>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latin typeface="Arial" panose="020B0604020202020204" pitchFamily="34" charset="0"/>
                <a:ea typeface="Verdana" panose="020B0604030504040204" pitchFamily="34" charset="0"/>
                <a:cs typeface="Arial" panose="020B0604020202020204" pitchFamily="34" charset="0"/>
              </a:defRPr>
            </a:lvl2pPr>
          </a:lstStyle>
          <a:p>
            <a:pPr algn="ctr"/>
            <a:r>
              <a:rPr lang="en-US" sz="4400" dirty="0"/>
              <a:t>Big Data Resources for Digital Pathology</a:t>
            </a:r>
          </a:p>
          <a:p>
            <a:pPr defTabSz="237744">
              <a:spcAft>
                <a:spcPts val="0"/>
              </a:spcAft>
              <a:tabLst>
                <a:tab pos="11461750" algn="ctr"/>
                <a:tab pos="23082250" algn="ctr"/>
              </a:tabLst>
            </a:pPr>
            <a:r>
              <a:rPr lang="en-US" sz="3200" dirty="0">
                <a:solidFill>
                  <a:schemeClr val="tx1"/>
                </a:solidFill>
              </a:rPr>
              <a:t>	M. Bagritsevich, D. Hackel, C. </a:t>
            </a:r>
            <a:r>
              <a:rPr lang="en-US" sz="3200" dirty="0" err="1">
                <a:solidFill>
                  <a:schemeClr val="tx1"/>
                </a:solidFill>
              </a:rPr>
              <a:t>Dumitrescu</a:t>
            </a:r>
            <a:r>
              <a:rPr lang="en-US" sz="3200" dirty="0">
                <a:solidFill>
                  <a:schemeClr val="tx1"/>
                </a:solidFill>
              </a:rPr>
              <a:t> 	D. Connolly, C. Wu, B. Schultz, B. Brown,</a:t>
            </a:r>
          </a:p>
          <a:p>
            <a:pPr defTabSz="237744">
              <a:spcAft>
                <a:spcPts val="0"/>
              </a:spcAft>
              <a:tabLst>
                <a:tab pos="11461750" algn="ctr"/>
                <a:tab pos="23082250" algn="ctr"/>
              </a:tabLst>
            </a:pPr>
            <a:r>
              <a:rPr lang="en-US" sz="3200" dirty="0">
                <a:solidFill>
                  <a:schemeClr val="tx1"/>
                </a:solidFill>
              </a:rPr>
              <a:t>	I. Obeid, and J. Picone	J. James, Y. Gong, and H. Wu</a:t>
            </a:r>
          </a:p>
          <a:p>
            <a:pPr marR="0" defTabSz="237744">
              <a:spcBef>
                <a:spcPts val="0"/>
              </a:spcBef>
              <a:spcAft>
                <a:spcPts val="0"/>
              </a:spcAft>
              <a:tabLst>
                <a:tab pos="11461750" algn="ctr"/>
                <a:tab pos="23082250" algn="ctr"/>
              </a:tabLst>
            </a:pPr>
            <a:r>
              <a:rPr lang="en-US" sz="3200" dirty="0">
                <a:solidFill>
                  <a:schemeClr val="tx1"/>
                </a:solidFill>
              </a:rPr>
              <a:t>	The Neural Engineering Data Consortium	Fox Chase Cancer Center</a:t>
            </a:r>
            <a:br>
              <a:rPr lang="en-US" sz="3200" dirty="0">
                <a:solidFill>
                  <a:schemeClr val="tx1"/>
                </a:solidFill>
              </a:rPr>
            </a:br>
            <a:r>
              <a:rPr lang="en-US" sz="3200" dirty="0">
                <a:solidFill>
                  <a:schemeClr val="tx1"/>
                </a:solidFill>
              </a:rPr>
              <a:t>	Temple University	Temple University</a:t>
            </a:r>
          </a:p>
        </p:txBody>
      </p:sp>
      <p:sp>
        <p:nvSpPr>
          <p:cNvPr id="38" name="Text Box 7"/>
          <p:cNvSpPr txBox="1">
            <a:spLocks noChangeArrowheads="1"/>
          </p:cNvSpPr>
          <p:nvPr/>
        </p:nvSpPr>
        <p:spPr bwMode="auto">
          <a:xfrm>
            <a:off x="515535" y="3585897"/>
            <a:ext cx="8477600" cy="12517704"/>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Abstract</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Aim of the project is to generate public access data to be used in machine learning. The data is focused on breast cancer diagnostics, which affects 13% of women in United States.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Digital pathology has the potential to ease the diagnosis, as well as its speed and accuracy.</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Pathology slides are digitized using a Leica </a:t>
            </a:r>
            <a:r>
              <a:rPr lang="en-US" sz="2400" b="1" kern="100" dirty="0" err="1">
                <a:latin typeface="Arial" panose="020B0604020202020204" pitchFamily="34" charset="0"/>
                <a:cs typeface="Arial" panose="020B0604020202020204" pitchFamily="34" charset="0"/>
              </a:rPr>
              <a:t>Aperio</a:t>
            </a:r>
            <a:r>
              <a:rPr lang="en-US" sz="2400" b="1" kern="100" dirty="0">
                <a:latin typeface="Arial" panose="020B0604020202020204" pitchFamily="34" charset="0"/>
                <a:cs typeface="Arial" panose="020B0604020202020204" pitchFamily="34" charset="0"/>
              </a:rPr>
              <a:t> scanner, manually annotated using </a:t>
            </a:r>
            <a:r>
              <a:rPr lang="en-US" sz="2400" b="1" kern="100" dirty="0" err="1">
                <a:latin typeface="Arial" panose="020B0604020202020204" pitchFamily="34" charset="0"/>
                <a:cs typeface="Arial" panose="020B0604020202020204" pitchFamily="34" charset="0"/>
              </a:rPr>
              <a:t>ImageScope</a:t>
            </a:r>
            <a:r>
              <a:rPr lang="en-US" sz="2400" b="1" kern="100" dirty="0">
                <a:latin typeface="Arial" panose="020B0604020202020204" pitchFamily="34" charset="0"/>
                <a:cs typeface="Arial" panose="020B0604020202020204" pitchFamily="34" charset="0"/>
              </a:rPr>
              <a:t> software, and used to develop a machine learning model. The goal of the model is to be able to annotate novel pathology samples with high precision.</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These resources can be used to develop a new generation of machine learning technology that is more robust and can classify a wider range of data and pathology types.</a:t>
            </a:r>
          </a:p>
        </p:txBody>
      </p:sp>
      <p:sp>
        <p:nvSpPr>
          <p:cNvPr id="40" name="TextBox 39"/>
          <p:cNvSpPr txBox="1">
            <a:spLocks/>
          </p:cNvSpPr>
          <p:nvPr/>
        </p:nvSpPr>
        <p:spPr>
          <a:xfrm>
            <a:off x="548395" y="16567486"/>
            <a:ext cx="8477600" cy="10404989"/>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95291">
              <a:tabLst>
                <a:tab pos="380981" algn="l"/>
              </a:tabLst>
              <a:defRPr/>
            </a:pPr>
            <a:r>
              <a:rPr lang="en-US" sz="3200" dirty="0"/>
              <a:t>Challenges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One of the unique challenges of digital pathology is ensuring annotation accuracy and uniformity between annotators. This is done by working with pathologists from Temple Hospital and conducting cross-reviews of the data between annotators.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A particular challenge faced when generating these datasets is differentiating between ductal carcinoma in situ (carcinogenic, </a:t>
            </a:r>
            <a:r>
              <a:rPr lang="en-US" sz="2400" kern="100" dirty="0" err="1">
                <a:solidFill>
                  <a:schemeClr val="tx1"/>
                </a:solidFill>
              </a:rPr>
              <a:t>dcis</a:t>
            </a:r>
            <a:r>
              <a:rPr lang="en-US" sz="2400" kern="100" dirty="0">
                <a:solidFill>
                  <a:schemeClr val="tx1"/>
                </a:solidFill>
              </a:rPr>
              <a:t>) and ductal hyperplasia (benign, </a:t>
            </a:r>
            <a:r>
              <a:rPr lang="en-US" sz="2400" kern="100" dirty="0" err="1">
                <a:solidFill>
                  <a:schemeClr val="tx1"/>
                </a:solidFill>
              </a:rPr>
              <a:t>nneo</a:t>
            </a:r>
            <a:r>
              <a:rPr lang="en-US" sz="2400" kern="100" dirty="0">
                <a:solidFill>
                  <a:schemeClr val="tx1"/>
                </a:solidFill>
              </a:rPr>
              <a:t>) when annotating. In clinical setting diagnosis is usually confirmed with immunohistochemistry stain, which is not always available to annotators.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Processing high-resolution images, often of several gigabytes in size, poses challenges for building fast and efficient algorithms. These computational difficulties are compounded by data imbalance, where certain cancer types, such as mucinous carcinoma, are underrepresented (rare ~2%). </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Building fast, efficient algorithms that can handle both the data scale and imbalance without compromising on accuracy is a complex task, requiring advanced optimization techniques and substantial computational power.</a:t>
            </a:r>
          </a:p>
        </p:txBody>
      </p:sp>
      <p:sp>
        <p:nvSpPr>
          <p:cNvPr id="51" name="Text Box 7"/>
          <p:cNvSpPr txBox="1">
            <a:spLocks noChangeArrowheads="1"/>
          </p:cNvSpPr>
          <p:nvPr/>
        </p:nvSpPr>
        <p:spPr bwMode="auto">
          <a:xfrm>
            <a:off x="9558318" y="11648911"/>
            <a:ext cx="8476488" cy="6769522"/>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FCCC Digital Pathology Corpus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Dataset generated form breast biopsy slides, burrowed from Fox Chace Cancer Hospital. </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Includes 14,288 slides collected from 13,230 subjects.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This data set provides a wide range of cancer samples, with 10906 instances of invasive ductal cancer (</a:t>
            </a:r>
            <a:r>
              <a:rPr lang="en-US" sz="2400" b="1" kern="100" dirty="0" err="1">
                <a:latin typeface="Arial" pitchFamily="34" charset="0"/>
                <a:cs typeface="Arial" pitchFamily="34" charset="0"/>
              </a:rPr>
              <a:t>indc</a:t>
            </a:r>
            <a:r>
              <a:rPr lang="en-US" sz="2400" b="1" kern="100" dirty="0">
                <a:latin typeface="Arial" pitchFamily="34" charset="0"/>
                <a:cs typeface="Arial" pitchFamily="34" charset="0"/>
              </a:rPr>
              <a:t>) and 1222 instances of ductal carcinoma in situ (</a:t>
            </a:r>
            <a:r>
              <a:rPr lang="en-US" sz="2400" b="1" kern="100" dirty="0" err="1">
                <a:latin typeface="Arial" pitchFamily="34" charset="0"/>
                <a:cs typeface="Arial" pitchFamily="34" charset="0"/>
              </a:rPr>
              <a:t>dcis</a:t>
            </a:r>
            <a:r>
              <a:rPr lang="en-US" sz="2400" b="1" kern="100" dirty="0">
                <a:latin typeface="Arial" pitchFamily="34" charset="0"/>
                <a:cs typeface="Arial" pitchFamily="34" charset="0"/>
              </a:rPr>
              <a:t>).</a:t>
            </a:r>
          </a:p>
          <a:p>
            <a:pPr marL="231775" indent="-231775" algn="just" defTabSz="695291">
              <a:spcAft>
                <a:spcPts val="1200"/>
              </a:spcAft>
              <a:buFont typeface="Arial" panose="020B0604020202020204" pitchFamily="34" charset="0"/>
              <a:buChar char="•"/>
              <a:tabLst>
                <a:tab pos="168275" algn="l"/>
              </a:tabLst>
              <a:defRPr/>
            </a:pPr>
            <a:endParaRPr lang="en-US" sz="2400" b="1" kern="100" dirty="0">
              <a:latin typeface="Arial" pitchFamily="34" charset="0"/>
              <a:cs typeface="Arial" pitchFamily="34" charset="0"/>
            </a:endParaRPr>
          </a:p>
          <a:p>
            <a:pPr algn="just" defTabSz="695291">
              <a:spcAft>
                <a:spcPts val="47000"/>
              </a:spcAft>
              <a:tabLst>
                <a:tab pos="168275" algn="l"/>
              </a:tabLst>
              <a:defRPr/>
            </a:pPr>
            <a:endParaRPr lang="en-US" sz="2400" b="1" kern="100" dirty="0">
              <a:latin typeface="Arial" pitchFamily="34" charset="0"/>
              <a:cs typeface="Arial" pitchFamily="34" charset="0"/>
            </a:endParaRPr>
          </a:p>
          <a:p>
            <a:pPr algn="just" defTabSz="695291">
              <a:spcAft>
                <a:spcPts val="47000"/>
              </a:spcAft>
              <a:tabLst>
                <a:tab pos="168275" algn="l"/>
              </a:tabLst>
              <a:defRPr/>
            </a:pPr>
            <a:endParaRPr lang="en-US" sz="2400" b="1" kern="100" dirty="0">
              <a:latin typeface="Arial" pitchFamily="34" charset="0"/>
              <a:cs typeface="Arial" pitchFamily="34" charset="0"/>
            </a:endParaRPr>
          </a:p>
          <a:p>
            <a:pPr algn="just" defTabSz="695291">
              <a:spcAft>
                <a:spcPts val="47000"/>
              </a:spcAft>
              <a:tabLst>
                <a:tab pos="168275" algn="l"/>
              </a:tabLst>
              <a:defRPr/>
            </a:pPr>
            <a:endParaRPr lang="en-US" sz="2400" b="1" kern="100" dirty="0">
              <a:latin typeface="Arial" pitchFamily="34" charset="0"/>
              <a:cs typeface="Arial" pitchFamily="34" charset="0"/>
            </a:endParaRPr>
          </a:p>
          <a:p>
            <a:pPr marL="231775" indent="-231775" algn="just" defTabSz="695291">
              <a:spcAft>
                <a:spcPts val="47000"/>
              </a:spcAft>
              <a:buFont typeface="Arial" panose="020B0604020202020204" pitchFamily="34" charset="0"/>
              <a:buChar char="•"/>
              <a:tabLst>
                <a:tab pos="168275" algn="l"/>
              </a:tabLst>
              <a:defRPr/>
            </a:pPr>
            <a:endParaRPr lang="en-US" sz="2400" b="1" kern="100" dirty="0">
              <a:latin typeface="Arial" pitchFamily="34" charset="0"/>
              <a:cs typeface="Arial" pitchFamily="34" charset="0"/>
            </a:endParaRPr>
          </a:p>
          <a:p>
            <a:pPr marL="231775" indent="-231775" algn="just" defTabSz="695291">
              <a:spcAft>
                <a:spcPts val="47000"/>
              </a:spcAft>
              <a:buFont typeface="Arial" panose="020B0604020202020204" pitchFamily="34" charset="0"/>
              <a:buChar char="•"/>
              <a:tabLst>
                <a:tab pos="168275" algn="l"/>
              </a:tabLst>
              <a:defRPr/>
            </a:pPr>
            <a:endParaRPr lang="en-US" sz="2400" b="1" dirty="0">
              <a:latin typeface="Arial" pitchFamily="34" charset="0"/>
              <a:cs typeface="Arial" pitchFamily="34" charset="0"/>
            </a:endParaRPr>
          </a:p>
        </p:txBody>
      </p:sp>
      <p:sp>
        <p:nvSpPr>
          <p:cNvPr id="52" name="Text Box 7"/>
          <p:cNvSpPr txBox="1">
            <a:spLocks noChangeArrowheads="1"/>
          </p:cNvSpPr>
          <p:nvPr/>
        </p:nvSpPr>
        <p:spPr bwMode="auto">
          <a:xfrm>
            <a:off x="18526540" y="3585897"/>
            <a:ext cx="8476488" cy="23386578"/>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Technology</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Nowadays, nobody can think of technological innovation without having artificial intelligence (AI) in mind. AI has revolutionized the field of computer vision (CV), particularly through the use of architectures like Convolutional Neural Networks (CNNs) and, more recently, Visual Transformers (</a:t>
            </a:r>
            <a:r>
              <a:rPr lang="en-US" sz="2400" b="1" kern="100" dirty="0" err="1">
                <a:latin typeface="Arial" panose="020B0604020202020204" pitchFamily="34" charset="0"/>
                <a:cs typeface="Arial" panose="020B0604020202020204" pitchFamily="34" charset="0"/>
              </a:rPr>
              <a:t>ViT</a:t>
            </a:r>
            <a:r>
              <a:rPr lang="en-US" sz="2400" b="1" kern="100" dirty="0">
                <a:latin typeface="Arial" panose="020B0604020202020204" pitchFamily="34" charset="0"/>
                <a:cs typeface="Arial" panose="020B0604020202020204" pitchFamily="34" charset="0"/>
              </a:rPr>
              <a:t>). </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Transformers have led to significant advancements in accuracy and performance across various image analysis tasks. </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This work explores the application of two state-of-the-art models in the development of life-saving technology in digital pathology. </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The </a:t>
            </a:r>
            <a:r>
              <a:rPr lang="en-US" sz="2400" b="1" kern="100" dirty="0">
                <a:solidFill>
                  <a:srgbClr val="333399"/>
                </a:solidFill>
                <a:latin typeface="Arial" panose="020B0604020202020204" pitchFamily="34" charset="0"/>
                <a:cs typeface="Arial" panose="020B0604020202020204" pitchFamily="34" charset="0"/>
              </a:rPr>
              <a:t>baseline</a:t>
            </a:r>
            <a:r>
              <a:rPr lang="en-US" sz="2400" b="1" kern="100" dirty="0">
                <a:latin typeface="Arial" panose="020B0604020202020204" pitchFamily="34" charset="0"/>
                <a:cs typeface="Arial" panose="020B0604020202020204" pitchFamily="34" charset="0"/>
              </a:rPr>
              <a:t> CNN architecture (ResNet-18):</a:t>
            </a: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Although CNNs have established themselves as the leading architecture in visual AI models, recent advancements underscore the growing potential of </a:t>
            </a:r>
            <a:r>
              <a:rPr lang="en-US" sz="2400" b="1" kern="100" dirty="0" err="1">
                <a:latin typeface="Arial" panose="020B0604020202020204" pitchFamily="34" charset="0"/>
                <a:cs typeface="Arial" panose="020B0604020202020204" pitchFamily="34" charset="0"/>
              </a:rPr>
              <a:t>ViT</a:t>
            </a:r>
            <a:r>
              <a:rPr lang="en-US" sz="2400" b="1" kern="100" dirty="0">
                <a:latin typeface="Arial" panose="020B0604020202020204" pitchFamily="34" charset="0"/>
                <a:cs typeface="Arial" panose="020B0604020202020204" pitchFamily="34" charset="0"/>
              </a:rPr>
              <a:t>, as numerous studies have demonstrated their potential in capturing long-range dependencies and global context, thanks to their self-attention mechanisms.</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We are currently working on a release that is shaped around the following concept:</a:t>
            </a: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Numerous advances are being explored in our upcoming software version, including automatic segmentation using transformers and a transformer-based classifier — approaches that are still under evaluation for their potential impact.</a:t>
            </a: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effectLst/>
              <a:latin typeface="Arial" panose="020B0604020202020204" pitchFamily="34" charset="0"/>
              <a:ea typeface="Calibri" panose="020F050202020403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9" name="Text Box 7"/>
          <p:cNvSpPr txBox="1">
            <a:spLocks noChangeArrowheads="1"/>
          </p:cNvSpPr>
          <p:nvPr/>
        </p:nvSpPr>
        <p:spPr bwMode="auto">
          <a:xfrm>
            <a:off x="27535351" y="3585897"/>
            <a:ext cx="8476488" cy="1355910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Impact</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Received PA Breast Cancer Coalition grant for $100,000, National Science Foundation MRI grant (Award No. 1726188) A Temple University CAT grant </a:t>
            </a:r>
            <a:r>
              <a:rPr lang="en-US" sz="2400" b="1" kern="100" dirty="0">
                <a:solidFill>
                  <a:srgbClr val="FF0000"/>
                </a:solidFill>
                <a:latin typeface="Arial" panose="020B0604020202020204" pitchFamily="34" charset="0"/>
                <a:cs typeface="Arial" panose="020B0604020202020204" pitchFamily="34" charset="0"/>
              </a:rPr>
              <a:t>(CHECK, I got this info from </a:t>
            </a:r>
            <a:r>
              <a:rPr lang="en-US" sz="2400" b="1" kern="100" dirty="0" err="1">
                <a:solidFill>
                  <a:srgbClr val="FF0000"/>
                </a:solidFill>
                <a:latin typeface="Arial" panose="020B0604020202020204" pitchFamily="34" charset="0"/>
                <a:cs typeface="Arial" panose="020B0604020202020204" pitchFamily="34" charset="0"/>
              </a:rPr>
              <a:t>fccc</a:t>
            </a:r>
            <a:r>
              <a:rPr lang="en-US" sz="2400" b="1" kern="100" dirty="0">
                <a:solidFill>
                  <a:srgbClr val="FF0000"/>
                </a:solidFill>
                <a:latin typeface="Arial" panose="020B0604020202020204" pitchFamily="34" charset="0"/>
                <a:cs typeface="Arial" panose="020B0604020202020204" pitchFamily="34" charset="0"/>
              </a:rPr>
              <a:t> readme file)</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Provides open-source data for the development of life-saving technology</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Has provided an opportunity for Undergraduate Research to </a:t>
            </a:r>
            <a:r>
              <a:rPr lang="en-US" sz="2400" b="1" kern="100" dirty="0">
                <a:solidFill>
                  <a:srgbClr val="FF0000"/>
                </a:solidFill>
                <a:latin typeface="Arial" panose="020B0604020202020204" pitchFamily="34" charset="0"/>
                <a:cs typeface="Arial" panose="020B0604020202020204" pitchFamily="34" charset="0"/>
              </a:rPr>
              <a:t>(number) </a:t>
            </a:r>
            <a:r>
              <a:rPr lang="en-US" sz="2400" b="1" kern="100" dirty="0">
                <a:latin typeface="Arial" panose="020B0604020202020204" pitchFamily="34" charset="0"/>
                <a:cs typeface="Arial" panose="020B0604020202020204" pitchFamily="34" charset="0"/>
              </a:rPr>
              <a:t>over the last years. </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Adding value to one of the most extensively studied domains, cancer detection, and offering practical solutions for clinicians, as well as improving diagnostic accuracy.</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Offering clinicians a graphical decision-support method that facilitates easy navigation through complex medical data, enhancing ability to make quick decisions and improving overall patient care.</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The DEMO mock-up of the software interface (GUI):</a:t>
            </a: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32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p:txBody>
      </p:sp>
      <p:sp>
        <p:nvSpPr>
          <p:cNvPr id="47" name="Text Box 7"/>
          <p:cNvSpPr txBox="1">
            <a:spLocks noChangeArrowheads="1"/>
          </p:cNvSpPr>
          <p:nvPr/>
        </p:nvSpPr>
        <p:spPr bwMode="auto">
          <a:xfrm>
            <a:off x="27535351" y="17653949"/>
            <a:ext cx="8476488" cy="9318526"/>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Summary and Future Work –</a:t>
            </a:r>
            <a:r>
              <a:rPr lang="en-US" sz="3200" b="1" dirty="0">
                <a:solidFill>
                  <a:srgbClr val="333399"/>
                </a:solidFill>
                <a:highlight>
                  <a:srgbClr val="FFFF00"/>
                </a:highlight>
                <a:latin typeface="Arial" pitchFamily="34" charset="0"/>
                <a:cs typeface="Arial" pitchFamily="34" charset="0"/>
              </a:rPr>
              <a:t> Kept from IEEE SPMB 2023 for now</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This abstract introduces the release of two substantial resources pertinent to digital pathology, all of which are publicly available. </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We are currently in the process of annotating approximately 1,400 breast tissue images from FCDP to complement our TUDP release. These additional images will support a number of interesting studies including invariance and robustness.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Future research is focusing on the use of unsupervised learning techniques to automatically classify and label the data. We are exploring ways to automatically detect stain and tissue type.</a:t>
            </a:r>
          </a:p>
          <a:p>
            <a:pPr defTabSz="695291">
              <a:spcAft>
                <a:spcPts val="1200"/>
              </a:spcAft>
              <a:tabLst>
                <a:tab pos="380981" algn="l"/>
              </a:tabLst>
              <a:defRPr/>
            </a:pPr>
            <a:r>
              <a:rPr lang="en-US" sz="3200" b="1" dirty="0">
                <a:solidFill>
                  <a:srgbClr val="333399"/>
                </a:solidFill>
                <a:latin typeface="Arial" pitchFamily="34" charset="0"/>
                <a:cs typeface="Arial" pitchFamily="34" charset="0"/>
              </a:rPr>
              <a:t>Acknowledgments</a:t>
            </a:r>
          </a:p>
          <a:p>
            <a:pPr marL="0" marR="0" algn="just">
              <a:spcBef>
                <a:spcPts val="0"/>
              </a:spcBef>
              <a:spcAft>
                <a:spcPts val="1200"/>
              </a:spcAft>
            </a:pPr>
            <a:r>
              <a:rPr lang="en-US" sz="1800" b="1" dirty="0">
                <a:effectLst/>
                <a:latin typeface="Times New Roman" panose="02020603050405020304" pitchFamily="18" charset="0"/>
                <a:ea typeface="Times New Roman" panose="02020603050405020304" pitchFamily="18" charset="0"/>
              </a:rPr>
              <a:t>This material is based upon work supported in part by the National Science Foundation under grants under grants nos. CNS-1726188 and 1925494, by the Temple University Office of the Vice President for Research, and by the Temple University College of Engineering Summer Research Experience for Undergraduates program. Any opinions, findings, and conclusions or recommendations expressed in this material are those of the author(s) and do not necessarily reflect the views of the National Science Foundation or Temple University.</a:t>
            </a:r>
          </a:p>
        </p:txBody>
      </p:sp>
      <p:sp>
        <p:nvSpPr>
          <p:cNvPr id="12" name="Rectangle 1">
            <a:extLst>
              <a:ext uri="{FF2B5EF4-FFF2-40B4-BE49-F238E27FC236}">
                <a16:creationId xmlns:a16="http://schemas.microsoft.com/office/drawing/2014/main" id="{AD37B5E0-4C55-30F4-0A44-80A0C5314C90}"/>
              </a:ext>
            </a:extLst>
          </p:cNvPr>
          <p:cNvSpPr>
            <a:spLocks noChangeArrowheads="1"/>
          </p:cNvSpPr>
          <p:nvPr/>
        </p:nvSpPr>
        <p:spPr bwMode="auto">
          <a:xfrm>
            <a:off x="1261331" y="5437228"/>
            <a:ext cx="3657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a:extLst>
              <a:ext uri="{FF2B5EF4-FFF2-40B4-BE49-F238E27FC236}">
                <a16:creationId xmlns:a16="http://schemas.microsoft.com/office/drawing/2014/main" id="{C4C3B735-1FB7-F184-C4EB-CDEAFF70BAFF}"/>
              </a:ext>
            </a:extLst>
          </p:cNvPr>
          <p:cNvPicPr>
            <a:picLocks noChangeAspect="1"/>
          </p:cNvPicPr>
          <p:nvPr/>
        </p:nvPicPr>
        <p:blipFill>
          <a:blip r:embed="rId4"/>
          <a:stretch>
            <a:fillRect/>
          </a:stretch>
        </p:blipFill>
        <p:spPr>
          <a:xfrm>
            <a:off x="536735" y="496336"/>
            <a:ext cx="5805867" cy="890157"/>
          </a:xfrm>
          <a:prstGeom prst="rect">
            <a:avLst/>
          </a:prstGeom>
        </p:spPr>
      </p:pic>
      <p:sp>
        <p:nvSpPr>
          <p:cNvPr id="22" name="TextBox 21">
            <a:extLst>
              <a:ext uri="{FF2B5EF4-FFF2-40B4-BE49-F238E27FC236}">
                <a16:creationId xmlns:a16="http://schemas.microsoft.com/office/drawing/2014/main" id="{DA95BE2C-B8B8-B16D-63D8-C3389EE41927}"/>
              </a:ext>
            </a:extLst>
          </p:cNvPr>
          <p:cNvSpPr txBox="1"/>
          <p:nvPr/>
        </p:nvSpPr>
        <p:spPr>
          <a:xfrm>
            <a:off x="1871069" y="1210047"/>
            <a:ext cx="4090820" cy="492443"/>
          </a:xfrm>
          <a:prstGeom prst="rect">
            <a:avLst/>
          </a:prstGeom>
          <a:noFill/>
        </p:spPr>
        <p:txBody>
          <a:bodyPr wrap="square" lIns="0" tIns="0" rIns="0" bIns="0" rtlCol="0" anchor="ctr" anchorCtr="1">
            <a:spAutoFit/>
          </a:bodyPr>
          <a:lstStyle/>
          <a:p>
            <a:pPr algn="ctr"/>
            <a:r>
              <a:rPr lang="en-US" sz="3200" i="1" dirty="0" err="1">
                <a:latin typeface="Monotype Corsiva"/>
                <a:cs typeface="Monotype Corsiva"/>
              </a:rPr>
              <a:t>www.nedcdata.org</a:t>
            </a:r>
            <a:endParaRPr lang="en-US" sz="3200" i="1" dirty="0">
              <a:solidFill>
                <a:srgbClr val="000000"/>
              </a:solidFill>
              <a:latin typeface="Monotype Corsiva"/>
              <a:cs typeface="Monotype Corsiva"/>
            </a:endParaRPr>
          </a:p>
        </p:txBody>
      </p:sp>
      <p:cxnSp>
        <p:nvCxnSpPr>
          <p:cNvPr id="26" name="Straight Connector 25">
            <a:extLst>
              <a:ext uri="{FF2B5EF4-FFF2-40B4-BE49-F238E27FC236}">
                <a16:creationId xmlns:a16="http://schemas.microsoft.com/office/drawing/2014/main" id="{8E4B1DEC-FE39-4E8E-604D-9D04DC83D58D}"/>
              </a:ext>
            </a:extLst>
          </p:cNvPr>
          <p:cNvCxnSpPr/>
          <p:nvPr/>
        </p:nvCxnSpPr>
        <p:spPr>
          <a:xfrm flipH="1">
            <a:off x="12344400" y="-652133"/>
            <a:ext cx="5943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8048846-8BE3-5EBF-ED8B-65E7A7D7428B}"/>
              </a:ext>
            </a:extLst>
          </p:cNvPr>
          <p:cNvPicPr>
            <a:picLocks noChangeAspect="1"/>
          </p:cNvPicPr>
          <p:nvPr/>
        </p:nvPicPr>
        <p:blipFill rotWithShape="1">
          <a:blip r:embed="rId5">
            <a:extLst>
              <a:ext uri="{28A0092B-C50C-407E-A947-70E740481C1C}">
                <a14:useLocalDpi xmlns:a14="http://schemas.microsoft.com/office/drawing/2010/main" val="0"/>
              </a:ext>
            </a:extLst>
          </a:blip>
          <a:srcRect t="1" b="977"/>
          <a:stretch/>
        </p:blipFill>
        <p:spPr bwMode="auto">
          <a:xfrm>
            <a:off x="775138" y="10815174"/>
            <a:ext cx="3800677" cy="2318702"/>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4C4D7D3-EF43-6795-B805-EEF53676AC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12513" y="605065"/>
            <a:ext cx="4356847" cy="1371600"/>
          </a:xfrm>
          <a:prstGeom prst="rect">
            <a:avLst/>
          </a:prstGeom>
        </p:spPr>
      </p:pic>
      <p:pic>
        <p:nvPicPr>
          <p:cNvPr id="20" name="Picture 19" descr="A close up of a piece of paper&#10;&#10;Description automatically generated">
            <a:extLst>
              <a:ext uri="{FF2B5EF4-FFF2-40B4-BE49-F238E27FC236}">
                <a16:creationId xmlns:a16="http://schemas.microsoft.com/office/drawing/2014/main" id="{22B453F9-AC49-4928-DD9D-290D183EC8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5880" y="10704538"/>
            <a:ext cx="3800677" cy="2500446"/>
          </a:xfrm>
          <a:prstGeom prst="rect">
            <a:avLst/>
          </a:prstGeom>
          <a:ln>
            <a:noFill/>
          </a:ln>
          <a:effectLst>
            <a:outerShdw blurRad="50800" dist="76200" dir="2700000" algn="tl" rotWithShape="0">
              <a:prstClr val="black">
                <a:alpha val="40000"/>
              </a:prstClr>
            </a:outerShdw>
          </a:effectLst>
        </p:spPr>
      </p:pic>
      <p:graphicFrame>
        <p:nvGraphicFramePr>
          <p:cNvPr id="28" name="Table 27">
            <a:extLst>
              <a:ext uri="{FF2B5EF4-FFF2-40B4-BE49-F238E27FC236}">
                <a16:creationId xmlns:a16="http://schemas.microsoft.com/office/drawing/2014/main" id="{6AD54B96-6429-1FB4-9DC9-C2B203EF59D1}"/>
              </a:ext>
            </a:extLst>
          </p:cNvPr>
          <p:cNvGraphicFramePr>
            <a:graphicFrameLocks noGrp="1"/>
          </p:cNvGraphicFramePr>
          <p:nvPr>
            <p:extLst>
              <p:ext uri="{D42A27DB-BD31-4B8C-83A1-F6EECF244321}">
                <p14:modId xmlns:p14="http://schemas.microsoft.com/office/powerpoint/2010/main" val="1806326604"/>
              </p:ext>
            </p:extLst>
          </p:nvPr>
        </p:nvGraphicFramePr>
        <p:xfrm>
          <a:off x="9845742" y="6236088"/>
          <a:ext cx="7861052" cy="4744397"/>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2667489">
                  <a:extLst>
                    <a:ext uri="{9D8B030D-6E8A-4147-A177-3AD203B41FA5}">
                      <a16:colId xmlns:a16="http://schemas.microsoft.com/office/drawing/2014/main" val="3017789180"/>
                    </a:ext>
                  </a:extLst>
                </a:gridCol>
                <a:gridCol w="5193563">
                  <a:extLst>
                    <a:ext uri="{9D8B030D-6E8A-4147-A177-3AD203B41FA5}">
                      <a16:colId xmlns:a16="http://schemas.microsoft.com/office/drawing/2014/main" val="3626525997"/>
                    </a:ext>
                  </a:extLst>
                </a:gridCol>
              </a:tblGrid>
              <a:tr h="392463">
                <a:tc>
                  <a:txBody>
                    <a:bodyPr/>
                    <a:lstStyle/>
                    <a:p>
                      <a:pPr marL="0" marR="0" algn="ctr">
                        <a:spcBef>
                          <a:spcPts val="0"/>
                        </a:spcBef>
                        <a:spcAft>
                          <a:spcPts val="0"/>
                        </a:spcAft>
                      </a:pPr>
                      <a:r>
                        <a:rPr lang="en-US" sz="1800" b="1" i="0" dirty="0">
                          <a:effectLst/>
                          <a:latin typeface="Arial" panose="020B0604020202020204" pitchFamily="34" charset="0"/>
                          <a:cs typeface="Arial" panose="020B0604020202020204" pitchFamily="34" charset="0"/>
                        </a:rPr>
                        <a:t>Label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800" b="1" i="0" dirty="0">
                          <a:effectLst/>
                          <a:latin typeface="Arial" panose="020B0604020202020204" pitchFamily="34" charset="0"/>
                          <a:cs typeface="Arial" panose="020B0604020202020204" pitchFamily="34" charset="0"/>
                        </a:rPr>
                        <a:t>Description / Features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01167195"/>
                  </a:ext>
                </a:extLst>
              </a:tr>
              <a:tr h="264196">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Normal (norm)</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normal ducts and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143366509"/>
                  </a:ext>
                </a:extLst>
              </a:tr>
              <a:tr h="264196">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Background (</a:t>
                      </a:r>
                      <a:r>
                        <a:rPr lang="en-US" sz="1800" b="1" i="0" dirty="0" err="1">
                          <a:effectLst/>
                          <a:latin typeface="Arial" panose="020B0604020202020204" pitchFamily="34" charset="0"/>
                          <a:cs typeface="Arial" panose="020B0604020202020204" pitchFamily="34" charset="0"/>
                        </a:rPr>
                        <a:t>bckg</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stroma, no ducts or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63596350"/>
                  </a:ext>
                </a:extLst>
              </a:tr>
              <a:tr h="528392">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Artifact (</a:t>
                      </a:r>
                      <a:r>
                        <a:rPr lang="en-US" sz="1800" b="1" i="0" dirty="0" err="1">
                          <a:effectLst/>
                          <a:latin typeface="Arial" panose="020B0604020202020204" pitchFamily="34" charset="0"/>
                          <a:cs typeface="Arial" panose="020B0604020202020204" pitchFamily="34" charset="0"/>
                        </a:rPr>
                        <a:t>artf</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grease pen marks, stitches, foreign bodies,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41781042"/>
                  </a:ext>
                </a:extLst>
              </a:tr>
              <a:tr h="528392">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Non-Neoplastic (</a:t>
                      </a:r>
                      <a:r>
                        <a:rPr lang="en-US" sz="1800" b="1" i="0" dirty="0" err="1">
                          <a:effectLst/>
                          <a:latin typeface="Arial" panose="020B0604020202020204" pitchFamily="34" charset="0"/>
                          <a:cs typeface="Arial" panose="020B0604020202020204" pitchFamily="34" charset="0"/>
                        </a:rPr>
                        <a:t>nneo</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fibrosis, hyperplasia, intraductal papilloma, adenosis, ectasia,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62364324"/>
                  </a:ext>
                </a:extLst>
              </a:tr>
              <a:tr h="264196">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Inflammation (</a:t>
                      </a:r>
                      <a:r>
                        <a:rPr lang="en-US" sz="1800" b="1" i="0" dirty="0" err="1">
                          <a:effectLst/>
                          <a:latin typeface="Arial" panose="020B0604020202020204" pitchFamily="34" charset="0"/>
                          <a:cs typeface="Arial" panose="020B0604020202020204" pitchFamily="34" charset="0"/>
                        </a:rPr>
                        <a:t>infl</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areas of inflammation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31412667"/>
                  </a:ext>
                </a:extLst>
              </a:tr>
              <a:tr h="528392">
                <a:tc>
                  <a:txBody>
                    <a:bodyPr/>
                    <a:lstStyle/>
                    <a:p>
                      <a:pPr marL="0" marR="0" lvl="0" indent="0" algn="l" defTabSz="3657418" rtl="0" eaLnBrk="1" fontAlgn="auto" latinLnBrk="0" hangingPunct="1">
                        <a:lnSpc>
                          <a:spcPct val="100000"/>
                        </a:lnSpc>
                        <a:spcBef>
                          <a:spcPts val="0"/>
                        </a:spcBef>
                        <a:spcAft>
                          <a:spcPts val="0"/>
                        </a:spcAft>
                        <a:buClrTx/>
                        <a:buSzTx/>
                        <a:buFontTx/>
                        <a:buNone/>
                        <a:tabLst/>
                        <a:defRPr/>
                      </a:pPr>
                      <a:r>
                        <a:rPr lang="en-US" sz="1800" b="1" i="0" dirty="0">
                          <a:effectLst/>
                          <a:latin typeface="Arial" panose="020B0604020202020204" pitchFamily="34" charset="0"/>
                          <a:cs typeface="Arial" panose="020B0604020202020204" pitchFamily="34" charset="0"/>
                        </a:rPr>
                        <a:t>Suspected (susp)</a:t>
                      </a:r>
                      <a:endParaRPr lang="en-US" sz="1800" b="1" dirty="0">
                        <a:solidFill>
                          <a:srgbClr val="333399"/>
                        </a:solidFill>
                        <a:latin typeface="Arial" pitchFamily="34" charset="0"/>
                        <a:cs typeface="Arial"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regions that are at risk of developing into cancerous regions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01496286"/>
                  </a:ext>
                </a:extLst>
              </a:tr>
              <a:tr h="528392">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Ductal Carcinoma in Situ (</a:t>
                      </a:r>
                      <a:r>
                        <a:rPr lang="en-US" sz="1800" b="1" i="0" dirty="0" err="1">
                          <a:effectLst/>
                          <a:latin typeface="Arial" panose="020B0604020202020204" pitchFamily="34" charset="0"/>
                          <a:cs typeface="Arial" panose="020B0604020202020204" pitchFamily="34" charset="0"/>
                        </a:rPr>
                        <a:t>dcis</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ductal carcinoma in situ, and lobular carcinoma in situ</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605808129"/>
                  </a:ext>
                </a:extLst>
              </a:tr>
              <a:tr h="78577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Invasive Ductal Carcinoma (</a:t>
                      </a:r>
                      <a:r>
                        <a:rPr lang="en-US" sz="1800" b="1" i="0" dirty="0" err="1">
                          <a:effectLst/>
                          <a:latin typeface="Arial" panose="020B0604020202020204" pitchFamily="34" charset="0"/>
                          <a:cs typeface="Arial" panose="020B0604020202020204" pitchFamily="34" charset="0"/>
                        </a:rPr>
                        <a:t>indc</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invasive ductal carcinoma, invasive lobular carcinoma, and invasive mammary carcinoma</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34903404"/>
                  </a:ext>
                </a:extLst>
              </a:tr>
              <a:tr h="528392">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Indistinguishable (null)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indistinguishable tissue, normally due to issues with the cut/stain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89699989"/>
                  </a:ext>
                </a:extLst>
              </a:tr>
            </a:tbl>
          </a:graphicData>
        </a:graphic>
      </p:graphicFrame>
      <p:sp>
        <p:nvSpPr>
          <p:cNvPr id="116" name="Rectangle 115">
            <a:extLst>
              <a:ext uri="{FF2B5EF4-FFF2-40B4-BE49-F238E27FC236}">
                <a16:creationId xmlns:a16="http://schemas.microsoft.com/office/drawing/2014/main" id="{09C89BAE-78D0-ED41-FAE7-95E957D6AD41}"/>
              </a:ext>
            </a:extLst>
          </p:cNvPr>
          <p:cNvSpPr/>
          <p:nvPr/>
        </p:nvSpPr>
        <p:spPr>
          <a:xfrm>
            <a:off x="27551117" y="26299012"/>
            <a:ext cx="8476488" cy="673463"/>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rial" pitchFamily="34" charset="0"/>
                <a:cs typeface="Arial" pitchFamily="34" charset="0"/>
              </a:rPr>
              <a:t>To learn more about our resources, please use this URL:</a:t>
            </a:r>
          </a:p>
          <a:p>
            <a:pPr algn="ctr"/>
            <a:r>
              <a:rPr lang="en-IN" sz="1800" b="1" i="1" dirty="0">
                <a:solidFill>
                  <a:schemeClr val="tx1"/>
                </a:solidFill>
                <a:latin typeface="Arial" panose="020B0604020202020204" pitchFamily="34" charset="0"/>
                <a:cs typeface="Arial" panose="020B0604020202020204" pitchFamily="34" charset="0"/>
              </a:rPr>
              <a:t>https://</a:t>
            </a:r>
            <a:r>
              <a:rPr lang="en-IN" sz="1800" b="1" i="1" dirty="0" err="1">
                <a:solidFill>
                  <a:schemeClr val="tx1"/>
                </a:solidFill>
                <a:latin typeface="Arial" panose="020B0604020202020204" pitchFamily="34" charset="0"/>
                <a:cs typeface="Arial" panose="020B0604020202020204" pitchFamily="34" charset="0"/>
              </a:rPr>
              <a:t>isip.piconepress.com</a:t>
            </a:r>
            <a:r>
              <a:rPr lang="en-IN" sz="1800" b="1" i="1" dirty="0">
                <a:solidFill>
                  <a:schemeClr val="tx1"/>
                </a:solidFill>
                <a:latin typeface="Arial" panose="020B0604020202020204" pitchFamily="34" charset="0"/>
                <a:cs typeface="Arial" panose="020B0604020202020204" pitchFamily="34" charset="0"/>
              </a:rPr>
              <a:t>/projects/nsf_dpath</a:t>
            </a:r>
          </a:p>
        </p:txBody>
      </p:sp>
      <p:pic>
        <p:nvPicPr>
          <p:cNvPr id="2" name="Picture 1">
            <a:extLst>
              <a:ext uri="{FF2B5EF4-FFF2-40B4-BE49-F238E27FC236}">
                <a16:creationId xmlns:a16="http://schemas.microsoft.com/office/drawing/2014/main" id="{6F7A8C3A-75CD-7CF6-2406-25EBB5E71C77}"/>
              </a:ext>
            </a:extLst>
          </p:cNvPr>
          <p:cNvPicPr>
            <a:picLocks noChangeAspect="1"/>
          </p:cNvPicPr>
          <p:nvPr/>
        </p:nvPicPr>
        <p:blipFill rotWithShape="1">
          <a:blip r:embed="rId8"/>
          <a:srcRect t="1963" r="13280"/>
          <a:stretch/>
        </p:blipFill>
        <p:spPr bwMode="auto">
          <a:xfrm>
            <a:off x="9932106" y="24535481"/>
            <a:ext cx="3827732" cy="2102164"/>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0E82F6DA-9C3B-025B-3FB6-A63E1B8FBCC1}"/>
              </a:ext>
            </a:extLst>
          </p:cNvPr>
          <p:cNvPicPr>
            <a:picLocks noChangeAspect="1"/>
          </p:cNvPicPr>
          <p:nvPr/>
        </p:nvPicPr>
        <p:blipFill>
          <a:blip r:embed="rId9"/>
          <a:stretch>
            <a:fillRect/>
          </a:stretch>
        </p:blipFill>
        <p:spPr>
          <a:xfrm>
            <a:off x="14058493" y="24517754"/>
            <a:ext cx="3721880" cy="2119891"/>
          </a:xfrm>
          <a:prstGeom prst="rect">
            <a:avLst/>
          </a:prstGeom>
          <a:ln>
            <a:noFill/>
          </a:ln>
          <a:effectLst>
            <a:outerShdw blurRad="50800" dist="76200" dir="2700000" algn="tl" rotWithShape="0">
              <a:prstClr val="black">
                <a:alpha val="40000"/>
              </a:prstClr>
            </a:outerShdw>
          </a:effectLst>
        </p:spPr>
      </p:pic>
      <p:pic>
        <p:nvPicPr>
          <p:cNvPr id="1028" name="Picture 4" descr="Aperio AT2 DX System – DMI Medical USA">
            <a:extLst>
              <a:ext uri="{FF2B5EF4-FFF2-40B4-BE49-F238E27FC236}">
                <a16:creationId xmlns:a16="http://schemas.microsoft.com/office/drawing/2014/main" id="{3C299AA0-F991-A19A-775B-8315B1BB4A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4335" y="13347056"/>
            <a:ext cx="3963768" cy="2429630"/>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A) One cross section from total mastectomy specimen showing dense... |  Download Scientific Diagram">
            <a:extLst>
              <a:ext uri="{FF2B5EF4-FFF2-40B4-BE49-F238E27FC236}">
                <a16:creationId xmlns:a16="http://schemas.microsoft.com/office/drawing/2014/main" id="{C730F59C-3225-F68F-7563-78EA689C945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930" r="7136" b="46617"/>
          <a:stretch/>
        </p:blipFill>
        <p:spPr bwMode="auto">
          <a:xfrm>
            <a:off x="1253131" y="13411200"/>
            <a:ext cx="2844690" cy="2393899"/>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A screenshot of a computer&#10;&#10;Description automatically generated">
            <a:extLst>
              <a:ext uri="{FF2B5EF4-FFF2-40B4-BE49-F238E27FC236}">
                <a16:creationId xmlns:a16="http://schemas.microsoft.com/office/drawing/2014/main" id="{D94B2368-1E80-D7D4-ABB5-7E9DF649BC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83200" y="11648911"/>
            <a:ext cx="7980789" cy="516103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3CCDD52-A871-2E66-FDBD-1A4A3612C7C8}"/>
              </a:ext>
            </a:extLst>
          </p:cNvPr>
          <p:cNvPicPr>
            <a:picLocks noChangeAspect="1"/>
          </p:cNvPicPr>
          <p:nvPr/>
        </p:nvPicPr>
        <p:blipFill>
          <a:blip r:embed="rId13">
            <a:extLst>
              <a:ext uri="{28A0092B-C50C-407E-A947-70E740481C1C}">
                <a14:useLocalDpi xmlns:a14="http://schemas.microsoft.com/office/drawing/2010/main" val="0"/>
              </a:ext>
            </a:extLst>
          </a:blip>
          <a:srcRect l="2338"/>
          <a:stretch/>
        </p:blipFill>
        <p:spPr bwMode="auto">
          <a:xfrm>
            <a:off x="18801492" y="10065756"/>
            <a:ext cx="8028183" cy="4245130"/>
          </a:xfrm>
          <a:prstGeom prst="rect">
            <a:avLst/>
          </a:prstGeom>
          <a:noFill/>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0A7FBAB-51D9-19C3-B5A2-C0807987A50C}"/>
              </a:ext>
            </a:extLst>
          </p:cNvPr>
          <p:cNvPicPr>
            <a:picLocks noChangeAspect="1"/>
          </p:cNvPicPr>
          <p:nvPr/>
        </p:nvPicPr>
        <p:blipFill>
          <a:blip r:embed="rId14"/>
          <a:stretch>
            <a:fillRect/>
          </a:stretch>
        </p:blipFill>
        <p:spPr>
          <a:xfrm>
            <a:off x="18960934" y="18482214"/>
            <a:ext cx="7868741" cy="58639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021663"/>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3C8DDD-513C-B624-2F9C-C3EB5F3D8CA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2162981"/>
            <a:ext cx="13058068" cy="8579256"/>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09738987-273D-7F97-D0F9-E3C3C05BAE05}"/>
              </a:ext>
            </a:extLst>
          </p:cNvPr>
          <p:cNvSpPr txBox="1"/>
          <p:nvPr/>
        </p:nvSpPr>
        <p:spPr>
          <a:xfrm>
            <a:off x="2804889" y="10896600"/>
            <a:ext cx="8280400"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Whole Slide Image</a:t>
            </a:r>
            <a:endParaRPr lang="en-US" dirty="0">
              <a:solidFill>
                <a:srgbClr val="922C8B"/>
              </a:solidFill>
            </a:endParaRPr>
          </a:p>
        </p:txBody>
      </p:sp>
      <p:sp>
        <p:nvSpPr>
          <p:cNvPr id="12" name="Rectangle 11">
            <a:extLst>
              <a:ext uri="{FF2B5EF4-FFF2-40B4-BE49-F238E27FC236}">
                <a16:creationId xmlns:a16="http://schemas.microsoft.com/office/drawing/2014/main" id="{B9EDC0A3-0BEF-2B4B-B794-29E066E0E012}"/>
              </a:ext>
            </a:extLst>
          </p:cNvPr>
          <p:cNvSpPr/>
          <p:nvPr/>
        </p:nvSpPr>
        <p:spPr>
          <a:xfrm>
            <a:off x="1302419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72EA586-6B10-6047-3E13-5FE25268FFA1}"/>
              </a:ext>
            </a:extLst>
          </p:cNvPr>
          <p:cNvSpPr txBox="1"/>
          <p:nvPr/>
        </p:nvSpPr>
        <p:spPr>
          <a:xfrm rot="16200000">
            <a:off x="10134238" y="6090729"/>
            <a:ext cx="7326085" cy="1022909"/>
          </a:xfrm>
          <a:prstGeom prst="rect">
            <a:avLst/>
          </a:prstGeom>
          <a:noFill/>
        </p:spPr>
        <p:txBody>
          <a:bodyPr wrap="square" rtlCol="0">
            <a:spAutoFit/>
          </a:bodyPr>
          <a:lstStyle/>
          <a:p>
            <a:pPr algn="ctr"/>
            <a:r>
              <a:rPr lang="en-US" dirty="0"/>
              <a:t>Patch Tiling</a:t>
            </a:r>
          </a:p>
        </p:txBody>
      </p:sp>
      <p:cxnSp>
        <p:nvCxnSpPr>
          <p:cNvPr id="34" name="Straight Arrow Connector 33">
            <a:extLst>
              <a:ext uri="{FF2B5EF4-FFF2-40B4-BE49-F238E27FC236}">
                <a16:creationId xmlns:a16="http://schemas.microsoft.com/office/drawing/2014/main" id="{3E120CC5-0737-3BC6-6605-75216F200410}"/>
              </a:ext>
            </a:extLst>
          </p:cNvPr>
          <p:cNvCxnSpPr>
            <a:cxnSpLocks/>
            <a:stCxn id="12" idx="3"/>
            <a:endCxn id="37" idx="1"/>
          </p:cNvCxnSpPr>
          <p:nvPr/>
        </p:nvCxnSpPr>
        <p:spPr>
          <a:xfrm>
            <a:off x="14570362" y="6743698"/>
            <a:ext cx="70135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A775D52-6672-2F0F-D6C1-5BD033EB38CE}"/>
              </a:ext>
            </a:extLst>
          </p:cNvPr>
          <p:cNvSpPr/>
          <p:nvPr/>
        </p:nvSpPr>
        <p:spPr>
          <a:xfrm>
            <a:off x="1527171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D3522706-A656-05C2-BC7E-5612D34C3E85}"/>
              </a:ext>
            </a:extLst>
          </p:cNvPr>
          <p:cNvCxnSpPr>
            <a:cxnSpLocks/>
            <a:endCxn id="12" idx="1"/>
          </p:cNvCxnSpPr>
          <p:nvPr/>
        </p:nvCxnSpPr>
        <p:spPr>
          <a:xfrm>
            <a:off x="11691263" y="6743698"/>
            <a:ext cx="133293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4920103-D700-FFAD-1002-8A4F46713356}"/>
              </a:ext>
            </a:extLst>
          </p:cNvPr>
          <p:cNvSpPr/>
          <p:nvPr/>
        </p:nvSpPr>
        <p:spPr>
          <a:xfrm rot="5400000">
            <a:off x="5978503" y="10095145"/>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8EA56E54-9C68-E8DB-01C4-ED61451D9838}"/>
              </a:ext>
            </a:extLst>
          </p:cNvPr>
          <p:cNvCxnSpPr>
            <a:cxnSpLocks/>
          </p:cNvCxnSpPr>
          <p:nvPr/>
        </p:nvCxnSpPr>
        <p:spPr>
          <a:xfrm>
            <a:off x="6751584" y="12158959"/>
            <a:ext cx="0"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57B70F-F471-F64C-824F-E4DB5B66EB71}"/>
              </a:ext>
            </a:extLst>
          </p:cNvPr>
          <p:cNvSpPr txBox="1"/>
          <p:nvPr/>
        </p:nvSpPr>
        <p:spPr>
          <a:xfrm>
            <a:off x="3088541" y="13388247"/>
            <a:ext cx="7326085" cy="1022909"/>
          </a:xfrm>
          <a:prstGeom prst="rect">
            <a:avLst/>
          </a:prstGeom>
          <a:noFill/>
        </p:spPr>
        <p:txBody>
          <a:bodyPr wrap="square" rtlCol="0">
            <a:spAutoFit/>
          </a:bodyPr>
          <a:lstStyle/>
          <a:p>
            <a:pPr algn="ctr"/>
            <a:r>
              <a:rPr lang="en-US" dirty="0"/>
              <a:t>Preprocessing</a:t>
            </a:r>
          </a:p>
        </p:txBody>
      </p:sp>
      <p:cxnSp>
        <p:nvCxnSpPr>
          <p:cNvPr id="48" name="Straight Arrow Connector 47">
            <a:extLst>
              <a:ext uri="{FF2B5EF4-FFF2-40B4-BE49-F238E27FC236}">
                <a16:creationId xmlns:a16="http://schemas.microsoft.com/office/drawing/2014/main" id="{253C9D7E-EAC5-64AB-FFE6-2AE53F608E0C}"/>
              </a:ext>
            </a:extLst>
          </p:cNvPr>
          <p:cNvCxnSpPr>
            <a:cxnSpLocks/>
            <a:stCxn id="43" idx="3"/>
          </p:cNvCxnSpPr>
          <p:nvPr/>
        </p:nvCxnSpPr>
        <p:spPr>
          <a:xfrm flipH="1">
            <a:off x="6751583" y="14672784"/>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CFDC8749-080E-3482-ECD7-888F26C7AB73}"/>
              </a:ext>
            </a:extLst>
          </p:cNvPr>
          <p:cNvCxnSpPr>
            <a:cxnSpLocks/>
            <a:endCxn id="12" idx="1"/>
          </p:cNvCxnSpPr>
          <p:nvPr/>
        </p:nvCxnSpPr>
        <p:spPr>
          <a:xfrm rot="5400000" flipH="1" flipV="1">
            <a:off x="8779731" y="9655233"/>
            <a:ext cx="7156003" cy="1332934"/>
          </a:xfrm>
          <a:prstGeom prst="bentConnector2">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A4829D-FF27-17BB-585E-A794362C874D}"/>
              </a:ext>
            </a:extLst>
          </p:cNvPr>
          <p:cNvCxnSpPr>
            <a:cxnSpLocks/>
          </p:cNvCxnSpPr>
          <p:nvPr/>
        </p:nvCxnSpPr>
        <p:spPr>
          <a:xfrm>
            <a:off x="10539048" y="13899701"/>
            <a:ext cx="1152215" cy="0"/>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0C5D691-B1B3-F44B-4AEC-2E1F8AC140A5}"/>
              </a:ext>
            </a:extLst>
          </p:cNvPr>
          <p:cNvSpPr txBox="1"/>
          <p:nvPr/>
        </p:nvSpPr>
        <p:spPr>
          <a:xfrm rot="16200000">
            <a:off x="12362034" y="6232243"/>
            <a:ext cx="7326085" cy="1022909"/>
          </a:xfrm>
          <a:prstGeom prst="rect">
            <a:avLst/>
          </a:prstGeom>
          <a:noFill/>
        </p:spPr>
        <p:txBody>
          <a:bodyPr wrap="square" rtlCol="0">
            <a:spAutoFit/>
          </a:bodyPr>
          <a:lstStyle/>
          <a:p>
            <a:pPr algn="ctr"/>
            <a:r>
              <a:rPr lang="en-US" dirty="0"/>
              <a:t>Reshape</a:t>
            </a:r>
          </a:p>
        </p:txBody>
      </p:sp>
      <p:sp>
        <p:nvSpPr>
          <p:cNvPr id="62" name="Rectangle 61">
            <a:extLst>
              <a:ext uri="{FF2B5EF4-FFF2-40B4-BE49-F238E27FC236}">
                <a16:creationId xmlns:a16="http://schemas.microsoft.com/office/drawing/2014/main" id="{C0FE2B1A-245C-E2F8-7ED7-2EDDE9C0FA70}"/>
              </a:ext>
            </a:extLst>
          </p:cNvPr>
          <p:cNvSpPr/>
          <p:nvPr/>
        </p:nvSpPr>
        <p:spPr>
          <a:xfrm rot="5400000">
            <a:off x="16546917" y="10095146"/>
            <a:ext cx="1546163" cy="7609114"/>
          </a:xfrm>
          <a:prstGeom prst="rect">
            <a:avLst/>
          </a:prstGeom>
          <a:solidFill>
            <a:srgbClr val="E383C3"/>
          </a:solid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99F319FA-AE76-75EE-A81F-FE711E993E43}"/>
              </a:ext>
            </a:extLst>
          </p:cNvPr>
          <p:cNvSpPr txBox="1"/>
          <p:nvPr/>
        </p:nvSpPr>
        <p:spPr>
          <a:xfrm>
            <a:off x="13656955" y="13309488"/>
            <a:ext cx="7326085" cy="1022909"/>
          </a:xfrm>
          <a:prstGeom prst="rect">
            <a:avLst/>
          </a:prstGeom>
          <a:noFill/>
        </p:spPr>
        <p:txBody>
          <a:bodyPr wrap="square" rtlCol="0">
            <a:spAutoFit/>
          </a:bodyPr>
          <a:lstStyle/>
          <a:p>
            <a:pPr algn="ctr"/>
            <a:r>
              <a:rPr lang="en-US" dirty="0"/>
              <a:t>Patch Embedding</a:t>
            </a:r>
          </a:p>
        </p:txBody>
      </p:sp>
      <p:cxnSp>
        <p:nvCxnSpPr>
          <p:cNvPr id="64" name="Connector: Elbow 63">
            <a:extLst>
              <a:ext uri="{FF2B5EF4-FFF2-40B4-BE49-F238E27FC236}">
                <a16:creationId xmlns:a16="http://schemas.microsoft.com/office/drawing/2014/main" id="{F39735A1-056E-72AC-085A-E2D7F6E99F1F}"/>
              </a:ext>
            </a:extLst>
          </p:cNvPr>
          <p:cNvCxnSpPr>
            <a:cxnSpLocks/>
            <a:stCxn id="12" idx="2"/>
            <a:endCxn id="62" idx="1"/>
          </p:cNvCxnSpPr>
          <p:nvPr/>
        </p:nvCxnSpPr>
        <p:spPr>
          <a:xfrm rot="16200000" flipH="1">
            <a:off x="14269457" y="10076079"/>
            <a:ext cx="2578367" cy="3522718"/>
          </a:xfrm>
          <a:prstGeom prst="bentConnector5">
            <a:avLst>
              <a:gd name="adj1" fmla="val 41797"/>
              <a:gd name="adj2" fmla="val 100060"/>
              <a:gd name="adj3" fmla="val 91134"/>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B68AE28-C0B5-49C7-291D-C05DB88B8ECB}"/>
              </a:ext>
            </a:extLst>
          </p:cNvPr>
          <p:cNvSpPr txBox="1"/>
          <p:nvPr/>
        </p:nvSpPr>
        <p:spPr>
          <a:xfrm>
            <a:off x="2514630" y="24557750"/>
            <a:ext cx="8473906"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Preprocessed Image</a:t>
            </a:r>
            <a:endParaRPr lang="en-US" dirty="0">
              <a:solidFill>
                <a:srgbClr val="922C8B"/>
              </a:solidFill>
            </a:endParaRPr>
          </a:p>
        </p:txBody>
      </p:sp>
      <p:cxnSp>
        <p:nvCxnSpPr>
          <p:cNvPr id="73" name="Straight Arrow Connector 72">
            <a:extLst>
              <a:ext uri="{FF2B5EF4-FFF2-40B4-BE49-F238E27FC236}">
                <a16:creationId xmlns:a16="http://schemas.microsoft.com/office/drawing/2014/main" id="{99B956FF-B527-73CE-FC6E-67D898FFB79C}"/>
              </a:ext>
            </a:extLst>
          </p:cNvPr>
          <p:cNvCxnSpPr>
            <a:cxnSpLocks/>
          </p:cNvCxnSpPr>
          <p:nvPr/>
        </p:nvCxnSpPr>
        <p:spPr>
          <a:xfrm>
            <a:off x="16817882" y="3676791"/>
            <a:ext cx="33470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0C8004C-FF62-9255-79C2-6E9B79735281}"/>
              </a:ext>
            </a:extLst>
          </p:cNvPr>
          <p:cNvCxnSpPr>
            <a:cxnSpLocks/>
          </p:cNvCxnSpPr>
          <p:nvPr/>
        </p:nvCxnSpPr>
        <p:spPr>
          <a:xfrm>
            <a:off x="16815233" y="4557955"/>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8C47A7A-D93D-030F-755D-F96F630FFB9F}"/>
              </a:ext>
            </a:extLst>
          </p:cNvPr>
          <p:cNvCxnSpPr>
            <a:cxnSpLocks/>
          </p:cNvCxnSpPr>
          <p:nvPr/>
        </p:nvCxnSpPr>
        <p:spPr>
          <a:xfrm>
            <a:off x="16815233" y="5439119"/>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238739B-BFD8-2CA2-31BE-E06337B6B623}"/>
              </a:ext>
            </a:extLst>
          </p:cNvPr>
          <p:cNvCxnSpPr>
            <a:cxnSpLocks/>
          </p:cNvCxnSpPr>
          <p:nvPr/>
        </p:nvCxnSpPr>
        <p:spPr>
          <a:xfrm>
            <a:off x="16812583" y="6320283"/>
            <a:ext cx="335235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7E841F5-42DD-2F1C-BA7B-A4E877221C05}"/>
              </a:ext>
            </a:extLst>
          </p:cNvPr>
          <p:cNvCxnSpPr>
            <a:cxnSpLocks/>
          </p:cNvCxnSpPr>
          <p:nvPr/>
        </p:nvCxnSpPr>
        <p:spPr>
          <a:xfrm>
            <a:off x="16812582" y="720905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BF69FE6-ED93-3CF5-DD8B-58E9C83B3CF6}"/>
              </a:ext>
            </a:extLst>
          </p:cNvPr>
          <p:cNvCxnSpPr>
            <a:cxnSpLocks/>
          </p:cNvCxnSpPr>
          <p:nvPr/>
        </p:nvCxnSpPr>
        <p:spPr>
          <a:xfrm>
            <a:off x="16812582" y="8097833"/>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0DDB2AF-0E86-8566-2D2D-DB8D6453763F}"/>
              </a:ext>
            </a:extLst>
          </p:cNvPr>
          <p:cNvCxnSpPr>
            <a:cxnSpLocks/>
          </p:cNvCxnSpPr>
          <p:nvPr/>
        </p:nvCxnSpPr>
        <p:spPr>
          <a:xfrm>
            <a:off x="16812582" y="897212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8858F1EF-1B9C-5431-8AE7-92391AEA7606}"/>
              </a:ext>
            </a:extLst>
          </p:cNvPr>
          <p:cNvCxnSpPr>
            <a:cxnSpLocks/>
          </p:cNvCxnSpPr>
          <p:nvPr/>
        </p:nvCxnSpPr>
        <p:spPr>
          <a:xfrm>
            <a:off x="18488758" y="9860903"/>
            <a:ext cx="167617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C81857D2-EFB0-74C7-CA94-D9D3E2E2E64A}"/>
              </a:ext>
            </a:extLst>
          </p:cNvPr>
          <p:cNvSpPr/>
          <p:nvPr/>
        </p:nvSpPr>
        <p:spPr>
          <a:xfrm>
            <a:off x="17715676" y="3388530"/>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2A570BE0-9FF2-A81A-113F-69CAE1390B32}"/>
              </a:ext>
            </a:extLst>
          </p:cNvPr>
          <p:cNvCxnSpPr>
            <a:cxnSpLocks/>
            <a:stCxn id="98" idx="0"/>
            <a:endCxn id="98" idx="2"/>
          </p:cNvCxnSpPr>
          <p:nvPr/>
        </p:nvCxnSpPr>
        <p:spPr>
          <a:xfrm>
            <a:off x="18488758" y="3388530"/>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5" name="Rectangle: Rounded Corners 104">
            <a:extLst>
              <a:ext uri="{FF2B5EF4-FFF2-40B4-BE49-F238E27FC236}">
                <a16:creationId xmlns:a16="http://schemas.microsoft.com/office/drawing/2014/main" id="{8CF17388-B4C6-701C-8551-0D2F9D8BFAD3}"/>
              </a:ext>
            </a:extLst>
          </p:cNvPr>
          <p:cNvSpPr/>
          <p:nvPr/>
        </p:nvSpPr>
        <p:spPr>
          <a:xfrm>
            <a:off x="17715676" y="869174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E1F1C854-E375-EA68-6E62-D5D06291AB61}"/>
              </a:ext>
            </a:extLst>
          </p:cNvPr>
          <p:cNvCxnSpPr>
            <a:cxnSpLocks/>
            <a:stCxn id="105" idx="0"/>
            <a:endCxn id="105" idx="2"/>
          </p:cNvCxnSpPr>
          <p:nvPr/>
        </p:nvCxnSpPr>
        <p:spPr>
          <a:xfrm>
            <a:off x="18488758" y="869174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159D933D-4832-6C52-F74E-BBEC225054AC}"/>
              </a:ext>
            </a:extLst>
          </p:cNvPr>
          <p:cNvSpPr/>
          <p:nvPr/>
        </p:nvSpPr>
        <p:spPr>
          <a:xfrm>
            <a:off x="17715676" y="782356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5D30A8E5-7ACD-8504-6831-6F93289E73A8}"/>
              </a:ext>
            </a:extLst>
          </p:cNvPr>
          <p:cNvCxnSpPr>
            <a:cxnSpLocks/>
            <a:stCxn id="107" idx="0"/>
            <a:endCxn id="107" idx="2"/>
          </p:cNvCxnSpPr>
          <p:nvPr/>
        </p:nvCxnSpPr>
        <p:spPr>
          <a:xfrm>
            <a:off x="18488758" y="782356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9" name="Rectangle: Rounded Corners 108">
            <a:extLst>
              <a:ext uri="{FF2B5EF4-FFF2-40B4-BE49-F238E27FC236}">
                <a16:creationId xmlns:a16="http://schemas.microsoft.com/office/drawing/2014/main" id="{4B464536-8759-B376-442B-73FBA3A79791}"/>
              </a:ext>
            </a:extLst>
          </p:cNvPr>
          <p:cNvSpPr/>
          <p:nvPr/>
        </p:nvSpPr>
        <p:spPr>
          <a:xfrm>
            <a:off x="17715676" y="4263096"/>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073F6705-7655-973A-6FF0-D4E8EB28B2A7}"/>
              </a:ext>
            </a:extLst>
          </p:cNvPr>
          <p:cNvCxnSpPr>
            <a:cxnSpLocks/>
            <a:stCxn id="109" idx="0"/>
            <a:endCxn id="109" idx="2"/>
          </p:cNvCxnSpPr>
          <p:nvPr/>
        </p:nvCxnSpPr>
        <p:spPr>
          <a:xfrm>
            <a:off x="18488758" y="4263096"/>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21F746E0-5FE4-6205-E009-A81164751CBE}"/>
              </a:ext>
            </a:extLst>
          </p:cNvPr>
          <p:cNvSpPr/>
          <p:nvPr/>
        </p:nvSpPr>
        <p:spPr>
          <a:xfrm>
            <a:off x="17715676" y="515365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AF60DC48-16CF-B00C-B949-2167F661D59B}"/>
              </a:ext>
            </a:extLst>
          </p:cNvPr>
          <p:cNvCxnSpPr>
            <a:cxnSpLocks/>
            <a:stCxn id="111" idx="0"/>
            <a:endCxn id="111" idx="2"/>
          </p:cNvCxnSpPr>
          <p:nvPr/>
        </p:nvCxnSpPr>
        <p:spPr>
          <a:xfrm>
            <a:off x="18488758" y="515365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3709A2A0-3A9A-54F5-CE80-14BEC5E1DD04}"/>
              </a:ext>
            </a:extLst>
          </p:cNvPr>
          <p:cNvSpPr/>
          <p:nvPr/>
        </p:nvSpPr>
        <p:spPr>
          <a:xfrm>
            <a:off x="17715676" y="6043831"/>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95FD096C-3631-16D1-2578-220D50CF6CA5}"/>
              </a:ext>
            </a:extLst>
          </p:cNvPr>
          <p:cNvCxnSpPr>
            <a:cxnSpLocks/>
            <a:stCxn id="113" idx="0"/>
            <a:endCxn id="113" idx="2"/>
          </p:cNvCxnSpPr>
          <p:nvPr/>
        </p:nvCxnSpPr>
        <p:spPr>
          <a:xfrm>
            <a:off x="18488758" y="6043831"/>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AC1AC399-CF12-1B28-6CF1-B724E4447D7B}"/>
              </a:ext>
            </a:extLst>
          </p:cNvPr>
          <p:cNvSpPr/>
          <p:nvPr/>
        </p:nvSpPr>
        <p:spPr>
          <a:xfrm>
            <a:off x="17715676" y="6934004"/>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555D4F9A-EAA9-A8DA-D817-7F565848F1CC}"/>
              </a:ext>
            </a:extLst>
          </p:cNvPr>
          <p:cNvCxnSpPr>
            <a:cxnSpLocks/>
            <a:stCxn id="115" idx="0"/>
            <a:endCxn id="115" idx="2"/>
          </p:cNvCxnSpPr>
          <p:nvPr/>
        </p:nvCxnSpPr>
        <p:spPr>
          <a:xfrm>
            <a:off x="18488758" y="6934004"/>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DD83351A-477E-652C-4A2D-87D609ADF50C}"/>
              </a:ext>
            </a:extLst>
          </p:cNvPr>
          <p:cNvSpPr/>
          <p:nvPr/>
        </p:nvSpPr>
        <p:spPr>
          <a:xfrm>
            <a:off x="17735149" y="9541765"/>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C71BE288-E8C9-FB3C-92EF-6565DE57B975}"/>
              </a:ext>
            </a:extLst>
          </p:cNvPr>
          <p:cNvSpPr/>
          <p:nvPr/>
        </p:nvSpPr>
        <p:spPr>
          <a:xfrm>
            <a:off x="17735148" y="338853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6B054BFF-AD88-4402-BCA7-3C18CE3CF244}"/>
              </a:ext>
            </a:extLst>
          </p:cNvPr>
          <p:cNvSpPr/>
          <p:nvPr/>
        </p:nvSpPr>
        <p:spPr>
          <a:xfrm>
            <a:off x="17721966" y="4237293"/>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F7F2D56-AEAD-B27E-5DE0-7111E62FF02C}"/>
              </a:ext>
            </a:extLst>
          </p:cNvPr>
          <p:cNvSpPr/>
          <p:nvPr/>
        </p:nvSpPr>
        <p:spPr>
          <a:xfrm>
            <a:off x="17715676" y="512759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C366AF1-4E0B-171A-00B9-D59224DD3E69}"/>
              </a:ext>
            </a:extLst>
          </p:cNvPr>
          <p:cNvSpPr/>
          <p:nvPr/>
        </p:nvSpPr>
        <p:spPr>
          <a:xfrm>
            <a:off x="17721966" y="603590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D124A3F-A320-FEBA-02FA-24BB4879EBFF}"/>
              </a:ext>
            </a:extLst>
          </p:cNvPr>
          <p:cNvSpPr/>
          <p:nvPr/>
        </p:nvSpPr>
        <p:spPr>
          <a:xfrm>
            <a:off x="17744888" y="6934728"/>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9433897C-4772-8142-C6D4-E275EAE8FEF4}"/>
              </a:ext>
            </a:extLst>
          </p:cNvPr>
          <p:cNvSpPr/>
          <p:nvPr/>
        </p:nvSpPr>
        <p:spPr>
          <a:xfrm>
            <a:off x="17746453" y="7798809"/>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0442D1E-0FCD-D807-776D-618A712A4E44}"/>
              </a:ext>
            </a:extLst>
          </p:cNvPr>
          <p:cNvSpPr/>
          <p:nvPr/>
        </p:nvSpPr>
        <p:spPr>
          <a:xfrm>
            <a:off x="17715676" y="868877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2E36CD6-4D0D-CAC9-0D72-CA445C3B50E8}"/>
              </a:ext>
            </a:extLst>
          </p:cNvPr>
          <p:cNvSpPr/>
          <p:nvPr/>
        </p:nvSpPr>
        <p:spPr>
          <a:xfrm>
            <a:off x="20289647"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7CB5D6C5-5947-335C-3A61-B7C1D25AA89C}"/>
              </a:ext>
            </a:extLst>
          </p:cNvPr>
          <p:cNvSpPr txBox="1"/>
          <p:nvPr/>
        </p:nvSpPr>
        <p:spPr>
          <a:xfrm rot="16200000">
            <a:off x="17380213" y="6147203"/>
            <a:ext cx="7326085" cy="1022909"/>
          </a:xfrm>
          <a:prstGeom prst="rect">
            <a:avLst/>
          </a:prstGeom>
          <a:noFill/>
        </p:spPr>
        <p:txBody>
          <a:bodyPr wrap="square" rtlCol="0">
            <a:spAutoFit/>
          </a:bodyPr>
          <a:lstStyle/>
          <a:p>
            <a:pPr algn="ctr"/>
            <a:r>
              <a:rPr lang="en-US" dirty="0"/>
              <a:t>Transformer Encoder</a:t>
            </a:r>
          </a:p>
        </p:txBody>
      </p:sp>
      <p:sp>
        <p:nvSpPr>
          <p:cNvPr id="130" name="Rectangle 129">
            <a:extLst>
              <a:ext uri="{FF2B5EF4-FFF2-40B4-BE49-F238E27FC236}">
                <a16:creationId xmlns:a16="http://schemas.microsoft.com/office/drawing/2014/main" id="{56F47E70-7255-A793-74BD-34B99DDC59F6}"/>
              </a:ext>
            </a:extLst>
          </p:cNvPr>
          <p:cNvSpPr/>
          <p:nvPr/>
        </p:nvSpPr>
        <p:spPr>
          <a:xfrm>
            <a:off x="22508776"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94E083FD-6076-FA98-8165-79EAD398AF55}"/>
              </a:ext>
            </a:extLst>
          </p:cNvPr>
          <p:cNvSpPr txBox="1"/>
          <p:nvPr/>
        </p:nvSpPr>
        <p:spPr>
          <a:xfrm rot="16200000">
            <a:off x="19599342" y="6147203"/>
            <a:ext cx="7326085" cy="1022909"/>
          </a:xfrm>
          <a:prstGeom prst="rect">
            <a:avLst/>
          </a:prstGeom>
          <a:noFill/>
        </p:spPr>
        <p:txBody>
          <a:bodyPr wrap="square" rtlCol="0">
            <a:spAutoFit/>
          </a:bodyPr>
          <a:lstStyle/>
          <a:p>
            <a:pPr algn="ctr"/>
            <a:r>
              <a:rPr lang="en-US" dirty="0"/>
              <a:t>Decoder</a:t>
            </a:r>
          </a:p>
        </p:txBody>
      </p:sp>
      <p:cxnSp>
        <p:nvCxnSpPr>
          <p:cNvPr id="132" name="Straight Arrow Connector 131">
            <a:extLst>
              <a:ext uri="{FF2B5EF4-FFF2-40B4-BE49-F238E27FC236}">
                <a16:creationId xmlns:a16="http://schemas.microsoft.com/office/drawing/2014/main" id="{EB9496BA-F810-BAE3-8E85-DC3EC082F49F}"/>
              </a:ext>
            </a:extLst>
          </p:cNvPr>
          <p:cNvCxnSpPr>
            <a:cxnSpLocks/>
            <a:stCxn id="127" idx="3"/>
            <a:endCxn id="130" idx="1"/>
          </p:cNvCxnSpPr>
          <p:nvPr/>
        </p:nvCxnSpPr>
        <p:spPr>
          <a:xfrm>
            <a:off x="21835810" y="6743698"/>
            <a:ext cx="67296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17D615C3-49B8-B0A5-0431-38AB6F544906}"/>
              </a:ext>
            </a:extLst>
          </p:cNvPr>
          <p:cNvSpPr txBox="1"/>
          <p:nvPr/>
        </p:nvSpPr>
        <p:spPr>
          <a:xfrm>
            <a:off x="26370947" y="10896600"/>
            <a:ext cx="8910359"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Segmentation Output</a:t>
            </a:r>
            <a:endParaRPr lang="en-US" dirty="0">
              <a:solidFill>
                <a:srgbClr val="922C8B"/>
              </a:solidFill>
            </a:endParaRPr>
          </a:p>
        </p:txBody>
      </p:sp>
      <p:pic>
        <p:nvPicPr>
          <p:cNvPr id="138" name="Picture 137">
            <a:extLst>
              <a:ext uri="{FF2B5EF4-FFF2-40B4-BE49-F238E27FC236}">
                <a16:creationId xmlns:a16="http://schemas.microsoft.com/office/drawing/2014/main" id="{113C616C-8A82-833F-DBBE-50F0DFBC8146}"/>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15661004"/>
            <a:ext cx="13058068" cy="8579256"/>
          </a:xfrm>
          <a:prstGeom prst="rect">
            <a:avLst/>
          </a:prstGeom>
          <a:noFill/>
          <a:ln>
            <a:noFill/>
          </a:ln>
          <a:extLst>
            <a:ext uri="{53640926-AAD7-44D8-BBD7-CCE9431645EC}">
              <a14:shadowObscured xmlns:a14="http://schemas.microsoft.com/office/drawing/2010/main"/>
            </a:ext>
          </a:extLst>
        </p:spPr>
      </p:pic>
      <p:pic>
        <p:nvPicPr>
          <p:cNvPr id="141" name="Picture 140">
            <a:extLst>
              <a:ext uri="{FF2B5EF4-FFF2-40B4-BE49-F238E27FC236}">
                <a16:creationId xmlns:a16="http://schemas.microsoft.com/office/drawing/2014/main" id="{CDC2FD3A-D89D-ABC3-8862-BF898B16EB75}"/>
              </a:ext>
            </a:extLst>
          </p:cNvPr>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9833" y2="20620"/>
                        <a14:foregroundMark x1="37500" y1="78554" x2="38029" y2="81862"/>
                        <a14:foregroundMark x1="35239" y1="77307" x2="36359" y2="79907"/>
                        <a14:foregroundMark x1="35638" y1="80299" x2="35751" y2="8058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2713" y1="57855" x2="15824" y2="22943"/>
                        <a14:backgroundMark x1="15824" y1="22943" x2="11835" y2="19701"/>
                        <a14:backgroundMark x1="11835" y1="19701" x2="12500" y2="24688"/>
                        <a14:backgroundMark x1="13298" y1="19202" x2="16356" y2="23940"/>
                        <a14:backgroundMark x1="16356" y1="23940" x2="19149" y2="32170"/>
                        <a14:backgroundMark x1="16888" y1="20449" x2="22207" y2="49626"/>
                      </a14:backgroundRemoval>
                    </a14:imgEffect>
                  </a14:imgLayer>
                </a14:imgProps>
              </a:ext>
              <a:ext uri="{28A0092B-C50C-407E-A947-70E740481C1C}">
                <a14:useLocalDpi xmlns:a14="http://schemas.microsoft.com/office/drawing/2010/main" val="0"/>
              </a:ext>
            </a:extLst>
          </a:blip>
          <a:srcRect l="31733" t="73491" r="48755"/>
          <a:stretch/>
        </p:blipFill>
        <p:spPr bwMode="auto">
          <a:xfrm>
            <a:off x="25747047" y="8650320"/>
            <a:ext cx="3140356" cy="2274240"/>
          </a:xfrm>
          <a:prstGeom prst="rect">
            <a:avLst/>
          </a:prstGeom>
          <a:noFill/>
          <a:ln>
            <a:noFill/>
          </a:ln>
          <a:extLst>
            <a:ext uri="{53640926-AAD7-44D8-BBD7-CCE9431645EC}">
              <a14:shadowObscured xmlns:a14="http://schemas.microsoft.com/office/drawing/2010/main"/>
            </a:ext>
          </a:extLst>
        </p:spPr>
      </p:pic>
      <p:pic>
        <p:nvPicPr>
          <p:cNvPr id="142" name="Picture 141">
            <a:extLst>
              <a:ext uri="{FF2B5EF4-FFF2-40B4-BE49-F238E27FC236}">
                <a16:creationId xmlns:a16="http://schemas.microsoft.com/office/drawing/2014/main" id="{44AD2F7C-50D9-0705-0A7E-E223D3AF9841}"/>
              </a:ext>
            </a:extLst>
          </p:cNvPr>
          <p:cNvPicPr>
            <a:picLocks noChangeAspect="1"/>
          </p:cNvPicPr>
          <p:nvPr/>
        </p:nvPicPr>
        <p:blipFill rotWithShape="1">
          <a:blip r:embed="rId5">
            <a:duotone>
              <a:prstClr val="black"/>
              <a:srgbClr val="ED7D31">
                <a:tint val="45000"/>
                <a:satMod val="400000"/>
              </a:srgbClr>
            </a:duotone>
            <a:extLst>
              <a:ext uri="{BEBA8EAE-BF5A-486C-A8C5-ECC9F3942E4B}">
                <a14:imgProps xmlns:a14="http://schemas.microsoft.com/office/drawing/2010/main">
                  <a14:imgLayer r:embed="rId3">
                    <a14:imgEffect>
                      <a14:backgroundRemoval t="3242" b="99252" l="14894" r="92553">
                        <a14:foregroundMark x1="17458" y1="29754" x2="40534" y2="57398"/>
                        <a14:foregroundMark x1="5319" y1="15212" x2="11589" y2="22724"/>
                        <a14:foregroundMark x1="39538" y1="22446" x2="35372" y2="25187"/>
                        <a14:foregroundMark x1="42807" y1="20295" x2="40729" y2="21662"/>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38763" y2="43770"/>
                        <a14:foregroundMark x1="42313" y1="22176" x2="40293" y2="18454"/>
                        <a14:foregroundMark x1="40293" y1="18454" x2="29388" y2="28678"/>
                        <a14:foregroundMark x1="29388" y1="28678" x2="37171" y2="29586"/>
                        <a14:foregroundMark x1="32741" y1="9254" x2="41712" y2="6232"/>
                        <a14:foregroundMark x1="46782" y1="9109" x2="55415" y2="12524"/>
                        <a14:foregroundMark x1="37418" y1="5405" x2="41407" y2="6983"/>
                        <a14:foregroundMark x1="26576" y1="68740" x2="26639" y2="68985"/>
                        <a14:foregroundMark x1="14457" y1="21037" x2="39229" y2="23940"/>
                        <a14:foregroundMark x1="39229" y1="23940" x2="41024" y2="25093"/>
                        <a14:foregroundMark x1="40824" y1="60599" x2="40691" y2="64838"/>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39761" y1="76060" x2="47739" y2="82045"/>
                        <a14:backgroundMark x1="47739" y1="82045" x2="40691" y2="84788"/>
                        <a14:backgroundMark x1="40691" y1="84788" x2="47207" y2="88778"/>
                        <a14:backgroundMark x1="47207" y1="88778" x2="44681" y2="85287"/>
                        <a14:backgroundMark x1="53856" y1="89776" x2="46676" y2="93017"/>
                        <a14:backgroundMark x1="46676" y1="93017" x2="50532" y2="93516"/>
                        <a14:backgroundMark x1="50532" y1="93516" x2="58112" y2="88778"/>
                        <a14:backgroundMark x1="55585" y1="89776" x2="41622" y2="98254"/>
                        <a14:backgroundMark x1="40027" y1="81796" x2="38963" y2="87032"/>
                        <a14:backgroundMark x1="38963" y1="87032" x2="38830" y2="94514"/>
                        <a14:backgroundMark x1="37633" y1="74314" x2="41090" y2="95262"/>
                        <a14:backgroundMark x1="35904" y1="73566" x2="40160" y2="97007"/>
                        <a14:backgroundMark x1="35106" y1="68579" x2="48936" y2="72070"/>
                        <a14:backgroundMark x1="36968" y1="71322" x2="52527" y2="79302"/>
                        <a14:backgroundMark x1="42287" y1="24439" x2="41356" y2="25686"/>
                      </a14:backgroundRemoval>
                    </a14:imgEffect>
                  </a14:imgLayer>
                </a14:imgProps>
              </a:ext>
              <a:ext uri="{28A0092B-C50C-407E-A947-70E740481C1C}">
                <a14:useLocalDpi xmlns:a14="http://schemas.microsoft.com/office/drawing/2010/main" val="0"/>
              </a:ext>
            </a:extLst>
          </a:blip>
          <a:srcRect l="12338" r="44258" b="23034"/>
          <a:stretch/>
        </p:blipFill>
        <p:spPr bwMode="auto">
          <a:xfrm>
            <a:off x="24171312" y="1420630"/>
            <a:ext cx="6985750" cy="6603099"/>
          </a:xfrm>
          <a:prstGeom prst="rect">
            <a:avLst/>
          </a:prstGeom>
          <a:noFill/>
          <a:ln>
            <a:noFill/>
          </a:ln>
          <a:extLst>
            <a:ext uri="{53640926-AAD7-44D8-BBD7-CCE9431645EC}">
              <a14:shadowObscured xmlns:a14="http://schemas.microsoft.com/office/drawing/2010/main"/>
            </a:ext>
          </a:extLst>
        </p:spPr>
      </p:pic>
      <p:pic>
        <p:nvPicPr>
          <p:cNvPr id="143" name="Picture 142">
            <a:extLst>
              <a:ext uri="{FF2B5EF4-FFF2-40B4-BE49-F238E27FC236}">
                <a16:creationId xmlns:a16="http://schemas.microsoft.com/office/drawing/2014/main" id="{128E8072-74D4-ACAE-986C-DDCB0A94A451}"/>
              </a:ext>
            </a:extLst>
          </p:cNvPr>
          <p:cNvPicPr>
            <a:picLocks noChangeAspect="1"/>
          </p:cNvPicPr>
          <p:nvPr/>
        </p:nvPicPr>
        <p:blipFill rotWithShape="1">
          <a:blip r:embed="rId6">
            <a:duotone>
              <a:prstClr val="black"/>
              <a:srgbClr val="A5A5A5">
                <a:lumMod val="5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52647" y1="90317" x2="53590" y2="91521"/>
                        <a14:foregroundMark x1="35638" y1="68579" x2="48179" y2="84606"/>
                        <a14:foregroundMark x1="53590" y1="91521" x2="54122" y2="91521"/>
                        <a14:foregroundMark x1="33990" y1="69585" x2="36170" y2="68828"/>
                        <a14:foregroundMark x1="36170" y1="68828" x2="37101" y2="69327"/>
                        <a14:foregroundMark x1="33955" y1="67699" x2="37101" y2="68080"/>
                        <a14:foregroundMark x1="37101" y1="68080" x2="42021" y2="71571"/>
                        <a14:foregroundMark x1="42021" y1="71571" x2="46410" y2="81546"/>
                        <a14:foregroundMark x1="54388" y1="87032" x2="54255" y2="83541"/>
                        <a14:foregroundMark x1="54122" y1="86534" x2="53059" y2="85786"/>
                        <a14:foregroundMark x1="53989" y1="86284" x2="54122" y2="87531"/>
                        <a14:foregroundMark x1="54122" y1="86035" x2="54122" y2="87032"/>
                        <a14:foregroundMark x1="52338" y1="85234" x2="52660" y2="85536"/>
                        <a14:foregroundMark x1="54388" y1="82544" x2="55984" y2="79052"/>
                        <a14:foregroundMark x1="55851" y1="80050" x2="56782" y2="79800"/>
                        <a14:foregroundMark x1="53393" y1="82241" x2="52660" y2="82045"/>
                        <a14:foregroundMark x1="52926" y1="82045" x2="51862" y2="8304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022" y2="73216"/>
                        <a14:backgroundMark x1="32048" y1="64306" x2="32048" y2="63092"/>
                        <a14:backgroundMark x1="31200" y1="71907" x2="30984" y2="75561"/>
                        <a14:backgroundMark x1="31497" y1="66901" x2="31278" y2="70596"/>
                        <a14:backgroundMark x1="31638" y1="64525" x2="31596" y2="65237"/>
                        <a14:backgroundMark x1="32181" y1="55362" x2="31702" y2="63439"/>
                        <a14:backgroundMark x1="35106" y1="81297" x2="40824" y2="97257"/>
                        <a14:backgroundMark x1="26463" y1="69825" x2="27261" y2="74564"/>
                        <a14:backgroundMark x1="62766" y1="14963" x2="53989" y2="31421"/>
                        <a14:backgroundMark x1="53989" y1="31421" x2="47739" y2="69576"/>
                        <a14:backgroundMark x1="56697" y1="80075" x2="59441" y2="83292"/>
                        <a14:backgroundMark x1="55951" y1="79201" x2="56071" y2="79342"/>
                        <a14:backgroundMark x1="47739" y1="69576" x2="55275" y2="78410"/>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213" y2="76328"/>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8857" y2="80443"/>
                        <a14:backgroundMark x1="50565" y1="82625" x2="51125" y2="81513"/>
                        <a14:backgroundMark x1="51773" y1="78556" x2="51729" y2="77805"/>
                        <a14:backgroundMark x1="50379" y1="79864" x2="50691" y2="82786"/>
                        <a14:backgroundMark x1="51720" y1="84101" x2="51729" y2="84040"/>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6436" y1="82045" x2="41356" y2="83791"/>
                        <a14:backgroundMark x1="41356" y1="83791" x2="43750" y2="91272"/>
                        <a14:backgroundMark x1="43750" y1="91272" x2="38431" y2="86035"/>
                        <a14:backgroundMark x1="38431" y1="86035" x2="37500" y2="83541"/>
                        <a14:backgroundMark x1="36037" y1="80050" x2="34707" y2="79800"/>
                        <a14:backgroundMark x1="39761" y1="84289" x2="35505" y2="80050"/>
                        <a14:backgroundMark x1="35505" y1="80050" x2="35239" y2="80050"/>
                        <a14:backgroundMark x1="21011" y1="36908" x2="14761" y2="23940"/>
                        <a14:backgroundMark x1="16090" y1="20698" x2="16489" y2="27681"/>
                        <a14:backgroundMark x1="26330" y1="41646" x2="22739" y2="41646"/>
                        <a14:backgroundMark x1="22739" y1="41646" x2="22207" y2="29426"/>
                        <a14:backgroundMark x1="22207" y1="29426" x2="24069" y2="38404"/>
                        <a14:backgroundMark x1="24069" y1="38404" x2="21676" y2="26434"/>
                        <a14:backgroundMark x1="49069" y1="84788" x2="51010" y2="87358"/>
                        <a14:backgroundMark x1="49601" y1="84539" x2="48005" y2="84040"/>
                        <a14:backgroundMark x1="51601" y1="86133" x2="51330" y2="85287"/>
                        <a14:backgroundMark x1="50931" y1="85287" x2="51064" y2="90025"/>
                        <a14:backgroundMark x1="51463" y1="86035" x2="51862" y2="84539"/>
                        <a14:backgroundMark x1="56383" y1="82544" x2="55718" y2="83292"/>
                        <a14:backgroundMark x1="55624" y1="83468" x2="54566" y2="85450"/>
                        <a14:backgroundMark x1="57580" y1="79800" x2="55664" y2="83392"/>
                        <a14:backgroundMark x1="57979" y1="80549" x2="57979" y2="81047"/>
                        <a14:backgroundMark x1="58245" y1="77556" x2="58245" y2="85287"/>
                        <a14:backgroundMark x1="36303" y1="78803" x2="39495" y2="78803"/>
                        <a14:backgroundMark x1="31649" y1="65337" x2="31782" y2="72569"/>
                        <a14:backgroundMark x1="52527" y1="84040" x2="52793" y2="84289"/>
                      </a14:backgroundRemoval>
                    </a14:imgEffect>
                    <a14:imgEffect>
                      <a14:colorTemperature colorTemp="8000"/>
                    </a14:imgEffect>
                    <a14:imgEffect>
                      <a14:brightnessContrast bright="-20000" contrast="40000"/>
                    </a14:imgEffect>
                  </a14:imgLayer>
                </a14:imgProps>
              </a:ext>
              <a:ext uri="{28A0092B-C50C-407E-A947-70E740481C1C}">
                <a14:useLocalDpi xmlns:a14="http://schemas.microsoft.com/office/drawing/2010/main" val="0"/>
              </a:ext>
            </a:extLst>
          </a:blip>
          <a:srcRect l="30462" t="62224" r="39557"/>
          <a:stretch/>
        </p:blipFill>
        <p:spPr bwMode="auto">
          <a:xfrm rot="776746">
            <a:off x="26969984" y="7708358"/>
            <a:ext cx="4825168" cy="3240934"/>
          </a:xfrm>
          <a:prstGeom prst="rect">
            <a:avLst/>
          </a:prstGeom>
          <a:noFill/>
          <a:ln>
            <a:noFill/>
          </a:ln>
          <a:extLst>
            <a:ext uri="{53640926-AAD7-44D8-BBD7-CCE9431645EC}">
              <a14:shadowObscured xmlns:a14="http://schemas.microsoft.com/office/drawing/2010/main"/>
            </a:ext>
          </a:extLst>
        </p:spPr>
      </p:pic>
      <p:pic>
        <p:nvPicPr>
          <p:cNvPr id="147" name="Picture 146">
            <a:extLst>
              <a:ext uri="{FF2B5EF4-FFF2-40B4-BE49-F238E27FC236}">
                <a16:creationId xmlns:a16="http://schemas.microsoft.com/office/drawing/2014/main" id="{4AEA5CB4-1A9F-10E9-46E6-50633466839A}"/>
              </a:ext>
            </a:extLst>
          </p:cNvPr>
          <p:cNvPicPr>
            <a:picLocks noChangeAspect="1"/>
          </p:cNvPicPr>
          <p:nvPr/>
        </p:nvPicPr>
        <p:blipFill rotWithShape="1">
          <a:blip r:embed="rId7">
            <a:duotone>
              <a:prstClr val="black"/>
              <a:srgbClr val="70AD47">
                <a:tint val="45000"/>
                <a:satMod val="400000"/>
              </a:srgbClr>
            </a:duotone>
            <a:extLst>
              <a:ext uri="{BEBA8EAE-BF5A-486C-A8C5-ECC9F3942E4B}">
                <a14:imgProps xmlns:a14="http://schemas.microsoft.com/office/drawing/2010/main">
                  <a14:imgLayer r:embed="rId3">
                    <a14:imgEffect>
                      <a14:backgroundRemoval t="3242" b="99252" l="14894" r="92553">
                        <a14:foregroundMark x1="42011" y1="59168" x2="54654" y2="74314"/>
                        <a14:foregroundMark x1="41120" y1="58101" x2="41947" y2="59092"/>
                        <a14:foregroundMark x1="5319" y1="15212" x2="11589" y2="22724"/>
                        <a14:foregroundMark x1="54654" y1="74314" x2="51064" y2="55611"/>
                        <a14:foregroundMark x1="51064" y1="55611" x2="63814" y2="62093"/>
                        <a14:foregroundMark x1="47998" y1="79024" x2="46011" y2="71571"/>
                        <a14:foregroundMark x1="46011" y1="71571" x2="43179" y2="24005"/>
                        <a14:foregroundMark x1="39990" y1="42088" x2="57048" y2="18703"/>
                        <a14:foregroundMark x1="57048" y1="18703" x2="47872" y2="32419"/>
                        <a14:foregroundMark x1="47872" y1="32419" x2="43263" y2="23926"/>
                        <a14:foregroundMark x1="41316" y1="30069" x2="57181" y2="31920"/>
                        <a14:foregroundMark x1="57181" y1="31920" x2="61037" y2="24190"/>
                        <a14:foregroundMark x1="61037" y1="24190" x2="65824" y2="33167"/>
                        <a14:foregroundMark x1="65824" y1="33167" x2="69725" y2="31978"/>
                        <a14:foregroundMark x1="62953" y1="21977" x2="62234" y2="22444"/>
                        <a14:foregroundMark x1="64199" y1="21168" x2="63984" y2="21308"/>
                        <a14:foregroundMark x1="62234" y1="22444" x2="62948" y2="21965"/>
                        <a14:foregroundMark x1="41810" y1="25597" x2="68351" y2="42643"/>
                        <a14:foregroundMark x1="68351" y1="42643" x2="69776" y2="40193"/>
                        <a14:foregroundMark x1="48138" y1="83541" x2="51596" y2="87032"/>
                        <a14:foregroundMark x1="51596" y1="87032" x2="50000" y2="83541"/>
                        <a14:foregroundMark x1="49202" y1="81047" x2="52261" y2="86534"/>
                        <a14:foregroundMark x1="52261" y1="86534" x2="51596" y2="88529"/>
                        <a14:foregroundMark x1="51862" y1="87032" x2="53059" y2="87531"/>
                        <a14:foregroundMark x1="39628" y1="31749" x2="39628" y2="43641"/>
                        <a14:foregroundMark x1="39628" y1="25935" x2="39628" y2="27136"/>
                        <a14:foregroundMark x1="39211" y1="26678" x2="39141" y2="26985"/>
                        <a14:foregroundMark x1="39481" y1="25499" x2="39327" y2="26173"/>
                        <a14:foregroundMark x1="39894" y1="23691" x2="39627" y2="248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8582" y1="22695" x2="45080" y2="13466"/>
                        <a14:backgroundMark x1="31383" y1="32918" x2="36308" y2="25924"/>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36328" y1="25837" x2="24202" y2="37157"/>
                        <a14:backgroundMark x1="54654" y1="8728" x2="39195" y2="23160"/>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6801" y1="36283" x2="33378" y2="69077"/>
                        <a14:backgroundMark x1="39495" y1="10474" x2="38246" y2="22440"/>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3712" y1="88054" x2="53856" y2="87531"/>
                        <a14:backgroundMark x1="51596" y1="95761" x2="53138" y2="90145"/>
                        <a14:backgroundMark x1="53856" y1="83575" x2="53856" y2="82793"/>
                        <a14:backgroundMark x1="53856" y1="87531" x2="53856" y2="85508"/>
                        <a14:backgroundMark x1="52330" y1="90382" x2="52572" y2="89552"/>
                        <a14:backgroundMark x1="51197" y1="94264" x2="52277" y2="90564"/>
                        <a14:backgroundMark x1="54255" y1="83791" x2="57846" y2="82793"/>
                        <a14:backgroundMark x1="53960" y1="83762" x2="54521" y2="82045"/>
                        <a14:backgroundMark x1="54521" y1="82045" x2="54920" y2="82045"/>
                        <a14:backgroundMark x1="54086" y1="83769" x2="55053" y2="81297"/>
                        <a14:backgroundMark x1="53723" y1="83541" x2="56250" y2="81796"/>
                        <a14:backgroundMark x1="53654" y1="83212"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54920" y1="95262" x2="73803" y2="36160"/>
                        <a14:backgroundMark x1="73803" y1="36160" x2="66888" y2="79302"/>
                        <a14:backgroundMark x1="66888" y1="79302" x2="66888" y2="79302"/>
                        <a14:backgroundMark x1="79255" y1="16958" x2="79521" y2="42643"/>
                        <a14:backgroundMark x1="79521" y1="42643" x2="75399" y2="4239"/>
                        <a14:backgroundMark x1="75399" y1="4239" x2="75399" y2="14713"/>
                        <a14:backgroundMark x1="72872" y1="18454" x2="71941" y2="24688"/>
                        <a14:backgroundMark x1="71941" y1="24688" x2="72074" y2="46135"/>
                        <a14:backgroundMark x1="72074" y1="46135" x2="73138" y2="46135"/>
                        <a14:backgroundMark x1="71144" y1="7731" x2="72207" y2="30673"/>
                        <a14:backgroundMark x1="72207" y1="30673" x2="77660" y2="55611"/>
                        <a14:backgroundMark x1="68218" y1="6733" x2="75532" y2="53865"/>
                        <a14:backgroundMark x1="75532" y1="53865" x2="76330" y2="53865"/>
                        <a14:backgroundMark x1="68218" y1="8229" x2="84043" y2="59102"/>
                        <a14:backgroundMark x1="73936" y1="15461" x2="87101" y2="54115"/>
                        <a14:backgroundMark x1="72872" y1="9975" x2="90426" y2="52369"/>
                        <a14:backgroundMark x1="76995" y1="9975" x2="93218" y2="46883"/>
                        <a14:backgroundMark x1="79388" y1="14963" x2="83777" y2="23192"/>
                        <a14:backgroundMark x1="83777" y1="23192" x2="71676" y2="61097"/>
                        <a14:backgroundMark x1="71676" y1="61097" x2="71277" y2="65586"/>
                        <a14:backgroundMark x1="85372" y1="16958" x2="71144" y2="74065"/>
                        <a14:backgroundMark x1="85904" y1="17706" x2="78191" y2="68579"/>
                        <a14:backgroundMark x1="86702" y1="16209" x2="82713" y2="61845"/>
                        <a14:backgroundMark x1="81250" y1="46135" x2="58910" y2="88030"/>
                        <a14:backgroundMark x1="60106" y1="83541" x2="77394" y2="45885"/>
                        <a14:backgroundMark x1="68484" y1="65337" x2="66888" y2="56359"/>
                        <a14:backgroundMark x1="66888" y1="56359" x2="67021" y2="54613"/>
                        <a14:backgroundMark x1="67420" y1="56608" x2="62633" y2="79052"/>
                        <a14:backgroundMark x1="67287" y1="63840" x2="69016" y2="52369"/>
                        <a14:backgroundMark x1="64229" y1="69825" x2="58112" y2="88529"/>
                        <a14:backgroundMark x1="52590" y1="88720" x2="55851" y2="88529"/>
                        <a14:backgroundMark x1="47280" y1="85274" x2="42952" y2="83791"/>
                        <a14:backgroundMark x1="55319" y1="88030" x2="53154" y2="87288"/>
                        <a14:backgroundMark x1="53459" y1="86516" x2="55851" y2="87282"/>
                        <a14:backgroundMark x1="44149" y1="83541" x2="47593" y2="84642"/>
                        <a14:backgroundMark x1="48312" y1="82396" x2="43351" y2="80299"/>
                        <a14:backgroundMark x1="43351" y1="80299" x2="43351" y2="80050"/>
                        <a14:backgroundMark x1="37633" y1="57357" x2="42686" y2="80050"/>
                        <a14:backgroundMark x1="42686" y1="80050" x2="42686" y2="80050"/>
                        <a14:backgroundMark x1="38298" y1="59102" x2="43085" y2="74813"/>
                        <a14:backgroundMark x1="37509" y1="43641" x2="37234" y2="46135"/>
                        <a14:backgroundMark x1="55053" y1="11970" x2="60372" y2="14713"/>
                        <a14:backgroundMark x1="59574" y1="12219" x2="64229" y2="16958"/>
                        <a14:backgroundMark x1="64229" y1="16958" x2="64362" y2="18454"/>
                        <a14:backgroundMark x1="63165" y1="14713" x2="65027" y2="20200"/>
                        <a14:backgroundMark x1="65824" y1="14963" x2="66622" y2="22195"/>
                        <a14:backgroundMark x1="61835" y1="67830" x2="59043" y2="73815"/>
                        <a14:backgroundMark x1="59043" y1="73815" x2="57048" y2="82294"/>
                        <a14:backgroundMark x1="40160" y1="28429" x2="41356" y2="23441"/>
                        <a14:backgroundMark x1="39894" y1="28180" x2="41223" y2="23441"/>
                        <a14:backgroundMark x1="39761" y1="28180" x2="41489" y2="23691"/>
                        <a14:backgroundMark x1="39894" y1="28429" x2="40691" y2="24938"/>
                        <a14:backgroundMark x1="39894" y1="28678" x2="39495" y2="27930"/>
                        <a14:backgroundMark x1="39894" y1="27930" x2="39894" y2="26434"/>
                        <a14:backgroundMark x1="38165" y1="26683" x2="37766" y2="31172"/>
                        <a14:backgroundMark x1="38165" y1="42643" x2="38564" y2="39651"/>
                        <a14:backgroundMark x1="39495" y1="28180" x2="39495" y2="27930"/>
                        <a14:backgroundMark x1="39628" y1="28180" x2="40426" y2="26434"/>
                        <a14:backgroundMark x1="39628" y1="27182" x2="39628" y2="28180"/>
                      </a14:backgroundRemoval>
                    </a14:imgEffect>
                  </a14:imgLayer>
                </a14:imgProps>
              </a:ext>
              <a:ext uri="{28A0092B-C50C-407E-A947-70E740481C1C}">
                <a14:useLocalDpi xmlns:a14="http://schemas.microsoft.com/office/drawing/2010/main" val="0"/>
              </a:ext>
            </a:extLst>
          </a:blip>
          <a:srcRect l="36855" t="8204" r="28619" b="11776"/>
          <a:stretch/>
        </p:blipFill>
        <p:spPr bwMode="auto">
          <a:xfrm>
            <a:off x="28482165" y="2377892"/>
            <a:ext cx="5556894" cy="6865023"/>
          </a:xfrm>
          <a:prstGeom prst="rect">
            <a:avLst/>
          </a:prstGeom>
          <a:noFill/>
          <a:ln>
            <a:noFill/>
          </a:ln>
          <a:extLst>
            <a:ext uri="{53640926-AAD7-44D8-BBD7-CCE9431645EC}">
              <a14:shadowObscured xmlns:a14="http://schemas.microsoft.com/office/drawing/2010/main"/>
            </a:ext>
          </a:extLst>
        </p:spPr>
      </p:pic>
      <p:pic>
        <p:nvPicPr>
          <p:cNvPr id="148" name="Picture 147">
            <a:extLst>
              <a:ext uri="{FF2B5EF4-FFF2-40B4-BE49-F238E27FC236}">
                <a16:creationId xmlns:a16="http://schemas.microsoft.com/office/drawing/2014/main" id="{3546E8B7-455B-AD02-6B28-670E8300DAEF}"/>
              </a:ext>
            </a:extLst>
          </p:cNvPr>
          <p:cNvPicPr>
            <a:picLocks noChangeAspect="1"/>
          </p:cNvPicPr>
          <p:nvPr/>
        </p:nvPicPr>
        <p:blipFill rotWithShape="1">
          <a:blip r:embed="rId8">
            <a:duotone>
              <a:prstClr val="black"/>
              <a:schemeClr val="accent4">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8439" y1="32370" x2="76463" y2="29925"/>
                        <a14:foregroundMark x1="76463" y1="29925" x2="72239" y2="46251"/>
                        <a14:foregroundMark x1="68069" y1="17528" x2="69149" y2="17955"/>
                        <a14:foregroundMark x1="69149" y1="17955" x2="68079" y2="18650"/>
                        <a14:foregroundMark x1="68078" y1="18530" x2="69681" y2="17456"/>
                        <a14:foregroundMark x1="69681" y1="17456" x2="73803" y2="27431"/>
                        <a14:foregroundMark x1="73803" y1="27431" x2="82029" y2="20044"/>
                        <a14:foregroundMark x1="81941" y1="18637" x2="68049" y2="15276"/>
                        <a14:foregroundMark x1="70061" y1="39704" x2="81117" y2="20698"/>
                        <a14:foregroundMark x1="81117" y1="20698" x2="82375" y2="25550"/>
                        <a14:foregroundMark x1="83217" y1="45195" x2="83378" y2="41549"/>
                        <a14:foregroundMark x1="74601" y1="14214" x2="78723" y2="15461"/>
                        <a14:foregroundMark x1="78723" y1="15461" x2="82314" y2="43890"/>
                        <a14:foregroundMark x1="82314" y1="43890" x2="76064" y2="38155"/>
                        <a14:foregroundMark x1="76064" y1="38155" x2="82194" y2="22666"/>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6250" y1="60599" x2="76064" y2="48628"/>
                        <a14:backgroundMark x1="76064" y1="48628" x2="65293" y2="53117"/>
                        <a14:backgroundMark x1="63697" y1="37157" x2="68617" y2="42893"/>
                        <a14:backgroundMark x1="68617" y1="42893" x2="70612" y2="48878"/>
                        <a14:backgroundMark x1="65691" y1="4239" x2="65957" y2="34913"/>
                        <a14:backgroundMark x1="65691" y1="9975" x2="63165" y2="18204"/>
                        <a14:backgroundMark x1="63165" y1="18204" x2="62234" y2="30923"/>
                        <a14:backgroundMark x1="84574" y1="7731" x2="86702" y2="43641"/>
                        <a14:backgroundMark x1="84176" y1="17955" x2="86835" y2="60349"/>
                        <a14:backgroundMark x1="86303" y1="39401" x2="82979" y2="64838"/>
                        <a14:backgroundMark x1="82979" y1="64838" x2="82979" y2="64838"/>
                        <a14:backgroundMark x1="81782" y1="53865" x2="87234" y2="45387"/>
                        <a14:backgroundMark x1="77527" y1="69077" x2="62367" y2="76559"/>
                        <a14:backgroundMark x1="62367" y1="76559" x2="63963" y2="68828"/>
                        <a14:backgroundMark x1="63963" y1="68828" x2="66356" y2="75062"/>
                        <a14:backgroundMark x1="64096" y1="54863" x2="64229" y2="77057"/>
                        <a14:backgroundMark x1="64229" y1="77057" x2="63697" y2="72070"/>
                        <a14:backgroundMark x1="54122" y1="61845" x2="59176" y2="76309"/>
                        <a14:backgroundMark x1="59176" y1="76309" x2="63165" y2="68329"/>
                        <a14:backgroundMark x1="63165" y1="68329" x2="68484" y2="65586"/>
                        <a14:backgroundMark x1="68484" y1="65586" x2="67819" y2="79800"/>
                        <a14:backgroundMark x1="69149" y1="66833" x2="64229" y2="80549"/>
                        <a14:backgroundMark x1="64229" y1="80549" x2="68351" y2="69825"/>
                        <a14:backgroundMark x1="68351" y1="69825" x2="68750" y2="62843"/>
                        <a14:backgroundMark x1="68750" y1="62843" x2="62766" y2="73317"/>
                        <a14:backgroundMark x1="68750" y1="62843" x2="66356" y2="69576"/>
                        <a14:backgroundMark x1="66356" y1="69576" x2="62500" y2="74065"/>
                        <a14:backgroundMark x1="62500" y1="74065" x2="66622" y2="77307"/>
                        <a14:backgroundMark x1="66622" y1="77307" x2="60239" y2="78304"/>
                        <a14:backgroundMark x1="60239" y1="78304" x2="60239" y2="78304"/>
                        <a14:backgroundMark x1="69814" y1="72569" x2="62766" y2="72319"/>
                        <a14:backgroundMark x1="62766" y1="72319" x2="67021" y2="66584"/>
                        <a14:backgroundMark x1="67021" y1="66584" x2="68617" y2="71571"/>
                        <a14:backgroundMark x1="68617" y1="71571" x2="67420" y2="70075"/>
                        <a14:backgroundMark x1="73670" y1="70574" x2="65559" y2="74314"/>
                        <a14:backgroundMark x1="65559" y1="74314" x2="71277" y2="68329"/>
                        <a14:backgroundMark x1="71277" y1="68329" x2="60372" y2="75312"/>
                        <a14:backgroundMark x1="60372" y1="75312" x2="59309" y2="75561"/>
                        <a14:backgroundMark x1="71011" y1="74065" x2="64761" y2="75062"/>
                        <a14:backgroundMark x1="64761" y1="75062" x2="64362" y2="72818"/>
                        <a14:backgroundMark x1="69548" y1="66085" x2="60372" y2="74564"/>
                        <a14:backgroundMark x1="60372" y1="74564" x2="73271" y2="65586"/>
                        <a14:backgroundMark x1="72473" y1="66085" x2="58644" y2="79302"/>
                        <a14:backgroundMark x1="60106" y1="78304" x2="78191" y2="69077"/>
                        <a14:backgroundMark x1="72074" y1="70075" x2="72074" y2="63342"/>
                        <a14:backgroundMark x1="72074" y1="63342" x2="63963" y2="54613"/>
                        <a14:backgroundMark x1="67021" y1="55362" x2="71144" y2="65835"/>
                        <a14:backgroundMark x1="71144" y1="65835" x2="71676" y2="57606"/>
                        <a14:backgroundMark x1="71676" y1="57606" x2="72606" y2="64589"/>
                        <a14:backgroundMark x1="72606" y1="64589" x2="70878" y2="60349"/>
                        <a14:backgroundMark x1="65957" y1="55362" x2="68750" y2="62344"/>
                        <a14:backgroundMark x1="68750" y1="62344" x2="65293" y2="67581"/>
                        <a14:backgroundMark x1="65293" y1="67581" x2="62899" y2="67581"/>
                        <a14:backgroundMark x1="60904" y1="63840" x2="62500" y2="58853"/>
                        <a14:backgroundMark x1="62101" y1="63840" x2="59441" y2="67581"/>
                        <a14:backgroundMark x1="59441" y1="67581" x2="59441" y2="70574"/>
                        <a14:backgroundMark x1="61303" y1="54863" x2="61436" y2="67830"/>
                      </a14:backgroundRemoval>
                    </a14:imgEffect>
                  </a14:imgLayer>
                </a14:imgProps>
              </a:ext>
              <a:ext uri="{28A0092B-C50C-407E-A947-70E740481C1C}">
                <a14:useLocalDpi xmlns:a14="http://schemas.microsoft.com/office/drawing/2010/main" val="0"/>
              </a:ext>
            </a:extLst>
          </a:blip>
          <a:srcRect l="57509" r="6529" b="46193"/>
          <a:stretch/>
        </p:blipFill>
        <p:spPr bwMode="auto">
          <a:xfrm rot="984452">
            <a:off x="31977537" y="4040476"/>
            <a:ext cx="5787917" cy="4616243"/>
          </a:xfrm>
          <a:prstGeom prst="rect">
            <a:avLst/>
          </a:prstGeom>
          <a:noFill/>
          <a:ln>
            <a:noFill/>
          </a:ln>
          <a:extLst>
            <a:ext uri="{53640926-AAD7-44D8-BBD7-CCE9431645EC}">
              <a14:shadowObscured xmlns:a14="http://schemas.microsoft.com/office/drawing/2010/main"/>
            </a:ext>
          </a:extLst>
        </p:spPr>
      </p:pic>
      <p:pic>
        <p:nvPicPr>
          <p:cNvPr id="149" name="Picture 148">
            <a:extLst>
              <a:ext uri="{FF2B5EF4-FFF2-40B4-BE49-F238E27FC236}">
                <a16:creationId xmlns:a16="http://schemas.microsoft.com/office/drawing/2014/main" id="{79F3F8A4-75A2-FDF4-4F13-43F18756E4F5}"/>
              </a:ext>
            </a:extLst>
          </p:cNvPr>
          <p:cNvPicPr>
            <a:picLocks noChangeAspect="1"/>
          </p:cNvPicPr>
          <p:nvPr/>
        </p:nvPicPr>
        <p:blipFill rotWithShape="1">
          <a:blip r:embed="rId9">
            <a:duotone>
              <a:prstClr val="black"/>
              <a:srgbClr val="FF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5007" y1="73756" x2="58561" y2="79244"/>
                        <a14:foregroundMark x1="68796" y1="70530" x2="67564" y2="71579"/>
                        <a14:foregroundMark x1="70010" y1="69496" x2="68806" y2="70521"/>
                        <a14:foregroundMark x1="65001" y1="74231" x2="63431" y2="80299"/>
                        <a14:foregroundMark x1="63431" y1="80299" x2="71778" y2="716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6622" y2="62095"/>
                        <a14:backgroundMark x1="66622" y1="62095"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57713" y1="71072" x2="67686" y2="57357"/>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65824" y1="70574" x2="69681" y2="66584"/>
                        <a14:backgroundMark x1="69681" y1="66584" x2="71144" y2="63591"/>
                        <a14:backgroundMark x1="64096" y1="68579" x2="68484" y2="67082"/>
                        <a14:backgroundMark x1="68484" y1="67082" x2="72207" y2="61845"/>
                        <a14:backgroundMark x1="72207" y1="61845" x2="72207" y2="61845"/>
                        <a14:backgroundMark x1="65824" y1="68329" x2="69947" y2="60599"/>
                        <a14:backgroundMark x1="68883" y1="61097" x2="69548" y2="59102"/>
                        <a14:backgroundMark x1="67553" y1="63591" x2="69149" y2="60599"/>
                        <a14:backgroundMark x1="68085" y1="62095" x2="69149" y2="58603"/>
                        <a14:backgroundMark x1="70745" y1="65586" x2="73005" y2="67830"/>
                      </a14:backgroundRemoval>
                    </a14:imgEffect>
                  </a14:imgLayer>
                </a14:imgProps>
              </a:ext>
              <a:ext uri="{28A0092B-C50C-407E-A947-70E740481C1C}">
                <a14:useLocalDpi xmlns:a14="http://schemas.microsoft.com/office/drawing/2010/main" val="0"/>
              </a:ext>
            </a:extLst>
          </a:blip>
          <a:srcRect l="56439" t="54508" r="22957" b="2747"/>
          <a:stretch/>
        </p:blipFill>
        <p:spPr bwMode="auto">
          <a:xfrm>
            <a:off x="31289085" y="7343021"/>
            <a:ext cx="3316243" cy="3667152"/>
          </a:xfrm>
          <a:prstGeom prst="rect">
            <a:avLst/>
          </a:prstGeom>
          <a:noFill/>
          <a:ln>
            <a:noFill/>
          </a:ln>
          <a:extLst>
            <a:ext uri="{53640926-AAD7-44D8-BBD7-CCE9431645EC}">
              <a14:shadowObscured xmlns:a14="http://schemas.microsoft.com/office/drawing/2010/main"/>
            </a:ext>
          </a:extLst>
        </p:spPr>
      </p:pic>
      <p:pic>
        <p:nvPicPr>
          <p:cNvPr id="150" name="Picture 149">
            <a:extLst>
              <a:ext uri="{FF2B5EF4-FFF2-40B4-BE49-F238E27FC236}">
                <a16:creationId xmlns:a16="http://schemas.microsoft.com/office/drawing/2014/main" id="{70B6A258-5BDA-F91C-342A-48EF00966FC1}"/>
              </a:ext>
            </a:extLst>
          </p:cNvPr>
          <p:cNvPicPr>
            <a:picLocks noChangeAspect="1"/>
          </p:cNvPicPr>
          <p:nvPr/>
        </p:nvPicPr>
        <p:blipFill rotWithShape="1">
          <a:blip r:embed="rId10">
            <a:duotone>
              <a:prstClr val="black"/>
              <a:srgbClr val="5B9BD5">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70879" y1="65685" x2="73138" y2="66833"/>
                        <a14:foregroundMark x1="67118" y1="63773" x2="70776" y2="65633"/>
                        <a14:foregroundMark x1="71512" y1="68217" x2="70131" y2="69393"/>
                        <a14:foregroundMark x1="68088" y1="62298" x2="66336" y2="69070"/>
                        <a14:foregroundMark x1="68695" y1="59953" x2="68106" y2="62230"/>
                        <a14:foregroundMark x1="68905" y1="59142" x2="68771" y2="59660"/>
                        <a14:foregroundMark x1="61968" y1="70823" x2="67154" y2="66334"/>
                        <a14:foregroundMark x1="62101" y1="70324" x2="64761" y2="67830"/>
                        <a14:foregroundMark x1="61968" y1="70075" x2="63032" y2="67830"/>
                        <a14:foregroundMark x1="64362" y1="67581" x2="66489" y2="64339"/>
                        <a14:foregroundMark x1="64761" y1="65337" x2="67287" y2="62095"/>
                        <a14:foregroundMark x1="67287" y1="62095" x2="67287" y2="62095"/>
                        <a14:foregroundMark x1="63564" y1="65835" x2="67021" y2="63342"/>
                        <a14:foregroundMark x1="62500" y1="68329" x2="66489" y2="62843"/>
                        <a14:foregroundMark x1="61303" y1="71571" x2="61702" y2="713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3464" y2="64304"/>
                        <a14:backgroundMark x1="67925" y1="60060"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65042" y1="60992" x2="67686" y2="57357"/>
                        <a14:backgroundMark x1="57713" y1="71072" x2="64807" y2="61316"/>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58245" y1="87282" x2="65824" y2="82793"/>
                        <a14:backgroundMark x1="65824" y1="82793" x2="76729" y2="68329"/>
                        <a14:backgroundMark x1="71676" y1="72569" x2="55186" y2="84289"/>
                        <a14:backgroundMark x1="59043" y1="79052" x2="77128" y2="74813"/>
                        <a14:backgroundMark x1="60243" y1="75333" x2="58378" y2="75561"/>
                        <a14:backgroundMark x1="60785" y1="75267" x2="60583" y2="75292"/>
                        <a14:backgroundMark x1="70612" y1="74065" x2="61095" y2="75229"/>
                        <a14:backgroundMark x1="68351" y1="74813" x2="76463" y2="67581"/>
                        <a14:backgroundMark x1="69415" y1="71322" x2="65957" y2="76060"/>
                        <a14:backgroundMark x1="70346" y1="71322" x2="65160" y2="73566"/>
                        <a14:backgroundMark x1="69548" y1="71072" x2="70346" y2="68329"/>
                        <a14:backgroundMark x1="59574" y1="74813" x2="57580" y2="82793"/>
                        <a14:backgroundMark x1="60505" y1="71820" x2="58245" y2="81297"/>
                        <a14:backgroundMark x1="58245" y1="73566" x2="58378" y2="84788"/>
                      </a14:backgroundRemoval>
                    </a14:imgEffect>
                  </a14:imgLayer>
                </a14:imgProps>
              </a:ext>
              <a:ext uri="{28A0092B-C50C-407E-A947-70E740481C1C}">
                <a14:useLocalDpi xmlns:a14="http://schemas.microsoft.com/office/drawing/2010/main" val="0"/>
              </a:ext>
            </a:extLst>
          </a:blip>
          <a:srcRect l="60327" t="57737" r="24079" b="26615"/>
          <a:stretch/>
        </p:blipFill>
        <p:spPr bwMode="auto">
          <a:xfrm>
            <a:off x="31746365" y="7322344"/>
            <a:ext cx="2509555" cy="1342529"/>
          </a:xfrm>
          <a:prstGeom prst="rect">
            <a:avLst/>
          </a:prstGeom>
          <a:noFill/>
          <a:ln>
            <a:noFill/>
          </a:ln>
          <a:extLst>
            <a:ext uri="{53640926-AAD7-44D8-BBD7-CCE9431645EC}">
              <a14:shadowObscured xmlns:a14="http://schemas.microsoft.com/office/drawing/2010/main"/>
            </a:ext>
          </a:extLst>
        </p:spPr>
      </p:pic>
      <p:sp>
        <p:nvSpPr>
          <p:cNvPr id="151" name="Rectangle 150">
            <a:extLst>
              <a:ext uri="{FF2B5EF4-FFF2-40B4-BE49-F238E27FC236}">
                <a16:creationId xmlns:a16="http://schemas.microsoft.com/office/drawing/2014/main" id="{9877E153-BF5D-EA95-70B3-EA26642066C8}"/>
              </a:ext>
            </a:extLst>
          </p:cNvPr>
          <p:cNvSpPr/>
          <p:nvPr/>
        </p:nvSpPr>
        <p:spPr>
          <a:xfrm rot="5400000">
            <a:off x="30027689" y="10095146"/>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152" name="Straight Arrow Connector 151">
            <a:extLst>
              <a:ext uri="{FF2B5EF4-FFF2-40B4-BE49-F238E27FC236}">
                <a16:creationId xmlns:a16="http://schemas.microsoft.com/office/drawing/2014/main" id="{9B2AE072-6D62-B7F1-EB72-97F1A628B5A1}"/>
              </a:ext>
            </a:extLst>
          </p:cNvPr>
          <p:cNvCxnSpPr>
            <a:cxnSpLocks/>
            <a:endCxn id="151" idx="1"/>
          </p:cNvCxnSpPr>
          <p:nvPr/>
        </p:nvCxnSpPr>
        <p:spPr>
          <a:xfrm>
            <a:off x="30800770" y="12158959"/>
            <a:ext cx="1" cy="967663"/>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109C3907-02CA-E550-2FAA-8E345EA05007}"/>
              </a:ext>
            </a:extLst>
          </p:cNvPr>
          <p:cNvCxnSpPr>
            <a:cxnSpLocks/>
          </p:cNvCxnSpPr>
          <p:nvPr/>
        </p:nvCxnSpPr>
        <p:spPr>
          <a:xfrm flipV="1">
            <a:off x="18288000" y="10265226"/>
            <a:ext cx="0" cy="2861394"/>
          </a:xfrm>
          <a:prstGeom prst="straightConnector1">
            <a:avLst/>
          </a:prstGeom>
          <a:ln w="76200">
            <a:solidFill>
              <a:srgbClr val="E383C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73557DF7-F3A8-3891-64AB-2C5CDA18DF4A}"/>
              </a:ext>
            </a:extLst>
          </p:cNvPr>
          <p:cNvSpPr txBox="1"/>
          <p:nvPr/>
        </p:nvSpPr>
        <p:spPr>
          <a:xfrm>
            <a:off x="27163083" y="13345428"/>
            <a:ext cx="7326085" cy="1022909"/>
          </a:xfrm>
          <a:prstGeom prst="rect">
            <a:avLst/>
          </a:prstGeom>
          <a:noFill/>
        </p:spPr>
        <p:txBody>
          <a:bodyPr wrap="square" rtlCol="0">
            <a:spAutoFit/>
          </a:bodyPr>
          <a:lstStyle/>
          <a:p>
            <a:pPr algn="ctr"/>
            <a:r>
              <a:rPr lang="en-US" dirty="0"/>
              <a:t>Classifier</a:t>
            </a:r>
          </a:p>
        </p:txBody>
      </p:sp>
      <p:sp>
        <p:nvSpPr>
          <p:cNvPr id="163" name="Rectangle: Rounded Corners 162">
            <a:extLst>
              <a:ext uri="{FF2B5EF4-FFF2-40B4-BE49-F238E27FC236}">
                <a16:creationId xmlns:a16="http://schemas.microsoft.com/office/drawing/2014/main" id="{5BA51EFA-8514-850A-9504-51FEDE5F5968}"/>
              </a:ext>
            </a:extLst>
          </p:cNvPr>
          <p:cNvSpPr/>
          <p:nvPr/>
        </p:nvSpPr>
        <p:spPr>
          <a:xfrm>
            <a:off x="29855175" y="15661005"/>
            <a:ext cx="1891190" cy="10004742"/>
          </a:xfrm>
          <a:prstGeom prst="roundRect">
            <a:avLst/>
          </a:prstGeom>
          <a:no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A0F601F3-36A0-E745-76B2-F167FA093E55}"/>
              </a:ext>
            </a:extLst>
          </p:cNvPr>
          <p:cNvSpPr txBox="1"/>
          <p:nvPr/>
        </p:nvSpPr>
        <p:spPr>
          <a:xfrm>
            <a:off x="29880530" y="16058281"/>
            <a:ext cx="1891190" cy="9475030"/>
          </a:xfrm>
          <a:prstGeom prst="rect">
            <a:avLst/>
          </a:prstGeom>
          <a:noFill/>
        </p:spPr>
        <p:txBody>
          <a:bodyPr wrap="square" rtlCol="0">
            <a:spAutoFit/>
          </a:bodyPr>
          <a:lstStyle/>
          <a:p>
            <a:pPr algn="ctr">
              <a:spcAft>
                <a:spcPts val="600"/>
              </a:spcAft>
            </a:pPr>
            <a:r>
              <a:rPr lang="en-US" dirty="0" err="1"/>
              <a:t>artf</a:t>
            </a:r>
            <a:r>
              <a:rPr lang="en-US" dirty="0"/>
              <a:t> </a:t>
            </a:r>
            <a:r>
              <a:rPr lang="en-US" dirty="0" err="1"/>
              <a:t>bckg</a:t>
            </a:r>
            <a:r>
              <a:rPr lang="en-US" dirty="0"/>
              <a:t> </a:t>
            </a:r>
            <a:r>
              <a:rPr lang="en-US" dirty="0" err="1"/>
              <a:t>dcis</a:t>
            </a:r>
            <a:r>
              <a:rPr lang="en-US" dirty="0"/>
              <a:t> </a:t>
            </a:r>
            <a:r>
              <a:rPr lang="en-US" dirty="0" err="1"/>
              <a:t>indc</a:t>
            </a:r>
            <a:r>
              <a:rPr lang="en-US" dirty="0"/>
              <a:t> </a:t>
            </a:r>
            <a:r>
              <a:rPr lang="en-US" dirty="0" err="1"/>
              <a:t>infl</a:t>
            </a:r>
            <a:r>
              <a:rPr lang="en-US" dirty="0"/>
              <a:t> </a:t>
            </a:r>
            <a:r>
              <a:rPr lang="en-US" dirty="0" err="1"/>
              <a:t>nneo</a:t>
            </a:r>
            <a:r>
              <a:rPr lang="en-US" dirty="0"/>
              <a:t> norm null susp</a:t>
            </a:r>
          </a:p>
          <a:p>
            <a:pPr algn="ctr">
              <a:spcAft>
                <a:spcPts val="600"/>
              </a:spcAft>
            </a:pPr>
            <a:r>
              <a:rPr lang="en-US" dirty="0"/>
              <a:t>…</a:t>
            </a:r>
          </a:p>
        </p:txBody>
      </p:sp>
      <p:cxnSp>
        <p:nvCxnSpPr>
          <p:cNvPr id="167" name="Straight Arrow Connector 166">
            <a:extLst>
              <a:ext uri="{FF2B5EF4-FFF2-40B4-BE49-F238E27FC236}">
                <a16:creationId xmlns:a16="http://schemas.microsoft.com/office/drawing/2014/main" id="{506325C0-0189-580F-2604-A80AF1823AC3}"/>
              </a:ext>
            </a:extLst>
          </p:cNvPr>
          <p:cNvCxnSpPr>
            <a:cxnSpLocks/>
          </p:cNvCxnSpPr>
          <p:nvPr/>
        </p:nvCxnSpPr>
        <p:spPr>
          <a:xfrm flipH="1">
            <a:off x="30800768" y="14639902"/>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68" name="Rectangle: Rounded Corners 167">
            <a:extLst>
              <a:ext uri="{FF2B5EF4-FFF2-40B4-BE49-F238E27FC236}">
                <a16:creationId xmlns:a16="http://schemas.microsoft.com/office/drawing/2014/main" id="{2EE91E8C-0EDC-7EFA-BCCC-AE57A3B03264}"/>
              </a:ext>
            </a:extLst>
          </p:cNvPr>
          <p:cNvSpPr/>
          <p:nvPr/>
        </p:nvSpPr>
        <p:spPr>
          <a:xfrm>
            <a:off x="14990369" y="23554503"/>
            <a:ext cx="1565636" cy="791617"/>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DB8C0082-47CE-507E-AF6D-E8810FA945B3}"/>
              </a:ext>
            </a:extLst>
          </p:cNvPr>
          <p:cNvCxnSpPr>
            <a:cxnSpLocks/>
            <a:stCxn id="168" idx="0"/>
            <a:endCxn id="168" idx="2"/>
          </p:cNvCxnSpPr>
          <p:nvPr/>
        </p:nvCxnSpPr>
        <p:spPr>
          <a:xfrm>
            <a:off x="15773187" y="23554503"/>
            <a:ext cx="0" cy="791617"/>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70" name="Rectangle: Rounded Corners 169">
            <a:extLst>
              <a:ext uri="{FF2B5EF4-FFF2-40B4-BE49-F238E27FC236}">
                <a16:creationId xmlns:a16="http://schemas.microsoft.com/office/drawing/2014/main" id="{404D3ACF-F4AA-A5E6-E1D4-593A2C523838}"/>
              </a:ext>
            </a:extLst>
          </p:cNvPr>
          <p:cNvSpPr/>
          <p:nvPr/>
        </p:nvSpPr>
        <p:spPr>
          <a:xfrm>
            <a:off x="14990369" y="24824499"/>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B8B13E9-E820-D1E7-9DBE-16B4889D1917}"/>
              </a:ext>
            </a:extLst>
          </p:cNvPr>
          <p:cNvSpPr/>
          <p:nvPr/>
        </p:nvSpPr>
        <p:spPr>
          <a:xfrm>
            <a:off x="14990369" y="23551528"/>
            <a:ext cx="763098" cy="799817"/>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6EC90572-E144-AF06-FDD8-5FB0F003D464}"/>
              </a:ext>
            </a:extLst>
          </p:cNvPr>
          <p:cNvSpPr txBox="1"/>
          <p:nvPr/>
        </p:nvSpPr>
        <p:spPr>
          <a:xfrm>
            <a:off x="17056749" y="23542087"/>
            <a:ext cx="8742968" cy="2031325"/>
          </a:xfrm>
          <a:prstGeom prst="rect">
            <a:avLst/>
          </a:prstGeom>
          <a:noFill/>
        </p:spPr>
        <p:txBody>
          <a:bodyPr wrap="square" rtlCol="0">
            <a:spAutoFit/>
          </a:bodyPr>
          <a:lstStyle/>
          <a:p>
            <a:pPr>
              <a:spcAft>
                <a:spcPts val="600"/>
              </a:spcAft>
            </a:pPr>
            <a:r>
              <a:rPr lang="en-US" sz="4400" dirty="0"/>
              <a:t>Patch and position embedding</a:t>
            </a:r>
          </a:p>
          <a:p>
            <a:pPr>
              <a:spcAft>
                <a:spcPts val="600"/>
              </a:spcAft>
            </a:pPr>
            <a:endParaRPr lang="en-US" sz="2400" dirty="0"/>
          </a:p>
          <a:p>
            <a:pPr>
              <a:spcAft>
                <a:spcPts val="600"/>
              </a:spcAft>
            </a:pPr>
            <a:r>
              <a:rPr lang="en-US" sz="4400" dirty="0"/>
              <a:t>Extra learnable embedding</a:t>
            </a:r>
          </a:p>
        </p:txBody>
      </p:sp>
    </p:spTree>
    <p:extLst>
      <p:ext uri="{BB962C8B-B14F-4D97-AF65-F5344CB8AC3E}">
        <p14:creationId xmlns:p14="http://schemas.microsoft.com/office/powerpoint/2010/main" val="13361416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_v10" id="{D63E5CD0-3449-0C49-A569-2A31C6530714}" vid="{569724CB-EDC8-F54A-A802-35B8A3CA3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24951</TotalTime>
  <Words>1253</Words>
  <Application>Microsoft Office PowerPoint</Application>
  <PresentationFormat>Custom</PresentationFormat>
  <Paragraphs>137</Paragraphs>
  <Slides>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Calibri</vt:lpstr>
      <vt:lpstr>Calibri Light</vt:lpstr>
      <vt:lpstr>Monotype Corsiva</vt:lpstr>
      <vt:lpstr>Times New Roman</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 Thiess</dc:creator>
  <cp:lastModifiedBy>Claudia-Anca DUMITRESCU (98223)</cp:lastModifiedBy>
  <cp:revision>312</cp:revision>
  <dcterms:created xsi:type="dcterms:W3CDTF">2015-07-15T21:31:39Z</dcterms:created>
  <dcterms:modified xsi:type="dcterms:W3CDTF">2024-10-29T06:35:43Z</dcterms:modified>
</cp:coreProperties>
</file>