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7" r:id="rId2"/>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16" userDrawn="1">
          <p15:clr>
            <a:srgbClr val="A4A3A4"/>
          </p15:clr>
        </p15:guide>
        <p15:guide id="2" pos="288" userDrawn="1">
          <p15:clr>
            <a:srgbClr val="A4A3A4"/>
          </p15:clr>
        </p15:guide>
        <p15:guide id="3" pos="11520" userDrawn="1">
          <p15:clr>
            <a:srgbClr val="A4A3A4"/>
          </p15:clr>
        </p15:guide>
        <p15:guide id="4" pos="22752" userDrawn="1">
          <p15:clr>
            <a:srgbClr val="A4A3A4"/>
          </p15:clr>
        </p15:guide>
        <p15:guide id="5" pos="17352" userDrawn="1">
          <p15:clr>
            <a:srgbClr val="A4A3A4"/>
          </p15:clr>
        </p15:guide>
        <p15:guide id="6" orient="horz" pos="72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85"/>
    <a:srgbClr val="B30738"/>
    <a:srgbClr val="9A2B33"/>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59" autoAdjust="0"/>
    <p:restoredTop sz="94830" autoAdjust="0"/>
  </p:normalViewPr>
  <p:slideViewPr>
    <p:cSldViewPr snapToGrid="0">
      <p:cViewPr>
        <p:scale>
          <a:sx n="32" d="100"/>
          <a:sy n="32" d="100"/>
        </p:scale>
        <p:origin x="475" y="187"/>
      </p:cViewPr>
      <p:guideLst>
        <p:guide orient="horz" pos="17016"/>
        <p:guide pos="288"/>
        <p:guide pos="11520"/>
        <p:guide pos="22752"/>
        <p:guide pos="17352"/>
        <p:guide orient="horz" pos="7262"/>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10/22/2024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10/22/2024</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A56AC039-58AD-7086-9BAD-7B5ABFBC5787}"/>
              </a:ext>
            </a:extLst>
          </p:cNvPr>
          <p:cNvSpPr txBox="1">
            <a:spLocks noChangeArrowheads="1"/>
          </p:cNvSpPr>
          <p:nvPr/>
        </p:nvSpPr>
        <p:spPr bwMode="auto">
          <a:xfrm>
            <a:off x="9318788" y="18986371"/>
            <a:ext cx="8577072" cy="794224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TUH Breast Digital Pathology Corpus</a:t>
            </a:r>
            <a:endParaRPr lang="en-US" sz="3200" b="1" dirty="0">
              <a:solidFill>
                <a:srgbClr val="333399"/>
              </a:solidFill>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Dataset generated from breast biopsy slides borrowed from Temple University hospital. Includes 3505 slides from 296 patients, collected in a total of 296 biopsy sessions.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sample spread of normal tissue and noncancerous labels (8895 total labels), as well as tissue undergoing precancerous developments (5362 total labels).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variety of stain types such as H&amp;E, Reticulin, Alcian Blue, and Immunohistochemistry staining.</a:t>
            </a: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5" name="Text Box 7">
            <a:extLst>
              <a:ext uri="{FF2B5EF4-FFF2-40B4-BE49-F238E27FC236}">
                <a16:creationId xmlns:a16="http://schemas.microsoft.com/office/drawing/2014/main" id="{2EDBC55C-5FDA-0B24-E951-DF70B12FEA61}"/>
              </a:ext>
            </a:extLst>
          </p:cNvPr>
          <p:cNvSpPr txBox="1">
            <a:spLocks noChangeArrowheads="1"/>
          </p:cNvSpPr>
          <p:nvPr/>
        </p:nvSpPr>
        <p:spPr bwMode="auto">
          <a:xfrm>
            <a:off x="9273046" y="3661347"/>
            <a:ext cx="8577072" cy="766004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kern="100" dirty="0">
                <a:ln w="0"/>
                <a:solidFill>
                  <a:srgbClr val="333399"/>
                </a:solidFill>
                <a:latin typeface="Arial" pitchFamily="34" charset="0"/>
                <a:ea typeface="Verdana" panose="020B0604030504040204" pitchFamily="34" charset="0"/>
                <a:cs typeface="Arial" pitchFamily="34" charset="0"/>
              </a:rPr>
              <a:t>Data Sets:</a:t>
            </a:r>
          </a:p>
          <a:p>
            <a:pPr defTabSz="695291">
              <a:spcAft>
                <a:spcPts val="1200"/>
              </a:spcAft>
              <a:tabLst>
                <a:tab pos="380981" algn="l"/>
              </a:tabLst>
              <a:defRPr/>
            </a:pPr>
            <a:r>
              <a:rPr lang="en-US" sz="2400" b="1" kern="100" dirty="0">
                <a:latin typeface="Arial" panose="020B0604020202020204" pitchFamily="34" charset="0"/>
                <a:cs typeface="Arial" panose="020B0604020202020204" pitchFamily="34" charset="0"/>
              </a:rPr>
              <a:t>Two data sets below allow to train on a wide range of cancerous and noncancerous tissue. Data is annotated with the set of labels presented below, which were developed to select distinct formations that can be found on a pathology slide.</a:t>
            </a: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7" name="TextBox 6"/>
          <p:cNvSpPr txBox="1"/>
          <p:nvPr/>
        </p:nvSpPr>
        <p:spPr>
          <a:xfrm>
            <a:off x="536735" y="496336"/>
            <a:ext cx="35582065" cy="2871744"/>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r>
              <a:rPr lang="en-US" sz="4400" dirty="0"/>
              <a:t>Big Data Resources for Digital Pathology</a:t>
            </a:r>
          </a:p>
          <a:p>
            <a:pPr defTabSz="237744">
              <a:spcAft>
                <a:spcPts val="0"/>
              </a:spcAft>
              <a:tabLst>
                <a:tab pos="11461750" algn="ctr"/>
                <a:tab pos="23082250" algn="ctr"/>
              </a:tabLst>
            </a:pPr>
            <a:r>
              <a:rPr lang="en-US" sz="3200" dirty="0">
                <a:solidFill>
                  <a:schemeClr val="tx1"/>
                </a:solidFill>
              </a:rPr>
              <a:t>	M. Bagritsevich, D. Hackel, C. </a:t>
            </a:r>
            <a:r>
              <a:rPr lang="en-US" sz="3200" dirty="0" err="1">
                <a:solidFill>
                  <a:schemeClr val="tx1"/>
                </a:solidFill>
              </a:rPr>
              <a:t>Dumitrescu</a:t>
            </a:r>
            <a:r>
              <a:rPr lang="en-US" sz="3200" dirty="0">
                <a:solidFill>
                  <a:schemeClr val="tx1"/>
                </a:solidFill>
              </a:rPr>
              <a:t> 	D. Connolly, C. Wu, B. Schultz, B. Brown,</a:t>
            </a:r>
          </a:p>
          <a:p>
            <a:pPr defTabSz="237744">
              <a:spcAft>
                <a:spcPts val="0"/>
              </a:spcAft>
              <a:tabLst>
                <a:tab pos="11461750" algn="ctr"/>
                <a:tab pos="23082250" algn="ctr"/>
              </a:tabLst>
            </a:pPr>
            <a:r>
              <a:rPr lang="en-US" sz="3200" dirty="0">
                <a:solidFill>
                  <a:schemeClr val="tx1"/>
                </a:solidFill>
              </a:rPr>
              <a:t>	I. Obeid, and J. Picone	J. James, Y. Gong, and H. Wu</a:t>
            </a:r>
          </a:p>
          <a:p>
            <a:pPr marR="0" defTabSz="237744">
              <a:spcBef>
                <a:spcPts val="0"/>
              </a:spcBef>
              <a:spcAft>
                <a:spcPts val="0"/>
              </a:spcAft>
              <a:tabLst>
                <a:tab pos="11461750" algn="ctr"/>
                <a:tab pos="23082250" algn="ctr"/>
              </a:tabLst>
            </a:pPr>
            <a:r>
              <a:rPr lang="en-US" sz="3200" dirty="0">
                <a:solidFill>
                  <a:schemeClr val="tx1"/>
                </a:solidFill>
              </a:rPr>
              <a:t>	The Neural Engineering Data Consortium	Fox Chase Cancer Center</a:t>
            </a:r>
            <a:br>
              <a:rPr lang="en-US" sz="3200" dirty="0">
                <a:solidFill>
                  <a:schemeClr val="tx1"/>
                </a:solidFill>
              </a:rPr>
            </a:br>
            <a:r>
              <a:rPr lang="en-US" sz="3200" dirty="0">
                <a:solidFill>
                  <a:schemeClr val="tx1"/>
                </a:solidFill>
              </a:rPr>
              <a:t>	Temple University	Temple University</a:t>
            </a:r>
          </a:p>
          <a:p>
            <a:pPr algn="ctr"/>
            <a:endParaRPr lang="en-US" sz="4400" dirty="0"/>
          </a:p>
          <a:p>
            <a:pPr marL="0" marR="0" algn="ctr">
              <a:spcBef>
                <a:spcPts val="0"/>
              </a:spcBef>
              <a:spcAft>
                <a:spcPts val="0"/>
              </a:spcAft>
            </a:pPr>
            <a:endParaRPr lang="en-US" sz="4400" dirty="0"/>
          </a:p>
        </p:txBody>
      </p:sp>
      <p:sp>
        <p:nvSpPr>
          <p:cNvPr id="38" name="Text Box 7"/>
          <p:cNvSpPr txBox="1">
            <a:spLocks noChangeArrowheads="1"/>
          </p:cNvSpPr>
          <p:nvPr/>
        </p:nvSpPr>
        <p:spPr bwMode="auto">
          <a:xfrm>
            <a:off x="457198" y="3678285"/>
            <a:ext cx="8477600" cy="1263189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Aim of the project is to generate public access data to be used in machine learning. The data is focused on breast cancer diagnostics, which affects 13% of women in United States.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Digital pathology has the potential to ease the diagnosis, as well as its speed and accuracy.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Pathology slides are digitized using a Leica </a:t>
            </a:r>
            <a:r>
              <a:rPr lang="en-US" sz="2400" b="1" kern="100" dirty="0" err="1">
                <a:latin typeface="Arial" panose="020B0604020202020204" pitchFamily="34" charset="0"/>
                <a:cs typeface="Arial" panose="020B0604020202020204" pitchFamily="34" charset="0"/>
              </a:rPr>
              <a:t>Aperio</a:t>
            </a:r>
            <a:r>
              <a:rPr lang="en-US" sz="2400" b="1" kern="100" dirty="0">
                <a:latin typeface="Arial" panose="020B0604020202020204" pitchFamily="34" charset="0"/>
                <a:cs typeface="Arial" panose="020B0604020202020204" pitchFamily="34" charset="0"/>
              </a:rPr>
              <a:t> scanner, manually annotated using </a:t>
            </a:r>
            <a:r>
              <a:rPr lang="en-US" sz="2400" b="1" kern="100" dirty="0" err="1">
                <a:latin typeface="Arial" panose="020B0604020202020204" pitchFamily="34" charset="0"/>
                <a:cs typeface="Arial" panose="020B0604020202020204" pitchFamily="34" charset="0"/>
              </a:rPr>
              <a:t>ImageScope</a:t>
            </a:r>
            <a:r>
              <a:rPr lang="en-US" sz="2400" b="1" kern="100" dirty="0">
                <a:latin typeface="Arial" panose="020B0604020202020204" pitchFamily="34" charset="0"/>
                <a:cs typeface="Arial" panose="020B0604020202020204" pitchFamily="34" charset="0"/>
              </a:rPr>
              <a:t> software, and used to develop a machine learning model. The goal of the model is to be able to annotate novel pathology samples with high precision.</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These resources can be used to develop a new generation of machine learning technology that is more robust and can classify a wider range of data and pathology types.</a:t>
            </a:r>
          </a:p>
        </p:txBody>
      </p:sp>
      <p:sp>
        <p:nvSpPr>
          <p:cNvPr id="40" name="TextBox 39"/>
          <p:cNvSpPr txBox="1">
            <a:spLocks/>
          </p:cNvSpPr>
          <p:nvPr/>
        </p:nvSpPr>
        <p:spPr>
          <a:xfrm>
            <a:off x="556110" y="16310175"/>
            <a:ext cx="8337221" cy="10404989"/>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tabLst>
                <a:tab pos="380981" algn="l"/>
              </a:tabLst>
              <a:defRPr/>
            </a:pPr>
            <a:r>
              <a:rPr lang="en-US" sz="3200" dirty="0"/>
              <a:t>Challenges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One of the unique challenges of digital pathology is ensuring annotation accuracy and uniformity between annotators. This is done by working with pathologists from Temple Hospital and conducting cross-reviews of the data between annotators.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A particular challenge faced when generating these datasets is differentiating between ductal carcinoma in situ (carcinogenic, </a:t>
            </a:r>
            <a:r>
              <a:rPr lang="en-US" sz="2400" kern="100" dirty="0" err="1">
                <a:solidFill>
                  <a:schemeClr val="tx1"/>
                </a:solidFill>
              </a:rPr>
              <a:t>dcis</a:t>
            </a:r>
            <a:r>
              <a:rPr lang="en-US" sz="2400" kern="100" dirty="0">
                <a:solidFill>
                  <a:schemeClr val="tx1"/>
                </a:solidFill>
              </a:rPr>
              <a:t>) and ductal hyperplasia (benign, </a:t>
            </a:r>
            <a:r>
              <a:rPr lang="en-US" sz="2400" kern="100" dirty="0" err="1">
                <a:solidFill>
                  <a:schemeClr val="tx1"/>
                </a:solidFill>
              </a:rPr>
              <a:t>nneo</a:t>
            </a:r>
            <a:r>
              <a:rPr lang="en-US" sz="2400" kern="100" dirty="0">
                <a:solidFill>
                  <a:schemeClr val="tx1"/>
                </a:solidFill>
              </a:rPr>
              <a:t>) when annotating. In clinical setting diagnosis is usually confirmed with immunohistochemistry stain, which is not always available to annotators.</a:t>
            </a:r>
          </a:p>
        </p:txBody>
      </p:sp>
      <p:sp>
        <p:nvSpPr>
          <p:cNvPr id="51" name="Text Box 7"/>
          <p:cNvSpPr txBox="1">
            <a:spLocks noChangeArrowheads="1"/>
          </p:cNvSpPr>
          <p:nvPr/>
        </p:nvSpPr>
        <p:spPr bwMode="auto">
          <a:xfrm>
            <a:off x="9347790" y="11437447"/>
            <a:ext cx="8477600" cy="7432872"/>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FCCC Digital Pathology Corpus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Dataset generated form breast biopsy slides burrowed from Fox Chace Cancer Hospital. Includes 14,288 slides collected from 13,230 subjects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This data set provides a wide range of cancer samples, with 10906 instances of invasive ductal cancer (</a:t>
            </a:r>
            <a:r>
              <a:rPr lang="en-US" sz="2400" b="1" kern="100" dirty="0" err="1">
                <a:latin typeface="Arial" pitchFamily="34" charset="0"/>
                <a:cs typeface="Arial" pitchFamily="34" charset="0"/>
              </a:rPr>
              <a:t>indc</a:t>
            </a:r>
            <a:r>
              <a:rPr lang="en-US" sz="2400" b="1" kern="100" dirty="0">
                <a:latin typeface="Arial" pitchFamily="34" charset="0"/>
                <a:cs typeface="Arial" pitchFamily="34" charset="0"/>
              </a:rPr>
              <a:t>) and 1222 instances of ductal carcinoma in situ (</a:t>
            </a:r>
            <a:r>
              <a:rPr lang="en-US" sz="2400" b="1" kern="100" dirty="0" err="1">
                <a:latin typeface="Arial" pitchFamily="34" charset="0"/>
                <a:cs typeface="Arial" pitchFamily="34" charset="0"/>
              </a:rPr>
              <a:t>dcis</a:t>
            </a:r>
            <a:r>
              <a:rPr lang="en-US" sz="2400" b="1" kern="100" dirty="0">
                <a:latin typeface="Arial" pitchFamily="34" charset="0"/>
                <a:cs typeface="Arial" pitchFamily="34" charset="0"/>
              </a:rPr>
              <a:t>).</a:t>
            </a:r>
          </a:p>
          <a:p>
            <a:pPr algn="just" defTabSz="695291">
              <a:spcAft>
                <a:spcPts val="47000"/>
              </a:spcAft>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470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47000"/>
              </a:spcAft>
              <a:buFont typeface="Arial" panose="020B0604020202020204" pitchFamily="34" charset="0"/>
              <a:buChar char="•"/>
              <a:tabLst>
                <a:tab pos="168275" algn="l"/>
              </a:tabLst>
              <a:defRPr/>
            </a:pPr>
            <a:endParaRPr lang="en-US" sz="2400" b="1" dirty="0">
              <a:latin typeface="Arial" pitchFamily="34" charset="0"/>
              <a:cs typeface="Arial" pitchFamily="34" charset="0"/>
            </a:endParaRPr>
          </a:p>
        </p:txBody>
      </p:sp>
      <p:sp>
        <p:nvSpPr>
          <p:cNvPr id="52" name="Text Box 7"/>
          <p:cNvSpPr txBox="1">
            <a:spLocks noChangeArrowheads="1"/>
          </p:cNvSpPr>
          <p:nvPr/>
        </p:nvSpPr>
        <p:spPr bwMode="auto">
          <a:xfrm>
            <a:off x="18350319" y="3655211"/>
            <a:ext cx="8577072" cy="2328045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 Box 7"/>
          <p:cNvSpPr txBox="1">
            <a:spLocks noChangeArrowheads="1"/>
          </p:cNvSpPr>
          <p:nvPr/>
        </p:nvSpPr>
        <p:spPr bwMode="auto">
          <a:xfrm>
            <a:off x="27377052" y="3661347"/>
            <a:ext cx="8792308" cy="1368121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Impact</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Received PA Breast Cancer Coalition grant for $100,000, National Science Foundation MRI grant (Award No. 1726188) A Temple University CAT grant (CHECK, I got this info from </a:t>
            </a:r>
            <a:r>
              <a:rPr lang="en-US" sz="2400" b="1" kern="100" dirty="0" err="1">
                <a:latin typeface="Arial" panose="020B0604020202020204" pitchFamily="34" charset="0"/>
                <a:cs typeface="Arial" panose="020B0604020202020204" pitchFamily="34" charset="0"/>
              </a:rPr>
              <a:t>fccc</a:t>
            </a:r>
            <a:r>
              <a:rPr lang="en-US" sz="2400" b="1" kern="100" dirty="0">
                <a:latin typeface="Arial" panose="020B0604020202020204" pitchFamily="34" charset="0"/>
                <a:cs typeface="Arial" panose="020B0604020202020204" pitchFamily="34" charset="0"/>
              </a:rPr>
              <a:t> readme file)</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Provides open source data for development of life saving technology</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Has provided opportunity for Undergraduate Research to (number) over the last years.</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32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p:txBody>
      </p:sp>
      <p:sp>
        <p:nvSpPr>
          <p:cNvPr id="47" name="Text Box 7"/>
          <p:cNvSpPr txBox="1">
            <a:spLocks noChangeArrowheads="1"/>
          </p:cNvSpPr>
          <p:nvPr/>
        </p:nvSpPr>
        <p:spPr bwMode="auto">
          <a:xfrm>
            <a:off x="27335201" y="17630875"/>
            <a:ext cx="8792307" cy="9318526"/>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 and Future Work –</a:t>
            </a:r>
            <a:r>
              <a:rPr lang="en-US" sz="3200" b="1" dirty="0">
                <a:solidFill>
                  <a:srgbClr val="333399"/>
                </a:solidFill>
                <a:highlight>
                  <a:srgbClr val="FFFF00"/>
                </a:highlight>
                <a:latin typeface="Arial" pitchFamily="34" charset="0"/>
                <a:cs typeface="Arial" pitchFamily="34" charset="0"/>
              </a:rPr>
              <a:t> Kept from IEEE SPMB 2023 for now</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abstract introduces the release of two substantial resources pertinent to digital pathology, all of which are publicly available. </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are currently in the process of annotating approximately 1,400 breast tissue images from FCDP to complement our TUDP release. These additional images will support a number of interesting studies including invariance and robustness.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Future research is focusing on the use of unsupervised learning techniques to automatically classify and label the data. We are exploring ways to automatically detect stain and tissue type.</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Acknowledgments</a:t>
            </a:r>
          </a:p>
          <a:p>
            <a:pPr marL="0" marR="0" algn="just">
              <a:spcBef>
                <a:spcPts val="0"/>
              </a:spcBef>
              <a:spcAft>
                <a:spcPts val="1200"/>
              </a:spcAft>
            </a:pPr>
            <a:r>
              <a:rPr lang="en-US" sz="1800" b="1" dirty="0">
                <a:effectLst/>
                <a:latin typeface="Times New Roman" panose="02020603050405020304" pitchFamily="18" charset="0"/>
                <a:ea typeface="Times New Roman" panose="02020603050405020304" pitchFamily="18" charset="0"/>
              </a:rPr>
              <a:t>This material is based upon work supported in part by the National Science Foundation under grants under grants nos. CNS-1726188 and 1925494, by the Temple University Office of the Vice President for Research, and by the Temple University College of Engineering Summer Research Experience for Undergraduates program. Any opinions, findings, and conclusions or recommendations expressed in this material are those of the author(s) and do not necessarily reflect the views of the National Science Foundation or Temple University.</a:t>
            </a: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id="{C4C3B735-1FB7-F184-C4EB-CDEAFF70BAFF}"/>
              </a:ext>
            </a:extLst>
          </p:cNvPr>
          <p:cNvPicPr>
            <a:picLocks noChangeAspect="1"/>
          </p:cNvPicPr>
          <p:nvPr/>
        </p:nvPicPr>
        <p:blipFill>
          <a:blip r:embed="rId3"/>
          <a:stretch>
            <a:fillRect/>
          </a:stretch>
        </p:blipFill>
        <p:spPr>
          <a:xfrm>
            <a:off x="536735" y="496336"/>
            <a:ext cx="5805867" cy="890157"/>
          </a:xfrm>
          <a:prstGeom prst="rect">
            <a:avLst/>
          </a:prstGeom>
        </p:spPr>
      </p:pic>
      <p:sp>
        <p:nvSpPr>
          <p:cNvPr id="22" name="TextBox 21">
            <a:extLst>
              <a:ext uri="{FF2B5EF4-FFF2-40B4-BE49-F238E27FC236}">
                <a16:creationId xmlns:a16="http://schemas.microsoft.com/office/drawing/2014/main" id="{DA95BE2C-B8B8-B16D-63D8-C3389EE41927}"/>
              </a:ext>
            </a:extLst>
          </p:cNvPr>
          <p:cNvSpPr txBox="1"/>
          <p:nvPr/>
        </p:nvSpPr>
        <p:spPr>
          <a:xfrm>
            <a:off x="1871069" y="1210047"/>
            <a:ext cx="4090820" cy="492443"/>
          </a:xfrm>
          <a:prstGeom prst="rect">
            <a:avLst/>
          </a:prstGeom>
          <a:noFill/>
        </p:spPr>
        <p:txBody>
          <a:bodyPr wrap="square" lIns="0" tIns="0" rIns="0" bIns="0" rtlCol="0" anchor="ctr" anchorCtr="1">
            <a:spAutoFit/>
          </a:bodyPr>
          <a:lstStyle/>
          <a:p>
            <a:pPr algn="ctr"/>
            <a:r>
              <a:rPr lang="en-US" sz="3200" i="1" dirty="0" err="1">
                <a:latin typeface="Monotype Corsiva"/>
                <a:cs typeface="Monotype Corsiva"/>
              </a:rPr>
              <a:t>www.nedcdata.org</a:t>
            </a:r>
            <a:endParaRPr lang="en-US" sz="3200" i="1" dirty="0">
              <a:solidFill>
                <a:srgbClr val="000000"/>
              </a:solidFill>
              <a:latin typeface="Monotype Corsiva"/>
              <a:cs typeface="Monotype Corsiva"/>
            </a:endParaRPr>
          </a:p>
        </p:txBody>
      </p:sp>
      <p:cxnSp>
        <p:nvCxnSpPr>
          <p:cNvPr id="26" name="Straight Connector 25">
            <a:extLst>
              <a:ext uri="{FF2B5EF4-FFF2-40B4-BE49-F238E27FC236}">
                <a16:creationId xmlns:a16="http://schemas.microsoft.com/office/drawing/2014/main" id="{8E4B1DEC-FE39-4E8E-604D-9D04DC83D58D}"/>
              </a:ext>
            </a:extLst>
          </p:cNvPr>
          <p:cNvCxnSpPr/>
          <p:nvPr/>
        </p:nvCxnSpPr>
        <p:spPr>
          <a:xfrm flipH="1">
            <a:off x="12344400" y="-652133"/>
            <a:ext cx="5943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048846-8BE3-5EBF-ED8B-65E7A7D7428B}"/>
              </a:ext>
            </a:extLst>
          </p:cNvPr>
          <p:cNvPicPr>
            <a:picLocks noChangeAspect="1"/>
          </p:cNvPicPr>
          <p:nvPr/>
        </p:nvPicPr>
        <p:blipFill rotWithShape="1">
          <a:blip r:embed="rId4">
            <a:extLst>
              <a:ext uri="{28A0092B-C50C-407E-A947-70E740481C1C}">
                <a14:useLocalDpi xmlns:a14="http://schemas.microsoft.com/office/drawing/2010/main" val="0"/>
              </a:ext>
            </a:extLst>
          </a:blip>
          <a:srcRect t="1" b="977"/>
          <a:stretch/>
        </p:blipFill>
        <p:spPr bwMode="auto">
          <a:xfrm>
            <a:off x="1110167" y="13915984"/>
            <a:ext cx="3124756" cy="1906339"/>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4C4D7D3-EF43-6795-B805-EEF53676A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12513" y="605065"/>
            <a:ext cx="4356847" cy="1371600"/>
          </a:xfrm>
          <a:prstGeom prst="rect">
            <a:avLst/>
          </a:prstGeom>
        </p:spPr>
      </p:pic>
      <p:pic>
        <p:nvPicPr>
          <p:cNvPr id="20" name="Picture 19" descr="A close up of a piece of paper&#10;&#10;Description automatically generated">
            <a:extLst>
              <a:ext uri="{FF2B5EF4-FFF2-40B4-BE49-F238E27FC236}">
                <a16:creationId xmlns:a16="http://schemas.microsoft.com/office/drawing/2014/main" id="{22B453F9-AC49-4928-DD9D-290D183EC8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321" y="10927687"/>
            <a:ext cx="3800677" cy="2500446"/>
          </a:xfrm>
          <a:prstGeom prst="rect">
            <a:avLst/>
          </a:prstGeom>
          <a:ln>
            <a:noFill/>
          </a:ln>
          <a:effectLst>
            <a:outerShdw blurRad="50800" dist="762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6AD54B96-6429-1FB4-9DC9-C2B203EF59D1}"/>
              </a:ext>
            </a:extLst>
          </p:cNvPr>
          <p:cNvGraphicFramePr>
            <a:graphicFrameLocks noGrp="1"/>
          </p:cNvGraphicFramePr>
          <p:nvPr>
            <p:extLst>
              <p:ext uri="{D42A27DB-BD31-4B8C-83A1-F6EECF244321}">
                <p14:modId xmlns:p14="http://schemas.microsoft.com/office/powerpoint/2010/main" val="1370904850"/>
              </p:ext>
            </p:extLst>
          </p:nvPr>
        </p:nvGraphicFramePr>
        <p:xfrm>
          <a:off x="9631056" y="6398801"/>
          <a:ext cx="7861052" cy="4796623"/>
        </p:xfrm>
        <a:graphic>
          <a:graphicData uri="http://schemas.openxmlformats.org/drawingml/2006/table">
            <a:tbl>
              <a:tblPr firstRow="1" firstCol="1" bandRow="1">
                <a:tableStyleId>{5C22544A-7EE6-4342-B048-85BDC9FD1C3A}</a:tableStyleId>
              </a:tblPr>
              <a:tblGrid>
                <a:gridCol w="3042592">
                  <a:extLst>
                    <a:ext uri="{9D8B030D-6E8A-4147-A177-3AD203B41FA5}">
                      <a16:colId xmlns:a16="http://schemas.microsoft.com/office/drawing/2014/main" val="3017789180"/>
                    </a:ext>
                  </a:extLst>
                </a:gridCol>
                <a:gridCol w="4818460">
                  <a:extLst>
                    <a:ext uri="{9D8B030D-6E8A-4147-A177-3AD203B41FA5}">
                      <a16:colId xmlns:a16="http://schemas.microsoft.com/office/drawing/2014/main" val="3626525997"/>
                    </a:ext>
                  </a:extLst>
                </a:gridCol>
              </a:tblGrid>
              <a:tr h="407503">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Label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Description / Features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01167195"/>
                  </a:ext>
                </a:extLst>
              </a:tr>
              <a:tr h="271962">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Normal (norm)</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ducts and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43366509"/>
                  </a:ext>
                </a:extLst>
              </a:tr>
              <a:tr h="271962">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Background (bckg)</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stroma, no ducts or lobules</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63596350"/>
                  </a:ext>
                </a:extLst>
              </a:tr>
              <a:tr h="54392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Artifact (</a:t>
                      </a:r>
                      <a:r>
                        <a:rPr lang="en-US" sz="1800" b="1" i="0" dirty="0" err="1">
                          <a:effectLst/>
                          <a:latin typeface="Arial" panose="020B0604020202020204" pitchFamily="34" charset="0"/>
                          <a:cs typeface="Arial" panose="020B0604020202020204" pitchFamily="34" charset="0"/>
                        </a:rPr>
                        <a:t>artf</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grease pen marks, stitches, foreign bodies,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41781042"/>
                  </a:ext>
                </a:extLst>
              </a:tr>
              <a:tr h="54392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Non-Neoplastic (</a:t>
                      </a:r>
                      <a:r>
                        <a:rPr lang="en-US" sz="1800" b="1" i="0" dirty="0" err="1">
                          <a:effectLst/>
                          <a:latin typeface="Arial" panose="020B0604020202020204" pitchFamily="34" charset="0"/>
                          <a:cs typeface="Arial" panose="020B0604020202020204" pitchFamily="34" charset="0"/>
                        </a:rPr>
                        <a:t>nneo</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fibrosis, hyperplasia, intraductal papilloma, adenosis, ectasia,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62364324"/>
                  </a:ext>
                </a:extLst>
              </a:tr>
              <a:tr h="271962">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Inflammation (infl)</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areas of inflammation</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31412667"/>
                  </a:ext>
                </a:extLst>
              </a:tr>
              <a:tr h="543924">
                <a:tc>
                  <a:txBody>
                    <a:bodyPr/>
                    <a:lstStyle/>
                    <a:p>
                      <a:pPr marL="0" marR="0" lvl="0" indent="0" algn="l" defTabSz="3657418" rtl="0" eaLnBrk="1" fontAlgn="auto" latinLnBrk="0" hangingPunct="1">
                        <a:lnSpc>
                          <a:spcPct val="100000"/>
                        </a:lnSpc>
                        <a:spcBef>
                          <a:spcPts val="0"/>
                        </a:spcBef>
                        <a:spcAft>
                          <a:spcPts val="0"/>
                        </a:spcAft>
                        <a:buClrTx/>
                        <a:buSzTx/>
                        <a:buFontTx/>
                        <a:buNone/>
                        <a:tabLst/>
                        <a:defRPr/>
                      </a:pPr>
                      <a:r>
                        <a:rPr lang="en-US" sz="1800" b="1" i="0" dirty="0">
                          <a:effectLst/>
                          <a:latin typeface="Arial" panose="020B0604020202020204" pitchFamily="34" charset="0"/>
                          <a:cs typeface="Arial" panose="020B0604020202020204" pitchFamily="34" charset="0"/>
                        </a:rPr>
                        <a:t>Suspected (susp)</a:t>
                      </a:r>
                      <a:endParaRPr lang="en-US" sz="1800" b="1" dirty="0">
                        <a:solidFill>
                          <a:srgbClr val="333399"/>
                        </a:solidFill>
                        <a:latin typeface="Arial" pitchFamily="34" charset="0"/>
                        <a:cs typeface="Arial" pitchFamily="34" charset="0"/>
                      </a:endParaRPr>
                    </a:p>
                  </a:txBody>
                  <a:tcPr marL="68580" marR="68580" marT="0" marB="0"/>
                </a:tc>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regions that are at risk of developing into cancerous regions</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01496286"/>
                  </a:ext>
                </a:extLst>
              </a:tr>
              <a:tr h="543924">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Ductal Carcinoma in Situ (dcis)</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and lobular carcinoma in situ</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05808129"/>
                  </a:ext>
                </a:extLst>
              </a:tr>
              <a:tr h="815886">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Invasive Ductal Carcinoma (indc)</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a:effectLst/>
                          <a:latin typeface="Arial" panose="020B0604020202020204" pitchFamily="34" charset="0"/>
                          <a:cs typeface="Arial" panose="020B0604020202020204" pitchFamily="34" charset="0"/>
                        </a:rPr>
                        <a:t>invasive ductal carcinoma, invasive lobular carcinoma, and invasive mammary carcinoma</a:t>
                      </a:r>
                      <a:endParaRPr lang="en-US" sz="1800" b="1" i="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34903404"/>
                  </a:ext>
                </a:extLst>
              </a:tr>
              <a:tr h="54392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(null)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tissue, normally due to issues with the cut/stain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89699989"/>
                  </a:ext>
                </a:extLst>
              </a:tr>
            </a:tbl>
          </a:graphicData>
        </a:graphic>
      </p:graphicFrame>
      <p:sp>
        <p:nvSpPr>
          <p:cNvPr id="116" name="Rectangle 115">
            <a:extLst>
              <a:ext uri="{FF2B5EF4-FFF2-40B4-BE49-F238E27FC236}">
                <a16:creationId xmlns:a16="http://schemas.microsoft.com/office/drawing/2014/main" id="{09C89BAE-78D0-ED41-FAE7-95E957D6AD41}"/>
              </a:ext>
            </a:extLst>
          </p:cNvPr>
          <p:cNvSpPr/>
          <p:nvPr/>
        </p:nvSpPr>
        <p:spPr>
          <a:xfrm>
            <a:off x="27442818" y="26162000"/>
            <a:ext cx="8577072" cy="673463"/>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itchFamily="34" charset="0"/>
                <a:cs typeface="Arial" pitchFamily="34" charset="0"/>
              </a:rPr>
              <a:t>To learn more about our resources, please use this URL:</a:t>
            </a:r>
          </a:p>
          <a:p>
            <a:pPr algn="ctr"/>
            <a:r>
              <a:rPr lang="en-IN" sz="1800" b="1" i="1" dirty="0">
                <a:solidFill>
                  <a:schemeClr val="tx1"/>
                </a:solidFill>
                <a:latin typeface="Arial" panose="020B0604020202020204" pitchFamily="34" charset="0"/>
                <a:cs typeface="Arial" panose="020B0604020202020204" pitchFamily="34" charset="0"/>
              </a:rPr>
              <a:t>https://</a:t>
            </a:r>
            <a:r>
              <a:rPr lang="en-IN" sz="1800" b="1" i="1" dirty="0" err="1">
                <a:solidFill>
                  <a:schemeClr val="tx1"/>
                </a:solidFill>
                <a:latin typeface="Arial" panose="020B0604020202020204" pitchFamily="34" charset="0"/>
                <a:cs typeface="Arial" panose="020B0604020202020204" pitchFamily="34" charset="0"/>
              </a:rPr>
              <a:t>isip.piconepress.com</a:t>
            </a:r>
            <a:r>
              <a:rPr lang="en-IN" sz="1800" b="1" i="1" dirty="0">
                <a:solidFill>
                  <a:schemeClr val="tx1"/>
                </a:solidFill>
                <a:latin typeface="Arial" panose="020B0604020202020204" pitchFamily="34" charset="0"/>
                <a:cs typeface="Arial" panose="020B0604020202020204" pitchFamily="34" charset="0"/>
              </a:rPr>
              <a:t>/projects/nsf_dpath</a:t>
            </a:r>
          </a:p>
        </p:txBody>
      </p:sp>
      <p:pic>
        <p:nvPicPr>
          <p:cNvPr id="2" name="Picture 1">
            <a:extLst>
              <a:ext uri="{FF2B5EF4-FFF2-40B4-BE49-F238E27FC236}">
                <a16:creationId xmlns:a16="http://schemas.microsoft.com/office/drawing/2014/main" id="{6F7A8C3A-75CD-7CF6-2406-25EBB5E71C77}"/>
              </a:ext>
            </a:extLst>
          </p:cNvPr>
          <p:cNvPicPr>
            <a:picLocks noChangeAspect="1"/>
          </p:cNvPicPr>
          <p:nvPr/>
        </p:nvPicPr>
        <p:blipFill rotWithShape="1">
          <a:blip r:embed="rId7"/>
          <a:srcRect t="1963" r="13280"/>
          <a:stretch/>
        </p:blipFill>
        <p:spPr bwMode="auto">
          <a:xfrm>
            <a:off x="9733850" y="24396567"/>
            <a:ext cx="3827732" cy="2102164"/>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E82F6DA-9C3B-025B-3FB6-A63E1B8FBCC1}"/>
              </a:ext>
            </a:extLst>
          </p:cNvPr>
          <p:cNvPicPr>
            <a:picLocks noChangeAspect="1"/>
          </p:cNvPicPr>
          <p:nvPr/>
        </p:nvPicPr>
        <p:blipFill>
          <a:blip r:embed="rId8"/>
          <a:stretch>
            <a:fillRect/>
          </a:stretch>
        </p:blipFill>
        <p:spPr>
          <a:xfrm>
            <a:off x="13867781" y="24415404"/>
            <a:ext cx="3721880" cy="2119891"/>
          </a:xfrm>
          <a:prstGeom prst="rect">
            <a:avLst/>
          </a:prstGeom>
          <a:ln>
            <a:noFill/>
          </a:ln>
          <a:effectLst>
            <a:outerShdw blurRad="50800" dist="76200" dir="2700000" algn="tl" rotWithShape="0">
              <a:prstClr val="black">
                <a:alpha val="40000"/>
              </a:prstClr>
            </a:outerShdw>
          </a:effectLst>
        </p:spPr>
      </p:pic>
      <p:pic>
        <p:nvPicPr>
          <p:cNvPr id="1028" name="Picture 4" descr="Aperio AT2 DX System – DMI Medical USA">
            <a:extLst>
              <a:ext uri="{FF2B5EF4-FFF2-40B4-BE49-F238E27FC236}">
                <a16:creationId xmlns:a16="http://schemas.microsoft.com/office/drawing/2014/main" id="{3C299AA0-F991-A19A-775B-8315B1BB4A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5998" y="13744777"/>
            <a:ext cx="3963768" cy="242963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A) One cross section from total mastectomy specimen showing dense... |  Download Scientific Diagram">
            <a:extLst>
              <a:ext uri="{FF2B5EF4-FFF2-40B4-BE49-F238E27FC236}">
                <a16:creationId xmlns:a16="http://schemas.microsoft.com/office/drawing/2014/main" id="{C730F59C-3225-F68F-7563-78EA689C945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136" b="46617"/>
          <a:stretch/>
        </p:blipFill>
        <p:spPr bwMode="auto">
          <a:xfrm>
            <a:off x="5393053" y="10927687"/>
            <a:ext cx="2844690" cy="2584141"/>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216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24282</TotalTime>
  <Words>888</Words>
  <Application>Microsoft Office PowerPoint</Application>
  <PresentationFormat>Custom</PresentationFormat>
  <Paragraphs>83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Monotype Corsiva</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Maria Bagritsevich</cp:lastModifiedBy>
  <cp:revision>296</cp:revision>
  <dcterms:created xsi:type="dcterms:W3CDTF">2015-07-15T21:31:39Z</dcterms:created>
  <dcterms:modified xsi:type="dcterms:W3CDTF">2024-10-24T22:15:53Z</dcterms:modified>
</cp:coreProperties>
</file>