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9"/>
  </p:notesMasterIdLst>
  <p:sldIdLst>
    <p:sldId id="275" r:id="rId2"/>
    <p:sldId id="269" r:id="rId3"/>
    <p:sldId id="301" r:id="rId4"/>
    <p:sldId id="265" r:id="rId5"/>
    <p:sldId id="325" r:id="rId6"/>
    <p:sldId id="321" r:id="rId7"/>
    <p:sldId id="262" r:id="rId8"/>
    <p:sldId id="334" r:id="rId9"/>
    <p:sldId id="348" r:id="rId10"/>
    <p:sldId id="345" r:id="rId11"/>
    <p:sldId id="359" r:id="rId12"/>
    <p:sldId id="360" r:id="rId13"/>
    <p:sldId id="351" r:id="rId14"/>
    <p:sldId id="352" r:id="rId15"/>
    <p:sldId id="350" r:id="rId16"/>
    <p:sldId id="258" r:id="rId17"/>
    <p:sldId id="357" r:id="rId18"/>
    <p:sldId id="358" r:id="rId19"/>
    <p:sldId id="361" r:id="rId20"/>
    <p:sldId id="362" r:id="rId21"/>
    <p:sldId id="363" r:id="rId22"/>
    <p:sldId id="354" r:id="rId23"/>
    <p:sldId id="271" r:id="rId24"/>
    <p:sldId id="328" r:id="rId25"/>
    <p:sldId id="356" r:id="rId26"/>
    <p:sldId id="330" r:id="rId27"/>
    <p:sldId id="331" r:id="rId28"/>
    <p:sldId id="332" r:id="rId29"/>
    <p:sldId id="308" r:id="rId30"/>
    <p:sldId id="355" r:id="rId31"/>
    <p:sldId id="367" r:id="rId32"/>
    <p:sldId id="364" r:id="rId33"/>
    <p:sldId id="370" r:id="rId34"/>
    <p:sldId id="368" r:id="rId35"/>
    <p:sldId id="313" r:id="rId36"/>
    <p:sldId id="369" r:id="rId37"/>
    <p:sldId id="295"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83474E-AE68-C841-9C58-9C95E57F4486}" name="Guest User" initials="GU" userId="S::urn:spo:anon#fd332c691172ad775181c21f461024bcae15b0818710f4a356890fa3f7fde20e::" providerId="AD"/>
  <p188:author id="{99FE3395-3925-CBAB-8971-20069746E8C9}" name="Albert Nikolay Bulik" initials="AB" userId="S::tuk35965@temple.edu::b7177d65-b990-4b30-aaac-9aef0a4c7ff2" providerId="AD"/>
  <p188:author id="{72BD92D5-A606-DA3E-667B-7F0C64DEAF28}" name="Yuan Nghiem" initials="YN" userId="S::tul16619@temple.edu::8fb969ae-ded8-4e43-9c69-b56be98c8eac" providerId="AD"/>
  <p188:author id="{BFDDA0DF-B9AB-0A12-EFE0-E88F3F017F69}" name="Leo Grant Berman" initials="LB" userId="S::tuo54571@temple.edu::57c7235f-d472-4c32-9fb8-b6015292f5a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1FF46"/>
    <a:srgbClr val="0070C0"/>
    <a:srgbClr val="F2F2F2"/>
    <a:srgbClr val="FFFFFF"/>
    <a:srgbClr val="208DD8"/>
    <a:srgbClr val="F0807F"/>
    <a:srgbClr val="FEFF06"/>
    <a:srgbClr val="00C0FF"/>
    <a:srgbClr val="FA7F7A"/>
    <a:srgbClr val="FA7D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691A4-B2F5-4C0E-8F51-B79FDF362889}" v="1660" dt="2024-11-21T04:50:00.531"/>
    <p1510:client id="{82BF7EEC-FD86-457D-9154-697ACCCF676A}" v="10369" dt="2024-11-21T13:31:41.957"/>
    <p1510:client id="{B16C99D2-419E-404D-A2AA-C29A2EF3F697}" v="1295" dt="2024-11-21T07:42:09.9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9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EFD15-2F84-4A93-B58E-CA31887688BD}" type="datetimeFigureOut">
              <a:rPr lang="en-US" smtClean="0"/>
              <a:t>11/27/2024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7B5D5-234F-4EB9-90BD-FAF45C24128A}" type="slidenum">
              <a:rPr lang="en-US" smtClean="0"/>
              <a:t>‹#›</a:t>
            </a:fld>
            <a:endParaRPr lang="en-US"/>
          </a:p>
        </p:txBody>
      </p:sp>
    </p:spTree>
    <p:extLst>
      <p:ext uri="{BB962C8B-B14F-4D97-AF65-F5344CB8AC3E}">
        <p14:creationId xmlns:p14="http://schemas.microsoft.com/office/powerpoint/2010/main" val="2002730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Leo</a:t>
            </a:r>
          </a:p>
          <a:p>
            <a:endParaRPr lang="en-US">
              <a:ea typeface="Calibri"/>
              <a:cs typeface="Calibri"/>
            </a:endParaRPr>
          </a:p>
          <a:p>
            <a:pPr marL="228600" indent="-228600">
              <a:buAutoNum type="arabicPeriod"/>
            </a:pPr>
            <a:r>
              <a:rPr lang="en-US">
                <a:ea typeface="Calibri"/>
                <a:cs typeface="Calibri"/>
              </a:rPr>
              <a:t>Morning Salutation</a:t>
            </a:r>
          </a:p>
          <a:p>
            <a:pPr marL="228600" indent="-228600">
              <a:buAutoNum type="arabicPeriod"/>
            </a:pPr>
            <a:r>
              <a:rPr lang="en-US">
                <a:ea typeface="Calibri"/>
                <a:cs typeface="Calibri"/>
              </a:rPr>
              <a:t>Introduce Everyone</a:t>
            </a:r>
          </a:p>
          <a:p>
            <a:pPr marL="228600" indent="-228600">
              <a:buAutoNum type="arabicPeriod"/>
            </a:pPr>
            <a:r>
              <a:rPr lang="en-US">
                <a:ea typeface="Calibri"/>
                <a:cs typeface="Calibri"/>
              </a:rPr>
              <a:t>Explain Graphic</a:t>
            </a:r>
          </a:p>
          <a:p>
            <a:endParaRPr lang="en-US">
              <a:ea typeface="Calibri"/>
              <a:cs typeface="Calibri"/>
            </a:endParaRPr>
          </a:p>
          <a:p>
            <a:endParaRPr lang="en-US">
              <a:ea typeface="Calibri"/>
              <a:cs typeface="Calibri"/>
            </a:endParaRPr>
          </a:p>
          <a:p>
            <a:r>
              <a:rPr lang="en-US">
                <a:ea typeface="Calibri"/>
                <a:cs typeface="Calibri"/>
              </a:rPr>
              <a:t>Good morning, everyone! This is Team 1 and I am Albert, this is Leo, and this is Yuan. Our project is Machine Learning Applications in Digital Pathology. We are trying to build a Machine Learning System that can identify cancerous cells in biopsy slides of tissue samples. In the title slide we have a picture representation of a neural network which will be a key component in The Deep Learning algorithm we hope to implement later.</a:t>
            </a:r>
          </a:p>
        </p:txBody>
      </p:sp>
      <p:sp>
        <p:nvSpPr>
          <p:cNvPr id="4" name="Slide Number Placeholder 3"/>
          <p:cNvSpPr>
            <a:spLocks noGrp="1"/>
          </p:cNvSpPr>
          <p:nvPr>
            <p:ph type="sldNum" sz="quarter" idx="5"/>
          </p:nvPr>
        </p:nvSpPr>
        <p:spPr/>
        <p:txBody>
          <a:bodyPr/>
          <a:lstStyle/>
          <a:p>
            <a:fld id="{2657B5D5-234F-4EB9-90BD-FAF45C24128A}" type="slidenum">
              <a:rPr lang="en-US" smtClean="0"/>
              <a:t>1</a:t>
            </a:fld>
            <a:endParaRPr lang="en-US"/>
          </a:p>
        </p:txBody>
      </p:sp>
    </p:spTree>
    <p:extLst>
      <p:ext uri="{BB962C8B-B14F-4D97-AF65-F5344CB8AC3E}">
        <p14:creationId xmlns:p14="http://schemas.microsoft.com/office/powerpoint/2010/main" val="411921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Albert</a:t>
            </a:r>
          </a:p>
          <a:p>
            <a:endParaRPr lang="en-US"/>
          </a:p>
          <a:p>
            <a:r>
              <a:rPr lang="en-US"/>
              <a:t>In the pre-processor, we condense useful information </a:t>
            </a:r>
            <a:r>
              <a:rPr lang="en-US" dirty="0"/>
              <a:t>from </a:t>
            </a:r>
            <a:r>
              <a:rPr lang="en-US"/>
              <a:t>tissue </a:t>
            </a:r>
            <a:r>
              <a:rPr lang="en-US" dirty="0"/>
              <a:t>images</a:t>
            </a:r>
            <a:r>
              <a:rPr lang="en-US"/>
              <a:t>. </a:t>
            </a:r>
            <a:r>
              <a:rPr lang="en-US" dirty="0"/>
              <a:t>Images are matrices </a:t>
            </a:r>
            <a:r>
              <a:rPr lang="en-US"/>
              <a:t>of </a:t>
            </a:r>
            <a:r>
              <a:rPr lang="en-US" dirty="0"/>
              <a:t>red, green and blue color values. Information </a:t>
            </a:r>
            <a:r>
              <a:rPr lang="en-US"/>
              <a:t>is </a:t>
            </a:r>
            <a:r>
              <a:rPr lang="en-US" dirty="0"/>
              <a:t>measured by the amount variance in each color. To separate low-information and high-information components, we first </a:t>
            </a:r>
            <a:r>
              <a:rPr lang="en-US"/>
              <a:t>convert colors to frequencies with a frequency transform. We previously used a 1-dimensional cosine transform, but migrated to a 2-dimensional transform because it retains greater detail in fewer frequencies. </a:t>
            </a:r>
          </a:p>
          <a:p>
            <a:endParaRPr lang="en-US"/>
          </a:p>
          <a:p>
            <a:r>
              <a:rPr lang="en-US"/>
              <a:t>To demonstrate, consider these identical images of the number 5 in handwriting. The images were transformed from pixels to frequencies and back without filtering any of their 784 frequencies. The left image </a:t>
            </a:r>
            <a:r>
              <a:rPr lang="en-US" dirty="0"/>
              <a:t>used </a:t>
            </a:r>
            <a:r>
              <a:rPr lang="en-US"/>
              <a:t>a 1-dimensional DCT and the right image </a:t>
            </a:r>
            <a:r>
              <a:rPr lang="en-US" dirty="0"/>
              <a:t>used</a:t>
            </a:r>
            <a:r>
              <a:rPr lang="en-US"/>
              <a:t> a 2-dimensional DCT. </a:t>
            </a:r>
          </a:p>
        </p:txBody>
      </p:sp>
      <p:sp>
        <p:nvSpPr>
          <p:cNvPr id="4" name="Slide Number Placeholder 3"/>
          <p:cNvSpPr>
            <a:spLocks noGrp="1"/>
          </p:cNvSpPr>
          <p:nvPr>
            <p:ph type="sldNum" sz="quarter" idx="5"/>
          </p:nvPr>
        </p:nvSpPr>
        <p:spPr/>
        <p:txBody>
          <a:bodyPr/>
          <a:lstStyle/>
          <a:p>
            <a:fld id="{2657B5D5-234F-4EB9-90BD-FAF45C24128A}" type="slidenum">
              <a:rPr lang="en-US" smtClean="0"/>
              <a:t>10</a:t>
            </a:fld>
            <a:endParaRPr lang="en-US"/>
          </a:p>
        </p:txBody>
      </p:sp>
    </p:spTree>
    <p:extLst>
      <p:ext uri="{BB962C8B-B14F-4D97-AF65-F5344CB8AC3E}">
        <p14:creationId xmlns:p14="http://schemas.microsoft.com/office/powerpoint/2010/main" val="3391887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205F4-6249-6B47-5821-27E78FD756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5CCE9A-A6E7-A505-E84A-A12049BB69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08E03B-C6D6-F485-54D3-B9FA5F58AD59}"/>
              </a:ext>
            </a:extLst>
          </p:cNvPr>
          <p:cNvSpPr>
            <a:spLocks noGrp="1"/>
          </p:cNvSpPr>
          <p:nvPr>
            <p:ph type="body" idx="1"/>
          </p:nvPr>
        </p:nvSpPr>
        <p:spPr/>
        <p:txBody>
          <a:bodyPr/>
          <a:lstStyle/>
          <a:p>
            <a:r>
              <a:rPr lang="en-US"/>
              <a:t>Albert</a:t>
            </a:r>
          </a:p>
          <a:p>
            <a:endParaRPr lang="en-US"/>
          </a:p>
          <a:p>
            <a:r>
              <a:rPr lang="en-US"/>
              <a:t>Let’s perform the same transform and inverse transform but retain only 40 of the 784 frequencies. </a:t>
            </a:r>
            <a:r>
              <a:rPr lang="en-US" dirty="0"/>
              <a:t>Both results are still </a:t>
            </a:r>
            <a:r>
              <a:rPr lang="en-US"/>
              <a:t>recognizable.</a:t>
            </a:r>
          </a:p>
        </p:txBody>
      </p:sp>
      <p:sp>
        <p:nvSpPr>
          <p:cNvPr id="4" name="Slide Number Placeholder 3">
            <a:extLst>
              <a:ext uri="{FF2B5EF4-FFF2-40B4-BE49-F238E27FC236}">
                <a16:creationId xmlns:a16="http://schemas.microsoft.com/office/drawing/2014/main" id="{6525BC15-B21B-842A-A3BC-F871E7DB35F3}"/>
              </a:ext>
            </a:extLst>
          </p:cNvPr>
          <p:cNvSpPr>
            <a:spLocks noGrp="1"/>
          </p:cNvSpPr>
          <p:nvPr>
            <p:ph type="sldNum" sz="quarter" idx="5"/>
          </p:nvPr>
        </p:nvSpPr>
        <p:spPr/>
        <p:txBody>
          <a:bodyPr/>
          <a:lstStyle/>
          <a:p>
            <a:fld id="{2657B5D5-234F-4EB9-90BD-FAF45C24128A}" type="slidenum">
              <a:rPr lang="en-US" smtClean="0"/>
              <a:t>11</a:t>
            </a:fld>
            <a:endParaRPr lang="en-US"/>
          </a:p>
        </p:txBody>
      </p:sp>
    </p:spTree>
    <p:extLst>
      <p:ext uri="{BB962C8B-B14F-4D97-AF65-F5344CB8AC3E}">
        <p14:creationId xmlns:p14="http://schemas.microsoft.com/office/powerpoint/2010/main" val="476133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181F4-CFB7-BF1C-F23D-B061668DF3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6ED54B-C43E-7055-D50F-8D68A4C013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BF61DC-7B41-0994-95D7-4CA29B6D5FC7}"/>
              </a:ext>
            </a:extLst>
          </p:cNvPr>
          <p:cNvSpPr>
            <a:spLocks noGrp="1"/>
          </p:cNvSpPr>
          <p:nvPr>
            <p:ph type="body" idx="1"/>
          </p:nvPr>
        </p:nvSpPr>
        <p:spPr/>
        <p:txBody>
          <a:bodyPr/>
          <a:lstStyle/>
          <a:p>
            <a:r>
              <a:rPr lang="en-US"/>
              <a:t>Albert</a:t>
            </a:r>
          </a:p>
          <a:p>
            <a:endParaRPr lang="en-US"/>
          </a:p>
          <a:p>
            <a:r>
              <a:rPr lang="en-US"/>
              <a:t>But </a:t>
            </a:r>
            <a:r>
              <a:rPr lang="en-US" dirty="0"/>
              <a:t>if </a:t>
            </a:r>
            <a:r>
              <a:rPr lang="en-US"/>
              <a:t>we reduce the number of frequencies to 10, the image in the 1-dimensional DCT case </a:t>
            </a:r>
            <a:r>
              <a:rPr lang="en-US" dirty="0"/>
              <a:t>on the left becomes </a:t>
            </a:r>
            <a:r>
              <a:rPr lang="en-US"/>
              <a:t>unrecognizable; the image in the 2-dimensional DCT case still resembles </a:t>
            </a:r>
            <a:r>
              <a:rPr lang="en-US" dirty="0"/>
              <a:t>the shape and structure of </a:t>
            </a:r>
            <a:r>
              <a:rPr lang="en-US"/>
              <a:t>a number 5. The 2-dimensional transform retains greater information in fewer frequencies. The frequencies are what we call features in machine learning.</a:t>
            </a:r>
          </a:p>
        </p:txBody>
      </p:sp>
      <p:sp>
        <p:nvSpPr>
          <p:cNvPr id="4" name="Slide Number Placeholder 3">
            <a:extLst>
              <a:ext uri="{FF2B5EF4-FFF2-40B4-BE49-F238E27FC236}">
                <a16:creationId xmlns:a16="http://schemas.microsoft.com/office/drawing/2014/main" id="{EB62FFA0-9A76-7D1C-DC93-14DB4BBB9892}"/>
              </a:ext>
            </a:extLst>
          </p:cNvPr>
          <p:cNvSpPr>
            <a:spLocks noGrp="1"/>
          </p:cNvSpPr>
          <p:nvPr>
            <p:ph type="sldNum" sz="quarter" idx="5"/>
          </p:nvPr>
        </p:nvSpPr>
        <p:spPr/>
        <p:txBody>
          <a:bodyPr/>
          <a:lstStyle/>
          <a:p>
            <a:fld id="{2657B5D5-234F-4EB9-90BD-FAF45C24128A}" type="slidenum">
              <a:rPr lang="en-US" smtClean="0"/>
              <a:t>12</a:t>
            </a:fld>
            <a:endParaRPr lang="en-US"/>
          </a:p>
        </p:txBody>
      </p:sp>
    </p:spTree>
    <p:extLst>
      <p:ext uri="{BB962C8B-B14F-4D97-AF65-F5344CB8AC3E}">
        <p14:creationId xmlns:p14="http://schemas.microsoft.com/office/powerpoint/2010/main" val="1486908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Leo</a:t>
            </a:r>
          </a:p>
          <a:p>
            <a:endParaRPr lang="en-US"/>
          </a:p>
          <a:p>
            <a:r>
              <a:rPr lang="en-US"/>
              <a:t>Once DCT generates the features, we use principal component analysis to trim features. PCA transforms features into principal components and uses the PCs with the highest variance, discarding all the rest. So both of these methods combined, DCT and PCA, reduce the number of features by orders of magnitude.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t>
            </a:r>
          </a:p>
          <a:p>
            <a:r>
              <a:rPr lang="en-US"/>
              <a:t>Principal component analysis allows us to reduce the number of features even further. PCA is a transform that maps features to principal components. We measure the amount of information that each feature or PC has by its variance. </a:t>
            </a:r>
          </a:p>
          <a:p>
            <a:endParaRPr lang="en-US"/>
          </a:p>
          <a:p>
            <a:r>
              <a:rPr lang="en-US"/>
              <a:t>Variance is more evenly distributed for features, but PCs are lopsided; some PCs have high variance but the majority have very low variance. This allows us to exclude the PCs with low variance and use fewer features without a significant hit in our predictions. </a:t>
            </a:r>
          </a:p>
          <a:p>
            <a:r>
              <a:rPr lang="en-US"/>
              <a:t>-----------------------</a:t>
            </a:r>
          </a:p>
          <a:p>
            <a:r>
              <a:rPr lang="en-US"/>
              <a:t>For those of you familiar with linear algebra, PCA is the </a:t>
            </a:r>
            <a:r>
              <a:rPr lang="en-US" err="1"/>
              <a:t>eigendecomposition</a:t>
            </a:r>
            <a:r>
              <a:rPr lang="en-US"/>
              <a:t> of features. This means that each principal component is a linear combination of all the features. </a:t>
            </a:r>
          </a:p>
        </p:txBody>
      </p:sp>
      <p:sp>
        <p:nvSpPr>
          <p:cNvPr id="4" name="Slide Number Placeholder 3"/>
          <p:cNvSpPr>
            <a:spLocks noGrp="1"/>
          </p:cNvSpPr>
          <p:nvPr>
            <p:ph type="sldNum" sz="quarter" idx="5"/>
          </p:nvPr>
        </p:nvSpPr>
        <p:spPr/>
        <p:txBody>
          <a:bodyPr/>
          <a:lstStyle/>
          <a:p>
            <a:fld id="{2657B5D5-234F-4EB9-90BD-FAF45C24128A}" type="slidenum">
              <a:rPr lang="en-US" smtClean="0"/>
              <a:t>13</a:t>
            </a:fld>
            <a:endParaRPr lang="en-US"/>
          </a:p>
        </p:txBody>
      </p:sp>
    </p:spTree>
    <p:extLst>
      <p:ext uri="{BB962C8B-B14F-4D97-AF65-F5344CB8AC3E}">
        <p14:creationId xmlns:p14="http://schemas.microsoft.com/office/powerpoint/2010/main" val="4103932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CF4FE-F300-DAC0-14BB-B11E9469D4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DD1ED8-78DA-2CA0-2B06-D0F89EE3DF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1ED23F-D1B8-955A-29FB-6DABAC35E66F}"/>
              </a:ext>
            </a:extLst>
          </p:cNvPr>
          <p:cNvSpPr>
            <a:spLocks noGrp="1"/>
          </p:cNvSpPr>
          <p:nvPr>
            <p:ph type="body" idx="1"/>
          </p:nvPr>
        </p:nvSpPr>
        <p:spPr/>
        <p:txBody>
          <a:bodyPr/>
          <a:lstStyle/>
          <a:p>
            <a:r>
              <a:rPr lang="en-US">
                <a:cs typeface="Calibri"/>
              </a:rPr>
              <a:t>Albert</a:t>
            </a:r>
          </a:p>
          <a:p>
            <a:endParaRPr lang="en-US">
              <a:cs typeface="Calibri"/>
            </a:endParaRPr>
          </a:p>
          <a:p>
            <a:r>
              <a:rPr lang="en-US">
                <a:cs typeface="Calibri"/>
              </a:rPr>
              <a:t>When our features are processed, we feed them to a model. A model is like a control system. It’s a collection of variables that represent the relationship between input and output. Like control systems, models are judged by the amount of error between input and output. To minimize error, we </a:t>
            </a:r>
            <a:r>
              <a:rPr lang="en-US" dirty="0">
                <a:cs typeface="Calibri"/>
              </a:rPr>
              <a:t>have to </a:t>
            </a:r>
            <a:r>
              <a:rPr lang="en-US">
                <a:cs typeface="Calibri"/>
              </a:rPr>
              <a:t>adjust the model’s variables and relationships.</a:t>
            </a:r>
          </a:p>
          <a:p>
            <a:endParaRPr lang="en-US">
              <a:cs typeface="Calibri"/>
            </a:endParaRPr>
          </a:p>
          <a:p>
            <a:r>
              <a:rPr lang="en-US">
                <a:cs typeface="Calibri"/>
              </a:rPr>
              <a:t>To do so, we </a:t>
            </a:r>
            <a:r>
              <a:rPr lang="en-US" dirty="0">
                <a:cs typeface="Calibri"/>
              </a:rPr>
              <a:t>use </a:t>
            </a:r>
            <a:r>
              <a:rPr lang="en-US">
                <a:cs typeface="Calibri"/>
              </a:rPr>
              <a:t>3 </a:t>
            </a:r>
            <a:r>
              <a:rPr lang="en-US" dirty="0">
                <a:cs typeface="Calibri"/>
              </a:rPr>
              <a:t>separate </a:t>
            </a:r>
            <a:r>
              <a:rPr lang="en-US">
                <a:cs typeface="Calibri"/>
              </a:rPr>
              <a:t>pipelines for 3 different sets—training, development and evaluation. Each dataset is fed to the pre-processor.</a:t>
            </a:r>
          </a:p>
          <a:p>
            <a:endParaRPr lang="en-US">
              <a:cs typeface="Calibri"/>
            </a:endParaRPr>
          </a:p>
          <a:p>
            <a:r>
              <a:rPr lang="en-US">
                <a:cs typeface="Calibri"/>
              </a:rPr>
              <a:t>In the first pipeline, processed data is used to train or fit the model. This means adjusting the model’s variables until output </a:t>
            </a:r>
            <a:r>
              <a:rPr lang="en-US" dirty="0">
                <a:cs typeface="Calibri"/>
              </a:rPr>
              <a:t>and </a:t>
            </a:r>
            <a:r>
              <a:rPr lang="en-US">
                <a:cs typeface="Calibri"/>
              </a:rPr>
              <a:t>input</a:t>
            </a:r>
            <a:r>
              <a:rPr lang="en-US" dirty="0">
                <a:cs typeface="Calibri"/>
              </a:rPr>
              <a:t> match</a:t>
            </a:r>
            <a:r>
              <a:rPr lang="en-US">
                <a:cs typeface="Calibri"/>
              </a:rPr>
              <a:t>. </a:t>
            </a:r>
          </a:p>
          <a:p>
            <a:endParaRPr lang="en-US">
              <a:cs typeface="Calibri"/>
            </a:endParaRPr>
          </a:p>
          <a:p>
            <a:r>
              <a:rPr lang="en-US">
                <a:cs typeface="Calibri"/>
              </a:rPr>
              <a:t>In the second pipeline, processed data is fed to the trained model from the development set. In this case, we </a:t>
            </a:r>
            <a:r>
              <a:rPr lang="en-US" dirty="0">
                <a:cs typeface="Calibri"/>
              </a:rPr>
              <a:t>vary </a:t>
            </a:r>
            <a:r>
              <a:rPr lang="en-US">
                <a:cs typeface="Calibri"/>
              </a:rPr>
              <a:t>the structure and relationships of the variables instead of the variables themselves. This is called tuning. We also use more advanced processing and scoring methods to compare </a:t>
            </a:r>
            <a:r>
              <a:rPr lang="en-US" dirty="0">
                <a:cs typeface="Calibri"/>
              </a:rPr>
              <a:t>results</a:t>
            </a:r>
            <a:r>
              <a:rPr lang="en-US">
                <a:cs typeface="Calibri"/>
              </a:rPr>
              <a:t>. </a:t>
            </a:r>
          </a:p>
          <a:p>
            <a:endParaRPr lang="en-US">
              <a:cs typeface="Calibri"/>
            </a:endParaRPr>
          </a:p>
          <a:p>
            <a:r>
              <a:rPr lang="en-US">
                <a:cs typeface="Calibri"/>
              </a:rPr>
              <a:t>When we’re satisfied with the tuned model, we evaluate it against a third set. The reason for using 3 sets is that whenever we make a change to the model, we run the risk of biasing the model to the data. When a model is biased, it makes accurate predictions only on one dataset. </a:t>
            </a:r>
          </a:p>
          <a:p>
            <a:endParaRPr lang="en-US">
              <a:cs typeface="Calibri"/>
            </a:endParaRPr>
          </a:p>
          <a:p>
            <a:r>
              <a:rPr lang="en-US">
                <a:cs typeface="Calibri"/>
              </a:rPr>
              <a:t>If the model looks good after evaluation, we keep it and use it in production. Otherwise, we continue training and tuning. </a:t>
            </a:r>
          </a:p>
          <a:p>
            <a:endParaRPr lang="en-US">
              <a:cs typeface="Calibri"/>
            </a:endParaRPr>
          </a:p>
          <a:p>
            <a:r>
              <a:rPr lang="en-US">
                <a:cs typeface="Calibri"/>
              </a:rPr>
              <a:t>-------</a:t>
            </a:r>
          </a:p>
          <a:p>
            <a:pPr marL="171450" indent="-171450">
              <a:buFontTx/>
              <a:buChar char="-"/>
            </a:pPr>
            <a:r>
              <a:rPr lang="en-US">
                <a:cs typeface="Calibri"/>
              </a:rPr>
              <a:t>We have our training data</a:t>
            </a:r>
          </a:p>
          <a:p>
            <a:pPr marL="171450" indent="-171450">
              <a:buFontTx/>
              <a:buChar char="-"/>
            </a:pPr>
            <a:r>
              <a:rPr lang="en-US">
                <a:cs typeface="Calibri"/>
              </a:rPr>
              <a:t>Development data</a:t>
            </a:r>
          </a:p>
          <a:p>
            <a:pPr marL="171450" indent="-171450">
              <a:buFontTx/>
              <a:buChar char="-"/>
            </a:pPr>
            <a:r>
              <a:rPr lang="en-US">
                <a:cs typeface="Calibri"/>
              </a:rPr>
              <a:t>Evaluation data</a:t>
            </a:r>
          </a:p>
          <a:p>
            <a:pPr marL="171450" indent="-171450">
              <a:buFontTx/>
              <a:buChar char="-"/>
            </a:pPr>
            <a:r>
              <a:rPr lang="en-US">
                <a:cs typeface="Calibri"/>
              </a:rPr>
              <a:t>All of this combined makes up 3500 images and 1.2 terabytes of disk space</a:t>
            </a:r>
          </a:p>
          <a:p>
            <a:pPr marL="171450" indent="-171450">
              <a:buFontTx/>
              <a:buChar char="-"/>
            </a:pPr>
            <a:r>
              <a:rPr lang="en-US">
                <a:cs typeface="Calibri"/>
              </a:rPr>
              <a:t>Why do we do this?</a:t>
            </a:r>
          </a:p>
          <a:p>
            <a:pPr marL="171450" indent="-171450">
              <a:buFontTx/>
              <a:buChar char="-"/>
            </a:pPr>
            <a:r>
              <a:rPr lang="en-US">
                <a:cs typeface="Calibri"/>
              </a:rPr>
              <a:t>Well first we pre process all of the data so they are represented similarly in memory</a:t>
            </a:r>
          </a:p>
          <a:p>
            <a:pPr marL="171450" indent="-171450">
              <a:buFontTx/>
              <a:buChar char="-"/>
            </a:pPr>
            <a:r>
              <a:rPr lang="en-US">
                <a:cs typeface="Calibri"/>
              </a:rPr>
              <a:t>Next we fit the model on the processed training data.</a:t>
            </a:r>
          </a:p>
          <a:p>
            <a:pPr marL="171450" indent="-171450">
              <a:buFontTx/>
              <a:buChar char="-"/>
            </a:pPr>
            <a:r>
              <a:rPr lang="en-US">
                <a:cs typeface="Calibri"/>
              </a:rPr>
              <a:t>This gives us our rough cut model which has some flaws like being biased towards some of the bias that training data might have.</a:t>
            </a:r>
          </a:p>
          <a:p>
            <a:pPr marL="171450" indent="-171450">
              <a:buFontTx/>
              <a:buChar char="-"/>
            </a:pPr>
            <a:r>
              <a:rPr lang="en-US">
                <a:cs typeface="Calibri"/>
              </a:rPr>
              <a:t>Next we take our processed development data and we feed that into our trained model</a:t>
            </a:r>
          </a:p>
          <a:p>
            <a:pPr marL="171450" indent="-171450">
              <a:buFontTx/>
              <a:buChar char="-"/>
            </a:pPr>
            <a:r>
              <a:rPr lang="en-US">
                <a:cs typeface="Calibri"/>
              </a:rPr>
              <a:t>After we do some post processing on the results we get our refined model. By using multiple dataset we can remove some of the bias the model has towards development data</a:t>
            </a:r>
          </a:p>
          <a:p>
            <a:pPr marL="171450" indent="-171450">
              <a:buFontTx/>
              <a:buChar char="-"/>
            </a:pPr>
            <a:r>
              <a:rPr lang="en-US">
                <a:cs typeface="Calibri"/>
              </a:rPr>
              <a:t>Next we take the processed evaluation data and feed that into our refined model</a:t>
            </a:r>
          </a:p>
          <a:p>
            <a:pPr marL="171450" indent="-171450">
              <a:buFontTx/>
              <a:buChar char="-"/>
            </a:pPr>
            <a:r>
              <a:rPr lang="en-US">
                <a:cs typeface="Calibri"/>
              </a:rPr>
              <a:t>After we do the same post processing and scoring and we are happy with the result, we  move our refined model into our production model</a:t>
            </a:r>
          </a:p>
        </p:txBody>
      </p:sp>
      <p:sp>
        <p:nvSpPr>
          <p:cNvPr id="4" name="Slide Number Placeholder 3">
            <a:extLst>
              <a:ext uri="{FF2B5EF4-FFF2-40B4-BE49-F238E27FC236}">
                <a16:creationId xmlns:a16="http://schemas.microsoft.com/office/drawing/2014/main" id="{8409DA6E-5021-23F7-9AA4-454ECF54EB6B}"/>
              </a:ext>
            </a:extLst>
          </p:cNvPr>
          <p:cNvSpPr>
            <a:spLocks noGrp="1"/>
          </p:cNvSpPr>
          <p:nvPr>
            <p:ph type="sldNum" sz="quarter" idx="5"/>
          </p:nvPr>
        </p:nvSpPr>
        <p:spPr/>
        <p:txBody>
          <a:bodyPr/>
          <a:lstStyle/>
          <a:p>
            <a:fld id="{2657B5D5-234F-4EB9-90BD-FAF45C24128A}" type="slidenum">
              <a:rPr lang="en-US" smtClean="0"/>
              <a:t>14</a:t>
            </a:fld>
            <a:endParaRPr lang="en-US"/>
          </a:p>
        </p:txBody>
      </p:sp>
    </p:spTree>
    <p:extLst>
      <p:ext uri="{BB962C8B-B14F-4D97-AF65-F5344CB8AC3E}">
        <p14:creationId xmlns:p14="http://schemas.microsoft.com/office/powerpoint/2010/main" val="312227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57583-DCEE-10BD-7914-326ADE3ED7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9C91B8-9E1B-7145-1F9C-A00FC30E7C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ED0B9F-7E2F-7B83-2995-0DF04BDB90F5}"/>
              </a:ext>
            </a:extLst>
          </p:cNvPr>
          <p:cNvSpPr>
            <a:spLocks noGrp="1"/>
          </p:cNvSpPr>
          <p:nvPr>
            <p:ph type="body" idx="1"/>
          </p:nvPr>
        </p:nvSpPr>
        <p:spPr/>
        <p:txBody>
          <a:bodyPr/>
          <a:lstStyle/>
          <a:p>
            <a:r>
              <a:rPr lang="en-US">
                <a:cs typeface="Calibri"/>
              </a:rPr>
              <a:t>Leo</a:t>
            </a:r>
            <a:endParaRPr lang="en-US"/>
          </a:p>
          <a:p>
            <a:endParaRPr lang="en-US"/>
          </a:p>
          <a:p>
            <a:r>
              <a:rPr lang="en-US"/>
              <a:t>After preprocessing data, let’s take a deeper look at a model. </a:t>
            </a:r>
          </a:p>
          <a:p>
            <a:endParaRPr lang="en-US">
              <a:ea typeface="Calibri"/>
              <a:cs typeface="Calibri"/>
            </a:endParaRPr>
          </a:p>
          <a:p>
            <a:r>
              <a:rPr lang="en-US"/>
              <a:t>There are different models may work better than others for particular tasks.</a:t>
            </a:r>
            <a:endParaRPr lang="en-US">
              <a:ea typeface="Calibri"/>
              <a:cs typeface="Calibri"/>
            </a:endParaRPr>
          </a:p>
        </p:txBody>
      </p:sp>
      <p:sp>
        <p:nvSpPr>
          <p:cNvPr id="4" name="Slide Number Placeholder 3">
            <a:extLst>
              <a:ext uri="{FF2B5EF4-FFF2-40B4-BE49-F238E27FC236}">
                <a16:creationId xmlns:a16="http://schemas.microsoft.com/office/drawing/2014/main" id="{6954452E-360E-66CB-0ADC-737DF8E992F2}"/>
              </a:ext>
            </a:extLst>
          </p:cNvPr>
          <p:cNvSpPr>
            <a:spLocks noGrp="1"/>
          </p:cNvSpPr>
          <p:nvPr>
            <p:ph type="sldNum" sz="quarter" idx="5"/>
          </p:nvPr>
        </p:nvSpPr>
        <p:spPr/>
        <p:txBody>
          <a:bodyPr/>
          <a:lstStyle/>
          <a:p>
            <a:fld id="{2657B5D5-234F-4EB9-90BD-FAF45C24128A}" type="slidenum">
              <a:rPr lang="en-US" smtClean="0"/>
              <a:t>15</a:t>
            </a:fld>
            <a:endParaRPr lang="en-US"/>
          </a:p>
        </p:txBody>
      </p:sp>
    </p:spTree>
    <p:extLst>
      <p:ext uri="{BB962C8B-B14F-4D97-AF65-F5344CB8AC3E}">
        <p14:creationId xmlns:p14="http://schemas.microsoft.com/office/powerpoint/2010/main" val="1239839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Leo</a:t>
            </a:r>
          </a:p>
          <a:p>
            <a:endParaRPr lang="en-US"/>
          </a:p>
          <a:p>
            <a:r>
              <a:rPr lang="en-US"/>
              <a:t>-------------------------------------</a:t>
            </a:r>
          </a:p>
          <a:p>
            <a:r>
              <a:rPr lang="en-US"/>
              <a:t>When it comes to image recognition, there Is a model that excels in this. That is the convolutional neural network, CNN for short. </a:t>
            </a:r>
            <a:r>
              <a:rPr lang="en-US">
                <a:ea typeface="Calibri"/>
                <a:cs typeface="Calibri"/>
              </a:rPr>
              <a:t>CNNs are very good at learning features by themselves and operate by successively convolving input to reach a class label.</a:t>
            </a:r>
          </a:p>
          <a:p>
            <a:endParaRPr lang="en-US">
              <a:ea typeface="Calibri"/>
              <a:cs typeface="Calibri"/>
            </a:endParaRPr>
          </a:p>
          <a:p>
            <a:r>
              <a:rPr lang="en-US">
                <a:ea typeface="Calibri"/>
                <a:cs typeface="Calibri"/>
              </a:rPr>
              <a:t>This is how the CNN operates</a:t>
            </a:r>
          </a:p>
          <a:p>
            <a:endParaRPr lang="en-US"/>
          </a:p>
          <a:p>
            <a:r>
              <a:rPr lang="en-US"/>
              <a:t>In the base layer, the convolution happens here. There are many operations that go on here such as multiple convolutions and activation functions.</a:t>
            </a:r>
          </a:p>
          <a:p>
            <a:endParaRPr lang="en-US"/>
          </a:p>
          <a:p>
            <a:r>
              <a:rPr lang="en-US"/>
              <a:t>The pooling layer condenses these output of the base layer into fewer features.</a:t>
            </a:r>
          </a:p>
          <a:p>
            <a:endParaRPr lang="en-US"/>
          </a:p>
          <a:p>
            <a:r>
              <a:rPr lang="en-US"/>
              <a:t>Then it goes to the flattening layer strings the features together into a single vector.</a:t>
            </a:r>
          </a:p>
          <a:p>
            <a:endParaRPr lang="en-US"/>
          </a:p>
          <a:p>
            <a:r>
              <a:rPr lang="en-US"/>
              <a:t>The dense layer also called the fully connected layer, takes the vector and connects all of the computed data so the model knows that the data are related in a way. and last produces a final prediction, the classification.</a:t>
            </a:r>
          </a:p>
          <a:p>
            <a:endParaRPr lang="en-US"/>
          </a:p>
          <a:p>
            <a:r>
              <a:rPr lang="en-US"/>
              <a:t>However, CNNs are much more difficult to implement, since the whole structure has to be customized and refined based on the results.</a:t>
            </a:r>
          </a:p>
          <a:p>
            <a:endParaRPr lang="en-US"/>
          </a:p>
          <a:p>
            <a:r>
              <a:rPr lang="en-US"/>
              <a:t>In the meantime, we are using a generic prebuilt algorithm to generate results.</a:t>
            </a:r>
          </a:p>
          <a:p>
            <a:endParaRPr lang="en-US"/>
          </a:p>
          <a:p>
            <a:endParaRPr lang="en-US"/>
          </a:p>
          <a:p>
            <a:r>
              <a:rPr lang="en-US"/>
              <a:t>-----------------------------</a:t>
            </a:r>
          </a:p>
          <a:p>
            <a:endParaRPr lang="en-US"/>
          </a:p>
          <a:p>
            <a:endParaRPr lang="en-US"/>
          </a:p>
        </p:txBody>
      </p:sp>
      <p:sp>
        <p:nvSpPr>
          <p:cNvPr id="4" name="Slide Number Placeholder 3"/>
          <p:cNvSpPr>
            <a:spLocks noGrp="1"/>
          </p:cNvSpPr>
          <p:nvPr>
            <p:ph type="sldNum" sz="quarter" idx="5"/>
          </p:nvPr>
        </p:nvSpPr>
        <p:spPr/>
        <p:txBody>
          <a:bodyPr/>
          <a:lstStyle/>
          <a:p>
            <a:fld id="{2657B5D5-234F-4EB9-90BD-FAF45C24128A}" type="slidenum">
              <a:rPr lang="en-US" smtClean="0"/>
              <a:t>16</a:t>
            </a:fld>
            <a:endParaRPr lang="en-US"/>
          </a:p>
        </p:txBody>
      </p:sp>
    </p:spTree>
    <p:extLst>
      <p:ext uri="{BB962C8B-B14F-4D97-AF65-F5344CB8AC3E}">
        <p14:creationId xmlns:p14="http://schemas.microsoft.com/office/powerpoint/2010/main" val="3862622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9F151-5795-B0B0-2031-42BFEF61DE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3C8FF7-BF5A-25AF-F0C9-642CC9E086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E79E10-40A9-9B80-1656-BA52A582CA72}"/>
              </a:ext>
            </a:extLst>
          </p:cNvPr>
          <p:cNvSpPr>
            <a:spLocks noGrp="1"/>
          </p:cNvSpPr>
          <p:nvPr>
            <p:ph type="body" idx="1"/>
          </p:nvPr>
        </p:nvSpPr>
        <p:spPr/>
        <p:txBody>
          <a:bodyPr/>
          <a:lstStyle/>
          <a:p>
            <a:r>
              <a:rPr lang="en-US"/>
              <a:t>Leo</a:t>
            </a:r>
          </a:p>
          <a:p>
            <a:endParaRPr lang="en-US"/>
          </a:p>
          <a:p>
            <a:r>
              <a:rPr lang="en-US"/>
              <a:t>-------------------------------------</a:t>
            </a:r>
          </a:p>
          <a:p>
            <a:r>
              <a:rPr lang="en-US"/>
              <a:t>When it comes to image recognition, there Is a model that excels in this. That is the convolutional neural network, CNN for short. </a:t>
            </a:r>
            <a:r>
              <a:rPr lang="en-US">
                <a:ea typeface="Calibri"/>
                <a:cs typeface="Calibri"/>
              </a:rPr>
              <a:t>CNNs are very good at learning features by themselves and operate by successively convolving input to reach a class label.</a:t>
            </a:r>
          </a:p>
          <a:p>
            <a:endParaRPr lang="en-US">
              <a:ea typeface="Calibri"/>
              <a:cs typeface="Calibri"/>
            </a:endParaRPr>
          </a:p>
          <a:p>
            <a:r>
              <a:rPr lang="en-US">
                <a:ea typeface="Calibri"/>
                <a:cs typeface="Calibri"/>
              </a:rPr>
              <a:t>This is how the CNN operates</a:t>
            </a:r>
          </a:p>
          <a:p>
            <a:endParaRPr lang="en-US"/>
          </a:p>
          <a:p>
            <a:r>
              <a:rPr lang="en-US"/>
              <a:t>In the base layer, the convolution happens here. There are many operations that go on here such as multiple convolutions and activation functions.</a:t>
            </a:r>
          </a:p>
          <a:p>
            <a:endParaRPr lang="en-US"/>
          </a:p>
          <a:p>
            <a:r>
              <a:rPr lang="en-US"/>
              <a:t>The pooling layer condenses these output of the base layer into fewer features.</a:t>
            </a:r>
          </a:p>
          <a:p>
            <a:endParaRPr lang="en-US"/>
          </a:p>
          <a:p>
            <a:r>
              <a:rPr lang="en-US"/>
              <a:t>Then it goes to the flattening layer strings the features together into a single vector.</a:t>
            </a:r>
          </a:p>
          <a:p>
            <a:endParaRPr lang="en-US"/>
          </a:p>
          <a:p>
            <a:r>
              <a:rPr lang="en-US"/>
              <a:t>The dense layer also called the fully connected layer, takes the vector and connects all of the computed data so the model knows that the data are related in a way. and last produces a final prediction, the classification.</a:t>
            </a:r>
          </a:p>
          <a:p>
            <a:endParaRPr lang="en-US"/>
          </a:p>
          <a:p>
            <a:r>
              <a:rPr lang="en-US"/>
              <a:t>However, CNNs are much more difficult to implement, since the whole structure has to be customized and refined based on the results.</a:t>
            </a:r>
          </a:p>
          <a:p>
            <a:endParaRPr lang="en-US"/>
          </a:p>
          <a:p>
            <a:r>
              <a:rPr lang="en-US"/>
              <a:t>In the meantime, we are using a generic prebuilt algorithm to generate results.</a:t>
            </a:r>
          </a:p>
          <a:p>
            <a:endParaRPr lang="en-US"/>
          </a:p>
          <a:p>
            <a:endParaRPr lang="en-US"/>
          </a:p>
          <a:p>
            <a:r>
              <a:rPr lang="en-US"/>
              <a:t>-----------------------------</a:t>
            </a:r>
          </a:p>
          <a:p>
            <a:endParaRPr lang="en-US"/>
          </a:p>
          <a:p>
            <a:endParaRPr lang="en-US"/>
          </a:p>
        </p:txBody>
      </p:sp>
      <p:sp>
        <p:nvSpPr>
          <p:cNvPr id="4" name="Slide Number Placeholder 3">
            <a:extLst>
              <a:ext uri="{FF2B5EF4-FFF2-40B4-BE49-F238E27FC236}">
                <a16:creationId xmlns:a16="http://schemas.microsoft.com/office/drawing/2014/main" id="{DBD210ED-5D70-81C6-A4C0-99A3720698C9}"/>
              </a:ext>
            </a:extLst>
          </p:cNvPr>
          <p:cNvSpPr>
            <a:spLocks noGrp="1"/>
          </p:cNvSpPr>
          <p:nvPr>
            <p:ph type="sldNum" sz="quarter" idx="5"/>
          </p:nvPr>
        </p:nvSpPr>
        <p:spPr/>
        <p:txBody>
          <a:bodyPr/>
          <a:lstStyle/>
          <a:p>
            <a:fld id="{2657B5D5-234F-4EB9-90BD-FAF45C24128A}" type="slidenum">
              <a:rPr lang="en-US" smtClean="0"/>
              <a:t>17</a:t>
            </a:fld>
            <a:endParaRPr lang="en-US"/>
          </a:p>
        </p:txBody>
      </p:sp>
    </p:spTree>
    <p:extLst>
      <p:ext uri="{BB962C8B-B14F-4D97-AF65-F5344CB8AC3E}">
        <p14:creationId xmlns:p14="http://schemas.microsoft.com/office/powerpoint/2010/main" val="3731663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F4AEE-C24C-AC4C-49F4-647C295B8C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210397-AE38-7888-2275-89A6E27B4F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1FFEB2-789E-3ED4-4F6F-309B0AA4DE69}"/>
              </a:ext>
            </a:extLst>
          </p:cNvPr>
          <p:cNvSpPr>
            <a:spLocks noGrp="1"/>
          </p:cNvSpPr>
          <p:nvPr>
            <p:ph type="body" idx="1"/>
          </p:nvPr>
        </p:nvSpPr>
        <p:spPr/>
        <p:txBody>
          <a:bodyPr/>
          <a:lstStyle/>
          <a:p>
            <a:r>
              <a:rPr lang="en-US"/>
              <a:t>Leo</a:t>
            </a:r>
          </a:p>
          <a:p>
            <a:endParaRPr lang="en-US"/>
          </a:p>
          <a:p>
            <a:r>
              <a:rPr lang="en-US"/>
              <a:t>-------------------------------------</a:t>
            </a:r>
          </a:p>
          <a:p>
            <a:r>
              <a:rPr lang="en-US"/>
              <a:t>When it comes to image recognition, there Is a model that excels in this. That is the convolutional neural network, CNN for short. </a:t>
            </a:r>
            <a:r>
              <a:rPr lang="en-US">
                <a:ea typeface="Calibri"/>
                <a:cs typeface="Calibri"/>
              </a:rPr>
              <a:t>CNNs are very good at learning features by themselves and operate by successively convolving input to reach a class label.</a:t>
            </a:r>
          </a:p>
          <a:p>
            <a:endParaRPr lang="en-US">
              <a:ea typeface="Calibri"/>
              <a:cs typeface="Calibri"/>
            </a:endParaRPr>
          </a:p>
          <a:p>
            <a:r>
              <a:rPr lang="en-US">
                <a:ea typeface="Calibri"/>
                <a:cs typeface="Calibri"/>
              </a:rPr>
              <a:t>This is how the CNN operates</a:t>
            </a:r>
          </a:p>
          <a:p>
            <a:endParaRPr lang="en-US"/>
          </a:p>
          <a:p>
            <a:r>
              <a:rPr lang="en-US"/>
              <a:t>In the base layer, the convolution happens here. There are many operations that go on here such as multiple convolutions and activation functions.</a:t>
            </a:r>
          </a:p>
          <a:p>
            <a:endParaRPr lang="en-US"/>
          </a:p>
          <a:p>
            <a:r>
              <a:rPr lang="en-US"/>
              <a:t>The pooling layer condenses these output of the base layer into fewer features.</a:t>
            </a:r>
          </a:p>
          <a:p>
            <a:endParaRPr lang="en-US"/>
          </a:p>
          <a:p>
            <a:r>
              <a:rPr lang="en-US"/>
              <a:t>Then it goes to the flattening layer strings the features together into a single vector.</a:t>
            </a:r>
          </a:p>
          <a:p>
            <a:endParaRPr lang="en-US"/>
          </a:p>
          <a:p>
            <a:r>
              <a:rPr lang="en-US"/>
              <a:t>The dense layer also called the fully connected layer, takes the vector and connects all of the computed data so the model knows that the data are related in a way. and last produces a final prediction, the classification.</a:t>
            </a:r>
          </a:p>
          <a:p>
            <a:endParaRPr lang="en-US"/>
          </a:p>
          <a:p>
            <a:r>
              <a:rPr lang="en-US"/>
              <a:t>However, CNNs are much more difficult to implement, since the whole structure has to be customized and refined based on the results.</a:t>
            </a:r>
          </a:p>
          <a:p>
            <a:endParaRPr lang="en-US"/>
          </a:p>
          <a:p>
            <a:r>
              <a:rPr lang="en-US"/>
              <a:t>In the meantime, we are using a generic prebuilt algorithm to generate results.</a:t>
            </a:r>
          </a:p>
          <a:p>
            <a:endParaRPr lang="en-US"/>
          </a:p>
          <a:p>
            <a:endParaRPr lang="en-US"/>
          </a:p>
          <a:p>
            <a:r>
              <a:rPr lang="en-US"/>
              <a:t>-----------------------------</a:t>
            </a:r>
          </a:p>
          <a:p>
            <a:endParaRPr lang="en-US"/>
          </a:p>
          <a:p>
            <a:endParaRPr lang="en-US"/>
          </a:p>
        </p:txBody>
      </p:sp>
      <p:sp>
        <p:nvSpPr>
          <p:cNvPr id="4" name="Slide Number Placeholder 3">
            <a:extLst>
              <a:ext uri="{FF2B5EF4-FFF2-40B4-BE49-F238E27FC236}">
                <a16:creationId xmlns:a16="http://schemas.microsoft.com/office/drawing/2014/main" id="{9AB3A11D-3D80-772D-1FEC-50D92F1A5538}"/>
              </a:ext>
            </a:extLst>
          </p:cNvPr>
          <p:cNvSpPr>
            <a:spLocks noGrp="1"/>
          </p:cNvSpPr>
          <p:nvPr>
            <p:ph type="sldNum" sz="quarter" idx="5"/>
          </p:nvPr>
        </p:nvSpPr>
        <p:spPr/>
        <p:txBody>
          <a:bodyPr/>
          <a:lstStyle/>
          <a:p>
            <a:fld id="{2657B5D5-234F-4EB9-90BD-FAF45C24128A}" type="slidenum">
              <a:rPr lang="en-US" smtClean="0"/>
              <a:t>18</a:t>
            </a:fld>
            <a:endParaRPr lang="en-US"/>
          </a:p>
        </p:txBody>
      </p:sp>
    </p:spTree>
    <p:extLst>
      <p:ext uri="{BB962C8B-B14F-4D97-AF65-F5344CB8AC3E}">
        <p14:creationId xmlns:p14="http://schemas.microsoft.com/office/powerpoint/2010/main" val="997835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D05AA-A8FA-E14B-6F80-71E2089C25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F20FF8-8C6F-CA5C-A490-C6042DC178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1E74D0-ADFB-D9BD-F3C7-B0E0DE719F43}"/>
              </a:ext>
            </a:extLst>
          </p:cNvPr>
          <p:cNvSpPr>
            <a:spLocks noGrp="1"/>
          </p:cNvSpPr>
          <p:nvPr>
            <p:ph type="body" idx="1"/>
          </p:nvPr>
        </p:nvSpPr>
        <p:spPr/>
        <p:txBody>
          <a:bodyPr/>
          <a:lstStyle/>
          <a:p>
            <a:r>
              <a:rPr lang="en-US"/>
              <a:t>Leo</a:t>
            </a:r>
          </a:p>
          <a:p>
            <a:endParaRPr lang="en-US"/>
          </a:p>
          <a:p>
            <a:r>
              <a:rPr lang="en-US"/>
              <a:t>-------------------------------------</a:t>
            </a:r>
          </a:p>
          <a:p>
            <a:r>
              <a:rPr lang="en-US"/>
              <a:t>When it comes to image recognition, there Is a model that excels in this. That is the convolutional neural network, CNN for short. </a:t>
            </a:r>
            <a:r>
              <a:rPr lang="en-US">
                <a:ea typeface="Calibri"/>
                <a:cs typeface="Calibri"/>
              </a:rPr>
              <a:t>CNNs are very good at learning features by themselves and operate by successively convolving input to reach a class label.</a:t>
            </a:r>
          </a:p>
          <a:p>
            <a:endParaRPr lang="en-US">
              <a:ea typeface="Calibri"/>
              <a:cs typeface="Calibri"/>
            </a:endParaRPr>
          </a:p>
          <a:p>
            <a:r>
              <a:rPr lang="en-US">
                <a:ea typeface="Calibri"/>
                <a:cs typeface="Calibri"/>
              </a:rPr>
              <a:t>This is how the CNN operates</a:t>
            </a:r>
          </a:p>
          <a:p>
            <a:endParaRPr lang="en-US"/>
          </a:p>
          <a:p>
            <a:r>
              <a:rPr lang="en-US"/>
              <a:t>In the base layer, the convolution happens here. There are many operations that go on here such as multiple convolutions and activation functions.</a:t>
            </a:r>
          </a:p>
          <a:p>
            <a:endParaRPr lang="en-US"/>
          </a:p>
          <a:p>
            <a:r>
              <a:rPr lang="en-US"/>
              <a:t>The pooling layer condenses these output of the base layer into fewer features.</a:t>
            </a:r>
          </a:p>
          <a:p>
            <a:endParaRPr lang="en-US"/>
          </a:p>
          <a:p>
            <a:r>
              <a:rPr lang="en-US"/>
              <a:t>Then it goes to the flattening layer strings the features together into a single vector.</a:t>
            </a:r>
          </a:p>
          <a:p>
            <a:endParaRPr lang="en-US"/>
          </a:p>
          <a:p>
            <a:r>
              <a:rPr lang="en-US"/>
              <a:t>The dense layer also called the fully connected layer, takes the vector and connects all of the computed data so the model knows that the data are related in a way. and last produces a final prediction, the classification.</a:t>
            </a:r>
          </a:p>
          <a:p>
            <a:endParaRPr lang="en-US"/>
          </a:p>
          <a:p>
            <a:r>
              <a:rPr lang="en-US"/>
              <a:t>However, CNNs are much more difficult to implement, since the whole structure has to be customized and refined based on the results.</a:t>
            </a:r>
          </a:p>
          <a:p>
            <a:endParaRPr lang="en-US"/>
          </a:p>
          <a:p>
            <a:r>
              <a:rPr lang="en-US"/>
              <a:t>In the meantime, we are using a generic prebuilt algorithm to generate results.</a:t>
            </a:r>
          </a:p>
          <a:p>
            <a:endParaRPr lang="en-US"/>
          </a:p>
          <a:p>
            <a:endParaRPr lang="en-US"/>
          </a:p>
          <a:p>
            <a:r>
              <a:rPr lang="en-US"/>
              <a:t>-----------------------------</a:t>
            </a:r>
          </a:p>
          <a:p>
            <a:endParaRPr lang="en-US"/>
          </a:p>
          <a:p>
            <a:endParaRPr lang="en-US"/>
          </a:p>
        </p:txBody>
      </p:sp>
      <p:sp>
        <p:nvSpPr>
          <p:cNvPr id="4" name="Slide Number Placeholder 3">
            <a:extLst>
              <a:ext uri="{FF2B5EF4-FFF2-40B4-BE49-F238E27FC236}">
                <a16:creationId xmlns:a16="http://schemas.microsoft.com/office/drawing/2014/main" id="{4FFBB8FD-A7A4-4E8F-867F-C98AECB18F87}"/>
              </a:ext>
            </a:extLst>
          </p:cNvPr>
          <p:cNvSpPr>
            <a:spLocks noGrp="1"/>
          </p:cNvSpPr>
          <p:nvPr>
            <p:ph type="sldNum" sz="quarter" idx="5"/>
          </p:nvPr>
        </p:nvSpPr>
        <p:spPr/>
        <p:txBody>
          <a:bodyPr/>
          <a:lstStyle/>
          <a:p>
            <a:fld id="{2657B5D5-234F-4EB9-90BD-FAF45C24128A}" type="slidenum">
              <a:rPr lang="en-US" smtClean="0"/>
              <a:t>19</a:t>
            </a:fld>
            <a:endParaRPr lang="en-US"/>
          </a:p>
        </p:txBody>
      </p:sp>
    </p:spTree>
    <p:extLst>
      <p:ext uri="{BB962C8B-B14F-4D97-AF65-F5344CB8AC3E}">
        <p14:creationId xmlns:p14="http://schemas.microsoft.com/office/powerpoint/2010/main" val="417635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Yuan</a:t>
            </a:r>
            <a:endParaRPr lang="en-US"/>
          </a:p>
          <a:p>
            <a:endParaRPr lang="en-US"/>
          </a:p>
          <a:p>
            <a:pPr marL="228600" indent="-228600">
              <a:buAutoNum type="arabicPeriod"/>
            </a:pPr>
            <a:r>
              <a:rPr lang="en-US">
                <a:ea typeface="Calibri"/>
                <a:cs typeface="Calibri"/>
              </a:rPr>
              <a:t>What are we addressing?</a:t>
            </a:r>
          </a:p>
          <a:p>
            <a:pPr marL="228600" indent="-228600">
              <a:buAutoNum type="arabicPeriod"/>
            </a:pPr>
            <a:r>
              <a:rPr lang="en-US">
                <a:ea typeface="Calibri"/>
                <a:cs typeface="Calibri"/>
              </a:rPr>
              <a:t>The demand for cancer diagnosis is increasing</a:t>
            </a:r>
          </a:p>
          <a:p>
            <a:pPr marL="228600" indent="-228600">
              <a:buAutoNum type="arabicPeriod"/>
            </a:pPr>
            <a:r>
              <a:rPr lang="en-US">
                <a:ea typeface="Calibri"/>
                <a:cs typeface="Calibri"/>
              </a:rPr>
              <a:t>X axis is years from 2022 to 2032</a:t>
            </a:r>
          </a:p>
          <a:p>
            <a:pPr marL="228600" indent="-228600">
              <a:buAutoNum type="arabicPeriod"/>
            </a:pPr>
            <a:r>
              <a:rPr lang="en-US">
                <a:ea typeface="Calibri"/>
                <a:cs typeface="Calibri"/>
              </a:rPr>
              <a:t>Y axis is predicted market size of the cancer diagnosis which indicated higher demand</a:t>
            </a:r>
          </a:p>
          <a:p>
            <a:pPr marL="228600" indent="-228600">
              <a:buAutoNum type="arabicPeriod"/>
            </a:pPr>
            <a:r>
              <a:rPr lang="en-US">
                <a:ea typeface="Calibri"/>
                <a:cs typeface="Calibri"/>
              </a:rPr>
              <a:t>As you all can see, as the years progress, the market size is expected to increase drastically in billions</a:t>
            </a:r>
          </a:p>
          <a:p>
            <a:pPr marL="228600" indent="-228600">
              <a:buAutoNum type="arabicPeriod"/>
            </a:pPr>
            <a:r>
              <a:rPr lang="en-US">
                <a:ea typeface="Calibri"/>
                <a:cs typeface="Calibri"/>
              </a:rPr>
              <a:t>As a result time to treatment is increasing</a:t>
            </a:r>
          </a:p>
          <a:p>
            <a:pPr marL="228600" indent="-228600">
              <a:buAutoNum type="arabicPeriod"/>
            </a:pPr>
            <a:r>
              <a:rPr lang="en-US">
                <a:cs typeface="Calibri"/>
              </a:rPr>
              <a:t>Each of these lines represents a type of cancer. Make sure to pay special attention to the red line in the middle here, that's breast cancer.</a:t>
            </a:r>
          </a:p>
          <a:p>
            <a:pPr marL="228600" indent="-228600">
              <a:buAutoNum type="arabicPeriod"/>
            </a:pPr>
            <a:r>
              <a:rPr lang="en-US">
                <a:cs typeface="Calibri"/>
              </a:rPr>
              <a:t>On the x axis we have years from 2004 to 2013</a:t>
            </a:r>
          </a:p>
          <a:p>
            <a:pPr marL="228600" indent="-228600">
              <a:buAutoNum type="arabicPeriod"/>
            </a:pPr>
            <a:r>
              <a:rPr lang="en-US">
                <a:cs typeface="Calibri"/>
              </a:rPr>
              <a:t>On the y axis we have time to diagnosis in days</a:t>
            </a:r>
          </a:p>
          <a:p>
            <a:pPr marL="228600" indent="-228600">
              <a:buAutoNum type="arabicPeriod"/>
            </a:pPr>
            <a:r>
              <a:rPr lang="en-US">
                <a:cs typeface="Calibri"/>
              </a:rPr>
              <a:t>As you can see, the time to diagnose breast cancer has increase by about 1 week despite advancements in technology</a:t>
            </a:r>
          </a:p>
          <a:p>
            <a:pPr marL="228600" indent="-228600">
              <a:buAutoNum type="arabicPeriod"/>
            </a:pPr>
            <a:r>
              <a:rPr lang="en-US">
                <a:cs typeface="Calibri"/>
              </a:rPr>
              <a:t>That’s where we come in. we want to create a system that is able to read biopsy slides and output a diagnosis with machine learning, much quicker than a pathologist looking through the slides manually</a:t>
            </a:r>
          </a:p>
          <a:p>
            <a:pPr marL="228600" indent="-228600">
              <a:buAutoNum type="arabicPeriod"/>
            </a:pPr>
            <a:endParaRPr lang="en-US">
              <a:cs typeface="Calibri"/>
            </a:endParaRPr>
          </a:p>
          <a:p>
            <a:pPr marL="228600" indent="-228600">
              <a:buAutoNum type="arabicPeriod"/>
            </a:pPr>
            <a:r>
              <a:rPr lang="en-US">
                <a:cs typeface="Calibri"/>
              </a:rPr>
              <a:t>Breast cancer can be very aggressive so if we are able to diagnose it in a shorter amount of time, we can avoid aggressive treatment options such as double </a:t>
            </a:r>
            <a:r>
              <a:rPr lang="en-US" err="1">
                <a:cs typeface="Calibri"/>
              </a:rPr>
              <a:t>mastectomys</a:t>
            </a:r>
            <a:endParaRPr lang="en-US">
              <a:cs typeface="Calibri"/>
            </a:endParaRPr>
          </a:p>
          <a:p>
            <a:endParaRPr lang="en-US">
              <a:cs typeface="Calibri"/>
            </a:endParaRPr>
          </a:p>
          <a:p>
            <a:r>
              <a:rPr lang="en-US"/>
              <a:t>In our problem statement, as you can see from the graph on the left, the demand for cancer treatment has been steadily increasing every year. But, from the graph on the right, the technology and workforce for diagnosing cancer quickly has not been keeping up. This is critical since diagnosis time for every cancer type is taking longer and longer every year, and patients are missing out on early treatment, which is crucial for recovery.</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657B5D5-234F-4EB9-90BD-FAF45C24128A}" type="slidenum">
              <a:rPr lang="en-US" smtClean="0"/>
              <a:t>2</a:t>
            </a:fld>
            <a:endParaRPr lang="en-US"/>
          </a:p>
        </p:txBody>
      </p:sp>
    </p:spTree>
    <p:extLst>
      <p:ext uri="{BB962C8B-B14F-4D97-AF65-F5344CB8AC3E}">
        <p14:creationId xmlns:p14="http://schemas.microsoft.com/office/powerpoint/2010/main" val="4086008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24F62-EEA2-37C8-B0F2-9D99C378E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5A6562-2492-942F-A20F-E92833AB04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B3D0-1B4C-F531-5FDD-D10C038FEA9A}"/>
              </a:ext>
            </a:extLst>
          </p:cNvPr>
          <p:cNvSpPr>
            <a:spLocks noGrp="1"/>
          </p:cNvSpPr>
          <p:nvPr>
            <p:ph type="body" idx="1"/>
          </p:nvPr>
        </p:nvSpPr>
        <p:spPr/>
        <p:txBody>
          <a:bodyPr/>
          <a:lstStyle/>
          <a:p>
            <a:r>
              <a:rPr lang="en-US"/>
              <a:t>Leo</a:t>
            </a:r>
          </a:p>
          <a:p>
            <a:endParaRPr lang="en-US"/>
          </a:p>
          <a:p>
            <a:r>
              <a:rPr lang="en-US"/>
              <a:t>-------------------------------------</a:t>
            </a:r>
          </a:p>
          <a:p>
            <a:r>
              <a:rPr lang="en-US"/>
              <a:t>When it comes to image recognition, there Is a model that excels in this. That is the convolutional neural network, CNN for short. </a:t>
            </a:r>
            <a:r>
              <a:rPr lang="en-US">
                <a:ea typeface="Calibri"/>
                <a:cs typeface="Calibri"/>
              </a:rPr>
              <a:t>CNNs are very good at learning features by themselves and operate by successively convolving input to reach a class label.</a:t>
            </a:r>
          </a:p>
          <a:p>
            <a:endParaRPr lang="en-US">
              <a:ea typeface="Calibri"/>
              <a:cs typeface="Calibri"/>
            </a:endParaRPr>
          </a:p>
          <a:p>
            <a:r>
              <a:rPr lang="en-US">
                <a:ea typeface="Calibri"/>
                <a:cs typeface="Calibri"/>
              </a:rPr>
              <a:t>This is how the CNN operates</a:t>
            </a:r>
          </a:p>
          <a:p>
            <a:endParaRPr lang="en-US"/>
          </a:p>
          <a:p>
            <a:r>
              <a:rPr lang="en-US"/>
              <a:t>In the base layer, the convolution happens here. There are many operations that go on here such as multiple convolutions and activation functions.</a:t>
            </a:r>
          </a:p>
          <a:p>
            <a:endParaRPr lang="en-US"/>
          </a:p>
          <a:p>
            <a:r>
              <a:rPr lang="en-US"/>
              <a:t>The pooling layer condenses these output of the base layer into fewer features.</a:t>
            </a:r>
          </a:p>
          <a:p>
            <a:endParaRPr lang="en-US"/>
          </a:p>
          <a:p>
            <a:r>
              <a:rPr lang="en-US"/>
              <a:t>Then it goes to the flattening layer strings the features together into a single vector.</a:t>
            </a:r>
          </a:p>
          <a:p>
            <a:endParaRPr lang="en-US"/>
          </a:p>
          <a:p>
            <a:r>
              <a:rPr lang="en-US"/>
              <a:t>The dense layer also called the fully connected layer, takes the vector and connects all of the computed data so the model knows that the data are related in a way. and last produces a final prediction, the classification.</a:t>
            </a:r>
          </a:p>
          <a:p>
            <a:endParaRPr lang="en-US"/>
          </a:p>
          <a:p>
            <a:r>
              <a:rPr lang="en-US"/>
              <a:t>However, CNNs are much more difficult to implement, since the whole structure has to be customized and refined based on the results.</a:t>
            </a:r>
          </a:p>
          <a:p>
            <a:endParaRPr lang="en-US"/>
          </a:p>
          <a:p>
            <a:r>
              <a:rPr lang="en-US"/>
              <a:t>In the meantime, we are using a generic prebuilt algorithm to generate results.</a:t>
            </a:r>
          </a:p>
          <a:p>
            <a:endParaRPr lang="en-US"/>
          </a:p>
          <a:p>
            <a:endParaRPr lang="en-US"/>
          </a:p>
          <a:p>
            <a:r>
              <a:rPr lang="en-US"/>
              <a:t>-----------------------------</a:t>
            </a:r>
          </a:p>
          <a:p>
            <a:endParaRPr lang="en-US"/>
          </a:p>
          <a:p>
            <a:endParaRPr lang="en-US"/>
          </a:p>
        </p:txBody>
      </p:sp>
      <p:sp>
        <p:nvSpPr>
          <p:cNvPr id="4" name="Slide Number Placeholder 3">
            <a:extLst>
              <a:ext uri="{FF2B5EF4-FFF2-40B4-BE49-F238E27FC236}">
                <a16:creationId xmlns:a16="http://schemas.microsoft.com/office/drawing/2014/main" id="{46D049C7-AC9A-43EE-5AED-0E5ED404CBE4}"/>
              </a:ext>
            </a:extLst>
          </p:cNvPr>
          <p:cNvSpPr>
            <a:spLocks noGrp="1"/>
          </p:cNvSpPr>
          <p:nvPr>
            <p:ph type="sldNum" sz="quarter" idx="5"/>
          </p:nvPr>
        </p:nvSpPr>
        <p:spPr/>
        <p:txBody>
          <a:bodyPr/>
          <a:lstStyle/>
          <a:p>
            <a:fld id="{2657B5D5-234F-4EB9-90BD-FAF45C24128A}" type="slidenum">
              <a:rPr lang="en-US" smtClean="0"/>
              <a:t>20</a:t>
            </a:fld>
            <a:endParaRPr lang="en-US"/>
          </a:p>
        </p:txBody>
      </p:sp>
    </p:spTree>
    <p:extLst>
      <p:ext uri="{BB962C8B-B14F-4D97-AF65-F5344CB8AC3E}">
        <p14:creationId xmlns:p14="http://schemas.microsoft.com/office/powerpoint/2010/main" val="2905054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339DC-8A3C-87ED-45F3-AB605E47BB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61FB2A-6DE4-7D96-AC21-E6F4B142CA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8A827A-2E01-ED14-BB05-1773E74AEAD6}"/>
              </a:ext>
            </a:extLst>
          </p:cNvPr>
          <p:cNvSpPr>
            <a:spLocks noGrp="1"/>
          </p:cNvSpPr>
          <p:nvPr>
            <p:ph type="body" idx="1"/>
          </p:nvPr>
        </p:nvSpPr>
        <p:spPr/>
        <p:txBody>
          <a:bodyPr/>
          <a:lstStyle/>
          <a:p>
            <a:r>
              <a:rPr lang="en-US"/>
              <a:t>Leo</a:t>
            </a:r>
          </a:p>
          <a:p>
            <a:endParaRPr lang="en-US"/>
          </a:p>
          <a:p>
            <a:r>
              <a:rPr lang="en-US"/>
              <a:t>-------------------------------------</a:t>
            </a:r>
          </a:p>
          <a:p>
            <a:r>
              <a:rPr lang="en-US"/>
              <a:t>When it comes to image recognition, there Is a model that excels in this. That is the convolutional neural network, CNN for short. </a:t>
            </a:r>
            <a:r>
              <a:rPr lang="en-US">
                <a:ea typeface="Calibri"/>
                <a:cs typeface="Calibri"/>
              </a:rPr>
              <a:t>CNNs are very good at learning features by themselves and operate by successively convolving input to reach a class label.</a:t>
            </a:r>
          </a:p>
          <a:p>
            <a:endParaRPr lang="en-US">
              <a:ea typeface="Calibri"/>
              <a:cs typeface="Calibri"/>
            </a:endParaRPr>
          </a:p>
          <a:p>
            <a:r>
              <a:rPr lang="en-US">
                <a:ea typeface="Calibri"/>
                <a:cs typeface="Calibri"/>
              </a:rPr>
              <a:t>This is how the CNN operates</a:t>
            </a:r>
          </a:p>
          <a:p>
            <a:endParaRPr lang="en-US"/>
          </a:p>
          <a:p>
            <a:r>
              <a:rPr lang="en-US"/>
              <a:t>In the base layer, the convolution happens here. There are many operations that go on here such as multiple convolutions and activation functions.</a:t>
            </a:r>
          </a:p>
          <a:p>
            <a:endParaRPr lang="en-US"/>
          </a:p>
          <a:p>
            <a:r>
              <a:rPr lang="en-US"/>
              <a:t>The pooling layer condenses these output of the base layer into fewer features.</a:t>
            </a:r>
          </a:p>
          <a:p>
            <a:endParaRPr lang="en-US"/>
          </a:p>
          <a:p>
            <a:r>
              <a:rPr lang="en-US"/>
              <a:t>Then it goes to the flattening layer strings the features together into a single vector.</a:t>
            </a:r>
          </a:p>
          <a:p>
            <a:endParaRPr lang="en-US"/>
          </a:p>
          <a:p>
            <a:r>
              <a:rPr lang="en-US"/>
              <a:t>The dense layer also called the fully connected layer, takes the vector and connects all of the computed data so the model knows that the data are related in a way. and last produces a final prediction, the classification.</a:t>
            </a:r>
          </a:p>
          <a:p>
            <a:endParaRPr lang="en-US"/>
          </a:p>
          <a:p>
            <a:r>
              <a:rPr lang="en-US"/>
              <a:t>However, CNNs are much more difficult to implement, since the whole structure has to be customized and refined based on the results.</a:t>
            </a:r>
          </a:p>
          <a:p>
            <a:endParaRPr lang="en-US"/>
          </a:p>
          <a:p>
            <a:r>
              <a:rPr lang="en-US"/>
              <a:t>In the meantime, we are using a generic prebuilt algorithm to generate results.</a:t>
            </a:r>
          </a:p>
          <a:p>
            <a:endParaRPr lang="en-US"/>
          </a:p>
          <a:p>
            <a:endParaRPr lang="en-US"/>
          </a:p>
          <a:p>
            <a:r>
              <a:rPr lang="en-US"/>
              <a:t>-----------------------------</a:t>
            </a:r>
          </a:p>
          <a:p>
            <a:endParaRPr lang="en-US"/>
          </a:p>
          <a:p>
            <a:endParaRPr lang="en-US"/>
          </a:p>
        </p:txBody>
      </p:sp>
      <p:sp>
        <p:nvSpPr>
          <p:cNvPr id="4" name="Slide Number Placeholder 3">
            <a:extLst>
              <a:ext uri="{FF2B5EF4-FFF2-40B4-BE49-F238E27FC236}">
                <a16:creationId xmlns:a16="http://schemas.microsoft.com/office/drawing/2014/main" id="{E03609C8-7ABA-E462-45B3-16B1841D8F8C}"/>
              </a:ext>
            </a:extLst>
          </p:cNvPr>
          <p:cNvSpPr>
            <a:spLocks noGrp="1"/>
          </p:cNvSpPr>
          <p:nvPr>
            <p:ph type="sldNum" sz="quarter" idx="5"/>
          </p:nvPr>
        </p:nvSpPr>
        <p:spPr/>
        <p:txBody>
          <a:bodyPr/>
          <a:lstStyle/>
          <a:p>
            <a:fld id="{2657B5D5-234F-4EB9-90BD-FAF45C24128A}" type="slidenum">
              <a:rPr lang="en-US" smtClean="0"/>
              <a:t>21</a:t>
            </a:fld>
            <a:endParaRPr lang="en-US"/>
          </a:p>
        </p:txBody>
      </p:sp>
    </p:spTree>
    <p:extLst>
      <p:ext uri="{BB962C8B-B14F-4D97-AF65-F5344CB8AC3E}">
        <p14:creationId xmlns:p14="http://schemas.microsoft.com/office/powerpoint/2010/main" val="3169868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BEFCF-AEB7-5FAE-2ACC-9DBBD20C37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40A156-F0F5-DF21-B33C-A6B4EA2E48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45F615-B1E7-26C9-5E00-CD4819CEC0B4}"/>
              </a:ext>
            </a:extLst>
          </p:cNvPr>
          <p:cNvSpPr>
            <a:spLocks noGrp="1"/>
          </p:cNvSpPr>
          <p:nvPr>
            <p:ph type="body" idx="1"/>
          </p:nvPr>
        </p:nvSpPr>
        <p:spPr/>
        <p:txBody>
          <a:bodyPr/>
          <a:lstStyle/>
          <a:p>
            <a:r>
              <a:rPr lang="en-US"/>
              <a:t>Yuan</a:t>
            </a:r>
          </a:p>
          <a:p>
            <a:endParaRPr lang="en-US"/>
          </a:p>
          <a:p>
            <a:r>
              <a:rPr lang="en-US"/>
              <a:t>Now that we understand models, let’s go to the next stage of generating predictions.</a:t>
            </a:r>
            <a:endParaRPr lang="en-US">
              <a:ea typeface="Calibri"/>
              <a:cs typeface="Calibri"/>
            </a:endParaRPr>
          </a:p>
        </p:txBody>
      </p:sp>
      <p:sp>
        <p:nvSpPr>
          <p:cNvPr id="4" name="Slide Number Placeholder 3">
            <a:extLst>
              <a:ext uri="{FF2B5EF4-FFF2-40B4-BE49-F238E27FC236}">
                <a16:creationId xmlns:a16="http://schemas.microsoft.com/office/drawing/2014/main" id="{BF0E2E36-7373-539B-E0A9-CE720E4A4BAF}"/>
              </a:ext>
            </a:extLst>
          </p:cNvPr>
          <p:cNvSpPr>
            <a:spLocks noGrp="1"/>
          </p:cNvSpPr>
          <p:nvPr>
            <p:ph type="sldNum" sz="quarter" idx="5"/>
          </p:nvPr>
        </p:nvSpPr>
        <p:spPr/>
        <p:txBody>
          <a:bodyPr/>
          <a:lstStyle/>
          <a:p>
            <a:fld id="{2657B5D5-234F-4EB9-90BD-FAF45C24128A}" type="slidenum">
              <a:rPr lang="en-US" smtClean="0"/>
              <a:t>22</a:t>
            </a:fld>
            <a:endParaRPr lang="en-US"/>
          </a:p>
        </p:txBody>
      </p:sp>
    </p:spTree>
    <p:extLst>
      <p:ext uri="{BB962C8B-B14F-4D97-AF65-F5344CB8AC3E}">
        <p14:creationId xmlns:p14="http://schemas.microsoft.com/office/powerpoint/2010/main" val="3543933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Yuan</a:t>
            </a:r>
          </a:p>
          <a:p>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three levels that we have to get through: frame level, patch level, and image level</a:t>
            </a:r>
          </a:p>
          <a:p>
            <a:endParaRPr lang="en-US"/>
          </a:p>
          <a:p>
            <a:r>
              <a:rPr lang="en-US"/>
              <a:t>Lets start with the frame level first.</a:t>
            </a:r>
          </a:p>
          <a:p>
            <a:endParaRPr lang="en-US"/>
          </a:p>
          <a:p>
            <a:r>
              <a:rPr lang="en-US"/>
              <a:t>This image is a random slide pulled from our data with the x and y axis as pixels of the image.</a:t>
            </a:r>
          </a:p>
          <a:p>
            <a:endParaRPr lang="en-US"/>
          </a:p>
          <a:p>
            <a:r>
              <a:rPr lang="en-US"/>
              <a:t>Here’s a visual representation of that.</a:t>
            </a:r>
          </a:p>
          <a:p>
            <a:r>
              <a:rPr lang="en-US"/>
              <a:t>From our parameters, we get the frame size and window size</a:t>
            </a:r>
            <a:endParaRPr lang="en-US">
              <a:ea typeface="Calibri"/>
              <a:cs typeface="Calibri"/>
            </a:endParaRPr>
          </a:p>
          <a:p>
            <a:r>
              <a:rPr lang="en-US"/>
              <a:t>Segment the image by the </a:t>
            </a:r>
            <a:r>
              <a:rPr lang="en-US" err="1"/>
              <a:t>framesize</a:t>
            </a:r>
            <a:endParaRPr lang="en-US"/>
          </a:p>
          <a:p>
            <a:endParaRPr lang="en-US"/>
          </a:p>
          <a:p>
            <a:r>
              <a:rPr lang="en-US"/>
              <a:t>The window size must be bigger than the frame so it could provide some context from the surrounding frames</a:t>
            </a:r>
          </a:p>
          <a:p>
            <a:r>
              <a:rPr lang="en-US"/>
              <a:t>We start iterating through each frame starting from the top left </a:t>
            </a:r>
            <a:endParaRPr lang="en-US">
              <a:ea typeface="Calibri"/>
              <a:cs typeface="Calibri"/>
            </a:endParaRPr>
          </a:p>
          <a:p>
            <a:r>
              <a:rPr lang="en-US"/>
              <a:t>As the image iterates through each frame, it will make predictions on the frames, whether malignant or nonmalignant.</a:t>
            </a:r>
            <a:endParaRPr lang="en-US">
              <a:ea typeface="Calibri"/>
              <a:cs typeface="Calibri"/>
            </a:endParaRPr>
          </a:p>
        </p:txBody>
      </p:sp>
      <p:sp>
        <p:nvSpPr>
          <p:cNvPr id="4" name="Slide Number Placeholder 3"/>
          <p:cNvSpPr>
            <a:spLocks noGrp="1"/>
          </p:cNvSpPr>
          <p:nvPr>
            <p:ph type="sldNum" sz="quarter" idx="5"/>
          </p:nvPr>
        </p:nvSpPr>
        <p:spPr/>
        <p:txBody>
          <a:bodyPr/>
          <a:lstStyle/>
          <a:p>
            <a:fld id="{2657B5D5-234F-4EB9-90BD-FAF45C24128A}" type="slidenum">
              <a:rPr lang="en-US" smtClean="0"/>
              <a:t>23</a:t>
            </a:fld>
            <a:endParaRPr lang="en-US"/>
          </a:p>
        </p:txBody>
      </p:sp>
    </p:spTree>
    <p:extLst>
      <p:ext uri="{BB962C8B-B14F-4D97-AF65-F5344CB8AC3E}">
        <p14:creationId xmlns:p14="http://schemas.microsoft.com/office/powerpoint/2010/main" val="3205146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D9CB6-5F4A-597A-7EC3-9A208850FF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F153B4-B3D5-6233-2581-12D63DA0AC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41747-EE86-71FD-B3FF-1D04FEB8B653}"/>
              </a:ext>
            </a:extLst>
          </p:cNvPr>
          <p:cNvSpPr>
            <a:spLocks noGrp="1"/>
          </p:cNvSpPr>
          <p:nvPr>
            <p:ph type="body" idx="1"/>
          </p:nvPr>
        </p:nvSpPr>
        <p:spPr/>
        <p:txBody>
          <a:bodyPr/>
          <a:lstStyle/>
          <a:p>
            <a:r>
              <a:rPr lang="en-US">
                <a:ea typeface="Calibri"/>
                <a:cs typeface="Calibri"/>
              </a:rPr>
              <a:t>Albert</a:t>
            </a:r>
          </a:p>
          <a:p>
            <a:endParaRPr lang="en-US">
              <a:ea typeface="Calibri"/>
              <a:cs typeface="Calibri"/>
            </a:endParaRPr>
          </a:p>
          <a:p>
            <a:r>
              <a:rPr lang="en-US">
                <a:ea typeface="Calibri"/>
                <a:cs typeface="Calibri"/>
              </a:rPr>
              <a:t>The model gives us predictions for each frame, but we need to go from frames to patches. Patches are what we call collections of neighboring frames with the same label.</a:t>
            </a:r>
            <a:r>
              <a:rPr lang="en-US" dirty="0">
                <a:ea typeface="Calibri"/>
                <a:cs typeface="Calibri"/>
              </a:rPr>
              <a:t> </a:t>
            </a:r>
            <a:r>
              <a:rPr lang="en-US" dirty="0"/>
              <a:t>This is an example of a slide where green represents malignancy from the classifier's perspective.</a:t>
            </a:r>
            <a:endParaRPr lang="en-US" dirty="0">
              <a:ea typeface="Calibri"/>
              <a:cs typeface="Calibri"/>
            </a:endParaRPr>
          </a:p>
          <a:p>
            <a:endParaRPr lang="en-US" dirty="0">
              <a:ea typeface="Calibri"/>
              <a:cs typeface="Calibri"/>
            </a:endParaRPr>
          </a:p>
          <a:p>
            <a:r>
              <a:rPr lang="en-US">
                <a:ea typeface="Calibri"/>
                <a:cs typeface="Calibri"/>
              </a:rPr>
              <a:t>In the last slide we saw that the algorithm splits an image into frames and </a:t>
            </a:r>
            <a:r>
              <a:rPr lang="en-US" dirty="0">
                <a:ea typeface="Calibri"/>
                <a:cs typeface="Calibri"/>
              </a:rPr>
              <a:t>assigns </a:t>
            </a:r>
            <a:r>
              <a:rPr lang="en-US">
                <a:ea typeface="Calibri"/>
                <a:cs typeface="Calibri"/>
              </a:rPr>
              <a:t>the frames labels,</a:t>
            </a:r>
            <a:r>
              <a:rPr lang="en-US"/>
              <a:t> but sometimes the classifier correctly identifies the border of a malignancy while there are areas INSIDE the border that the frame classifier does NOT believe are malignant. </a:t>
            </a:r>
          </a:p>
          <a:p>
            <a:endParaRPr lang="en-US">
              <a:ea typeface="Calibri"/>
              <a:cs typeface="Calibri"/>
            </a:endParaRPr>
          </a:p>
          <a:p>
            <a:r>
              <a:rPr lang="en-US">
                <a:ea typeface="Calibri"/>
                <a:cs typeface="Calibri"/>
              </a:rPr>
              <a:t>Maybe the tumor has white area from fatty or connective tissue</a:t>
            </a:r>
            <a:r>
              <a:rPr lang="en-US" dirty="0">
                <a:ea typeface="Calibri"/>
                <a:cs typeface="Calibri"/>
              </a:rPr>
              <a:t>. </a:t>
            </a:r>
            <a:r>
              <a:rPr lang="en-US"/>
              <a:t>Whatever the case, we want to fill in the area between the malignant labels.</a:t>
            </a:r>
            <a:r>
              <a:rPr lang="en-US">
                <a:ea typeface="Calibri"/>
                <a:cs typeface="Calibri"/>
              </a:rPr>
              <a:t> This is how we do it.</a:t>
            </a:r>
          </a:p>
        </p:txBody>
      </p:sp>
      <p:sp>
        <p:nvSpPr>
          <p:cNvPr id="4" name="Slide Number Placeholder 3">
            <a:extLst>
              <a:ext uri="{FF2B5EF4-FFF2-40B4-BE49-F238E27FC236}">
                <a16:creationId xmlns:a16="http://schemas.microsoft.com/office/drawing/2014/main" id="{6D9DA93A-65DD-2E9C-2AAD-E9B7F16DC712}"/>
              </a:ext>
            </a:extLst>
          </p:cNvPr>
          <p:cNvSpPr>
            <a:spLocks noGrp="1"/>
          </p:cNvSpPr>
          <p:nvPr>
            <p:ph type="sldNum" sz="quarter" idx="5"/>
          </p:nvPr>
        </p:nvSpPr>
        <p:spPr/>
        <p:txBody>
          <a:bodyPr/>
          <a:lstStyle/>
          <a:p>
            <a:fld id="{2657B5D5-234F-4EB9-90BD-FAF45C24128A}" type="slidenum">
              <a:rPr lang="en-US" smtClean="0"/>
              <a:t>24</a:t>
            </a:fld>
            <a:endParaRPr lang="en-US"/>
          </a:p>
        </p:txBody>
      </p:sp>
    </p:spTree>
    <p:extLst>
      <p:ext uri="{BB962C8B-B14F-4D97-AF65-F5344CB8AC3E}">
        <p14:creationId xmlns:p14="http://schemas.microsoft.com/office/powerpoint/2010/main" val="1115893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Albert</a:t>
            </a:r>
          </a:p>
          <a:p>
            <a:endParaRPr lang="en-US">
              <a:ea typeface="Calibri"/>
              <a:cs typeface="Calibri"/>
            </a:endParaRPr>
          </a:p>
          <a:p>
            <a:r>
              <a:rPr lang="en-US">
                <a:ea typeface="Calibri"/>
                <a:cs typeface="Calibri"/>
              </a:rPr>
              <a:t>We make a copy of the image, use a flood-fill algorithm to flood the </a:t>
            </a:r>
            <a:r>
              <a:rPr lang="en-US" dirty="0">
                <a:ea typeface="Calibri"/>
                <a:cs typeface="Calibri"/>
              </a:rPr>
              <a:t>outer </a:t>
            </a:r>
            <a:r>
              <a:rPr lang="en-US">
                <a:ea typeface="Calibri"/>
                <a:cs typeface="Calibri"/>
              </a:rPr>
              <a:t>area with malignant labels</a:t>
            </a:r>
            <a:r>
              <a:rPr lang="en-US" dirty="0">
                <a:ea typeface="Calibri"/>
                <a:cs typeface="Calibri"/>
              </a:rPr>
              <a:t>, and invert the image, so malignant become non-malignant and visa versa</a:t>
            </a:r>
            <a:r>
              <a:rPr lang="en-US">
                <a:ea typeface="Calibri"/>
                <a:cs typeface="Calibri"/>
              </a:rPr>
              <a:t>.</a:t>
            </a:r>
            <a:r>
              <a:rPr lang="en-US" dirty="0">
                <a:ea typeface="Calibri"/>
                <a:cs typeface="Calibri"/>
              </a:rPr>
              <a:t> </a:t>
            </a:r>
            <a:endParaRPr lang="en-US">
              <a:ea typeface="Calibri"/>
              <a:cs typeface="Calibri"/>
            </a:endParaRPr>
          </a:p>
        </p:txBody>
      </p:sp>
      <p:sp>
        <p:nvSpPr>
          <p:cNvPr id="4" name="Slide Number Placeholder 3"/>
          <p:cNvSpPr>
            <a:spLocks noGrp="1"/>
          </p:cNvSpPr>
          <p:nvPr>
            <p:ph type="sldNum" sz="quarter" idx="5"/>
          </p:nvPr>
        </p:nvSpPr>
        <p:spPr/>
        <p:txBody>
          <a:bodyPr/>
          <a:lstStyle/>
          <a:p>
            <a:fld id="{2657B5D5-234F-4EB9-90BD-FAF45C24128A}" type="slidenum">
              <a:rPr lang="en-US" smtClean="0"/>
              <a:t>25</a:t>
            </a:fld>
            <a:endParaRPr lang="en-US"/>
          </a:p>
        </p:txBody>
      </p:sp>
    </p:spTree>
    <p:extLst>
      <p:ext uri="{BB962C8B-B14F-4D97-AF65-F5344CB8AC3E}">
        <p14:creationId xmlns:p14="http://schemas.microsoft.com/office/powerpoint/2010/main" val="200006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32D17-9161-3A9A-5717-72156D87FD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7FAEE4-6320-6472-4172-F153AE9C71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D05E84-44DA-72E4-0B09-68167C527EA8}"/>
              </a:ext>
            </a:extLst>
          </p:cNvPr>
          <p:cNvSpPr>
            <a:spLocks noGrp="1"/>
          </p:cNvSpPr>
          <p:nvPr>
            <p:ph type="body" idx="1"/>
          </p:nvPr>
        </p:nvSpPr>
        <p:spPr/>
        <p:txBody>
          <a:bodyPr/>
          <a:lstStyle/>
          <a:p>
            <a:r>
              <a:rPr lang="en-US">
                <a:ea typeface="Calibri"/>
                <a:cs typeface="Calibri"/>
              </a:rPr>
              <a:t>Albert</a:t>
            </a:r>
          </a:p>
          <a:p>
            <a:endParaRPr lang="en-US">
              <a:ea typeface="Calibri"/>
              <a:cs typeface="Calibri"/>
            </a:endParaRPr>
          </a:p>
          <a:p>
            <a:r>
              <a:rPr lang="en-US" dirty="0">
                <a:ea typeface="Calibri"/>
                <a:cs typeface="Calibri"/>
              </a:rPr>
              <a:t>(</a:t>
            </a:r>
            <a:r>
              <a:rPr lang="en-US">
                <a:ea typeface="Calibri"/>
                <a:cs typeface="Calibri"/>
              </a:rPr>
              <a:t>The image copy is inverted, so malignant become non-malignant and visa versa</a:t>
            </a:r>
            <a:r>
              <a:rPr lang="en-US" dirty="0">
                <a:ea typeface="Calibri"/>
                <a:cs typeface="Calibri"/>
              </a:rPr>
              <a:t>.)</a:t>
            </a:r>
            <a:endParaRPr lang="en-US">
              <a:ea typeface="Calibri"/>
              <a:cs typeface="Calibri"/>
            </a:endParaRPr>
          </a:p>
        </p:txBody>
      </p:sp>
      <p:sp>
        <p:nvSpPr>
          <p:cNvPr id="4" name="Slide Number Placeholder 3">
            <a:extLst>
              <a:ext uri="{FF2B5EF4-FFF2-40B4-BE49-F238E27FC236}">
                <a16:creationId xmlns:a16="http://schemas.microsoft.com/office/drawing/2014/main" id="{EC27FF3D-16F9-663F-3C7A-74AA3E3886F0}"/>
              </a:ext>
            </a:extLst>
          </p:cNvPr>
          <p:cNvSpPr>
            <a:spLocks noGrp="1"/>
          </p:cNvSpPr>
          <p:nvPr>
            <p:ph type="sldNum" sz="quarter" idx="5"/>
          </p:nvPr>
        </p:nvSpPr>
        <p:spPr/>
        <p:txBody>
          <a:bodyPr/>
          <a:lstStyle/>
          <a:p>
            <a:fld id="{2657B5D5-234F-4EB9-90BD-FAF45C24128A}" type="slidenum">
              <a:rPr lang="en-US" smtClean="0"/>
              <a:t>26</a:t>
            </a:fld>
            <a:endParaRPr lang="en-US"/>
          </a:p>
        </p:txBody>
      </p:sp>
    </p:spTree>
    <p:extLst>
      <p:ext uri="{BB962C8B-B14F-4D97-AF65-F5344CB8AC3E}">
        <p14:creationId xmlns:p14="http://schemas.microsoft.com/office/powerpoint/2010/main" val="4106574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5AB49-0F3D-A31B-9419-0CE085F32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76CFF6-EC88-760C-C69D-1E045352B1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72BFB1-D248-5512-2403-07C6EF8A9CE0}"/>
              </a:ext>
            </a:extLst>
          </p:cNvPr>
          <p:cNvSpPr>
            <a:spLocks noGrp="1"/>
          </p:cNvSpPr>
          <p:nvPr>
            <p:ph type="body" idx="1"/>
          </p:nvPr>
        </p:nvSpPr>
        <p:spPr/>
        <p:txBody>
          <a:bodyPr/>
          <a:lstStyle/>
          <a:p>
            <a:r>
              <a:rPr lang="en-US">
                <a:ea typeface="Calibri"/>
                <a:cs typeface="Calibri"/>
              </a:rPr>
              <a:t>Albert</a:t>
            </a:r>
          </a:p>
          <a:p>
            <a:endParaRPr lang="en-US">
              <a:ea typeface="Calibri"/>
              <a:cs typeface="Calibri"/>
            </a:endParaRPr>
          </a:p>
          <a:p>
            <a:r>
              <a:rPr lang="en-US" dirty="0">
                <a:ea typeface="Calibri"/>
                <a:cs typeface="Calibri"/>
              </a:rPr>
              <a:t>On the left we have </a:t>
            </a:r>
            <a:r>
              <a:rPr lang="en-US">
                <a:ea typeface="Calibri"/>
                <a:cs typeface="Calibri"/>
              </a:rPr>
              <a:t>the </a:t>
            </a:r>
            <a:r>
              <a:rPr lang="en-US" dirty="0">
                <a:ea typeface="Calibri"/>
                <a:cs typeface="Calibri"/>
              </a:rPr>
              <a:t>original </a:t>
            </a:r>
            <a:r>
              <a:rPr lang="en-US">
                <a:ea typeface="Calibri"/>
                <a:cs typeface="Calibri"/>
              </a:rPr>
              <a:t>image and </a:t>
            </a:r>
            <a:r>
              <a:rPr lang="en-US" dirty="0">
                <a:ea typeface="Calibri"/>
                <a:cs typeface="Calibri"/>
              </a:rPr>
              <a:t>on the right </a:t>
            </a:r>
            <a:r>
              <a:rPr lang="en-US">
                <a:ea typeface="Calibri"/>
                <a:cs typeface="Calibri"/>
              </a:rPr>
              <a:t>the </a:t>
            </a:r>
            <a:r>
              <a:rPr lang="en-US" dirty="0">
                <a:ea typeface="Calibri"/>
                <a:cs typeface="Calibri"/>
              </a:rPr>
              <a:t>inverted fill</a:t>
            </a:r>
            <a:r>
              <a:rPr lang="en-US">
                <a:ea typeface="Calibri"/>
                <a:cs typeface="Calibri"/>
              </a:rPr>
              <a:t>. </a:t>
            </a:r>
            <a:r>
              <a:rPr lang="en-US" dirty="0">
                <a:ea typeface="Calibri"/>
                <a:cs typeface="Calibri"/>
              </a:rPr>
              <a:t>When the inverted image </a:t>
            </a:r>
            <a:r>
              <a:rPr lang="en-US">
                <a:ea typeface="Calibri"/>
                <a:cs typeface="Calibri"/>
              </a:rPr>
              <a:t>is </a:t>
            </a:r>
            <a:r>
              <a:rPr lang="en-US" dirty="0">
                <a:ea typeface="Calibri"/>
                <a:cs typeface="Calibri"/>
              </a:rPr>
              <a:t>superimposed onto the original…</a:t>
            </a:r>
            <a:endParaRPr lang="en-US">
              <a:ea typeface="Calibri"/>
              <a:cs typeface="Calibri"/>
            </a:endParaRPr>
          </a:p>
        </p:txBody>
      </p:sp>
      <p:sp>
        <p:nvSpPr>
          <p:cNvPr id="4" name="Slide Number Placeholder 3">
            <a:extLst>
              <a:ext uri="{FF2B5EF4-FFF2-40B4-BE49-F238E27FC236}">
                <a16:creationId xmlns:a16="http://schemas.microsoft.com/office/drawing/2014/main" id="{6509CDDB-1236-CB70-15E9-E47FD762BB7E}"/>
              </a:ext>
            </a:extLst>
          </p:cNvPr>
          <p:cNvSpPr>
            <a:spLocks noGrp="1"/>
          </p:cNvSpPr>
          <p:nvPr>
            <p:ph type="sldNum" sz="quarter" idx="5"/>
          </p:nvPr>
        </p:nvSpPr>
        <p:spPr/>
        <p:txBody>
          <a:bodyPr/>
          <a:lstStyle/>
          <a:p>
            <a:fld id="{2657B5D5-234F-4EB9-90BD-FAF45C24128A}" type="slidenum">
              <a:rPr lang="en-US" smtClean="0"/>
              <a:t>27</a:t>
            </a:fld>
            <a:endParaRPr lang="en-US"/>
          </a:p>
        </p:txBody>
      </p:sp>
    </p:spTree>
    <p:extLst>
      <p:ext uri="{BB962C8B-B14F-4D97-AF65-F5344CB8AC3E}">
        <p14:creationId xmlns:p14="http://schemas.microsoft.com/office/powerpoint/2010/main" val="2906185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CFAA3-D237-2372-0927-4514B4EC67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80731A-E350-04DB-DAC9-3C04DFD1C1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BE0FB1-9711-5541-C252-B186E896D9F3}"/>
              </a:ext>
            </a:extLst>
          </p:cNvPr>
          <p:cNvSpPr>
            <a:spLocks noGrp="1"/>
          </p:cNvSpPr>
          <p:nvPr>
            <p:ph type="body" idx="1"/>
          </p:nvPr>
        </p:nvSpPr>
        <p:spPr/>
        <p:txBody>
          <a:bodyPr/>
          <a:lstStyle/>
          <a:p>
            <a:r>
              <a:rPr lang="en-US">
                <a:ea typeface="Calibri"/>
                <a:cs typeface="Calibri"/>
              </a:rPr>
              <a:t>Albert</a:t>
            </a:r>
          </a:p>
          <a:p>
            <a:endParaRPr lang="en-US">
              <a:ea typeface="Calibri"/>
              <a:cs typeface="Calibri"/>
            </a:endParaRPr>
          </a:p>
          <a:p>
            <a:r>
              <a:rPr lang="en-US">
                <a:ea typeface="Calibri"/>
                <a:cs typeface="Calibri"/>
              </a:rPr>
              <a:t>The </a:t>
            </a:r>
            <a:r>
              <a:rPr lang="en-US" dirty="0">
                <a:ea typeface="Calibri"/>
                <a:cs typeface="Calibri"/>
              </a:rPr>
              <a:t>interior</a:t>
            </a:r>
            <a:r>
              <a:rPr lang="en-US">
                <a:ea typeface="Calibri"/>
                <a:cs typeface="Calibri"/>
              </a:rPr>
              <a:t> is completely filled in. The result is a collection of frames that we call a patch. </a:t>
            </a:r>
          </a:p>
        </p:txBody>
      </p:sp>
      <p:sp>
        <p:nvSpPr>
          <p:cNvPr id="4" name="Slide Number Placeholder 3">
            <a:extLst>
              <a:ext uri="{FF2B5EF4-FFF2-40B4-BE49-F238E27FC236}">
                <a16:creationId xmlns:a16="http://schemas.microsoft.com/office/drawing/2014/main" id="{E7495F3F-E8B8-DFFF-67D6-9A1780308918}"/>
              </a:ext>
            </a:extLst>
          </p:cNvPr>
          <p:cNvSpPr>
            <a:spLocks noGrp="1"/>
          </p:cNvSpPr>
          <p:nvPr>
            <p:ph type="sldNum" sz="quarter" idx="5"/>
          </p:nvPr>
        </p:nvSpPr>
        <p:spPr/>
        <p:txBody>
          <a:bodyPr/>
          <a:lstStyle/>
          <a:p>
            <a:fld id="{2657B5D5-234F-4EB9-90BD-FAF45C24128A}" type="slidenum">
              <a:rPr lang="en-US" smtClean="0"/>
              <a:t>28</a:t>
            </a:fld>
            <a:endParaRPr lang="en-US"/>
          </a:p>
        </p:txBody>
      </p:sp>
    </p:spTree>
    <p:extLst>
      <p:ext uri="{BB962C8B-B14F-4D97-AF65-F5344CB8AC3E}">
        <p14:creationId xmlns:p14="http://schemas.microsoft.com/office/powerpoint/2010/main" val="713334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Yuan</a:t>
            </a:r>
          </a:p>
          <a:p>
            <a:endParaRPr lang="en-US">
              <a:ea typeface="Calibri"/>
              <a:cs typeface="Calibri"/>
            </a:endParaRPr>
          </a:p>
          <a:p>
            <a:r>
              <a:rPr lang="en-US">
                <a:ea typeface="Calibri"/>
                <a:cs typeface="Calibri"/>
              </a:rPr>
              <a:t>From patches we need to classify entire images. When a pathologist searches through slide images, they should not need to inspect every individual label to understand that a slide contains cancerous tissue. We assign labels to an image based on a hierarchy of labels contained in the image. </a:t>
            </a:r>
          </a:p>
          <a:p>
            <a:endParaRPr lang="en-US">
              <a:ea typeface="Calibri"/>
              <a:cs typeface="Calibri"/>
            </a:endParaRPr>
          </a:p>
          <a:p>
            <a:r>
              <a:rPr lang="en-US">
                <a:ea typeface="Calibri"/>
                <a:cs typeface="Calibri"/>
              </a:rPr>
              <a:t>This slide receives a normal label, this slide has patches that may develop into cancer, and this slide is labeled as cancerous.</a:t>
            </a:r>
          </a:p>
          <a:p>
            <a:r>
              <a:rPr lang="en-US">
                <a:ea typeface="Calibri"/>
                <a:cs typeface="Calibri"/>
              </a:rPr>
              <a:t>----------------------</a:t>
            </a:r>
          </a:p>
          <a:p>
            <a:r>
              <a:rPr lang="en-US"/>
              <a:t>After </a:t>
            </a:r>
            <a:r>
              <a:rPr lang="en-US" err="1"/>
              <a:t>classifiying</a:t>
            </a:r>
            <a:r>
              <a:rPr lang="en-US"/>
              <a:t> all the patches of an image, we want to classify if an image is noncancerous, cancerous, or shows carcinogenic signs.</a:t>
            </a:r>
            <a:endParaRPr lang="en-US">
              <a:ea typeface="Calibri"/>
              <a:cs typeface="Calibri"/>
            </a:endParaRPr>
          </a:p>
          <a:p>
            <a:r>
              <a:rPr lang="en-US"/>
              <a:t>To do this, we based these labels as a hierarchy. Whatever different kinds of labeled patches is has, if it has only noncancerous labels, then it is noncancerous</a:t>
            </a:r>
            <a:endParaRPr lang="en-US">
              <a:ea typeface="Calibri"/>
              <a:cs typeface="Calibri"/>
            </a:endParaRPr>
          </a:p>
          <a:p>
            <a:r>
              <a:rPr lang="en-US"/>
              <a:t>If it contains noncancer and </a:t>
            </a:r>
            <a:r>
              <a:rPr lang="en-US" err="1"/>
              <a:t>carginogenic</a:t>
            </a:r>
            <a:r>
              <a:rPr lang="en-US"/>
              <a:t> signs, then the image may show signs of cancer but not yet cancerous</a:t>
            </a:r>
            <a:endParaRPr lang="en-US">
              <a:ea typeface="Calibri"/>
              <a:cs typeface="Calibri"/>
            </a:endParaRPr>
          </a:p>
          <a:p>
            <a:r>
              <a:rPr lang="en-US"/>
              <a:t> if it contains cancerous labels, then it is labeled as cancerous</a:t>
            </a:r>
            <a:endParaRPr lang="en-US">
              <a:ea typeface="Calibri"/>
              <a:cs typeface="Calibri"/>
            </a:endParaRPr>
          </a:p>
        </p:txBody>
      </p:sp>
      <p:sp>
        <p:nvSpPr>
          <p:cNvPr id="4" name="Slide Number Placeholder 3"/>
          <p:cNvSpPr>
            <a:spLocks noGrp="1"/>
          </p:cNvSpPr>
          <p:nvPr>
            <p:ph type="sldNum" sz="quarter" idx="5"/>
          </p:nvPr>
        </p:nvSpPr>
        <p:spPr/>
        <p:txBody>
          <a:bodyPr/>
          <a:lstStyle/>
          <a:p>
            <a:fld id="{2657B5D5-234F-4EB9-90BD-FAF45C24128A}" type="slidenum">
              <a:rPr lang="en-US" smtClean="0"/>
              <a:t>29</a:t>
            </a:fld>
            <a:endParaRPr lang="en-US"/>
          </a:p>
        </p:txBody>
      </p:sp>
    </p:spTree>
    <p:extLst>
      <p:ext uri="{BB962C8B-B14F-4D97-AF65-F5344CB8AC3E}">
        <p14:creationId xmlns:p14="http://schemas.microsoft.com/office/powerpoint/2010/main" val="3206985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Yuan</a:t>
            </a:r>
          </a:p>
          <a:p>
            <a:pPr marL="228600" indent="-228600">
              <a:buAutoNum type="arabicPeriod"/>
            </a:pPr>
            <a:r>
              <a:rPr lang="en-US">
                <a:ea typeface="Calibri"/>
                <a:cs typeface="Calibri"/>
              </a:rPr>
              <a:t>So how do we gather data.</a:t>
            </a:r>
          </a:p>
          <a:p>
            <a:pPr marL="228600" indent="-228600">
              <a:buAutoNum type="arabicPeriod"/>
            </a:pPr>
            <a:r>
              <a:rPr lang="en-US">
                <a:ea typeface="Calibri"/>
                <a:cs typeface="Calibri"/>
              </a:rPr>
              <a:t>At the hospital, a doctor will perform something called a "needle biopsy". This is where a needle is inserted into breast tissue, and a small slice of that tissue is extracted and placed onto a slide.</a:t>
            </a:r>
          </a:p>
          <a:p>
            <a:pPr marL="228600" indent="-228600">
              <a:buAutoNum type="arabicPeriod"/>
            </a:pPr>
            <a:r>
              <a:rPr lang="en-US">
                <a:ea typeface="Calibri"/>
                <a:cs typeface="Calibri"/>
              </a:rPr>
              <a:t>Then the slide is stained as the tissue would be invisible otherwise.</a:t>
            </a:r>
          </a:p>
          <a:p>
            <a:pPr marL="228600" indent="-228600">
              <a:buAutoNum type="arabicPeriod"/>
            </a:pPr>
            <a:r>
              <a:rPr lang="en-US">
                <a:ea typeface="Calibri"/>
                <a:cs typeface="Calibri"/>
              </a:rPr>
              <a:t>Finally, the slide is scanned using an </a:t>
            </a:r>
            <a:r>
              <a:rPr lang="en-US" err="1">
                <a:ea typeface="Calibri"/>
                <a:cs typeface="Calibri"/>
              </a:rPr>
              <a:t>aperio</a:t>
            </a:r>
            <a:r>
              <a:rPr lang="en-US">
                <a:ea typeface="Calibri"/>
                <a:cs typeface="Calibri"/>
              </a:rPr>
              <a:t> scanner in the case of Fox Chase Medical Center</a:t>
            </a:r>
          </a:p>
        </p:txBody>
      </p:sp>
      <p:sp>
        <p:nvSpPr>
          <p:cNvPr id="4" name="Slide Number Placeholder 3"/>
          <p:cNvSpPr>
            <a:spLocks noGrp="1"/>
          </p:cNvSpPr>
          <p:nvPr>
            <p:ph type="sldNum" sz="quarter" idx="5"/>
          </p:nvPr>
        </p:nvSpPr>
        <p:spPr/>
        <p:txBody>
          <a:bodyPr/>
          <a:lstStyle/>
          <a:p>
            <a:fld id="{2657B5D5-234F-4EB9-90BD-FAF45C24128A}" type="slidenum">
              <a:rPr lang="en-US" smtClean="0"/>
              <a:t>3</a:t>
            </a:fld>
            <a:endParaRPr lang="en-US"/>
          </a:p>
        </p:txBody>
      </p:sp>
    </p:spTree>
    <p:extLst>
      <p:ext uri="{BB962C8B-B14F-4D97-AF65-F5344CB8AC3E}">
        <p14:creationId xmlns:p14="http://schemas.microsoft.com/office/powerpoint/2010/main" val="2862940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A7C9E-EB59-7653-DA6B-4C2BB12226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22B457-FE89-669D-7FAF-A973A3609B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F0F9C3-8678-713A-20BC-16FB4AE7311A}"/>
              </a:ext>
            </a:extLst>
          </p:cNvPr>
          <p:cNvSpPr>
            <a:spLocks noGrp="1"/>
          </p:cNvSpPr>
          <p:nvPr>
            <p:ph type="body" idx="1"/>
          </p:nvPr>
        </p:nvSpPr>
        <p:spPr/>
        <p:txBody>
          <a:bodyPr/>
          <a:lstStyle/>
          <a:p>
            <a:r>
              <a:rPr lang="en-US"/>
              <a:t>Albert</a:t>
            </a:r>
          </a:p>
          <a:p>
            <a:endParaRPr lang="en-US" dirty="0"/>
          </a:p>
          <a:p>
            <a:r>
              <a:rPr lang="en-US" dirty="0"/>
              <a:t>How do we know our model’s any good? We can look at error on a frame-by-frame basis, but we also want a holistic picture of the model’s performance. We developed a slide-scoring system that’s agnostic of the size, number and order of model predictions. Our scoring system only considers overlap between reference and hypothesis surfaces.</a:t>
            </a:r>
          </a:p>
          <a:p>
            <a:endParaRPr lang="en-US" dirty="0"/>
          </a:p>
          <a:p>
            <a:r>
              <a:rPr lang="en-US" dirty="0"/>
              <a:t>For example, suppose we have this region annotated by a pathologist with the artifact label. </a:t>
            </a:r>
          </a:p>
          <a:p>
            <a:endParaRPr lang="en-US" dirty="0"/>
          </a:p>
          <a:p>
            <a:r>
              <a:rPr lang="en-US" dirty="0"/>
              <a:t>And suppose that our model says that this area contains an artifact. How much did we get right and how much did we get wrong?</a:t>
            </a:r>
          </a:p>
          <a:p>
            <a:endParaRPr lang="en-US" dirty="0"/>
          </a:p>
          <a:p>
            <a:r>
              <a:rPr lang="en-US" dirty="0"/>
              <a:t>Well this green region wasn’t included, so we calculate its area and add it to the artifact’s false negative sum. </a:t>
            </a:r>
          </a:p>
          <a:p>
            <a:endParaRPr lang="en-US" dirty="0"/>
          </a:p>
          <a:p>
            <a:r>
              <a:rPr lang="en-US" dirty="0"/>
              <a:t>We got the red part right, so we add the area of this red set intersection to the true positive sum. </a:t>
            </a:r>
          </a:p>
          <a:p>
            <a:endParaRPr lang="en-US" dirty="0"/>
          </a:p>
          <a:p>
            <a:r>
              <a:rPr lang="en-US" dirty="0"/>
              <a:t>We normalize area figures by the total area of the annotation, and determine that we hit 92% of this target. We do this for every reference and hypothesis combination to populate our multiclass confusion matrix. And from the multiclass confusion matrix, we derive class-specific statistics, such as </a:t>
            </a:r>
          </a:p>
          <a:p>
            <a:endParaRPr lang="en-US" dirty="0"/>
          </a:p>
          <a:p>
            <a:r>
              <a:rPr lang="en-US" dirty="0"/>
              <a:t>true positives, false positives, true negatives, false negatives, </a:t>
            </a:r>
          </a:p>
          <a:p>
            <a:r>
              <a:rPr lang="en-US" dirty="0"/>
              <a:t>sensitivity, specificity, </a:t>
            </a:r>
          </a:p>
          <a:p>
            <a:r>
              <a:rPr lang="en-US" dirty="0"/>
              <a:t>F1 score and Cohen’s kappa coefficient. </a:t>
            </a:r>
          </a:p>
        </p:txBody>
      </p:sp>
      <p:sp>
        <p:nvSpPr>
          <p:cNvPr id="4" name="Slide Number Placeholder 3">
            <a:extLst>
              <a:ext uri="{FF2B5EF4-FFF2-40B4-BE49-F238E27FC236}">
                <a16:creationId xmlns:a16="http://schemas.microsoft.com/office/drawing/2014/main" id="{92FF0F5C-E763-4266-31F5-2AEA7122DA36}"/>
              </a:ext>
            </a:extLst>
          </p:cNvPr>
          <p:cNvSpPr>
            <a:spLocks noGrp="1"/>
          </p:cNvSpPr>
          <p:nvPr>
            <p:ph type="sldNum" sz="quarter" idx="5"/>
          </p:nvPr>
        </p:nvSpPr>
        <p:spPr/>
        <p:txBody>
          <a:bodyPr/>
          <a:lstStyle/>
          <a:p>
            <a:fld id="{2657B5D5-234F-4EB9-90BD-FAF45C24128A}" type="slidenum">
              <a:rPr lang="en-US" smtClean="0"/>
              <a:t>30</a:t>
            </a:fld>
            <a:endParaRPr lang="en-US"/>
          </a:p>
        </p:txBody>
      </p:sp>
    </p:spTree>
    <p:extLst>
      <p:ext uri="{BB962C8B-B14F-4D97-AF65-F5344CB8AC3E}">
        <p14:creationId xmlns:p14="http://schemas.microsoft.com/office/powerpoint/2010/main" val="8392875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Leo</a:t>
            </a:r>
          </a:p>
        </p:txBody>
      </p:sp>
      <p:sp>
        <p:nvSpPr>
          <p:cNvPr id="4" name="Slide Number Placeholder 3"/>
          <p:cNvSpPr>
            <a:spLocks noGrp="1"/>
          </p:cNvSpPr>
          <p:nvPr>
            <p:ph type="sldNum" sz="quarter" idx="5"/>
          </p:nvPr>
        </p:nvSpPr>
        <p:spPr/>
        <p:txBody>
          <a:bodyPr/>
          <a:lstStyle/>
          <a:p>
            <a:fld id="{2657B5D5-234F-4EB9-90BD-FAF45C24128A}" type="slidenum">
              <a:rPr lang="en-US" smtClean="0"/>
              <a:t>31</a:t>
            </a:fld>
            <a:endParaRPr lang="en-US"/>
          </a:p>
        </p:txBody>
      </p:sp>
    </p:spTree>
    <p:extLst>
      <p:ext uri="{BB962C8B-B14F-4D97-AF65-F5344CB8AC3E}">
        <p14:creationId xmlns:p14="http://schemas.microsoft.com/office/powerpoint/2010/main" val="1940681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Yuan</a:t>
            </a:r>
          </a:p>
          <a:p>
            <a:endParaRPr lang="en-US"/>
          </a:p>
          <a:p>
            <a:r>
              <a:rPr lang="en-US"/>
              <a:t>One of the requirements we had set in place was a functional graphical user interface, GUI for short.</a:t>
            </a:r>
          </a:p>
          <a:p>
            <a:r>
              <a:rPr lang="en-US"/>
              <a:t>This </a:t>
            </a:r>
            <a:r>
              <a:rPr lang="en-US" err="1"/>
              <a:t>gui</a:t>
            </a:r>
            <a:r>
              <a:rPr lang="en-US"/>
              <a:t> allows the user to view biopsy slides in different\ stages: the original image, the image with annotations, and the predictions made from the different ML models we used.</a:t>
            </a:r>
          </a:p>
          <a:p>
            <a:endParaRPr lang="en-US"/>
          </a:p>
          <a:p>
            <a:r>
              <a:rPr lang="en-US"/>
              <a:t>You can toggle between the images and the image stages.</a:t>
            </a:r>
          </a:p>
          <a:p>
            <a:r>
              <a:rPr lang="en-US"/>
              <a:t>The image stages will be output on separate window.</a:t>
            </a:r>
          </a:p>
          <a:p>
            <a:r>
              <a:rPr lang="en-US"/>
              <a:t>It also displays the accuracy for each model for each image at the bottom of this main window.</a:t>
            </a:r>
          </a:p>
          <a:p>
            <a:endParaRPr lang="en-US"/>
          </a:p>
          <a:p>
            <a:r>
              <a:rPr lang="en-US"/>
              <a:t>Now I will demo this </a:t>
            </a:r>
            <a:r>
              <a:rPr lang="en-US" err="1"/>
              <a:t>gui</a:t>
            </a:r>
            <a:r>
              <a:rPr lang="en-US"/>
              <a:t>.</a:t>
            </a:r>
          </a:p>
          <a:p>
            <a:endParaRPr lang="en-US"/>
          </a:p>
        </p:txBody>
      </p:sp>
      <p:sp>
        <p:nvSpPr>
          <p:cNvPr id="4" name="Slide Number Placeholder 3"/>
          <p:cNvSpPr>
            <a:spLocks noGrp="1"/>
          </p:cNvSpPr>
          <p:nvPr>
            <p:ph type="sldNum" sz="quarter" idx="5"/>
          </p:nvPr>
        </p:nvSpPr>
        <p:spPr/>
        <p:txBody>
          <a:bodyPr/>
          <a:lstStyle/>
          <a:p>
            <a:fld id="{2657B5D5-234F-4EB9-90BD-FAF45C24128A}" type="slidenum">
              <a:rPr lang="en-US" smtClean="0"/>
              <a:t>32</a:t>
            </a:fld>
            <a:endParaRPr lang="en-US"/>
          </a:p>
        </p:txBody>
      </p:sp>
    </p:spTree>
    <p:extLst>
      <p:ext uri="{BB962C8B-B14F-4D97-AF65-F5344CB8AC3E}">
        <p14:creationId xmlns:p14="http://schemas.microsoft.com/office/powerpoint/2010/main" val="1800502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A9B6E-5408-B897-20F8-9D5351A867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8FB5D4-6A51-90FE-15FE-6C3D43517C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67B6FF-F519-B378-CB91-51DEAC25B81F}"/>
              </a:ext>
            </a:extLst>
          </p:cNvPr>
          <p:cNvSpPr>
            <a:spLocks noGrp="1"/>
          </p:cNvSpPr>
          <p:nvPr>
            <p:ph type="body" idx="1"/>
          </p:nvPr>
        </p:nvSpPr>
        <p:spPr/>
        <p:txBody>
          <a:bodyPr/>
          <a:lstStyle/>
          <a:p>
            <a:r>
              <a:rPr lang="en-US"/>
              <a:t>Yuan</a:t>
            </a:r>
          </a:p>
          <a:p>
            <a:endParaRPr lang="en-US"/>
          </a:p>
          <a:p>
            <a:r>
              <a:rPr lang="en-US"/>
              <a:t>One of the requirements we had set in place was a functional graphical user interface, GUI for short.</a:t>
            </a:r>
          </a:p>
          <a:p>
            <a:r>
              <a:rPr lang="en-US"/>
              <a:t>This </a:t>
            </a:r>
            <a:r>
              <a:rPr lang="en-US" err="1"/>
              <a:t>gui</a:t>
            </a:r>
            <a:r>
              <a:rPr lang="en-US"/>
              <a:t> allows the user to view biopsy slides in different stages: the original image, the image with annotations, and the predictions made from the different ML models we used.</a:t>
            </a:r>
          </a:p>
          <a:p>
            <a:endParaRPr lang="en-US"/>
          </a:p>
          <a:p>
            <a:r>
              <a:rPr lang="en-US"/>
              <a:t>You can toggle between the images and the image stages.</a:t>
            </a:r>
          </a:p>
          <a:p>
            <a:r>
              <a:rPr lang="en-US"/>
              <a:t>The image stages will be output on separate window.</a:t>
            </a:r>
          </a:p>
          <a:p>
            <a:r>
              <a:rPr lang="en-US"/>
              <a:t>It also displays the accuracy for each model for each image at the bottom of this main window.</a:t>
            </a:r>
          </a:p>
          <a:p>
            <a:endParaRPr lang="en-US"/>
          </a:p>
          <a:p>
            <a:r>
              <a:rPr lang="en-US"/>
              <a:t>Now I will demo this </a:t>
            </a:r>
            <a:r>
              <a:rPr lang="en-US" err="1"/>
              <a:t>gui</a:t>
            </a:r>
            <a:r>
              <a:rPr lang="en-US"/>
              <a:t>.</a:t>
            </a:r>
          </a:p>
          <a:p>
            <a:endParaRPr lang="en-US"/>
          </a:p>
        </p:txBody>
      </p:sp>
      <p:sp>
        <p:nvSpPr>
          <p:cNvPr id="4" name="Slide Number Placeholder 3">
            <a:extLst>
              <a:ext uri="{FF2B5EF4-FFF2-40B4-BE49-F238E27FC236}">
                <a16:creationId xmlns:a16="http://schemas.microsoft.com/office/drawing/2014/main" id="{44D20DB6-67DE-F0A7-6F2E-51313017B726}"/>
              </a:ext>
            </a:extLst>
          </p:cNvPr>
          <p:cNvSpPr>
            <a:spLocks noGrp="1"/>
          </p:cNvSpPr>
          <p:nvPr>
            <p:ph type="sldNum" sz="quarter" idx="5"/>
          </p:nvPr>
        </p:nvSpPr>
        <p:spPr/>
        <p:txBody>
          <a:bodyPr/>
          <a:lstStyle/>
          <a:p>
            <a:fld id="{2657B5D5-234F-4EB9-90BD-FAF45C24128A}" type="slidenum">
              <a:rPr lang="en-US" smtClean="0"/>
              <a:t>33</a:t>
            </a:fld>
            <a:endParaRPr lang="en-US"/>
          </a:p>
        </p:txBody>
      </p:sp>
    </p:spTree>
    <p:extLst>
      <p:ext uri="{BB962C8B-B14F-4D97-AF65-F5344CB8AC3E}">
        <p14:creationId xmlns:p14="http://schemas.microsoft.com/office/powerpoint/2010/main" val="4768118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1377C-F1B6-468C-2E74-6B7119C3CC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9B0FA8-279A-0831-5576-ED8DED94B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D31C24-7464-89A7-625D-E09A487DF880}"/>
              </a:ext>
            </a:extLst>
          </p:cNvPr>
          <p:cNvSpPr>
            <a:spLocks noGrp="1"/>
          </p:cNvSpPr>
          <p:nvPr>
            <p:ph type="body" idx="1"/>
          </p:nvPr>
        </p:nvSpPr>
        <p:spPr/>
        <p:txBody>
          <a:bodyPr/>
          <a:lstStyle/>
          <a:p>
            <a:r>
              <a:rPr lang="en-US">
                <a:cs typeface="Calibri"/>
              </a:rPr>
              <a:t>Leo</a:t>
            </a:r>
          </a:p>
          <a:p>
            <a:endParaRPr lang="en-US">
              <a:cs typeface="Calibri"/>
            </a:endParaRPr>
          </a:p>
          <a:p>
            <a:r>
              <a:rPr lang="en-US">
                <a:cs typeface="Calibri"/>
              </a:rPr>
              <a:t>So what do we have to do now? What we have right now is frame level of classification. *click*</a:t>
            </a:r>
            <a:endParaRPr lang="en-US"/>
          </a:p>
          <a:p>
            <a:r>
              <a:rPr lang="en-US">
                <a:cs typeface="Calibri"/>
              </a:rPr>
              <a:t>We now need to develop a system that takes those frames and classifies patches*click*</a:t>
            </a:r>
          </a:p>
          <a:p>
            <a:r>
              <a:rPr lang="en-US">
                <a:cs typeface="Calibri"/>
              </a:rPr>
              <a:t>Finaly, we have to take those patches and create a system that will classify the whole image *click*</a:t>
            </a:r>
          </a:p>
        </p:txBody>
      </p:sp>
      <p:sp>
        <p:nvSpPr>
          <p:cNvPr id="4" name="Slide Number Placeholder 3">
            <a:extLst>
              <a:ext uri="{FF2B5EF4-FFF2-40B4-BE49-F238E27FC236}">
                <a16:creationId xmlns:a16="http://schemas.microsoft.com/office/drawing/2014/main" id="{BAAB177B-70BC-482E-2DEF-CCDDE1FEAE98}"/>
              </a:ext>
            </a:extLst>
          </p:cNvPr>
          <p:cNvSpPr>
            <a:spLocks noGrp="1"/>
          </p:cNvSpPr>
          <p:nvPr>
            <p:ph type="sldNum" sz="quarter" idx="5"/>
          </p:nvPr>
        </p:nvSpPr>
        <p:spPr/>
        <p:txBody>
          <a:bodyPr/>
          <a:lstStyle/>
          <a:p>
            <a:fld id="{2657B5D5-234F-4EB9-90BD-FAF45C24128A}" type="slidenum">
              <a:rPr lang="en-US" smtClean="0"/>
              <a:t>34</a:t>
            </a:fld>
            <a:endParaRPr lang="en-US"/>
          </a:p>
        </p:txBody>
      </p:sp>
    </p:spTree>
    <p:extLst>
      <p:ext uri="{BB962C8B-B14F-4D97-AF65-F5344CB8AC3E}">
        <p14:creationId xmlns:p14="http://schemas.microsoft.com/office/powerpoint/2010/main" val="8074005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Leo</a:t>
            </a:r>
          </a:p>
          <a:p>
            <a:endParaRPr lang="en-US">
              <a:cs typeface="Calibri"/>
            </a:endParaRPr>
          </a:p>
          <a:p>
            <a:r>
              <a:rPr lang="en-US">
                <a:cs typeface="Calibri"/>
              </a:rPr>
              <a:t>So what do we have to do now? What we have right now is frame level of classification. *click*</a:t>
            </a:r>
            <a:endParaRPr lang="en-US"/>
          </a:p>
          <a:p>
            <a:r>
              <a:rPr lang="en-US">
                <a:cs typeface="Calibri"/>
              </a:rPr>
              <a:t>We now need to develop a system that takes those frames and classifies patches*click*</a:t>
            </a:r>
          </a:p>
          <a:p>
            <a:r>
              <a:rPr lang="en-US">
                <a:cs typeface="Calibri"/>
              </a:rPr>
              <a:t>Finaly, we have to take those patches and create a system that will classify the whole image *click*</a:t>
            </a:r>
          </a:p>
        </p:txBody>
      </p:sp>
      <p:sp>
        <p:nvSpPr>
          <p:cNvPr id="4" name="Slide Number Placeholder 3"/>
          <p:cNvSpPr>
            <a:spLocks noGrp="1"/>
          </p:cNvSpPr>
          <p:nvPr>
            <p:ph type="sldNum" sz="quarter" idx="5"/>
          </p:nvPr>
        </p:nvSpPr>
        <p:spPr/>
        <p:txBody>
          <a:bodyPr/>
          <a:lstStyle/>
          <a:p>
            <a:fld id="{2657B5D5-234F-4EB9-90BD-FAF45C24128A}" type="slidenum">
              <a:rPr lang="en-US" smtClean="0"/>
              <a:t>35</a:t>
            </a:fld>
            <a:endParaRPr lang="en-US"/>
          </a:p>
        </p:txBody>
      </p:sp>
    </p:spTree>
    <p:extLst>
      <p:ext uri="{BB962C8B-B14F-4D97-AF65-F5344CB8AC3E}">
        <p14:creationId xmlns:p14="http://schemas.microsoft.com/office/powerpoint/2010/main" val="36356803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815FB-D0C3-F65E-22B7-FD2C942926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B6FD34-8D3A-C7A7-30A1-975CFAB7DD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4726ED-D394-2378-6AE8-5F2045F6E8E6}"/>
              </a:ext>
            </a:extLst>
          </p:cNvPr>
          <p:cNvSpPr>
            <a:spLocks noGrp="1"/>
          </p:cNvSpPr>
          <p:nvPr>
            <p:ph type="body" idx="1"/>
          </p:nvPr>
        </p:nvSpPr>
        <p:spPr/>
        <p:txBody>
          <a:bodyPr/>
          <a:lstStyle/>
          <a:p>
            <a:r>
              <a:rPr lang="en-US">
                <a:cs typeface="Calibri"/>
              </a:rPr>
              <a:t>Leo</a:t>
            </a:r>
          </a:p>
          <a:p>
            <a:endParaRPr lang="en-US">
              <a:cs typeface="Calibri"/>
            </a:endParaRPr>
          </a:p>
          <a:p>
            <a:r>
              <a:rPr lang="en-US">
                <a:cs typeface="Calibri"/>
              </a:rPr>
              <a:t>So what do we have to do now? What we have right now is frame level of classification. *click*</a:t>
            </a:r>
            <a:endParaRPr lang="en-US"/>
          </a:p>
          <a:p>
            <a:r>
              <a:rPr lang="en-US">
                <a:cs typeface="Calibri"/>
              </a:rPr>
              <a:t>We now need to develop a system that takes those frames and classifies patches*click*</a:t>
            </a:r>
          </a:p>
          <a:p>
            <a:r>
              <a:rPr lang="en-US">
                <a:cs typeface="Calibri"/>
              </a:rPr>
              <a:t>Finaly, we have to take those patches and create a system that will classify the whole image *click*</a:t>
            </a:r>
          </a:p>
        </p:txBody>
      </p:sp>
      <p:sp>
        <p:nvSpPr>
          <p:cNvPr id="4" name="Slide Number Placeholder 3">
            <a:extLst>
              <a:ext uri="{FF2B5EF4-FFF2-40B4-BE49-F238E27FC236}">
                <a16:creationId xmlns:a16="http://schemas.microsoft.com/office/drawing/2014/main" id="{60DE16C8-87FB-1B20-962E-C17700A885E5}"/>
              </a:ext>
            </a:extLst>
          </p:cNvPr>
          <p:cNvSpPr>
            <a:spLocks noGrp="1"/>
          </p:cNvSpPr>
          <p:nvPr>
            <p:ph type="sldNum" sz="quarter" idx="5"/>
          </p:nvPr>
        </p:nvSpPr>
        <p:spPr/>
        <p:txBody>
          <a:bodyPr/>
          <a:lstStyle/>
          <a:p>
            <a:fld id="{2657B5D5-234F-4EB9-90BD-FAF45C24128A}" type="slidenum">
              <a:rPr lang="en-US" smtClean="0"/>
              <a:t>36</a:t>
            </a:fld>
            <a:endParaRPr lang="en-US"/>
          </a:p>
        </p:txBody>
      </p:sp>
    </p:spTree>
    <p:extLst>
      <p:ext uri="{BB962C8B-B14F-4D97-AF65-F5344CB8AC3E}">
        <p14:creationId xmlns:p14="http://schemas.microsoft.com/office/powerpoint/2010/main" val="3563298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mn-lt"/>
              </a:rPr>
              <a:t>YUAN</a:t>
            </a:r>
            <a:br>
              <a:rPr lang="en-US">
                <a:cs typeface="+mn-lt"/>
              </a:rPr>
            </a:br>
            <a:endParaRPr lang="en-US">
              <a:cs typeface="+mn-lt"/>
            </a:endParaRPr>
          </a:p>
          <a:p>
            <a:r>
              <a:rPr lang="en-US"/>
              <a:t>For our project, we are working with breast tissue only. The images we are given are annotated.</a:t>
            </a:r>
          </a:p>
          <a:p>
            <a:endParaRPr lang="en-US"/>
          </a:p>
          <a:p>
            <a:r>
              <a:rPr lang="en-US"/>
              <a:t>The first image is a zoomed in section of a tissue that is non-cancerous.</a:t>
            </a:r>
          </a:p>
          <a:p>
            <a:r>
              <a:rPr lang="en-US"/>
              <a:t>The green borders represent the region that is annotated.</a:t>
            </a:r>
          </a:p>
          <a:p>
            <a:r>
              <a:rPr lang="en-US"/>
              <a:t>The green text beside it are the labels of those regions.</a:t>
            </a:r>
          </a:p>
          <a:p>
            <a:endParaRPr lang="en-US"/>
          </a:p>
          <a:p>
            <a:r>
              <a:rPr lang="en-US"/>
              <a:t>There are nine different labels.</a:t>
            </a:r>
          </a:p>
          <a:p>
            <a:endParaRPr lang="en-US"/>
          </a:p>
          <a:p>
            <a:r>
              <a:rPr lang="en-US"/>
              <a:t>Four of them are non cancerous,</a:t>
            </a:r>
          </a:p>
          <a:p>
            <a:r>
              <a:rPr lang="en-US"/>
              <a:t>Three of them show signs that may lead to cancer</a:t>
            </a:r>
          </a:p>
          <a:p>
            <a:r>
              <a:rPr lang="en-US"/>
              <a:t>And two of them are cancerous.</a:t>
            </a:r>
          </a:p>
          <a:p>
            <a:endParaRPr lang="en-US"/>
          </a:p>
          <a:p>
            <a:r>
              <a:rPr lang="en-US"/>
              <a:t>What we want our system to do is to take biopsy slides and generate predictions of these areas of malignancy by using a machine learning model</a:t>
            </a:r>
          </a:p>
        </p:txBody>
      </p:sp>
      <p:sp>
        <p:nvSpPr>
          <p:cNvPr id="4" name="Slide Number Placeholder 3"/>
          <p:cNvSpPr>
            <a:spLocks noGrp="1"/>
          </p:cNvSpPr>
          <p:nvPr>
            <p:ph type="sldNum" sz="quarter" idx="5"/>
          </p:nvPr>
        </p:nvSpPr>
        <p:spPr/>
        <p:txBody>
          <a:bodyPr/>
          <a:lstStyle/>
          <a:p>
            <a:fld id="{2657B5D5-234F-4EB9-90BD-FAF45C24128A}" type="slidenum">
              <a:rPr lang="en-US" smtClean="0"/>
              <a:t>4</a:t>
            </a:fld>
            <a:endParaRPr lang="en-US"/>
          </a:p>
        </p:txBody>
      </p:sp>
    </p:spTree>
    <p:extLst>
      <p:ext uri="{BB962C8B-B14F-4D97-AF65-F5344CB8AC3E}">
        <p14:creationId xmlns:p14="http://schemas.microsoft.com/office/powerpoint/2010/main" val="3789987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Yuan</a:t>
            </a:r>
          </a:p>
          <a:p>
            <a:endParaRPr lang="en-US">
              <a:ea typeface="Calibri"/>
              <a:cs typeface="Calibri"/>
            </a:endParaRPr>
          </a:p>
          <a:p>
            <a:r>
              <a:rPr lang="en-US">
                <a:ea typeface="Calibri"/>
                <a:cs typeface="Calibri"/>
              </a:rPr>
              <a:t>Once our product is ready, this is what will happen,</a:t>
            </a:r>
          </a:p>
          <a:p>
            <a:endParaRPr lang="en-US">
              <a:ea typeface="Calibri"/>
              <a:cs typeface="Calibri"/>
            </a:endParaRPr>
          </a:p>
          <a:p>
            <a:r>
              <a:rPr lang="en-US">
                <a:ea typeface="Calibri"/>
                <a:cs typeface="Calibri"/>
              </a:rPr>
              <a:t>The hospitals will scan the images and send that to us.</a:t>
            </a:r>
          </a:p>
          <a:p>
            <a:r>
              <a:rPr lang="en-US">
                <a:ea typeface="Calibri"/>
                <a:cs typeface="Calibri"/>
              </a:rPr>
              <a:t>The we feed those images to our system, which will then generate a prediction report.</a:t>
            </a:r>
          </a:p>
          <a:p>
            <a:r>
              <a:rPr lang="en-US">
                <a:ea typeface="Calibri"/>
                <a:cs typeface="Calibri"/>
              </a:rPr>
              <a:t>The prediction report will contain a diagnosis,</a:t>
            </a:r>
          </a:p>
          <a:p>
            <a:r>
              <a:rPr lang="en-US">
                <a:ea typeface="Calibri"/>
                <a:cs typeface="Calibri"/>
              </a:rPr>
              <a:t>and that is any malignancy classification and the location of the malignancy</a:t>
            </a:r>
          </a:p>
        </p:txBody>
      </p:sp>
      <p:sp>
        <p:nvSpPr>
          <p:cNvPr id="4" name="Slide Number Placeholder 3"/>
          <p:cNvSpPr>
            <a:spLocks noGrp="1"/>
          </p:cNvSpPr>
          <p:nvPr>
            <p:ph type="sldNum" sz="quarter" idx="5"/>
          </p:nvPr>
        </p:nvSpPr>
        <p:spPr/>
        <p:txBody>
          <a:bodyPr/>
          <a:lstStyle/>
          <a:p>
            <a:fld id="{2657B5D5-234F-4EB9-90BD-FAF45C24128A}" type="slidenum">
              <a:rPr lang="en-US" smtClean="0"/>
              <a:t>5</a:t>
            </a:fld>
            <a:endParaRPr lang="en-US"/>
          </a:p>
        </p:txBody>
      </p:sp>
    </p:spTree>
    <p:extLst>
      <p:ext uri="{BB962C8B-B14F-4D97-AF65-F5344CB8AC3E}">
        <p14:creationId xmlns:p14="http://schemas.microsoft.com/office/powerpoint/2010/main" val="1180431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Leo</a:t>
            </a:r>
          </a:p>
          <a:p>
            <a:endParaRPr lang="en-US">
              <a:ea typeface="Calibri"/>
              <a:cs typeface="Calibri"/>
            </a:endParaRPr>
          </a:p>
          <a:p>
            <a:pPr marL="228600" indent="-228600">
              <a:buAutoNum type="arabicPeriod"/>
            </a:pPr>
            <a:r>
              <a:rPr lang="en-US">
                <a:cs typeface="Calibri"/>
              </a:rPr>
              <a:t>So what are the requirements</a:t>
            </a:r>
          </a:p>
          <a:p>
            <a:pPr marL="228600" indent="-228600">
              <a:buAutoNum type="arabicPeriod"/>
            </a:pPr>
            <a:r>
              <a:rPr lang="en-US">
                <a:cs typeface="Calibri"/>
              </a:rPr>
              <a:t>Firstly, our model has to have whole image classification. In other words, does the picture supplied to the system show signs of cancer or not. This is an industry standard.</a:t>
            </a:r>
          </a:p>
          <a:p>
            <a:pPr marL="228600" indent="-228600">
              <a:buAutoNum type="arabicPeriod"/>
            </a:pPr>
            <a:r>
              <a:rPr lang="en-US">
                <a:cs typeface="Calibri"/>
              </a:rPr>
              <a:t>Then, we need a functional GUI that has to do two things.</a:t>
            </a:r>
          </a:p>
          <a:p>
            <a:pPr marL="228600" indent="-228600">
              <a:buAutoNum type="arabicPeriod"/>
            </a:pPr>
            <a:r>
              <a:rPr lang="en-US">
                <a:cs typeface="Calibri"/>
              </a:rPr>
              <a:t>Show locations of areas/regions</a:t>
            </a:r>
          </a:p>
          <a:p>
            <a:pPr marL="228600" indent="-228600">
              <a:buAutoNum type="arabicPeriod"/>
            </a:pPr>
            <a:r>
              <a:rPr lang="en-US">
                <a:cs typeface="Calibri"/>
              </a:rPr>
              <a:t>Then show those areas probability of malignancy/type</a:t>
            </a:r>
          </a:p>
          <a:p>
            <a:pPr marL="228600" indent="-228600">
              <a:buAutoNum type="arabicPeriod"/>
            </a:pPr>
            <a:r>
              <a:rPr lang="en-US">
                <a:cs typeface="Calibri"/>
              </a:rPr>
              <a:t>This last self imposed metric is designed to allow us to have some form of results by the end of the semester, we need to be able to train our model in less than three days.</a:t>
            </a:r>
          </a:p>
        </p:txBody>
      </p:sp>
      <p:sp>
        <p:nvSpPr>
          <p:cNvPr id="4" name="Slide Number Placeholder 3"/>
          <p:cNvSpPr>
            <a:spLocks noGrp="1"/>
          </p:cNvSpPr>
          <p:nvPr>
            <p:ph type="sldNum" sz="quarter" idx="5"/>
          </p:nvPr>
        </p:nvSpPr>
        <p:spPr/>
        <p:txBody>
          <a:bodyPr/>
          <a:lstStyle/>
          <a:p>
            <a:fld id="{2657B5D5-234F-4EB9-90BD-FAF45C24128A}" type="slidenum">
              <a:rPr lang="en-US" smtClean="0"/>
              <a:t>6</a:t>
            </a:fld>
            <a:endParaRPr lang="en-US"/>
          </a:p>
        </p:txBody>
      </p:sp>
    </p:spTree>
    <p:extLst>
      <p:ext uri="{BB962C8B-B14F-4D97-AF65-F5344CB8AC3E}">
        <p14:creationId xmlns:p14="http://schemas.microsoft.com/office/powerpoint/2010/main" val="2336533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Leo</a:t>
            </a:r>
          </a:p>
          <a:p>
            <a:pPr marL="228600" indent="-228600">
              <a:buAutoNum type="arabicPeriod"/>
            </a:pPr>
            <a:r>
              <a:rPr lang="en-US">
                <a:cs typeface="Calibri" panose="020F0502020204030204"/>
              </a:rPr>
              <a:t>We also need to write our code in python since it's mostly maintained by the </a:t>
            </a:r>
            <a:r>
              <a:rPr lang="en-US" err="1">
                <a:cs typeface="Calibri" panose="020F0502020204030204"/>
              </a:rPr>
              <a:t>Neuronix</a:t>
            </a:r>
            <a:r>
              <a:rPr lang="en-US">
                <a:cs typeface="Calibri" panose="020F0502020204030204"/>
              </a:rPr>
              <a:t> research lab which mainly specializes in python.</a:t>
            </a:r>
          </a:p>
          <a:p>
            <a:pPr marL="228600" indent="-228600">
              <a:buAutoNum type="arabicPeriod"/>
            </a:pPr>
            <a:r>
              <a:rPr lang="en-US">
                <a:ea typeface="Calibri"/>
                <a:cs typeface="Calibri"/>
              </a:rPr>
              <a:t>We need a Cohen's kappa score of greater than 80%.</a:t>
            </a:r>
          </a:p>
          <a:p>
            <a:pPr marL="228600" indent="-228600">
              <a:buAutoNum type="arabicPeriod"/>
            </a:pPr>
            <a:r>
              <a:rPr lang="en-US">
                <a:ea typeface="Calibri"/>
                <a:cs typeface="Calibri"/>
              </a:rPr>
              <a:t>What Cohen's kappa essentially is, is taking our model's </a:t>
            </a:r>
            <a:r>
              <a:rPr lang="en-US" err="1">
                <a:ea typeface="Calibri"/>
                <a:cs typeface="Calibri"/>
              </a:rPr>
              <a:t>predicitions</a:t>
            </a:r>
            <a:r>
              <a:rPr lang="en-US">
                <a:ea typeface="Calibri"/>
                <a:cs typeface="Calibri"/>
              </a:rPr>
              <a:t> and comparing that with pathologist predictions</a:t>
            </a:r>
          </a:p>
          <a:p>
            <a:pPr marL="228600" indent="-228600">
              <a:buAutoNum type="arabicPeriod"/>
            </a:pPr>
            <a:r>
              <a:rPr lang="en-US">
                <a:ea typeface="Calibri"/>
                <a:cs typeface="Calibri"/>
              </a:rPr>
              <a:t>Finally, we need an F1 score.</a:t>
            </a:r>
          </a:p>
        </p:txBody>
      </p:sp>
      <p:sp>
        <p:nvSpPr>
          <p:cNvPr id="4" name="Slide Number Placeholder 3"/>
          <p:cNvSpPr>
            <a:spLocks noGrp="1"/>
          </p:cNvSpPr>
          <p:nvPr>
            <p:ph type="sldNum" sz="quarter" idx="5"/>
          </p:nvPr>
        </p:nvSpPr>
        <p:spPr/>
        <p:txBody>
          <a:bodyPr/>
          <a:lstStyle/>
          <a:p>
            <a:fld id="{2657B5D5-234F-4EB9-90BD-FAF45C24128A}" type="slidenum">
              <a:rPr lang="en-US" smtClean="0"/>
              <a:t>7</a:t>
            </a:fld>
            <a:endParaRPr lang="en-US"/>
          </a:p>
        </p:txBody>
      </p:sp>
    </p:spTree>
    <p:extLst>
      <p:ext uri="{BB962C8B-B14F-4D97-AF65-F5344CB8AC3E}">
        <p14:creationId xmlns:p14="http://schemas.microsoft.com/office/powerpoint/2010/main" val="2300721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Leo</a:t>
            </a:r>
          </a:p>
        </p:txBody>
      </p:sp>
      <p:sp>
        <p:nvSpPr>
          <p:cNvPr id="4" name="Slide Number Placeholder 3"/>
          <p:cNvSpPr>
            <a:spLocks noGrp="1"/>
          </p:cNvSpPr>
          <p:nvPr>
            <p:ph type="sldNum" sz="quarter" idx="5"/>
          </p:nvPr>
        </p:nvSpPr>
        <p:spPr/>
        <p:txBody>
          <a:bodyPr/>
          <a:lstStyle/>
          <a:p>
            <a:fld id="{2657B5D5-234F-4EB9-90BD-FAF45C24128A}" type="slidenum">
              <a:rPr lang="en-US" smtClean="0"/>
              <a:t>8</a:t>
            </a:fld>
            <a:endParaRPr lang="en-US"/>
          </a:p>
        </p:txBody>
      </p:sp>
    </p:spTree>
    <p:extLst>
      <p:ext uri="{BB962C8B-B14F-4D97-AF65-F5344CB8AC3E}">
        <p14:creationId xmlns:p14="http://schemas.microsoft.com/office/powerpoint/2010/main" val="2518717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8D738-9D6D-CC2D-C8B5-80C36EF0C9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9A31F3-3498-4DA4-B243-DC66CF5D4A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E9481B-8F08-5FCB-DF00-E793E456F073}"/>
              </a:ext>
            </a:extLst>
          </p:cNvPr>
          <p:cNvSpPr>
            <a:spLocks noGrp="1"/>
          </p:cNvSpPr>
          <p:nvPr>
            <p:ph type="body" idx="1"/>
          </p:nvPr>
        </p:nvSpPr>
        <p:spPr/>
        <p:txBody>
          <a:bodyPr/>
          <a:lstStyle/>
          <a:p>
            <a:r>
              <a:rPr lang="en-US">
                <a:cs typeface="Calibri"/>
              </a:rPr>
              <a:t>Albert</a:t>
            </a:r>
            <a:endParaRPr lang="en-US"/>
          </a:p>
          <a:p>
            <a:endParaRPr lang="en-US"/>
          </a:p>
          <a:p>
            <a:r>
              <a:rPr lang="en-US">
                <a:ea typeface="Calibri"/>
                <a:cs typeface="Calibri"/>
              </a:rPr>
              <a:t>How do we go from biopsy to diagnosis? We have 5 </a:t>
            </a:r>
            <a:r>
              <a:rPr lang="en-US" dirty="0">
                <a:ea typeface="Calibri"/>
                <a:cs typeface="Calibri"/>
              </a:rPr>
              <a:t>stages </a:t>
            </a:r>
            <a:r>
              <a:rPr lang="en-US">
                <a:ea typeface="Calibri"/>
                <a:cs typeface="Calibri"/>
              </a:rPr>
              <a:t>in our pipeline.</a:t>
            </a:r>
          </a:p>
          <a:p>
            <a:endParaRPr lang="en-US">
              <a:ea typeface="Calibri"/>
              <a:cs typeface="Calibri"/>
            </a:endParaRPr>
          </a:p>
          <a:p>
            <a:pPr marL="228600" indent="-228600">
              <a:buAutoNum type="arabicParenBoth"/>
            </a:pPr>
            <a:r>
              <a:rPr lang="en-US">
                <a:ea typeface="Calibri"/>
                <a:cs typeface="Calibri"/>
              </a:rPr>
              <a:t>We start with breast tissue images as input,</a:t>
            </a:r>
            <a:r>
              <a:rPr lang="en-US" dirty="0">
                <a:ea typeface="Calibri"/>
                <a:cs typeface="Calibri"/>
              </a:rPr>
              <a:t> the images are segmented into a uniform grid and…</a:t>
            </a:r>
            <a:endParaRPr lang="en-US">
              <a:ea typeface="Calibri"/>
              <a:cs typeface="Calibri"/>
            </a:endParaRPr>
          </a:p>
          <a:p>
            <a:pPr marL="228600" indent="-228600">
              <a:buAutoNum type="arabicParenBoth"/>
            </a:pPr>
            <a:r>
              <a:rPr lang="en-US" dirty="0">
                <a:ea typeface="Calibri"/>
                <a:cs typeface="Calibri"/>
              </a:rPr>
              <a:t>Fed to </a:t>
            </a:r>
            <a:r>
              <a:rPr lang="en-US">
                <a:ea typeface="Calibri"/>
                <a:cs typeface="Calibri"/>
              </a:rPr>
              <a:t>a pre-processor to condense their useful information,</a:t>
            </a:r>
          </a:p>
          <a:p>
            <a:pPr marL="228600" indent="-228600">
              <a:buAutoNum type="arabicParenBoth"/>
            </a:pPr>
            <a:r>
              <a:rPr lang="en-US" dirty="0">
                <a:ea typeface="Calibri"/>
                <a:cs typeface="Calibri"/>
              </a:rPr>
              <a:t>We feed that </a:t>
            </a:r>
            <a:r>
              <a:rPr lang="en-US">
                <a:ea typeface="Calibri"/>
                <a:cs typeface="Calibri"/>
              </a:rPr>
              <a:t>to a model to obtain predictions,</a:t>
            </a:r>
          </a:p>
          <a:p>
            <a:pPr marL="228600" indent="-228600">
              <a:buAutoNum type="arabicParenBoth"/>
            </a:pPr>
            <a:r>
              <a:rPr lang="en-US">
                <a:ea typeface="Calibri"/>
                <a:cs typeface="Calibri"/>
              </a:rPr>
              <a:t>Combine the model’s predictions into </a:t>
            </a:r>
            <a:r>
              <a:rPr lang="en-US" dirty="0">
                <a:ea typeface="Calibri"/>
                <a:cs typeface="Calibri"/>
              </a:rPr>
              <a:t>contiguous </a:t>
            </a:r>
            <a:r>
              <a:rPr lang="en-US">
                <a:ea typeface="Calibri"/>
                <a:cs typeface="Calibri"/>
              </a:rPr>
              <a:t>regions</a:t>
            </a:r>
            <a:r>
              <a:rPr lang="en-US" dirty="0">
                <a:ea typeface="Calibri"/>
                <a:cs typeface="Calibri"/>
              </a:rPr>
              <a:t> in the post-processor</a:t>
            </a:r>
            <a:r>
              <a:rPr lang="en-US">
                <a:ea typeface="Calibri"/>
                <a:cs typeface="Calibri"/>
              </a:rPr>
              <a:t>,</a:t>
            </a:r>
          </a:p>
          <a:p>
            <a:pPr marL="228600" indent="-228600">
              <a:buAutoNum type="arabicParenBoth"/>
            </a:pPr>
            <a:r>
              <a:rPr lang="en-US">
                <a:ea typeface="Calibri"/>
                <a:cs typeface="Calibri"/>
              </a:rPr>
              <a:t>And, if the tissue images are labeled by a pathologist, </a:t>
            </a:r>
            <a:r>
              <a:rPr lang="en-US" dirty="0">
                <a:ea typeface="Calibri"/>
                <a:cs typeface="Calibri"/>
              </a:rPr>
              <a:t>we </a:t>
            </a:r>
            <a:r>
              <a:rPr lang="en-US">
                <a:ea typeface="Calibri"/>
                <a:cs typeface="Calibri"/>
              </a:rPr>
              <a:t>compare the model’s predictions to the pathologist’s</a:t>
            </a:r>
            <a:r>
              <a:rPr lang="en-US" dirty="0">
                <a:ea typeface="Calibri"/>
                <a:cs typeface="Calibri"/>
              </a:rPr>
              <a:t> annotation</a:t>
            </a:r>
            <a:r>
              <a:rPr lang="en-US">
                <a:ea typeface="Calibri"/>
                <a:cs typeface="Calibri"/>
              </a:rPr>
              <a:t>.</a:t>
            </a:r>
          </a:p>
          <a:p>
            <a:pPr marL="228600" indent="-228600">
              <a:buAutoNum type="arabicParenBoth"/>
            </a:pPr>
            <a:endParaRPr lang="en-US">
              <a:ea typeface="Calibri"/>
              <a:cs typeface="Calibri"/>
            </a:endParaRPr>
          </a:p>
        </p:txBody>
      </p:sp>
      <p:sp>
        <p:nvSpPr>
          <p:cNvPr id="4" name="Slide Number Placeholder 3">
            <a:extLst>
              <a:ext uri="{FF2B5EF4-FFF2-40B4-BE49-F238E27FC236}">
                <a16:creationId xmlns:a16="http://schemas.microsoft.com/office/drawing/2014/main" id="{D5843844-E12A-33DC-46E2-0CB46CEDD4B0}"/>
              </a:ext>
            </a:extLst>
          </p:cNvPr>
          <p:cNvSpPr>
            <a:spLocks noGrp="1"/>
          </p:cNvSpPr>
          <p:nvPr>
            <p:ph type="sldNum" sz="quarter" idx="5"/>
          </p:nvPr>
        </p:nvSpPr>
        <p:spPr/>
        <p:txBody>
          <a:bodyPr/>
          <a:lstStyle/>
          <a:p>
            <a:fld id="{2657B5D5-234F-4EB9-90BD-FAF45C24128A}" type="slidenum">
              <a:rPr lang="en-US" smtClean="0"/>
              <a:t>9</a:t>
            </a:fld>
            <a:endParaRPr lang="en-US"/>
          </a:p>
        </p:txBody>
      </p:sp>
    </p:spTree>
    <p:extLst>
      <p:ext uri="{BB962C8B-B14F-4D97-AF65-F5344CB8AC3E}">
        <p14:creationId xmlns:p14="http://schemas.microsoft.com/office/powerpoint/2010/main" val="1360394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800B5438-FBA1-45B1-A13A-54B6B4B564EE}" type="datetimeFigureOut">
              <a:rPr lang="en-US" smtClean="0"/>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086CF5-9120-47C3-9ACA-E2B5212379A9}" type="slidenum">
              <a:rPr lang="en-US" smtClean="0"/>
              <a:t>‹#›</a:t>
            </a:fld>
            <a:endParaRPr lang="en-US"/>
          </a:p>
        </p:txBody>
      </p:sp>
    </p:spTree>
    <p:extLst>
      <p:ext uri="{BB962C8B-B14F-4D97-AF65-F5344CB8AC3E}">
        <p14:creationId xmlns:p14="http://schemas.microsoft.com/office/powerpoint/2010/main" val="379658975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0B5438-FBA1-45B1-A13A-54B6B4B564EE}"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86CF5-9120-47C3-9ACA-E2B5212379A9}" type="slidenum">
              <a:rPr lang="en-US" smtClean="0"/>
              <a:t>‹#›</a:t>
            </a:fld>
            <a:endParaRPr lang="en-US"/>
          </a:p>
        </p:txBody>
      </p:sp>
    </p:spTree>
    <p:extLst>
      <p:ext uri="{BB962C8B-B14F-4D97-AF65-F5344CB8AC3E}">
        <p14:creationId xmlns:p14="http://schemas.microsoft.com/office/powerpoint/2010/main" val="3621749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0B5438-FBA1-45B1-A13A-54B6B4B564EE}"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86CF5-9120-47C3-9ACA-E2B5212379A9}" type="slidenum">
              <a:rPr lang="en-US" smtClean="0"/>
              <a:t>‹#›</a:t>
            </a:fld>
            <a:endParaRPr lang="en-US"/>
          </a:p>
        </p:txBody>
      </p:sp>
    </p:spTree>
    <p:extLst>
      <p:ext uri="{BB962C8B-B14F-4D97-AF65-F5344CB8AC3E}">
        <p14:creationId xmlns:p14="http://schemas.microsoft.com/office/powerpoint/2010/main" val="106806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0B5438-FBA1-45B1-A13A-54B6B4B564EE}" type="datetimeFigureOut">
              <a:rPr lang="en-US" smtClean="0"/>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086CF5-9120-47C3-9ACA-E2B5212379A9}" type="slidenum">
              <a:rPr lang="en-US" smtClean="0"/>
              <a:t>‹#›</a:t>
            </a:fld>
            <a:endParaRPr lang="en-US"/>
          </a:p>
        </p:txBody>
      </p:sp>
    </p:spTree>
    <p:extLst>
      <p:ext uri="{BB962C8B-B14F-4D97-AF65-F5344CB8AC3E}">
        <p14:creationId xmlns:p14="http://schemas.microsoft.com/office/powerpoint/2010/main" val="845278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800B5438-FBA1-45B1-A13A-54B6B4B564EE}" type="datetimeFigureOut">
              <a:rPr lang="en-US" smtClean="0"/>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086CF5-9120-47C3-9ACA-E2B5212379A9}" type="slidenum">
              <a:rPr lang="en-US" smtClean="0"/>
              <a:t>‹#›</a:t>
            </a:fld>
            <a:endParaRPr lang="en-US"/>
          </a:p>
        </p:txBody>
      </p:sp>
    </p:spTree>
    <p:extLst>
      <p:ext uri="{BB962C8B-B14F-4D97-AF65-F5344CB8AC3E}">
        <p14:creationId xmlns:p14="http://schemas.microsoft.com/office/powerpoint/2010/main" val="15751341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800B5438-FBA1-45B1-A13A-54B6B4B564EE}" type="datetimeFigureOut">
              <a:rPr lang="en-US" smtClean="0"/>
              <a:t>11/27/2024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73086CF5-9120-47C3-9ACA-E2B5212379A9}" type="slidenum">
              <a:rPr lang="en-US" smtClean="0"/>
              <a:t>‹#›</a:t>
            </a:fld>
            <a:endParaRPr lang="en-US"/>
          </a:p>
        </p:txBody>
      </p:sp>
    </p:spTree>
    <p:extLst>
      <p:ext uri="{BB962C8B-B14F-4D97-AF65-F5344CB8AC3E}">
        <p14:creationId xmlns:p14="http://schemas.microsoft.com/office/powerpoint/2010/main" val="4277564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00B5438-FBA1-45B1-A13A-54B6B4B564EE}" type="datetimeFigureOut">
              <a:rPr lang="en-US" smtClean="0"/>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086CF5-9120-47C3-9ACA-E2B5212379A9}"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880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0B5438-FBA1-45B1-A13A-54B6B4B564EE}" type="datetimeFigureOut">
              <a:rPr lang="en-US" smtClean="0"/>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086CF5-9120-47C3-9ACA-E2B5212379A9}" type="slidenum">
              <a:rPr lang="en-US" smtClean="0"/>
              <a:t>‹#›</a:t>
            </a:fld>
            <a:endParaRPr lang="en-US"/>
          </a:p>
        </p:txBody>
      </p:sp>
    </p:spTree>
    <p:extLst>
      <p:ext uri="{BB962C8B-B14F-4D97-AF65-F5344CB8AC3E}">
        <p14:creationId xmlns:p14="http://schemas.microsoft.com/office/powerpoint/2010/main" val="1732835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B5438-FBA1-45B1-A13A-54B6B4B564EE}" type="datetimeFigureOut">
              <a:rPr lang="en-US" smtClean="0"/>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086CF5-9120-47C3-9ACA-E2B5212379A9}" type="slidenum">
              <a:rPr lang="en-US" smtClean="0"/>
              <a:t>‹#›</a:t>
            </a:fld>
            <a:endParaRPr lang="en-US"/>
          </a:p>
        </p:txBody>
      </p:sp>
    </p:spTree>
    <p:extLst>
      <p:ext uri="{BB962C8B-B14F-4D97-AF65-F5344CB8AC3E}">
        <p14:creationId xmlns:p14="http://schemas.microsoft.com/office/powerpoint/2010/main" val="4059184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800B5438-FBA1-45B1-A13A-54B6B4B564EE}" type="datetimeFigureOut">
              <a:rPr lang="en-US" smtClean="0"/>
              <a:t>11/27/2024</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73086CF5-9120-47C3-9ACA-E2B5212379A9}" type="slidenum">
              <a:rPr lang="en-US" smtClean="0"/>
              <a:t>‹#›</a:t>
            </a:fld>
            <a:endParaRPr lang="en-US"/>
          </a:p>
        </p:txBody>
      </p:sp>
    </p:spTree>
    <p:extLst>
      <p:ext uri="{BB962C8B-B14F-4D97-AF65-F5344CB8AC3E}">
        <p14:creationId xmlns:p14="http://schemas.microsoft.com/office/powerpoint/2010/main" val="1869718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00B5438-FBA1-45B1-A13A-54B6B4B564EE}" type="datetimeFigureOut">
              <a:rPr lang="en-US" smtClean="0"/>
              <a:t>11/27/2024</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73086CF5-9120-47C3-9ACA-E2B5212379A9}" type="slidenum">
              <a:rPr lang="en-US" smtClean="0"/>
              <a:t>‹#›</a:t>
            </a:fld>
            <a:endParaRPr lang="en-US"/>
          </a:p>
        </p:txBody>
      </p:sp>
    </p:spTree>
    <p:extLst>
      <p:ext uri="{BB962C8B-B14F-4D97-AF65-F5344CB8AC3E}">
        <p14:creationId xmlns:p14="http://schemas.microsoft.com/office/powerpoint/2010/main" val="2220946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00B5438-FBA1-45B1-A13A-54B6B4B564EE}" type="datetimeFigureOut">
              <a:rPr lang="en-US" smtClean="0"/>
              <a:t>11/27/2024</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73086CF5-9120-47C3-9ACA-E2B5212379A9}" type="slidenum">
              <a:rPr lang="en-US" smtClean="0"/>
              <a:t>‹#›</a:t>
            </a:fld>
            <a:endParaRPr lang="en-US"/>
          </a:p>
        </p:txBody>
      </p:sp>
    </p:spTree>
    <p:extLst>
      <p:ext uri="{BB962C8B-B14F-4D97-AF65-F5344CB8AC3E}">
        <p14:creationId xmlns:p14="http://schemas.microsoft.com/office/powerpoint/2010/main" val="32217429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journals.plos.org/plosone/article?id=10.1371/journal.pone.0213209" TargetMode="External"/><Relationship Id="rId5" Type="http://schemas.openxmlformats.org/officeDocument/2006/relationships/image" Target="../media/image9.png"/><Relationship Id="rId4" Type="http://schemas.openxmlformats.org/officeDocument/2006/relationships/hyperlink" Target="https://www.novaoneadvisor.com/report/sample/7918"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hyperlink" Target="https://www.nature.com/articles/s41598-021-90444-8" TargetMode="External"/><Relationship Id="rId5" Type="http://schemas.openxmlformats.org/officeDocument/2006/relationships/image" Target="../media/image20.png"/><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hyperlink" Target="https://www.nature.com/articles/s41598-022-19112-9" TargetMode="External"/><Relationship Id="rId4" Type="http://schemas.openxmlformats.org/officeDocument/2006/relationships/hyperlink" Target="https://nam10.safelinks.protection.outlook.com/?url=https%3A%2F%2Fisip.piconepress.com%2Fpublications%2Fbook_sections%2F2020%2Fspringer%2Fdpath%2Fpaper_v21.docx&amp;data=05%7C02%7Cleo.berman%40temple.edu%7Cbad66d711f3e4dbce33108dc687c8397%7C716e81efb52244738e3110bd02ccf6e5%7C0%7C0%7C638500131378047159%7CUnknown%7CTWFpbGZsb3d8eyJWIjoiMC4wLjAwMDAiLCJQIjoiV2luMzIiLCJBTiI6Ik1haWwiLCJXVCI6Mn0%3D%7C0%7C%7C%7C&amp;sdata=%2FGkTRvgBO5RyUz%2BzVkxsUMQ6rvnhlU0QN4x4%2Fi9mHS4%3D&amp;reserved=0"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45.jpeg"/><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3" Type="http://schemas.openxmlformats.org/officeDocument/2006/relationships/hyperlink" Target="https://www.ncbi.nlm.nih.gov/pmc/articles/PMC8822225/" TargetMode="External"/><Relationship Id="rId7" Type="http://schemas.openxmlformats.org/officeDocument/2006/relationships/hyperlink" Target="https://isip.piconepress.com/projects/pabcc/" TargetMode="External"/><Relationship Id="rId2" Type="http://schemas.openxmlformats.org/officeDocument/2006/relationships/hyperlink" Target="https://www.foreseemed.com/blog/machine-learning-in-healthcare#:~:text=These%20systems%20can%20help%20clinicians,condition%2C%20allowing%20for%20early%20intervention." TargetMode="External"/><Relationship Id="rId1" Type="http://schemas.openxmlformats.org/officeDocument/2006/relationships/slideLayout" Target="../slideLayouts/slideLayout7.xml"/><Relationship Id="rId6" Type="http://schemas.openxmlformats.org/officeDocument/2006/relationships/hyperlink" Target="https://www.ncbi.nlm.nih.gov/pmc/articles/PMC6616181/" TargetMode="External"/><Relationship Id="rId5" Type="http://schemas.openxmlformats.org/officeDocument/2006/relationships/hyperlink" Target="https://www.sciencedirect.com/science/article/pii/S2666603022000069" TargetMode="External"/><Relationship Id="rId4" Type="http://schemas.openxmlformats.org/officeDocument/2006/relationships/hyperlink" Target="https://www.coursera.org/articles/machine-learning-in-health-car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www.nature.com/articles/s41598-021-90444-8" TargetMode="External"/><Relationship Id="rId5" Type="http://schemas.openxmlformats.org/officeDocument/2006/relationships/image" Target="../media/image20.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hyperlink" Target="https://www.nature.com/articles/s41598-022-19112-9" TargetMode="External"/><Relationship Id="rId4" Type="http://schemas.openxmlformats.org/officeDocument/2006/relationships/hyperlink" Target="https://nam10.safelinks.protection.outlook.com/?url=https%3A%2F%2Fisip.piconepress.com%2Fpublications%2Fbook_sections%2F2020%2Fspringer%2Fdpath%2Fpaper_v21.docx&amp;data=05%7C02%7Cleo.berman%40temple.edu%7Cbad66d711f3e4dbce33108dc687c8397%7C716e81efb52244738e3110bd02ccf6e5%7C0%7C0%7C638500131378047159%7CUnknown%7CTWFpbGZsb3d8eyJWIjoiMC4wLjAwMDAiLCJQIjoiV2luMzIiLCJBTiI6Ik1haWwiLCJXVCI6Mn0%3D%7C0%7C%7C%7C&amp;sdata=%2FGkTRvgBO5RyUz%2BzVkxsUMQ6rvnhlU0QN4x4%2Fi9mHS4%3D&amp;reserved=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5.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26.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2" name="Rectangle 1051">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1053">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CD173E-FD21-A946-BE3A-9A65C878AA2D}"/>
              </a:ext>
            </a:extLst>
          </p:cNvPr>
          <p:cNvSpPr>
            <a:spLocks noGrp="1"/>
          </p:cNvSpPr>
          <p:nvPr>
            <p:ph type="ctrTitle"/>
          </p:nvPr>
        </p:nvSpPr>
        <p:spPr>
          <a:xfrm>
            <a:off x="804672" y="2750453"/>
            <a:ext cx="3044950" cy="1627792"/>
          </a:xfrm>
        </p:spPr>
        <p:txBody>
          <a:bodyPr>
            <a:normAutofit fontScale="90000"/>
          </a:bodyPr>
          <a:lstStyle/>
          <a:p>
            <a:r>
              <a:rPr lang="en-US" sz="2600" b="1" cap="all" spc="200">
                <a:latin typeface="+mj-lt"/>
                <a:ea typeface="+mj-ea"/>
                <a:cs typeface="+mj-cs"/>
              </a:rPr>
              <a:t>Machine L</a:t>
            </a:r>
            <a:r>
              <a:rPr lang="en-US" sz="2600" b="1"/>
              <a:t>earning</a:t>
            </a:r>
            <a:r>
              <a:rPr lang="en-US" sz="2600" b="1" cap="all" spc="200">
                <a:latin typeface="+mj-lt"/>
                <a:ea typeface="+mj-ea"/>
                <a:cs typeface="+mj-cs"/>
              </a:rPr>
              <a:t> </a:t>
            </a:r>
            <a:br>
              <a:rPr lang="en-US" sz="2600" b="1" cap="all" spc="200">
                <a:latin typeface="+mj-lt"/>
                <a:ea typeface="+mj-ea"/>
                <a:cs typeface="+mj-cs"/>
              </a:rPr>
            </a:br>
            <a:r>
              <a:rPr lang="en-US" sz="2600" b="1" cap="all" spc="200">
                <a:latin typeface="+mj-lt"/>
                <a:ea typeface="+mj-ea"/>
                <a:cs typeface="+mj-cs"/>
              </a:rPr>
              <a:t>in Digital Pathology</a:t>
            </a:r>
            <a:endParaRPr lang="en-US" sz="2600"/>
          </a:p>
        </p:txBody>
      </p:sp>
      <p:sp>
        <p:nvSpPr>
          <p:cNvPr id="3" name="Subtitle 2">
            <a:extLst>
              <a:ext uri="{FF2B5EF4-FFF2-40B4-BE49-F238E27FC236}">
                <a16:creationId xmlns:a16="http://schemas.microsoft.com/office/drawing/2014/main" id="{0878A330-2778-5414-37BF-B04B7E3F4185}"/>
              </a:ext>
            </a:extLst>
          </p:cNvPr>
          <p:cNvSpPr>
            <a:spLocks noGrp="1"/>
          </p:cNvSpPr>
          <p:nvPr>
            <p:ph type="subTitle" idx="1"/>
          </p:nvPr>
        </p:nvSpPr>
        <p:spPr>
          <a:xfrm>
            <a:off x="1121822" y="4998160"/>
            <a:ext cx="2410650" cy="1239894"/>
          </a:xfrm>
        </p:spPr>
        <p:txBody>
          <a:bodyPr vert="horz" lIns="91440" tIns="45720" rIns="91440" bIns="45720" rtlCol="0" anchor="t">
            <a:normAutofit/>
          </a:bodyPr>
          <a:lstStyle/>
          <a:p>
            <a:r>
              <a:rPr lang="en-US" sz="1800">
                <a:solidFill>
                  <a:srgbClr val="FFFFFF"/>
                </a:solidFill>
              </a:rPr>
              <a:t>Yuan Nghiem</a:t>
            </a:r>
            <a:br>
              <a:rPr lang="en-US" sz="1800"/>
            </a:br>
            <a:r>
              <a:rPr lang="en-US" sz="1800">
                <a:solidFill>
                  <a:srgbClr val="FFFFFF"/>
                </a:solidFill>
              </a:rPr>
              <a:t>Leo Grant Berman</a:t>
            </a:r>
            <a:br>
              <a:rPr lang="en-US" sz="1800"/>
            </a:br>
            <a:r>
              <a:rPr lang="en-US" sz="1800">
                <a:solidFill>
                  <a:srgbClr val="FFFFFF"/>
                </a:solidFill>
              </a:rPr>
              <a:t>Albert </a:t>
            </a:r>
            <a:r>
              <a:rPr lang="en-US" sz="1800" err="1">
                <a:solidFill>
                  <a:srgbClr val="FFFFFF"/>
                </a:solidFill>
              </a:rPr>
              <a:t>Bulik</a:t>
            </a:r>
            <a:endParaRPr lang="en-US" sz="1800">
              <a:solidFill>
                <a:srgbClr val="FFFFFF"/>
              </a:solidFill>
            </a:endParaRPr>
          </a:p>
        </p:txBody>
      </p:sp>
      <p:pic>
        <p:nvPicPr>
          <p:cNvPr id="10" name="Picture 9">
            <a:extLst>
              <a:ext uri="{FF2B5EF4-FFF2-40B4-BE49-F238E27FC236}">
                <a16:creationId xmlns:a16="http://schemas.microsoft.com/office/drawing/2014/main" id="{F897B431-D2C1-F501-C757-1D46F454F264}"/>
              </a:ext>
            </a:extLst>
          </p:cNvPr>
          <p:cNvPicPr>
            <a:picLocks noChangeAspect="1"/>
          </p:cNvPicPr>
          <p:nvPr/>
        </p:nvPicPr>
        <p:blipFill>
          <a:blip r:embed="rId3"/>
          <a:srcRect b="23923"/>
          <a:stretch/>
        </p:blipFill>
        <p:spPr>
          <a:xfrm>
            <a:off x="5225794" y="1802812"/>
            <a:ext cx="1723646" cy="1736089"/>
          </a:xfrm>
          <a:prstGeom prst="rect">
            <a:avLst/>
          </a:prstGeom>
        </p:spPr>
      </p:pic>
      <p:pic>
        <p:nvPicPr>
          <p:cNvPr id="13" name="Picture 12">
            <a:extLst>
              <a:ext uri="{FF2B5EF4-FFF2-40B4-BE49-F238E27FC236}">
                <a16:creationId xmlns:a16="http://schemas.microsoft.com/office/drawing/2014/main" id="{1CD2D899-62F5-268E-FFF2-8D6CCF6FB2AA}"/>
              </a:ext>
            </a:extLst>
          </p:cNvPr>
          <p:cNvPicPr>
            <a:picLocks noChangeAspect="1"/>
          </p:cNvPicPr>
          <p:nvPr/>
        </p:nvPicPr>
        <p:blipFill>
          <a:blip r:embed="rId4"/>
          <a:srcRect t="21824"/>
          <a:stretch/>
        </p:blipFill>
        <p:spPr>
          <a:xfrm>
            <a:off x="6205496" y="2785110"/>
            <a:ext cx="2158294" cy="1985852"/>
          </a:xfrm>
          <a:prstGeom prst="rect">
            <a:avLst/>
          </a:prstGeom>
        </p:spPr>
      </p:pic>
      <p:pic>
        <p:nvPicPr>
          <p:cNvPr id="15" name="Picture 14">
            <a:extLst>
              <a:ext uri="{FF2B5EF4-FFF2-40B4-BE49-F238E27FC236}">
                <a16:creationId xmlns:a16="http://schemas.microsoft.com/office/drawing/2014/main" id="{B276A919-01EF-6960-3763-4DD369346F63}"/>
              </a:ext>
            </a:extLst>
          </p:cNvPr>
          <p:cNvPicPr>
            <a:picLocks noChangeAspect="1"/>
          </p:cNvPicPr>
          <p:nvPr/>
        </p:nvPicPr>
        <p:blipFill>
          <a:blip r:embed="rId5"/>
          <a:srcRect b="23643"/>
          <a:stretch/>
        </p:blipFill>
        <p:spPr>
          <a:xfrm>
            <a:off x="7447279" y="1717929"/>
            <a:ext cx="1915161" cy="1820972"/>
          </a:xfrm>
          <a:prstGeom prst="rect">
            <a:avLst/>
          </a:prstGeom>
        </p:spPr>
      </p:pic>
      <p:pic>
        <p:nvPicPr>
          <p:cNvPr id="17" name="Picture 16">
            <a:extLst>
              <a:ext uri="{FF2B5EF4-FFF2-40B4-BE49-F238E27FC236}">
                <a16:creationId xmlns:a16="http://schemas.microsoft.com/office/drawing/2014/main" id="{AB86E324-717F-780F-A3DB-BE2BBDBF8DB0}"/>
              </a:ext>
            </a:extLst>
          </p:cNvPr>
          <p:cNvPicPr>
            <a:picLocks noChangeAspect="1"/>
          </p:cNvPicPr>
          <p:nvPr/>
        </p:nvPicPr>
        <p:blipFill>
          <a:blip r:embed="rId6"/>
          <a:srcRect t="25229"/>
          <a:stretch/>
        </p:blipFill>
        <p:spPr>
          <a:xfrm>
            <a:off x="8630592" y="2785110"/>
            <a:ext cx="1978076" cy="1720215"/>
          </a:xfrm>
          <a:prstGeom prst="rect">
            <a:avLst/>
          </a:prstGeom>
        </p:spPr>
      </p:pic>
      <p:pic>
        <p:nvPicPr>
          <p:cNvPr id="19" name="Picture 18">
            <a:extLst>
              <a:ext uri="{FF2B5EF4-FFF2-40B4-BE49-F238E27FC236}">
                <a16:creationId xmlns:a16="http://schemas.microsoft.com/office/drawing/2014/main" id="{AE786E9C-6D91-ECBC-DAE5-0CD3E45654D5}"/>
              </a:ext>
            </a:extLst>
          </p:cNvPr>
          <p:cNvPicPr>
            <a:picLocks noChangeAspect="1"/>
          </p:cNvPicPr>
          <p:nvPr/>
        </p:nvPicPr>
        <p:blipFill>
          <a:blip r:embed="rId7"/>
          <a:srcRect b="23748"/>
          <a:stretch/>
        </p:blipFill>
        <p:spPr>
          <a:xfrm>
            <a:off x="9780393" y="1753005"/>
            <a:ext cx="1915161" cy="1785898"/>
          </a:xfrm>
          <a:prstGeom prst="rect">
            <a:avLst/>
          </a:prstGeom>
        </p:spPr>
      </p:pic>
      <p:pic>
        <p:nvPicPr>
          <p:cNvPr id="20" name="Picture 19" descr="The Institute for Signal and Information Processing">
            <a:extLst>
              <a:ext uri="{FF2B5EF4-FFF2-40B4-BE49-F238E27FC236}">
                <a16:creationId xmlns:a16="http://schemas.microsoft.com/office/drawing/2014/main" id="{3CD48E17-0616-8FEE-9975-2E3609A08E2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6154" y="442779"/>
            <a:ext cx="1590993" cy="1519315"/>
          </a:xfrm>
          <a:prstGeom prst="rect">
            <a:avLst/>
          </a:prstGeom>
          <a:noFill/>
          <a:ln>
            <a:noFill/>
          </a:ln>
        </p:spPr>
      </p:pic>
      <p:pic>
        <p:nvPicPr>
          <p:cNvPr id="22" name="Picture 21" descr="A red letter t on a black background&#10;&#10;Description automatically generated">
            <a:extLst>
              <a:ext uri="{FF2B5EF4-FFF2-40B4-BE49-F238E27FC236}">
                <a16:creationId xmlns:a16="http://schemas.microsoft.com/office/drawing/2014/main" id="{3686133E-5BFB-B11C-2F58-0D7467D8ED54}"/>
              </a:ext>
            </a:extLst>
          </p:cNvPr>
          <p:cNvPicPr>
            <a:picLocks noChangeAspect="1"/>
          </p:cNvPicPr>
          <p:nvPr/>
        </p:nvPicPr>
        <p:blipFill>
          <a:blip r:embed="rId9">
            <a:extLst>
              <a:ext uri="{28A0092B-C50C-407E-A947-70E740481C1C}">
                <a14:useLocalDpi xmlns:a14="http://schemas.microsoft.com/office/drawing/2010/main" val="0"/>
              </a:ext>
            </a:extLst>
          </a:blip>
          <a:srcRect l="11477" t="5285" r="11278" b="5626"/>
          <a:stretch/>
        </p:blipFill>
        <p:spPr>
          <a:xfrm>
            <a:off x="2531869" y="442267"/>
            <a:ext cx="1317753" cy="1519827"/>
          </a:xfrm>
          <a:prstGeom prst="rect">
            <a:avLst/>
          </a:prstGeom>
        </p:spPr>
      </p:pic>
    </p:spTree>
    <p:extLst>
      <p:ext uri="{BB962C8B-B14F-4D97-AF65-F5344CB8AC3E}">
        <p14:creationId xmlns:p14="http://schemas.microsoft.com/office/powerpoint/2010/main" val="26223830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 fill="hold"/>
                                        <p:tgtEl>
                                          <p:spTgt spid="10"/>
                                        </p:tgtEl>
                                        <p:attrNameLst>
                                          <p:attrName>ppt_x</p:attrName>
                                        </p:attrNameLst>
                                      </p:cBhvr>
                                      <p:tavLst>
                                        <p:tav tm="0">
                                          <p:val>
                                            <p:strVal val="0-#ppt_w/2"/>
                                          </p:val>
                                        </p:tav>
                                        <p:tav tm="100000">
                                          <p:val>
                                            <p:strVal val="#ppt_x"/>
                                          </p:val>
                                        </p:tav>
                                      </p:tavLst>
                                    </p:anim>
                                    <p:anim calcmode="lin" valueType="num">
                                      <p:cBhvr additive="base">
                                        <p:cTn id="8" dur="1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
                            </p:stCondLst>
                            <p:childTnLst>
                              <p:par>
                                <p:cTn id="10" presetID="2" presetClass="entr" presetSubtype="2"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100" fill="hold"/>
                                        <p:tgtEl>
                                          <p:spTgt spid="19"/>
                                        </p:tgtEl>
                                        <p:attrNameLst>
                                          <p:attrName>ppt_x</p:attrName>
                                        </p:attrNameLst>
                                      </p:cBhvr>
                                      <p:tavLst>
                                        <p:tav tm="0">
                                          <p:val>
                                            <p:strVal val="1+#ppt_w/2"/>
                                          </p:val>
                                        </p:tav>
                                        <p:tav tm="100000">
                                          <p:val>
                                            <p:strVal val="#ppt_x"/>
                                          </p:val>
                                        </p:tav>
                                      </p:tavLst>
                                    </p:anim>
                                    <p:anim calcmode="lin" valueType="num">
                                      <p:cBhvr additive="base">
                                        <p:cTn id="13" dur="1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200"/>
                            </p:stCondLst>
                            <p:childTnLst>
                              <p:par>
                                <p:cTn id="15" presetID="2" presetClass="entr" presetSubtype="1"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 fill="hold"/>
                                        <p:tgtEl>
                                          <p:spTgt spid="15"/>
                                        </p:tgtEl>
                                        <p:attrNameLst>
                                          <p:attrName>ppt_x</p:attrName>
                                        </p:attrNameLst>
                                      </p:cBhvr>
                                      <p:tavLst>
                                        <p:tav tm="0">
                                          <p:val>
                                            <p:strVal val="#ppt_x"/>
                                          </p:val>
                                        </p:tav>
                                        <p:tav tm="100000">
                                          <p:val>
                                            <p:strVal val="#ppt_x"/>
                                          </p:val>
                                        </p:tav>
                                      </p:tavLst>
                                    </p:anim>
                                    <p:anim calcmode="lin" valueType="num">
                                      <p:cBhvr additive="base">
                                        <p:cTn id="18" dur="100" fill="hold"/>
                                        <p:tgtEl>
                                          <p:spTgt spid="15"/>
                                        </p:tgtEl>
                                        <p:attrNameLst>
                                          <p:attrName>ppt_y</p:attrName>
                                        </p:attrNameLst>
                                      </p:cBhvr>
                                      <p:tavLst>
                                        <p:tav tm="0">
                                          <p:val>
                                            <p:strVal val="0-#ppt_h/2"/>
                                          </p:val>
                                        </p:tav>
                                        <p:tav tm="100000">
                                          <p:val>
                                            <p:strVal val="#ppt_y"/>
                                          </p:val>
                                        </p:tav>
                                      </p:tavLst>
                                    </p:anim>
                                  </p:childTnLst>
                                </p:cTn>
                              </p:par>
                            </p:childTnLst>
                          </p:cTn>
                        </p:par>
                        <p:par>
                          <p:cTn id="19" fill="hold">
                            <p:stCondLst>
                              <p:cond delay="300"/>
                            </p:stCondLst>
                            <p:childTnLst>
                              <p:par>
                                <p:cTn id="20" presetID="2" presetClass="entr" presetSubtype="4"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 fill="hold"/>
                                        <p:tgtEl>
                                          <p:spTgt spid="17"/>
                                        </p:tgtEl>
                                        <p:attrNameLst>
                                          <p:attrName>ppt_x</p:attrName>
                                        </p:attrNameLst>
                                      </p:cBhvr>
                                      <p:tavLst>
                                        <p:tav tm="0">
                                          <p:val>
                                            <p:strVal val="#ppt_x"/>
                                          </p:val>
                                        </p:tav>
                                        <p:tav tm="100000">
                                          <p:val>
                                            <p:strVal val="#ppt_x"/>
                                          </p:val>
                                        </p:tav>
                                      </p:tavLst>
                                    </p:anim>
                                    <p:anim calcmode="lin" valueType="num">
                                      <p:cBhvr additive="base">
                                        <p:cTn id="23" dur="100" fill="hold"/>
                                        <p:tgtEl>
                                          <p:spTgt spid="17"/>
                                        </p:tgtEl>
                                        <p:attrNameLst>
                                          <p:attrName>ppt_y</p:attrName>
                                        </p:attrNameLst>
                                      </p:cBhvr>
                                      <p:tavLst>
                                        <p:tav tm="0">
                                          <p:val>
                                            <p:strVal val="1+#ppt_h/2"/>
                                          </p:val>
                                        </p:tav>
                                        <p:tav tm="100000">
                                          <p:val>
                                            <p:strVal val="#ppt_y"/>
                                          </p:val>
                                        </p:tav>
                                      </p:tavLst>
                                    </p:anim>
                                  </p:childTnLst>
                                </p:cTn>
                              </p:par>
                            </p:childTnLst>
                          </p:cTn>
                        </p:par>
                        <p:par>
                          <p:cTn id="24" fill="hold">
                            <p:stCondLst>
                              <p:cond delay="400"/>
                            </p:stCondLst>
                            <p:childTnLst>
                              <p:par>
                                <p:cTn id="25" presetID="2" presetClass="entr" presetSubtype="4"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 fill="hold"/>
                                        <p:tgtEl>
                                          <p:spTgt spid="13"/>
                                        </p:tgtEl>
                                        <p:attrNameLst>
                                          <p:attrName>ppt_x</p:attrName>
                                        </p:attrNameLst>
                                      </p:cBhvr>
                                      <p:tavLst>
                                        <p:tav tm="0">
                                          <p:val>
                                            <p:strVal val="#ppt_x"/>
                                          </p:val>
                                        </p:tav>
                                        <p:tav tm="100000">
                                          <p:val>
                                            <p:strVal val="#ppt_x"/>
                                          </p:val>
                                        </p:tav>
                                      </p:tavLst>
                                    </p:anim>
                                    <p:anim calcmode="lin" valueType="num">
                                      <p:cBhvr additive="base">
                                        <p:cTn id="28" dur="1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27DE0-3D47-B3EC-2DD3-97775261A878}"/>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94026B5-92A9-5DA3-4B91-172C12B1BD6A}"/>
              </a:ext>
            </a:extLst>
          </p:cNvPr>
          <p:cNvSpPr>
            <a:spLocks noGrp="1"/>
          </p:cNvSpPr>
          <p:nvPr>
            <p:ph type="title"/>
          </p:nvPr>
        </p:nvSpPr>
        <p:spPr>
          <a:xfrm>
            <a:off x="244927" y="260129"/>
            <a:ext cx="11702145" cy="514985"/>
          </a:xfrm>
        </p:spPr>
        <p:txBody>
          <a:bodyPr>
            <a:normAutofit fontScale="90000"/>
          </a:bodyPr>
          <a:lstStyle/>
          <a:p>
            <a:r>
              <a:rPr lang="en-US"/>
              <a:t>2-Dimensional Discrete Cosine Transform-II (DCT-II)</a:t>
            </a:r>
          </a:p>
        </p:txBody>
      </p:sp>
      <p:grpSp>
        <p:nvGrpSpPr>
          <p:cNvPr id="12" name="Group 11">
            <a:extLst>
              <a:ext uri="{FF2B5EF4-FFF2-40B4-BE49-F238E27FC236}">
                <a16:creationId xmlns:a16="http://schemas.microsoft.com/office/drawing/2014/main" id="{21A73054-F008-247E-2739-3E77B90CC450}"/>
              </a:ext>
            </a:extLst>
          </p:cNvPr>
          <p:cNvGrpSpPr/>
          <p:nvPr/>
        </p:nvGrpSpPr>
        <p:grpSpPr>
          <a:xfrm>
            <a:off x="2127375" y="1146809"/>
            <a:ext cx="7360309" cy="4126933"/>
            <a:chOff x="1893911" y="1146025"/>
            <a:chExt cx="7360309" cy="4126933"/>
          </a:xfrm>
        </p:grpSpPr>
        <p:pic>
          <p:nvPicPr>
            <p:cNvPr id="6" name="Picture 5">
              <a:extLst>
                <a:ext uri="{FF2B5EF4-FFF2-40B4-BE49-F238E27FC236}">
                  <a16:creationId xmlns:a16="http://schemas.microsoft.com/office/drawing/2014/main" id="{9BA5A3C6-24DA-9F01-E80E-2742F9330785}"/>
                </a:ext>
              </a:extLst>
            </p:cNvPr>
            <p:cNvPicPr>
              <a:picLocks noChangeAspect="1"/>
            </p:cNvPicPr>
            <p:nvPr/>
          </p:nvPicPr>
          <p:blipFill>
            <a:blip r:embed="rId3"/>
            <a:srcRect b="79830"/>
            <a:stretch/>
          </p:blipFill>
          <p:spPr>
            <a:xfrm>
              <a:off x="2359286" y="1601028"/>
              <a:ext cx="6894934" cy="3175682"/>
            </a:xfrm>
            <a:prstGeom prst="rect">
              <a:avLst/>
            </a:prstGeom>
          </p:spPr>
        </p:pic>
        <p:sp>
          <p:nvSpPr>
            <p:cNvPr id="5" name="TextBox 4">
              <a:extLst>
                <a:ext uri="{FF2B5EF4-FFF2-40B4-BE49-F238E27FC236}">
                  <a16:creationId xmlns:a16="http://schemas.microsoft.com/office/drawing/2014/main" id="{A3909AA1-8B75-F854-B372-53DEAD828D83}"/>
                </a:ext>
              </a:extLst>
            </p:cNvPr>
            <p:cNvSpPr txBox="1"/>
            <p:nvPr/>
          </p:nvSpPr>
          <p:spPr>
            <a:xfrm>
              <a:off x="6761415" y="4903626"/>
              <a:ext cx="2261709" cy="369332"/>
            </a:xfrm>
            <a:prstGeom prst="rect">
              <a:avLst/>
            </a:prstGeom>
            <a:noFill/>
          </p:spPr>
          <p:txBody>
            <a:bodyPr wrap="none" rtlCol="0">
              <a:spAutoFit/>
            </a:bodyPr>
            <a:lstStyle/>
            <a:p>
              <a:r>
                <a:rPr lang="en-US"/>
                <a:t>Horizontal pixel index</a:t>
              </a:r>
            </a:p>
          </p:txBody>
        </p:sp>
        <p:sp>
          <p:nvSpPr>
            <p:cNvPr id="11" name="TextBox 10">
              <a:extLst>
                <a:ext uri="{FF2B5EF4-FFF2-40B4-BE49-F238E27FC236}">
                  <a16:creationId xmlns:a16="http://schemas.microsoft.com/office/drawing/2014/main" id="{3D36E021-4B1C-A38A-9881-76738A47C9CB}"/>
                </a:ext>
              </a:extLst>
            </p:cNvPr>
            <p:cNvSpPr txBox="1"/>
            <p:nvPr/>
          </p:nvSpPr>
          <p:spPr>
            <a:xfrm>
              <a:off x="2868939" y="4903626"/>
              <a:ext cx="2261709" cy="369332"/>
            </a:xfrm>
            <a:prstGeom prst="rect">
              <a:avLst/>
            </a:prstGeom>
            <a:noFill/>
          </p:spPr>
          <p:txBody>
            <a:bodyPr wrap="none" rtlCol="0">
              <a:spAutoFit/>
            </a:bodyPr>
            <a:lstStyle/>
            <a:p>
              <a:r>
                <a:rPr lang="en-US"/>
                <a:t>Horizontal pixel index</a:t>
              </a:r>
            </a:p>
          </p:txBody>
        </p:sp>
        <p:sp>
          <p:nvSpPr>
            <p:cNvPr id="14" name="TextBox 13">
              <a:extLst>
                <a:ext uri="{FF2B5EF4-FFF2-40B4-BE49-F238E27FC236}">
                  <a16:creationId xmlns:a16="http://schemas.microsoft.com/office/drawing/2014/main" id="{EF5F253B-F96C-21AC-87CB-A3FF5DBB0A73}"/>
                </a:ext>
              </a:extLst>
            </p:cNvPr>
            <p:cNvSpPr txBox="1"/>
            <p:nvPr/>
          </p:nvSpPr>
          <p:spPr>
            <a:xfrm rot="10800000">
              <a:off x="1893911" y="2285876"/>
              <a:ext cx="461665" cy="1932901"/>
            </a:xfrm>
            <a:prstGeom prst="rect">
              <a:avLst/>
            </a:prstGeom>
            <a:noFill/>
          </p:spPr>
          <p:txBody>
            <a:bodyPr vert="eaVert" wrap="none" rtlCol="0">
              <a:spAutoFit/>
            </a:bodyPr>
            <a:lstStyle/>
            <a:p>
              <a:r>
                <a:rPr lang="en-US"/>
                <a:t>Vertical pixel index </a:t>
              </a:r>
            </a:p>
          </p:txBody>
        </p:sp>
        <p:sp>
          <p:nvSpPr>
            <p:cNvPr id="16" name="TextBox 15">
              <a:extLst>
                <a:ext uri="{FF2B5EF4-FFF2-40B4-BE49-F238E27FC236}">
                  <a16:creationId xmlns:a16="http://schemas.microsoft.com/office/drawing/2014/main" id="{D197B5F7-5580-FB25-56AA-C9645E35F2D4}"/>
                </a:ext>
              </a:extLst>
            </p:cNvPr>
            <p:cNvSpPr txBox="1"/>
            <p:nvPr/>
          </p:nvSpPr>
          <p:spPr>
            <a:xfrm rot="10800000">
              <a:off x="5714669" y="2285875"/>
              <a:ext cx="461665" cy="1932901"/>
            </a:xfrm>
            <a:prstGeom prst="rect">
              <a:avLst/>
            </a:prstGeom>
            <a:noFill/>
          </p:spPr>
          <p:txBody>
            <a:bodyPr vert="eaVert" wrap="none" rtlCol="0">
              <a:spAutoFit/>
            </a:bodyPr>
            <a:lstStyle/>
            <a:p>
              <a:r>
                <a:rPr lang="en-US"/>
                <a:t>Vertical pixel index </a:t>
              </a:r>
            </a:p>
          </p:txBody>
        </p:sp>
        <p:sp>
          <p:nvSpPr>
            <p:cNvPr id="17" name="TextBox 16">
              <a:extLst>
                <a:ext uri="{FF2B5EF4-FFF2-40B4-BE49-F238E27FC236}">
                  <a16:creationId xmlns:a16="http://schemas.microsoft.com/office/drawing/2014/main" id="{CAAD9553-84A4-1BF0-0C87-DF8197ADBEB3}"/>
                </a:ext>
              </a:extLst>
            </p:cNvPr>
            <p:cNvSpPr txBox="1"/>
            <p:nvPr/>
          </p:nvSpPr>
          <p:spPr>
            <a:xfrm>
              <a:off x="2810782" y="1151441"/>
              <a:ext cx="2319866" cy="369332"/>
            </a:xfrm>
            <a:prstGeom prst="rect">
              <a:avLst/>
            </a:prstGeom>
            <a:noFill/>
          </p:spPr>
          <p:txBody>
            <a:bodyPr wrap="none" rtlCol="0">
              <a:spAutoFit/>
            </a:bodyPr>
            <a:lstStyle/>
            <a:p>
              <a:r>
                <a:rPr lang="en-US"/>
                <a:t>One-dimensional DCT</a:t>
              </a:r>
            </a:p>
          </p:txBody>
        </p:sp>
        <p:sp>
          <p:nvSpPr>
            <p:cNvPr id="18" name="TextBox 17">
              <a:extLst>
                <a:ext uri="{FF2B5EF4-FFF2-40B4-BE49-F238E27FC236}">
                  <a16:creationId xmlns:a16="http://schemas.microsoft.com/office/drawing/2014/main" id="{269F5030-A7A5-769E-1C15-E1B24DF7C5BF}"/>
                </a:ext>
              </a:extLst>
            </p:cNvPr>
            <p:cNvSpPr txBox="1"/>
            <p:nvPr/>
          </p:nvSpPr>
          <p:spPr>
            <a:xfrm>
              <a:off x="6642298" y="1146025"/>
              <a:ext cx="2296654" cy="369332"/>
            </a:xfrm>
            <a:prstGeom prst="rect">
              <a:avLst/>
            </a:prstGeom>
            <a:noFill/>
          </p:spPr>
          <p:txBody>
            <a:bodyPr wrap="none" rtlCol="0">
              <a:spAutoFit/>
            </a:bodyPr>
            <a:lstStyle/>
            <a:p>
              <a:r>
                <a:rPr lang="en-US"/>
                <a:t>Two-dimensional DCT</a:t>
              </a:r>
            </a:p>
          </p:txBody>
        </p:sp>
      </p:grpSp>
      <p:pic>
        <p:nvPicPr>
          <p:cNvPr id="21" name="Picture 20" descr="A purple rectangle with black text&#10;&#10;Description automatically generated">
            <a:extLst>
              <a:ext uri="{FF2B5EF4-FFF2-40B4-BE49-F238E27FC236}">
                <a16:creationId xmlns:a16="http://schemas.microsoft.com/office/drawing/2014/main" id="{20828124-6810-9169-C168-0C5325FEB8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949" y="5410490"/>
            <a:ext cx="9944100" cy="1371600"/>
          </a:xfrm>
          <a:prstGeom prst="rect">
            <a:avLst/>
          </a:prstGeom>
        </p:spPr>
      </p:pic>
      <p:sp>
        <p:nvSpPr>
          <p:cNvPr id="7" name="Rectangle: Rounded Corners 6">
            <a:extLst>
              <a:ext uri="{FF2B5EF4-FFF2-40B4-BE49-F238E27FC236}">
                <a16:creationId xmlns:a16="http://schemas.microsoft.com/office/drawing/2014/main" id="{11A85594-F5E6-2E4B-4088-A023DCFCDD72}"/>
              </a:ext>
            </a:extLst>
          </p:cNvPr>
          <p:cNvSpPr/>
          <p:nvPr/>
        </p:nvSpPr>
        <p:spPr>
          <a:xfrm>
            <a:off x="3390458" y="5695943"/>
            <a:ext cx="1765202" cy="76872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345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E965B-FDBC-AA43-9143-8B2B0D2E2AC1}"/>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99BA440-0019-9EF7-D445-163B4755EEEB}"/>
              </a:ext>
            </a:extLst>
          </p:cNvPr>
          <p:cNvSpPr>
            <a:spLocks noGrp="1"/>
          </p:cNvSpPr>
          <p:nvPr>
            <p:ph type="title"/>
          </p:nvPr>
        </p:nvSpPr>
        <p:spPr>
          <a:xfrm>
            <a:off x="244927" y="260129"/>
            <a:ext cx="11702145" cy="514985"/>
          </a:xfrm>
        </p:spPr>
        <p:txBody>
          <a:bodyPr>
            <a:normAutofit fontScale="90000"/>
          </a:bodyPr>
          <a:lstStyle/>
          <a:p>
            <a:r>
              <a:rPr lang="en-US"/>
              <a:t>2-Dimensional Discrete Cosine Transform-II (DCT-II)</a:t>
            </a:r>
          </a:p>
        </p:txBody>
      </p:sp>
      <p:pic>
        <p:nvPicPr>
          <p:cNvPr id="21" name="Picture 20" descr="A purple rectangle with black text&#10;&#10;Description automatically generated">
            <a:extLst>
              <a:ext uri="{FF2B5EF4-FFF2-40B4-BE49-F238E27FC236}">
                <a16:creationId xmlns:a16="http://schemas.microsoft.com/office/drawing/2014/main" id="{95A31273-C7FD-C3F5-9FCE-A06DB07AA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49" y="5410490"/>
            <a:ext cx="9944100" cy="1371600"/>
          </a:xfrm>
          <a:prstGeom prst="rect">
            <a:avLst/>
          </a:prstGeom>
        </p:spPr>
      </p:pic>
      <p:sp>
        <p:nvSpPr>
          <p:cNvPr id="7" name="Rectangle: Rounded Corners 6">
            <a:extLst>
              <a:ext uri="{FF2B5EF4-FFF2-40B4-BE49-F238E27FC236}">
                <a16:creationId xmlns:a16="http://schemas.microsoft.com/office/drawing/2014/main" id="{AA9EBA58-84A3-9AD5-7A5E-AD0854251163}"/>
              </a:ext>
            </a:extLst>
          </p:cNvPr>
          <p:cNvSpPr/>
          <p:nvPr/>
        </p:nvSpPr>
        <p:spPr>
          <a:xfrm>
            <a:off x="3390458" y="5695943"/>
            <a:ext cx="1765202" cy="76872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CF5201C-D2B3-BA5C-823C-F041F74E74C9}"/>
              </a:ext>
            </a:extLst>
          </p:cNvPr>
          <p:cNvGrpSpPr/>
          <p:nvPr/>
        </p:nvGrpSpPr>
        <p:grpSpPr>
          <a:xfrm>
            <a:off x="2130552" y="1143000"/>
            <a:ext cx="7352894" cy="4126933"/>
            <a:chOff x="4579961" y="1455838"/>
            <a:chExt cx="7352894" cy="4126933"/>
          </a:xfrm>
        </p:grpSpPr>
        <p:pic>
          <p:nvPicPr>
            <p:cNvPr id="3" name="Picture 2">
              <a:extLst>
                <a:ext uri="{FF2B5EF4-FFF2-40B4-BE49-F238E27FC236}">
                  <a16:creationId xmlns:a16="http://schemas.microsoft.com/office/drawing/2014/main" id="{B3B91073-9F41-6577-3FC1-4CB019BB21AB}"/>
                </a:ext>
              </a:extLst>
            </p:cNvPr>
            <p:cNvPicPr>
              <a:picLocks noChangeAspect="1"/>
            </p:cNvPicPr>
            <p:nvPr/>
          </p:nvPicPr>
          <p:blipFill>
            <a:blip r:embed="rId4"/>
            <a:srcRect t="79737"/>
            <a:stretch/>
          </p:blipFill>
          <p:spPr>
            <a:xfrm>
              <a:off x="5041631" y="1910841"/>
              <a:ext cx="6891224" cy="3188685"/>
            </a:xfrm>
            <a:prstGeom prst="rect">
              <a:avLst/>
            </a:prstGeom>
          </p:spPr>
        </p:pic>
        <p:sp>
          <p:nvSpPr>
            <p:cNvPr id="4" name="TextBox 3">
              <a:extLst>
                <a:ext uri="{FF2B5EF4-FFF2-40B4-BE49-F238E27FC236}">
                  <a16:creationId xmlns:a16="http://schemas.microsoft.com/office/drawing/2014/main" id="{0CA0D658-2EA0-E208-84CB-4E19E674D157}"/>
                </a:ext>
              </a:extLst>
            </p:cNvPr>
            <p:cNvSpPr txBox="1"/>
            <p:nvPr/>
          </p:nvSpPr>
          <p:spPr>
            <a:xfrm>
              <a:off x="9447465" y="5213439"/>
              <a:ext cx="2261709" cy="369332"/>
            </a:xfrm>
            <a:prstGeom prst="rect">
              <a:avLst/>
            </a:prstGeom>
            <a:noFill/>
          </p:spPr>
          <p:txBody>
            <a:bodyPr wrap="none" rtlCol="0">
              <a:spAutoFit/>
            </a:bodyPr>
            <a:lstStyle/>
            <a:p>
              <a:r>
                <a:rPr lang="en-US"/>
                <a:t>Horizontal pixel index</a:t>
              </a:r>
            </a:p>
          </p:txBody>
        </p:sp>
        <p:sp>
          <p:nvSpPr>
            <p:cNvPr id="9" name="TextBox 8">
              <a:extLst>
                <a:ext uri="{FF2B5EF4-FFF2-40B4-BE49-F238E27FC236}">
                  <a16:creationId xmlns:a16="http://schemas.microsoft.com/office/drawing/2014/main" id="{DE5F7AF7-4B3F-91A5-0A71-15A37E4B42E8}"/>
                </a:ext>
              </a:extLst>
            </p:cNvPr>
            <p:cNvSpPr txBox="1"/>
            <p:nvPr/>
          </p:nvSpPr>
          <p:spPr>
            <a:xfrm>
              <a:off x="5554989" y="5213439"/>
              <a:ext cx="2261709" cy="369332"/>
            </a:xfrm>
            <a:prstGeom prst="rect">
              <a:avLst/>
            </a:prstGeom>
            <a:noFill/>
          </p:spPr>
          <p:txBody>
            <a:bodyPr wrap="none" rtlCol="0">
              <a:spAutoFit/>
            </a:bodyPr>
            <a:lstStyle/>
            <a:p>
              <a:r>
                <a:rPr lang="en-US"/>
                <a:t>Horizontal pixel index</a:t>
              </a:r>
            </a:p>
          </p:txBody>
        </p:sp>
        <p:sp>
          <p:nvSpPr>
            <p:cNvPr id="10" name="TextBox 9">
              <a:extLst>
                <a:ext uri="{FF2B5EF4-FFF2-40B4-BE49-F238E27FC236}">
                  <a16:creationId xmlns:a16="http://schemas.microsoft.com/office/drawing/2014/main" id="{B903DAAE-DE78-9584-413F-2A6AEF6C54E0}"/>
                </a:ext>
              </a:extLst>
            </p:cNvPr>
            <p:cNvSpPr txBox="1"/>
            <p:nvPr/>
          </p:nvSpPr>
          <p:spPr>
            <a:xfrm rot="10800000">
              <a:off x="4579961" y="2595689"/>
              <a:ext cx="461665" cy="1932901"/>
            </a:xfrm>
            <a:prstGeom prst="rect">
              <a:avLst/>
            </a:prstGeom>
            <a:noFill/>
          </p:spPr>
          <p:txBody>
            <a:bodyPr vert="eaVert" wrap="none" rtlCol="0">
              <a:spAutoFit/>
            </a:bodyPr>
            <a:lstStyle/>
            <a:p>
              <a:r>
                <a:rPr lang="en-US"/>
                <a:t>Vertical pixel index </a:t>
              </a:r>
            </a:p>
          </p:txBody>
        </p:sp>
        <p:sp>
          <p:nvSpPr>
            <p:cNvPr id="13" name="TextBox 12">
              <a:extLst>
                <a:ext uri="{FF2B5EF4-FFF2-40B4-BE49-F238E27FC236}">
                  <a16:creationId xmlns:a16="http://schemas.microsoft.com/office/drawing/2014/main" id="{E6FE5FFA-A07B-24B8-FE54-4F4D6C4D074E}"/>
                </a:ext>
              </a:extLst>
            </p:cNvPr>
            <p:cNvSpPr txBox="1"/>
            <p:nvPr/>
          </p:nvSpPr>
          <p:spPr>
            <a:xfrm rot="10800000">
              <a:off x="8400719" y="2595688"/>
              <a:ext cx="461665" cy="1932901"/>
            </a:xfrm>
            <a:prstGeom prst="rect">
              <a:avLst/>
            </a:prstGeom>
            <a:noFill/>
          </p:spPr>
          <p:txBody>
            <a:bodyPr vert="eaVert" wrap="none" rtlCol="0">
              <a:spAutoFit/>
            </a:bodyPr>
            <a:lstStyle/>
            <a:p>
              <a:r>
                <a:rPr lang="en-US"/>
                <a:t>Vertical pixel index </a:t>
              </a:r>
            </a:p>
          </p:txBody>
        </p:sp>
        <p:sp>
          <p:nvSpPr>
            <p:cNvPr id="15" name="TextBox 14">
              <a:extLst>
                <a:ext uri="{FF2B5EF4-FFF2-40B4-BE49-F238E27FC236}">
                  <a16:creationId xmlns:a16="http://schemas.microsoft.com/office/drawing/2014/main" id="{E91406E3-1FAF-B4C1-421E-7D6F8E656912}"/>
                </a:ext>
              </a:extLst>
            </p:cNvPr>
            <p:cNvSpPr txBox="1"/>
            <p:nvPr/>
          </p:nvSpPr>
          <p:spPr>
            <a:xfrm>
              <a:off x="5496832" y="1461254"/>
              <a:ext cx="2319866" cy="369332"/>
            </a:xfrm>
            <a:prstGeom prst="rect">
              <a:avLst/>
            </a:prstGeom>
            <a:noFill/>
          </p:spPr>
          <p:txBody>
            <a:bodyPr wrap="none" rtlCol="0">
              <a:spAutoFit/>
            </a:bodyPr>
            <a:lstStyle/>
            <a:p>
              <a:r>
                <a:rPr lang="en-US"/>
                <a:t>One-dimensional DCT</a:t>
              </a:r>
            </a:p>
          </p:txBody>
        </p:sp>
        <p:sp>
          <p:nvSpPr>
            <p:cNvPr id="19" name="TextBox 18">
              <a:extLst>
                <a:ext uri="{FF2B5EF4-FFF2-40B4-BE49-F238E27FC236}">
                  <a16:creationId xmlns:a16="http://schemas.microsoft.com/office/drawing/2014/main" id="{0732B5F8-43AB-0BD9-195D-997C79655439}"/>
                </a:ext>
              </a:extLst>
            </p:cNvPr>
            <p:cNvSpPr txBox="1"/>
            <p:nvPr/>
          </p:nvSpPr>
          <p:spPr>
            <a:xfrm>
              <a:off x="9328348" y="1455838"/>
              <a:ext cx="2296654" cy="369332"/>
            </a:xfrm>
            <a:prstGeom prst="rect">
              <a:avLst/>
            </a:prstGeom>
            <a:noFill/>
          </p:spPr>
          <p:txBody>
            <a:bodyPr wrap="none" rtlCol="0">
              <a:spAutoFit/>
            </a:bodyPr>
            <a:lstStyle/>
            <a:p>
              <a:r>
                <a:rPr lang="en-US"/>
                <a:t>Two-dimensional DCT</a:t>
              </a:r>
            </a:p>
          </p:txBody>
        </p:sp>
      </p:grpSp>
    </p:spTree>
    <p:extLst>
      <p:ext uri="{BB962C8B-B14F-4D97-AF65-F5344CB8AC3E}">
        <p14:creationId xmlns:p14="http://schemas.microsoft.com/office/powerpoint/2010/main" val="142805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D7E3F-DDCC-483F-438F-A98D90AEC9F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9537E4D-E818-D78B-EBB6-C61250DEF687}"/>
              </a:ext>
            </a:extLst>
          </p:cNvPr>
          <p:cNvSpPr>
            <a:spLocks noGrp="1"/>
          </p:cNvSpPr>
          <p:nvPr>
            <p:ph type="title"/>
          </p:nvPr>
        </p:nvSpPr>
        <p:spPr>
          <a:xfrm>
            <a:off x="244927" y="260129"/>
            <a:ext cx="11702145" cy="514985"/>
          </a:xfrm>
        </p:spPr>
        <p:txBody>
          <a:bodyPr>
            <a:normAutofit fontScale="90000"/>
          </a:bodyPr>
          <a:lstStyle/>
          <a:p>
            <a:r>
              <a:rPr lang="en-US"/>
              <a:t>2-Dimensional Discrete Cosine Transform-II (DCT-II)</a:t>
            </a:r>
          </a:p>
        </p:txBody>
      </p:sp>
      <p:pic>
        <p:nvPicPr>
          <p:cNvPr id="21" name="Picture 20" descr="A purple rectangle with black text&#10;&#10;Description automatically generated">
            <a:extLst>
              <a:ext uri="{FF2B5EF4-FFF2-40B4-BE49-F238E27FC236}">
                <a16:creationId xmlns:a16="http://schemas.microsoft.com/office/drawing/2014/main" id="{85E31067-E5CC-558A-D029-67D669241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49" y="5410490"/>
            <a:ext cx="9944100" cy="1371600"/>
          </a:xfrm>
          <a:prstGeom prst="rect">
            <a:avLst/>
          </a:prstGeom>
        </p:spPr>
      </p:pic>
      <p:sp>
        <p:nvSpPr>
          <p:cNvPr id="7" name="Rectangle: Rounded Corners 6">
            <a:extLst>
              <a:ext uri="{FF2B5EF4-FFF2-40B4-BE49-F238E27FC236}">
                <a16:creationId xmlns:a16="http://schemas.microsoft.com/office/drawing/2014/main" id="{E9BC44E3-92A4-6AF7-A096-0BED687CC6D1}"/>
              </a:ext>
            </a:extLst>
          </p:cNvPr>
          <p:cNvSpPr/>
          <p:nvPr/>
        </p:nvSpPr>
        <p:spPr>
          <a:xfrm>
            <a:off x="3390458" y="5695943"/>
            <a:ext cx="1765202" cy="76872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CC2287D0-CF03-DAE4-1B6A-83DEE7A5ED8C}"/>
              </a:ext>
            </a:extLst>
          </p:cNvPr>
          <p:cNvGrpSpPr/>
          <p:nvPr/>
        </p:nvGrpSpPr>
        <p:grpSpPr>
          <a:xfrm>
            <a:off x="2130552" y="1143000"/>
            <a:ext cx="7360309" cy="4126933"/>
            <a:chOff x="4579961" y="1455838"/>
            <a:chExt cx="7360309" cy="4126933"/>
          </a:xfrm>
        </p:grpSpPr>
        <p:pic>
          <p:nvPicPr>
            <p:cNvPr id="3" name="Picture 2">
              <a:extLst>
                <a:ext uri="{FF2B5EF4-FFF2-40B4-BE49-F238E27FC236}">
                  <a16:creationId xmlns:a16="http://schemas.microsoft.com/office/drawing/2014/main" id="{87B537FE-A39C-36EC-AD5F-36D579C65D6F}"/>
                </a:ext>
              </a:extLst>
            </p:cNvPr>
            <p:cNvPicPr>
              <a:picLocks noChangeAspect="1"/>
            </p:cNvPicPr>
            <p:nvPr/>
          </p:nvPicPr>
          <p:blipFill>
            <a:blip r:embed="rId4"/>
            <a:srcRect t="60002" b="19990"/>
            <a:stretch/>
          </p:blipFill>
          <p:spPr>
            <a:xfrm>
              <a:off x="5049045" y="1953873"/>
              <a:ext cx="6891225" cy="3137470"/>
            </a:xfrm>
            <a:prstGeom prst="rect">
              <a:avLst/>
            </a:prstGeom>
          </p:spPr>
        </p:pic>
        <p:sp>
          <p:nvSpPr>
            <p:cNvPr id="4" name="TextBox 3">
              <a:extLst>
                <a:ext uri="{FF2B5EF4-FFF2-40B4-BE49-F238E27FC236}">
                  <a16:creationId xmlns:a16="http://schemas.microsoft.com/office/drawing/2014/main" id="{36068F3E-AFE8-7DE6-B84E-7A50EAD59A39}"/>
                </a:ext>
              </a:extLst>
            </p:cNvPr>
            <p:cNvSpPr txBox="1"/>
            <p:nvPr/>
          </p:nvSpPr>
          <p:spPr>
            <a:xfrm>
              <a:off x="9447465" y="5213439"/>
              <a:ext cx="2261709" cy="369332"/>
            </a:xfrm>
            <a:prstGeom prst="rect">
              <a:avLst/>
            </a:prstGeom>
            <a:noFill/>
          </p:spPr>
          <p:txBody>
            <a:bodyPr wrap="none" rtlCol="0">
              <a:spAutoFit/>
            </a:bodyPr>
            <a:lstStyle/>
            <a:p>
              <a:r>
                <a:rPr lang="en-US"/>
                <a:t>Horizontal pixel index</a:t>
              </a:r>
            </a:p>
          </p:txBody>
        </p:sp>
        <p:sp>
          <p:nvSpPr>
            <p:cNvPr id="9" name="TextBox 8">
              <a:extLst>
                <a:ext uri="{FF2B5EF4-FFF2-40B4-BE49-F238E27FC236}">
                  <a16:creationId xmlns:a16="http://schemas.microsoft.com/office/drawing/2014/main" id="{BB38311A-2069-D2C5-C610-89E87FC19CCA}"/>
                </a:ext>
              </a:extLst>
            </p:cNvPr>
            <p:cNvSpPr txBox="1"/>
            <p:nvPr/>
          </p:nvSpPr>
          <p:spPr>
            <a:xfrm>
              <a:off x="5554989" y="5213439"/>
              <a:ext cx="2261709" cy="369332"/>
            </a:xfrm>
            <a:prstGeom prst="rect">
              <a:avLst/>
            </a:prstGeom>
            <a:noFill/>
          </p:spPr>
          <p:txBody>
            <a:bodyPr wrap="none" rtlCol="0">
              <a:spAutoFit/>
            </a:bodyPr>
            <a:lstStyle/>
            <a:p>
              <a:r>
                <a:rPr lang="en-US"/>
                <a:t>Horizontal pixel index</a:t>
              </a:r>
            </a:p>
          </p:txBody>
        </p:sp>
        <p:sp>
          <p:nvSpPr>
            <p:cNvPr id="10" name="TextBox 9">
              <a:extLst>
                <a:ext uri="{FF2B5EF4-FFF2-40B4-BE49-F238E27FC236}">
                  <a16:creationId xmlns:a16="http://schemas.microsoft.com/office/drawing/2014/main" id="{85DA5A59-4C0B-B28F-5AC6-07CA1CC05CC9}"/>
                </a:ext>
              </a:extLst>
            </p:cNvPr>
            <p:cNvSpPr txBox="1"/>
            <p:nvPr/>
          </p:nvSpPr>
          <p:spPr>
            <a:xfrm rot="10800000">
              <a:off x="4579961" y="2595689"/>
              <a:ext cx="461665" cy="1932901"/>
            </a:xfrm>
            <a:prstGeom prst="rect">
              <a:avLst/>
            </a:prstGeom>
            <a:noFill/>
          </p:spPr>
          <p:txBody>
            <a:bodyPr vert="eaVert" wrap="none" rtlCol="0">
              <a:spAutoFit/>
            </a:bodyPr>
            <a:lstStyle/>
            <a:p>
              <a:r>
                <a:rPr lang="en-US"/>
                <a:t>Vertical pixel index </a:t>
              </a:r>
            </a:p>
          </p:txBody>
        </p:sp>
        <p:sp>
          <p:nvSpPr>
            <p:cNvPr id="13" name="TextBox 12">
              <a:extLst>
                <a:ext uri="{FF2B5EF4-FFF2-40B4-BE49-F238E27FC236}">
                  <a16:creationId xmlns:a16="http://schemas.microsoft.com/office/drawing/2014/main" id="{184C9CFC-925F-9096-DA67-237FF1278E1E}"/>
                </a:ext>
              </a:extLst>
            </p:cNvPr>
            <p:cNvSpPr txBox="1"/>
            <p:nvPr/>
          </p:nvSpPr>
          <p:spPr>
            <a:xfrm rot="10800000">
              <a:off x="8400719" y="2595688"/>
              <a:ext cx="461665" cy="1932901"/>
            </a:xfrm>
            <a:prstGeom prst="rect">
              <a:avLst/>
            </a:prstGeom>
            <a:noFill/>
          </p:spPr>
          <p:txBody>
            <a:bodyPr vert="eaVert" wrap="none" rtlCol="0">
              <a:spAutoFit/>
            </a:bodyPr>
            <a:lstStyle/>
            <a:p>
              <a:r>
                <a:rPr lang="en-US"/>
                <a:t>Vertical pixel index </a:t>
              </a:r>
            </a:p>
          </p:txBody>
        </p:sp>
        <p:sp>
          <p:nvSpPr>
            <p:cNvPr id="15" name="TextBox 14">
              <a:extLst>
                <a:ext uri="{FF2B5EF4-FFF2-40B4-BE49-F238E27FC236}">
                  <a16:creationId xmlns:a16="http://schemas.microsoft.com/office/drawing/2014/main" id="{1D0D786A-540A-8942-5104-734BBF2E7908}"/>
                </a:ext>
              </a:extLst>
            </p:cNvPr>
            <p:cNvSpPr txBox="1"/>
            <p:nvPr/>
          </p:nvSpPr>
          <p:spPr>
            <a:xfrm>
              <a:off x="5496832" y="1461254"/>
              <a:ext cx="2319866" cy="369332"/>
            </a:xfrm>
            <a:prstGeom prst="rect">
              <a:avLst/>
            </a:prstGeom>
            <a:noFill/>
          </p:spPr>
          <p:txBody>
            <a:bodyPr wrap="none" rtlCol="0">
              <a:spAutoFit/>
            </a:bodyPr>
            <a:lstStyle/>
            <a:p>
              <a:r>
                <a:rPr lang="en-US"/>
                <a:t>One-dimensional DCT</a:t>
              </a:r>
            </a:p>
          </p:txBody>
        </p:sp>
        <p:sp>
          <p:nvSpPr>
            <p:cNvPr id="19" name="TextBox 18">
              <a:extLst>
                <a:ext uri="{FF2B5EF4-FFF2-40B4-BE49-F238E27FC236}">
                  <a16:creationId xmlns:a16="http://schemas.microsoft.com/office/drawing/2014/main" id="{59858A76-87E0-7394-26F6-45EF560A3E8C}"/>
                </a:ext>
              </a:extLst>
            </p:cNvPr>
            <p:cNvSpPr txBox="1"/>
            <p:nvPr/>
          </p:nvSpPr>
          <p:spPr>
            <a:xfrm>
              <a:off x="9328348" y="1455838"/>
              <a:ext cx="2296654" cy="369332"/>
            </a:xfrm>
            <a:prstGeom prst="rect">
              <a:avLst/>
            </a:prstGeom>
            <a:noFill/>
          </p:spPr>
          <p:txBody>
            <a:bodyPr wrap="none" rtlCol="0">
              <a:spAutoFit/>
            </a:bodyPr>
            <a:lstStyle/>
            <a:p>
              <a:r>
                <a:rPr lang="en-US"/>
                <a:t>Two-dimensional DCT</a:t>
              </a:r>
            </a:p>
          </p:txBody>
        </p:sp>
      </p:grpSp>
    </p:spTree>
    <p:extLst>
      <p:ext uri="{BB962C8B-B14F-4D97-AF65-F5344CB8AC3E}">
        <p14:creationId xmlns:p14="http://schemas.microsoft.com/office/powerpoint/2010/main" val="316253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id="{B2C3A0C3-27DF-862C-06A8-6E9F6E816CC1}"/>
              </a:ext>
            </a:extLst>
          </p:cNvPr>
          <p:cNvGraphicFramePr>
            <a:graphicFrameLocks/>
          </p:cNvGraphicFramePr>
          <p:nvPr>
            <p:extLst>
              <p:ext uri="{D42A27DB-BD31-4B8C-83A1-F6EECF244321}">
                <p14:modId xmlns:p14="http://schemas.microsoft.com/office/powerpoint/2010/main" val="3228246154"/>
              </p:ext>
            </p:extLst>
          </p:nvPr>
        </p:nvGraphicFramePr>
        <p:xfrm>
          <a:off x="6781800" y="1702099"/>
          <a:ext cx="3179764" cy="3013076"/>
        </p:xfrm>
        <a:graphic>
          <a:graphicData uri="http://schemas.openxmlformats.org/drawingml/2006/table">
            <a:tbl>
              <a:tblPr firstRow="1" bandRow="1">
                <a:tableStyleId>{5940675A-B579-460E-94D1-54222C63F5DA}</a:tableStyleId>
              </a:tblPr>
              <a:tblGrid>
                <a:gridCol w="794941">
                  <a:extLst>
                    <a:ext uri="{9D8B030D-6E8A-4147-A177-3AD203B41FA5}">
                      <a16:colId xmlns:a16="http://schemas.microsoft.com/office/drawing/2014/main" val="488336505"/>
                    </a:ext>
                  </a:extLst>
                </a:gridCol>
                <a:gridCol w="794941">
                  <a:extLst>
                    <a:ext uri="{9D8B030D-6E8A-4147-A177-3AD203B41FA5}">
                      <a16:colId xmlns:a16="http://schemas.microsoft.com/office/drawing/2014/main" val="2493885659"/>
                    </a:ext>
                  </a:extLst>
                </a:gridCol>
                <a:gridCol w="794941">
                  <a:extLst>
                    <a:ext uri="{9D8B030D-6E8A-4147-A177-3AD203B41FA5}">
                      <a16:colId xmlns:a16="http://schemas.microsoft.com/office/drawing/2014/main" val="417577383"/>
                    </a:ext>
                  </a:extLst>
                </a:gridCol>
                <a:gridCol w="794941">
                  <a:extLst>
                    <a:ext uri="{9D8B030D-6E8A-4147-A177-3AD203B41FA5}">
                      <a16:colId xmlns:a16="http://schemas.microsoft.com/office/drawing/2014/main" val="2751113461"/>
                    </a:ext>
                  </a:extLst>
                </a:gridCol>
              </a:tblGrid>
              <a:tr h="753269">
                <a:tc>
                  <a:txBody>
                    <a:bodyPr/>
                    <a:lstStyle/>
                    <a:p>
                      <a:pPr algn="ctr"/>
                      <a:r>
                        <a:rPr lang="en-US" sz="2400"/>
                        <a:t>f1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400"/>
                        <a:t>f2</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400"/>
                        <a:t>f4</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0927463"/>
                  </a:ext>
                </a:extLst>
              </a:tr>
              <a:tr h="753269">
                <a:tc>
                  <a:txBody>
                    <a:bodyPr/>
                    <a:lstStyle/>
                    <a:p>
                      <a:pPr algn="ctr"/>
                      <a:r>
                        <a:rPr lang="en-US" sz="2400"/>
                        <a:t>f3</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400"/>
                        <a:t>f5</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7889959"/>
                  </a:ext>
                </a:extLst>
              </a:tr>
              <a:tr h="753269">
                <a:tc>
                  <a:txBody>
                    <a:bodyPr/>
                    <a:lstStyle/>
                    <a:p>
                      <a:pPr algn="ctr"/>
                      <a:r>
                        <a:rPr lang="en-US" sz="2400"/>
                        <a:t>f6</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3881476"/>
                  </a:ext>
                </a:extLst>
              </a:tr>
              <a:tr h="753269">
                <a:tc>
                  <a:txBody>
                    <a:bodyPr/>
                    <a:lstStyle/>
                    <a:p>
                      <a:pPr algn="ctr"/>
                      <a:endParaRPr lang="en-US" sz="240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2864570"/>
                  </a:ext>
                </a:extLst>
              </a:tr>
            </a:tbl>
          </a:graphicData>
        </a:graphic>
      </p:graphicFrame>
      <p:sp>
        <p:nvSpPr>
          <p:cNvPr id="2" name="Title 1">
            <a:extLst>
              <a:ext uri="{FF2B5EF4-FFF2-40B4-BE49-F238E27FC236}">
                <a16:creationId xmlns:a16="http://schemas.microsoft.com/office/drawing/2014/main" id="{01A54BDB-7980-D1BC-C9FD-B0409794B5F0}"/>
              </a:ext>
            </a:extLst>
          </p:cNvPr>
          <p:cNvSpPr>
            <a:spLocks noGrp="1"/>
          </p:cNvSpPr>
          <p:nvPr>
            <p:ph type="title"/>
          </p:nvPr>
        </p:nvSpPr>
        <p:spPr>
          <a:xfrm>
            <a:off x="246888" y="256032"/>
            <a:ext cx="11704320" cy="512064"/>
          </a:xfrm>
        </p:spPr>
        <p:txBody>
          <a:bodyPr>
            <a:normAutofit fontScale="90000"/>
          </a:bodyPr>
          <a:lstStyle/>
          <a:p>
            <a:r>
              <a:rPr lang="en-US"/>
              <a:t>Principal Component Analysis</a:t>
            </a:r>
          </a:p>
        </p:txBody>
      </p:sp>
      <p:graphicFrame>
        <p:nvGraphicFramePr>
          <p:cNvPr id="4" name="Content Placeholder 3">
            <a:extLst>
              <a:ext uri="{FF2B5EF4-FFF2-40B4-BE49-F238E27FC236}">
                <a16:creationId xmlns:a16="http://schemas.microsoft.com/office/drawing/2014/main" id="{C7EDF5A7-CF50-194A-7CB6-9BC6B33A8B67}"/>
              </a:ext>
            </a:extLst>
          </p:cNvPr>
          <p:cNvGraphicFramePr>
            <a:graphicFrameLocks noGrp="1"/>
          </p:cNvGraphicFramePr>
          <p:nvPr>
            <p:ph idx="1"/>
            <p:extLst>
              <p:ext uri="{D42A27DB-BD31-4B8C-83A1-F6EECF244321}">
                <p14:modId xmlns:p14="http://schemas.microsoft.com/office/powerpoint/2010/main" val="80312857"/>
              </p:ext>
            </p:extLst>
          </p:nvPr>
        </p:nvGraphicFramePr>
        <p:xfrm>
          <a:off x="2230438" y="1702099"/>
          <a:ext cx="3179764" cy="3013076"/>
        </p:xfrm>
        <a:graphic>
          <a:graphicData uri="http://schemas.openxmlformats.org/drawingml/2006/table">
            <a:tbl>
              <a:tblPr firstRow="1" bandRow="1">
                <a:tableStyleId>{5940675A-B579-460E-94D1-54222C63F5DA}</a:tableStyleId>
              </a:tblPr>
              <a:tblGrid>
                <a:gridCol w="794941">
                  <a:extLst>
                    <a:ext uri="{9D8B030D-6E8A-4147-A177-3AD203B41FA5}">
                      <a16:colId xmlns:a16="http://schemas.microsoft.com/office/drawing/2014/main" val="488336505"/>
                    </a:ext>
                  </a:extLst>
                </a:gridCol>
                <a:gridCol w="794941">
                  <a:extLst>
                    <a:ext uri="{9D8B030D-6E8A-4147-A177-3AD203B41FA5}">
                      <a16:colId xmlns:a16="http://schemas.microsoft.com/office/drawing/2014/main" val="2493885659"/>
                    </a:ext>
                  </a:extLst>
                </a:gridCol>
                <a:gridCol w="794941">
                  <a:extLst>
                    <a:ext uri="{9D8B030D-6E8A-4147-A177-3AD203B41FA5}">
                      <a16:colId xmlns:a16="http://schemas.microsoft.com/office/drawing/2014/main" val="417577383"/>
                    </a:ext>
                  </a:extLst>
                </a:gridCol>
                <a:gridCol w="794941">
                  <a:extLst>
                    <a:ext uri="{9D8B030D-6E8A-4147-A177-3AD203B41FA5}">
                      <a16:colId xmlns:a16="http://schemas.microsoft.com/office/drawing/2014/main" val="2751113461"/>
                    </a:ext>
                  </a:extLst>
                </a:gridCol>
              </a:tblGrid>
              <a:tr h="753269">
                <a:tc>
                  <a:txBody>
                    <a:bodyPr/>
                    <a:lstStyle/>
                    <a:p>
                      <a:pPr algn="ctr"/>
                      <a:r>
                        <a:rPr lang="en-US" sz="2400"/>
                        <a:t>f1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400"/>
                        <a:t>f2</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400"/>
                        <a:t>f4</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400"/>
                        <a:t>f7</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0927463"/>
                  </a:ext>
                </a:extLst>
              </a:tr>
              <a:tr h="753269">
                <a:tc>
                  <a:txBody>
                    <a:bodyPr/>
                    <a:lstStyle/>
                    <a:p>
                      <a:pPr algn="ctr"/>
                      <a:r>
                        <a:rPr lang="en-US" sz="2400"/>
                        <a:t>f3</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400"/>
                        <a:t>f5</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400"/>
                        <a:t>f8</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400"/>
                        <a:t>f11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7889959"/>
                  </a:ext>
                </a:extLst>
              </a:tr>
              <a:tr h="753269">
                <a:tc>
                  <a:txBody>
                    <a:bodyPr/>
                    <a:lstStyle/>
                    <a:p>
                      <a:pPr algn="ctr"/>
                      <a:r>
                        <a:rPr lang="en-US" sz="2400"/>
                        <a:t>f6</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400"/>
                        <a:t>f9</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400"/>
                        <a:t>f12</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400"/>
                        <a:t>f14</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3881476"/>
                  </a:ext>
                </a:extLst>
              </a:tr>
              <a:tr h="753269">
                <a:tc>
                  <a:txBody>
                    <a:bodyPr/>
                    <a:lstStyle/>
                    <a:p>
                      <a:pPr algn="ctr"/>
                      <a:r>
                        <a:rPr lang="en-US" sz="2400"/>
                        <a:t>f10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400"/>
                        <a:t>f13</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400"/>
                        <a:t>f15</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400"/>
                        <a:t>f16</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2864570"/>
                  </a:ext>
                </a:extLst>
              </a:tr>
            </a:tbl>
          </a:graphicData>
        </a:graphic>
      </p:graphicFrame>
      <p:graphicFrame>
        <p:nvGraphicFramePr>
          <p:cNvPr id="6" name="Content Placeholder 3">
            <a:extLst>
              <a:ext uri="{FF2B5EF4-FFF2-40B4-BE49-F238E27FC236}">
                <a16:creationId xmlns:a16="http://schemas.microsoft.com/office/drawing/2014/main" id="{DCDC681A-7DF3-E5A8-E9EA-FA0A15B49818}"/>
              </a:ext>
            </a:extLst>
          </p:cNvPr>
          <p:cNvGraphicFramePr>
            <a:graphicFrameLocks/>
          </p:cNvGraphicFramePr>
          <p:nvPr>
            <p:extLst>
              <p:ext uri="{D42A27DB-BD31-4B8C-83A1-F6EECF244321}">
                <p14:modId xmlns:p14="http://schemas.microsoft.com/office/powerpoint/2010/main" val="2225144650"/>
              </p:ext>
            </p:extLst>
          </p:nvPr>
        </p:nvGraphicFramePr>
        <p:xfrm>
          <a:off x="6781800" y="1712985"/>
          <a:ext cx="3179764" cy="3013076"/>
        </p:xfrm>
        <a:graphic>
          <a:graphicData uri="http://schemas.openxmlformats.org/drawingml/2006/table">
            <a:tbl>
              <a:tblPr firstRow="1" bandRow="1">
                <a:tableStyleId>{5940675A-B579-460E-94D1-54222C63F5DA}</a:tableStyleId>
              </a:tblPr>
              <a:tblGrid>
                <a:gridCol w="794941">
                  <a:extLst>
                    <a:ext uri="{9D8B030D-6E8A-4147-A177-3AD203B41FA5}">
                      <a16:colId xmlns:a16="http://schemas.microsoft.com/office/drawing/2014/main" val="488336505"/>
                    </a:ext>
                  </a:extLst>
                </a:gridCol>
                <a:gridCol w="794941">
                  <a:extLst>
                    <a:ext uri="{9D8B030D-6E8A-4147-A177-3AD203B41FA5}">
                      <a16:colId xmlns:a16="http://schemas.microsoft.com/office/drawing/2014/main" val="2493885659"/>
                    </a:ext>
                  </a:extLst>
                </a:gridCol>
                <a:gridCol w="794941">
                  <a:extLst>
                    <a:ext uri="{9D8B030D-6E8A-4147-A177-3AD203B41FA5}">
                      <a16:colId xmlns:a16="http://schemas.microsoft.com/office/drawing/2014/main" val="417577383"/>
                    </a:ext>
                  </a:extLst>
                </a:gridCol>
                <a:gridCol w="794941">
                  <a:extLst>
                    <a:ext uri="{9D8B030D-6E8A-4147-A177-3AD203B41FA5}">
                      <a16:colId xmlns:a16="http://schemas.microsoft.com/office/drawing/2014/main" val="2751113461"/>
                    </a:ext>
                  </a:extLst>
                </a:gridCol>
              </a:tblGrid>
              <a:tr h="753269">
                <a:tc>
                  <a:txBody>
                    <a:bodyPr/>
                    <a:lstStyle/>
                    <a:p>
                      <a:pPr algn="ctr"/>
                      <a:r>
                        <a:rPr lang="en-US" sz="2400"/>
                        <a:t>PC1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a:t>PC2</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a:t>PC4</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a:solidFill>
                            <a:srgbClr val="FF0000"/>
                          </a:solidFill>
                        </a:rPr>
                        <a:t>X</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0927463"/>
                  </a:ext>
                </a:extLst>
              </a:tr>
              <a:tr h="753269">
                <a:tc>
                  <a:txBody>
                    <a:bodyPr/>
                    <a:lstStyle/>
                    <a:p>
                      <a:pPr algn="ctr"/>
                      <a:r>
                        <a:rPr lang="en-US" sz="2400"/>
                        <a:t>PC3</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a:t>PC5</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a:solidFill>
                            <a:srgbClr val="FF0000"/>
                          </a:solidFill>
                        </a:rPr>
                        <a:t>X</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a:solidFill>
                            <a:srgbClr val="FF0000"/>
                          </a:solidFill>
                        </a:rPr>
                        <a:t>X</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77889959"/>
                  </a:ext>
                </a:extLst>
              </a:tr>
              <a:tr h="753269">
                <a:tc>
                  <a:txBody>
                    <a:bodyPr/>
                    <a:lstStyle/>
                    <a:p>
                      <a:pPr algn="ctr"/>
                      <a:r>
                        <a:rPr lang="en-US" sz="2400"/>
                        <a:t>PC6</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a:solidFill>
                            <a:srgbClr val="FF0000"/>
                          </a:solidFill>
                        </a:rPr>
                        <a:t>X</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a:solidFill>
                            <a:srgbClr val="FF0000"/>
                          </a:solidFill>
                        </a:rPr>
                        <a:t>X</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a:solidFill>
                            <a:srgbClr val="FF0000"/>
                          </a:solidFill>
                        </a:rPr>
                        <a:t>X</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3881476"/>
                  </a:ext>
                </a:extLst>
              </a:tr>
              <a:tr h="753269">
                <a:tc>
                  <a:txBody>
                    <a:bodyPr/>
                    <a:lstStyle/>
                    <a:p>
                      <a:pPr algn="ctr"/>
                      <a:r>
                        <a:rPr lang="en-US" sz="2400">
                          <a:solidFill>
                            <a:srgbClr val="FF0000"/>
                          </a:solidFill>
                        </a:rPr>
                        <a:t>X</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a:solidFill>
                            <a:srgbClr val="FF0000"/>
                          </a:solidFill>
                        </a:rPr>
                        <a:t>X</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a:solidFill>
                            <a:srgbClr val="FF0000"/>
                          </a:solidFill>
                        </a:rPr>
                        <a:t>X</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a:solidFill>
                            <a:srgbClr val="FF0000"/>
                          </a:solidFill>
                        </a:rPr>
                        <a:t>X</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2864570"/>
                  </a:ext>
                </a:extLst>
              </a:tr>
            </a:tbl>
          </a:graphicData>
        </a:graphic>
      </p:graphicFrame>
      <p:sp>
        <p:nvSpPr>
          <p:cNvPr id="7" name="Arrow: Right 6">
            <a:extLst>
              <a:ext uri="{FF2B5EF4-FFF2-40B4-BE49-F238E27FC236}">
                <a16:creationId xmlns:a16="http://schemas.microsoft.com/office/drawing/2014/main" id="{97967726-4FA9-1634-CB60-A975395E2F2D}"/>
              </a:ext>
            </a:extLst>
          </p:cNvPr>
          <p:cNvSpPr/>
          <p:nvPr/>
        </p:nvSpPr>
        <p:spPr>
          <a:xfrm>
            <a:off x="5617469" y="2959737"/>
            <a:ext cx="923031" cy="497800"/>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F9A07063-EAB3-FE50-AAEB-8E38E4761D2D}"/>
              </a:ext>
            </a:extLst>
          </p:cNvPr>
          <p:cNvGrpSpPr/>
          <p:nvPr/>
        </p:nvGrpSpPr>
        <p:grpSpPr>
          <a:xfrm>
            <a:off x="1123949" y="5410490"/>
            <a:ext cx="9944100" cy="1371600"/>
            <a:chOff x="1123949" y="5410490"/>
            <a:chExt cx="9944100" cy="1371600"/>
          </a:xfrm>
        </p:grpSpPr>
        <p:pic>
          <p:nvPicPr>
            <p:cNvPr id="5" name="Picture 4" descr="A purple rectangle with black text&#10;&#10;Description automatically generated">
              <a:extLst>
                <a:ext uri="{FF2B5EF4-FFF2-40B4-BE49-F238E27FC236}">
                  <a16:creationId xmlns:a16="http://schemas.microsoft.com/office/drawing/2014/main" id="{2E792E97-3937-241B-BA2B-7BAD8D1A4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49" y="5410490"/>
              <a:ext cx="9944100" cy="1371600"/>
            </a:xfrm>
            <a:prstGeom prst="rect">
              <a:avLst/>
            </a:prstGeom>
          </p:spPr>
        </p:pic>
        <p:sp>
          <p:nvSpPr>
            <p:cNvPr id="8" name="Rectangle: Rounded Corners 7">
              <a:extLst>
                <a:ext uri="{FF2B5EF4-FFF2-40B4-BE49-F238E27FC236}">
                  <a16:creationId xmlns:a16="http://schemas.microsoft.com/office/drawing/2014/main" id="{EA4E8F41-FE6B-6121-B579-58562FE0A0FA}"/>
                </a:ext>
              </a:extLst>
            </p:cNvPr>
            <p:cNvSpPr/>
            <p:nvPr/>
          </p:nvSpPr>
          <p:spPr>
            <a:xfrm>
              <a:off x="3390458" y="5695943"/>
              <a:ext cx="1765202" cy="76872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1421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7FEFD-DAA6-C968-7644-5DC3C3DBC5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2CB13D-E906-3651-8A3C-B076AD876A75}"/>
              </a:ext>
            </a:extLst>
          </p:cNvPr>
          <p:cNvSpPr>
            <a:spLocks noGrp="1"/>
          </p:cNvSpPr>
          <p:nvPr>
            <p:ph type="title"/>
          </p:nvPr>
        </p:nvSpPr>
        <p:spPr>
          <a:xfrm>
            <a:off x="907161" y="311549"/>
            <a:ext cx="10263378" cy="579799"/>
          </a:xfrm>
        </p:spPr>
        <p:txBody>
          <a:bodyPr>
            <a:normAutofit fontScale="90000"/>
          </a:bodyPr>
          <a:lstStyle/>
          <a:p>
            <a:r>
              <a:rPr lang="en-US"/>
              <a:t>Training, Tuning, evaluation Pipelines</a:t>
            </a:r>
          </a:p>
        </p:txBody>
      </p:sp>
      <p:sp>
        <p:nvSpPr>
          <p:cNvPr id="3" name="TextBox 6">
            <a:extLst>
              <a:ext uri="{FF2B5EF4-FFF2-40B4-BE49-F238E27FC236}">
                <a16:creationId xmlns:a16="http://schemas.microsoft.com/office/drawing/2014/main" id="{C762856A-C676-B3F5-7FA8-98761474CB4C}"/>
              </a:ext>
            </a:extLst>
          </p:cNvPr>
          <p:cNvSpPr txBox="1"/>
          <p:nvPr/>
        </p:nvSpPr>
        <p:spPr>
          <a:xfrm rot="16200000">
            <a:off x="-1912998" y="3307507"/>
            <a:ext cx="4571999" cy="4770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500"/>
              <a:t>3,505 Tissue Images</a:t>
            </a:r>
            <a:endParaRPr lang="en-US"/>
          </a:p>
        </p:txBody>
      </p:sp>
      <p:sp>
        <p:nvSpPr>
          <p:cNvPr id="4" name="TextBox 8">
            <a:extLst>
              <a:ext uri="{FF2B5EF4-FFF2-40B4-BE49-F238E27FC236}">
                <a16:creationId xmlns:a16="http://schemas.microsoft.com/office/drawing/2014/main" id="{808CC937-039F-EB46-31BD-B84F616254C9}"/>
              </a:ext>
            </a:extLst>
          </p:cNvPr>
          <p:cNvSpPr txBox="1"/>
          <p:nvPr/>
        </p:nvSpPr>
        <p:spPr>
          <a:xfrm rot="16200000">
            <a:off x="-1447868" y="3472406"/>
            <a:ext cx="4571999" cy="4770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500"/>
              <a:t>1.23 Terabytes</a:t>
            </a:r>
            <a:endParaRPr lang="en-US"/>
          </a:p>
        </p:txBody>
      </p:sp>
      <p:pic>
        <p:nvPicPr>
          <p:cNvPr id="6" name="Picture 5">
            <a:extLst>
              <a:ext uri="{FF2B5EF4-FFF2-40B4-BE49-F238E27FC236}">
                <a16:creationId xmlns:a16="http://schemas.microsoft.com/office/drawing/2014/main" id="{A414ADDD-40F7-533E-8C0A-1FB8B01731F8}"/>
              </a:ext>
            </a:extLst>
          </p:cNvPr>
          <p:cNvPicPr>
            <a:picLocks noChangeAspect="1"/>
          </p:cNvPicPr>
          <p:nvPr/>
        </p:nvPicPr>
        <p:blipFill>
          <a:blip r:embed="rId3">
            <a:extLst>
              <a:ext uri="{28A0092B-C50C-407E-A947-70E740481C1C}">
                <a14:useLocalDpi xmlns:a14="http://schemas.microsoft.com/office/drawing/2010/main" val="0"/>
              </a:ext>
            </a:extLst>
          </a:blip>
          <a:srcRect r="84949" b="66079"/>
          <a:stretch/>
        </p:blipFill>
        <p:spPr>
          <a:xfrm>
            <a:off x="2058352" y="1473797"/>
            <a:ext cx="1490388" cy="1589443"/>
          </a:xfrm>
          <a:prstGeom prst="rect">
            <a:avLst/>
          </a:prstGeom>
        </p:spPr>
      </p:pic>
      <p:sp>
        <p:nvSpPr>
          <p:cNvPr id="5" name="Right Brace 4">
            <a:extLst>
              <a:ext uri="{FF2B5EF4-FFF2-40B4-BE49-F238E27FC236}">
                <a16:creationId xmlns:a16="http://schemas.microsoft.com/office/drawing/2014/main" id="{235E8F87-017A-FAF0-2C33-20982351805F}"/>
              </a:ext>
            </a:extLst>
          </p:cNvPr>
          <p:cNvSpPr/>
          <p:nvPr/>
        </p:nvSpPr>
        <p:spPr>
          <a:xfrm rot="10800000">
            <a:off x="1133078" y="1592135"/>
            <a:ext cx="836579" cy="4458587"/>
          </a:xfrm>
          <a:prstGeom prst="rightBrace">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7" name="Picture 6">
            <a:extLst>
              <a:ext uri="{FF2B5EF4-FFF2-40B4-BE49-F238E27FC236}">
                <a16:creationId xmlns:a16="http://schemas.microsoft.com/office/drawing/2014/main" id="{A22623B2-83A7-E587-F74E-DC078AE1E4D2}"/>
              </a:ext>
            </a:extLst>
          </p:cNvPr>
          <p:cNvPicPr>
            <a:picLocks noChangeAspect="1"/>
          </p:cNvPicPr>
          <p:nvPr/>
        </p:nvPicPr>
        <p:blipFill>
          <a:blip r:embed="rId3">
            <a:extLst>
              <a:ext uri="{28A0092B-C50C-407E-A947-70E740481C1C}">
                <a14:useLocalDpi xmlns:a14="http://schemas.microsoft.com/office/drawing/2010/main" val="0"/>
              </a:ext>
            </a:extLst>
          </a:blip>
          <a:srcRect t="30668" r="84949" b="31232"/>
          <a:stretch/>
        </p:blipFill>
        <p:spPr>
          <a:xfrm>
            <a:off x="2058352" y="2910840"/>
            <a:ext cx="1490388" cy="1785257"/>
          </a:xfrm>
          <a:prstGeom prst="rect">
            <a:avLst/>
          </a:prstGeom>
        </p:spPr>
      </p:pic>
      <p:pic>
        <p:nvPicPr>
          <p:cNvPr id="8" name="Picture 7">
            <a:extLst>
              <a:ext uri="{FF2B5EF4-FFF2-40B4-BE49-F238E27FC236}">
                <a16:creationId xmlns:a16="http://schemas.microsoft.com/office/drawing/2014/main" id="{7B61E614-AA6B-B02E-7A2D-F9973E99A06B}"/>
              </a:ext>
            </a:extLst>
          </p:cNvPr>
          <p:cNvPicPr>
            <a:picLocks noChangeAspect="1"/>
          </p:cNvPicPr>
          <p:nvPr/>
        </p:nvPicPr>
        <p:blipFill>
          <a:blip r:embed="rId3">
            <a:extLst>
              <a:ext uri="{28A0092B-C50C-407E-A947-70E740481C1C}">
                <a14:useLocalDpi xmlns:a14="http://schemas.microsoft.com/office/drawing/2010/main" val="0"/>
              </a:ext>
            </a:extLst>
          </a:blip>
          <a:srcRect t="68651" r="84949" b="-3587"/>
          <a:stretch/>
        </p:blipFill>
        <p:spPr>
          <a:xfrm>
            <a:off x="2058351" y="4696097"/>
            <a:ext cx="1490385" cy="1636994"/>
          </a:xfrm>
          <a:prstGeom prst="rect">
            <a:avLst/>
          </a:prstGeom>
        </p:spPr>
      </p:pic>
      <p:pic>
        <p:nvPicPr>
          <p:cNvPr id="10" name="Picture 9">
            <a:extLst>
              <a:ext uri="{FF2B5EF4-FFF2-40B4-BE49-F238E27FC236}">
                <a16:creationId xmlns:a16="http://schemas.microsoft.com/office/drawing/2014/main" id="{3A40ED6D-5291-2868-06DE-AE17EAF55B39}"/>
              </a:ext>
            </a:extLst>
          </p:cNvPr>
          <p:cNvPicPr>
            <a:picLocks noChangeAspect="1"/>
          </p:cNvPicPr>
          <p:nvPr/>
        </p:nvPicPr>
        <p:blipFill>
          <a:blip r:embed="rId3">
            <a:extLst>
              <a:ext uri="{28A0092B-C50C-407E-A947-70E740481C1C}">
                <a14:useLocalDpi xmlns:a14="http://schemas.microsoft.com/office/drawing/2010/main" val="0"/>
              </a:ext>
            </a:extLst>
          </a:blip>
          <a:srcRect l="15051" r="64722" b="66079"/>
          <a:stretch/>
        </p:blipFill>
        <p:spPr>
          <a:xfrm>
            <a:off x="3548743" y="1473796"/>
            <a:ext cx="2002971" cy="1589443"/>
          </a:xfrm>
          <a:prstGeom prst="rect">
            <a:avLst/>
          </a:prstGeom>
        </p:spPr>
      </p:pic>
      <p:pic>
        <p:nvPicPr>
          <p:cNvPr id="11" name="Picture 10">
            <a:extLst>
              <a:ext uri="{FF2B5EF4-FFF2-40B4-BE49-F238E27FC236}">
                <a16:creationId xmlns:a16="http://schemas.microsoft.com/office/drawing/2014/main" id="{1FC31532-74D7-D622-0428-A548EAD41182}"/>
              </a:ext>
            </a:extLst>
          </p:cNvPr>
          <p:cNvPicPr>
            <a:picLocks noChangeAspect="1"/>
          </p:cNvPicPr>
          <p:nvPr/>
        </p:nvPicPr>
        <p:blipFill>
          <a:blip r:embed="rId3">
            <a:extLst>
              <a:ext uri="{28A0092B-C50C-407E-A947-70E740481C1C}">
                <a14:useLocalDpi xmlns:a14="http://schemas.microsoft.com/office/drawing/2010/main" val="0"/>
              </a:ext>
            </a:extLst>
          </a:blip>
          <a:srcRect l="35278" r="49882" b="66079"/>
          <a:stretch/>
        </p:blipFill>
        <p:spPr>
          <a:xfrm>
            <a:off x="5551714" y="1473796"/>
            <a:ext cx="1469572" cy="1589443"/>
          </a:xfrm>
          <a:prstGeom prst="rect">
            <a:avLst/>
          </a:prstGeom>
        </p:spPr>
      </p:pic>
      <p:pic>
        <p:nvPicPr>
          <p:cNvPr id="12" name="Picture 11">
            <a:extLst>
              <a:ext uri="{FF2B5EF4-FFF2-40B4-BE49-F238E27FC236}">
                <a16:creationId xmlns:a16="http://schemas.microsoft.com/office/drawing/2014/main" id="{9D1D4D13-CE3C-0D90-7387-4C182A975A6A}"/>
              </a:ext>
            </a:extLst>
          </p:cNvPr>
          <p:cNvPicPr>
            <a:picLocks noChangeAspect="1"/>
          </p:cNvPicPr>
          <p:nvPr/>
        </p:nvPicPr>
        <p:blipFill>
          <a:blip r:embed="rId3">
            <a:extLst>
              <a:ext uri="{28A0092B-C50C-407E-A947-70E740481C1C}">
                <a14:useLocalDpi xmlns:a14="http://schemas.microsoft.com/office/drawing/2010/main" val="0"/>
              </a:ext>
            </a:extLst>
          </a:blip>
          <a:srcRect l="50118" r="33172" b="77896"/>
          <a:stretch/>
        </p:blipFill>
        <p:spPr>
          <a:xfrm>
            <a:off x="7021286" y="1473797"/>
            <a:ext cx="1654624" cy="1035724"/>
          </a:xfrm>
          <a:prstGeom prst="rect">
            <a:avLst/>
          </a:prstGeom>
        </p:spPr>
      </p:pic>
      <p:pic>
        <p:nvPicPr>
          <p:cNvPr id="13" name="Picture 12">
            <a:extLst>
              <a:ext uri="{FF2B5EF4-FFF2-40B4-BE49-F238E27FC236}">
                <a16:creationId xmlns:a16="http://schemas.microsoft.com/office/drawing/2014/main" id="{C857154B-E0F0-7E6F-03B2-3AF4473EB714}"/>
              </a:ext>
            </a:extLst>
          </p:cNvPr>
          <p:cNvPicPr>
            <a:picLocks noChangeAspect="1"/>
          </p:cNvPicPr>
          <p:nvPr/>
        </p:nvPicPr>
        <p:blipFill>
          <a:blip r:embed="rId3">
            <a:extLst>
              <a:ext uri="{28A0092B-C50C-407E-A947-70E740481C1C}">
                <a14:useLocalDpi xmlns:a14="http://schemas.microsoft.com/office/drawing/2010/main" val="0"/>
              </a:ext>
            </a:extLst>
          </a:blip>
          <a:srcRect l="15051" t="30668" r="64721" b="31232"/>
          <a:stretch/>
        </p:blipFill>
        <p:spPr>
          <a:xfrm>
            <a:off x="3548743" y="2910839"/>
            <a:ext cx="2002969" cy="1785257"/>
          </a:xfrm>
          <a:prstGeom prst="rect">
            <a:avLst/>
          </a:prstGeom>
        </p:spPr>
      </p:pic>
      <p:pic>
        <p:nvPicPr>
          <p:cNvPr id="14" name="Picture 13">
            <a:extLst>
              <a:ext uri="{FF2B5EF4-FFF2-40B4-BE49-F238E27FC236}">
                <a16:creationId xmlns:a16="http://schemas.microsoft.com/office/drawing/2014/main" id="{85747130-1313-0E05-9964-5392D1D6BE17}"/>
              </a:ext>
            </a:extLst>
          </p:cNvPr>
          <p:cNvPicPr>
            <a:picLocks noChangeAspect="1"/>
          </p:cNvPicPr>
          <p:nvPr/>
        </p:nvPicPr>
        <p:blipFill>
          <a:blip r:embed="rId3">
            <a:extLst>
              <a:ext uri="{28A0092B-C50C-407E-A947-70E740481C1C}">
                <a14:useLocalDpi xmlns:a14="http://schemas.microsoft.com/office/drawing/2010/main" val="0"/>
              </a:ext>
            </a:extLst>
          </a:blip>
          <a:srcRect l="35278" t="42783" r="49817" b="31233"/>
          <a:stretch/>
        </p:blipFill>
        <p:spPr>
          <a:xfrm>
            <a:off x="5551714" y="3478530"/>
            <a:ext cx="1475930" cy="1217565"/>
          </a:xfrm>
          <a:prstGeom prst="rect">
            <a:avLst/>
          </a:prstGeom>
        </p:spPr>
      </p:pic>
      <p:pic>
        <p:nvPicPr>
          <p:cNvPr id="15" name="Picture 14">
            <a:extLst>
              <a:ext uri="{FF2B5EF4-FFF2-40B4-BE49-F238E27FC236}">
                <a16:creationId xmlns:a16="http://schemas.microsoft.com/office/drawing/2014/main" id="{13FAB854-E2C5-EA83-C59B-AE6796472ED9}"/>
              </a:ext>
            </a:extLst>
          </p:cNvPr>
          <p:cNvPicPr>
            <a:picLocks noChangeAspect="1"/>
          </p:cNvPicPr>
          <p:nvPr/>
        </p:nvPicPr>
        <p:blipFill>
          <a:blip r:embed="rId3">
            <a:extLst>
              <a:ext uri="{28A0092B-C50C-407E-A947-70E740481C1C}">
                <a14:useLocalDpi xmlns:a14="http://schemas.microsoft.com/office/drawing/2010/main" val="0"/>
              </a:ext>
            </a:extLst>
          </a:blip>
          <a:srcRect l="50118" t="30668" r="33172" b="31232"/>
          <a:stretch/>
        </p:blipFill>
        <p:spPr>
          <a:xfrm>
            <a:off x="7021284" y="2910838"/>
            <a:ext cx="1654626" cy="1785257"/>
          </a:xfrm>
          <a:prstGeom prst="rect">
            <a:avLst/>
          </a:prstGeom>
        </p:spPr>
      </p:pic>
      <p:pic>
        <p:nvPicPr>
          <p:cNvPr id="16" name="Picture 15">
            <a:extLst>
              <a:ext uri="{FF2B5EF4-FFF2-40B4-BE49-F238E27FC236}">
                <a16:creationId xmlns:a16="http://schemas.microsoft.com/office/drawing/2014/main" id="{4D62048A-9FC1-9FD2-6C76-0C9624E9A2E1}"/>
              </a:ext>
            </a:extLst>
          </p:cNvPr>
          <p:cNvPicPr>
            <a:picLocks noChangeAspect="1"/>
          </p:cNvPicPr>
          <p:nvPr/>
        </p:nvPicPr>
        <p:blipFill>
          <a:blip r:embed="rId3">
            <a:extLst>
              <a:ext uri="{28A0092B-C50C-407E-A947-70E740481C1C}">
                <a14:useLocalDpi xmlns:a14="http://schemas.microsoft.com/office/drawing/2010/main" val="0"/>
              </a:ext>
            </a:extLst>
          </a:blip>
          <a:srcRect l="66946" t="30668" r="16565" b="31232"/>
          <a:stretch/>
        </p:blipFill>
        <p:spPr>
          <a:xfrm>
            <a:off x="8675914" y="2910837"/>
            <a:ext cx="1632855" cy="1785257"/>
          </a:xfrm>
          <a:prstGeom prst="rect">
            <a:avLst/>
          </a:prstGeom>
        </p:spPr>
      </p:pic>
      <p:pic>
        <p:nvPicPr>
          <p:cNvPr id="17" name="Picture 16">
            <a:extLst>
              <a:ext uri="{FF2B5EF4-FFF2-40B4-BE49-F238E27FC236}">
                <a16:creationId xmlns:a16="http://schemas.microsoft.com/office/drawing/2014/main" id="{9D42F90F-CF8F-439D-3F97-AE872E085F02}"/>
              </a:ext>
            </a:extLst>
          </p:cNvPr>
          <p:cNvPicPr>
            <a:picLocks noChangeAspect="1"/>
          </p:cNvPicPr>
          <p:nvPr/>
        </p:nvPicPr>
        <p:blipFill>
          <a:blip r:embed="rId3">
            <a:extLst>
              <a:ext uri="{28A0092B-C50C-407E-A947-70E740481C1C}">
                <a14:useLocalDpi xmlns:a14="http://schemas.microsoft.com/office/drawing/2010/main" val="0"/>
              </a:ext>
            </a:extLst>
          </a:blip>
          <a:srcRect l="83437" t="30668" r="-2454" b="40873"/>
          <a:stretch/>
        </p:blipFill>
        <p:spPr>
          <a:xfrm>
            <a:off x="10308770" y="2987037"/>
            <a:ext cx="1883230" cy="1333504"/>
          </a:xfrm>
          <a:prstGeom prst="rect">
            <a:avLst/>
          </a:prstGeom>
        </p:spPr>
      </p:pic>
      <p:pic>
        <p:nvPicPr>
          <p:cNvPr id="18" name="Picture 17">
            <a:extLst>
              <a:ext uri="{FF2B5EF4-FFF2-40B4-BE49-F238E27FC236}">
                <a16:creationId xmlns:a16="http://schemas.microsoft.com/office/drawing/2014/main" id="{8914E7D6-3B8A-6183-2412-80ACE5810569}"/>
              </a:ext>
            </a:extLst>
          </p:cNvPr>
          <p:cNvPicPr>
            <a:picLocks noChangeAspect="1"/>
          </p:cNvPicPr>
          <p:nvPr/>
        </p:nvPicPr>
        <p:blipFill>
          <a:blip r:embed="rId3">
            <a:extLst>
              <a:ext uri="{28A0092B-C50C-407E-A947-70E740481C1C}">
                <a14:useLocalDpi xmlns:a14="http://schemas.microsoft.com/office/drawing/2010/main" val="0"/>
              </a:ext>
            </a:extLst>
          </a:blip>
          <a:srcRect l="14932" t="68651" r="64575" b="-3587"/>
          <a:stretch/>
        </p:blipFill>
        <p:spPr>
          <a:xfrm>
            <a:off x="3548740" y="4696097"/>
            <a:ext cx="2029184" cy="1636994"/>
          </a:xfrm>
          <a:prstGeom prst="rect">
            <a:avLst/>
          </a:prstGeom>
        </p:spPr>
      </p:pic>
      <p:pic>
        <p:nvPicPr>
          <p:cNvPr id="19" name="Picture 18">
            <a:extLst>
              <a:ext uri="{FF2B5EF4-FFF2-40B4-BE49-F238E27FC236}">
                <a16:creationId xmlns:a16="http://schemas.microsoft.com/office/drawing/2014/main" id="{2936267C-5DD5-E11F-F3B6-3A841FEC0E20}"/>
              </a:ext>
            </a:extLst>
          </p:cNvPr>
          <p:cNvPicPr>
            <a:picLocks noChangeAspect="1"/>
          </p:cNvPicPr>
          <p:nvPr/>
        </p:nvPicPr>
        <p:blipFill>
          <a:blip r:embed="rId3">
            <a:extLst>
              <a:ext uri="{28A0092B-C50C-407E-A947-70E740481C1C}">
                <a14:useLocalDpi xmlns:a14="http://schemas.microsoft.com/office/drawing/2010/main" val="0"/>
              </a:ext>
            </a:extLst>
          </a:blip>
          <a:srcRect l="35289" t="77963" r="49807" b="-3587"/>
          <a:stretch/>
        </p:blipFill>
        <p:spPr>
          <a:xfrm>
            <a:off x="5564422" y="5128260"/>
            <a:ext cx="1475930" cy="1200690"/>
          </a:xfrm>
          <a:prstGeom prst="rect">
            <a:avLst/>
          </a:prstGeom>
        </p:spPr>
      </p:pic>
      <p:pic>
        <p:nvPicPr>
          <p:cNvPr id="20" name="Picture 19">
            <a:extLst>
              <a:ext uri="{FF2B5EF4-FFF2-40B4-BE49-F238E27FC236}">
                <a16:creationId xmlns:a16="http://schemas.microsoft.com/office/drawing/2014/main" id="{768C4046-D091-7F0D-1B95-747457F65CDF}"/>
              </a:ext>
            </a:extLst>
          </p:cNvPr>
          <p:cNvPicPr>
            <a:picLocks noChangeAspect="1"/>
          </p:cNvPicPr>
          <p:nvPr/>
        </p:nvPicPr>
        <p:blipFill>
          <a:blip r:embed="rId3">
            <a:extLst>
              <a:ext uri="{28A0092B-C50C-407E-A947-70E740481C1C}">
                <a14:useLocalDpi xmlns:a14="http://schemas.microsoft.com/office/drawing/2010/main" val="0"/>
              </a:ext>
            </a:extLst>
          </a:blip>
          <a:srcRect l="50138" t="68651" r="33170" b="-3587"/>
          <a:stretch/>
        </p:blipFill>
        <p:spPr>
          <a:xfrm>
            <a:off x="7034786" y="4687815"/>
            <a:ext cx="1652883" cy="1636994"/>
          </a:xfrm>
          <a:prstGeom prst="rect">
            <a:avLst/>
          </a:prstGeom>
        </p:spPr>
      </p:pic>
      <p:pic>
        <p:nvPicPr>
          <p:cNvPr id="21" name="Picture 20">
            <a:extLst>
              <a:ext uri="{FF2B5EF4-FFF2-40B4-BE49-F238E27FC236}">
                <a16:creationId xmlns:a16="http://schemas.microsoft.com/office/drawing/2014/main" id="{DDFD41CD-3ECC-1056-2A56-D8E8A4106C00}"/>
              </a:ext>
            </a:extLst>
          </p:cNvPr>
          <p:cNvPicPr>
            <a:picLocks noChangeAspect="1"/>
          </p:cNvPicPr>
          <p:nvPr/>
        </p:nvPicPr>
        <p:blipFill>
          <a:blip r:embed="rId3">
            <a:extLst>
              <a:ext uri="{28A0092B-C50C-407E-A947-70E740481C1C}">
                <a14:useLocalDpi xmlns:a14="http://schemas.microsoft.com/office/drawing/2010/main" val="0"/>
              </a:ext>
            </a:extLst>
          </a:blip>
          <a:srcRect l="66710" t="68651" r="16424" b="-3587"/>
          <a:stretch/>
        </p:blipFill>
        <p:spPr>
          <a:xfrm>
            <a:off x="8675910" y="4687815"/>
            <a:ext cx="1670041" cy="1636994"/>
          </a:xfrm>
          <a:prstGeom prst="rect">
            <a:avLst/>
          </a:prstGeom>
        </p:spPr>
      </p:pic>
      <p:pic>
        <p:nvPicPr>
          <p:cNvPr id="22" name="Picture 21">
            <a:extLst>
              <a:ext uri="{FF2B5EF4-FFF2-40B4-BE49-F238E27FC236}">
                <a16:creationId xmlns:a16="http://schemas.microsoft.com/office/drawing/2014/main" id="{48DE7519-F88E-A332-7828-602A839025FD}"/>
              </a:ext>
            </a:extLst>
          </p:cNvPr>
          <p:cNvPicPr>
            <a:picLocks noChangeAspect="1"/>
          </p:cNvPicPr>
          <p:nvPr/>
        </p:nvPicPr>
        <p:blipFill>
          <a:blip r:embed="rId3">
            <a:extLst>
              <a:ext uri="{28A0092B-C50C-407E-A947-70E740481C1C}">
                <a14:useLocalDpi xmlns:a14="http://schemas.microsoft.com/office/drawing/2010/main" val="0"/>
              </a:ext>
            </a:extLst>
          </a:blip>
          <a:srcRect l="83511" t="68651" r="-1" b="-3587"/>
          <a:stretch/>
        </p:blipFill>
        <p:spPr>
          <a:xfrm>
            <a:off x="10345952" y="4688754"/>
            <a:ext cx="1632855" cy="1636994"/>
          </a:xfrm>
          <a:prstGeom prst="rect">
            <a:avLst/>
          </a:prstGeom>
        </p:spPr>
      </p:pic>
      <p:cxnSp>
        <p:nvCxnSpPr>
          <p:cNvPr id="25" name="Connector: Curved 24">
            <a:extLst>
              <a:ext uri="{FF2B5EF4-FFF2-40B4-BE49-F238E27FC236}">
                <a16:creationId xmlns:a16="http://schemas.microsoft.com/office/drawing/2014/main" id="{4F7CA664-2B24-1AC9-D481-8E081655ED89}"/>
              </a:ext>
            </a:extLst>
          </p:cNvPr>
          <p:cNvCxnSpPr>
            <a:stCxn id="12" idx="2"/>
            <a:endCxn id="14" idx="0"/>
          </p:cNvCxnSpPr>
          <p:nvPr/>
        </p:nvCxnSpPr>
        <p:spPr>
          <a:xfrm rot="5400000">
            <a:off x="6584635" y="2214566"/>
            <a:ext cx="969009" cy="1558919"/>
          </a:xfrm>
          <a:prstGeom prst="curvedConnector3">
            <a:avLst/>
          </a:prstGeom>
          <a:ln w="19050">
            <a:tailEnd type="triangle"/>
          </a:ln>
        </p:spPr>
        <p:style>
          <a:lnRef idx="1">
            <a:schemeClr val="dk1"/>
          </a:lnRef>
          <a:fillRef idx="0">
            <a:schemeClr val="dk1"/>
          </a:fillRef>
          <a:effectRef idx="0">
            <a:schemeClr val="dk1"/>
          </a:effectRef>
          <a:fontRef idx="minor">
            <a:schemeClr val="tx1"/>
          </a:fontRef>
        </p:style>
      </p:cxnSp>
      <p:cxnSp>
        <p:nvCxnSpPr>
          <p:cNvPr id="27" name="Connector: Curved 26">
            <a:extLst>
              <a:ext uri="{FF2B5EF4-FFF2-40B4-BE49-F238E27FC236}">
                <a16:creationId xmlns:a16="http://schemas.microsoft.com/office/drawing/2014/main" id="{0E50130B-A401-79B3-0D50-50F559EBDA99}"/>
              </a:ext>
            </a:extLst>
          </p:cNvPr>
          <p:cNvCxnSpPr>
            <a:cxnSpLocks/>
            <a:stCxn id="17" idx="2"/>
            <a:endCxn id="19" idx="0"/>
          </p:cNvCxnSpPr>
          <p:nvPr/>
        </p:nvCxnSpPr>
        <p:spPr>
          <a:xfrm rot="5400000">
            <a:off x="8372527" y="2250401"/>
            <a:ext cx="807719" cy="4947998"/>
          </a:xfrm>
          <a:prstGeom prst="curvedConnector3">
            <a:avLst/>
          </a:prstGeom>
          <a:ln w="19050">
            <a:tailEnd type="triangle"/>
          </a:ln>
        </p:spPr>
        <p:style>
          <a:lnRef idx="1">
            <a:schemeClr val="dk1"/>
          </a:lnRef>
          <a:fillRef idx="0">
            <a:schemeClr val="dk1"/>
          </a:fillRef>
          <a:effectRef idx="0">
            <a:schemeClr val="dk1"/>
          </a:effectRef>
          <a:fontRef idx="minor">
            <a:schemeClr val="tx1"/>
          </a:fontRef>
        </p:style>
      </p:cxnSp>
      <p:grpSp>
        <p:nvGrpSpPr>
          <p:cNvPr id="31" name="Group 30">
            <a:extLst>
              <a:ext uri="{FF2B5EF4-FFF2-40B4-BE49-F238E27FC236}">
                <a16:creationId xmlns:a16="http://schemas.microsoft.com/office/drawing/2014/main" id="{82793EE6-66E2-3349-0E05-B9255BDC275A}"/>
              </a:ext>
            </a:extLst>
          </p:cNvPr>
          <p:cNvGrpSpPr/>
          <p:nvPr/>
        </p:nvGrpSpPr>
        <p:grpSpPr>
          <a:xfrm>
            <a:off x="1218279" y="3185586"/>
            <a:ext cx="9944100" cy="1371600"/>
            <a:chOff x="1123950" y="2743200"/>
            <a:chExt cx="9944100" cy="1371600"/>
          </a:xfrm>
        </p:grpSpPr>
        <p:pic>
          <p:nvPicPr>
            <p:cNvPr id="32" name="Picture 31" descr="A purple rectangle with black text&#10;&#10;Description automatically generated">
              <a:extLst>
                <a:ext uri="{FF2B5EF4-FFF2-40B4-BE49-F238E27FC236}">
                  <a16:creationId xmlns:a16="http://schemas.microsoft.com/office/drawing/2014/main" id="{3C65844E-C3F2-ECB4-7CE0-4440C7E672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950" y="2743200"/>
              <a:ext cx="9944100" cy="1371600"/>
            </a:xfrm>
            <a:prstGeom prst="rect">
              <a:avLst/>
            </a:prstGeom>
          </p:spPr>
        </p:pic>
        <p:sp>
          <p:nvSpPr>
            <p:cNvPr id="33" name="Rectangle: Rounded Corners 32">
              <a:extLst>
                <a:ext uri="{FF2B5EF4-FFF2-40B4-BE49-F238E27FC236}">
                  <a16:creationId xmlns:a16="http://schemas.microsoft.com/office/drawing/2014/main" id="{858020DE-922D-59C5-7B4B-834784A0FC58}"/>
                </a:ext>
              </a:extLst>
            </p:cNvPr>
            <p:cNvSpPr/>
            <p:nvPr/>
          </p:nvSpPr>
          <p:spPr>
            <a:xfrm>
              <a:off x="5885233" y="3044636"/>
              <a:ext cx="972767" cy="76872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5868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nodeType="withEffect">
                                  <p:stCondLst>
                                    <p:cond delay="0"/>
                                  </p:stCondLst>
                                  <p:childTnLst>
                                    <p:animEffect transition="out" filter="fade">
                                      <p:cBhvr>
                                        <p:cTn id="9" dur="500"/>
                                        <p:tgtEl>
                                          <p:spTgt spid="31"/>
                                        </p:tgtEl>
                                      </p:cBhvr>
                                    </p:animEffect>
                                    <p:set>
                                      <p:cBhvr>
                                        <p:cTn id="10" dur="1" fill="hold">
                                          <p:stCondLst>
                                            <p:cond delay="499"/>
                                          </p:stCondLst>
                                        </p:cTn>
                                        <p:tgtEl>
                                          <p:spTgt spid="3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par>
                                <p:cTn id="81" presetID="10" presetClass="entr" presetSubtype="0" fill="hold" nodeType="with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500"/>
                                        <p:tgtEl>
                                          <p:spTgt spid="20"/>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fade">
                                      <p:cBhvr>
                                        <p:cTn id="93" dur="500"/>
                                        <p:tgtEl>
                                          <p:spTgt spid="21"/>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500"/>
                                        <p:tgtEl>
                                          <p:spTgt spid="22"/>
                                        </p:tgtEl>
                                      </p:cBhvr>
                                    </p:animEffect>
                                  </p:childTnLst>
                                </p:cTn>
                              </p:par>
                            </p:childTnLst>
                          </p:cTn>
                        </p:par>
                      </p:childTnLst>
                    </p:cTn>
                  </p:par>
                  <p:par>
                    <p:cTn id="99" fill="hold">
                      <p:stCondLst>
                        <p:cond delay="indefinite"/>
                      </p:stCondLst>
                      <p:childTnLst>
                        <p:par>
                          <p:cTn id="100" fill="hold">
                            <p:stCondLst>
                              <p:cond delay="0"/>
                            </p:stCondLst>
                            <p:childTnLst>
                              <p:par>
                                <p:cTn id="101" presetID="37" presetClass="path" presetSubtype="0" accel="50000" decel="50000" fill="hold" nodeType="clickEffect">
                                  <p:stCondLst>
                                    <p:cond delay="0"/>
                                  </p:stCondLst>
                                  <p:childTnLst>
                                    <p:animMotion origin="layout" path="M -4.79167E-6 7.40741E-7 C -0.00533 0.04259 -0.02382 0.07037 -0.05013 0.09375 C -0.08515 0.11528 -0.14869 0.11389 -0.197 0.1118 C -0.24557 0.10995 -0.3069 0.10463 -0.34036 0.08171 C -0.37044 0.06273 -0.39023 0.03773 -0.39257 0.00116 " pathEditMode="relative" rAng="0" ptsTypes="AAAAA">
                                      <p:cBhvr>
                                        <p:cTn id="102" dur="2000" fill="hold"/>
                                        <p:tgtEl>
                                          <p:spTgt spid="22"/>
                                        </p:tgtEl>
                                        <p:attrNameLst>
                                          <p:attrName>ppt_x</p:attrName>
                                          <p:attrName>ppt_y</p:attrName>
                                        </p:attrNameLst>
                                      </p:cBhvr>
                                      <p:rCtr x="-19635" y="5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3011-DD2D-1DC9-5E99-3243229D80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099EE9-A073-CECB-7668-380C38962E31}"/>
              </a:ext>
            </a:extLst>
          </p:cNvPr>
          <p:cNvSpPr>
            <a:spLocks noGrp="1"/>
          </p:cNvSpPr>
          <p:nvPr>
            <p:ph type="title"/>
          </p:nvPr>
        </p:nvSpPr>
        <p:spPr>
          <a:xfrm>
            <a:off x="246888" y="256032"/>
            <a:ext cx="11704320" cy="512064"/>
          </a:xfrm>
        </p:spPr>
        <p:txBody>
          <a:bodyPr>
            <a:normAutofit fontScale="90000"/>
          </a:bodyPr>
          <a:lstStyle/>
          <a:p>
            <a:r>
              <a:rPr lang="en-US"/>
              <a:t>Machine Learning model Stage</a:t>
            </a:r>
          </a:p>
        </p:txBody>
      </p:sp>
      <p:grpSp>
        <p:nvGrpSpPr>
          <p:cNvPr id="7" name="Group 6">
            <a:extLst>
              <a:ext uri="{FF2B5EF4-FFF2-40B4-BE49-F238E27FC236}">
                <a16:creationId xmlns:a16="http://schemas.microsoft.com/office/drawing/2014/main" id="{28C4E245-0536-FA66-AF5D-C0455E63A7AD}"/>
              </a:ext>
            </a:extLst>
          </p:cNvPr>
          <p:cNvGrpSpPr/>
          <p:nvPr/>
        </p:nvGrpSpPr>
        <p:grpSpPr>
          <a:xfrm>
            <a:off x="1123950" y="2743200"/>
            <a:ext cx="9944100" cy="1371600"/>
            <a:chOff x="1123950" y="2743200"/>
            <a:chExt cx="9944100" cy="1371600"/>
          </a:xfrm>
        </p:grpSpPr>
        <p:pic>
          <p:nvPicPr>
            <p:cNvPr id="5" name="Picture 4" descr="A purple rectangle with black text&#10;&#10;Description automatically generated">
              <a:extLst>
                <a:ext uri="{FF2B5EF4-FFF2-40B4-BE49-F238E27FC236}">
                  <a16:creationId xmlns:a16="http://schemas.microsoft.com/office/drawing/2014/main" id="{30B41C61-AAB1-F31F-EE3E-E6FE5AB07C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50" y="2743200"/>
              <a:ext cx="9944100" cy="1371600"/>
            </a:xfrm>
            <a:prstGeom prst="rect">
              <a:avLst/>
            </a:prstGeom>
          </p:spPr>
        </p:pic>
        <p:sp>
          <p:nvSpPr>
            <p:cNvPr id="6" name="Rectangle: Rounded Corners 5">
              <a:extLst>
                <a:ext uri="{FF2B5EF4-FFF2-40B4-BE49-F238E27FC236}">
                  <a16:creationId xmlns:a16="http://schemas.microsoft.com/office/drawing/2014/main" id="{983022FA-B66F-F183-0BD4-BA71E16387C3}"/>
                </a:ext>
              </a:extLst>
            </p:cNvPr>
            <p:cNvSpPr/>
            <p:nvPr/>
          </p:nvSpPr>
          <p:spPr>
            <a:xfrm>
              <a:off x="5885233" y="3044636"/>
              <a:ext cx="972767" cy="76872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244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74FDB582-2D17-4FE2-A79B-A095177F6954}"/>
              </a:ext>
            </a:extLst>
          </p:cNvPr>
          <p:cNvGrpSpPr/>
          <p:nvPr/>
        </p:nvGrpSpPr>
        <p:grpSpPr>
          <a:xfrm>
            <a:off x="6363729" y="1960419"/>
            <a:ext cx="2440458" cy="3882082"/>
            <a:chOff x="6363729" y="2203619"/>
            <a:chExt cx="2440458" cy="3882082"/>
          </a:xfrm>
        </p:grpSpPr>
        <p:cxnSp>
          <p:nvCxnSpPr>
            <p:cNvPr id="55" name="Straight Arrow Connector 54">
              <a:extLst>
                <a:ext uri="{FF2B5EF4-FFF2-40B4-BE49-F238E27FC236}">
                  <a16:creationId xmlns:a16="http://schemas.microsoft.com/office/drawing/2014/main" id="{400DC19C-0ECF-3065-C987-F9CF7EF48C6A}"/>
                </a:ext>
              </a:extLst>
            </p:cNvPr>
            <p:cNvCxnSpPr>
              <a:cxnSpLocks/>
            </p:cNvCxnSpPr>
            <p:nvPr/>
          </p:nvCxnSpPr>
          <p:spPr>
            <a:xfrm>
              <a:off x="6487296" y="6065106"/>
              <a:ext cx="2172729" cy="20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BD88F5C-6B2E-13BA-22D0-83B2708685CF}"/>
                </a:ext>
              </a:extLst>
            </p:cNvPr>
            <p:cNvCxnSpPr>
              <a:cxnSpLocks/>
            </p:cNvCxnSpPr>
            <p:nvPr/>
          </p:nvCxnSpPr>
          <p:spPr>
            <a:xfrm flipV="1">
              <a:off x="6363729" y="5231026"/>
              <a:ext cx="2440458" cy="51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CDD4D7FF-3EC5-F864-D55F-EB5329375C41}"/>
                </a:ext>
              </a:extLst>
            </p:cNvPr>
            <p:cNvCxnSpPr>
              <a:cxnSpLocks/>
            </p:cNvCxnSpPr>
            <p:nvPr/>
          </p:nvCxnSpPr>
          <p:spPr>
            <a:xfrm>
              <a:off x="6476999" y="4479322"/>
              <a:ext cx="2172729" cy="20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733F985E-1A76-48B4-70EE-96E4DD6F2B35}"/>
                </a:ext>
              </a:extLst>
            </p:cNvPr>
            <p:cNvCxnSpPr>
              <a:cxnSpLocks/>
            </p:cNvCxnSpPr>
            <p:nvPr/>
          </p:nvCxnSpPr>
          <p:spPr>
            <a:xfrm>
              <a:off x="6476999" y="3748214"/>
              <a:ext cx="2172729" cy="20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28F28DB-23D7-2E37-5F86-11E3C1FDEAA1}"/>
                </a:ext>
              </a:extLst>
            </p:cNvPr>
            <p:cNvCxnSpPr>
              <a:cxnSpLocks/>
            </p:cNvCxnSpPr>
            <p:nvPr/>
          </p:nvCxnSpPr>
          <p:spPr>
            <a:xfrm>
              <a:off x="6476999" y="2945025"/>
              <a:ext cx="2172729" cy="20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B782629-C297-9482-F534-4BEFC601446D}"/>
                </a:ext>
              </a:extLst>
            </p:cNvPr>
            <p:cNvCxnSpPr>
              <a:cxnSpLocks/>
            </p:cNvCxnSpPr>
            <p:nvPr/>
          </p:nvCxnSpPr>
          <p:spPr>
            <a:xfrm>
              <a:off x="6476999" y="2203619"/>
              <a:ext cx="2172729" cy="20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5FC7939-E2D5-2D6E-666C-B776399DE00B}"/>
              </a:ext>
            </a:extLst>
          </p:cNvPr>
          <p:cNvSpPr>
            <a:spLocks noGrp="1"/>
          </p:cNvSpPr>
          <p:nvPr>
            <p:ph type="title"/>
          </p:nvPr>
        </p:nvSpPr>
        <p:spPr>
          <a:xfrm>
            <a:off x="246888" y="256032"/>
            <a:ext cx="11704320" cy="512064"/>
          </a:xfrm>
        </p:spPr>
        <p:txBody>
          <a:bodyPr>
            <a:normAutofit fontScale="90000"/>
          </a:bodyPr>
          <a:lstStyle/>
          <a:p>
            <a:r>
              <a:rPr lang="en-US"/>
              <a:t>Convolutional Neural Network</a:t>
            </a:r>
          </a:p>
        </p:txBody>
      </p:sp>
      <p:graphicFrame>
        <p:nvGraphicFramePr>
          <p:cNvPr id="16" name="Content Placeholder 15">
            <a:extLst>
              <a:ext uri="{FF2B5EF4-FFF2-40B4-BE49-F238E27FC236}">
                <a16:creationId xmlns:a16="http://schemas.microsoft.com/office/drawing/2014/main" id="{39F3C9A3-E1D6-6D2B-2142-7D43F0D84521}"/>
              </a:ext>
            </a:extLst>
          </p:cNvPr>
          <p:cNvGraphicFramePr>
            <a:graphicFrameLocks noGrp="1"/>
          </p:cNvGraphicFramePr>
          <p:nvPr>
            <p:ph idx="1"/>
            <p:extLst>
              <p:ext uri="{D42A27DB-BD31-4B8C-83A1-F6EECF244321}">
                <p14:modId xmlns:p14="http://schemas.microsoft.com/office/powerpoint/2010/main" val="2023228125"/>
              </p:ext>
            </p:extLst>
          </p:nvPr>
        </p:nvGraphicFramePr>
        <p:xfrm>
          <a:off x="5677437" y="1581307"/>
          <a:ext cx="813484" cy="4636040"/>
        </p:xfrm>
        <a:graphic>
          <a:graphicData uri="http://schemas.openxmlformats.org/drawingml/2006/table">
            <a:tbl>
              <a:tblPr firstRow="1" bandRow="1">
                <a:tableStyleId>{5C22544A-7EE6-4342-B048-85BDC9FD1C3A}</a:tableStyleId>
              </a:tblPr>
              <a:tblGrid>
                <a:gridCol w="813484">
                  <a:extLst>
                    <a:ext uri="{9D8B030D-6E8A-4147-A177-3AD203B41FA5}">
                      <a16:colId xmlns:a16="http://schemas.microsoft.com/office/drawing/2014/main" val="2797656733"/>
                    </a:ext>
                  </a:extLst>
                </a:gridCol>
              </a:tblGrid>
              <a:tr h="579505">
                <a:tc>
                  <a:txBody>
                    <a:bodyPr/>
                    <a:lstStyle/>
                    <a:p>
                      <a:endParaRPr lang="en-US"/>
                    </a:p>
                  </a:txBody>
                  <a:tcPr>
                    <a:lnL w="57150">
                      <a:solidFill>
                        <a:schemeClr val="tx1"/>
                      </a:solidFill>
                    </a:lnL>
                    <a:lnR w="57150">
                      <a:solidFill>
                        <a:schemeClr val="tx1"/>
                      </a:solidFill>
                    </a:lnR>
                    <a:lnT w="57150">
                      <a:solidFill>
                        <a:schemeClr val="tx1"/>
                      </a:solidFill>
                    </a:lnT>
                    <a:lnB w="57150">
                      <a:solidFill>
                        <a:schemeClr val="tx1"/>
                      </a:solidFill>
                    </a:lnB>
                    <a:solidFill>
                      <a:schemeClr val="accent1">
                        <a:lumMod val="20000"/>
                        <a:lumOff val="80000"/>
                      </a:schemeClr>
                    </a:solidFill>
                  </a:tcPr>
                </a:tc>
                <a:extLst>
                  <a:ext uri="{0D108BD9-81ED-4DB2-BD59-A6C34878D82A}">
                    <a16:rowId xmlns:a16="http://schemas.microsoft.com/office/drawing/2014/main" val="3395572786"/>
                  </a:ext>
                </a:extLst>
              </a:tr>
              <a:tr h="579505">
                <a:tc>
                  <a:txBody>
                    <a:bodyPr/>
                    <a:lstStyle/>
                    <a:p>
                      <a:endParaRPr lang="en-US"/>
                    </a:p>
                  </a:txBody>
                  <a:tcPr>
                    <a:lnL w="57150">
                      <a:solidFill>
                        <a:schemeClr val="tx1"/>
                      </a:solidFill>
                    </a:lnL>
                    <a:lnR w="57150">
                      <a:solidFill>
                        <a:schemeClr val="tx1"/>
                      </a:solidFill>
                    </a:lnR>
                    <a:lnT w="57150">
                      <a:solidFill>
                        <a:schemeClr val="tx1"/>
                      </a:solidFill>
                    </a:lnT>
                    <a:lnB w="57150">
                      <a:solidFill>
                        <a:schemeClr val="tx1"/>
                      </a:solidFill>
                    </a:lnB>
                    <a:solidFill>
                      <a:schemeClr val="accent1">
                        <a:lumMod val="20000"/>
                        <a:lumOff val="80000"/>
                      </a:schemeClr>
                    </a:solidFill>
                  </a:tcPr>
                </a:tc>
                <a:extLst>
                  <a:ext uri="{0D108BD9-81ED-4DB2-BD59-A6C34878D82A}">
                    <a16:rowId xmlns:a16="http://schemas.microsoft.com/office/drawing/2014/main" val="2009922750"/>
                  </a:ext>
                </a:extLst>
              </a:tr>
              <a:tr h="579505">
                <a:tc>
                  <a:txBody>
                    <a:bodyPr/>
                    <a:lstStyle/>
                    <a:p>
                      <a:endParaRPr lang="en-US"/>
                    </a:p>
                  </a:txBody>
                  <a:tcPr>
                    <a:lnL w="57150">
                      <a:solidFill>
                        <a:schemeClr val="tx1"/>
                      </a:solidFill>
                    </a:lnL>
                    <a:lnR w="57150">
                      <a:solidFill>
                        <a:schemeClr val="tx1"/>
                      </a:solidFill>
                    </a:lnR>
                    <a:lnT w="57150">
                      <a:solidFill>
                        <a:schemeClr val="tx1"/>
                      </a:solidFill>
                    </a:lnT>
                    <a:lnB w="57150">
                      <a:solidFill>
                        <a:schemeClr val="tx1"/>
                      </a:solidFill>
                    </a:lnB>
                    <a:solidFill>
                      <a:schemeClr val="accent1">
                        <a:lumMod val="20000"/>
                        <a:lumOff val="80000"/>
                      </a:schemeClr>
                    </a:solidFill>
                  </a:tcPr>
                </a:tc>
                <a:extLst>
                  <a:ext uri="{0D108BD9-81ED-4DB2-BD59-A6C34878D82A}">
                    <a16:rowId xmlns:a16="http://schemas.microsoft.com/office/drawing/2014/main" val="3102345229"/>
                  </a:ext>
                </a:extLst>
              </a:tr>
              <a:tr h="579505">
                <a:tc>
                  <a:txBody>
                    <a:bodyPr/>
                    <a:lstStyle/>
                    <a:p>
                      <a:endParaRPr lang="en-US"/>
                    </a:p>
                  </a:txBody>
                  <a:tcPr>
                    <a:lnL w="57150">
                      <a:solidFill>
                        <a:schemeClr val="tx1"/>
                      </a:solidFill>
                    </a:lnL>
                    <a:lnR w="57150">
                      <a:solidFill>
                        <a:schemeClr val="tx1"/>
                      </a:solidFill>
                    </a:lnR>
                    <a:lnT w="57150">
                      <a:solidFill>
                        <a:schemeClr val="tx1"/>
                      </a:solidFill>
                    </a:lnT>
                    <a:lnB w="57150">
                      <a:solidFill>
                        <a:schemeClr val="tx1"/>
                      </a:solidFill>
                    </a:lnB>
                    <a:solidFill>
                      <a:schemeClr val="accent1">
                        <a:lumMod val="20000"/>
                        <a:lumOff val="80000"/>
                      </a:schemeClr>
                    </a:solidFill>
                  </a:tcPr>
                </a:tc>
                <a:extLst>
                  <a:ext uri="{0D108BD9-81ED-4DB2-BD59-A6C34878D82A}">
                    <a16:rowId xmlns:a16="http://schemas.microsoft.com/office/drawing/2014/main" val="2290649704"/>
                  </a:ext>
                </a:extLst>
              </a:tr>
              <a:tr h="579505">
                <a:tc>
                  <a:txBody>
                    <a:bodyPr/>
                    <a:lstStyle/>
                    <a:p>
                      <a:endParaRPr lang="en-US"/>
                    </a:p>
                  </a:txBody>
                  <a:tcPr>
                    <a:lnL w="57150">
                      <a:solidFill>
                        <a:schemeClr val="tx1"/>
                      </a:solidFill>
                    </a:lnL>
                    <a:lnR w="57150">
                      <a:solidFill>
                        <a:schemeClr val="tx1"/>
                      </a:solidFill>
                    </a:lnR>
                    <a:lnT w="57150">
                      <a:solidFill>
                        <a:schemeClr val="tx1"/>
                      </a:solidFill>
                    </a:lnT>
                    <a:lnB w="57150">
                      <a:solidFill>
                        <a:schemeClr val="tx1"/>
                      </a:solidFill>
                    </a:lnB>
                    <a:solidFill>
                      <a:schemeClr val="accent1">
                        <a:lumMod val="20000"/>
                        <a:lumOff val="80000"/>
                      </a:schemeClr>
                    </a:solidFill>
                  </a:tcPr>
                </a:tc>
                <a:extLst>
                  <a:ext uri="{0D108BD9-81ED-4DB2-BD59-A6C34878D82A}">
                    <a16:rowId xmlns:a16="http://schemas.microsoft.com/office/drawing/2014/main" val="3236707791"/>
                  </a:ext>
                </a:extLst>
              </a:tr>
              <a:tr h="579505">
                <a:tc>
                  <a:txBody>
                    <a:bodyPr/>
                    <a:lstStyle/>
                    <a:p>
                      <a:endParaRPr lang="en-US"/>
                    </a:p>
                  </a:txBody>
                  <a:tcPr>
                    <a:lnL w="57150">
                      <a:solidFill>
                        <a:schemeClr val="tx1"/>
                      </a:solidFill>
                    </a:lnL>
                    <a:lnR w="57150">
                      <a:solidFill>
                        <a:schemeClr val="tx1"/>
                      </a:solidFill>
                    </a:lnR>
                    <a:lnT w="57150">
                      <a:solidFill>
                        <a:schemeClr val="tx1"/>
                      </a:solidFill>
                    </a:lnT>
                    <a:lnB w="57150">
                      <a:solidFill>
                        <a:schemeClr val="tx1"/>
                      </a:solidFill>
                    </a:lnB>
                    <a:solidFill>
                      <a:schemeClr val="accent1">
                        <a:lumMod val="20000"/>
                        <a:lumOff val="80000"/>
                      </a:schemeClr>
                    </a:solidFill>
                  </a:tcPr>
                </a:tc>
                <a:extLst>
                  <a:ext uri="{0D108BD9-81ED-4DB2-BD59-A6C34878D82A}">
                    <a16:rowId xmlns:a16="http://schemas.microsoft.com/office/drawing/2014/main" val="1265410112"/>
                  </a:ext>
                </a:extLst>
              </a:tr>
              <a:tr h="579505">
                <a:tc>
                  <a:txBody>
                    <a:bodyPr/>
                    <a:lstStyle/>
                    <a:p>
                      <a:endParaRPr lang="en-US"/>
                    </a:p>
                  </a:txBody>
                  <a:tcPr>
                    <a:lnL w="57150">
                      <a:solidFill>
                        <a:schemeClr val="tx1"/>
                      </a:solidFill>
                    </a:lnL>
                    <a:lnR w="57150">
                      <a:solidFill>
                        <a:schemeClr val="tx1"/>
                      </a:solidFill>
                    </a:lnR>
                    <a:lnT w="57150">
                      <a:solidFill>
                        <a:schemeClr val="tx1"/>
                      </a:solidFill>
                    </a:lnT>
                    <a:lnB w="57150">
                      <a:solidFill>
                        <a:schemeClr val="tx1"/>
                      </a:solidFill>
                    </a:lnB>
                    <a:solidFill>
                      <a:schemeClr val="accent1">
                        <a:lumMod val="20000"/>
                        <a:lumOff val="80000"/>
                      </a:schemeClr>
                    </a:solidFill>
                  </a:tcPr>
                </a:tc>
                <a:extLst>
                  <a:ext uri="{0D108BD9-81ED-4DB2-BD59-A6C34878D82A}">
                    <a16:rowId xmlns:a16="http://schemas.microsoft.com/office/drawing/2014/main" val="4025957901"/>
                  </a:ext>
                </a:extLst>
              </a:tr>
              <a:tr h="579505">
                <a:tc>
                  <a:txBody>
                    <a:bodyPr/>
                    <a:lstStyle/>
                    <a:p>
                      <a:endParaRPr lang="en-US"/>
                    </a:p>
                  </a:txBody>
                  <a:tcPr>
                    <a:lnL w="57150">
                      <a:solidFill>
                        <a:schemeClr val="tx1"/>
                      </a:solidFill>
                    </a:lnL>
                    <a:lnR w="57150">
                      <a:solidFill>
                        <a:schemeClr val="tx1"/>
                      </a:solidFill>
                    </a:lnR>
                    <a:lnT w="57150">
                      <a:solidFill>
                        <a:schemeClr val="tx1"/>
                      </a:solidFill>
                    </a:lnT>
                    <a:lnB w="57150">
                      <a:solidFill>
                        <a:schemeClr val="tx1"/>
                      </a:solidFill>
                    </a:lnB>
                    <a:solidFill>
                      <a:schemeClr val="accent1">
                        <a:lumMod val="20000"/>
                        <a:lumOff val="80000"/>
                      </a:schemeClr>
                    </a:solidFill>
                  </a:tcPr>
                </a:tc>
                <a:extLst>
                  <a:ext uri="{0D108BD9-81ED-4DB2-BD59-A6C34878D82A}">
                    <a16:rowId xmlns:a16="http://schemas.microsoft.com/office/drawing/2014/main" val="534100236"/>
                  </a:ext>
                </a:extLst>
              </a:tr>
            </a:tbl>
          </a:graphicData>
        </a:graphic>
      </p:graphicFrame>
      <p:grpSp>
        <p:nvGrpSpPr>
          <p:cNvPr id="37" name="Group 36">
            <a:extLst>
              <a:ext uri="{FF2B5EF4-FFF2-40B4-BE49-F238E27FC236}">
                <a16:creationId xmlns:a16="http://schemas.microsoft.com/office/drawing/2014/main" id="{A5ED6EFC-0E1A-9AA0-CE76-55EB3AFF4E9D}"/>
              </a:ext>
            </a:extLst>
          </p:cNvPr>
          <p:cNvGrpSpPr/>
          <p:nvPr/>
        </p:nvGrpSpPr>
        <p:grpSpPr>
          <a:xfrm>
            <a:off x="837125" y="1581306"/>
            <a:ext cx="661546" cy="4475407"/>
            <a:chOff x="837125" y="1824506"/>
            <a:chExt cx="661546" cy="4475407"/>
          </a:xfrm>
        </p:grpSpPr>
        <p:sp>
          <p:nvSpPr>
            <p:cNvPr id="4" name="Oval 3">
              <a:extLst>
                <a:ext uri="{FF2B5EF4-FFF2-40B4-BE49-F238E27FC236}">
                  <a16:creationId xmlns:a16="http://schemas.microsoft.com/office/drawing/2014/main" id="{173FE7DA-0167-8F50-B567-EA1E38381EBD}"/>
                </a:ext>
              </a:extLst>
            </p:cNvPr>
            <p:cNvSpPr/>
            <p:nvPr/>
          </p:nvSpPr>
          <p:spPr>
            <a:xfrm>
              <a:off x="847859" y="1824506"/>
              <a:ext cx="640080" cy="6400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C00E012-FBEB-E8BE-F196-83A38C1AB475}"/>
                </a:ext>
              </a:extLst>
            </p:cNvPr>
            <p:cNvSpPr/>
            <p:nvPr/>
          </p:nvSpPr>
          <p:spPr>
            <a:xfrm>
              <a:off x="837126" y="2575773"/>
              <a:ext cx="640080" cy="6439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FAA674C-4B83-6B5D-B180-69A447B9B2CE}"/>
                </a:ext>
              </a:extLst>
            </p:cNvPr>
            <p:cNvSpPr/>
            <p:nvPr/>
          </p:nvSpPr>
          <p:spPr>
            <a:xfrm>
              <a:off x="858591" y="3359239"/>
              <a:ext cx="640080" cy="6400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700BC01-0020-B1D0-6E38-CE80AD93FCF7}"/>
                </a:ext>
              </a:extLst>
            </p:cNvPr>
            <p:cNvSpPr/>
            <p:nvPr/>
          </p:nvSpPr>
          <p:spPr>
            <a:xfrm>
              <a:off x="837126" y="4110505"/>
              <a:ext cx="640080" cy="6439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54DC119-DFB0-CB19-1139-17154D707A1F}"/>
                </a:ext>
              </a:extLst>
            </p:cNvPr>
            <p:cNvSpPr/>
            <p:nvPr/>
          </p:nvSpPr>
          <p:spPr>
            <a:xfrm>
              <a:off x="837125" y="4883239"/>
              <a:ext cx="640080" cy="6400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278945C-0A59-53B1-3017-BF342B8A7152}"/>
                </a:ext>
              </a:extLst>
            </p:cNvPr>
            <p:cNvSpPr/>
            <p:nvPr/>
          </p:nvSpPr>
          <p:spPr>
            <a:xfrm>
              <a:off x="837127" y="5655970"/>
              <a:ext cx="640080" cy="6439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6A834B98-53B2-B0C9-6044-0FE522C72DBE}"/>
              </a:ext>
            </a:extLst>
          </p:cNvPr>
          <p:cNvGrpSpPr/>
          <p:nvPr/>
        </p:nvGrpSpPr>
        <p:grpSpPr>
          <a:xfrm>
            <a:off x="3090928" y="2740405"/>
            <a:ext cx="661545" cy="2174813"/>
            <a:chOff x="3090928" y="2983605"/>
            <a:chExt cx="661545" cy="2174813"/>
          </a:xfrm>
        </p:grpSpPr>
        <p:sp>
          <p:nvSpPr>
            <p:cNvPr id="10" name="Oval 9">
              <a:extLst>
                <a:ext uri="{FF2B5EF4-FFF2-40B4-BE49-F238E27FC236}">
                  <a16:creationId xmlns:a16="http://schemas.microsoft.com/office/drawing/2014/main" id="{6CFF2840-94B9-41DF-E512-96229E660639}"/>
                </a:ext>
              </a:extLst>
            </p:cNvPr>
            <p:cNvSpPr/>
            <p:nvPr/>
          </p:nvSpPr>
          <p:spPr>
            <a:xfrm>
              <a:off x="3101661" y="2983605"/>
              <a:ext cx="640080" cy="6400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A5526BC-C30E-27B8-160F-11C1E86A44D9}"/>
                </a:ext>
              </a:extLst>
            </p:cNvPr>
            <p:cNvSpPr/>
            <p:nvPr/>
          </p:nvSpPr>
          <p:spPr>
            <a:xfrm>
              <a:off x="3090928" y="3734872"/>
              <a:ext cx="640080" cy="6439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55A73B7-E9ED-D43C-C4EC-0A48E56A2F39}"/>
                </a:ext>
              </a:extLst>
            </p:cNvPr>
            <p:cNvSpPr/>
            <p:nvPr/>
          </p:nvSpPr>
          <p:spPr>
            <a:xfrm>
              <a:off x="3112393" y="4518338"/>
              <a:ext cx="640080" cy="6400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26C98E40-2C13-D636-39BE-B93EE61D088F}"/>
              </a:ext>
            </a:extLst>
          </p:cNvPr>
          <p:cNvGrpSpPr/>
          <p:nvPr/>
        </p:nvGrpSpPr>
        <p:grpSpPr>
          <a:xfrm>
            <a:off x="8489323" y="1645700"/>
            <a:ext cx="661546" cy="4475407"/>
            <a:chOff x="8489323" y="1888900"/>
            <a:chExt cx="661546" cy="4475407"/>
          </a:xfrm>
        </p:grpSpPr>
        <p:sp>
          <p:nvSpPr>
            <p:cNvPr id="17" name="Oval 16">
              <a:extLst>
                <a:ext uri="{FF2B5EF4-FFF2-40B4-BE49-F238E27FC236}">
                  <a16:creationId xmlns:a16="http://schemas.microsoft.com/office/drawing/2014/main" id="{CC3BDC67-D924-6E6E-FADC-A9F66D1D463F}"/>
                </a:ext>
              </a:extLst>
            </p:cNvPr>
            <p:cNvSpPr/>
            <p:nvPr/>
          </p:nvSpPr>
          <p:spPr>
            <a:xfrm>
              <a:off x="8500057" y="1888900"/>
              <a:ext cx="640080" cy="6400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5837581-252B-3573-0681-26E0BFDADA84}"/>
                </a:ext>
              </a:extLst>
            </p:cNvPr>
            <p:cNvSpPr/>
            <p:nvPr/>
          </p:nvSpPr>
          <p:spPr>
            <a:xfrm>
              <a:off x="8489324" y="2640167"/>
              <a:ext cx="640080" cy="6439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94BC98-1938-A637-C0B3-FD9F7676889C}"/>
                </a:ext>
              </a:extLst>
            </p:cNvPr>
            <p:cNvSpPr/>
            <p:nvPr/>
          </p:nvSpPr>
          <p:spPr>
            <a:xfrm>
              <a:off x="8510789" y="3423633"/>
              <a:ext cx="640080" cy="6400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B5959DA-3E4C-674B-0D3D-7B7DF64CA951}"/>
                </a:ext>
              </a:extLst>
            </p:cNvPr>
            <p:cNvSpPr/>
            <p:nvPr/>
          </p:nvSpPr>
          <p:spPr>
            <a:xfrm>
              <a:off x="8489324" y="4174899"/>
              <a:ext cx="640080" cy="6439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D604B6F-E618-A5CE-F16E-C038F3A4576E}"/>
                </a:ext>
              </a:extLst>
            </p:cNvPr>
            <p:cNvSpPr/>
            <p:nvPr/>
          </p:nvSpPr>
          <p:spPr>
            <a:xfrm>
              <a:off x="8489323" y="4947633"/>
              <a:ext cx="640080" cy="6400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ED40137-E07D-32C2-28AD-E50BE3D84774}"/>
                </a:ext>
              </a:extLst>
            </p:cNvPr>
            <p:cNvSpPr/>
            <p:nvPr/>
          </p:nvSpPr>
          <p:spPr>
            <a:xfrm>
              <a:off x="8489324" y="5720364"/>
              <a:ext cx="640080" cy="6439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a:extLst>
              <a:ext uri="{FF2B5EF4-FFF2-40B4-BE49-F238E27FC236}">
                <a16:creationId xmlns:a16="http://schemas.microsoft.com/office/drawing/2014/main" id="{4590DBD8-8050-F246-6551-F99BE7087E25}"/>
              </a:ext>
            </a:extLst>
          </p:cNvPr>
          <p:cNvSpPr/>
          <p:nvPr/>
        </p:nvSpPr>
        <p:spPr>
          <a:xfrm>
            <a:off x="10710929" y="3255559"/>
            <a:ext cx="640080" cy="6439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4364A725-78B8-D07E-99D2-56AD33324186}"/>
              </a:ext>
            </a:extLst>
          </p:cNvPr>
          <p:cNvGrpSpPr/>
          <p:nvPr/>
        </p:nvGrpSpPr>
        <p:grpSpPr>
          <a:xfrm>
            <a:off x="1194485" y="2032502"/>
            <a:ext cx="2059460" cy="3686430"/>
            <a:chOff x="1194485" y="2275702"/>
            <a:chExt cx="2059460" cy="3686430"/>
          </a:xfrm>
        </p:grpSpPr>
        <p:cxnSp>
          <p:nvCxnSpPr>
            <p:cNvPr id="46" name="Straight Arrow Connector 45">
              <a:extLst>
                <a:ext uri="{FF2B5EF4-FFF2-40B4-BE49-F238E27FC236}">
                  <a16:creationId xmlns:a16="http://schemas.microsoft.com/office/drawing/2014/main" id="{90C50CE7-7348-D370-CF83-8A2353B1C6F2}"/>
                </a:ext>
              </a:extLst>
            </p:cNvPr>
            <p:cNvCxnSpPr/>
            <p:nvPr/>
          </p:nvCxnSpPr>
          <p:spPr>
            <a:xfrm>
              <a:off x="1493107" y="2275702"/>
              <a:ext cx="1740242" cy="1112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D77250E-8941-0F57-AA18-306E5F4B607F}"/>
                </a:ext>
              </a:extLst>
            </p:cNvPr>
            <p:cNvCxnSpPr>
              <a:cxnSpLocks/>
            </p:cNvCxnSpPr>
            <p:nvPr/>
          </p:nvCxnSpPr>
          <p:spPr>
            <a:xfrm>
              <a:off x="1482809" y="2883242"/>
              <a:ext cx="1771135" cy="494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40EDD4E-485C-0258-1DC6-2DB928F9BB09}"/>
                </a:ext>
              </a:extLst>
            </p:cNvPr>
            <p:cNvCxnSpPr>
              <a:cxnSpLocks/>
            </p:cNvCxnSpPr>
            <p:nvPr/>
          </p:nvCxnSpPr>
          <p:spPr>
            <a:xfrm>
              <a:off x="1472512" y="3696729"/>
              <a:ext cx="1781432" cy="298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27A3571-5B03-FED7-63AE-21516F47B550}"/>
                </a:ext>
              </a:extLst>
            </p:cNvPr>
            <p:cNvCxnSpPr>
              <a:cxnSpLocks/>
            </p:cNvCxnSpPr>
            <p:nvPr/>
          </p:nvCxnSpPr>
          <p:spPr>
            <a:xfrm flipV="1">
              <a:off x="1318053" y="4098323"/>
              <a:ext cx="1935892" cy="46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54539DA-3D95-215F-A241-A18F7418A436}"/>
                </a:ext>
              </a:extLst>
            </p:cNvPr>
            <p:cNvCxnSpPr>
              <a:cxnSpLocks/>
            </p:cNvCxnSpPr>
            <p:nvPr/>
          </p:nvCxnSpPr>
          <p:spPr>
            <a:xfrm flipV="1">
              <a:off x="1318053" y="4798540"/>
              <a:ext cx="1935890" cy="370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9EE23B7-06A8-C03C-1B34-8701DD471049}"/>
                </a:ext>
              </a:extLst>
            </p:cNvPr>
            <p:cNvCxnSpPr>
              <a:cxnSpLocks/>
            </p:cNvCxnSpPr>
            <p:nvPr/>
          </p:nvCxnSpPr>
          <p:spPr>
            <a:xfrm flipV="1">
              <a:off x="1194485" y="4922107"/>
              <a:ext cx="2049162" cy="1040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5B483478-0468-21D5-0FD2-C00566504221}"/>
              </a:ext>
            </a:extLst>
          </p:cNvPr>
          <p:cNvGrpSpPr/>
          <p:nvPr/>
        </p:nvGrpSpPr>
        <p:grpSpPr>
          <a:xfrm>
            <a:off x="3501080" y="3113717"/>
            <a:ext cx="2172729" cy="1575487"/>
            <a:chOff x="3501080" y="3356917"/>
            <a:chExt cx="2172729" cy="1575487"/>
          </a:xfrm>
        </p:grpSpPr>
        <p:cxnSp>
          <p:nvCxnSpPr>
            <p:cNvPr id="52" name="Straight Arrow Connector 51">
              <a:extLst>
                <a:ext uri="{FF2B5EF4-FFF2-40B4-BE49-F238E27FC236}">
                  <a16:creationId xmlns:a16="http://schemas.microsoft.com/office/drawing/2014/main" id="{527F3964-4F68-81E1-F38A-B75CBF75BC31}"/>
                </a:ext>
              </a:extLst>
            </p:cNvPr>
            <p:cNvCxnSpPr>
              <a:cxnSpLocks/>
            </p:cNvCxnSpPr>
            <p:nvPr/>
          </p:nvCxnSpPr>
          <p:spPr>
            <a:xfrm>
              <a:off x="3501080" y="3356917"/>
              <a:ext cx="2172729" cy="20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B4A4580-AE3F-1EE9-5D26-78717B1106DE}"/>
                </a:ext>
              </a:extLst>
            </p:cNvPr>
            <p:cNvCxnSpPr>
              <a:cxnSpLocks/>
            </p:cNvCxnSpPr>
            <p:nvPr/>
          </p:nvCxnSpPr>
          <p:spPr>
            <a:xfrm>
              <a:off x="3501080" y="4057133"/>
              <a:ext cx="2172729" cy="20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44EF8FC7-3F23-8E53-9350-D94BBED39C13}"/>
                </a:ext>
              </a:extLst>
            </p:cNvPr>
            <p:cNvCxnSpPr>
              <a:cxnSpLocks/>
            </p:cNvCxnSpPr>
            <p:nvPr/>
          </p:nvCxnSpPr>
          <p:spPr>
            <a:xfrm>
              <a:off x="3501080" y="4911809"/>
              <a:ext cx="2172729" cy="20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72C4D429-DD96-DE15-9D7F-66177CC09418}"/>
              </a:ext>
            </a:extLst>
          </p:cNvPr>
          <p:cNvGrpSpPr/>
          <p:nvPr/>
        </p:nvGrpSpPr>
        <p:grpSpPr>
          <a:xfrm>
            <a:off x="8762998" y="2032500"/>
            <a:ext cx="2327190" cy="3727620"/>
            <a:chOff x="8762998" y="2275700"/>
            <a:chExt cx="2327190" cy="3727620"/>
          </a:xfrm>
        </p:grpSpPr>
        <p:cxnSp>
          <p:nvCxnSpPr>
            <p:cNvPr id="61" name="Straight Arrow Connector 60">
              <a:extLst>
                <a:ext uri="{FF2B5EF4-FFF2-40B4-BE49-F238E27FC236}">
                  <a16:creationId xmlns:a16="http://schemas.microsoft.com/office/drawing/2014/main" id="{36042DAF-3F64-48F4-D2F8-2EE1A004F9F4}"/>
                </a:ext>
              </a:extLst>
            </p:cNvPr>
            <p:cNvCxnSpPr>
              <a:cxnSpLocks/>
            </p:cNvCxnSpPr>
            <p:nvPr/>
          </p:nvCxnSpPr>
          <p:spPr>
            <a:xfrm>
              <a:off x="9102810" y="2275700"/>
              <a:ext cx="1987378" cy="15034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5663F1B3-05E2-7477-121D-D5C01BA75640}"/>
                </a:ext>
              </a:extLst>
            </p:cNvPr>
            <p:cNvCxnSpPr>
              <a:cxnSpLocks/>
            </p:cNvCxnSpPr>
            <p:nvPr/>
          </p:nvCxnSpPr>
          <p:spPr>
            <a:xfrm>
              <a:off x="8824782" y="3068591"/>
              <a:ext cx="2018270" cy="700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EBCFE11B-EEFC-48D3-AB42-77397CE18125}"/>
                </a:ext>
              </a:extLst>
            </p:cNvPr>
            <p:cNvCxnSpPr>
              <a:cxnSpLocks/>
            </p:cNvCxnSpPr>
            <p:nvPr/>
          </p:nvCxnSpPr>
          <p:spPr>
            <a:xfrm>
              <a:off x="8824782" y="3748213"/>
              <a:ext cx="2028567" cy="72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A2A47A27-9E49-DB63-6F20-0365CC2F42EE}"/>
                </a:ext>
              </a:extLst>
            </p:cNvPr>
            <p:cNvCxnSpPr>
              <a:cxnSpLocks/>
            </p:cNvCxnSpPr>
            <p:nvPr/>
          </p:nvCxnSpPr>
          <p:spPr>
            <a:xfrm flipV="1">
              <a:off x="8835079" y="3882078"/>
              <a:ext cx="2038864" cy="545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0E12910D-0C28-86FF-603E-CA5A29CC1DBC}"/>
                </a:ext>
              </a:extLst>
            </p:cNvPr>
            <p:cNvCxnSpPr>
              <a:cxnSpLocks/>
            </p:cNvCxnSpPr>
            <p:nvPr/>
          </p:nvCxnSpPr>
          <p:spPr>
            <a:xfrm flipV="1">
              <a:off x="8835079" y="3985050"/>
              <a:ext cx="2018270" cy="1369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31DBCF5-019D-FB1A-4B54-7CC2F9DF0EE3}"/>
                </a:ext>
              </a:extLst>
            </p:cNvPr>
            <p:cNvCxnSpPr>
              <a:cxnSpLocks/>
            </p:cNvCxnSpPr>
            <p:nvPr/>
          </p:nvCxnSpPr>
          <p:spPr>
            <a:xfrm flipV="1">
              <a:off x="8762998" y="4015943"/>
              <a:ext cx="2224215" cy="1987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332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50"/>
                                        <p:tgtEl>
                                          <p:spTgt spid="37"/>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250"/>
                                        <p:tgtEl>
                                          <p:spTgt spid="67"/>
                                        </p:tgtEl>
                                      </p:cBhvr>
                                    </p:animEffect>
                                  </p:childTnLst>
                                </p:cTn>
                              </p:par>
                              <p:par>
                                <p:cTn id="12" presetID="10" presetClass="entr" presetSubtype="0" fill="hold" nodeType="with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250"/>
                                        <p:tgtEl>
                                          <p:spTgt spid="38"/>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250"/>
                                        <p:tgtEl>
                                          <p:spTgt spid="68"/>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250"/>
                                        <p:tgtEl>
                                          <p:spTgt spid="16"/>
                                        </p:tgtEl>
                                      </p:cBhvr>
                                    </p:animEffect>
                                  </p:childTnLst>
                                </p:cTn>
                              </p:par>
                            </p:childTnLst>
                          </p:cTn>
                        </p:par>
                        <p:par>
                          <p:cTn id="22" fill="hold">
                            <p:stCondLst>
                              <p:cond delay="750"/>
                            </p:stCondLst>
                            <p:childTnLst>
                              <p:par>
                                <p:cTn id="23" presetID="10" presetClass="entr" presetSubtype="0" fill="hold" nodeType="after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250"/>
                                        <p:tgtEl>
                                          <p:spTgt spid="69"/>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250"/>
                                        <p:tgtEl>
                                          <p:spTgt spid="39"/>
                                        </p:tgtEl>
                                      </p:cBhvr>
                                    </p:animEffect>
                                  </p:childTnLst>
                                </p:cTn>
                              </p:par>
                              <p:par>
                                <p:cTn id="30" presetID="10" presetClass="entr" presetSubtype="0" fill="hold" nodeType="with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fade">
                                      <p:cBhvr>
                                        <p:cTn id="32" dur="250"/>
                                        <p:tgtEl>
                                          <p:spTgt spid="7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211B5-1614-E47A-6D9D-1FFEA9D116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258B81-10BD-EC87-8C13-2FB54096C9D1}"/>
              </a:ext>
            </a:extLst>
          </p:cNvPr>
          <p:cNvSpPr>
            <a:spLocks noGrp="1"/>
          </p:cNvSpPr>
          <p:nvPr>
            <p:ph type="title"/>
          </p:nvPr>
        </p:nvSpPr>
        <p:spPr>
          <a:xfrm>
            <a:off x="246888" y="256032"/>
            <a:ext cx="11704320" cy="512064"/>
          </a:xfrm>
        </p:spPr>
        <p:txBody>
          <a:bodyPr>
            <a:normAutofit fontScale="90000"/>
          </a:bodyPr>
          <a:lstStyle/>
          <a:p>
            <a:r>
              <a:rPr lang="en-US"/>
              <a:t>Input DATA</a:t>
            </a:r>
          </a:p>
        </p:txBody>
      </p:sp>
      <p:graphicFrame>
        <p:nvGraphicFramePr>
          <p:cNvPr id="26" name="Content Placeholder 25">
            <a:extLst>
              <a:ext uri="{FF2B5EF4-FFF2-40B4-BE49-F238E27FC236}">
                <a16:creationId xmlns:a16="http://schemas.microsoft.com/office/drawing/2014/main" id="{688B7351-EDAA-4EB5-1FC4-626189249032}"/>
              </a:ext>
            </a:extLst>
          </p:cNvPr>
          <p:cNvGraphicFramePr>
            <a:graphicFrameLocks noGrp="1"/>
          </p:cNvGraphicFramePr>
          <p:nvPr>
            <p:ph idx="1"/>
            <p:extLst>
              <p:ext uri="{D42A27DB-BD31-4B8C-83A1-F6EECF244321}">
                <p14:modId xmlns:p14="http://schemas.microsoft.com/office/powerpoint/2010/main" val="3207486761"/>
              </p:ext>
            </p:extLst>
          </p:nvPr>
        </p:nvGraphicFramePr>
        <p:xfrm>
          <a:off x="320560" y="2834640"/>
          <a:ext cx="11550880"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gridCol w="1155088">
                  <a:extLst>
                    <a:ext uri="{9D8B030D-6E8A-4147-A177-3AD203B41FA5}">
                      <a16:colId xmlns:a16="http://schemas.microsoft.com/office/drawing/2014/main" val="1261371369"/>
                    </a:ext>
                  </a:extLst>
                </a:gridCol>
                <a:gridCol w="1155088">
                  <a:extLst>
                    <a:ext uri="{9D8B030D-6E8A-4147-A177-3AD203B41FA5}">
                      <a16:colId xmlns:a16="http://schemas.microsoft.com/office/drawing/2014/main" val="1046724183"/>
                    </a:ext>
                  </a:extLst>
                </a:gridCol>
                <a:gridCol w="1155088">
                  <a:extLst>
                    <a:ext uri="{9D8B030D-6E8A-4147-A177-3AD203B41FA5}">
                      <a16:colId xmlns:a16="http://schemas.microsoft.com/office/drawing/2014/main" val="1104062455"/>
                    </a:ext>
                  </a:extLst>
                </a:gridCol>
                <a:gridCol w="1155088">
                  <a:extLst>
                    <a:ext uri="{9D8B030D-6E8A-4147-A177-3AD203B41FA5}">
                      <a16:colId xmlns:a16="http://schemas.microsoft.com/office/drawing/2014/main" val="2517262978"/>
                    </a:ext>
                  </a:extLst>
                </a:gridCol>
                <a:gridCol w="1155088">
                  <a:extLst>
                    <a:ext uri="{9D8B030D-6E8A-4147-A177-3AD203B41FA5}">
                      <a16:colId xmlns:a16="http://schemas.microsoft.com/office/drawing/2014/main" val="2817840416"/>
                    </a:ext>
                  </a:extLst>
                </a:gridCol>
                <a:gridCol w="1155088">
                  <a:extLst>
                    <a:ext uri="{9D8B030D-6E8A-4147-A177-3AD203B41FA5}">
                      <a16:colId xmlns:a16="http://schemas.microsoft.com/office/drawing/2014/main" val="4079764906"/>
                    </a:ext>
                  </a:extLst>
                </a:gridCol>
                <a:gridCol w="1155088">
                  <a:extLst>
                    <a:ext uri="{9D8B030D-6E8A-4147-A177-3AD203B41FA5}">
                      <a16:colId xmlns:a16="http://schemas.microsoft.com/office/drawing/2014/main" val="1088989826"/>
                    </a:ext>
                  </a:extLst>
                </a:gridCol>
                <a:gridCol w="1155088">
                  <a:extLst>
                    <a:ext uri="{9D8B030D-6E8A-4147-A177-3AD203B41FA5}">
                      <a16:colId xmlns:a16="http://schemas.microsoft.com/office/drawing/2014/main" val="303588292"/>
                    </a:ext>
                  </a:extLst>
                </a:gridCol>
                <a:gridCol w="1155088">
                  <a:extLst>
                    <a:ext uri="{9D8B030D-6E8A-4147-A177-3AD203B41FA5}">
                      <a16:colId xmlns:a16="http://schemas.microsoft.com/office/drawing/2014/main" val="913017491"/>
                    </a:ext>
                  </a:extLst>
                </a:gridCol>
              </a:tblGrid>
              <a:tr h="1188720">
                <a:tc>
                  <a:txBody>
                    <a:bodyPr/>
                    <a:lstStyle/>
                    <a:p>
                      <a:pPr algn="ctr"/>
                      <a:r>
                        <a:rPr lang="en-US"/>
                        <a:t>PC1</a:t>
                      </a:r>
                    </a:p>
                  </a:txBody>
                  <a:tcPr anchor="ctr"/>
                </a:tc>
                <a:tc>
                  <a:txBody>
                    <a:bodyPr/>
                    <a:lstStyle/>
                    <a:p>
                      <a:pPr algn="ctr"/>
                      <a:r>
                        <a:rPr lang="en-US"/>
                        <a:t>PC2</a:t>
                      </a:r>
                    </a:p>
                  </a:txBody>
                  <a:tcPr anchor="ctr"/>
                </a:tc>
                <a:tc>
                  <a:txBody>
                    <a:bodyPr/>
                    <a:lstStyle/>
                    <a:p>
                      <a:pPr algn="ctr"/>
                      <a:r>
                        <a:rPr lang="en-US"/>
                        <a:t>PC3</a:t>
                      </a:r>
                    </a:p>
                  </a:txBody>
                  <a:tcPr anchor="ctr"/>
                </a:tc>
                <a:tc>
                  <a:txBody>
                    <a:bodyPr/>
                    <a:lstStyle/>
                    <a:p>
                      <a:pPr algn="ctr"/>
                      <a:r>
                        <a:rPr lang="en-US"/>
                        <a:t>PC4</a:t>
                      </a:r>
                    </a:p>
                  </a:txBody>
                  <a:tcPr anchor="ctr"/>
                </a:tc>
                <a:tc>
                  <a:txBody>
                    <a:bodyPr/>
                    <a:lstStyle/>
                    <a:p>
                      <a:pPr algn="ctr"/>
                      <a:r>
                        <a:rPr lang="en-US"/>
                        <a:t>PC5</a:t>
                      </a:r>
                    </a:p>
                  </a:txBody>
                  <a:tcPr anchor="ctr"/>
                </a:tc>
                <a:tc>
                  <a:txBody>
                    <a:bodyPr/>
                    <a:lstStyle/>
                    <a:p>
                      <a:pPr algn="ctr"/>
                      <a:r>
                        <a:rPr lang="en-US"/>
                        <a:t>PC6</a:t>
                      </a:r>
                    </a:p>
                  </a:txBody>
                  <a:tcPr anchor="ctr"/>
                </a:tc>
                <a:tc>
                  <a:txBody>
                    <a:bodyPr/>
                    <a:lstStyle/>
                    <a:p>
                      <a:pPr algn="ctr"/>
                      <a:r>
                        <a:rPr lang="en-US"/>
                        <a:t>PC7</a:t>
                      </a:r>
                    </a:p>
                  </a:txBody>
                  <a:tcPr anchor="ctr"/>
                </a:tc>
                <a:tc>
                  <a:txBody>
                    <a:bodyPr/>
                    <a:lstStyle/>
                    <a:p>
                      <a:pPr algn="ctr"/>
                      <a:r>
                        <a:rPr lang="en-US"/>
                        <a:t>PC8</a:t>
                      </a:r>
                    </a:p>
                  </a:txBody>
                  <a:tcPr anchor="ctr"/>
                </a:tc>
                <a:tc>
                  <a:txBody>
                    <a:bodyPr/>
                    <a:lstStyle/>
                    <a:p>
                      <a:pPr algn="ctr"/>
                      <a:r>
                        <a:rPr lang="en-US"/>
                        <a:t>PC9</a:t>
                      </a:r>
                    </a:p>
                  </a:txBody>
                  <a:tcPr anchor="ctr"/>
                </a:tc>
                <a:tc>
                  <a:txBody>
                    <a:bodyPr/>
                    <a:lstStyle/>
                    <a:p>
                      <a:pPr algn="ctr"/>
                      <a:r>
                        <a:rPr lang="en-US"/>
                        <a:t>PC10</a:t>
                      </a:r>
                    </a:p>
                  </a:txBody>
                  <a:tcPr anchor="ctr"/>
                </a:tc>
                <a:extLst>
                  <a:ext uri="{0D108BD9-81ED-4DB2-BD59-A6C34878D82A}">
                    <a16:rowId xmlns:a16="http://schemas.microsoft.com/office/drawing/2014/main" val="1578509855"/>
                  </a:ext>
                </a:extLst>
              </a:tr>
            </a:tbl>
          </a:graphicData>
        </a:graphic>
      </p:graphicFrame>
    </p:spTree>
    <p:extLst>
      <p:ext uri="{BB962C8B-B14F-4D97-AF65-F5344CB8AC3E}">
        <p14:creationId xmlns:p14="http://schemas.microsoft.com/office/powerpoint/2010/main" val="219004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E3574-F52B-20A2-9C38-7391907B2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B3A3AD-367A-B59E-9E1F-C7D631D33AED}"/>
              </a:ext>
            </a:extLst>
          </p:cNvPr>
          <p:cNvSpPr>
            <a:spLocks noGrp="1"/>
          </p:cNvSpPr>
          <p:nvPr>
            <p:ph type="title"/>
          </p:nvPr>
        </p:nvSpPr>
        <p:spPr>
          <a:xfrm>
            <a:off x="246888" y="256032"/>
            <a:ext cx="11704320" cy="512064"/>
          </a:xfrm>
        </p:spPr>
        <p:txBody>
          <a:bodyPr>
            <a:normAutofit fontScale="90000"/>
          </a:bodyPr>
          <a:lstStyle/>
          <a:p>
            <a:r>
              <a:rPr lang="en-US"/>
              <a:t>Convolution Layer</a:t>
            </a:r>
          </a:p>
        </p:txBody>
      </p:sp>
      <p:graphicFrame>
        <p:nvGraphicFramePr>
          <p:cNvPr id="26" name="Content Placeholder 25">
            <a:extLst>
              <a:ext uri="{FF2B5EF4-FFF2-40B4-BE49-F238E27FC236}">
                <a16:creationId xmlns:a16="http://schemas.microsoft.com/office/drawing/2014/main" id="{13BF84C3-6BA1-63F2-47C7-BA32BDDCEBF9}"/>
              </a:ext>
            </a:extLst>
          </p:cNvPr>
          <p:cNvGraphicFramePr>
            <a:graphicFrameLocks noGrp="1"/>
          </p:cNvGraphicFramePr>
          <p:nvPr>
            <p:ph idx="1"/>
          </p:nvPr>
        </p:nvGraphicFramePr>
        <p:xfrm>
          <a:off x="320560" y="2834640"/>
          <a:ext cx="11550880"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gridCol w="1155088">
                  <a:extLst>
                    <a:ext uri="{9D8B030D-6E8A-4147-A177-3AD203B41FA5}">
                      <a16:colId xmlns:a16="http://schemas.microsoft.com/office/drawing/2014/main" val="1261371369"/>
                    </a:ext>
                  </a:extLst>
                </a:gridCol>
                <a:gridCol w="1155088">
                  <a:extLst>
                    <a:ext uri="{9D8B030D-6E8A-4147-A177-3AD203B41FA5}">
                      <a16:colId xmlns:a16="http://schemas.microsoft.com/office/drawing/2014/main" val="1046724183"/>
                    </a:ext>
                  </a:extLst>
                </a:gridCol>
                <a:gridCol w="1155088">
                  <a:extLst>
                    <a:ext uri="{9D8B030D-6E8A-4147-A177-3AD203B41FA5}">
                      <a16:colId xmlns:a16="http://schemas.microsoft.com/office/drawing/2014/main" val="1104062455"/>
                    </a:ext>
                  </a:extLst>
                </a:gridCol>
                <a:gridCol w="1155088">
                  <a:extLst>
                    <a:ext uri="{9D8B030D-6E8A-4147-A177-3AD203B41FA5}">
                      <a16:colId xmlns:a16="http://schemas.microsoft.com/office/drawing/2014/main" val="2517262978"/>
                    </a:ext>
                  </a:extLst>
                </a:gridCol>
                <a:gridCol w="1155088">
                  <a:extLst>
                    <a:ext uri="{9D8B030D-6E8A-4147-A177-3AD203B41FA5}">
                      <a16:colId xmlns:a16="http://schemas.microsoft.com/office/drawing/2014/main" val="2817840416"/>
                    </a:ext>
                  </a:extLst>
                </a:gridCol>
                <a:gridCol w="1155088">
                  <a:extLst>
                    <a:ext uri="{9D8B030D-6E8A-4147-A177-3AD203B41FA5}">
                      <a16:colId xmlns:a16="http://schemas.microsoft.com/office/drawing/2014/main" val="4079764906"/>
                    </a:ext>
                  </a:extLst>
                </a:gridCol>
                <a:gridCol w="1155088">
                  <a:extLst>
                    <a:ext uri="{9D8B030D-6E8A-4147-A177-3AD203B41FA5}">
                      <a16:colId xmlns:a16="http://schemas.microsoft.com/office/drawing/2014/main" val="1088989826"/>
                    </a:ext>
                  </a:extLst>
                </a:gridCol>
                <a:gridCol w="1155088">
                  <a:extLst>
                    <a:ext uri="{9D8B030D-6E8A-4147-A177-3AD203B41FA5}">
                      <a16:colId xmlns:a16="http://schemas.microsoft.com/office/drawing/2014/main" val="303588292"/>
                    </a:ext>
                  </a:extLst>
                </a:gridCol>
                <a:gridCol w="1155088">
                  <a:extLst>
                    <a:ext uri="{9D8B030D-6E8A-4147-A177-3AD203B41FA5}">
                      <a16:colId xmlns:a16="http://schemas.microsoft.com/office/drawing/2014/main" val="913017491"/>
                    </a:ext>
                  </a:extLst>
                </a:gridCol>
              </a:tblGrid>
              <a:tr h="1188720">
                <a:tc>
                  <a:txBody>
                    <a:bodyPr/>
                    <a:lstStyle/>
                    <a:p>
                      <a:pPr algn="ctr"/>
                      <a:r>
                        <a:rPr lang="en-US"/>
                        <a:t>PC1</a:t>
                      </a:r>
                    </a:p>
                  </a:txBody>
                  <a:tcPr anchor="ctr"/>
                </a:tc>
                <a:tc>
                  <a:txBody>
                    <a:bodyPr/>
                    <a:lstStyle/>
                    <a:p>
                      <a:pPr algn="ctr"/>
                      <a:r>
                        <a:rPr lang="en-US"/>
                        <a:t>PC2</a:t>
                      </a:r>
                    </a:p>
                  </a:txBody>
                  <a:tcPr anchor="ctr"/>
                </a:tc>
                <a:tc>
                  <a:txBody>
                    <a:bodyPr/>
                    <a:lstStyle/>
                    <a:p>
                      <a:pPr algn="ctr"/>
                      <a:r>
                        <a:rPr lang="en-US"/>
                        <a:t>PC3</a:t>
                      </a:r>
                    </a:p>
                  </a:txBody>
                  <a:tcPr anchor="ctr"/>
                </a:tc>
                <a:tc>
                  <a:txBody>
                    <a:bodyPr/>
                    <a:lstStyle/>
                    <a:p>
                      <a:pPr algn="ctr"/>
                      <a:r>
                        <a:rPr lang="en-US"/>
                        <a:t>PC4</a:t>
                      </a:r>
                    </a:p>
                  </a:txBody>
                  <a:tcPr anchor="ctr"/>
                </a:tc>
                <a:tc>
                  <a:txBody>
                    <a:bodyPr/>
                    <a:lstStyle/>
                    <a:p>
                      <a:pPr algn="ctr"/>
                      <a:r>
                        <a:rPr lang="en-US"/>
                        <a:t>PC5</a:t>
                      </a:r>
                    </a:p>
                  </a:txBody>
                  <a:tcPr anchor="ctr"/>
                </a:tc>
                <a:tc>
                  <a:txBody>
                    <a:bodyPr/>
                    <a:lstStyle/>
                    <a:p>
                      <a:pPr algn="ctr"/>
                      <a:r>
                        <a:rPr lang="en-US"/>
                        <a:t>PC6</a:t>
                      </a:r>
                    </a:p>
                  </a:txBody>
                  <a:tcPr anchor="ctr"/>
                </a:tc>
                <a:tc>
                  <a:txBody>
                    <a:bodyPr/>
                    <a:lstStyle/>
                    <a:p>
                      <a:pPr algn="ctr"/>
                      <a:r>
                        <a:rPr lang="en-US"/>
                        <a:t>PC7</a:t>
                      </a:r>
                    </a:p>
                  </a:txBody>
                  <a:tcPr anchor="ctr"/>
                </a:tc>
                <a:tc>
                  <a:txBody>
                    <a:bodyPr/>
                    <a:lstStyle/>
                    <a:p>
                      <a:pPr algn="ctr"/>
                      <a:r>
                        <a:rPr lang="en-US"/>
                        <a:t>PC8</a:t>
                      </a:r>
                    </a:p>
                  </a:txBody>
                  <a:tcPr anchor="ctr"/>
                </a:tc>
                <a:tc>
                  <a:txBody>
                    <a:bodyPr/>
                    <a:lstStyle/>
                    <a:p>
                      <a:pPr algn="ctr"/>
                      <a:r>
                        <a:rPr lang="en-US"/>
                        <a:t>PC9</a:t>
                      </a:r>
                    </a:p>
                  </a:txBody>
                  <a:tcPr anchor="ctr"/>
                </a:tc>
                <a:tc>
                  <a:txBody>
                    <a:bodyPr/>
                    <a:lstStyle/>
                    <a:p>
                      <a:pPr algn="ctr"/>
                      <a:r>
                        <a:rPr lang="en-US"/>
                        <a:t>PC10</a:t>
                      </a:r>
                    </a:p>
                  </a:txBody>
                  <a:tcPr anchor="ctr"/>
                </a:tc>
                <a:extLst>
                  <a:ext uri="{0D108BD9-81ED-4DB2-BD59-A6C34878D82A}">
                    <a16:rowId xmlns:a16="http://schemas.microsoft.com/office/drawing/2014/main" val="1578509855"/>
                  </a:ext>
                </a:extLst>
              </a:tr>
            </a:tbl>
          </a:graphicData>
        </a:graphic>
      </p:graphicFrame>
      <p:graphicFrame>
        <p:nvGraphicFramePr>
          <p:cNvPr id="5" name="Content Placeholder 25">
            <a:extLst>
              <a:ext uri="{FF2B5EF4-FFF2-40B4-BE49-F238E27FC236}">
                <a16:creationId xmlns:a16="http://schemas.microsoft.com/office/drawing/2014/main" id="{AD732D29-B2FD-25AA-DE14-ACC20F9BBE7B}"/>
              </a:ext>
            </a:extLst>
          </p:cNvPr>
          <p:cNvGraphicFramePr>
            <a:graphicFrameLocks/>
          </p:cNvGraphicFramePr>
          <p:nvPr>
            <p:extLst>
              <p:ext uri="{D42A27DB-BD31-4B8C-83A1-F6EECF244321}">
                <p14:modId xmlns:p14="http://schemas.microsoft.com/office/powerpoint/2010/main" val="225133452"/>
              </p:ext>
            </p:extLst>
          </p:nvPr>
        </p:nvGraphicFramePr>
        <p:xfrm>
          <a:off x="320560" y="2819548"/>
          <a:ext cx="3465264"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gridCol w="1155088">
                  <a:extLst>
                    <a:ext uri="{9D8B030D-6E8A-4147-A177-3AD203B41FA5}">
                      <a16:colId xmlns:a16="http://schemas.microsoft.com/office/drawing/2014/main" val="1261371369"/>
                    </a:ext>
                  </a:extLst>
                </a:gridCol>
                <a:gridCol w="1155088">
                  <a:extLst>
                    <a:ext uri="{9D8B030D-6E8A-4147-A177-3AD203B41FA5}">
                      <a16:colId xmlns:a16="http://schemas.microsoft.com/office/drawing/2014/main" val="1046724183"/>
                    </a:ext>
                  </a:extLst>
                </a:gridCol>
              </a:tblGrid>
              <a:tr h="1188720">
                <a:tc>
                  <a:txBody>
                    <a:bodyPr/>
                    <a:lstStyle/>
                    <a:p>
                      <a:pPr algn="ctr"/>
                      <a:endParaRPr lang="en-US"/>
                    </a:p>
                  </a:txBody>
                  <a:tcPr anchor="ctr">
                    <a:solidFill>
                      <a:srgbClr val="0070C0">
                        <a:alpha val="47843"/>
                      </a:srgbClr>
                    </a:solidFill>
                  </a:tcPr>
                </a:tc>
                <a:tc>
                  <a:txBody>
                    <a:bodyPr/>
                    <a:lstStyle/>
                    <a:p>
                      <a:pPr algn="ctr"/>
                      <a:endParaRPr lang="en-US"/>
                    </a:p>
                  </a:txBody>
                  <a:tcPr anchor="ctr">
                    <a:solidFill>
                      <a:srgbClr val="0070C0">
                        <a:alpha val="47843"/>
                      </a:srgbClr>
                    </a:solidFill>
                  </a:tcPr>
                </a:tc>
                <a:tc>
                  <a:txBody>
                    <a:bodyPr/>
                    <a:lstStyle/>
                    <a:p>
                      <a:pPr algn="ctr"/>
                      <a:endParaRPr lang="en-US"/>
                    </a:p>
                  </a:txBody>
                  <a:tcPr anchor="ctr">
                    <a:solidFill>
                      <a:srgbClr val="0070C0">
                        <a:alpha val="47843"/>
                      </a:srgbClr>
                    </a:solidFill>
                  </a:tcPr>
                </a:tc>
                <a:extLst>
                  <a:ext uri="{0D108BD9-81ED-4DB2-BD59-A6C34878D82A}">
                    <a16:rowId xmlns:a16="http://schemas.microsoft.com/office/drawing/2014/main" val="1578509855"/>
                  </a:ext>
                </a:extLst>
              </a:tr>
            </a:tbl>
          </a:graphicData>
        </a:graphic>
      </p:graphicFrame>
      <p:graphicFrame>
        <p:nvGraphicFramePr>
          <p:cNvPr id="6" name="Content Placeholder 25">
            <a:extLst>
              <a:ext uri="{FF2B5EF4-FFF2-40B4-BE49-F238E27FC236}">
                <a16:creationId xmlns:a16="http://schemas.microsoft.com/office/drawing/2014/main" id="{9DAEA731-752A-CEFB-F872-A07C3BA15230}"/>
              </a:ext>
            </a:extLst>
          </p:cNvPr>
          <p:cNvGraphicFramePr>
            <a:graphicFrameLocks/>
          </p:cNvGraphicFramePr>
          <p:nvPr>
            <p:extLst>
              <p:ext uri="{D42A27DB-BD31-4B8C-83A1-F6EECF244321}">
                <p14:modId xmlns:p14="http://schemas.microsoft.com/office/powerpoint/2010/main" val="1863901699"/>
              </p:ext>
            </p:extLst>
          </p:nvPr>
        </p:nvGraphicFramePr>
        <p:xfrm>
          <a:off x="1467259" y="2819548"/>
          <a:ext cx="3465264"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gridCol w="1155088">
                  <a:extLst>
                    <a:ext uri="{9D8B030D-6E8A-4147-A177-3AD203B41FA5}">
                      <a16:colId xmlns:a16="http://schemas.microsoft.com/office/drawing/2014/main" val="1261371369"/>
                    </a:ext>
                  </a:extLst>
                </a:gridCol>
                <a:gridCol w="1155088">
                  <a:extLst>
                    <a:ext uri="{9D8B030D-6E8A-4147-A177-3AD203B41FA5}">
                      <a16:colId xmlns:a16="http://schemas.microsoft.com/office/drawing/2014/main" val="1046724183"/>
                    </a:ext>
                  </a:extLst>
                </a:gridCol>
              </a:tblGrid>
              <a:tr h="1188720">
                <a:tc>
                  <a:txBody>
                    <a:bodyPr/>
                    <a:lstStyle/>
                    <a:p>
                      <a:pPr algn="ctr"/>
                      <a:endParaRPr lang="en-US"/>
                    </a:p>
                  </a:txBody>
                  <a:tcPr anchor="ctr">
                    <a:solidFill>
                      <a:srgbClr val="0070C0">
                        <a:alpha val="47843"/>
                      </a:srgbClr>
                    </a:solidFill>
                  </a:tcPr>
                </a:tc>
                <a:tc>
                  <a:txBody>
                    <a:bodyPr/>
                    <a:lstStyle/>
                    <a:p>
                      <a:pPr algn="ctr"/>
                      <a:endParaRPr lang="en-US"/>
                    </a:p>
                  </a:txBody>
                  <a:tcPr anchor="ctr">
                    <a:solidFill>
                      <a:srgbClr val="0070C0">
                        <a:alpha val="47843"/>
                      </a:srgbClr>
                    </a:solidFill>
                  </a:tcPr>
                </a:tc>
                <a:tc>
                  <a:txBody>
                    <a:bodyPr/>
                    <a:lstStyle/>
                    <a:p>
                      <a:pPr algn="ctr"/>
                      <a:endParaRPr lang="en-US"/>
                    </a:p>
                  </a:txBody>
                  <a:tcPr anchor="ctr">
                    <a:solidFill>
                      <a:srgbClr val="0070C0">
                        <a:alpha val="47843"/>
                      </a:srgbClr>
                    </a:solidFill>
                  </a:tcPr>
                </a:tc>
                <a:extLst>
                  <a:ext uri="{0D108BD9-81ED-4DB2-BD59-A6C34878D82A}">
                    <a16:rowId xmlns:a16="http://schemas.microsoft.com/office/drawing/2014/main" val="1578509855"/>
                  </a:ext>
                </a:extLst>
              </a:tr>
            </a:tbl>
          </a:graphicData>
        </a:graphic>
      </p:graphicFrame>
      <p:graphicFrame>
        <p:nvGraphicFramePr>
          <p:cNvPr id="7" name="Content Placeholder 25">
            <a:extLst>
              <a:ext uri="{FF2B5EF4-FFF2-40B4-BE49-F238E27FC236}">
                <a16:creationId xmlns:a16="http://schemas.microsoft.com/office/drawing/2014/main" id="{CB8955B5-1564-0B6A-1CD0-511B4CDC4A0F}"/>
              </a:ext>
            </a:extLst>
          </p:cNvPr>
          <p:cNvGraphicFramePr>
            <a:graphicFrameLocks/>
          </p:cNvGraphicFramePr>
          <p:nvPr>
            <p:extLst>
              <p:ext uri="{D42A27DB-BD31-4B8C-83A1-F6EECF244321}">
                <p14:modId xmlns:p14="http://schemas.microsoft.com/office/powerpoint/2010/main" val="997460956"/>
              </p:ext>
            </p:extLst>
          </p:nvPr>
        </p:nvGraphicFramePr>
        <p:xfrm>
          <a:off x="2630736" y="2834640"/>
          <a:ext cx="3465264"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gridCol w="1155088">
                  <a:extLst>
                    <a:ext uri="{9D8B030D-6E8A-4147-A177-3AD203B41FA5}">
                      <a16:colId xmlns:a16="http://schemas.microsoft.com/office/drawing/2014/main" val="1261371369"/>
                    </a:ext>
                  </a:extLst>
                </a:gridCol>
                <a:gridCol w="1155088">
                  <a:extLst>
                    <a:ext uri="{9D8B030D-6E8A-4147-A177-3AD203B41FA5}">
                      <a16:colId xmlns:a16="http://schemas.microsoft.com/office/drawing/2014/main" val="1046724183"/>
                    </a:ext>
                  </a:extLst>
                </a:gridCol>
              </a:tblGrid>
              <a:tr h="1188720">
                <a:tc>
                  <a:txBody>
                    <a:bodyPr/>
                    <a:lstStyle/>
                    <a:p>
                      <a:pPr algn="ctr"/>
                      <a:endParaRPr lang="en-US"/>
                    </a:p>
                  </a:txBody>
                  <a:tcPr anchor="ctr">
                    <a:solidFill>
                      <a:srgbClr val="0070C0">
                        <a:alpha val="47843"/>
                      </a:srgbClr>
                    </a:solidFill>
                  </a:tcPr>
                </a:tc>
                <a:tc>
                  <a:txBody>
                    <a:bodyPr/>
                    <a:lstStyle/>
                    <a:p>
                      <a:pPr algn="ctr"/>
                      <a:endParaRPr lang="en-US"/>
                    </a:p>
                  </a:txBody>
                  <a:tcPr anchor="ctr">
                    <a:solidFill>
                      <a:srgbClr val="0070C0">
                        <a:alpha val="47843"/>
                      </a:srgbClr>
                    </a:solidFill>
                  </a:tcPr>
                </a:tc>
                <a:tc>
                  <a:txBody>
                    <a:bodyPr/>
                    <a:lstStyle/>
                    <a:p>
                      <a:pPr algn="ctr"/>
                      <a:endParaRPr lang="en-US"/>
                    </a:p>
                  </a:txBody>
                  <a:tcPr anchor="ctr">
                    <a:solidFill>
                      <a:srgbClr val="0070C0">
                        <a:alpha val="47843"/>
                      </a:srgbClr>
                    </a:solidFill>
                  </a:tcPr>
                </a:tc>
                <a:extLst>
                  <a:ext uri="{0D108BD9-81ED-4DB2-BD59-A6C34878D82A}">
                    <a16:rowId xmlns:a16="http://schemas.microsoft.com/office/drawing/2014/main" val="1578509855"/>
                  </a:ext>
                </a:extLst>
              </a:tr>
            </a:tbl>
          </a:graphicData>
        </a:graphic>
      </p:graphicFrame>
      <p:graphicFrame>
        <p:nvGraphicFramePr>
          <p:cNvPr id="9" name="Content Placeholder 25">
            <a:extLst>
              <a:ext uri="{FF2B5EF4-FFF2-40B4-BE49-F238E27FC236}">
                <a16:creationId xmlns:a16="http://schemas.microsoft.com/office/drawing/2014/main" id="{9C7821AC-B793-A9A3-757D-9C74DAA87A9E}"/>
              </a:ext>
            </a:extLst>
          </p:cNvPr>
          <p:cNvGraphicFramePr>
            <a:graphicFrameLocks/>
          </p:cNvGraphicFramePr>
          <p:nvPr>
            <p:extLst>
              <p:ext uri="{D42A27DB-BD31-4B8C-83A1-F6EECF244321}">
                <p14:modId xmlns:p14="http://schemas.microsoft.com/office/powerpoint/2010/main" val="3447631807"/>
              </p:ext>
            </p:extLst>
          </p:nvPr>
        </p:nvGraphicFramePr>
        <p:xfrm>
          <a:off x="4949301" y="2834640"/>
          <a:ext cx="3465264"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gridCol w="1155088">
                  <a:extLst>
                    <a:ext uri="{9D8B030D-6E8A-4147-A177-3AD203B41FA5}">
                      <a16:colId xmlns:a16="http://schemas.microsoft.com/office/drawing/2014/main" val="1261371369"/>
                    </a:ext>
                  </a:extLst>
                </a:gridCol>
                <a:gridCol w="1155088">
                  <a:extLst>
                    <a:ext uri="{9D8B030D-6E8A-4147-A177-3AD203B41FA5}">
                      <a16:colId xmlns:a16="http://schemas.microsoft.com/office/drawing/2014/main" val="1046724183"/>
                    </a:ext>
                  </a:extLst>
                </a:gridCol>
              </a:tblGrid>
              <a:tr h="1188720">
                <a:tc>
                  <a:txBody>
                    <a:bodyPr/>
                    <a:lstStyle/>
                    <a:p>
                      <a:pPr algn="ctr"/>
                      <a:endParaRPr lang="en-US"/>
                    </a:p>
                  </a:txBody>
                  <a:tcPr anchor="ctr">
                    <a:solidFill>
                      <a:srgbClr val="0070C0">
                        <a:alpha val="47843"/>
                      </a:srgbClr>
                    </a:solidFill>
                  </a:tcPr>
                </a:tc>
                <a:tc>
                  <a:txBody>
                    <a:bodyPr/>
                    <a:lstStyle/>
                    <a:p>
                      <a:pPr algn="ctr"/>
                      <a:endParaRPr lang="en-US"/>
                    </a:p>
                  </a:txBody>
                  <a:tcPr anchor="ctr">
                    <a:solidFill>
                      <a:srgbClr val="0070C0">
                        <a:alpha val="47843"/>
                      </a:srgbClr>
                    </a:solidFill>
                  </a:tcPr>
                </a:tc>
                <a:tc>
                  <a:txBody>
                    <a:bodyPr/>
                    <a:lstStyle/>
                    <a:p>
                      <a:pPr algn="ctr"/>
                      <a:endParaRPr lang="en-US"/>
                    </a:p>
                  </a:txBody>
                  <a:tcPr anchor="ctr">
                    <a:solidFill>
                      <a:srgbClr val="0070C0">
                        <a:alpha val="47843"/>
                      </a:srgbClr>
                    </a:solidFill>
                  </a:tcPr>
                </a:tc>
                <a:extLst>
                  <a:ext uri="{0D108BD9-81ED-4DB2-BD59-A6C34878D82A}">
                    <a16:rowId xmlns:a16="http://schemas.microsoft.com/office/drawing/2014/main" val="1578509855"/>
                  </a:ext>
                </a:extLst>
              </a:tr>
            </a:tbl>
          </a:graphicData>
        </a:graphic>
      </p:graphicFrame>
      <p:graphicFrame>
        <p:nvGraphicFramePr>
          <p:cNvPr id="10" name="Content Placeholder 25">
            <a:extLst>
              <a:ext uri="{FF2B5EF4-FFF2-40B4-BE49-F238E27FC236}">
                <a16:creationId xmlns:a16="http://schemas.microsoft.com/office/drawing/2014/main" id="{ADDF17D5-17B4-5969-F21C-EC00E816D98D}"/>
              </a:ext>
            </a:extLst>
          </p:cNvPr>
          <p:cNvGraphicFramePr>
            <a:graphicFrameLocks/>
          </p:cNvGraphicFramePr>
          <p:nvPr>
            <p:extLst>
              <p:ext uri="{D42A27DB-BD31-4B8C-83A1-F6EECF244321}">
                <p14:modId xmlns:p14="http://schemas.microsoft.com/office/powerpoint/2010/main" val="3196556145"/>
              </p:ext>
            </p:extLst>
          </p:nvPr>
        </p:nvGraphicFramePr>
        <p:xfrm>
          <a:off x="6079222" y="2834640"/>
          <a:ext cx="3465264"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gridCol w="1155088">
                  <a:extLst>
                    <a:ext uri="{9D8B030D-6E8A-4147-A177-3AD203B41FA5}">
                      <a16:colId xmlns:a16="http://schemas.microsoft.com/office/drawing/2014/main" val="1261371369"/>
                    </a:ext>
                  </a:extLst>
                </a:gridCol>
                <a:gridCol w="1155088">
                  <a:extLst>
                    <a:ext uri="{9D8B030D-6E8A-4147-A177-3AD203B41FA5}">
                      <a16:colId xmlns:a16="http://schemas.microsoft.com/office/drawing/2014/main" val="1046724183"/>
                    </a:ext>
                  </a:extLst>
                </a:gridCol>
              </a:tblGrid>
              <a:tr h="1188720">
                <a:tc>
                  <a:txBody>
                    <a:bodyPr/>
                    <a:lstStyle/>
                    <a:p>
                      <a:pPr algn="ctr"/>
                      <a:endParaRPr lang="en-US"/>
                    </a:p>
                  </a:txBody>
                  <a:tcPr anchor="ctr">
                    <a:solidFill>
                      <a:srgbClr val="0070C0">
                        <a:alpha val="47843"/>
                      </a:srgbClr>
                    </a:solidFill>
                  </a:tcPr>
                </a:tc>
                <a:tc>
                  <a:txBody>
                    <a:bodyPr/>
                    <a:lstStyle/>
                    <a:p>
                      <a:pPr algn="ctr"/>
                      <a:endParaRPr lang="en-US"/>
                    </a:p>
                  </a:txBody>
                  <a:tcPr anchor="ctr">
                    <a:solidFill>
                      <a:srgbClr val="0070C0">
                        <a:alpha val="47843"/>
                      </a:srgbClr>
                    </a:solidFill>
                  </a:tcPr>
                </a:tc>
                <a:tc>
                  <a:txBody>
                    <a:bodyPr/>
                    <a:lstStyle/>
                    <a:p>
                      <a:pPr algn="ctr"/>
                      <a:endParaRPr lang="en-US"/>
                    </a:p>
                  </a:txBody>
                  <a:tcPr anchor="ctr">
                    <a:solidFill>
                      <a:srgbClr val="0070C0">
                        <a:alpha val="47843"/>
                      </a:srgbClr>
                    </a:solidFill>
                  </a:tcPr>
                </a:tc>
                <a:extLst>
                  <a:ext uri="{0D108BD9-81ED-4DB2-BD59-A6C34878D82A}">
                    <a16:rowId xmlns:a16="http://schemas.microsoft.com/office/drawing/2014/main" val="1578509855"/>
                  </a:ext>
                </a:extLst>
              </a:tr>
            </a:tbl>
          </a:graphicData>
        </a:graphic>
      </p:graphicFrame>
      <p:graphicFrame>
        <p:nvGraphicFramePr>
          <p:cNvPr id="13" name="Content Placeholder 25">
            <a:extLst>
              <a:ext uri="{FF2B5EF4-FFF2-40B4-BE49-F238E27FC236}">
                <a16:creationId xmlns:a16="http://schemas.microsoft.com/office/drawing/2014/main" id="{1B7B627C-72DB-F679-418E-0187439923B0}"/>
              </a:ext>
            </a:extLst>
          </p:cNvPr>
          <p:cNvGraphicFramePr>
            <a:graphicFrameLocks/>
          </p:cNvGraphicFramePr>
          <p:nvPr>
            <p:extLst>
              <p:ext uri="{D42A27DB-BD31-4B8C-83A1-F6EECF244321}">
                <p14:modId xmlns:p14="http://schemas.microsoft.com/office/powerpoint/2010/main" val="2704510550"/>
              </p:ext>
            </p:extLst>
          </p:nvPr>
        </p:nvGraphicFramePr>
        <p:xfrm>
          <a:off x="7238505" y="2834640"/>
          <a:ext cx="3465264"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gridCol w="1155088">
                  <a:extLst>
                    <a:ext uri="{9D8B030D-6E8A-4147-A177-3AD203B41FA5}">
                      <a16:colId xmlns:a16="http://schemas.microsoft.com/office/drawing/2014/main" val="1261371369"/>
                    </a:ext>
                  </a:extLst>
                </a:gridCol>
                <a:gridCol w="1155088">
                  <a:extLst>
                    <a:ext uri="{9D8B030D-6E8A-4147-A177-3AD203B41FA5}">
                      <a16:colId xmlns:a16="http://schemas.microsoft.com/office/drawing/2014/main" val="1046724183"/>
                    </a:ext>
                  </a:extLst>
                </a:gridCol>
              </a:tblGrid>
              <a:tr h="1188720">
                <a:tc>
                  <a:txBody>
                    <a:bodyPr/>
                    <a:lstStyle/>
                    <a:p>
                      <a:pPr algn="ctr"/>
                      <a:endParaRPr lang="en-US"/>
                    </a:p>
                  </a:txBody>
                  <a:tcPr anchor="ctr">
                    <a:solidFill>
                      <a:srgbClr val="0070C0">
                        <a:alpha val="47843"/>
                      </a:srgbClr>
                    </a:solidFill>
                  </a:tcPr>
                </a:tc>
                <a:tc>
                  <a:txBody>
                    <a:bodyPr/>
                    <a:lstStyle/>
                    <a:p>
                      <a:pPr algn="ctr"/>
                      <a:endParaRPr lang="en-US"/>
                    </a:p>
                  </a:txBody>
                  <a:tcPr anchor="ctr">
                    <a:solidFill>
                      <a:srgbClr val="0070C0">
                        <a:alpha val="47843"/>
                      </a:srgbClr>
                    </a:solidFill>
                  </a:tcPr>
                </a:tc>
                <a:tc>
                  <a:txBody>
                    <a:bodyPr/>
                    <a:lstStyle/>
                    <a:p>
                      <a:pPr algn="ctr"/>
                      <a:endParaRPr lang="en-US"/>
                    </a:p>
                  </a:txBody>
                  <a:tcPr anchor="ctr">
                    <a:solidFill>
                      <a:srgbClr val="0070C0">
                        <a:alpha val="47843"/>
                      </a:srgbClr>
                    </a:solidFill>
                  </a:tcPr>
                </a:tc>
                <a:extLst>
                  <a:ext uri="{0D108BD9-81ED-4DB2-BD59-A6C34878D82A}">
                    <a16:rowId xmlns:a16="http://schemas.microsoft.com/office/drawing/2014/main" val="1578509855"/>
                  </a:ext>
                </a:extLst>
              </a:tr>
            </a:tbl>
          </a:graphicData>
        </a:graphic>
      </p:graphicFrame>
      <p:graphicFrame>
        <p:nvGraphicFramePr>
          <p:cNvPr id="14" name="Content Placeholder 25">
            <a:extLst>
              <a:ext uri="{FF2B5EF4-FFF2-40B4-BE49-F238E27FC236}">
                <a16:creationId xmlns:a16="http://schemas.microsoft.com/office/drawing/2014/main" id="{208E75A8-4E1E-174A-7B79-1842B03847D4}"/>
              </a:ext>
            </a:extLst>
          </p:cNvPr>
          <p:cNvGraphicFramePr>
            <a:graphicFrameLocks/>
          </p:cNvGraphicFramePr>
          <p:nvPr>
            <p:extLst>
              <p:ext uri="{D42A27DB-BD31-4B8C-83A1-F6EECF244321}">
                <p14:modId xmlns:p14="http://schemas.microsoft.com/office/powerpoint/2010/main" val="3980725995"/>
              </p:ext>
            </p:extLst>
          </p:nvPr>
        </p:nvGraphicFramePr>
        <p:xfrm>
          <a:off x="312171" y="1509924"/>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Output Value 1</a:t>
                      </a:r>
                    </a:p>
                  </a:txBody>
                  <a:tcPr anchor="ctr"/>
                </a:tc>
                <a:extLst>
                  <a:ext uri="{0D108BD9-81ED-4DB2-BD59-A6C34878D82A}">
                    <a16:rowId xmlns:a16="http://schemas.microsoft.com/office/drawing/2014/main" val="1578509855"/>
                  </a:ext>
                </a:extLst>
              </a:tr>
            </a:tbl>
          </a:graphicData>
        </a:graphic>
      </p:graphicFrame>
      <p:graphicFrame>
        <p:nvGraphicFramePr>
          <p:cNvPr id="15" name="Content Placeholder 25">
            <a:extLst>
              <a:ext uri="{FF2B5EF4-FFF2-40B4-BE49-F238E27FC236}">
                <a16:creationId xmlns:a16="http://schemas.microsoft.com/office/drawing/2014/main" id="{14FA6027-8A02-8B13-3A4B-614AE6F44916}"/>
              </a:ext>
            </a:extLst>
          </p:cNvPr>
          <p:cNvGraphicFramePr>
            <a:graphicFrameLocks/>
          </p:cNvGraphicFramePr>
          <p:nvPr>
            <p:extLst>
              <p:ext uri="{D42A27DB-BD31-4B8C-83A1-F6EECF244321}">
                <p14:modId xmlns:p14="http://schemas.microsoft.com/office/powerpoint/2010/main" val="3935431821"/>
              </p:ext>
            </p:extLst>
          </p:nvPr>
        </p:nvGraphicFramePr>
        <p:xfrm>
          <a:off x="1475648" y="1509924"/>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Output Value 2</a:t>
                      </a:r>
                    </a:p>
                  </a:txBody>
                  <a:tcPr anchor="ctr"/>
                </a:tc>
                <a:extLst>
                  <a:ext uri="{0D108BD9-81ED-4DB2-BD59-A6C34878D82A}">
                    <a16:rowId xmlns:a16="http://schemas.microsoft.com/office/drawing/2014/main" val="1578509855"/>
                  </a:ext>
                </a:extLst>
              </a:tr>
            </a:tbl>
          </a:graphicData>
        </a:graphic>
      </p:graphicFrame>
      <p:graphicFrame>
        <p:nvGraphicFramePr>
          <p:cNvPr id="16" name="Content Placeholder 25">
            <a:extLst>
              <a:ext uri="{FF2B5EF4-FFF2-40B4-BE49-F238E27FC236}">
                <a16:creationId xmlns:a16="http://schemas.microsoft.com/office/drawing/2014/main" id="{D7CA0153-0D11-B99F-F04E-2D1234767F81}"/>
              </a:ext>
            </a:extLst>
          </p:cNvPr>
          <p:cNvGraphicFramePr>
            <a:graphicFrameLocks/>
          </p:cNvGraphicFramePr>
          <p:nvPr>
            <p:extLst>
              <p:ext uri="{D42A27DB-BD31-4B8C-83A1-F6EECF244321}">
                <p14:modId xmlns:p14="http://schemas.microsoft.com/office/powerpoint/2010/main" val="3316707857"/>
              </p:ext>
            </p:extLst>
          </p:nvPr>
        </p:nvGraphicFramePr>
        <p:xfrm>
          <a:off x="2639125" y="1517470"/>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Output Value 3</a:t>
                      </a:r>
                    </a:p>
                  </a:txBody>
                  <a:tcPr anchor="ctr"/>
                </a:tc>
                <a:extLst>
                  <a:ext uri="{0D108BD9-81ED-4DB2-BD59-A6C34878D82A}">
                    <a16:rowId xmlns:a16="http://schemas.microsoft.com/office/drawing/2014/main" val="1578509855"/>
                  </a:ext>
                </a:extLst>
              </a:tr>
            </a:tbl>
          </a:graphicData>
        </a:graphic>
      </p:graphicFrame>
      <p:graphicFrame>
        <p:nvGraphicFramePr>
          <p:cNvPr id="17" name="Content Placeholder 25">
            <a:extLst>
              <a:ext uri="{FF2B5EF4-FFF2-40B4-BE49-F238E27FC236}">
                <a16:creationId xmlns:a16="http://schemas.microsoft.com/office/drawing/2014/main" id="{880501F6-40C7-814F-C953-1AA91035C83A}"/>
              </a:ext>
            </a:extLst>
          </p:cNvPr>
          <p:cNvGraphicFramePr>
            <a:graphicFrameLocks/>
          </p:cNvGraphicFramePr>
          <p:nvPr>
            <p:extLst>
              <p:ext uri="{D42A27DB-BD31-4B8C-83A1-F6EECF244321}">
                <p14:modId xmlns:p14="http://schemas.microsoft.com/office/powerpoint/2010/main" val="3149666689"/>
              </p:ext>
            </p:extLst>
          </p:nvPr>
        </p:nvGraphicFramePr>
        <p:xfrm>
          <a:off x="3802602" y="1521243"/>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Output Value 4</a:t>
                      </a:r>
                    </a:p>
                  </a:txBody>
                  <a:tcPr anchor="ctr"/>
                </a:tc>
                <a:extLst>
                  <a:ext uri="{0D108BD9-81ED-4DB2-BD59-A6C34878D82A}">
                    <a16:rowId xmlns:a16="http://schemas.microsoft.com/office/drawing/2014/main" val="1578509855"/>
                  </a:ext>
                </a:extLst>
              </a:tr>
            </a:tbl>
          </a:graphicData>
        </a:graphic>
      </p:graphicFrame>
      <p:graphicFrame>
        <p:nvGraphicFramePr>
          <p:cNvPr id="18" name="Content Placeholder 25">
            <a:extLst>
              <a:ext uri="{FF2B5EF4-FFF2-40B4-BE49-F238E27FC236}">
                <a16:creationId xmlns:a16="http://schemas.microsoft.com/office/drawing/2014/main" id="{789D0DC1-2F7D-597B-522E-744B21A8BD84}"/>
              </a:ext>
            </a:extLst>
          </p:cNvPr>
          <p:cNvGraphicFramePr>
            <a:graphicFrameLocks/>
          </p:cNvGraphicFramePr>
          <p:nvPr>
            <p:extLst>
              <p:ext uri="{D42A27DB-BD31-4B8C-83A1-F6EECF244321}">
                <p14:modId xmlns:p14="http://schemas.microsoft.com/office/powerpoint/2010/main" val="20115657"/>
              </p:ext>
            </p:extLst>
          </p:nvPr>
        </p:nvGraphicFramePr>
        <p:xfrm>
          <a:off x="4966079" y="1521243"/>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Output Value 5</a:t>
                      </a:r>
                    </a:p>
                  </a:txBody>
                  <a:tcPr anchor="ctr"/>
                </a:tc>
                <a:extLst>
                  <a:ext uri="{0D108BD9-81ED-4DB2-BD59-A6C34878D82A}">
                    <a16:rowId xmlns:a16="http://schemas.microsoft.com/office/drawing/2014/main" val="1578509855"/>
                  </a:ext>
                </a:extLst>
              </a:tr>
            </a:tbl>
          </a:graphicData>
        </a:graphic>
      </p:graphicFrame>
      <p:graphicFrame>
        <p:nvGraphicFramePr>
          <p:cNvPr id="19" name="Content Placeholder 25">
            <a:extLst>
              <a:ext uri="{FF2B5EF4-FFF2-40B4-BE49-F238E27FC236}">
                <a16:creationId xmlns:a16="http://schemas.microsoft.com/office/drawing/2014/main" id="{8962954E-D69D-9A6F-F49F-9C03BA9B6DE4}"/>
              </a:ext>
            </a:extLst>
          </p:cNvPr>
          <p:cNvGraphicFramePr>
            <a:graphicFrameLocks/>
          </p:cNvGraphicFramePr>
          <p:nvPr>
            <p:extLst>
              <p:ext uri="{D42A27DB-BD31-4B8C-83A1-F6EECF244321}">
                <p14:modId xmlns:p14="http://schemas.microsoft.com/office/powerpoint/2010/main" val="1696365423"/>
              </p:ext>
            </p:extLst>
          </p:nvPr>
        </p:nvGraphicFramePr>
        <p:xfrm>
          <a:off x="6129556" y="1528789"/>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Output Value 6</a:t>
                      </a:r>
                    </a:p>
                  </a:txBody>
                  <a:tcPr anchor="ctr"/>
                </a:tc>
                <a:extLst>
                  <a:ext uri="{0D108BD9-81ED-4DB2-BD59-A6C34878D82A}">
                    <a16:rowId xmlns:a16="http://schemas.microsoft.com/office/drawing/2014/main" val="1578509855"/>
                  </a:ext>
                </a:extLst>
              </a:tr>
            </a:tbl>
          </a:graphicData>
        </a:graphic>
      </p:graphicFrame>
      <p:graphicFrame>
        <p:nvGraphicFramePr>
          <p:cNvPr id="20" name="Content Placeholder 25">
            <a:extLst>
              <a:ext uri="{FF2B5EF4-FFF2-40B4-BE49-F238E27FC236}">
                <a16:creationId xmlns:a16="http://schemas.microsoft.com/office/drawing/2014/main" id="{4873527F-5F68-1C66-797F-B2EA0AFD3CCA}"/>
              </a:ext>
            </a:extLst>
          </p:cNvPr>
          <p:cNvGraphicFramePr>
            <a:graphicFrameLocks/>
          </p:cNvGraphicFramePr>
          <p:nvPr>
            <p:extLst>
              <p:ext uri="{D42A27DB-BD31-4B8C-83A1-F6EECF244321}">
                <p14:modId xmlns:p14="http://schemas.microsoft.com/office/powerpoint/2010/main" val="3693409157"/>
              </p:ext>
            </p:extLst>
          </p:nvPr>
        </p:nvGraphicFramePr>
        <p:xfrm>
          <a:off x="7293033" y="1528789"/>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Output Value 7</a:t>
                      </a:r>
                    </a:p>
                  </a:txBody>
                  <a:tcPr anchor="ctr"/>
                </a:tc>
                <a:extLst>
                  <a:ext uri="{0D108BD9-81ED-4DB2-BD59-A6C34878D82A}">
                    <a16:rowId xmlns:a16="http://schemas.microsoft.com/office/drawing/2014/main" val="1578509855"/>
                  </a:ext>
                </a:extLst>
              </a:tr>
            </a:tbl>
          </a:graphicData>
        </a:graphic>
      </p:graphicFrame>
      <p:graphicFrame>
        <p:nvGraphicFramePr>
          <p:cNvPr id="27" name="Content Placeholder 25">
            <a:extLst>
              <a:ext uri="{FF2B5EF4-FFF2-40B4-BE49-F238E27FC236}">
                <a16:creationId xmlns:a16="http://schemas.microsoft.com/office/drawing/2014/main" id="{A1AD16E7-56DF-5E32-D63F-7C21E623CF6D}"/>
              </a:ext>
            </a:extLst>
          </p:cNvPr>
          <p:cNvGraphicFramePr>
            <a:graphicFrameLocks/>
          </p:cNvGraphicFramePr>
          <p:nvPr>
            <p:extLst>
              <p:ext uri="{D42A27DB-BD31-4B8C-83A1-F6EECF244321}">
                <p14:modId xmlns:p14="http://schemas.microsoft.com/office/powerpoint/2010/main" val="2296400938"/>
              </p:ext>
            </p:extLst>
          </p:nvPr>
        </p:nvGraphicFramePr>
        <p:xfrm>
          <a:off x="3773241" y="2834640"/>
          <a:ext cx="3465264"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gridCol w="1155088">
                  <a:extLst>
                    <a:ext uri="{9D8B030D-6E8A-4147-A177-3AD203B41FA5}">
                      <a16:colId xmlns:a16="http://schemas.microsoft.com/office/drawing/2014/main" val="1261371369"/>
                    </a:ext>
                  </a:extLst>
                </a:gridCol>
                <a:gridCol w="1155088">
                  <a:extLst>
                    <a:ext uri="{9D8B030D-6E8A-4147-A177-3AD203B41FA5}">
                      <a16:colId xmlns:a16="http://schemas.microsoft.com/office/drawing/2014/main" val="1046724183"/>
                    </a:ext>
                  </a:extLst>
                </a:gridCol>
              </a:tblGrid>
              <a:tr h="1188720">
                <a:tc>
                  <a:txBody>
                    <a:bodyPr/>
                    <a:lstStyle/>
                    <a:p>
                      <a:pPr algn="ctr"/>
                      <a:endParaRPr lang="en-US"/>
                    </a:p>
                  </a:txBody>
                  <a:tcPr anchor="ctr">
                    <a:solidFill>
                      <a:srgbClr val="0070C0">
                        <a:alpha val="47843"/>
                      </a:srgbClr>
                    </a:solidFill>
                  </a:tcPr>
                </a:tc>
                <a:tc>
                  <a:txBody>
                    <a:bodyPr/>
                    <a:lstStyle/>
                    <a:p>
                      <a:pPr algn="ctr"/>
                      <a:endParaRPr lang="en-US"/>
                    </a:p>
                  </a:txBody>
                  <a:tcPr anchor="ctr">
                    <a:solidFill>
                      <a:srgbClr val="0070C0">
                        <a:alpha val="47843"/>
                      </a:srgbClr>
                    </a:solidFill>
                  </a:tcPr>
                </a:tc>
                <a:tc>
                  <a:txBody>
                    <a:bodyPr/>
                    <a:lstStyle/>
                    <a:p>
                      <a:pPr algn="ctr"/>
                      <a:endParaRPr lang="en-US"/>
                    </a:p>
                  </a:txBody>
                  <a:tcPr anchor="ctr">
                    <a:solidFill>
                      <a:srgbClr val="0070C0">
                        <a:alpha val="47843"/>
                      </a:srgbClr>
                    </a:solidFill>
                  </a:tcPr>
                </a:tc>
                <a:extLst>
                  <a:ext uri="{0D108BD9-81ED-4DB2-BD59-A6C34878D82A}">
                    <a16:rowId xmlns:a16="http://schemas.microsoft.com/office/drawing/2014/main" val="1578509855"/>
                  </a:ext>
                </a:extLst>
              </a:tr>
            </a:tbl>
          </a:graphicData>
        </a:graphic>
      </p:graphicFrame>
      <p:graphicFrame>
        <p:nvGraphicFramePr>
          <p:cNvPr id="28" name="Content Placeholder 25">
            <a:extLst>
              <a:ext uri="{FF2B5EF4-FFF2-40B4-BE49-F238E27FC236}">
                <a16:creationId xmlns:a16="http://schemas.microsoft.com/office/drawing/2014/main" id="{A0515388-B1F7-FC8F-231E-4501BB3CA116}"/>
              </a:ext>
            </a:extLst>
          </p:cNvPr>
          <p:cNvGraphicFramePr>
            <a:graphicFrameLocks/>
          </p:cNvGraphicFramePr>
          <p:nvPr>
            <p:extLst>
              <p:ext uri="{D42A27DB-BD31-4B8C-83A1-F6EECF244321}">
                <p14:modId xmlns:p14="http://schemas.microsoft.com/office/powerpoint/2010/main" val="3435507420"/>
              </p:ext>
            </p:extLst>
          </p:nvPr>
        </p:nvGraphicFramePr>
        <p:xfrm>
          <a:off x="8456510" y="1528789"/>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Output Value 8</a:t>
                      </a:r>
                    </a:p>
                  </a:txBody>
                  <a:tcPr anchor="ctr"/>
                </a:tc>
                <a:extLst>
                  <a:ext uri="{0D108BD9-81ED-4DB2-BD59-A6C34878D82A}">
                    <a16:rowId xmlns:a16="http://schemas.microsoft.com/office/drawing/2014/main" val="1578509855"/>
                  </a:ext>
                </a:extLst>
              </a:tr>
            </a:tbl>
          </a:graphicData>
        </a:graphic>
      </p:graphicFrame>
    </p:spTree>
    <p:extLst>
      <p:ext uri="{BB962C8B-B14F-4D97-AF65-F5344CB8AC3E}">
        <p14:creationId xmlns:p14="http://schemas.microsoft.com/office/powerpoint/2010/main" val="165118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6.25E-7 4.81481E-6 L 0.09505 4.81481E-6 " pathEditMode="relative" rAng="0" ptsTypes="AA">
                                      <p:cBhvr>
                                        <p:cTn id="11" dur="1000" fill="hold"/>
                                        <p:tgtEl>
                                          <p:spTgt spid="5"/>
                                        </p:tgtEl>
                                        <p:attrNameLst>
                                          <p:attrName>ppt_x</p:attrName>
                                          <p:attrName>ppt_y</p:attrName>
                                        </p:attrNameLst>
                                      </p:cBhvr>
                                      <p:rCtr x="4753" y="0"/>
                                    </p:animMotion>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63" presetClass="path" presetSubtype="0" accel="50000" decel="50000" fill="hold" nodeType="withEffect">
                                  <p:stCondLst>
                                    <p:cond delay="0"/>
                                  </p:stCondLst>
                                  <p:childTnLst>
                                    <p:animMotion origin="layout" path="M 2.08333E-7 4.81481E-6 L 0.09505 4.81481E-6 " pathEditMode="relative" rAng="0" ptsTypes="AA">
                                      <p:cBhvr>
                                        <p:cTn id="25" dur="1000" fill="hold"/>
                                        <p:tgtEl>
                                          <p:spTgt spid="6"/>
                                        </p:tgtEl>
                                        <p:attrNameLst>
                                          <p:attrName>ppt_x</p:attrName>
                                          <p:attrName>ppt_y</p:attrName>
                                        </p:attrNameLst>
                                      </p:cBhvr>
                                      <p:rCtr x="4753" y="0"/>
                                    </p:animMotion>
                                  </p:childTnLst>
                                </p:cTn>
                              </p:par>
                            </p:childTnLst>
                          </p:cTn>
                        </p:par>
                        <p:par>
                          <p:cTn id="26" fill="hold">
                            <p:stCondLst>
                              <p:cond delay="1000"/>
                            </p:stCondLst>
                            <p:childTnLst>
                              <p:par>
                                <p:cTn id="27" presetID="1" presetClass="exit" presetSubtype="0" fill="hold" nodeType="after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63" presetClass="path" presetSubtype="0" accel="50000" decel="50000" fill="hold" nodeType="withEffect">
                                  <p:stCondLst>
                                    <p:cond delay="0"/>
                                  </p:stCondLst>
                                  <p:childTnLst>
                                    <p:animMotion origin="layout" path="M -2.5E-6 0 L 0.09505 0 " pathEditMode="relative" rAng="0" ptsTypes="AA">
                                      <p:cBhvr>
                                        <p:cTn id="35" dur="1000" fill="hold"/>
                                        <p:tgtEl>
                                          <p:spTgt spid="7"/>
                                        </p:tgtEl>
                                        <p:attrNameLst>
                                          <p:attrName>ppt_x</p:attrName>
                                          <p:attrName>ppt_y</p:attrName>
                                        </p:attrNameLst>
                                      </p:cBhvr>
                                      <p:rCtr x="4753" y="0"/>
                                    </p:animMotion>
                                  </p:childTnLst>
                                </p:cTn>
                              </p:par>
                            </p:childTnLst>
                          </p:cTn>
                        </p:par>
                        <p:par>
                          <p:cTn id="36" fill="hold">
                            <p:stCondLst>
                              <p:cond delay="2000"/>
                            </p:stCondLst>
                            <p:childTnLst>
                              <p:par>
                                <p:cTn id="37" presetID="1" presetClass="exit" presetSubtype="0" fill="hold" nodeType="afterEffect">
                                  <p:stCondLst>
                                    <p:cond delay="0"/>
                                  </p:stCondLst>
                                  <p:childTnLst>
                                    <p:set>
                                      <p:cBhvr>
                                        <p:cTn id="38" dur="1" fill="hold">
                                          <p:stCondLst>
                                            <p:cond delay="0"/>
                                          </p:stCondLst>
                                        </p:cTn>
                                        <p:tgtEl>
                                          <p:spTgt spid="7"/>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63" presetClass="path" presetSubtype="0" accel="50000" decel="50000" fill="hold" nodeType="withEffect">
                                  <p:stCondLst>
                                    <p:cond delay="0"/>
                                  </p:stCondLst>
                                  <p:childTnLst>
                                    <p:animMotion origin="layout" path="M -2.5E-6 0 L 0.09505 0 " pathEditMode="relative" rAng="0" ptsTypes="AA">
                                      <p:cBhvr>
                                        <p:cTn id="45" dur="1000" fill="hold"/>
                                        <p:tgtEl>
                                          <p:spTgt spid="27"/>
                                        </p:tgtEl>
                                        <p:attrNameLst>
                                          <p:attrName>ppt_x</p:attrName>
                                          <p:attrName>ppt_y</p:attrName>
                                        </p:attrNameLst>
                                      </p:cBhvr>
                                      <p:rCtr x="4753" y="0"/>
                                    </p:animMotion>
                                  </p:childTnLst>
                                </p:cTn>
                              </p:par>
                            </p:childTnLst>
                          </p:cTn>
                        </p:par>
                        <p:par>
                          <p:cTn id="46" fill="hold">
                            <p:stCondLst>
                              <p:cond delay="3000"/>
                            </p:stCondLst>
                            <p:childTnLst>
                              <p:par>
                                <p:cTn id="47" presetID="1" presetClass="exit" presetSubtype="0" fill="hold" nodeType="afterEffect">
                                  <p:stCondLst>
                                    <p:cond delay="0"/>
                                  </p:stCondLst>
                                  <p:childTnLst>
                                    <p:set>
                                      <p:cBhvr>
                                        <p:cTn id="48" dur="1" fill="hold">
                                          <p:stCondLst>
                                            <p:cond delay="0"/>
                                          </p:stCondLst>
                                        </p:cTn>
                                        <p:tgtEl>
                                          <p:spTgt spid="27"/>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63" presetClass="path" presetSubtype="0" accel="50000" decel="50000" fill="hold" nodeType="withEffect">
                                  <p:stCondLst>
                                    <p:cond delay="0"/>
                                  </p:stCondLst>
                                  <p:childTnLst>
                                    <p:animMotion origin="layout" path="M 3.125E-6 0 L 0.09505 0 " pathEditMode="relative" rAng="0" ptsTypes="AA">
                                      <p:cBhvr>
                                        <p:cTn id="55" dur="1000" fill="hold"/>
                                        <p:tgtEl>
                                          <p:spTgt spid="9"/>
                                        </p:tgtEl>
                                        <p:attrNameLst>
                                          <p:attrName>ppt_x</p:attrName>
                                          <p:attrName>ppt_y</p:attrName>
                                        </p:attrNameLst>
                                      </p:cBhvr>
                                      <p:rCtr x="4753" y="0"/>
                                    </p:animMotion>
                                  </p:childTnLst>
                                </p:cTn>
                              </p:par>
                            </p:childTnLst>
                          </p:cTn>
                        </p:par>
                        <p:par>
                          <p:cTn id="56" fill="hold">
                            <p:stCondLst>
                              <p:cond delay="4000"/>
                            </p:stCondLst>
                            <p:childTnLst>
                              <p:par>
                                <p:cTn id="57" presetID="1" presetClass="exit" presetSubtype="0" fill="hold" nodeType="afterEffect">
                                  <p:stCondLst>
                                    <p:cond delay="0"/>
                                  </p:stCondLst>
                                  <p:childTnLst>
                                    <p:set>
                                      <p:cBhvr>
                                        <p:cTn id="58" dur="1" fill="hold">
                                          <p:stCondLst>
                                            <p:cond delay="0"/>
                                          </p:stCondLst>
                                        </p:cTn>
                                        <p:tgtEl>
                                          <p:spTgt spid="9"/>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par>
                                <p:cTn id="61" presetID="10" presetClass="entr" presetSubtype="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par>
                                <p:cTn id="64" presetID="63" presetClass="path" presetSubtype="0" accel="50000" decel="50000" fill="hold" nodeType="withEffect">
                                  <p:stCondLst>
                                    <p:cond delay="0"/>
                                  </p:stCondLst>
                                  <p:childTnLst>
                                    <p:animMotion origin="layout" path="M 5E-6 0 L 0.09506 0 " pathEditMode="relative" rAng="0" ptsTypes="AA">
                                      <p:cBhvr>
                                        <p:cTn id="65" dur="1000" fill="hold"/>
                                        <p:tgtEl>
                                          <p:spTgt spid="10"/>
                                        </p:tgtEl>
                                        <p:attrNameLst>
                                          <p:attrName>ppt_x</p:attrName>
                                          <p:attrName>ppt_y</p:attrName>
                                        </p:attrNameLst>
                                      </p:cBhvr>
                                      <p:rCtr x="4753" y="0"/>
                                    </p:animMotion>
                                  </p:childTnLst>
                                </p:cTn>
                              </p:par>
                            </p:childTnLst>
                          </p:cTn>
                        </p:par>
                        <p:par>
                          <p:cTn id="66" fill="hold">
                            <p:stCondLst>
                              <p:cond delay="5000"/>
                            </p:stCondLst>
                            <p:childTnLst>
                              <p:par>
                                <p:cTn id="67" presetID="1" presetClass="exit" presetSubtype="0" fill="hold" nodeType="afterEffect">
                                  <p:stCondLst>
                                    <p:cond delay="0"/>
                                  </p:stCondLst>
                                  <p:childTnLst>
                                    <p:set>
                                      <p:cBhvr>
                                        <p:cTn id="68" dur="1" fill="hold">
                                          <p:stCondLst>
                                            <p:cond delay="0"/>
                                          </p:stCondLst>
                                        </p:cTn>
                                        <p:tgtEl>
                                          <p:spTgt spid="10"/>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par>
                                <p:cTn id="71" presetID="63" presetClass="path" presetSubtype="0" accel="50000" decel="50000" fill="hold" nodeType="withEffect">
                                  <p:stCondLst>
                                    <p:cond delay="0"/>
                                  </p:stCondLst>
                                  <p:childTnLst>
                                    <p:animMotion origin="layout" path="M 2.70833E-6 0 L 0.09505 0 " pathEditMode="relative" rAng="0" ptsTypes="AA">
                                      <p:cBhvr>
                                        <p:cTn id="72" dur="1000" fill="hold"/>
                                        <p:tgtEl>
                                          <p:spTgt spid="13"/>
                                        </p:tgtEl>
                                        <p:attrNameLst>
                                          <p:attrName>ppt_x</p:attrName>
                                          <p:attrName>ppt_y</p:attrName>
                                        </p:attrNameLst>
                                      </p:cBhvr>
                                      <p:rCtr x="4753" y="0"/>
                                    </p:animMotion>
                                  </p:childTnLst>
                                </p:cTn>
                              </p:par>
                              <p:par>
                                <p:cTn id="73" presetID="10" presetClass="entr" presetSubtype="0"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856AC-B603-3646-3EE7-A5B1991B10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60343D-5EBF-DEDD-3408-FC47FF6185FF}"/>
              </a:ext>
            </a:extLst>
          </p:cNvPr>
          <p:cNvSpPr>
            <a:spLocks noGrp="1"/>
          </p:cNvSpPr>
          <p:nvPr>
            <p:ph type="title"/>
          </p:nvPr>
        </p:nvSpPr>
        <p:spPr>
          <a:xfrm>
            <a:off x="246888" y="256032"/>
            <a:ext cx="11704320" cy="512064"/>
          </a:xfrm>
        </p:spPr>
        <p:txBody>
          <a:bodyPr>
            <a:normAutofit fontScale="90000"/>
          </a:bodyPr>
          <a:lstStyle/>
          <a:p>
            <a:r>
              <a:rPr lang="en-US"/>
              <a:t>Convolution Layer</a:t>
            </a:r>
          </a:p>
        </p:txBody>
      </p:sp>
      <p:graphicFrame>
        <p:nvGraphicFramePr>
          <p:cNvPr id="14" name="Content Placeholder 25">
            <a:extLst>
              <a:ext uri="{FF2B5EF4-FFF2-40B4-BE49-F238E27FC236}">
                <a16:creationId xmlns:a16="http://schemas.microsoft.com/office/drawing/2014/main" id="{66AEEC65-FA23-E6E6-1B6A-F19C2CB0B5FB}"/>
              </a:ext>
            </a:extLst>
          </p:cNvPr>
          <p:cNvGraphicFramePr>
            <a:graphicFrameLocks/>
          </p:cNvGraphicFramePr>
          <p:nvPr>
            <p:extLst>
              <p:ext uri="{D42A27DB-BD31-4B8C-83A1-F6EECF244321}">
                <p14:modId xmlns:p14="http://schemas.microsoft.com/office/powerpoint/2010/main" val="3108430339"/>
              </p:ext>
            </p:extLst>
          </p:nvPr>
        </p:nvGraphicFramePr>
        <p:xfrm>
          <a:off x="1457391" y="1704868"/>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 Value 1</a:t>
                      </a:r>
                    </a:p>
                  </a:txBody>
                  <a:tcPr anchor="ctr"/>
                </a:tc>
                <a:extLst>
                  <a:ext uri="{0D108BD9-81ED-4DB2-BD59-A6C34878D82A}">
                    <a16:rowId xmlns:a16="http://schemas.microsoft.com/office/drawing/2014/main" val="1578509855"/>
                  </a:ext>
                </a:extLst>
              </a:tr>
            </a:tbl>
          </a:graphicData>
        </a:graphic>
      </p:graphicFrame>
      <p:graphicFrame>
        <p:nvGraphicFramePr>
          <p:cNvPr id="15" name="Content Placeholder 25">
            <a:extLst>
              <a:ext uri="{FF2B5EF4-FFF2-40B4-BE49-F238E27FC236}">
                <a16:creationId xmlns:a16="http://schemas.microsoft.com/office/drawing/2014/main" id="{7B0BDF12-E1DE-C83D-D254-ACF1269F7842}"/>
              </a:ext>
            </a:extLst>
          </p:cNvPr>
          <p:cNvGraphicFramePr>
            <a:graphicFrameLocks/>
          </p:cNvGraphicFramePr>
          <p:nvPr>
            <p:extLst>
              <p:ext uri="{D42A27DB-BD31-4B8C-83A1-F6EECF244321}">
                <p14:modId xmlns:p14="http://schemas.microsoft.com/office/powerpoint/2010/main" val="3483654286"/>
              </p:ext>
            </p:extLst>
          </p:nvPr>
        </p:nvGraphicFramePr>
        <p:xfrm>
          <a:off x="2620868" y="1704868"/>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Value 2</a:t>
                      </a:r>
                    </a:p>
                  </a:txBody>
                  <a:tcPr anchor="ctr"/>
                </a:tc>
                <a:extLst>
                  <a:ext uri="{0D108BD9-81ED-4DB2-BD59-A6C34878D82A}">
                    <a16:rowId xmlns:a16="http://schemas.microsoft.com/office/drawing/2014/main" val="1578509855"/>
                  </a:ext>
                </a:extLst>
              </a:tr>
            </a:tbl>
          </a:graphicData>
        </a:graphic>
      </p:graphicFrame>
      <p:graphicFrame>
        <p:nvGraphicFramePr>
          <p:cNvPr id="16" name="Content Placeholder 25">
            <a:extLst>
              <a:ext uri="{FF2B5EF4-FFF2-40B4-BE49-F238E27FC236}">
                <a16:creationId xmlns:a16="http://schemas.microsoft.com/office/drawing/2014/main" id="{9DADF1BD-B24B-DFF2-28E0-8F4C7D753FF2}"/>
              </a:ext>
            </a:extLst>
          </p:cNvPr>
          <p:cNvGraphicFramePr>
            <a:graphicFrameLocks/>
          </p:cNvGraphicFramePr>
          <p:nvPr>
            <p:extLst>
              <p:ext uri="{D42A27DB-BD31-4B8C-83A1-F6EECF244321}">
                <p14:modId xmlns:p14="http://schemas.microsoft.com/office/powerpoint/2010/main" val="459037857"/>
              </p:ext>
            </p:extLst>
          </p:nvPr>
        </p:nvGraphicFramePr>
        <p:xfrm>
          <a:off x="3784345" y="1712414"/>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Value 3</a:t>
                      </a:r>
                    </a:p>
                  </a:txBody>
                  <a:tcPr anchor="ctr"/>
                </a:tc>
                <a:extLst>
                  <a:ext uri="{0D108BD9-81ED-4DB2-BD59-A6C34878D82A}">
                    <a16:rowId xmlns:a16="http://schemas.microsoft.com/office/drawing/2014/main" val="1578509855"/>
                  </a:ext>
                </a:extLst>
              </a:tr>
            </a:tbl>
          </a:graphicData>
        </a:graphic>
      </p:graphicFrame>
      <p:graphicFrame>
        <p:nvGraphicFramePr>
          <p:cNvPr id="17" name="Content Placeholder 25">
            <a:extLst>
              <a:ext uri="{FF2B5EF4-FFF2-40B4-BE49-F238E27FC236}">
                <a16:creationId xmlns:a16="http://schemas.microsoft.com/office/drawing/2014/main" id="{27DA51F0-DC14-30E5-4430-90C26CB5312B}"/>
              </a:ext>
            </a:extLst>
          </p:cNvPr>
          <p:cNvGraphicFramePr>
            <a:graphicFrameLocks/>
          </p:cNvGraphicFramePr>
          <p:nvPr>
            <p:extLst>
              <p:ext uri="{D42A27DB-BD31-4B8C-83A1-F6EECF244321}">
                <p14:modId xmlns:p14="http://schemas.microsoft.com/office/powerpoint/2010/main" val="4290319186"/>
              </p:ext>
            </p:extLst>
          </p:nvPr>
        </p:nvGraphicFramePr>
        <p:xfrm>
          <a:off x="4947822" y="1716187"/>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Value 4</a:t>
                      </a:r>
                    </a:p>
                  </a:txBody>
                  <a:tcPr anchor="ctr"/>
                </a:tc>
                <a:extLst>
                  <a:ext uri="{0D108BD9-81ED-4DB2-BD59-A6C34878D82A}">
                    <a16:rowId xmlns:a16="http://schemas.microsoft.com/office/drawing/2014/main" val="1578509855"/>
                  </a:ext>
                </a:extLst>
              </a:tr>
            </a:tbl>
          </a:graphicData>
        </a:graphic>
      </p:graphicFrame>
      <p:graphicFrame>
        <p:nvGraphicFramePr>
          <p:cNvPr id="18" name="Content Placeholder 25">
            <a:extLst>
              <a:ext uri="{FF2B5EF4-FFF2-40B4-BE49-F238E27FC236}">
                <a16:creationId xmlns:a16="http://schemas.microsoft.com/office/drawing/2014/main" id="{3DB1E460-75F4-5619-162B-45638AD10676}"/>
              </a:ext>
            </a:extLst>
          </p:cNvPr>
          <p:cNvGraphicFramePr>
            <a:graphicFrameLocks/>
          </p:cNvGraphicFramePr>
          <p:nvPr>
            <p:extLst>
              <p:ext uri="{D42A27DB-BD31-4B8C-83A1-F6EECF244321}">
                <p14:modId xmlns:p14="http://schemas.microsoft.com/office/powerpoint/2010/main" val="1985854451"/>
              </p:ext>
            </p:extLst>
          </p:nvPr>
        </p:nvGraphicFramePr>
        <p:xfrm>
          <a:off x="6111299" y="1716187"/>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Value 5</a:t>
                      </a:r>
                    </a:p>
                  </a:txBody>
                  <a:tcPr anchor="ctr"/>
                </a:tc>
                <a:extLst>
                  <a:ext uri="{0D108BD9-81ED-4DB2-BD59-A6C34878D82A}">
                    <a16:rowId xmlns:a16="http://schemas.microsoft.com/office/drawing/2014/main" val="1578509855"/>
                  </a:ext>
                </a:extLst>
              </a:tr>
            </a:tbl>
          </a:graphicData>
        </a:graphic>
      </p:graphicFrame>
      <p:graphicFrame>
        <p:nvGraphicFramePr>
          <p:cNvPr id="19" name="Content Placeholder 25">
            <a:extLst>
              <a:ext uri="{FF2B5EF4-FFF2-40B4-BE49-F238E27FC236}">
                <a16:creationId xmlns:a16="http://schemas.microsoft.com/office/drawing/2014/main" id="{0F45F62A-09C9-6499-CC31-46AE6009F617}"/>
              </a:ext>
            </a:extLst>
          </p:cNvPr>
          <p:cNvGraphicFramePr>
            <a:graphicFrameLocks/>
          </p:cNvGraphicFramePr>
          <p:nvPr>
            <p:extLst>
              <p:ext uri="{D42A27DB-BD31-4B8C-83A1-F6EECF244321}">
                <p14:modId xmlns:p14="http://schemas.microsoft.com/office/powerpoint/2010/main" val="4096853067"/>
              </p:ext>
            </p:extLst>
          </p:nvPr>
        </p:nvGraphicFramePr>
        <p:xfrm>
          <a:off x="7274776" y="1723733"/>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Value 6</a:t>
                      </a:r>
                    </a:p>
                  </a:txBody>
                  <a:tcPr anchor="ctr"/>
                </a:tc>
                <a:extLst>
                  <a:ext uri="{0D108BD9-81ED-4DB2-BD59-A6C34878D82A}">
                    <a16:rowId xmlns:a16="http://schemas.microsoft.com/office/drawing/2014/main" val="1578509855"/>
                  </a:ext>
                </a:extLst>
              </a:tr>
            </a:tbl>
          </a:graphicData>
        </a:graphic>
      </p:graphicFrame>
      <p:graphicFrame>
        <p:nvGraphicFramePr>
          <p:cNvPr id="20" name="Content Placeholder 25">
            <a:extLst>
              <a:ext uri="{FF2B5EF4-FFF2-40B4-BE49-F238E27FC236}">
                <a16:creationId xmlns:a16="http://schemas.microsoft.com/office/drawing/2014/main" id="{FF9F4CB3-BFD4-9DA7-3C9C-6A41E31373AB}"/>
              </a:ext>
            </a:extLst>
          </p:cNvPr>
          <p:cNvGraphicFramePr>
            <a:graphicFrameLocks/>
          </p:cNvGraphicFramePr>
          <p:nvPr>
            <p:extLst>
              <p:ext uri="{D42A27DB-BD31-4B8C-83A1-F6EECF244321}">
                <p14:modId xmlns:p14="http://schemas.microsoft.com/office/powerpoint/2010/main" val="882697383"/>
              </p:ext>
            </p:extLst>
          </p:nvPr>
        </p:nvGraphicFramePr>
        <p:xfrm>
          <a:off x="8438253" y="1723733"/>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Value 7</a:t>
                      </a:r>
                    </a:p>
                  </a:txBody>
                  <a:tcPr anchor="ctr"/>
                </a:tc>
                <a:extLst>
                  <a:ext uri="{0D108BD9-81ED-4DB2-BD59-A6C34878D82A}">
                    <a16:rowId xmlns:a16="http://schemas.microsoft.com/office/drawing/2014/main" val="1578509855"/>
                  </a:ext>
                </a:extLst>
              </a:tr>
            </a:tbl>
          </a:graphicData>
        </a:graphic>
      </p:graphicFrame>
      <p:graphicFrame>
        <p:nvGraphicFramePr>
          <p:cNvPr id="28" name="Content Placeholder 25">
            <a:extLst>
              <a:ext uri="{FF2B5EF4-FFF2-40B4-BE49-F238E27FC236}">
                <a16:creationId xmlns:a16="http://schemas.microsoft.com/office/drawing/2014/main" id="{B0202487-F46E-5EB8-C237-F662CD28B2F2}"/>
              </a:ext>
            </a:extLst>
          </p:cNvPr>
          <p:cNvGraphicFramePr>
            <a:graphicFrameLocks/>
          </p:cNvGraphicFramePr>
          <p:nvPr>
            <p:extLst>
              <p:ext uri="{D42A27DB-BD31-4B8C-83A1-F6EECF244321}">
                <p14:modId xmlns:p14="http://schemas.microsoft.com/office/powerpoint/2010/main" val="4178652050"/>
              </p:ext>
            </p:extLst>
          </p:nvPr>
        </p:nvGraphicFramePr>
        <p:xfrm>
          <a:off x="9601730" y="1723733"/>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Value 8</a:t>
                      </a:r>
                    </a:p>
                  </a:txBody>
                  <a:tcPr anchor="ctr"/>
                </a:tc>
                <a:extLst>
                  <a:ext uri="{0D108BD9-81ED-4DB2-BD59-A6C34878D82A}">
                    <a16:rowId xmlns:a16="http://schemas.microsoft.com/office/drawing/2014/main" val="1578509855"/>
                  </a:ext>
                </a:extLst>
              </a:tr>
            </a:tbl>
          </a:graphicData>
        </a:graphic>
      </p:graphicFrame>
      <p:graphicFrame>
        <p:nvGraphicFramePr>
          <p:cNvPr id="8" name="Content Placeholder 25">
            <a:extLst>
              <a:ext uri="{FF2B5EF4-FFF2-40B4-BE49-F238E27FC236}">
                <a16:creationId xmlns:a16="http://schemas.microsoft.com/office/drawing/2014/main" id="{B34C4F4F-B8DD-2C9D-EB5D-607474D24D56}"/>
              </a:ext>
            </a:extLst>
          </p:cNvPr>
          <p:cNvGraphicFramePr>
            <a:graphicFrameLocks/>
          </p:cNvGraphicFramePr>
          <p:nvPr>
            <p:extLst>
              <p:ext uri="{D42A27DB-BD31-4B8C-83A1-F6EECF244321}">
                <p14:modId xmlns:p14="http://schemas.microsoft.com/office/powerpoint/2010/main" val="3102698255"/>
              </p:ext>
            </p:extLst>
          </p:nvPr>
        </p:nvGraphicFramePr>
        <p:xfrm>
          <a:off x="1457391" y="3403419"/>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Value 1</a:t>
                      </a:r>
                    </a:p>
                  </a:txBody>
                  <a:tcPr anchor="ctr"/>
                </a:tc>
                <a:extLst>
                  <a:ext uri="{0D108BD9-81ED-4DB2-BD59-A6C34878D82A}">
                    <a16:rowId xmlns:a16="http://schemas.microsoft.com/office/drawing/2014/main" val="1578509855"/>
                  </a:ext>
                </a:extLst>
              </a:tr>
            </a:tbl>
          </a:graphicData>
        </a:graphic>
      </p:graphicFrame>
      <p:graphicFrame>
        <p:nvGraphicFramePr>
          <p:cNvPr id="11" name="Content Placeholder 25">
            <a:extLst>
              <a:ext uri="{FF2B5EF4-FFF2-40B4-BE49-F238E27FC236}">
                <a16:creationId xmlns:a16="http://schemas.microsoft.com/office/drawing/2014/main" id="{9509E3CD-E8FE-36F3-49AE-5202EDD00E3F}"/>
              </a:ext>
            </a:extLst>
          </p:cNvPr>
          <p:cNvGraphicFramePr>
            <a:graphicFrameLocks/>
          </p:cNvGraphicFramePr>
          <p:nvPr>
            <p:extLst>
              <p:ext uri="{D42A27DB-BD31-4B8C-83A1-F6EECF244321}">
                <p14:modId xmlns:p14="http://schemas.microsoft.com/office/powerpoint/2010/main" val="3680812354"/>
              </p:ext>
            </p:extLst>
          </p:nvPr>
        </p:nvGraphicFramePr>
        <p:xfrm>
          <a:off x="2620868" y="3403419"/>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Value 2</a:t>
                      </a:r>
                    </a:p>
                  </a:txBody>
                  <a:tcPr anchor="ctr"/>
                </a:tc>
                <a:extLst>
                  <a:ext uri="{0D108BD9-81ED-4DB2-BD59-A6C34878D82A}">
                    <a16:rowId xmlns:a16="http://schemas.microsoft.com/office/drawing/2014/main" val="1578509855"/>
                  </a:ext>
                </a:extLst>
              </a:tr>
            </a:tbl>
          </a:graphicData>
        </a:graphic>
      </p:graphicFrame>
      <p:graphicFrame>
        <p:nvGraphicFramePr>
          <p:cNvPr id="12" name="Content Placeholder 25">
            <a:extLst>
              <a:ext uri="{FF2B5EF4-FFF2-40B4-BE49-F238E27FC236}">
                <a16:creationId xmlns:a16="http://schemas.microsoft.com/office/drawing/2014/main" id="{46052A2A-5D09-D1CB-EF65-4BBB042D3259}"/>
              </a:ext>
            </a:extLst>
          </p:cNvPr>
          <p:cNvGraphicFramePr>
            <a:graphicFrameLocks/>
          </p:cNvGraphicFramePr>
          <p:nvPr>
            <p:extLst>
              <p:ext uri="{D42A27DB-BD31-4B8C-83A1-F6EECF244321}">
                <p14:modId xmlns:p14="http://schemas.microsoft.com/office/powerpoint/2010/main" val="2247591993"/>
              </p:ext>
            </p:extLst>
          </p:nvPr>
        </p:nvGraphicFramePr>
        <p:xfrm>
          <a:off x="3784345" y="3410965"/>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Value 3</a:t>
                      </a:r>
                    </a:p>
                  </a:txBody>
                  <a:tcPr anchor="ctr"/>
                </a:tc>
                <a:extLst>
                  <a:ext uri="{0D108BD9-81ED-4DB2-BD59-A6C34878D82A}">
                    <a16:rowId xmlns:a16="http://schemas.microsoft.com/office/drawing/2014/main" val="1578509855"/>
                  </a:ext>
                </a:extLst>
              </a:tr>
            </a:tbl>
          </a:graphicData>
        </a:graphic>
      </p:graphicFrame>
      <p:graphicFrame>
        <p:nvGraphicFramePr>
          <p:cNvPr id="21" name="Content Placeholder 25">
            <a:extLst>
              <a:ext uri="{FF2B5EF4-FFF2-40B4-BE49-F238E27FC236}">
                <a16:creationId xmlns:a16="http://schemas.microsoft.com/office/drawing/2014/main" id="{4A84D6F6-58CF-73F2-3618-975DB17F1DBB}"/>
              </a:ext>
            </a:extLst>
          </p:cNvPr>
          <p:cNvGraphicFramePr>
            <a:graphicFrameLocks/>
          </p:cNvGraphicFramePr>
          <p:nvPr>
            <p:extLst>
              <p:ext uri="{D42A27DB-BD31-4B8C-83A1-F6EECF244321}">
                <p14:modId xmlns:p14="http://schemas.microsoft.com/office/powerpoint/2010/main" val="1860477761"/>
              </p:ext>
            </p:extLst>
          </p:nvPr>
        </p:nvGraphicFramePr>
        <p:xfrm>
          <a:off x="4947822" y="3414738"/>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Value 4</a:t>
                      </a:r>
                    </a:p>
                  </a:txBody>
                  <a:tcPr anchor="ctr"/>
                </a:tc>
                <a:extLst>
                  <a:ext uri="{0D108BD9-81ED-4DB2-BD59-A6C34878D82A}">
                    <a16:rowId xmlns:a16="http://schemas.microsoft.com/office/drawing/2014/main" val="1578509855"/>
                  </a:ext>
                </a:extLst>
              </a:tr>
            </a:tbl>
          </a:graphicData>
        </a:graphic>
      </p:graphicFrame>
      <p:graphicFrame>
        <p:nvGraphicFramePr>
          <p:cNvPr id="22" name="Content Placeholder 25">
            <a:extLst>
              <a:ext uri="{FF2B5EF4-FFF2-40B4-BE49-F238E27FC236}">
                <a16:creationId xmlns:a16="http://schemas.microsoft.com/office/drawing/2014/main" id="{66A2DC93-A622-87C6-4DBF-6C0D063159C7}"/>
              </a:ext>
            </a:extLst>
          </p:cNvPr>
          <p:cNvGraphicFramePr>
            <a:graphicFrameLocks/>
          </p:cNvGraphicFramePr>
          <p:nvPr>
            <p:extLst>
              <p:ext uri="{D42A27DB-BD31-4B8C-83A1-F6EECF244321}">
                <p14:modId xmlns:p14="http://schemas.microsoft.com/office/powerpoint/2010/main" val="3727615016"/>
              </p:ext>
            </p:extLst>
          </p:nvPr>
        </p:nvGraphicFramePr>
        <p:xfrm>
          <a:off x="6111299" y="3414738"/>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Value 5</a:t>
                      </a:r>
                    </a:p>
                  </a:txBody>
                  <a:tcPr anchor="ctr"/>
                </a:tc>
                <a:extLst>
                  <a:ext uri="{0D108BD9-81ED-4DB2-BD59-A6C34878D82A}">
                    <a16:rowId xmlns:a16="http://schemas.microsoft.com/office/drawing/2014/main" val="1578509855"/>
                  </a:ext>
                </a:extLst>
              </a:tr>
            </a:tbl>
          </a:graphicData>
        </a:graphic>
      </p:graphicFrame>
      <p:graphicFrame>
        <p:nvGraphicFramePr>
          <p:cNvPr id="23" name="Content Placeholder 25">
            <a:extLst>
              <a:ext uri="{FF2B5EF4-FFF2-40B4-BE49-F238E27FC236}">
                <a16:creationId xmlns:a16="http://schemas.microsoft.com/office/drawing/2014/main" id="{1DFA34AA-B121-3E71-82F6-C65E5937B21F}"/>
              </a:ext>
            </a:extLst>
          </p:cNvPr>
          <p:cNvGraphicFramePr>
            <a:graphicFrameLocks/>
          </p:cNvGraphicFramePr>
          <p:nvPr>
            <p:extLst>
              <p:ext uri="{D42A27DB-BD31-4B8C-83A1-F6EECF244321}">
                <p14:modId xmlns:p14="http://schemas.microsoft.com/office/powerpoint/2010/main" val="1881787916"/>
              </p:ext>
            </p:extLst>
          </p:nvPr>
        </p:nvGraphicFramePr>
        <p:xfrm>
          <a:off x="7274776" y="3422284"/>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Value 6</a:t>
                      </a:r>
                    </a:p>
                  </a:txBody>
                  <a:tcPr anchor="ctr"/>
                </a:tc>
                <a:extLst>
                  <a:ext uri="{0D108BD9-81ED-4DB2-BD59-A6C34878D82A}">
                    <a16:rowId xmlns:a16="http://schemas.microsoft.com/office/drawing/2014/main" val="1578509855"/>
                  </a:ext>
                </a:extLst>
              </a:tr>
            </a:tbl>
          </a:graphicData>
        </a:graphic>
      </p:graphicFrame>
      <p:graphicFrame>
        <p:nvGraphicFramePr>
          <p:cNvPr id="24" name="Content Placeholder 25">
            <a:extLst>
              <a:ext uri="{FF2B5EF4-FFF2-40B4-BE49-F238E27FC236}">
                <a16:creationId xmlns:a16="http://schemas.microsoft.com/office/drawing/2014/main" id="{DA25F09A-2DDA-87B9-17ED-37FBF7067FAB}"/>
              </a:ext>
            </a:extLst>
          </p:cNvPr>
          <p:cNvGraphicFramePr>
            <a:graphicFrameLocks/>
          </p:cNvGraphicFramePr>
          <p:nvPr>
            <p:extLst>
              <p:ext uri="{D42A27DB-BD31-4B8C-83A1-F6EECF244321}">
                <p14:modId xmlns:p14="http://schemas.microsoft.com/office/powerpoint/2010/main" val="2896949600"/>
              </p:ext>
            </p:extLst>
          </p:nvPr>
        </p:nvGraphicFramePr>
        <p:xfrm>
          <a:off x="8438253" y="3422284"/>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Value 7</a:t>
                      </a:r>
                    </a:p>
                  </a:txBody>
                  <a:tcPr anchor="ctr"/>
                </a:tc>
                <a:extLst>
                  <a:ext uri="{0D108BD9-81ED-4DB2-BD59-A6C34878D82A}">
                    <a16:rowId xmlns:a16="http://schemas.microsoft.com/office/drawing/2014/main" val="1578509855"/>
                  </a:ext>
                </a:extLst>
              </a:tr>
            </a:tbl>
          </a:graphicData>
        </a:graphic>
      </p:graphicFrame>
      <p:graphicFrame>
        <p:nvGraphicFramePr>
          <p:cNvPr id="25" name="Content Placeholder 25">
            <a:extLst>
              <a:ext uri="{FF2B5EF4-FFF2-40B4-BE49-F238E27FC236}">
                <a16:creationId xmlns:a16="http://schemas.microsoft.com/office/drawing/2014/main" id="{D7866599-D814-7B93-F1AA-175BF7339502}"/>
              </a:ext>
            </a:extLst>
          </p:cNvPr>
          <p:cNvGraphicFramePr>
            <a:graphicFrameLocks/>
          </p:cNvGraphicFramePr>
          <p:nvPr>
            <p:extLst>
              <p:ext uri="{D42A27DB-BD31-4B8C-83A1-F6EECF244321}">
                <p14:modId xmlns:p14="http://schemas.microsoft.com/office/powerpoint/2010/main" val="3580765261"/>
              </p:ext>
            </p:extLst>
          </p:nvPr>
        </p:nvGraphicFramePr>
        <p:xfrm>
          <a:off x="9601730" y="3422284"/>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Value 8</a:t>
                      </a:r>
                    </a:p>
                  </a:txBody>
                  <a:tcPr anchor="ctr"/>
                </a:tc>
                <a:extLst>
                  <a:ext uri="{0D108BD9-81ED-4DB2-BD59-A6C34878D82A}">
                    <a16:rowId xmlns:a16="http://schemas.microsoft.com/office/drawing/2014/main" val="1578509855"/>
                  </a:ext>
                </a:extLst>
              </a:tr>
            </a:tbl>
          </a:graphicData>
        </a:graphic>
      </p:graphicFrame>
      <p:graphicFrame>
        <p:nvGraphicFramePr>
          <p:cNvPr id="29" name="Content Placeholder 25">
            <a:extLst>
              <a:ext uri="{FF2B5EF4-FFF2-40B4-BE49-F238E27FC236}">
                <a16:creationId xmlns:a16="http://schemas.microsoft.com/office/drawing/2014/main" id="{8DE674C8-7631-0F09-9CE6-EDDB7B57F543}"/>
              </a:ext>
            </a:extLst>
          </p:cNvPr>
          <p:cNvGraphicFramePr>
            <a:graphicFrameLocks/>
          </p:cNvGraphicFramePr>
          <p:nvPr>
            <p:extLst>
              <p:ext uri="{D42A27DB-BD31-4B8C-83A1-F6EECF244321}">
                <p14:modId xmlns:p14="http://schemas.microsoft.com/office/powerpoint/2010/main" val="2583135971"/>
              </p:ext>
            </p:extLst>
          </p:nvPr>
        </p:nvGraphicFramePr>
        <p:xfrm>
          <a:off x="1457391" y="5057221"/>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Value 1</a:t>
                      </a:r>
                    </a:p>
                  </a:txBody>
                  <a:tcPr anchor="ctr"/>
                </a:tc>
                <a:extLst>
                  <a:ext uri="{0D108BD9-81ED-4DB2-BD59-A6C34878D82A}">
                    <a16:rowId xmlns:a16="http://schemas.microsoft.com/office/drawing/2014/main" val="1578509855"/>
                  </a:ext>
                </a:extLst>
              </a:tr>
            </a:tbl>
          </a:graphicData>
        </a:graphic>
      </p:graphicFrame>
      <p:graphicFrame>
        <p:nvGraphicFramePr>
          <p:cNvPr id="30" name="Content Placeholder 25">
            <a:extLst>
              <a:ext uri="{FF2B5EF4-FFF2-40B4-BE49-F238E27FC236}">
                <a16:creationId xmlns:a16="http://schemas.microsoft.com/office/drawing/2014/main" id="{320F7679-F701-5BBC-0CEB-B69D046B85E6}"/>
              </a:ext>
            </a:extLst>
          </p:cNvPr>
          <p:cNvGraphicFramePr>
            <a:graphicFrameLocks/>
          </p:cNvGraphicFramePr>
          <p:nvPr>
            <p:extLst>
              <p:ext uri="{D42A27DB-BD31-4B8C-83A1-F6EECF244321}">
                <p14:modId xmlns:p14="http://schemas.microsoft.com/office/powerpoint/2010/main" val="2659920423"/>
              </p:ext>
            </p:extLst>
          </p:nvPr>
        </p:nvGraphicFramePr>
        <p:xfrm>
          <a:off x="2620868" y="5057221"/>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Value 2</a:t>
                      </a:r>
                    </a:p>
                  </a:txBody>
                  <a:tcPr anchor="ctr"/>
                </a:tc>
                <a:extLst>
                  <a:ext uri="{0D108BD9-81ED-4DB2-BD59-A6C34878D82A}">
                    <a16:rowId xmlns:a16="http://schemas.microsoft.com/office/drawing/2014/main" val="1578509855"/>
                  </a:ext>
                </a:extLst>
              </a:tr>
            </a:tbl>
          </a:graphicData>
        </a:graphic>
      </p:graphicFrame>
      <p:graphicFrame>
        <p:nvGraphicFramePr>
          <p:cNvPr id="31" name="Content Placeholder 25">
            <a:extLst>
              <a:ext uri="{FF2B5EF4-FFF2-40B4-BE49-F238E27FC236}">
                <a16:creationId xmlns:a16="http://schemas.microsoft.com/office/drawing/2014/main" id="{018F0B62-1EEF-54DD-D8E8-7D26F83B5969}"/>
              </a:ext>
            </a:extLst>
          </p:cNvPr>
          <p:cNvGraphicFramePr>
            <a:graphicFrameLocks/>
          </p:cNvGraphicFramePr>
          <p:nvPr>
            <p:extLst>
              <p:ext uri="{D42A27DB-BD31-4B8C-83A1-F6EECF244321}">
                <p14:modId xmlns:p14="http://schemas.microsoft.com/office/powerpoint/2010/main" val="2166845167"/>
              </p:ext>
            </p:extLst>
          </p:nvPr>
        </p:nvGraphicFramePr>
        <p:xfrm>
          <a:off x="3784345" y="5064767"/>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Value 3</a:t>
                      </a:r>
                    </a:p>
                  </a:txBody>
                  <a:tcPr anchor="ctr"/>
                </a:tc>
                <a:extLst>
                  <a:ext uri="{0D108BD9-81ED-4DB2-BD59-A6C34878D82A}">
                    <a16:rowId xmlns:a16="http://schemas.microsoft.com/office/drawing/2014/main" val="1578509855"/>
                  </a:ext>
                </a:extLst>
              </a:tr>
            </a:tbl>
          </a:graphicData>
        </a:graphic>
      </p:graphicFrame>
      <p:graphicFrame>
        <p:nvGraphicFramePr>
          <p:cNvPr id="32" name="Content Placeholder 25">
            <a:extLst>
              <a:ext uri="{FF2B5EF4-FFF2-40B4-BE49-F238E27FC236}">
                <a16:creationId xmlns:a16="http://schemas.microsoft.com/office/drawing/2014/main" id="{9FCA3912-A9F1-24DD-F692-EFF735ABB110}"/>
              </a:ext>
            </a:extLst>
          </p:cNvPr>
          <p:cNvGraphicFramePr>
            <a:graphicFrameLocks/>
          </p:cNvGraphicFramePr>
          <p:nvPr>
            <p:extLst>
              <p:ext uri="{D42A27DB-BD31-4B8C-83A1-F6EECF244321}">
                <p14:modId xmlns:p14="http://schemas.microsoft.com/office/powerpoint/2010/main" val="1699012750"/>
              </p:ext>
            </p:extLst>
          </p:nvPr>
        </p:nvGraphicFramePr>
        <p:xfrm>
          <a:off x="4947822" y="5068540"/>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Value 4</a:t>
                      </a:r>
                    </a:p>
                  </a:txBody>
                  <a:tcPr anchor="ctr"/>
                </a:tc>
                <a:extLst>
                  <a:ext uri="{0D108BD9-81ED-4DB2-BD59-A6C34878D82A}">
                    <a16:rowId xmlns:a16="http://schemas.microsoft.com/office/drawing/2014/main" val="1578509855"/>
                  </a:ext>
                </a:extLst>
              </a:tr>
            </a:tbl>
          </a:graphicData>
        </a:graphic>
      </p:graphicFrame>
      <p:graphicFrame>
        <p:nvGraphicFramePr>
          <p:cNvPr id="33" name="Content Placeholder 25">
            <a:extLst>
              <a:ext uri="{FF2B5EF4-FFF2-40B4-BE49-F238E27FC236}">
                <a16:creationId xmlns:a16="http://schemas.microsoft.com/office/drawing/2014/main" id="{A9A74B97-8D7A-643D-8912-8B60B2755566}"/>
              </a:ext>
            </a:extLst>
          </p:cNvPr>
          <p:cNvGraphicFramePr>
            <a:graphicFrameLocks/>
          </p:cNvGraphicFramePr>
          <p:nvPr>
            <p:extLst>
              <p:ext uri="{D42A27DB-BD31-4B8C-83A1-F6EECF244321}">
                <p14:modId xmlns:p14="http://schemas.microsoft.com/office/powerpoint/2010/main" val="69184029"/>
              </p:ext>
            </p:extLst>
          </p:nvPr>
        </p:nvGraphicFramePr>
        <p:xfrm>
          <a:off x="6111299" y="5068540"/>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Value 5</a:t>
                      </a:r>
                    </a:p>
                  </a:txBody>
                  <a:tcPr anchor="ctr"/>
                </a:tc>
                <a:extLst>
                  <a:ext uri="{0D108BD9-81ED-4DB2-BD59-A6C34878D82A}">
                    <a16:rowId xmlns:a16="http://schemas.microsoft.com/office/drawing/2014/main" val="1578509855"/>
                  </a:ext>
                </a:extLst>
              </a:tr>
            </a:tbl>
          </a:graphicData>
        </a:graphic>
      </p:graphicFrame>
      <p:graphicFrame>
        <p:nvGraphicFramePr>
          <p:cNvPr id="34" name="Content Placeholder 25">
            <a:extLst>
              <a:ext uri="{FF2B5EF4-FFF2-40B4-BE49-F238E27FC236}">
                <a16:creationId xmlns:a16="http://schemas.microsoft.com/office/drawing/2014/main" id="{4C66B2BF-3EA5-BA32-2811-C0EFE142007B}"/>
              </a:ext>
            </a:extLst>
          </p:cNvPr>
          <p:cNvGraphicFramePr>
            <a:graphicFrameLocks/>
          </p:cNvGraphicFramePr>
          <p:nvPr>
            <p:extLst>
              <p:ext uri="{D42A27DB-BD31-4B8C-83A1-F6EECF244321}">
                <p14:modId xmlns:p14="http://schemas.microsoft.com/office/powerpoint/2010/main" val="1288458993"/>
              </p:ext>
            </p:extLst>
          </p:nvPr>
        </p:nvGraphicFramePr>
        <p:xfrm>
          <a:off x="7274776" y="5076086"/>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Value 6</a:t>
                      </a:r>
                    </a:p>
                  </a:txBody>
                  <a:tcPr anchor="ctr"/>
                </a:tc>
                <a:extLst>
                  <a:ext uri="{0D108BD9-81ED-4DB2-BD59-A6C34878D82A}">
                    <a16:rowId xmlns:a16="http://schemas.microsoft.com/office/drawing/2014/main" val="1578509855"/>
                  </a:ext>
                </a:extLst>
              </a:tr>
            </a:tbl>
          </a:graphicData>
        </a:graphic>
      </p:graphicFrame>
      <p:graphicFrame>
        <p:nvGraphicFramePr>
          <p:cNvPr id="35" name="Content Placeholder 25">
            <a:extLst>
              <a:ext uri="{FF2B5EF4-FFF2-40B4-BE49-F238E27FC236}">
                <a16:creationId xmlns:a16="http://schemas.microsoft.com/office/drawing/2014/main" id="{C29CC698-AECD-E69A-C152-B92FF466A102}"/>
              </a:ext>
            </a:extLst>
          </p:cNvPr>
          <p:cNvGraphicFramePr>
            <a:graphicFrameLocks/>
          </p:cNvGraphicFramePr>
          <p:nvPr>
            <p:extLst>
              <p:ext uri="{D42A27DB-BD31-4B8C-83A1-F6EECF244321}">
                <p14:modId xmlns:p14="http://schemas.microsoft.com/office/powerpoint/2010/main" val="4200179611"/>
              </p:ext>
            </p:extLst>
          </p:nvPr>
        </p:nvGraphicFramePr>
        <p:xfrm>
          <a:off x="8438253" y="5076086"/>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Value 7</a:t>
                      </a:r>
                    </a:p>
                  </a:txBody>
                  <a:tcPr anchor="ctr"/>
                </a:tc>
                <a:extLst>
                  <a:ext uri="{0D108BD9-81ED-4DB2-BD59-A6C34878D82A}">
                    <a16:rowId xmlns:a16="http://schemas.microsoft.com/office/drawing/2014/main" val="1578509855"/>
                  </a:ext>
                </a:extLst>
              </a:tr>
            </a:tbl>
          </a:graphicData>
        </a:graphic>
      </p:graphicFrame>
      <p:graphicFrame>
        <p:nvGraphicFramePr>
          <p:cNvPr id="36" name="Content Placeholder 25">
            <a:extLst>
              <a:ext uri="{FF2B5EF4-FFF2-40B4-BE49-F238E27FC236}">
                <a16:creationId xmlns:a16="http://schemas.microsoft.com/office/drawing/2014/main" id="{1E39D0BD-3279-F3F5-85CF-B19A24B04786}"/>
              </a:ext>
            </a:extLst>
          </p:cNvPr>
          <p:cNvGraphicFramePr>
            <a:graphicFrameLocks/>
          </p:cNvGraphicFramePr>
          <p:nvPr>
            <p:extLst>
              <p:ext uri="{D42A27DB-BD31-4B8C-83A1-F6EECF244321}">
                <p14:modId xmlns:p14="http://schemas.microsoft.com/office/powerpoint/2010/main" val="3555791533"/>
              </p:ext>
            </p:extLst>
          </p:nvPr>
        </p:nvGraphicFramePr>
        <p:xfrm>
          <a:off x="9601730" y="5076086"/>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Value 8</a:t>
                      </a:r>
                    </a:p>
                  </a:txBody>
                  <a:tcPr anchor="ctr"/>
                </a:tc>
                <a:extLst>
                  <a:ext uri="{0D108BD9-81ED-4DB2-BD59-A6C34878D82A}">
                    <a16:rowId xmlns:a16="http://schemas.microsoft.com/office/drawing/2014/main" val="1578509855"/>
                  </a:ext>
                </a:extLst>
              </a:tr>
            </a:tbl>
          </a:graphicData>
        </a:graphic>
      </p:graphicFrame>
      <p:sp>
        <p:nvSpPr>
          <p:cNvPr id="37" name="TextBox 36">
            <a:extLst>
              <a:ext uri="{FF2B5EF4-FFF2-40B4-BE49-F238E27FC236}">
                <a16:creationId xmlns:a16="http://schemas.microsoft.com/office/drawing/2014/main" id="{C7859568-A800-1E8E-66D1-907D4B69EFCA}"/>
              </a:ext>
            </a:extLst>
          </p:cNvPr>
          <p:cNvSpPr txBox="1"/>
          <p:nvPr/>
        </p:nvSpPr>
        <p:spPr>
          <a:xfrm>
            <a:off x="1457391" y="1258651"/>
            <a:ext cx="9277218" cy="369332"/>
          </a:xfrm>
          <a:prstGeom prst="rect">
            <a:avLst/>
          </a:prstGeom>
          <a:noFill/>
        </p:spPr>
        <p:txBody>
          <a:bodyPr wrap="square" rtlCol="0">
            <a:spAutoFit/>
          </a:bodyPr>
          <a:lstStyle/>
          <a:p>
            <a:pPr algn="ctr"/>
            <a:r>
              <a:rPr lang="en-US"/>
              <a:t> Filter 1 Output</a:t>
            </a:r>
          </a:p>
        </p:txBody>
      </p:sp>
      <p:sp>
        <p:nvSpPr>
          <p:cNvPr id="38" name="TextBox 37">
            <a:extLst>
              <a:ext uri="{FF2B5EF4-FFF2-40B4-BE49-F238E27FC236}">
                <a16:creationId xmlns:a16="http://schemas.microsoft.com/office/drawing/2014/main" id="{7B2BD3D8-33A8-5C4F-131A-0B20ED54707B}"/>
              </a:ext>
            </a:extLst>
          </p:cNvPr>
          <p:cNvSpPr txBox="1"/>
          <p:nvPr/>
        </p:nvSpPr>
        <p:spPr>
          <a:xfrm>
            <a:off x="1442596" y="3000657"/>
            <a:ext cx="9277218" cy="369332"/>
          </a:xfrm>
          <a:prstGeom prst="rect">
            <a:avLst/>
          </a:prstGeom>
          <a:noFill/>
        </p:spPr>
        <p:txBody>
          <a:bodyPr wrap="square" rtlCol="0">
            <a:spAutoFit/>
          </a:bodyPr>
          <a:lstStyle/>
          <a:p>
            <a:pPr algn="ctr"/>
            <a:r>
              <a:rPr lang="en-US"/>
              <a:t>Filter 2 Output</a:t>
            </a:r>
          </a:p>
        </p:txBody>
      </p:sp>
      <p:sp>
        <p:nvSpPr>
          <p:cNvPr id="39" name="TextBox 38">
            <a:extLst>
              <a:ext uri="{FF2B5EF4-FFF2-40B4-BE49-F238E27FC236}">
                <a16:creationId xmlns:a16="http://schemas.microsoft.com/office/drawing/2014/main" id="{F9691289-FBE5-5609-4300-E318A3A9C250}"/>
              </a:ext>
            </a:extLst>
          </p:cNvPr>
          <p:cNvSpPr txBox="1"/>
          <p:nvPr/>
        </p:nvSpPr>
        <p:spPr>
          <a:xfrm>
            <a:off x="1442596" y="4663299"/>
            <a:ext cx="9277218" cy="369332"/>
          </a:xfrm>
          <a:prstGeom prst="rect">
            <a:avLst/>
          </a:prstGeom>
          <a:noFill/>
        </p:spPr>
        <p:txBody>
          <a:bodyPr wrap="square" rtlCol="0">
            <a:spAutoFit/>
          </a:bodyPr>
          <a:lstStyle/>
          <a:p>
            <a:pPr algn="ctr"/>
            <a:r>
              <a:rPr lang="en-US"/>
              <a:t>Filter 3 Output</a:t>
            </a:r>
          </a:p>
        </p:txBody>
      </p:sp>
    </p:spTree>
    <p:extLst>
      <p:ext uri="{BB962C8B-B14F-4D97-AF65-F5344CB8AC3E}">
        <p14:creationId xmlns:p14="http://schemas.microsoft.com/office/powerpoint/2010/main" val="291171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par>
                                <p:cTn id="65" presetID="10" presetClass="entr" presetSubtype="0"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par>
                                <p:cTn id="74" presetID="10" presetClass="entr" presetSubtype="0" fill="hold"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par>
                                <p:cTn id="77" presetID="10" presetClass="entr" presetSubtype="0" fill="hold"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par>
                                <p:cTn id="80" presetID="10" presetClass="entr" presetSubtype="0" fill="hold"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par>
                                <p:cTn id="83" presetID="10" presetClass="entr" presetSubtype="0" fill="hold"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500"/>
                                        <p:tgtEl>
                                          <p:spTgt spid="3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fade">
                                      <p:cBhvr>
                                        <p:cTn id="8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5A262-71AB-005B-BBAD-40FB9EBA835E}"/>
            </a:ext>
          </a:extLst>
        </p:cNvPr>
        <p:cNvGrpSpPr/>
        <p:nvPr/>
      </p:nvGrpSpPr>
      <p:grpSpPr>
        <a:xfrm>
          <a:off x="0" y="0"/>
          <a:ext cx="0" cy="0"/>
          <a:chOff x="0" y="0"/>
          <a:chExt cx="0" cy="0"/>
        </a:xfrm>
      </p:grpSpPr>
      <p:pic>
        <p:nvPicPr>
          <p:cNvPr id="7" name="Picture 6" descr="A graph showing the number of oncology diagnostics market size&#10;&#10;Description automatically generated">
            <a:extLst>
              <a:ext uri="{FF2B5EF4-FFF2-40B4-BE49-F238E27FC236}">
                <a16:creationId xmlns:a16="http://schemas.microsoft.com/office/drawing/2014/main" id="{51D5711B-02DF-5786-D3E5-888AE6DDA79D}"/>
              </a:ext>
            </a:extLst>
          </p:cNvPr>
          <p:cNvPicPr>
            <a:picLocks noChangeAspect="1"/>
          </p:cNvPicPr>
          <p:nvPr/>
        </p:nvPicPr>
        <p:blipFill rotWithShape="1">
          <a:blip r:embed="rId3"/>
          <a:srcRect l="8188" t="14544" r="4495" b="9133"/>
          <a:stretch/>
        </p:blipFill>
        <p:spPr>
          <a:xfrm>
            <a:off x="618354" y="2398841"/>
            <a:ext cx="5597935" cy="2944653"/>
          </a:xfrm>
          <a:prstGeom prst="rect">
            <a:avLst/>
          </a:prstGeom>
        </p:spPr>
      </p:pic>
      <p:sp>
        <p:nvSpPr>
          <p:cNvPr id="8" name="TextBox 7">
            <a:extLst>
              <a:ext uri="{FF2B5EF4-FFF2-40B4-BE49-F238E27FC236}">
                <a16:creationId xmlns:a16="http://schemas.microsoft.com/office/drawing/2014/main" id="{A3E936CE-A680-6341-F5D9-495F3769F4BA}"/>
              </a:ext>
            </a:extLst>
          </p:cNvPr>
          <p:cNvSpPr txBox="1"/>
          <p:nvPr/>
        </p:nvSpPr>
        <p:spPr>
          <a:xfrm>
            <a:off x="618098" y="1892567"/>
            <a:ext cx="54923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Helvetica"/>
                <a:cs typeface="Helvetica"/>
              </a:rPr>
              <a:t>The demand for cancer diagnosis is increasing.</a:t>
            </a:r>
            <a:endParaRPr lang="en-US"/>
          </a:p>
        </p:txBody>
      </p:sp>
      <p:sp>
        <p:nvSpPr>
          <p:cNvPr id="10" name="TextBox 9">
            <a:extLst>
              <a:ext uri="{FF2B5EF4-FFF2-40B4-BE49-F238E27FC236}">
                <a16:creationId xmlns:a16="http://schemas.microsoft.com/office/drawing/2014/main" id="{48884712-552D-83C8-F0E8-78292925B0CC}"/>
              </a:ext>
            </a:extLst>
          </p:cNvPr>
          <p:cNvSpPr txBox="1"/>
          <p:nvPr/>
        </p:nvSpPr>
        <p:spPr>
          <a:xfrm>
            <a:off x="6835268" y="1896831"/>
            <a:ext cx="49533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Helvetica"/>
                <a:cs typeface="Helvetica"/>
              </a:rPr>
              <a:t>As a result, time to treatment is increasing.</a:t>
            </a:r>
          </a:p>
        </p:txBody>
      </p:sp>
      <p:sp>
        <p:nvSpPr>
          <p:cNvPr id="3" name="TextBox 2">
            <a:extLst>
              <a:ext uri="{FF2B5EF4-FFF2-40B4-BE49-F238E27FC236}">
                <a16:creationId xmlns:a16="http://schemas.microsoft.com/office/drawing/2014/main" id="{AF5609AA-7D6A-5294-B98D-0D55906AEBD8}"/>
              </a:ext>
            </a:extLst>
          </p:cNvPr>
          <p:cNvSpPr txBox="1"/>
          <p:nvPr/>
        </p:nvSpPr>
        <p:spPr>
          <a:xfrm>
            <a:off x="652699" y="5339517"/>
            <a:ext cx="545123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YEAR (2022 to 2032) </a:t>
            </a:r>
          </a:p>
          <a:p>
            <a:pPr algn="ctr"/>
            <a:endParaRPr lang="en-US"/>
          </a:p>
          <a:p>
            <a:pPr algn="ctr"/>
            <a:r>
              <a:rPr lang="en-US">
                <a:hlinkClick r:id="rId4"/>
              </a:rPr>
              <a:t>(Nova One Advisor)</a:t>
            </a:r>
            <a:endParaRPr lang="en-US"/>
          </a:p>
        </p:txBody>
      </p:sp>
      <p:sp>
        <p:nvSpPr>
          <p:cNvPr id="5" name="TextBox 4">
            <a:extLst>
              <a:ext uri="{FF2B5EF4-FFF2-40B4-BE49-F238E27FC236}">
                <a16:creationId xmlns:a16="http://schemas.microsoft.com/office/drawing/2014/main" id="{601BE8AF-06C1-B9D2-D5E5-9C2E3A856752}"/>
              </a:ext>
            </a:extLst>
          </p:cNvPr>
          <p:cNvSpPr txBox="1"/>
          <p:nvPr/>
        </p:nvSpPr>
        <p:spPr>
          <a:xfrm rot="-5400000">
            <a:off x="-1023702" y="3692425"/>
            <a:ext cx="29307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Market Size (USD Billions)</a:t>
            </a:r>
          </a:p>
        </p:txBody>
      </p:sp>
      <p:pic>
        <p:nvPicPr>
          <p:cNvPr id="6" name="Picture 5">
            <a:extLst>
              <a:ext uri="{FF2B5EF4-FFF2-40B4-BE49-F238E27FC236}">
                <a16:creationId xmlns:a16="http://schemas.microsoft.com/office/drawing/2014/main" id="{8CDC8803-39EA-3D6A-DCD4-6037EA4E4E0B}"/>
              </a:ext>
            </a:extLst>
          </p:cNvPr>
          <p:cNvPicPr>
            <a:picLocks noChangeAspect="1"/>
          </p:cNvPicPr>
          <p:nvPr/>
        </p:nvPicPr>
        <p:blipFill rotWithShape="1">
          <a:blip r:embed="rId5"/>
          <a:srcRect l="3577" t="829" r="-2667" b="7478"/>
          <a:stretch/>
        </p:blipFill>
        <p:spPr>
          <a:xfrm>
            <a:off x="6935266" y="2390344"/>
            <a:ext cx="4878520" cy="2933712"/>
          </a:xfrm>
          <a:prstGeom prst="rect">
            <a:avLst/>
          </a:prstGeom>
        </p:spPr>
      </p:pic>
      <p:sp>
        <p:nvSpPr>
          <p:cNvPr id="11" name="TextBox 10">
            <a:extLst>
              <a:ext uri="{FF2B5EF4-FFF2-40B4-BE49-F238E27FC236}">
                <a16:creationId xmlns:a16="http://schemas.microsoft.com/office/drawing/2014/main" id="{6711EFAD-A08D-F98B-F904-4C0F6FE42421}"/>
              </a:ext>
            </a:extLst>
          </p:cNvPr>
          <p:cNvSpPr txBox="1"/>
          <p:nvPr/>
        </p:nvSpPr>
        <p:spPr>
          <a:xfrm>
            <a:off x="6875751" y="5321125"/>
            <a:ext cx="492571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DIAGNOSIS YEAR (2004 to 2013)</a:t>
            </a:r>
          </a:p>
          <a:p>
            <a:pPr algn="ctr"/>
            <a:endParaRPr lang="en-US"/>
          </a:p>
          <a:p>
            <a:pPr algn="ctr"/>
            <a:r>
              <a:rPr lang="en-US">
                <a:hlinkClick r:id="rId6"/>
              </a:rPr>
              <a:t>(Khorana et al.)</a:t>
            </a:r>
          </a:p>
        </p:txBody>
      </p:sp>
      <p:sp>
        <p:nvSpPr>
          <p:cNvPr id="13" name="TextBox 12">
            <a:extLst>
              <a:ext uri="{FF2B5EF4-FFF2-40B4-BE49-F238E27FC236}">
                <a16:creationId xmlns:a16="http://schemas.microsoft.com/office/drawing/2014/main" id="{7915A50B-91A7-CFAE-96C8-46A8C39F0AC0}"/>
              </a:ext>
            </a:extLst>
          </p:cNvPr>
          <p:cNvSpPr txBox="1"/>
          <p:nvPr/>
        </p:nvSpPr>
        <p:spPr>
          <a:xfrm rot="-5400000">
            <a:off x="5278177" y="3713446"/>
            <a:ext cx="29307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Time To Diagnosis(Days)</a:t>
            </a:r>
          </a:p>
        </p:txBody>
      </p:sp>
      <p:sp>
        <p:nvSpPr>
          <p:cNvPr id="14" name="Rectangle 13">
            <a:extLst>
              <a:ext uri="{FF2B5EF4-FFF2-40B4-BE49-F238E27FC236}">
                <a16:creationId xmlns:a16="http://schemas.microsoft.com/office/drawing/2014/main" id="{B502D5E1-7141-699A-DE50-721863660F95}"/>
              </a:ext>
            </a:extLst>
          </p:cNvPr>
          <p:cNvSpPr/>
          <p:nvPr/>
        </p:nvSpPr>
        <p:spPr>
          <a:xfrm>
            <a:off x="10692483" y="2363750"/>
            <a:ext cx="985765" cy="29605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9A2CB46-A754-EF93-8E19-3F8F47A40EF3}"/>
              </a:ext>
            </a:extLst>
          </p:cNvPr>
          <p:cNvSpPr>
            <a:spLocks noGrp="1"/>
          </p:cNvSpPr>
          <p:nvPr>
            <p:ph type="title"/>
          </p:nvPr>
        </p:nvSpPr>
        <p:spPr>
          <a:xfrm>
            <a:off x="246888" y="256032"/>
            <a:ext cx="11704320" cy="512064"/>
          </a:xfrm>
        </p:spPr>
        <p:txBody>
          <a:bodyPr>
            <a:normAutofit fontScale="90000"/>
          </a:bodyPr>
          <a:lstStyle/>
          <a:p>
            <a:r>
              <a:rPr lang="en-US"/>
              <a:t>Problem Statement</a:t>
            </a:r>
          </a:p>
        </p:txBody>
      </p:sp>
    </p:spTree>
    <p:extLst>
      <p:ext uri="{BB962C8B-B14F-4D97-AF65-F5344CB8AC3E}">
        <p14:creationId xmlns:p14="http://schemas.microsoft.com/office/powerpoint/2010/main" val="334893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3" grpId="0"/>
      <p:bldP spid="5" grpId="0"/>
      <p:bldP spid="11" grpId="0"/>
      <p:bldP spid="13" grpId="0"/>
      <p:bldP spid="14" grpId="0" animBg="1"/>
      <p:bldP spid="1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0BD28-3947-7894-6128-692DC67D13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510738-9E49-B482-CD5F-92A13B6BD51E}"/>
              </a:ext>
            </a:extLst>
          </p:cNvPr>
          <p:cNvSpPr>
            <a:spLocks noGrp="1"/>
          </p:cNvSpPr>
          <p:nvPr>
            <p:ph type="title"/>
          </p:nvPr>
        </p:nvSpPr>
        <p:spPr>
          <a:xfrm>
            <a:off x="246888" y="256032"/>
            <a:ext cx="11704320" cy="512064"/>
          </a:xfrm>
        </p:spPr>
        <p:txBody>
          <a:bodyPr>
            <a:normAutofit fontScale="90000"/>
          </a:bodyPr>
          <a:lstStyle/>
          <a:p>
            <a:r>
              <a:rPr lang="en-US"/>
              <a:t>MAX POOLING LAYER</a:t>
            </a:r>
          </a:p>
        </p:txBody>
      </p:sp>
      <p:graphicFrame>
        <p:nvGraphicFramePr>
          <p:cNvPr id="43" name="Content Placeholder 25">
            <a:extLst>
              <a:ext uri="{FF2B5EF4-FFF2-40B4-BE49-F238E27FC236}">
                <a16:creationId xmlns:a16="http://schemas.microsoft.com/office/drawing/2014/main" id="{AB1768FC-4446-47BC-D02B-44A6737B963A}"/>
              </a:ext>
            </a:extLst>
          </p:cNvPr>
          <p:cNvGraphicFramePr>
            <a:graphicFrameLocks/>
          </p:cNvGraphicFramePr>
          <p:nvPr>
            <p:extLst>
              <p:ext uri="{D42A27DB-BD31-4B8C-83A1-F6EECF244321}">
                <p14:modId xmlns:p14="http://schemas.microsoft.com/office/powerpoint/2010/main" val="2830583489"/>
              </p:ext>
            </p:extLst>
          </p:nvPr>
        </p:nvGraphicFramePr>
        <p:xfrm>
          <a:off x="1465780" y="1672549"/>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1</a:t>
                      </a:r>
                    </a:p>
                  </a:txBody>
                  <a:tcPr anchor="ctr"/>
                </a:tc>
                <a:extLst>
                  <a:ext uri="{0D108BD9-81ED-4DB2-BD59-A6C34878D82A}">
                    <a16:rowId xmlns:a16="http://schemas.microsoft.com/office/drawing/2014/main" val="1578509855"/>
                  </a:ext>
                </a:extLst>
              </a:tr>
            </a:tbl>
          </a:graphicData>
        </a:graphic>
      </p:graphicFrame>
      <p:graphicFrame>
        <p:nvGraphicFramePr>
          <p:cNvPr id="44" name="Content Placeholder 25">
            <a:extLst>
              <a:ext uri="{FF2B5EF4-FFF2-40B4-BE49-F238E27FC236}">
                <a16:creationId xmlns:a16="http://schemas.microsoft.com/office/drawing/2014/main" id="{B1569F62-2118-4EC8-7673-CCB83943AE38}"/>
              </a:ext>
            </a:extLst>
          </p:cNvPr>
          <p:cNvGraphicFramePr>
            <a:graphicFrameLocks/>
          </p:cNvGraphicFramePr>
          <p:nvPr>
            <p:extLst>
              <p:ext uri="{D42A27DB-BD31-4B8C-83A1-F6EECF244321}">
                <p14:modId xmlns:p14="http://schemas.microsoft.com/office/powerpoint/2010/main" val="2437113909"/>
              </p:ext>
            </p:extLst>
          </p:nvPr>
        </p:nvGraphicFramePr>
        <p:xfrm>
          <a:off x="2629257" y="1672549"/>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4</a:t>
                      </a:r>
                    </a:p>
                  </a:txBody>
                  <a:tcPr anchor="ctr"/>
                </a:tc>
                <a:extLst>
                  <a:ext uri="{0D108BD9-81ED-4DB2-BD59-A6C34878D82A}">
                    <a16:rowId xmlns:a16="http://schemas.microsoft.com/office/drawing/2014/main" val="1578509855"/>
                  </a:ext>
                </a:extLst>
              </a:tr>
            </a:tbl>
          </a:graphicData>
        </a:graphic>
      </p:graphicFrame>
      <p:graphicFrame>
        <p:nvGraphicFramePr>
          <p:cNvPr id="45" name="Content Placeholder 25">
            <a:extLst>
              <a:ext uri="{FF2B5EF4-FFF2-40B4-BE49-F238E27FC236}">
                <a16:creationId xmlns:a16="http://schemas.microsoft.com/office/drawing/2014/main" id="{03C87C8C-5BCD-4D36-90F4-75FB4D8F0FD9}"/>
              </a:ext>
            </a:extLst>
          </p:cNvPr>
          <p:cNvGraphicFramePr>
            <a:graphicFrameLocks/>
          </p:cNvGraphicFramePr>
          <p:nvPr>
            <p:extLst>
              <p:ext uri="{D42A27DB-BD31-4B8C-83A1-F6EECF244321}">
                <p14:modId xmlns:p14="http://schemas.microsoft.com/office/powerpoint/2010/main" val="2265015147"/>
              </p:ext>
            </p:extLst>
          </p:nvPr>
        </p:nvGraphicFramePr>
        <p:xfrm>
          <a:off x="3792734" y="1680095"/>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3</a:t>
                      </a:r>
                    </a:p>
                  </a:txBody>
                  <a:tcPr anchor="ctr"/>
                </a:tc>
                <a:extLst>
                  <a:ext uri="{0D108BD9-81ED-4DB2-BD59-A6C34878D82A}">
                    <a16:rowId xmlns:a16="http://schemas.microsoft.com/office/drawing/2014/main" val="1578509855"/>
                  </a:ext>
                </a:extLst>
              </a:tr>
            </a:tbl>
          </a:graphicData>
        </a:graphic>
      </p:graphicFrame>
      <p:graphicFrame>
        <p:nvGraphicFramePr>
          <p:cNvPr id="46" name="Content Placeholder 25">
            <a:extLst>
              <a:ext uri="{FF2B5EF4-FFF2-40B4-BE49-F238E27FC236}">
                <a16:creationId xmlns:a16="http://schemas.microsoft.com/office/drawing/2014/main" id="{BACCD7D0-9AB9-F269-0EBD-2111D96A6F37}"/>
              </a:ext>
            </a:extLst>
          </p:cNvPr>
          <p:cNvGraphicFramePr>
            <a:graphicFrameLocks/>
          </p:cNvGraphicFramePr>
          <p:nvPr>
            <p:extLst>
              <p:ext uri="{D42A27DB-BD31-4B8C-83A1-F6EECF244321}">
                <p14:modId xmlns:p14="http://schemas.microsoft.com/office/powerpoint/2010/main" val="2001735054"/>
              </p:ext>
            </p:extLst>
          </p:nvPr>
        </p:nvGraphicFramePr>
        <p:xfrm>
          <a:off x="4956211" y="1683868"/>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2</a:t>
                      </a:r>
                    </a:p>
                  </a:txBody>
                  <a:tcPr anchor="ctr"/>
                </a:tc>
                <a:extLst>
                  <a:ext uri="{0D108BD9-81ED-4DB2-BD59-A6C34878D82A}">
                    <a16:rowId xmlns:a16="http://schemas.microsoft.com/office/drawing/2014/main" val="1578509855"/>
                  </a:ext>
                </a:extLst>
              </a:tr>
            </a:tbl>
          </a:graphicData>
        </a:graphic>
      </p:graphicFrame>
      <p:graphicFrame>
        <p:nvGraphicFramePr>
          <p:cNvPr id="47" name="Content Placeholder 25">
            <a:extLst>
              <a:ext uri="{FF2B5EF4-FFF2-40B4-BE49-F238E27FC236}">
                <a16:creationId xmlns:a16="http://schemas.microsoft.com/office/drawing/2014/main" id="{39CEC014-B614-2ECB-9B5D-F23168AF106F}"/>
              </a:ext>
            </a:extLst>
          </p:cNvPr>
          <p:cNvGraphicFramePr>
            <a:graphicFrameLocks/>
          </p:cNvGraphicFramePr>
          <p:nvPr>
            <p:extLst>
              <p:ext uri="{D42A27DB-BD31-4B8C-83A1-F6EECF244321}">
                <p14:modId xmlns:p14="http://schemas.microsoft.com/office/powerpoint/2010/main" val="3557623493"/>
              </p:ext>
            </p:extLst>
          </p:nvPr>
        </p:nvGraphicFramePr>
        <p:xfrm>
          <a:off x="6119688" y="1683868"/>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5</a:t>
                      </a:r>
                    </a:p>
                  </a:txBody>
                  <a:tcPr anchor="ctr"/>
                </a:tc>
                <a:extLst>
                  <a:ext uri="{0D108BD9-81ED-4DB2-BD59-A6C34878D82A}">
                    <a16:rowId xmlns:a16="http://schemas.microsoft.com/office/drawing/2014/main" val="1578509855"/>
                  </a:ext>
                </a:extLst>
              </a:tr>
            </a:tbl>
          </a:graphicData>
        </a:graphic>
      </p:graphicFrame>
      <p:graphicFrame>
        <p:nvGraphicFramePr>
          <p:cNvPr id="48" name="Content Placeholder 25">
            <a:extLst>
              <a:ext uri="{FF2B5EF4-FFF2-40B4-BE49-F238E27FC236}">
                <a16:creationId xmlns:a16="http://schemas.microsoft.com/office/drawing/2014/main" id="{B5F74F14-9143-986C-61E4-70AAED83F922}"/>
              </a:ext>
            </a:extLst>
          </p:cNvPr>
          <p:cNvGraphicFramePr>
            <a:graphicFrameLocks/>
          </p:cNvGraphicFramePr>
          <p:nvPr>
            <p:extLst>
              <p:ext uri="{D42A27DB-BD31-4B8C-83A1-F6EECF244321}">
                <p14:modId xmlns:p14="http://schemas.microsoft.com/office/powerpoint/2010/main" val="2981968363"/>
              </p:ext>
            </p:extLst>
          </p:nvPr>
        </p:nvGraphicFramePr>
        <p:xfrm>
          <a:off x="7283165" y="1691414"/>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3</a:t>
                      </a:r>
                    </a:p>
                  </a:txBody>
                  <a:tcPr anchor="ctr"/>
                </a:tc>
                <a:extLst>
                  <a:ext uri="{0D108BD9-81ED-4DB2-BD59-A6C34878D82A}">
                    <a16:rowId xmlns:a16="http://schemas.microsoft.com/office/drawing/2014/main" val="1578509855"/>
                  </a:ext>
                </a:extLst>
              </a:tr>
            </a:tbl>
          </a:graphicData>
        </a:graphic>
      </p:graphicFrame>
      <p:graphicFrame>
        <p:nvGraphicFramePr>
          <p:cNvPr id="49" name="Content Placeholder 25">
            <a:extLst>
              <a:ext uri="{FF2B5EF4-FFF2-40B4-BE49-F238E27FC236}">
                <a16:creationId xmlns:a16="http://schemas.microsoft.com/office/drawing/2014/main" id="{CB06D93F-6141-987C-6A2B-89DC480F276D}"/>
              </a:ext>
            </a:extLst>
          </p:cNvPr>
          <p:cNvGraphicFramePr>
            <a:graphicFrameLocks/>
          </p:cNvGraphicFramePr>
          <p:nvPr>
            <p:extLst>
              <p:ext uri="{D42A27DB-BD31-4B8C-83A1-F6EECF244321}">
                <p14:modId xmlns:p14="http://schemas.microsoft.com/office/powerpoint/2010/main" val="1932052296"/>
              </p:ext>
            </p:extLst>
          </p:nvPr>
        </p:nvGraphicFramePr>
        <p:xfrm>
          <a:off x="8446642" y="1691414"/>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1</a:t>
                      </a:r>
                    </a:p>
                  </a:txBody>
                  <a:tcPr anchor="ctr"/>
                </a:tc>
                <a:extLst>
                  <a:ext uri="{0D108BD9-81ED-4DB2-BD59-A6C34878D82A}">
                    <a16:rowId xmlns:a16="http://schemas.microsoft.com/office/drawing/2014/main" val="1578509855"/>
                  </a:ext>
                </a:extLst>
              </a:tr>
            </a:tbl>
          </a:graphicData>
        </a:graphic>
      </p:graphicFrame>
      <p:graphicFrame>
        <p:nvGraphicFramePr>
          <p:cNvPr id="50" name="Content Placeholder 25">
            <a:extLst>
              <a:ext uri="{FF2B5EF4-FFF2-40B4-BE49-F238E27FC236}">
                <a16:creationId xmlns:a16="http://schemas.microsoft.com/office/drawing/2014/main" id="{8EF39AAE-86A3-E79B-9198-130E6DB333D4}"/>
              </a:ext>
            </a:extLst>
          </p:cNvPr>
          <p:cNvGraphicFramePr>
            <a:graphicFrameLocks/>
          </p:cNvGraphicFramePr>
          <p:nvPr>
            <p:extLst>
              <p:ext uri="{D42A27DB-BD31-4B8C-83A1-F6EECF244321}">
                <p14:modId xmlns:p14="http://schemas.microsoft.com/office/powerpoint/2010/main" val="536373159"/>
              </p:ext>
            </p:extLst>
          </p:nvPr>
        </p:nvGraphicFramePr>
        <p:xfrm>
          <a:off x="9610119" y="1691414"/>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2</a:t>
                      </a:r>
                    </a:p>
                  </a:txBody>
                  <a:tcPr anchor="ctr"/>
                </a:tc>
                <a:extLst>
                  <a:ext uri="{0D108BD9-81ED-4DB2-BD59-A6C34878D82A}">
                    <a16:rowId xmlns:a16="http://schemas.microsoft.com/office/drawing/2014/main" val="1578509855"/>
                  </a:ext>
                </a:extLst>
              </a:tr>
            </a:tbl>
          </a:graphicData>
        </a:graphic>
      </p:graphicFrame>
      <p:graphicFrame>
        <p:nvGraphicFramePr>
          <p:cNvPr id="3" name="Content Placeholder 25">
            <a:extLst>
              <a:ext uri="{FF2B5EF4-FFF2-40B4-BE49-F238E27FC236}">
                <a16:creationId xmlns:a16="http://schemas.microsoft.com/office/drawing/2014/main" id="{52A6A2FD-0F5A-760F-3384-E9DCACD856F2}"/>
              </a:ext>
            </a:extLst>
          </p:cNvPr>
          <p:cNvGraphicFramePr>
            <a:graphicFrameLocks/>
          </p:cNvGraphicFramePr>
          <p:nvPr>
            <p:extLst>
              <p:ext uri="{D42A27DB-BD31-4B8C-83A1-F6EECF244321}">
                <p14:modId xmlns:p14="http://schemas.microsoft.com/office/powerpoint/2010/main" val="2963252632"/>
              </p:ext>
            </p:extLst>
          </p:nvPr>
        </p:nvGraphicFramePr>
        <p:xfrm>
          <a:off x="1465780" y="1683385"/>
          <a:ext cx="2310176"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gridCol w="1155088">
                  <a:extLst>
                    <a:ext uri="{9D8B030D-6E8A-4147-A177-3AD203B41FA5}">
                      <a16:colId xmlns:a16="http://schemas.microsoft.com/office/drawing/2014/main" val="1261371369"/>
                    </a:ext>
                  </a:extLst>
                </a:gridCol>
              </a:tblGrid>
              <a:tr h="1188720">
                <a:tc>
                  <a:txBody>
                    <a:bodyPr/>
                    <a:lstStyle/>
                    <a:p>
                      <a:pPr algn="ctr"/>
                      <a:endParaRPr lang="en-US"/>
                    </a:p>
                  </a:txBody>
                  <a:tcPr anchor="ctr">
                    <a:solidFill>
                      <a:srgbClr val="0070C0">
                        <a:alpha val="47843"/>
                      </a:srgbClr>
                    </a:solidFill>
                  </a:tcPr>
                </a:tc>
                <a:tc>
                  <a:txBody>
                    <a:bodyPr/>
                    <a:lstStyle/>
                    <a:p>
                      <a:pPr algn="ctr"/>
                      <a:endParaRPr lang="en-US"/>
                    </a:p>
                  </a:txBody>
                  <a:tcPr anchor="ctr">
                    <a:solidFill>
                      <a:srgbClr val="0070C0">
                        <a:alpha val="47843"/>
                      </a:srgbClr>
                    </a:solidFill>
                  </a:tcPr>
                </a:tc>
                <a:extLst>
                  <a:ext uri="{0D108BD9-81ED-4DB2-BD59-A6C34878D82A}">
                    <a16:rowId xmlns:a16="http://schemas.microsoft.com/office/drawing/2014/main" val="1578509855"/>
                  </a:ext>
                </a:extLst>
              </a:tr>
            </a:tbl>
          </a:graphicData>
        </a:graphic>
      </p:graphicFrame>
      <p:graphicFrame>
        <p:nvGraphicFramePr>
          <p:cNvPr id="4" name="Content Placeholder 25">
            <a:extLst>
              <a:ext uri="{FF2B5EF4-FFF2-40B4-BE49-F238E27FC236}">
                <a16:creationId xmlns:a16="http://schemas.microsoft.com/office/drawing/2014/main" id="{5C2DF82A-9965-03BE-4098-444628B85700}"/>
              </a:ext>
            </a:extLst>
          </p:cNvPr>
          <p:cNvGraphicFramePr>
            <a:graphicFrameLocks/>
          </p:cNvGraphicFramePr>
          <p:nvPr>
            <p:extLst>
              <p:ext uri="{D42A27DB-BD31-4B8C-83A1-F6EECF244321}">
                <p14:modId xmlns:p14="http://schemas.microsoft.com/office/powerpoint/2010/main" val="3027423804"/>
              </p:ext>
            </p:extLst>
          </p:nvPr>
        </p:nvGraphicFramePr>
        <p:xfrm>
          <a:off x="3801123" y="1680095"/>
          <a:ext cx="2310176"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gridCol w="1155088">
                  <a:extLst>
                    <a:ext uri="{9D8B030D-6E8A-4147-A177-3AD203B41FA5}">
                      <a16:colId xmlns:a16="http://schemas.microsoft.com/office/drawing/2014/main" val="1261371369"/>
                    </a:ext>
                  </a:extLst>
                </a:gridCol>
              </a:tblGrid>
              <a:tr h="1188720">
                <a:tc>
                  <a:txBody>
                    <a:bodyPr/>
                    <a:lstStyle/>
                    <a:p>
                      <a:pPr algn="ctr"/>
                      <a:endParaRPr lang="en-US"/>
                    </a:p>
                  </a:txBody>
                  <a:tcPr anchor="ctr">
                    <a:solidFill>
                      <a:srgbClr val="0070C0">
                        <a:alpha val="47843"/>
                      </a:srgbClr>
                    </a:solidFill>
                  </a:tcPr>
                </a:tc>
                <a:tc>
                  <a:txBody>
                    <a:bodyPr/>
                    <a:lstStyle/>
                    <a:p>
                      <a:pPr algn="ctr"/>
                      <a:endParaRPr lang="en-US"/>
                    </a:p>
                  </a:txBody>
                  <a:tcPr anchor="ctr">
                    <a:solidFill>
                      <a:srgbClr val="0070C0">
                        <a:alpha val="47843"/>
                      </a:srgbClr>
                    </a:solidFill>
                  </a:tcPr>
                </a:tc>
                <a:extLst>
                  <a:ext uri="{0D108BD9-81ED-4DB2-BD59-A6C34878D82A}">
                    <a16:rowId xmlns:a16="http://schemas.microsoft.com/office/drawing/2014/main" val="1578509855"/>
                  </a:ext>
                </a:extLst>
              </a:tr>
            </a:tbl>
          </a:graphicData>
        </a:graphic>
      </p:graphicFrame>
      <p:graphicFrame>
        <p:nvGraphicFramePr>
          <p:cNvPr id="5" name="Content Placeholder 25">
            <a:extLst>
              <a:ext uri="{FF2B5EF4-FFF2-40B4-BE49-F238E27FC236}">
                <a16:creationId xmlns:a16="http://schemas.microsoft.com/office/drawing/2014/main" id="{421215E6-222D-53D4-DCFF-4076BB4601CA}"/>
              </a:ext>
            </a:extLst>
          </p:cNvPr>
          <p:cNvGraphicFramePr>
            <a:graphicFrameLocks/>
          </p:cNvGraphicFramePr>
          <p:nvPr>
            <p:extLst>
              <p:ext uri="{D42A27DB-BD31-4B8C-83A1-F6EECF244321}">
                <p14:modId xmlns:p14="http://schemas.microsoft.com/office/powerpoint/2010/main" val="3690727729"/>
              </p:ext>
            </p:extLst>
          </p:nvPr>
        </p:nvGraphicFramePr>
        <p:xfrm>
          <a:off x="6136466" y="1672549"/>
          <a:ext cx="2310176"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gridCol w="1155088">
                  <a:extLst>
                    <a:ext uri="{9D8B030D-6E8A-4147-A177-3AD203B41FA5}">
                      <a16:colId xmlns:a16="http://schemas.microsoft.com/office/drawing/2014/main" val="1261371369"/>
                    </a:ext>
                  </a:extLst>
                </a:gridCol>
              </a:tblGrid>
              <a:tr h="1188720">
                <a:tc>
                  <a:txBody>
                    <a:bodyPr/>
                    <a:lstStyle/>
                    <a:p>
                      <a:pPr algn="ctr"/>
                      <a:endParaRPr lang="en-US"/>
                    </a:p>
                  </a:txBody>
                  <a:tcPr anchor="ctr">
                    <a:solidFill>
                      <a:srgbClr val="0070C0">
                        <a:alpha val="47843"/>
                      </a:srgbClr>
                    </a:solidFill>
                  </a:tcPr>
                </a:tc>
                <a:tc>
                  <a:txBody>
                    <a:bodyPr/>
                    <a:lstStyle/>
                    <a:p>
                      <a:pPr algn="ctr"/>
                      <a:endParaRPr lang="en-US"/>
                    </a:p>
                  </a:txBody>
                  <a:tcPr anchor="ctr">
                    <a:solidFill>
                      <a:srgbClr val="0070C0">
                        <a:alpha val="47843"/>
                      </a:srgbClr>
                    </a:solidFill>
                  </a:tcPr>
                </a:tc>
                <a:extLst>
                  <a:ext uri="{0D108BD9-81ED-4DB2-BD59-A6C34878D82A}">
                    <a16:rowId xmlns:a16="http://schemas.microsoft.com/office/drawing/2014/main" val="1578509855"/>
                  </a:ext>
                </a:extLst>
              </a:tr>
            </a:tbl>
          </a:graphicData>
        </a:graphic>
      </p:graphicFrame>
      <p:graphicFrame>
        <p:nvGraphicFramePr>
          <p:cNvPr id="7" name="Content Placeholder 25">
            <a:extLst>
              <a:ext uri="{FF2B5EF4-FFF2-40B4-BE49-F238E27FC236}">
                <a16:creationId xmlns:a16="http://schemas.microsoft.com/office/drawing/2014/main" id="{1C5F5F4A-87C8-B89F-3224-2EF274FF1C08}"/>
              </a:ext>
            </a:extLst>
          </p:cNvPr>
          <p:cNvGraphicFramePr>
            <a:graphicFrameLocks/>
          </p:cNvGraphicFramePr>
          <p:nvPr>
            <p:extLst>
              <p:ext uri="{D42A27DB-BD31-4B8C-83A1-F6EECF244321}">
                <p14:modId xmlns:p14="http://schemas.microsoft.com/office/powerpoint/2010/main" val="2219231345"/>
              </p:ext>
            </p:extLst>
          </p:nvPr>
        </p:nvGraphicFramePr>
        <p:xfrm>
          <a:off x="1457391" y="3616758"/>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4</a:t>
                      </a:r>
                    </a:p>
                  </a:txBody>
                  <a:tcPr anchor="ctr"/>
                </a:tc>
                <a:extLst>
                  <a:ext uri="{0D108BD9-81ED-4DB2-BD59-A6C34878D82A}">
                    <a16:rowId xmlns:a16="http://schemas.microsoft.com/office/drawing/2014/main" val="1578509855"/>
                  </a:ext>
                </a:extLst>
              </a:tr>
            </a:tbl>
          </a:graphicData>
        </a:graphic>
      </p:graphicFrame>
      <p:graphicFrame>
        <p:nvGraphicFramePr>
          <p:cNvPr id="9" name="Content Placeholder 25">
            <a:extLst>
              <a:ext uri="{FF2B5EF4-FFF2-40B4-BE49-F238E27FC236}">
                <a16:creationId xmlns:a16="http://schemas.microsoft.com/office/drawing/2014/main" id="{A5BF65BB-504F-17D2-2082-C74CEA6D080A}"/>
              </a:ext>
            </a:extLst>
          </p:cNvPr>
          <p:cNvGraphicFramePr>
            <a:graphicFrameLocks/>
          </p:cNvGraphicFramePr>
          <p:nvPr>
            <p:extLst>
              <p:ext uri="{D42A27DB-BD31-4B8C-83A1-F6EECF244321}">
                <p14:modId xmlns:p14="http://schemas.microsoft.com/office/powerpoint/2010/main" val="2603792666"/>
              </p:ext>
            </p:extLst>
          </p:nvPr>
        </p:nvGraphicFramePr>
        <p:xfrm>
          <a:off x="2620868" y="3616758"/>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3</a:t>
                      </a:r>
                    </a:p>
                  </a:txBody>
                  <a:tcPr anchor="ctr"/>
                </a:tc>
                <a:extLst>
                  <a:ext uri="{0D108BD9-81ED-4DB2-BD59-A6C34878D82A}">
                    <a16:rowId xmlns:a16="http://schemas.microsoft.com/office/drawing/2014/main" val="1578509855"/>
                  </a:ext>
                </a:extLst>
              </a:tr>
            </a:tbl>
          </a:graphicData>
        </a:graphic>
      </p:graphicFrame>
      <p:graphicFrame>
        <p:nvGraphicFramePr>
          <p:cNvPr id="10" name="Content Placeholder 25">
            <a:extLst>
              <a:ext uri="{FF2B5EF4-FFF2-40B4-BE49-F238E27FC236}">
                <a16:creationId xmlns:a16="http://schemas.microsoft.com/office/drawing/2014/main" id="{0099DA36-478E-276D-A339-13EC1F9CB862}"/>
              </a:ext>
            </a:extLst>
          </p:cNvPr>
          <p:cNvGraphicFramePr>
            <a:graphicFrameLocks/>
          </p:cNvGraphicFramePr>
          <p:nvPr>
            <p:extLst>
              <p:ext uri="{D42A27DB-BD31-4B8C-83A1-F6EECF244321}">
                <p14:modId xmlns:p14="http://schemas.microsoft.com/office/powerpoint/2010/main" val="3446418951"/>
              </p:ext>
            </p:extLst>
          </p:nvPr>
        </p:nvGraphicFramePr>
        <p:xfrm>
          <a:off x="3784345" y="3616758"/>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5</a:t>
                      </a:r>
                    </a:p>
                  </a:txBody>
                  <a:tcPr anchor="ctr"/>
                </a:tc>
                <a:extLst>
                  <a:ext uri="{0D108BD9-81ED-4DB2-BD59-A6C34878D82A}">
                    <a16:rowId xmlns:a16="http://schemas.microsoft.com/office/drawing/2014/main" val="1578509855"/>
                  </a:ext>
                </a:extLst>
              </a:tr>
            </a:tbl>
          </a:graphicData>
        </a:graphic>
      </p:graphicFrame>
      <p:graphicFrame>
        <p:nvGraphicFramePr>
          <p:cNvPr id="13" name="Content Placeholder 25">
            <a:extLst>
              <a:ext uri="{FF2B5EF4-FFF2-40B4-BE49-F238E27FC236}">
                <a16:creationId xmlns:a16="http://schemas.microsoft.com/office/drawing/2014/main" id="{33165ED2-5DB9-10AF-22A4-DDB8CE003AC8}"/>
              </a:ext>
            </a:extLst>
          </p:cNvPr>
          <p:cNvGraphicFramePr>
            <a:graphicFrameLocks/>
          </p:cNvGraphicFramePr>
          <p:nvPr>
            <p:extLst>
              <p:ext uri="{D42A27DB-BD31-4B8C-83A1-F6EECF244321}">
                <p14:modId xmlns:p14="http://schemas.microsoft.com/office/powerpoint/2010/main" val="1546165810"/>
              </p:ext>
            </p:extLst>
          </p:nvPr>
        </p:nvGraphicFramePr>
        <p:xfrm>
          <a:off x="4947822" y="3616758"/>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2</a:t>
                      </a:r>
                    </a:p>
                  </a:txBody>
                  <a:tcPr anchor="ctr"/>
                </a:tc>
                <a:extLst>
                  <a:ext uri="{0D108BD9-81ED-4DB2-BD59-A6C34878D82A}">
                    <a16:rowId xmlns:a16="http://schemas.microsoft.com/office/drawing/2014/main" val="1578509855"/>
                  </a:ext>
                </a:extLst>
              </a:tr>
            </a:tbl>
          </a:graphicData>
        </a:graphic>
      </p:graphicFrame>
      <p:graphicFrame>
        <p:nvGraphicFramePr>
          <p:cNvPr id="6" name="Content Placeholder 25">
            <a:extLst>
              <a:ext uri="{FF2B5EF4-FFF2-40B4-BE49-F238E27FC236}">
                <a16:creationId xmlns:a16="http://schemas.microsoft.com/office/drawing/2014/main" id="{2AD6C851-DAA1-A8CA-EAE7-395EF1104D77}"/>
              </a:ext>
            </a:extLst>
          </p:cNvPr>
          <p:cNvGraphicFramePr>
            <a:graphicFrameLocks/>
          </p:cNvGraphicFramePr>
          <p:nvPr>
            <p:extLst>
              <p:ext uri="{D42A27DB-BD31-4B8C-83A1-F6EECF244321}">
                <p14:modId xmlns:p14="http://schemas.microsoft.com/office/powerpoint/2010/main" val="291003072"/>
              </p:ext>
            </p:extLst>
          </p:nvPr>
        </p:nvGraphicFramePr>
        <p:xfrm>
          <a:off x="1457391" y="1683096"/>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 Value 1</a:t>
                      </a:r>
                    </a:p>
                  </a:txBody>
                  <a:tcPr anchor="ctr"/>
                </a:tc>
                <a:extLst>
                  <a:ext uri="{0D108BD9-81ED-4DB2-BD59-A6C34878D82A}">
                    <a16:rowId xmlns:a16="http://schemas.microsoft.com/office/drawing/2014/main" val="1578509855"/>
                  </a:ext>
                </a:extLst>
              </a:tr>
            </a:tbl>
          </a:graphicData>
        </a:graphic>
      </p:graphicFrame>
      <p:graphicFrame>
        <p:nvGraphicFramePr>
          <p:cNvPr id="8" name="Content Placeholder 25">
            <a:extLst>
              <a:ext uri="{FF2B5EF4-FFF2-40B4-BE49-F238E27FC236}">
                <a16:creationId xmlns:a16="http://schemas.microsoft.com/office/drawing/2014/main" id="{5378312B-8248-FD4D-9AC5-02D13F642472}"/>
              </a:ext>
            </a:extLst>
          </p:cNvPr>
          <p:cNvGraphicFramePr>
            <a:graphicFrameLocks/>
          </p:cNvGraphicFramePr>
          <p:nvPr>
            <p:extLst>
              <p:ext uri="{D42A27DB-BD31-4B8C-83A1-F6EECF244321}">
                <p14:modId xmlns:p14="http://schemas.microsoft.com/office/powerpoint/2010/main" val="2504507860"/>
              </p:ext>
            </p:extLst>
          </p:nvPr>
        </p:nvGraphicFramePr>
        <p:xfrm>
          <a:off x="2620868" y="1683096"/>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Value 2</a:t>
                      </a:r>
                    </a:p>
                  </a:txBody>
                  <a:tcPr anchor="ctr"/>
                </a:tc>
                <a:extLst>
                  <a:ext uri="{0D108BD9-81ED-4DB2-BD59-A6C34878D82A}">
                    <a16:rowId xmlns:a16="http://schemas.microsoft.com/office/drawing/2014/main" val="1578509855"/>
                  </a:ext>
                </a:extLst>
              </a:tr>
            </a:tbl>
          </a:graphicData>
        </a:graphic>
      </p:graphicFrame>
      <p:graphicFrame>
        <p:nvGraphicFramePr>
          <p:cNvPr id="11" name="Content Placeholder 25">
            <a:extLst>
              <a:ext uri="{FF2B5EF4-FFF2-40B4-BE49-F238E27FC236}">
                <a16:creationId xmlns:a16="http://schemas.microsoft.com/office/drawing/2014/main" id="{1273F4DB-3110-5570-F197-E7A8B21D175E}"/>
              </a:ext>
            </a:extLst>
          </p:cNvPr>
          <p:cNvGraphicFramePr>
            <a:graphicFrameLocks/>
          </p:cNvGraphicFramePr>
          <p:nvPr>
            <p:extLst>
              <p:ext uri="{D42A27DB-BD31-4B8C-83A1-F6EECF244321}">
                <p14:modId xmlns:p14="http://schemas.microsoft.com/office/powerpoint/2010/main" val="3816581782"/>
              </p:ext>
            </p:extLst>
          </p:nvPr>
        </p:nvGraphicFramePr>
        <p:xfrm>
          <a:off x="3784345" y="1690642"/>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Value 3</a:t>
                      </a:r>
                    </a:p>
                  </a:txBody>
                  <a:tcPr anchor="ctr"/>
                </a:tc>
                <a:extLst>
                  <a:ext uri="{0D108BD9-81ED-4DB2-BD59-A6C34878D82A}">
                    <a16:rowId xmlns:a16="http://schemas.microsoft.com/office/drawing/2014/main" val="1578509855"/>
                  </a:ext>
                </a:extLst>
              </a:tr>
            </a:tbl>
          </a:graphicData>
        </a:graphic>
      </p:graphicFrame>
      <p:graphicFrame>
        <p:nvGraphicFramePr>
          <p:cNvPr id="12" name="Content Placeholder 25">
            <a:extLst>
              <a:ext uri="{FF2B5EF4-FFF2-40B4-BE49-F238E27FC236}">
                <a16:creationId xmlns:a16="http://schemas.microsoft.com/office/drawing/2014/main" id="{E46EA450-8676-F2FD-3D7C-7CECAA4530C7}"/>
              </a:ext>
            </a:extLst>
          </p:cNvPr>
          <p:cNvGraphicFramePr>
            <a:graphicFrameLocks/>
          </p:cNvGraphicFramePr>
          <p:nvPr>
            <p:extLst>
              <p:ext uri="{D42A27DB-BD31-4B8C-83A1-F6EECF244321}">
                <p14:modId xmlns:p14="http://schemas.microsoft.com/office/powerpoint/2010/main" val="430192374"/>
              </p:ext>
            </p:extLst>
          </p:nvPr>
        </p:nvGraphicFramePr>
        <p:xfrm>
          <a:off x="4947822" y="1694415"/>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Value 4</a:t>
                      </a:r>
                    </a:p>
                  </a:txBody>
                  <a:tcPr anchor="ctr"/>
                </a:tc>
                <a:extLst>
                  <a:ext uri="{0D108BD9-81ED-4DB2-BD59-A6C34878D82A}">
                    <a16:rowId xmlns:a16="http://schemas.microsoft.com/office/drawing/2014/main" val="1578509855"/>
                  </a:ext>
                </a:extLst>
              </a:tr>
            </a:tbl>
          </a:graphicData>
        </a:graphic>
      </p:graphicFrame>
      <p:graphicFrame>
        <p:nvGraphicFramePr>
          <p:cNvPr id="14" name="Content Placeholder 25">
            <a:extLst>
              <a:ext uri="{FF2B5EF4-FFF2-40B4-BE49-F238E27FC236}">
                <a16:creationId xmlns:a16="http://schemas.microsoft.com/office/drawing/2014/main" id="{C5F5039E-52E9-6EE9-BA24-E7763603A460}"/>
              </a:ext>
            </a:extLst>
          </p:cNvPr>
          <p:cNvGraphicFramePr>
            <a:graphicFrameLocks/>
          </p:cNvGraphicFramePr>
          <p:nvPr>
            <p:extLst>
              <p:ext uri="{D42A27DB-BD31-4B8C-83A1-F6EECF244321}">
                <p14:modId xmlns:p14="http://schemas.microsoft.com/office/powerpoint/2010/main" val="1764835355"/>
              </p:ext>
            </p:extLst>
          </p:nvPr>
        </p:nvGraphicFramePr>
        <p:xfrm>
          <a:off x="6111299" y="1694415"/>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Value 5</a:t>
                      </a:r>
                    </a:p>
                  </a:txBody>
                  <a:tcPr anchor="ctr"/>
                </a:tc>
                <a:extLst>
                  <a:ext uri="{0D108BD9-81ED-4DB2-BD59-A6C34878D82A}">
                    <a16:rowId xmlns:a16="http://schemas.microsoft.com/office/drawing/2014/main" val="1578509855"/>
                  </a:ext>
                </a:extLst>
              </a:tr>
            </a:tbl>
          </a:graphicData>
        </a:graphic>
      </p:graphicFrame>
      <p:graphicFrame>
        <p:nvGraphicFramePr>
          <p:cNvPr id="15" name="Content Placeholder 25">
            <a:extLst>
              <a:ext uri="{FF2B5EF4-FFF2-40B4-BE49-F238E27FC236}">
                <a16:creationId xmlns:a16="http://schemas.microsoft.com/office/drawing/2014/main" id="{78B824BA-17F4-C950-61D9-81A17341F590}"/>
              </a:ext>
            </a:extLst>
          </p:cNvPr>
          <p:cNvGraphicFramePr>
            <a:graphicFrameLocks/>
          </p:cNvGraphicFramePr>
          <p:nvPr>
            <p:extLst>
              <p:ext uri="{D42A27DB-BD31-4B8C-83A1-F6EECF244321}">
                <p14:modId xmlns:p14="http://schemas.microsoft.com/office/powerpoint/2010/main" val="4208578029"/>
              </p:ext>
            </p:extLst>
          </p:nvPr>
        </p:nvGraphicFramePr>
        <p:xfrm>
          <a:off x="7274776" y="1701961"/>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Value 6</a:t>
                      </a:r>
                    </a:p>
                  </a:txBody>
                  <a:tcPr anchor="ctr"/>
                </a:tc>
                <a:extLst>
                  <a:ext uri="{0D108BD9-81ED-4DB2-BD59-A6C34878D82A}">
                    <a16:rowId xmlns:a16="http://schemas.microsoft.com/office/drawing/2014/main" val="1578509855"/>
                  </a:ext>
                </a:extLst>
              </a:tr>
            </a:tbl>
          </a:graphicData>
        </a:graphic>
      </p:graphicFrame>
      <p:graphicFrame>
        <p:nvGraphicFramePr>
          <p:cNvPr id="16" name="Content Placeholder 25">
            <a:extLst>
              <a:ext uri="{FF2B5EF4-FFF2-40B4-BE49-F238E27FC236}">
                <a16:creationId xmlns:a16="http://schemas.microsoft.com/office/drawing/2014/main" id="{CF782F62-781E-ED5B-36AB-50AE13BFE934}"/>
              </a:ext>
            </a:extLst>
          </p:cNvPr>
          <p:cNvGraphicFramePr>
            <a:graphicFrameLocks/>
          </p:cNvGraphicFramePr>
          <p:nvPr>
            <p:extLst>
              <p:ext uri="{D42A27DB-BD31-4B8C-83A1-F6EECF244321}">
                <p14:modId xmlns:p14="http://schemas.microsoft.com/office/powerpoint/2010/main" val="3323996272"/>
              </p:ext>
            </p:extLst>
          </p:nvPr>
        </p:nvGraphicFramePr>
        <p:xfrm>
          <a:off x="8438253" y="1701961"/>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Value 7</a:t>
                      </a:r>
                    </a:p>
                  </a:txBody>
                  <a:tcPr anchor="ctr"/>
                </a:tc>
                <a:extLst>
                  <a:ext uri="{0D108BD9-81ED-4DB2-BD59-A6C34878D82A}">
                    <a16:rowId xmlns:a16="http://schemas.microsoft.com/office/drawing/2014/main" val="1578509855"/>
                  </a:ext>
                </a:extLst>
              </a:tr>
            </a:tbl>
          </a:graphicData>
        </a:graphic>
      </p:graphicFrame>
      <p:graphicFrame>
        <p:nvGraphicFramePr>
          <p:cNvPr id="17" name="Content Placeholder 25">
            <a:extLst>
              <a:ext uri="{FF2B5EF4-FFF2-40B4-BE49-F238E27FC236}">
                <a16:creationId xmlns:a16="http://schemas.microsoft.com/office/drawing/2014/main" id="{0D4B746A-BD3A-EA68-0403-028369EADB7E}"/>
              </a:ext>
            </a:extLst>
          </p:cNvPr>
          <p:cNvGraphicFramePr>
            <a:graphicFrameLocks/>
          </p:cNvGraphicFramePr>
          <p:nvPr>
            <p:extLst>
              <p:ext uri="{D42A27DB-BD31-4B8C-83A1-F6EECF244321}">
                <p14:modId xmlns:p14="http://schemas.microsoft.com/office/powerpoint/2010/main" val="199784524"/>
              </p:ext>
            </p:extLst>
          </p:nvPr>
        </p:nvGraphicFramePr>
        <p:xfrm>
          <a:off x="9601730" y="1701961"/>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Value 8</a:t>
                      </a:r>
                    </a:p>
                  </a:txBody>
                  <a:tcPr anchor="ctr"/>
                </a:tc>
                <a:extLst>
                  <a:ext uri="{0D108BD9-81ED-4DB2-BD59-A6C34878D82A}">
                    <a16:rowId xmlns:a16="http://schemas.microsoft.com/office/drawing/2014/main" val="1578509855"/>
                  </a:ext>
                </a:extLst>
              </a:tr>
            </a:tbl>
          </a:graphicData>
        </a:graphic>
      </p:graphicFrame>
      <p:sp>
        <p:nvSpPr>
          <p:cNvPr id="18" name="TextBox 17">
            <a:extLst>
              <a:ext uri="{FF2B5EF4-FFF2-40B4-BE49-F238E27FC236}">
                <a16:creationId xmlns:a16="http://schemas.microsoft.com/office/drawing/2014/main" id="{BAC81CEA-EB8F-C506-C3EF-D2D7757CCF78}"/>
              </a:ext>
            </a:extLst>
          </p:cNvPr>
          <p:cNvSpPr txBox="1"/>
          <p:nvPr/>
        </p:nvSpPr>
        <p:spPr>
          <a:xfrm>
            <a:off x="1457391" y="1258651"/>
            <a:ext cx="9277218" cy="369332"/>
          </a:xfrm>
          <a:prstGeom prst="rect">
            <a:avLst/>
          </a:prstGeom>
          <a:noFill/>
        </p:spPr>
        <p:txBody>
          <a:bodyPr wrap="square" rtlCol="0">
            <a:spAutoFit/>
          </a:bodyPr>
          <a:lstStyle/>
          <a:p>
            <a:pPr algn="ctr"/>
            <a:r>
              <a:rPr lang="en-US"/>
              <a:t> Filter 1 Output</a:t>
            </a:r>
          </a:p>
        </p:txBody>
      </p:sp>
    </p:spTree>
    <p:extLst>
      <p:ext uri="{BB962C8B-B14F-4D97-AF65-F5344CB8AC3E}">
        <p14:creationId xmlns:p14="http://schemas.microsoft.com/office/powerpoint/2010/main" val="66676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3.95833E-6 -4.44444E-6 L 0.19154 -0.00046 " pathEditMode="relative" rAng="0" ptsTypes="AA">
                                      <p:cBhvr>
                                        <p:cTn id="37" dur="1000" fill="hold"/>
                                        <p:tgtEl>
                                          <p:spTgt spid="3"/>
                                        </p:tgtEl>
                                        <p:attrNameLst>
                                          <p:attrName>ppt_x</p:attrName>
                                          <p:attrName>ppt_y</p:attrName>
                                        </p:attrNameLst>
                                      </p:cBhvr>
                                      <p:rCtr x="9570" y="-23"/>
                                    </p:animMotion>
                                  </p:childTnLst>
                                </p:cTn>
                              </p:par>
                              <p:par>
                                <p:cTn id="38" presetID="10"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3"/>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par>
                                <p:cTn id="47" presetID="10"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63" presetClass="path" presetSubtype="0" accel="50000" decel="50000" fill="hold" nodeType="withEffect">
                                  <p:stCondLst>
                                    <p:cond delay="0"/>
                                  </p:stCondLst>
                                  <p:childTnLst>
                                    <p:animMotion origin="layout" path="M -4.16667E-7 -1.48148E-6 L 0.19154 -0.00046 " pathEditMode="relative" rAng="0" ptsTypes="AA">
                                      <p:cBhvr>
                                        <p:cTn id="51" dur="1000" fill="hold"/>
                                        <p:tgtEl>
                                          <p:spTgt spid="4"/>
                                        </p:tgtEl>
                                        <p:attrNameLst>
                                          <p:attrName>ppt_x</p:attrName>
                                          <p:attrName>ppt_y</p:attrName>
                                        </p:attrNameLst>
                                      </p:cBhvr>
                                      <p:rCtr x="9570" y="-23"/>
                                    </p:animMotion>
                                  </p:childTnLst>
                                </p:cTn>
                              </p:par>
                            </p:childTnLst>
                          </p:cTn>
                        </p:par>
                        <p:par>
                          <p:cTn id="52" fill="hold">
                            <p:stCondLst>
                              <p:cond delay="100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5"/>
                                        </p:tgtEl>
                                        <p:attrNameLst>
                                          <p:attrName>style.visibility</p:attrName>
                                        </p:attrNameLst>
                                      </p:cBhvr>
                                      <p:to>
                                        <p:strVal val="visible"/>
                                      </p:to>
                                    </p:set>
                                  </p:childTnLst>
                                </p:cTn>
                              </p:par>
                              <p:par>
                                <p:cTn id="57" presetID="10" presetClass="entr" presetSubtype="0" fill="hold"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par>
                                <p:cTn id="60" presetID="63" presetClass="path" presetSubtype="0" accel="50000" decel="50000" fill="hold" nodeType="withEffect">
                                  <p:stCondLst>
                                    <p:cond delay="0"/>
                                  </p:stCondLst>
                                  <p:childTnLst>
                                    <p:animMotion origin="layout" path="M 3.125E-6 4.44444E-6 L 0.19153 -0.00047 " pathEditMode="relative" rAng="0" ptsTypes="AA">
                                      <p:cBhvr>
                                        <p:cTn id="61" dur="1000" fill="hold"/>
                                        <p:tgtEl>
                                          <p:spTgt spid="5"/>
                                        </p:tgtEl>
                                        <p:attrNameLst>
                                          <p:attrName>ppt_x</p:attrName>
                                          <p:attrName>ppt_y</p:attrName>
                                        </p:attrNameLst>
                                      </p:cBhvr>
                                      <p:rCtr x="9570" y="-23"/>
                                    </p:animMotion>
                                  </p:childTnLst>
                                </p:cTn>
                              </p:par>
                            </p:childTnLst>
                          </p:cTn>
                        </p:par>
                        <p:par>
                          <p:cTn id="62" fill="hold">
                            <p:stCondLst>
                              <p:cond delay="2000"/>
                            </p:stCondLst>
                            <p:childTnLst>
                              <p:par>
                                <p:cTn id="63" presetID="10" presetClass="entr" presetSubtype="0"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9C104-A511-FACF-393F-6ED9117ECA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85B5A8-6B0E-FDA4-DF94-85896810B330}"/>
              </a:ext>
            </a:extLst>
          </p:cNvPr>
          <p:cNvSpPr>
            <a:spLocks noGrp="1"/>
          </p:cNvSpPr>
          <p:nvPr>
            <p:ph type="title"/>
          </p:nvPr>
        </p:nvSpPr>
        <p:spPr>
          <a:xfrm>
            <a:off x="246888" y="256032"/>
            <a:ext cx="11704320" cy="512064"/>
          </a:xfrm>
        </p:spPr>
        <p:txBody>
          <a:bodyPr>
            <a:normAutofit fontScale="90000"/>
          </a:bodyPr>
          <a:lstStyle/>
          <a:p>
            <a:r>
              <a:rPr lang="en-US"/>
              <a:t>Fully Connected Layer</a:t>
            </a:r>
          </a:p>
        </p:txBody>
      </p:sp>
      <p:graphicFrame>
        <p:nvGraphicFramePr>
          <p:cNvPr id="7" name="Content Placeholder 25">
            <a:extLst>
              <a:ext uri="{FF2B5EF4-FFF2-40B4-BE49-F238E27FC236}">
                <a16:creationId xmlns:a16="http://schemas.microsoft.com/office/drawing/2014/main" id="{A5082E96-8792-BCF0-CD86-D7BF94C25DEC}"/>
              </a:ext>
            </a:extLst>
          </p:cNvPr>
          <p:cNvGraphicFramePr>
            <a:graphicFrameLocks/>
          </p:cNvGraphicFramePr>
          <p:nvPr>
            <p:extLst>
              <p:ext uri="{D42A27DB-BD31-4B8C-83A1-F6EECF244321}">
                <p14:modId xmlns:p14="http://schemas.microsoft.com/office/powerpoint/2010/main" val="1489772184"/>
              </p:ext>
            </p:extLst>
          </p:nvPr>
        </p:nvGraphicFramePr>
        <p:xfrm>
          <a:off x="889220" y="1335194"/>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6</a:t>
                      </a:r>
                    </a:p>
                  </a:txBody>
                  <a:tcPr anchor="ctr"/>
                </a:tc>
                <a:extLst>
                  <a:ext uri="{0D108BD9-81ED-4DB2-BD59-A6C34878D82A}">
                    <a16:rowId xmlns:a16="http://schemas.microsoft.com/office/drawing/2014/main" val="1578509855"/>
                  </a:ext>
                </a:extLst>
              </a:tr>
            </a:tbl>
          </a:graphicData>
        </a:graphic>
      </p:graphicFrame>
      <p:graphicFrame>
        <p:nvGraphicFramePr>
          <p:cNvPr id="6" name="Content Placeholder 25">
            <a:extLst>
              <a:ext uri="{FF2B5EF4-FFF2-40B4-BE49-F238E27FC236}">
                <a16:creationId xmlns:a16="http://schemas.microsoft.com/office/drawing/2014/main" id="{ECD622AE-33EE-AE1E-D511-CBE7E152D70C}"/>
              </a:ext>
            </a:extLst>
          </p:cNvPr>
          <p:cNvGraphicFramePr>
            <a:graphicFrameLocks/>
          </p:cNvGraphicFramePr>
          <p:nvPr>
            <p:extLst>
              <p:ext uri="{D42A27DB-BD31-4B8C-83A1-F6EECF244321}">
                <p14:modId xmlns:p14="http://schemas.microsoft.com/office/powerpoint/2010/main" val="3822461552"/>
              </p:ext>
            </p:extLst>
          </p:nvPr>
        </p:nvGraphicFramePr>
        <p:xfrm>
          <a:off x="889220" y="3295832"/>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3</a:t>
                      </a:r>
                    </a:p>
                  </a:txBody>
                  <a:tcPr anchor="ctr"/>
                </a:tc>
                <a:extLst>
                  <a:ext uri="{0D108BD9-81ED-4DB2-BD59-A6C34878D82A}">
                    <a16:rowId xmlns:a16="http://schemas.microsoft.com/office/drawing/2014/main" val="1578509855"/>
                  </a:ext>
                </a:extLst>
              </a:tr>
            </a:tbl>
          </a:graphicData>
        </a:graphic>
      </p:graphicFrame>
      <p:graphicFrame>
        <p:nvGraphicFramePr>
          <p:cNvPr id="8" name="Content Placeholder 25">
            <a:extLst>
              <a:ext uri="{FF2B5EF4-FFF2-40B4-BE49-F238E27FC236}">
                <a16:creationId xmlns:a16="http://schemas.microsoft.com/office/drawing/2014/main" id="{7747F01D-5759-5A36-6E33-233ED260E3ED}"/>
              </a:ext>
            </a:extLst>
          </p:cNvPr>
          <p:cNvGraphicFramePr>
            <a:graphicFrameLocks/>
          </p:cNvGraphicFramePr>
          <p:nvPr>
            <p:extLst>
              <p:ext uri="{D42A27DB-BD31-4B8C-83A1-F6EECF244321}">
                <p14:modId xmlns:p14="http://schemas.microsoft.com/office/powerpoint/2010/main" val="1802390338"/>
              </p:ext>
            </p:extLst>
          </p:nvPr>
        </p:nvGraphicFramePr>
        <p:xfrm>
          <a:off x="889220" y="5256470"/>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8</a:t>
                      </a:r>
                    </a:p>
                  </a:txBody>
                  <a:tcPr anchor="ctr"/>
                </a:tc>
                <a:extLst>
                  <a:ext uri="{0D108BD9-81ED-4DB2-BD59-A6C34878D82A}">
                    <a16:rowId xmlns:a16="http://schemas.microsoft.com/office/drawing/2014/main" val="1578509855"/>
                  </a:ext>
                </a:extLst>
              </a:tr>
            </a:tbl>
          </a:graphicData>
        </a:graphic>
      </p:graphicFrame>
      <p:cxnSp>
        <p:nvCxnSpPr>
          <p:cNvPr id="12" name="Straight Arrow Connector 11">
            <a:extLst>
              <a:ext uri="{FF2B5EF4-FFF2-40B4-BE49-F238E27FC236}">
                <a16:creationId xmlns:a16="http://schemas.microsoft.com/office/drawing/2014/main" id="{16DA164B-1EDE-D826-5E03-EA8E00951EBE}"/>
              </a:ext>
            </a:extLst>
          </p:cNvPr>
          <p:cNvCxnSpPr>
            <a:cxnSpLocks/>
            <a:stCxn id="7" idx="3"/>
          </p:cNvCxnSpPr>
          <p:nvPr/>
        </p:nvCxnSpPr>
        <p:spPr>
          <a:xfrm>
            <a:off x="2044308" y="1929554"/>
            <a:ext cx="2705245" cy="1719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EDF2E32-980E-1BC6-8DE0-433E72B8B4BE}"/>
              </a:ext>
            </a:extLst>
          </p:cNvPr>
          <p:cNvCxnSpPr>
            <a:cxnSpLocks/>
            <a:stCxn id="6" idx="3"/>
          </p:cNvCxnSpPr>
          <p:nvPr/>
        </p:nvCxnSpPr>
        <p:spPr>
          <a:xfrm flipV="1">
            <a:off x="2044308" y="3874957"/>
            <a:ext cx="2705245" cy="15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B168E9A-FD72-0F08-AE1D-ED2EE8858BCD}"/>
              </a:ext>
            </a:extLst>
          </p:cNvPr>
          <p:cNvCxnSpPr>
            <a:cxnSpLocks/>
            <a:stCxn id="8" idx="3"/>
          </p:cNvCxnSpPr>
          <p:nvPr/>
        </p:nvCxnSpPr>
        <p:spPr>
          <a:xfrm flipV="1">
            <a:off x="2044308" y="4116427"/>
            <a:ext cx="2705245" cy="17344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5" name="Content Placeholder 25">
            <a:extLst>
              <a:ext uri="{FF2B5EF4-FFF2-40B4-BE49-F238E27FC236}">
                <a16:creationId xmlns:a16="http://schemas.microsoft.com/office/drawing/2014/main" id="{C6DA3A38-1B04-CBA1-BBCC-6EFC1B74969C}"/>
              </a:ext>
            </a:extLst>
          </p:cNvPr>
          <p:cNvGraphicFramePr>
            <a:graphicFrameLocks/>
          </p:cNvGraphicFramePr>
          <p:nvPr>
            <p:extLst>
              <p:ext uri="{D42A27DB-BD31-4B8C-83A1-F6EECF244321}">
                <p14:modId xmlns:p14="http://schemas.microsoft.com/office/powerpoint/2010/main" val="4232447122"/>
              </p:ext>
            </p:extLst>
          </p:nvPr>
        </p:nvGraphicFramePr>
        <p:xfrm>
          <a:off x="4749553" y="3295832"/>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50%</a:t>
                      </a:r>
                    </a:p>
                  </a:txBody>
                  <a:tcPr anchor="ctr"/>
                </a:tc>
                <a:extLst>
                  <a:ext uri="{0D108BD9-81ED-4DB2-BD59-A6C34878D82A}">
                    <a16:rowId xmlns:a16="http://schemas.microsoft.com/office/drawing/2014/main" val="1578509855"/>
                  </a:ext>
                </a:extLst>
              </a:tr>
            </a:tbl>
          </a:graphicData>
        </a:graphic>
      </p:graphicFrame>
      <p:graphicFrame>
        <p:nvGraphicFramePr>
          <p:cNvPr id="26" name="Content Placeholder 25">
            <a:extLst>
              <a:ext uri="{FF2B5EF4-FFF2-40B4-BE49-F238E27FC236}">
                <a16:creationId xmlns:a16="http://schemas.microsoft.com/office/drawing/2014/main" id="{E07490CB-20E4-A39E-75E3-93C61C6FC2B0}"/>
              </a:ext>
            </a:extLst>
          </p:cNvPr>
          <p:cNvGraphicFramePr>
            <a:graphicFrameLocks/>
          </p:cNvGraphicFramePr>
          <p:nvPr>
            <p:extLst>
              <p:ext uri="{D42A27DB-BD31-4B8C-83A1-F6EECF244321}">
                <p14:modId xmlns:p14="http://schemas.microsoft.com/office/powerpoint/2010/main" val="1583274157"/>
              </p:ext>
            </p:extLst>
          </p:nvPr>
        </p:nvGraphicFramePr>
        <p:xfrm>
          <a:off x="5913030" y="3295832"/>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30%</a:t>
                      </a:r>
                    </a:p>
                  </a:txBody>
                  <a:tcPr anchor="ctr"/>
                </a:tc>
                <a:extLst>
                  <a:ext uri="{0D108BD9-81ED-4DB2-BD59-A6C34878D82A}">
                    <a16:rowId xmlns:a16="http://schemas.microsoft.com/office/drawing/2014/main" val="1578509855"/>
                  </a:ext>
                </a:extLst>
              </a:tr>
            </a:tbl>
          </a:graphicData>
        </a:graphic>
      </p:graphicFrame>
      <p:graphicFrame>
        <p:nvGraphicFramePr>
          <p:cNvPr id="27" name="Content Placeholder 25">
            <a:extLst>
              <a:ext uri="{FF2B5EF4-FFF2-40B4-BE49-F238E27FC236}">
                <a16:creationId xmlns:a16="http://schemas.microsoft.com/office/drawing/2014/main" id="{EA9F886D-D7E5-2BF6-B420-9ACB27043484}"/>
              </a:ext>
            </a:extLst>
          </p:cNvPr>
          <p:cNvGraphicFramePr>
            <a:graphicFrameLocks/>
          </p:cNvGraphicFramePr>
          <p:nvPr>
            <p:extLst>
              <p:ext uri="{D42A27DB-BD31-4B8C-83A1-F6EECF244321}">
                <p14:modId xmlns:p14="http://schemas.microsoft.com/office/powerpoint/2010/main" val="478115582"/>
              </p:ext>
            </p:extLst>
          </p:nvPr>
        </p:nvGraphicFramePr>
        <p:xfrm>
          <a:off x="7076507" y="3295832"/>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10%</a:t>
                      </a:r>
                    </a:p>
                  </a:txBody>
                  <a:tcPr anchor="ctr"/>
                </a:tc>
                <a:extLst>
                  <a:ext uri="{0D108BD9-81ED-4DB2-BD59-A6C34878D82A}">
                    <a16:rowId xmlns:a16="http://schemas.microsoft.com/office/drawing/2014/main" val="1578509855"/>
                  </a:ext>
                </a:extLst>
              </a:tr>
            </a:tbl>
          </a:graphicData>
        </a:graphic>
      </p:graphicFrame>
      <p:graphicFrame>
        <p:nvGraphicFramePr>
          <p:cNvPr id="28" name="Content Placeholder 25">
            <a:extLst>
              <a:ext uri="{FF2B5EF4-FFF2-40B4-BE49-F238E27FC236}">
                <a16:creationId xmlns:a16="http://schemas.microsoft.com/office/drawing/2014/main" id="{2AAE70A2-492A-0159-157A-178EF3CBA2BC}"/>
              </a:ext>
            </a:extLst>
          </p:cNvPr>
          <p:cNvGraphicFramePr>
            <a:graphicFrameLocks/>
          </p:cNvGraphicFramePr>
          <p:nvPr>
            <p:extLst>
              <p:ext uri="{D42A27DB-BD31-4B8C-83A1-F6EECF244321}">
                <p14:modId xmlns:p14="http://schemas.microsoft.com/office/powerpoint/2010/main" val="3303221680"/>
              </p:ext>
            </p:extLst>
          </p:nvPr>
        </p:nvGraphicFramePr>
        <p:xfrm>
          <a:off x="8239984" y="3295832"/>
          <a:ext cx="1155088" cy="1188720"/>
        </p:xfrm>
        <a:graphic>
          <a:graphicData uri="http://schemas.openxmlformats.org/drawingml/2006/table">
            <a:tbl>
              <a:tblPr firstRow="1" bandRow="1">
                <a:tableStyleId>{5C22544A-7EE6-4342-B048-85BDC9FD1C3A}</a:tableStyleId>
              </a:tblPr>
              <a:tblGrid>
                <a:gridCol w="1155088">
                  <a:extLst>
                    <a:ext uri="{9D8B030D-6E8A-4147-A177-3AD203B41FA5}">
                      <a16:colId xmlns:a16="http://schemas.microsoft.com/office/drawing/2014/main" val="1723305457"/>
                    </a:ext>
                  </a:extLst>
                </a:gridCol>
              </a:tblGrid>
              <a:tr h="1188720">
                <a:tc>
                  <a:txBody>
                    <a:bodyPr/>
                    <a:lstStyle/>
                    <a:p>
                      <a:pPr algn="ctr"/>
                      <a:r>
                        <a:rPr lang="en-US"/>
                        <a:t>10%</a:t>
                      </a:r>
                    </a:p>
                  </a:txBody>
                  <a:tcPr anchor="ctr"/>
                </a:tc>
                <a:extLst>
                  <a:ext uri="{0D108BD9-81ED-4DB2-BD59-A6C34878D82A}">
                    <a16:rowId xmlns:a16="http://schemas.microsoft.com/office/drawing/2014/main" val="1578509855"/>
                  </a:ext>
                </a:extLst>
              </a:tr>
            </a:tbl>
          </a:graphicData>
        </a:graphic>
      </p:graphicFrame>
      <p:sp>
        <p:nvSpPr>
          <p:cNvPr id="29" name="TextBox 28">
            <a:extLst>
              <a:ext uri="{FF2B5EF4-FFF2-40B4-BE49-F238E27FC236}">
                <a16:creationId xmlns:a16="http://schemas.microsoft.com/office/drawing/2014/main" id="{A04680AE-95C4-CC86-24C0-2DD68CD16B3C}"/>
              </a:ext>
            </a:extLst>
          </p:cNvPr>
          <p:cNvSpPr txBox="1"/>
          <p:nvPr/>
        </p:nvSpPr>
        <p:spPr>
          <a:xfrm>
            <a:off x="4749553" y="4484552"/>
            <a:ext cx="1155088" cy="369332"/>
          </a:xfrm>
          <a:prstGeom prst="rect">
            <a:avLst/>
          </a:prstGeom>
          <a:noFill/>
        </p:spPr>
        <p:txBody>
          <a:bodyPr wrap="square" rtlCol="0">
            <a:spAutoFit/>
          </a:bodyPr>
          <a:lstStyle/>
          <a:p>
            <a:pPr algn="ctr"/>
            <a:r>
              <a:rPr lang="en-US"/>
              <a:t>Class 1</a:t>
            </a:r>
          </a:p>
        </p:txBody>
      </p:sp>
      <p:sp>
        <p:nvSpPr>
          <p:cNvPr id="30" name="TextBox 29">
            <a:extLst>
              <a:ext uri="{FF2B5EF4-FFF2-40B4-BE49-F238E27FC236}">
                <a16:creationId xmlns:a16="http://schemas.microsoft.com/office/drawing/2014/main" id="{CB08D835-44B7-9845-535C-444F99CCB791}"/>
              </a:ext>
            </a:extLst>
          </p:cNvPr>
          <p:cNvSpPr txBox="1"/>
          <p:nvPr/>
        </p:nvSpPr>
        <p:spPr>
          <a:xfrm>
            <a:off x="5921419" y="4484552"/>
            <a:ext cx="1155088" cy="369332"/>
          </a:xfrm>
          <a:prstGeom prst="rect">
            <a:avLst/>
          </a:prstGeom>
          <a:noFill/>
        </p:spPr>
        <p:txBody>
          <a:bodyPr wrap="square" rtlCol="0">
            <a:spAutoFit/>
          </a:bodyPr>
          <a:lstStyle/>
          <a:p>
            <a:pPr algn="ctr"/>
            <a:r>
              <a:rPr lang="en-US"/>
              <a:t>Class 2</a:t>
            </a:r>
          </a:p>
        </p:txBody>
      </p:sp>
      <p:sp>
        <p:nvSpPr>
          <p:cNvPr id="31" name="TextBox 30">
            <a:extLst>
              <a:ext uri="{FF2B5EF4-FFF2-40B4-BE49-F238E27FC236}">
                <a16:creationId xmlns:a16="http://schemas.microsoft.com/office/drawing/2014/main" id="{9E2D49BE-054F-5D60-20F9-BF2759C8926C}"/>
              </a:ext>
            </a:extLst>
          </p:cNvPr>
          <p:cNvSpPr txBox="1"/>
          <p:nvPr/>
        </p:nvSpPr>
        <p:spPr>
          <a:xfrm>
            <a:off x="7068118" y="4487807"/>
            <a:ext cx="1155088" cy="369332"/>
          </a:xfrm>
          <a:prstGeom prst="rect">
            <a:avLst/>
          </a:prstGeom>
          <a:noFill/>
        </p:spPr>
        <p:txBody>
          <a:bodyPr wrap="square" rtlCol="0">
            <a:spAutoFit/>
          </a:bodyPr>
          <a:lstStyle/>
          <a:p>
            <a:pPr algn="ctr"/>
            <a:r>
              <a:rPr lang="en-US"/>
              <a:t>Class 3</a:t>
            </a:r>
          </a:p>
        </p:txBody>
      </p:sp>
      <p:sp>
        <p:nvSpPr>
          <p:cNvPr id="32" name="TextBox 31">
            <a:extLst>
              <a:ext uri="{FF2B5EF4-FFF2-40B4-BE49-F238E27FC236}">
                <a16:creationId xmlns:a16="http://schemas.microsoft.com/office/drawing/2014/main" id="{D99F242F-AA99-12E3-F140-EFDC9724B04B}"/>
              </a:ext>
            </a:extLst>
          </p:cNvPr>
          <p:cNvSpPr txBox="1"/>
          <p:nvPr/>
        </p:nvSpPr>
        <p:spPr>
          <a:xfrm>
            <a:off x="8239984" y="4484552"/>
            <a:ext cx="1155088" cy="369332"/>
          </a:xfrm>
          <a:prstGeom prst="rect">
            <a:avLst/>
          </a:prstGeom>
          <a:noFill/>
        </p:spPr>
        <p:txBody>
          <a:bodyPr wrap="square" rtlCol="0">
            <a:spAutoFit/>
          </a:bodyPr>
          <a:lstStyle/>
          <a:p>
            <a:pPr algn="ctr"/>
            <a:r>
              <a:rPr lang="en-US"/>
              <a:t>Class 4</a:t>
            </a:r>
          </a:p>
        </p:txBody>
      </p:sp>
      <p:sp>
        <p:nvSpPr>
          <p:cNvPr id="33" name="TextBox 32">
            <a:extLst>
              <a:ext uri="{FF2B5EF4-FFF2-40B4-BE49-F238E27FC236}">
                <a16:creationId xmlns:a16="http://schemas.microsoft.com/office/drawing/2014/main" id="{3C786121-009E-2B9E-F2E1-ADB6B3E909B6}"/>
              </a:ext>
            </a:extLst>
          </p:cNvPr>
          <p:cNvSpPr txBox="1"/>
          <p:nvPr/>
        </p:nvSpPr>
        <p:spPr>
          <a:xfrm>
            <a:off x="4749553" y="2935542"/>
            <a:ext cx="4645519" cy="369332"/>
          </a:xfrm>
          <a:prstGeom prst="rect">
            <a:avLst/>
          </a:prstGeom>
          <a:noFill/>
        </p:spPr>
        <p:txBody>
          <a:bodyPr wrap="square" rtlCol="0">
            <a:spAutoFit/>
          </a:bodyPr>
          <a:lstStyle/>
          <a:p>
            <a:pPr algn="ctr"/>
            <a:r>
              <a:rPr lang="en-US"/>
              <a:t>Class Probabilities</a:t>
            </a:r>
          </a:p>
        </p:txBody>
      </p:sp>
    </p:spTree>
    <p:extLst>
      <p:ext uri="{BB962C8B-B14F-4D97-AF65-F5344CB8AC3E}">
        <p14:creationId xmlns:p14="http://schemas.microsoft.com/office/powerpoint/2010/main" val="359018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56B47-A2ED-7D13-E46E-0ADF70DC1094}"/>
            </a:ext>
          </a:extLst>
        </p:cNvPr>
        <p:cNvGrpSpPr/>
        <p:nvPr/>
      </p:nvGrpSpPr>
      <p:grpSpPr>
        <a:xfrm>
          <a:off x="0" y="0"/>
          <a:ext cx="0" cy="0"/>
          <a:chOff x="0" y="0"/>
          <a:chExt cx="0" cy="0"/>
        </a:xfrm>
      </p:grpSpPr>
      <p:pic>
        <p:nvPicPr>
          <p:cNvPr id="5" name="Picture 4" descr="A purple rectangle with black text&#10;&#10;Description automatically generated">
            <a:extLst>
              <a:ext uri="{FF2B5EF4-FFF2-40B4-BE49-F238E27FC236}">
                <a16:creationId xmlns:a16="http://schemas.microsoft.com/office/drawing/2014/main" id="{C91BE5F6-E0D5-7327-5C00-CFE36E87C3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49" y="2866457"/>
            <a:ext cx="9944100" cy="1371600"/>
          </a:xfrm>
          <a:prstGeom prst="rect">
            <a:avLst/>
          </a:prstGeom>
        </p:spPr>
      </p:pic>
      <p:sp>
        <p:nvSpPr>
          <p:cNvPr id="2" name="Title 1">
            <a:extLst>
              <a:ext uri="{FF2B5EF4-FFF2-40B4-BE49-F238E27FC236}">
                <a16:creationId xmlns:a16="http://schemas.microsoft.com/office/drawing/2014/main" id="{D26AB12A-AE84-8D36-2274-BB410A3C77F3}"/>
              </a:ext>
            </a:extLst>
          </p:cNvPr>
          <p:cNvSpPr>
            <a:spLocks noGrp="1"/>
          </p:cNvSpPr>
          <p:nvPr>
            <p:ph type="title"/>
          </p:nvPr>
        </p:nvSpPr>
        <p:spPr>
          <a:xfrm>
            <a:off x="246888" y="256032"/>
            <a:ext cx="11704320" cy="512064"/>
          </a:xfrm>
        </p:spPr>
        <p:txBody>
          <a:bodyPr>
            <a:normAutofit fontScale="90000"/>
          </a:bodyPr>
          <a:lstStyle/>
          <a:p>
            <a:r>
              <a:rPr lang="en-US"/>
              <a:t>Post-Processing Stage</a:t>
            </a:r>
          </a:p>
        </p:txBody>
      </p:sp>
      <p:sp>
        <p:nvSpPr>
          <p:cNvPr id="3" name="Rectangle: Rounded Corners 2">
            <a:extLst>
              <a:ext uri="{FF2B5EF4-FFF2-40B4-BE49-F238E27FC236}">
                <a16:creationId xmlns:a16="http://schemas.microsoft.com/office/drawing/2014/main" id="{8BE5F5D8-E6CB-D08F-656F-67B883941E68}"/>
              </a:ext>
            </a:extLst>
          </p:cNvPr>
          <p:cNvSpPr/>
          <p:nvPr/>
        </p:nvSpPr>
        <p:spPr>
          <a:xfrm>
            <a:off x="7589520" y="3139440"/>
            <a:ext cx="1363980" cy="800100"/>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242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3215508D-1ECE-AA3D-CD52-7DE6C22E706C}"/>
              </a:ext>
            </a:extLst>
          </p:cNvPr>
          <p:cNvPicPr>
            <a:picLocks noChangeAspect="1"/>
          </p:cNvPicPr>
          <p:nvPr/>
        </p:nvPicPr>
        <p:blipFill>
          <a:blip r:embed="rId3"/>
          <a:stretch>
            <a:fillRect/>
          </a:stretch>
        </p:blipFill>
        <p:spPr>
          <a:xfrm>
            <a:off x="2090816" y="837723"/>
            <a:ext cx="7692853" cy="5182554"/>
          </a:xfrm>
          <a:prstGeom prst="rect">
            <a:avLst/>
          </a:prstGeom>
        </p:spPr>
      </p:pic>
      <p:pic>
        <p:nvPicPr>
          <p:cNvPr id="35" name="Picture 34">
            <a:extLst>
              <a:ext uri="{FF2B5EF4-FFF2-40B4-BE49-F238E27FC236}">
                <a16:creationId xmlns:a16="http://schemas.microsoft.com/office/drawing/2014/main" id="{713FA274-A560-8349-A06F-92D59DA754DC}"/>
              </a:ext>
            </a:extLst>
          </p:cNvPr>
          <p:cNvPicPr>
            <a:picLocks noChangeAspect="1"/>
          </p:cNvPicPr>
          <p:nvPr/>
        </p:nvPicPr>
        <p:blipFill>
          <a:blip r:embed="rId4"/>
          <a:stretch>
            <a:fillRect/>
          </a:stretch>
        </p:blipFill>
        <p:spPr>
          <a:xfrm>
            <a:off x="3177669" y="1099455"/>
            <a:ext cx="5519146" cy="4348418"/>
          </a:xfrm>
          <a:prstGeom prst="rect">
            <a:avLst/>
          </a:prstGeom>
        </p:spPr>
      </p:pic>
      <p:cxnSp>
        <p:nvCxnSpPr>
          <p:cNvPr id="3" name="Straight Connector 2">
            <a:extLst>
              <a:ext uri="{FF2B5EF4-FFF2-40B4-BE49-F238E27FC236}">
                <a16:creationId xmlns:a16="http://schemas.microsoft.com/office/drawing/2014/main" id="{EDF1F158-4EBA-CC6B-7B00-725864ED2B8B}"/>
              </a:ext>
            </a:extLst>
          </p:cNvPr>
          <p:cNvCxnSpPr>
            <a:cxnSpLocks/>
          </p:cNvCxnSpPr>
          <p:nvPr/>
        </p:nvCxnSpPr>
        <p:spPr>
          <a:xfrm>
            <a:off x="3664250" y="959541"/>
            <a:ext cx="0" cy="4776108"/>
          </a:xfrm>
          <a:prstGeom prst="line">
            <a:avLst/>
          </a:prstGeom>
        </p:spPr>
        <p:style>
          <a:lnRef idx="2">
            <a:schemeClr val="dk1"/>
          </a:lnRef>
          <a:fillRef idx="0">
            <a:schemeClr val="dk1"/>
          </a:fillRef>
          <a:effectRef idx="1">
            <a:schemeClr val="dk1"/>
          </a:effectRef>
          <a:fontRef idx="minor">
            <a:schemeClr val="tx1"/>
          </a:fontRef>
        </p:style>
      </p:cxnSp>
      <p:cxnSp>
        <p:nvCxnSpPr>
          <p:cNvPr id="4" name="Straight Connector 3">
            <a:extLst>
              <a:ext uri="{FF2B5EF4-FFF2-40B4-BE49-F238E27FC236}">
                <a16:creationId xmlns:a16="http://schemas.microsoft.com/office/drawing/2014/main" id="{DD74C3E8-4280-872C-33B9-FC61BC7F3304}"/>
              </a:ext>
            </a:extLst>
          </p:cNvPr>
          <p:cNvCxnSpPr>
            <a:cxnSpLocks/>
          </p:cNvCxnSpPr>
          <p:nvPr/>
        </p:nvCxnSpPr>
        <p:spPr>
          <a:xfrm>
            <a:off x="4486121" y="959541"/>
            <a:ext cx="0" cy="4776108"/>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a:extLst>
              <a:ext uri="{FF2B5EF4-FFF2-40B4-BE49-F238E27FC236}">
                <a16:creationId xmlns:a16="http://schemas.microsoft.com/office/drawing/2014/main" id="{BB1081B4-4784-4D08-B013-30F7C7573342}"/>
              </a:ext>
            </a:extLst>
          </p:cNvPr>
          <p:cNvCxnSpPr>
            <a:cxnSpLocks/>
          </p:cNvCxnSpPr>
          <p:nvPr/>
        </p:nvCxnSpPr>
        <p:spPr>
          <a:xfrm>
            <a:off x="5307992" y="959541"/>
            <a:ext cx="0" cy="4776108"/>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ECB83640-4BE3-C0E6-F85B-94BFF08AC5D8}"/>
              </a:ext>
            </a:extLst>
          </p:cNvPr>
          <p:cNvCxnSpPr>
            <a:cxnSpLocks/>
          </p:cNvCxnSpPr>
          <p:nvPr/>
        </p:nvCxnSpPr>
        <p:spPr>
          <a:xfrm>
            <a:off x="6129863" y="959541"/>
            <a:ext cx="0" cy="477610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94E2BF3A-BAE0-6A71-0C14-1C959186C47B}"/>
              </a:ext>
            </a:extLst>
          </p:cNvPr>
          <p:cNvCxnSpPr>
            <a:cxnSpLocks/>
          </p:cNvCxnSpPr>
          <p:nvPr/>
        </p:nvCxnSpPr>
        <p:spPr>
          <a:xfrm>
            <a:off x="6951734" y="959541"/>
            <a:ext cx="0" cy="4776108"/>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81B3E0F0-C99C-4C7B-1FDD-1D15E2DDD9D7}"/>
              </a:ext>
            </a:extLst>
          </p:cNvPr>
          <p:cNvCxnSpPr>
            <a:cxnSpLocks/>
          </p:cNvCxnSpPr>
          <p:nvPr/>
        </p:nvCxnSpPr>
        <p:spPr>
          <a:xfrm>
            <a:off x="7773605" y="959541"/>
            <a:ext cx="0" cy="4776108"/>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E9B3674A-B889-D3D7-0FBA-A6B39C884AE8}"/>
              </a:ext>
            </a:extLst>
          </p:cNvPr>
          <p:cNvCxnSpPr>
            <a:cxnSpLocks/>
          </p:cNvCxnSpPr>
          <p:nvPr/>
        </p:nvCxnSpPr>
        <p:spPr>
          <a:xfrm>
            <a:off x="8595476" y="959541"/>
            <a:ext cx="0" cy="4776108"/>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8CDDAB5E-A100-93C0-3686-4AAC6EBEA7BB}"/>
              </a:ext>
            </a:extLst>
          </p:cNvPr>
          <p:cNvCxnSpPr>
            <a:cxnSpLocks/>
          </p:cNvCxnSpPr>
          <p:nvPr/>
        </p:nvCxnSpPr>
        <p:spPr>
          <a:xfrm>
            <a:off x="9417347" y="959541"/>
            <a:ext cx="0" cy="4776108"/>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5D43099A-E711-183A-04EC-41F2BC1E0A3F}"/>
              </a:ext>
            </a:extLst>
          </p:cNvPr>
          <p:cNvCxnSpPr>
            <a:cxnSpLocks/>
          </p:cNvCxnSpPr>
          <p:nvPr/>
        </p:nvCxnSpPr>
        <p:spPr>
          <a:xfrm>
            <a:off x="2864150" y="1759641"/>
            <a:ext cx="6812834" cy="6808"/>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6ED59A84-E0EF-E3FB-406C-BB659DF4CF76}"/>
              </a:ext>
            </a:extLst>
          </p:cNvPr>
          <p:cNvCxnSpPr>
            <a:cxnSpLocks/>
          </p:cNvCxnSpPr>
          <p:nvPr/>
        </p:nvCxnSpPr>
        <p:spPr>
          <a:xfrm flipV="1">
            <a:off x="2864150" y="2566541"/>
            <a:ext cx="6812834" cy="6807"/>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666E6F1C-2A8F-B787-DC94-A8EFA938E8A7}"/>
              </a:ext>
            </a:extLst>
          </p:cNvPr>
          <p:cNvCxnSpPr>
            <a:cxnSpLocks/>
          </p:cNvCxnSpPr>
          <p:nvPr/>
        </p:nvCxnSpPr>
        <p:spPr>
          <a:xfrm>
            <a:off x="2864150" y="3387055"/>
            <a:ext cx="6812834"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2796EFC7-40BA-EF3C-7BA3-ECD662096C23}"/>
              </a:ext>
            </a:extLst>
          </p:cNvPr>
          <p:cNvCxnSpPr>
            <a:cxnSpLocks/>
          </p:cNvCxnSpPr>
          <p:nvPr/>
        </p:nvCxnSpPr>
        <p:spPr>
          <a:xfrm>
            <a:off x="2864150" y="4200762"/>
            <a:ext cx="6812834"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887A1D19-7B0F-45F9-0721-3F2A7AFABEAD}"/>
              </a:ext>
            </a:extLst>
          </p:cNvPr>
          <p:cNvCxnSpPr>
            <a:cxnSpLocks/>
          </p:cNvCxnSpPr>
          <p:nvPr/>
        </p:nvCxnSpPr>
        <p:spPr>
          <a:xfrm>
            <a:off x="2864150" y="5014469"/>
            <a:ext cx="6812834" cy="0"/>
          </a:xfrm>
          <a:prstGeom prst="line">
            <a:avLst/>
          </a:prstGeom>
        </p:spPr>
        <p:style>
          <a:lnRef idx="2">
            <a:schemeClr val="dk1"/>
          </a:lnRef>
          <a:fillRef idx="0">
            <a:schemeClr val="dk1"/>
          </a:fillRef>
          <a:effectRef idx="1">
            <a:schemeClr val="dk1"/>
          </a:effectRef>
          <a:fontRef idx="minor">
            <a:schemeClr val="tx1"/>
          </a:fontRef>
        </p:style>
      </p:cxnSp>
      <p:sp>
        <p:nvSpPr>
          <p:cNvPr id="18" name="Rectangle 17">
            <a:extLst>
              <a:ext uri="{FF2B5EF4-FFF2-40B4-BE49-F238E27FC236}">
                <a16:creationId xmlns:a16="http://schemas.microsoft.com/office/drawing/2014/main" id="{C16A0E62-3C79-994A-C8DC-CAB6AEA5D900}"/>
              </a:ext>
            </a:extLst>
          </p:cNvPr>
          <p:cNvSpPr/>
          <p:nvPr/>
        </p:nvSpPr>
        <p:spPr>
          <a:xfrm>
            <a:off x="2440984" y="558162"/>
            <a:ext cx="1645920" cy="1574976"/>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endParaRPr lang="en-US" sz="2800">
              <a:solidFill>
                <a:schemeClr val="tx2"/>
              </a:solidFill>
            </a:endParaRPr>
          </a:p>
        </p:txBody>
      </p:sp>
      <p:sp>
        <p:nvSpPr>
          <p:cNvPr id="21" name="Rectangle 20">
            <a:extLst>
              <a:ext uri="{FF2B5EF4-FFF2-40B4-BE49-F238E27FC236}">
                <a16:creationId xmlns:a16="http://schemas.microsoft.com/office/drawing/2014/main" id="{403C8A64-C8A9-ACF0-2754-AD983396EF19}"/>
              </a:ext>
            </a:extLst>
          </p:cNvPr>
          <p:cNvSpPr/>
          <p:nvPr/>
        </p:nvSpPr>
        <p:spPr>
          <a:xfrm>
            <a:off x="8202871" y="558162"/>
            <a:ext cx="1604390" cy="157663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22" name="Rectangle 21">
            <a:extLst>
              <a:ext uri="{FF2B5EF4-FFF2-40B4-BE49-F238E27FC236}">
                <a16:creationId xmlns:a16="http://schemas.microsoft.com/office/drawing/2014/main" id="{C99951AB-B558-B997-5857-8BCF18003B80}"/>
              </a:ext>
            </a:extLst>
          </p:cNvPr>
          <p:cNvSpPr/>
          <p:nvPr/>
        </p:nvSpPr>
        <p:spPr>
          <a:xfrm>
            <a:off x="2445011" y="1365062"/>
            <a:ext cx="1636154" cy="161514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2" name="TextBox 1">
            <a:extLst>
              <a:ext uri="{FF2B5EF4-FFF2-40B4-BE49-F238E27FC236}">
                <a16:creationId xmlns:a16="http://schemas.microsoft.com/office/drawing/2014/main" id="{9D6184C7-FBC8-EFF5-C8CF-B3C53D6C05D0}"/>
              </a:ext>
            </a:extLst>
          </p:cNvPr>
          <p:cNvSpPr txBox="1"/>
          <p:nvPr/>
        </p:nvSpPr>
        <p:spPr>
          <a:xfrm>
            <a:off x="5582242" y="6097157"/>
            <a:ext cx="710003" cy="646331"/>
          </a:xfrm>
          <a:prstGeom prst="rect">
            <a:avLst/>
          </a:prstGeom>
          <a:noFill/>
        </p:spPr>
        <p:txBody>
          <a:bodyPr wrap="none" rtlCol="0">
            <a:spAutoFit/>
          </a:bodyPr>
          <a:lstStyle/>
          <a:p>
            <a:r>
              <a:rPr lang="en-US"/>
              <a:t>pixels</a:t>
            </a:r>
          </a:p>
          <a:p>
            <a:endParaRPr lang="en-US"/>
          </a:p>
        </p:txBody>
      </p:sp>
      <p:sp>
        <p:nvSpPr>
          <p:cNvPr id="11" name="TextBox 10">
            <a:extLst>
              <a:ext uri="{FF2B5EF4-FFF2-40B4-BE49-F238E27FC236}">
                <a16:creationId xmlns:a16="http://schemas.microsoft.com/office/drawing/2014/main" id="{A0C7BBC3-EC25-E7A0-780D-B6EFFAC717CE}"/>
              </a:ext>
            </a:extLst>
          </p:cNvPr>
          <p:cNvSpPr txBox="1"/>
          <p:nvPr/>
        </p:nvSpPr>
        <p:spPr>
          <a:xfrm rot="16200000">
            <a:off x="1531704" y="3024429"/>
            <a:ext cx="710003" cy="646331"/>
          </a:xfrm>
          <a:prstGeom prst="rect">
            <a:avLst/>
          </a:prstGeom>
          <a:noFill/>
        </p:spPr>
        <p:txBody>
          <a:bodyPr wrap="none" rtlCol="0">
            <a:spAutoFit/>
          </a:bodyPr>
          <a:lstStyle/>
          <a:p>
            <a:r>
              <a:rPr lang="en-US"/>
              <a:t>pixels</a:t>
            </a:r>
          </a:p>
          <a:p>
            <a:endParaRPr lang="en-US"/>
          </a:p>
        </p:txBody>
      </p:sp>
      <p:sp>
        <p:nvSpPr>
          <p:cNvPr id="12" name="Rectangle 11">
            <a:extLst>
              <a:ext uri="{FF2B5EF4-FFF2-40B4-BE49-F238E27FC236}">
                <a16:creationId xmlns:a16="http://schemas.microsoft.com/office/drawing/2014/main" id="{7889AA02-92A0-C904-A297-3D5B0164A180}"/>
              </a:ext>
            </a:extLst>
          </p:cNvPr>
          <p:cNvSpPr/>
          <p:nvPr/>
        </p:nvSpPr>
        <p:spPr>
          <a:xfrm>
            <a:off x="4090561" y="1365062"/>
            <a:ext cx="1605380" cy="161514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19" name="Rectangle 18">
            <a:extLst>
              <a:ext uri="{FF2B5EF4-FFF2-40B4-BE49-F238E27FC236}">
                <a16:creationId xmlns:a16="http://schemas.microsoft.com/office/drawing/2014/main" id="{9C4ED60A-E497-CB6B-8B84-DDCC3D736758}"/>
              </a:ext>
            </a:extLst>
          </p:cNvPr>
          <p:cNvSpPr/>
          <p:nvPr/>
        </p:nvSpPr>
        <p:spPr>
          <a:xfrm>
            <a:off x="4491776" y="1764196"/>
            <a:ext cx="811224" cy="78409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29" name="Rectangle 28">
            <a:extLst>
              <a:ext uri="{FF2B5EF4-FFF2-40B4-BE49-F238E27FC236}">
                <a16:creationId xmlns:a16="http://schemas.microsoft.com/office/drawing/2014/main" id="{B9253CB6-9ABF-36C9-5C95-37CDB5B6F066}"/>
              </a:ext>
            </a:extLst>
          </p:cNvPr>
          <p:cNvSpPr/>
          <p:nvPr/>
        </p:nvSpPr>
        <p:spPr>
          <a:xfrm>
            <a:off x="8207516" y="1365062"/>
            <a:ext cx="1604392" cy="1591036"/>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30" name="Rectangle 29">
            <a:extLst>
              <a:ext uri="{FF2B5EF4-FFF2-40B4-BE49-F238E27FC236}">
                <a16:creationId xmlns:a16="http://schemas.microsoft.com/office/drawing/2014/main" id="{CD8306A5-D6E6-119F-A46A-92A90C5F63AE}"/>
              </a:ext>
            </a:extLst>
          </p:cNvPr>
          <p:cNvSpPr/>
          <p:nvPr/>
        </p:nvSpPr>
        <p:spPr>
          <a:xfrm>
            <a:off x="2435245" y="2138736"/>
            <a:ext cx="1645920" cy="164592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31" name="Rectangle 30">
            <a:extLst>
              <a:ext uri="{FF2B5EF4-FFF2-40B4-BE49-F238E27FC236}">
                <a16:creationId xmlns:a16="http://schemas.microsoft.com/office/drawing/2014/main" id="{9D6C0511-F683-8B1A-FFD3-0D62D0F99E5A}"/>
              </a:ext>
            </a:extLst>
          </p:cNvPr>
          <p:cNvSpPr/>
          <p:nvPr/>
        </p:nvSpPr>
        <p:spPr>
          <a:xfrm>
            <a:off x="5315514" y="2585748"/>
            <a:ext cx="816158" cy="78769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Tree>
    <p:extLst>
      <p:ext uri="{BB962C8B-B14F-4D97-AF65-F5344CB8AC3E}">
        <p14:creationId xmlns:p14="http://schemas.microsoft.com/office/powerpoint/2010/main" val="117283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1"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63" presetClass="path" presetSubtype="0" accel="50000" decel="50000" fill="hold" grpId="0" nodeType="clickEffect">
                                  <p:stCondLst>
                                    <p:cond delay="0"/>
                                  </p:stCondLst>
                                  <p:childTnLst>
                                    <p:animMotion origin="layout" path="M 1.66667E-6 -2.22222E-6 L 0.47018 -2.22222E-6 " pathEditMode="relative" rAng="0" ptsTypes="AA">
                                      <p:cBhvr>
                                        <p:cTn id="53" dur="2000" fill="hold"/>
                                        <p:tgtEl>
                                          <p:spTgt spid="18"/>
                                        </p:tgtEl>
                                        <p:attrNameLst>
                                          <p:attrName>ppt_x</p:attrName>
                                          <p:attrName>ppt_y</p:attrName>
                                        </p:attrNameLst>
                                      </p:cBhvr>
                                      <p:rCtr x="23503" y="0"/>
                                    </p:animMotion>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1" nodeType="clickEffect">
                                  <p:stCondLst>
                                    <p:cond delay="0"/>
                                  </p:stCondLst>
                                  <p:childTnLst>
                                    <p:set>
                                      <p:cBhvr>
                                        <p:cTn id="57" dur="1" fill="hold">
                                          <p:stCondLst>
                                            <p:cond delay="0"/>
                                          </p:stCondLst>
                                        </p:cTn>
                                        <p:tgtEl>
                                          <p:spTgt spid="21"/>
                                        </p:tgtEl>
                                        <p:attrNameLst>
                                          <p:attrName>style.visibility</p:attrName>
                                        </p:attrNameLst>
                                      </p:cBhvr>
                                      <p:to>
                                        <p:strVal val="visible"/>
                                      </p:to>
                                    </p:set>
                                  </p:childTnLst>
                                </p:cTn>
                              </p:par>
                            </p:childTnLst>
                          </p:cTn>
                        </p:par>
                        <p:par>
                          <p:cTn id="58" fill="hold">
                            <p:stCondLst>
                              <p:cond delay="0"/>
                            </p:stCondLst>
                            <p:childTnLst>
                              <p:par>
                                <p:cTn id="59" presetID="63" presetClass="path" presetSubtype="0" accel="50000" decel="50000" fill="hold" grpId="0" nodeType="afterEffect">
                                  <p:stCondLst>
                                    <p:cond delay="0"/>
                                  </p:stCondLst>
                                  <p:childTnLst>
                                    <p:animMotion origin="layout" path="M -0.00117 0.00116 L -0.47044 0.11968 " pathEditMode="relative" rAng="0" ptsTypes="AA">
                                      <p:cBhvr>
                                        <p:cTn id="60" dur="2000" fill="hold"/>
                                        <p:tgtEl>
                                          <p:spTgt spid="21"/>
                                        </p:tgtEl>
                                        <p:attrNameLst>
                                          <p:attrName>ppt_x</p:attrName>
                                          <p:attrName>ppt_y</p:attrName>
                                        </p:attrNameLst>
                                      </p:cBhvr>
                                      <p:rCtr x="-23464" y="5926"/>
                                    </p:animMotion>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1" nodeType="click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childTnLst>
                          </p:cTn>
                        </p:par>
                        <p:par>
                          <p:cTn id="65" fill="hold">
                            <p:stCondLst>
                              <p:cond delay="0"/>
                            </p:stCondLst>
                            <p:childTnLst>
                              <p:par>
                                <p:cTn id="66" presetID="63" presetClass="path" presetSubtype="0" accel="50000" decel="50000" fill="hold" grpId="0" nodeType="afterEffect">
                                  <p:stCondLst>
                                    <p:cond delay="0"/>
                                  </p:stCondLst>
                                  <p:childTnLst>
                                    <p:animMotion origin="layout" path="M 1.25E-6 -1.85185E-6 L 0.13242 -1.85185E-6 " pathEditMode="relative" rAng="0" ptsTypes="AA">
                                      <p:cBhvr>
                                        <p:cTn id="67" dur="2000" fill="hold"/>
                                        <p:tgtEl>
                                          <p:spTgt spid="22"/>
                                        </p:tgtEl>
                                        <p:attrNameLst>
                                          <p:attrName>ppt_x</p:attrName>
                                          <p:attrName>ppt_y</p:attrName>
                                        </p:attrNameLst>
                                      </p:cBhvr>
                                      <p:rCtr x="6615" y="0"/>
                                    </p:animMotion>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par>
                          <p:cTn id="68" fill="hold">
                            <p:stCondLst>
                              <p:cond delay="2000"/>
                            </p:stCondLst>
                            <p:childTnLst>
                              <p:par>
                                <p:cTn id="69" presetID="10" presetClass="entr" presetSubtype="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1" nodeType="clickEffect">
                                  <p:stCondLst>
                                    <p:cond delay="0"/>
                                  </p:stCondLst>
                                  <p:childTnLst>
                                    <p:set>
                                      <p:cBhvr>
                                        <p:cTn id="75" dur="1" fill="hold">
                                          <p:stCondLst>
                                            <p:cond delay="0"/>
                                          </p:stCondLst>
                                        </p:cTn>
                                        <p:tgtEl>
                                          <p:spTgt spid="12"/>
                                        </p:tgtEl>
                                        <p:attrNameLst>
                                          <p:attrName>style.visibility</p:attrName>
                                        </p:attrNameLst>
                                      </p:cBhvr>
                                      <p:to>
                                        <p:strVal val="visible"/>
                                      </p:to>
                                    </p:set>
                                  </p:childTnLst>
                                </p:cTn>
                              </p:par>
                            </p:childTnLst>
                          </p:cTn>
                        </p:par>
                        <p:par>
                          <p:cTn id="76" fill="hold">
                            <p:stCondLst>
                              <p:cond delay="0"/>
                            </p:stCondLst>
                            <p:childTnLst>
                              <p:par>
                                <p:cTn id="77" presetID="63" presetClass="path" presetSubtype="0" accel="50000" decel="50000" fill="hold" grpId="0" nodeType="afterEffect">
                                  <p:stCondLst>
                                    <p:cond delay="0"/>
                                  </p:stCondLst>
                                  <p:childTnLst>
                                    <p:animMotion origin="layout" path="M -4.79167E-6 -1.48148E-6 L 0.33646 0.0007 " pathEditMode="relative" rAng="0" ptsTypes="AA">
                                      <p:cBhvr>
                                        <p:cTn id="78" dur="2000" fill="hold"/>
                                        <p:tgtEl>
                                          <p:spTgt spid="12"/>
                                        </p:tgtEl>
                                        <p:attrNameLst>
                                          <p:attrName>ppt_x</p:attrName>
                                          <p:attrName>ppt_y</p:attrName>
                                        </p:attrNameLst>
                                      </p:cBhvr>
                                      <p:rCtr x="16823" y="23"/>
                                    </p:animMotion>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1" nodeType="click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par>
                          <p:cTn id="83" fill="hold">
                            <p:stCondLst>
                              <p:cond delay="0"/>
                            </p:stCondLst>
                            <p:childTnLst>
                              <p:par>
                                <p:cTn id="84" presetID="63" presetClass="path" presetSubtype="0" accel="50000" decel="50000" fill="hold" grpId="0" nodeType="afterEffect">
                                  <p:stCondLst>
                                    <p:cond delay="0"/>
                                  </p:stCondLst>
                                  <p:childTnLst>
                                    <p:animMotion origin="layout" path="M -0.00117 0.00116 L -0.47045 0.11968 " pathEditMode="relative" rAng="0" ptsTypes="AA">
                                      <p:cBhvr>
                                        <p:cTn id="85" dur="2000" fill="hold"/>
                                        <p:tgtEl>
                                          <p:spTgt spid="29"/>
                                        </p:tgtEl>
                                        <p:attrNameLst>
                                          <p:attrName>ppt_x</p:attrName>
                                          <p:attrName>ppt_y</p:attrName>
                                        </p:attrNameLst>
                                      </p:cBhvr>
                                      <p:rCtr x="-23464" y="5926"/>
                                    </p:animMotion>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1" nodeType="clickEffect">
                                  <p:stCondLst>
                                    <p:cond delay="0"/>
                                  </p:stCondLst>
                                  <p:childTnLst>
                                    <p:set>
                                      <p:cBhvr>
                                        <p:cTn id="89" dur="1" fill="hold">
                                          <p:stCondLst>
                                            <p:cond delay="0"/>
                                          </p:stCondLst>
                                        </p:cTn>
                                        <p:tgtEl>
                                          <p:spTgt spid="30"/>
                                        </p:tgtEl>
                                        <p:attrNameLst>
                                          <p:attrName>style.visibility</p:attrName>
                                        </p:attrNameLst>
                                      </p:cBhvr>
                                      <p:to>
                                        <p:strVal val="visible"/>
                                      </p:to>
                                    </p:set>
                                  </p:childTnLst>
                                </p:cTn>
                              </p:par>
                            </p:childTnLst>
                          </p:cTn>
                        </p:par>
                        <p:par>
                          <p:cTn id="90" fill="hold">
                            <p:stCondLst>
                              <p:cond delay="0"/>
                            </p:stCondLst>
                            <p:childTnLst>
                              <p:par>
                                <p:cTn id="91" presetID="63" presetClass="path" presetSubtype="0" accel="50000" decel="50000" fill="hold" grpId="0" nodeType="afterEffect">
                                  <p:stCondLst>
                                    <p:cond delay="0"/>
                                  </p:stCondLst>
                                  <p:childTnLst>
                                    <p:animMotion origin="layout" path="M 2.5E-6 -2.96296E-6 L 0.19648 -2.96296E-6 " pathEditMode="relative" rAng="0" ptsTypes="AA">
                                      <p:cBhvr>
                                        <p:cTn id="92" dur="2000" fill="hold"/>
                                        <p:tgtEl>
                                          <p:spTgt spid="30"/>
                                        </p:tgtEl>
                                        <p:attrNameLst>
                                          <p:attrName>ppt_x</p:attrName>
                                          <p:attrName>ppt_y</p:attrName>
                                        </p:attrNameLst>
                                      </p:cBhvr>
                                      <p:rCtr x="9818" y="0"/>
                                    </p:animMotion>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par>
                          <p:cTn id="93" fill="hold">
                            <p:stCondLst>
                              <p:cond delay="2000"/>
                            </p:stCondLst>
                            <p:childTnLst>
                              <p:par>
                                <p:cTn id="94" presetID="10"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1" grpId="0" animBg="1"/>
      <p:bldP spid="21" grpId="1" animBg="1"/>
      <p:bldP spid="22" grpId="0" animBg="1"/>
      <p:bldP spid="22" grpId="1" animBg="1"/>
      <p:bldP spid="12" grpId="0" animBg="1"/>
      <p:bldP spid="12" grpId="1" animBg="1"/>
      <p:bldP spid="19" grpId="0" animBg="1"/>
      <p:bldP spid="29" grpId="0" animBg="1"/>
      <p:bldP spid="29" grpId="1" animBg="1"/>
      <p:bldP spid="30" grpId="0" animBg="1"/>
      <p:bldP spid="30" grpId="1"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FD986-1A7B-7D99-2F0A-C343692855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E12500-6817-C579-60DB-C01AC5CDF2F0}"/>
              </a:ext>
            </a:extLst>
          </p:cNvPr>
          <p:cNvSpPr>
            <a:spLocks noGrp="1"/>
          </p:cNvSpPr>
          <p:nvPr>
            <p:ph type="title"/>
          </p:nvPr>
        </p:nvSpPr>
        <p:spPr>
          <a:xfrm>
            <a:off x="246888" y="256032"/>
            <a:ext cx="11704320" cy="512064"/>
          </a:xfrm>
        </p:spPr>
        <p:txBody>
          <a:bodyPr>
            <a:normAutofit fontScale="90000"/>
          </a:bodyPr>
          <a:lstStyle/>
          <a:p>
            <a:r>
              <a:rPr lang="en-US"/>
              <a:t>Frame to patch</a:t>
            </a:r>
          </a:p>
        </p:txBody>
      </p:sp>
      <p:pic>
        <p:nvPicPr>
          <p:cNvPr id="4" name="Picture 3" descr="A grid with a pink and green pattern&#10;&#10;Description automatically generated">
            <a:extLst>
              <a:ext uri="{FF2B5EF4-FFF2-40B4-BE49-F238E27FC236}">
                <a16:creationId xmlns:a16="http://schemas.microsoft.com/office/drawing/2014/main" id="{085A6DEB-F27F-E6D1-52ED-5005939502F5}"/>
              </a:ext>
            </a:extLst>
          </p:cNvPr>
          <p:cNvPicPr>
            <a:picLocks noChangeAspect="1"/>
          </p:cNvPicPr>
          <p:nvPr/>
        </p:nvPicPr>
        <p:blipFill>
          <a:blip r:embed="rId3"/>
          <a:stretch>
            <a:fillRect/>
          </a:stretch>
        </p:blipFill>
        <p:spPr>
          <a:xfrm>
            <a:off x="3009901" y="1040574"/>
            <a:ext cx="5943600" cy="4100195"/>
          </a:xfrm>
          <a:prstGeom prst="rect">
            <a:avLst/>
          </a:prstGeom>
        </p:spPr>
      </p:pic>
      <p:pic>
        <p:nvPicPr>
          <p:cNvPr id="3" name="Picture 2" descr="A purple rectangle with black text&#10;&#10;Description automatically generated">
            <a:extLst>
              <a:ext uri="{FF2B5EF4-FFF2-40B4-BE49-F238E27FC236}">
                <a16:creationId xmlns:a16="http://schemas.microsoft.com/office/drawing/2014/main" id="{D7B150C5-62E2-E8FB-C443-CAFC8257D1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950" y="5413248"/>
            <a:ext cx="9944100" cy="1371600"/>
          </a:xfrm>
          <a:prstGeom prst="rect">
            <a:avLst/>
          </a:prstGeom>
        </p:spPr>
      </p:pic>
      <p:sp>
        <p:nvSpPr>
          <p:cNvPr id="5" name="Rectangle: Rounded Corners 4">
            <a:extLst>
              <a:ext uri="{FF2B5EF4-FFF2-40B4-BE49-F238E27FC236}">
                <a16:creationId xmlns:a16="http://schemas.microsoft.com/office/drawing/2014/main" id="{F970F1C1-215B-7126-EA68-AC721267609E}"/>
              </a:ext>
            </a:extLst>
          </p:cNvPr>
          <p:cNvSpPr/>
          <p:nvPr/>
        </p:nvSpPr>
        <p:spPr>
          <a:xfrm>
            <a:off x="7589521" y="5691287"/>
            <a:ext cx="1363980" cy="800100"/>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2417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3215508D-1ECE-AA3D-CD52-7DE6C22E706C}"/>
              </a:ext>
            </a:extLst>
          </p:cNvPr>
          <p:cNvPicPr>
            <a:picLocks noChangeAspect="1"/>
          </p:cNvPicPr>
          <p:nvPr/>
        </p:nvPicPr>
        <p:blipFill>
          <a:blip r:embed="rId3"/>
          <a:stretch>
            <a:fillRect/>
          </a:stretch>
        </p:blipFill>
        <p:spPr>
          <a:xfrm>
            <a:off x="2198392" y="730147"/>
            <a:ext cx="7692853" cy="5182554"/>
          </a:xfrm>
          <a:prstGeom prst="rect">
            <a:avLst/>
          </a:prstGeom>
        </p:spPr>
      </p:pic>
      <p:pic>
        <p:nvPicPr>
          <p:cNvPr id="35" name="Picture 34">
            <a:extLst>
              <a:ext uri="{FF2B5EF4-FFF2-40B4-BE49-F238E27FC236}">
                <a16:creationId xmlns:a16="http://schemas.microsoft.com/office/drawing/2014/main" id="{713FA274-A560-8349-A06F-92D59DA754DC}"/>
              </a:ext>
            </a:extLst>
          </p:cNvPr>
          <p:cNvPicPr>
            <a:picLocks noChangeAspect="1"/>
          </p:cNvPicPr>
          <p:nvPr/>
        </p:nvPicPr>
        <p:blipFill>
          <a:blip r:embed="rId4"/>
          <a:stretch>
            <a:fillRect/>
          </a:stretch>
        </p:blipFill>
        <p:spPr>
          <a:xfrm>
            <a:off x="3285245" y="991879"/>
            <a:ext cx="5519146" cy="4348418"/>
          </a:xfrm>
          <a:prstGeom prst="rect">
            <a:avLst/>
          </a:prstGeom>
        </p:spPr>
      </p:pic>
      <p:cxnSp>
        <p:nvCxnSpPr>
          <p:cNvPr id="3" name="Straight Connector 2">
            <a:extLst>
              <a:ext uri="{FF2B5EF4-FFF2-40B4-BE49-F238E27FC236}">
                <a16:creationId xmlns:a16="http://schemas.microsoft.com/office/drawing/2014/main" id="{EDF1F158-4EBA-CC6B-7B00-725864ED2B8B}"/>
              </a:ext>
            </a:extLst>
          </p:cNvPr>
          <p:cNvCxnSpPr>
            <a:cxnSpLocks/>
          </p:cNvCxnSpPr>
          <p:nvPr/>
        </p:nvCxnSpPr>
        <p:spPr>
          <a:xfrm>
            <a:off x="3771826" y="851965"/>
            <a:ext cx="0" cy="4776108"/>
          </a:xfrm>
          <a:prstGeom prst="line">
            <a:avLst/>
          </a:prstGeom>
        </p:spPr>
        <p:style>
          <a:lnRef idx="2">
            <a:schemeClr val="dk1"/>
          </a:lnRef>
          <a:fillRef idx="0">
            <a:schemeClr val="dk1"/>
          </a:fillRef>
          <a:effectRef idx="1">
            <a:schemeClr val="dk1"/>
          </a:effectRef>
          <a:fontRef idx="minor">
            <a:schemeClr val="tx1"/>
          </a:fontRef>
        </p:style>
      </p:cxnSp>
      <p:cxnSp>
        <p:nvCxnSpPr>
          <p:cNvPr id="4" name="Straight Connector 3">
            <a:extLst>
              <a:ext uri="{FF2B5EF4-FFF2-40B4-BE49-F238E27FC236}">
                <a16:creationId xmlns:a16="http://schemas.microsoft.com/office/drawing/2014/main" id="{DD74C3E8-4280-872C-33B9-FC61BC7F3304}"/>
              </a:ext>
            </a:extLst>
          </p:cNvPr>
          <p:cNvCxnSpPr>
            <a:cxnSpLocks/>
          </p:cNvCxnSpPr>
          <p:nvPr/>
        </p:nvCxnSpPr>
        <p:spPr>
          <a:xfrm>
            <a:off x="4593697" y="851965"/>
            <a:ext cx="0" cy="4776108"/>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a:extLst>
              <a:ext uri="{FF2B5EF4-FFF2-40B4-BE49-F238E27FC236}">
                <a16:creationId xmlns:a16="http://schemas.microsoft.com/office/drawing/2014/main" id="{BB1081B4-4784-4D08-B013-30F7C7573342}"/>
              </a:ext>
            </a:extLst>
          </p:cNvPr>
          <p:cNvCxnSpPr>
            <a:cxnSpLocks/>
          </p:cNvCxnSpPr>
          <p:nvPr/>
        </p:nvCxnSpPr>
        <p:spPr>
          <a:xfrm>
            <a:off x="5415568" y="851965"/>
            <a:ext cx="0" cy="4776108"/>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ECB83640-4BE3-C0E6-F85B-94BFF08AC5D8}"/>
              </a:ext>
            </a:extLst>
          </p:cNvPr>
          <p:cNvCxnSpPr>
            <a:cxnSpLocks/>
          </p:cNvCxnSpPr>
          <p:nvPr/>
        </p:nvCxnSpPr>
        <p:spPr>
          <a:xfrm>
            <a:off x="6237439" y="851965"/>
            <a:ext cx="0" cy="477610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94E2BF3A-BAE0-6A71-0C14-1C959186C47B}"/>
              </a:ext>
            </a:extLst>
          </p:cNvPr>
          <p:cNvCxnSpPr>
            <a:cxnSpLocks/>
          </p:cNvCxnSpPr>
          <p:nvPr/>
        </p:nvCxnSpPr>
        <p:spPr>
          <a:xfrm>
            <a:off x="7059310" y="851965"/>
            <a:ext cx="0" cy="4776108"/>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81B3E0F0-C99C-4C7B-1FDD-1D15E2DDD9D7}"/>
              </a:ext>
            </a:extLst>
          </p:cNvPr>
          <p:cNvCxnSpPr>
            <a:cxnSpLocks/>
          </p:cNvCxnSpPr>
          <p:nvPr/>
        </p:nvCxnSpPr>
        <p:spPr>
          <a:xfrm>
            <a:off x="7881181" y="851965"/>
            <a:ext cx="0" cy="4776108"/>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E9B3674A-B889-D3D7-0FBA-A6B39C884AE8}"/>
              </a:ext>
            </a:extLst>
          </p:cNvPr>
          <p:cNvCxnSpPr>
            <a:cxnSpLocks/>
          </p:cNvCxnSpPr>
          <p:nvPr/>
        </p:nvCxnSpPr>
        <p:spPr>
          <a:xfrm>
            <a:off x="8703052" y="851965"/>
            <a:ext cx="0" cy="4776108"/>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8CDDAB5E-A100-93C0-3686-4AAC6EBEA7BB}"/>
              </a:ext>
            </a:extLst>
          </p:cNvPr>
          <p:cNvCxnSpPr>
            <a:cxnSpLocks/>
          </p:cNvCxnSpPr>
          <p:nvPr/>
        </p:nvCxnSpPr>
        <p:spPr>
          <a:xfrm>
            <a:off x="9524923" y="851965"/>
            <a:ext cx="0" cy="4776108"/>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5D43099A-E711-183A-04EC-41F2BC1E0A3F}"/>
              </a:ext>
            </a:extLst>
          </p:cNvPr>
          <p:cNvCxnSpPr>
            <a:cxnSpLocks/>
          </p:cNvCxnSpPr>
          <p:nvPr/>
        </p:nvCxnSpPr>
        <p:spPr>
          <a:xfrm>
            <a:off x="2971726" y="1652065"/>
            <a:ext cx="6812834" cy="6808"/>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6ED59A84-E0EF-E3FB-406C-BB659DF4CF76}"/>
              </a:ext>
            </a:extLst>
          </p:cNvPr>
          <p:cNvCxnSpPr>
            <a:cxnSpLocks/>
          </p:cNvCxnSpPr>
          <p:nvPr/>
        </p:nvCxnSpPr>
        <p:spPr>
          <a:xfrm flipV="1">
            <a:off x="2971726" y="2458965"/>
            <a:ext cx="6812834" cy="6807"/>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666E6F1C-2A8F-B787-DC94-A8EFA938E8A7}"/>
              </a:ext>
            </a:extLst>
          </p:cNvPr>
          <p:cNvCxnSpPr>
            <a:cxnSpLocks/>
          </p:cNvCxnSpPr>
          <p:nvPr/>
        </p:nvCxnSpPr>
        <p:spPr>
          <a:xfrm>
            <a:off x="2971726" y="3279479"/>
            <a:ext cx="6812834"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2796EFC7-40BA-EF3C-7BA3-ECD662096C23}"/>
              </a:ext>
            </a:extLst>
          </p:cNvPr>
          <p:cNvCxnSpPr>
            <a:cxnSpLocks/>
          </p:cNvCxnSpPr>
          <p:nvPr/>
        </p:nvCxnSpPr>
        <p:spPr>
          <a:xfrm>
            <a:off x="2971726" y="4093186"/>
            <a:ext cx="6812834"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887A1D19-7B0F-45F9-0721-3F2A7AFABEAD}"/>
              </a:ext>
            </a:extLst>
          </p:cNvPr>
          <p:cNvCxnSpPr>
            <a:cxnSpLocks/>
          </p:cNvCxnSpPr>
          <p:nvPr/>
        </p:nvCxnSpPr>
        <p:spPr>
          <a:xfrm>
            <a:off x="2971726" y="4906893"/>
            <a:ext cx="6812834" cy="0"/>
          </a:xfrm>
          <a:prstGeom prst="line">
            <a:avLst/>
          </a:prstGeom>
        </p:spPr>
        <p:style>
          <a:lnRef idx="2">
            <a:schemeClr val="dk1"/>
          </a:lnRef>
          <a:fillRef idx="0">
            <a:schemeClr val="dk1"/>
          </a:fillRef>
          <a:effectRef idx="1">
            <a:schemeClr val="dk1"/>
          </a:effectRef>
          <a:fontRef idx="minor">
            <a:schemeClr val="tx1"/>
          </a:fontRef>
        </p:style>
      </p:cxnSp>
      <p:sp>
        <p:nvSpPr>
          <p:cNvPr id="2" name="TextBox 1">
            <a:extLst>
              <a:ext uri="{FF2B5EF4-FFF2-40B4-BE49-F238E27FC236}">
                <a16:creationId xmlns:a16="http://schemas.microsoft.com/office/drawing/2014/main" id="{9D6184C7-FBC8-EFF5-C8CF-B3C53D6C05D0}"/>
              </a:ext>
            </a:extLst>
          </p:cNvPr>
          <p:cNvSpPr txBox="1"/>
          <p:nvPr/>
        </p:nvSpPr>
        <p:spPr>
          <a:xfrm>
            <a:off x="5689818" y="5989581"/>
            <a:ext cx="710003" cy="646331"/>
          </a:xfrm>
          <a:prstGeom prst="rect">
            <a:avLst/>
          </a:prstGeom>
          <a:noFill/>
        </p:spPr>
        <p:txBody>
          <a:bodyPr wrap="none" rtlCol="0">
            <a:spAutoFit/>
          </a:bodyPr>
          <a:lstStyle/>
          <a:p>
            <a:r>
              <a:rPr lang="en-US"/>
              <a:t>pixels</a:t>
            </a:r>
          </a:p>
          <a:p>
            <a:endParaRPr lang="en-US"/>
          </a:p>
        </p:txBody>
      </p:sp>
      <p:sp>
        <p:nvSpPr>
          <p:cNvPr id="11" name="TextBox 10">
            <a:extLst>
              <a:ext uri="{FF2B5EF4-FFF2-40B4-BE49-F238E27FC236}">
                <a16:creationId xmlns:a16="http://schemas.microsoft.com/office/drawing/2014/main" id="{A0C7BBC3-EC25-E7A0-780D-B6EFFAC717CE}"/>
              </a:ext>
            </a:extLst>
          </p:cNvPr>
          <p:cNvSpPr txBox="1"/>
          <p:nvPr/>
        </p:nvSpPr>
        <p:spPr>
          <a:xfrm rot="16200000">
            <a:off x="1639280" y="2916853"/>
            <a:ext cx="710003" cy="646331"/>
          </a:xfrm>
          <a:prstGeom prst="rect">
            <a:avLst/>
          </a:prstGeom>
          <a:noFill/>
        </p:spPr>
        <p:txBody>
          <a:bodyPr wrap="none" rtlCol="0">
            <a:spAutoFit/>
          </a:bodyPr>
          <a:lstStyle/>
          <a:p>
            <a:r>
              <a:rPr lang="en-US"/>
              <a:t>pixels</a:t>
            </a:r>
          </a:p>
          <a:p>
            <a:endParaRPr lang="en-US"/>
          </a:p>
        </p:txBody>
      </p:sp>
      <p:sp>
        <p:nvSpPr>
          <p:cNvPr id="19" name="Rectangle 18">
            <a:extLst>
              <a:ext uri="{FF2B5EF4-FFF2-40B4-BE49-F238E27FC236}">
                <a16:creationId xmlns:a16="http://schemas.microsoft.com/office/drawing/2014/main" id="{9C4ED60A-E497-CB6B-8B84-DDCC3D736758}"/>
              </a:ext>
            </a:extLst>
          </p:cNvPr>
          <p:cNvSpPr/>
          <p:nvPr/>
        </p:nvSpPr>
        <p:spPr>
          <a:xfrm>
            <a:off x="5417573" y="2464942"/>
            <a:ext cx="823925" cy="812237"/>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31" name="Rectangle 30">
            <a:extLst>
              <a:ext uri="{FF2B5EF4-FFF2-40B4-BE49-F238E27FC236}">
                <a16:creationId xmlns:a16="http://schemas.microsoft.com/office/drawing/2014/main" id="{9D6C0511-F683-8B1A-FFD3-0D62D0F99E5A}"/>
              </a:ext>
            </a:extLst>
          </p:cNvPr>
          <p:cNvSpPr/>
          <p:nvPr/>
        </p:nvSpPr>
        <p:spPr>
          <a:xfrm>
            <a:off x="6240689" y="3279478"/>
            <a:ext cx="822071" cy="813614"/>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20" name="Rectangle 19">
            <a:extLst>
              <a:ext uri="{FF2B5EF4-FFF2-40B4-BE49-F238E27FC236}">
                <a16:creationId xmlns:a16="http://schemas.microsoft.com/office/drawing/2014/main" id="{34C6FA0A-3149-0AE3-5379-B574463E29E7}"/>
              </a:ext>
            </a:extLst>
          </p:cNvPr>
          <p:cNvSpPr/>
          <p:nvPr/>
        </p:nvSpPr>
        <p:spPr>
          <a:xfrm>
            <a:off x="4596939" y="3285052"/>
            <a:ext cx="816562" cy="809352"/>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26" name="Rectangle 25">
            <a:extLst>
              <a:ext uri="{FF2B5EF4-FFF2-40B4-BE49-F238E27FC236}">
                <a16:creationId xmlns:a16="http://schemas.microsoft.com/office/drawing/2014/main" id="{80497D4B-3FCA-4C45-DF8C-05E75DA8A450}"/>
              </a:ext>
            </a:extLst>
          </p:cNvPr>
          <p:cNvSpPr/>
          <p:nvPr/>
        </p:nvSpPr>
        <p:spPr>
          <a:xfrm>
            <a:off x="5418223" y="4093186"/>
            <a:ext cx="816562" cy="809352"/>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27" name="Rectangle 26">
            <a:extLst>
              <a:ext uri="{FF2B5EF4-FFF2-40B4-BE49-F238E27FC236}">
                <a16:creationId xmlns:a16="http://schemas.microsoft.com/office/drawing/2014/main" id="{3D034BD4-9668-1F7B-7203-37ACE5CF78EE}"/>
              </a:ext>
            </a:extLst>
          </p:cNvPr>
          <p:cNvSpPr/>
          <p:nvPr/>
        </p:nvSpPr>
        <p:spPr>
          <a:xfrm>
            <a:off x="2971726" y="833467"/>
            <a:ext cx="800959" cy="826648"/>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28" name="Rectangle 27">
            <a:extLst>
              <a:ext uri="{FF2B5EF4-FFF2-40B4-BE49-F238E27FC236}">
                <a16:creationId xmlns:a16="http://schemas.microsoft.com/office/drawing/2014/main" id="{FEE616F8-B50F-43A9-511A-CD0CE97E06F2}"/>
              </a:ext>
            </a:extLst>
          </p:cNvPr>
          <p:cNvSpPr/>
          <p:nvPr/>
        </p:nvSpPr>
        <p:spPr>
          <a:xfrm>
            <a:off x="3772685" y="834019"/>
            <a:ext cx="826610" cy="818203"/>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29" name="Rectangle 28">
            <a:extLst>
              <a:ext uri="{FF2B5EF4-FFF2-40B4-BE49-F238E27FC236}">
                <a16:creationId xmlns:a16="http://schemas.microsoft.com/office/drawing/2014/main" id="{AADCFCAE-3314-9165-397D-6462B5FD306E}"/>
              </a:ext>
            </a:extLst>
          </p:cNvPr>
          <p:cNvSpPr/>
          <p:nvPr/>
        </p:nvSpPr>
        <p:spPr>
          <a:xfrm>
            <a:off x="2977635" y="1647173"/>
            <a:ext cx="80095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30" name="Rectangle 29">
            <a:extLst>
              <a:ext uri="{FF2B5EF4-FFF2-40B4-BE49-F238E27FC236}">
                <a16:creationId xmlns:a16="http://schemas.microsoft.com/office/drawing/2014/main" id="{C6CBC4B7-1D9F-EDD4-F48A-49726F780D80}"/>
              </a:ext>
            </a:extLst>
          </p:cNvPr>
          <p:cNvSpPr/>
          <p:nvPr/>
        </p:nvSpPr>
        <p:spPr>
          <a:xfrm>
            <a:off x="4594555" y="832348"/>
            <a:ext cx="820938" cy="819717"/>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32" name="Rectangle 31">
            <a:extLst>
              <a:ext uri="{FF2B5EF4-FFF2-40B4-BE49-F238E27FC236}">
                <a16:creationId xmlns:a16="http://schemas.microsoft.com/office/drawing/2014/main" id="{A1A3E3AD-30D3-B1E6-C3AE-5C4BD5397B0A}"/>
              </a:ext>
            </a:extLst>
          </p:cNvPr>
          <p:cNvSpPr/>
          <p:nvPr/>
        </p:nvSpPr>
        <p:spPr>
          <a:xfrm>
            <a:off x="3775792" y="1655408"/>
            <a:ext cx="821788"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33" name="Rectangle 32">
            <a:extLst>
              <a:ext uri="{FF2B5EF4-FFF2-40B4-BE49-F238E27FC236}">
                <a16:creationId xmlns:a16="http://schemas.microsoft.com/office/drawing/2014/main" id="{D573CB8F-CDB2-D9F6-F246-DF76F93E8771}"/>
              </a:ext>
            </a:extLst>
          </p:cNvPr>
          <p:cNvSpPr/>
          <p:nvPr/>
        </p:nvSpPr>
        <p:spPr>
          <a:xfrm>
            <a:off x="2981324" y="2470456"/>
            <a:ext cx="800959" cy="81223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12" name="Rectangle 11">
            <a:extLst>
              <a:ext uri="{FF2B5EF4-FFF2-40B4-BE49-F238E27FC236}">
                <a16:creationId xmlns:a16="http://schemas.microsoft.com/office/drawing/2014/main" id="{093132F9-116B-873A-5247-955C4D3C6160}"/>
              </a:ext>
            </a:extLst>
          </p:cNvPr>
          <p:cNvSpPr/>
          <p:nvPr/>
        </p:nvSpPr>
        <p:spPr>
          <a:xfrm>
            <a:off x="5411467" y="825070"/>
            <a:ext cx="830718" cy="826996"/>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18" name="Rectangle 17">
            <a:extLst>
              <a:ext uri="{FF2B5EF4-FFF2-40B4-BE49-F238E27FC236}">
                <a16:creationId xmlns:a16="http://schemas.microsoft.com/office/drawing/2014/main" id="{4DF30459-099B-BD77-DDFE-5799ECA5DB71}"/>
              </a:ext>
            </a:extLst>
          </p:cNvPr>
          <p:cNvSpPr/>
          <p:nvPr/>
        </p:nvSpPr>
        <p:spPr>
          <a:xfrm>
            <a:off x="4591227" y="1649476"/>
            <a:ext cx="827978" cy="826165"/>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21" name="Rectangle 20">
            <a:extLst>
              <a:ext uri="{FF2B5EF4-FFF2-40B4-BE49-F238E27FC236}">
                <a16:creationId xmlns:a16="http://schemas.microsoft.com/office/drawing/2014/main" id="{5A7F882E-E4B2-8292-1E17-7B02D71930FB}"/>
              </a:ext>
            </a:extLst>
          </p:cNvPr>
          <p:cNvSpPr/>
          <p:nvPr/>
        </p:nvSpPr>
        <p:spPr>
          <a:xfrm>
            <a:off x="3782133" y="2464035"/>
            <a:ext cx="806369" cy="820335"/>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22" name="Rectangle 21">
            <a:extLst>
              <a:ext uri="{FF2B5EF4-FFF2-40B4-BE49-F238E27FC236}">
                <a16:creationId xmlns:a16="http://schemas.microsoft.com/office/drawing/2014/main" id="{B4F68295-DC8A-B200-406C-1D04A7F4BA2A}"/>
              </a:ext>
            </a:extLst>
          </p:cNvPr>
          <p:cNvSpPr/>
          <p:nvPr/>
        </p:nvSpPr>
        <p:spPr>
          <a:xfrm>
            <a:off x="2982026" y="3282017"/>
            <a:ext cx="800959" cy="812317"/>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24" name="Rectangle 23">
            <a:extLst>
              <a:ext uri="{FF2B5EF4-FFF2-40B4-BE49-F238E27FC236}">
                <a16:creationId xmlns:a16="http://schemas.microsoft.com/office/drawing/2014/main" id="{D7808698-0686-15A3-57F1-FD1A58CE0B7D}"/>
              </a:ext>
            </a:extLst>
          </p:cNvPr>
          <p:cNvSpPr/>
          <p:nvPr/>
        </p:nvSpPr>
        <p:spPr>
          <a:xfrm>
            <a:off x="2963821" y="4088359"/>
            <a:ext cx="805776" cy="821722"/>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34" name="Rectangle 33">
            <a:extLst>
              <a:ext uri="{FF2B5EF4-FFF2-40B4-BE49-F238E27FC236}">
                <a16:creationId xmlns:a16="http://schemas.microsoft.com/office/drawing/2014/main" id="{7F916BFF-38C9-ABFA-979D-DCA2F27F5F49}"/>
              </a:ext>
            </a:extLst>
          </p:cNvPr>
          <p:cNvSpPr/>
          <p:nvPr/>
        </p:nvSpPr>
        <p:spPr>
          <a:xfrm>
            <a:off x="3780281" y="3281300"/>
            <a:ext cx="817911" cy="815870"/>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36" name="Rectangle 35">
            <a:extLst>
              <a:ext uri="{FF2B5EF4-FFF2-40B4-BE49-F238E27FC236}">
                <a16:creationId xmlns:a16="http://schemas.microsoft.com/office/drawing/2014/main" id="{650A47C6-620A-7CDF-4392-367CFCF7360E}"/>
              </a:ext>
            </a:extLst>
          </p:cNvPr>
          <p:cNvSpPr/>
          <p:nvPr/>
        </p:nvSpPr>
        <p:spPr>
          <a:xfrm>
            <a:off x="4588795" y="2465036"/>
            <a:ext cx="829194" cy="819536"/>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37" name="Rectangle 36">
            <a:extLst>
              <a:ext uri="{FF2B5EF4-FFF2-40B4-BE49-F238E27FC236}">
                <a16:creationId xmlns:a16="http://schemas.microsoft.com/office/drawing/2014/main" id="{9E5CF5BF-F37E-3E08-5AAF-C7C455F8C435}"/>
              </a:ext>
            </a:extLst>
          </p:cNvPr>
          <p:cNvSpPr/>
          <p:nvPr/>
        </p:nvSpPr>
        <p:spPr>
          <a:xfrm>
            <a:off x="5417030" y="1650338"/>
            <a:ext cx="82171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38" name="Rectangle 37">
            <a:extLst>
              <a:ext uri="{FF2B5EF4-FFF2-40B4-BE49-F238E27FC236}">
                <a16:creationId xmlns:a16="http://schemas.microsoft.com/office/drawing/2014/main" id="{1ABE8B2A-5A62-B358-2F74-14E17DD9571E}"/>
              </a:ext>
            </a:extLst>
          </p:cNvPr>
          <p:cNvSpPr/>
          <p:nvPr/>
        </p:nvSpPr>
        <p:spPr>
          <a:xfrm>
            <a:off x="6236673" y="833467"/>
            <a:ext cx="825435" cy="819717"/>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39" name="Rectangle 38">
            <a:extLst>
              <a:ext uri="{FF2B5EF4-FFF2-40B4-BE49-F238E27FC236}">
                <a16:creationId xmlns:a16="http://schemas.microsoft.com/office/drawing/2014/main" id="{DF924CAB-2DD8-D0FF-3F55-6B0CF138CDEC}"/>
              </a:ext>
            </a:extLst>
          </p:cNvPr>
          <p:cNvSpPr/>
          <p:nvPr/>
        </p:nvSpPr>
        <p:spPr>
          <a:xfrm>
            <a:off x="7060567" y="833466"/>
            <a:ext cx="816847" cy="823095"/>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40" name="Rectangle 39">
            <a:extLst>
              <a:ext uri="{FF2B5EF4-FFF2-40B4-BE49-F238E27FC236}">
                <a16:creationId xmlns:a16="http://schemas.microsoft.com/office/drawing/2014/main" id="{EBB79999-F1A0-F4C6-A9FA-FE9EA9EA5514}"/>
              </a:ext>
            </a:extLst>
          </p:cNvPr>
          <p:cNvSpPr/>
          <p:nvPr/>
        </p:nvSpPr>
        <p:spPr>
          <a:xfrm>
            <a:off x="6236540" y="1654271"/>
            <a:ext cx="824083"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41" name="Rectangle 40">
            <a:extLst>
              <a:ext uri="{FF2B5EF4-FFF2-40B4-BE49-F238E27FC236}">
                <a16:creationId xmlns:a16="http://schemas.microsoft.com/office/drawing/2014/main" id="{D91E30A7-84D6-FE77-F2DB-A9C77CF6AC7A}"/>
              </a:ext>
            </a:extLst>
          </p:cNvPr>
          <p:cNvSpPr/>
          <p:nvPr/>
        </p:nvSpPr>
        <p:spPr>
          <a:xfrm>
            <a:off x="6233463" y="2463508"/>
            <a:ext cx="829618" cy="814562"/>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42" name="Rectangle 41">
            <a:extLst>
              <a:ext uri="{FF2B5EF4-FFF2-40B4-BE49-F238E27FC236}">
                <a16:creationId xmlns:a16="http://schemas.microsoft.com/office/drawing/2014/main" id="{C47B09F4-9611-0C15-154F-9919DC7C7F36}"/>
              </a:ext>
            </a:extLst>
          </p:cNvPr>
          <p:cNvSpPr/>
          <p:nvPr/>
        </p:nvSpPr>
        <p:spPr>
          <a:xfrm>
            <a:off x="7060752" y="1660917"/>
            <a:ext cx="822155" cy="814444"/>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43" name="Rectangle 42">
            <a:extLst>
              <a:ext uri="{FF2B5EF4-FFF2-40B4-BE49-F238E27FC236}">
                <a16:creationId xmlns:a16="http://schemas.microsoft.com/office/drawing/2014/main" id="{5330E302-5219-FBB6-29F0-8014152628A2}"/>
              </a:ext>
            </a:extLst>
          </p:cNvPr>
          <p:cNvSpPr/>
          <p:nvPr/>
        </p:nvSpPr>
        <p:spPr>
          <a:xfrm>
            <a:off x="7875150" y="835782"/>
            <a:ext cx="828594" cy="823712"/>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44" name="Rectangle 43">
            <a:extLst>
              <a:ext uri="{FF2B5EF4-FFF2-40B4-BE49-F238E27FC236}">
                <a16:creationId xmlns:a16="http://schemas.microsoft.com/office/drawing/2014/main" id="{7F415966-8998-FBE1-EC65-5D271E821138}"/>
              </a:ext>
            </a:extLst>
          </p:cNvPr>
          <p:cNvSpPr/>
          <p:nvPr/>
        </p:nvSpPr>
        <p:spPr>
          <a:xfrm>
            <a:off x="3776310" y="4094582"/>
            <a:ext cx="819734" cy="817824"/>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45" name="Rectangle 44">
            <a:extLst>
              <a:ext uri="{FF2B5EF4-FFF2-40B4-BE49-F238E27FC236}">
                <a16:creationId xmlns:a16="http://schemas.microsoft.com/office/drawing/2014/main" id="{EAA18C00-0FF5-D1C0-73FA-394A1ADDB650}"/>
              </a:ext>
            </a:extLst>
          </p:cNvPr>
          <p:cNvSpPr/>
          <p:nvPr/>
        </p:nvSpPr>
        <p:spPr>
          <a:xfrm>
            <a:off x="4592332" y="4098839"/>
            <a:ext cx="825846"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46" name="Rectangle 45">
            <a:extLst>
              <a:ext uri="{FF2B5EF4-FFF2-40B4-BE49-F238E27FC236}">
                <a16:creationId xmlns:a16="http://schemas.microsoft.com/office/drawing/2014/main" id="{C426E37E-00CE-696E-0240-BB773E872F41}"/>
              </a:ext>
            </a:extLst>
          </p:cNvPr>
          <p:cNvSpPr/>
          <p:nvPr/>
        </p:nvSpPr>
        <p:spPr>
          <a:xfrm>
            <a:off x="2974579" y="4908136"/>
            <a:ext cx="800959" cy="669830"/>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47" name="Rectangle 46">
            <a:extLst>
              <a:ext uri="{FF2B5EF4-FFF2-40B4-BE49-F238E27FC236}">
                <a16:creationId xmlns:a16="http://schemas.microsoft.com/office/drawing/2014/main" id="{2ECDEBEF-7B63-9DF3-7199-81E8994B62E8}"/>
              </a:ext>
            </a:extLst>
          </p:cNvPr>
          <p:cNvSpPr/>
          <p:nvPr/>
        </p:nvSpPr>
        <p:spPr>
          <a:xfrm>
            <a:off x="3770411" y="4914738"/>
            <a:ext cx="826434" cy="669830"/>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48" name="Rectangle 47">
            <a:extLst>
              <a:ext uri="{FF2B5EF4-FFF2-40B4-BE49-F238E27FC236}">
                <a16:creationId xmlns:a16="http://schemas.microsoft.com/office/drawing/2014/main" id="{B7F59122-7234-C9B7-11F6-BF62324829BE}"/>
              </a:ext>
            </a:extLst>
          </p:cNvPr>
          <p:cNvSpPr/>
          <p:nvPr/>
        </p:nvSpPr>
        <p:spPr>
          <a:xfrm>
            <a:off x="4593716" y="4903018"/>
            <a:ext cx="818371" cy="681171"/>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49" name="Rectangle 48">
            <a:extLst>
              <a:ext uri="{FF2B5EF4-FFF2-40B4-BE49-F238E27FC236}">
                <a16:creationId xmlns:a16="http://schemas.microsoft.com/office/drawing/2014/main" id="{60B2BDC9-4924-854D-2BDB-D5E29EDC8E73}"/>
              </a:ext>
            </a:extLst>
          </p:cNvPr>
          <p:cNvSpPr/>
          <p:nvPr/>
        </p:nvSpPr>
        <p:spPr>
          <a:xfrm>
            <a:off x="5421207" y="4908466"/>
            <a:ext cx="815940" cy="669830"/>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52" name="Rectangle 51">
            <a:extLst>
              <a:ext uri="{FF2B5EF4-FFF2-40B4-BE49-F238E27FC236}">
                <a16:creationId xmlns:a16="http://schemas.microsoft.com/office/drawing/2014/main" id="{0CF753D6-68D2-A4E5-C5A5-E9A3D15EE97A}"/>
              </a:ext>
            </a:extLst>
          </p:cNvPr>
          <p:cNvSpPr/>
          <p:nvPr/>
        </p:nvSpPr>
        <p:spPr>
          <a:xfrm>
            <a:off x="6244433" y="4912838"/>
            <a:ext cx="816141" cy="669830"/>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53" name="Rectangle 52">
            <a:extLst>
              <a:ext uri="{FF2B5EF4-FFF2-40B4-BE49-F238E27FC236}">
                <a16:creationId xmlns:a16="http://schemas.microsoft.com/office/drawing/2014/main" id="{C30D545D-CF68-DC9C-ED8B-2F469E5B011B}"/>
              </a:ext>
            </a:extLst>
          </p:cNvPr>
          <p:cNvSpPr/>
          <p:nvPr/>
        </p:nvSpPr>
        <p:spPr>
          <a:xfrm>
            <a:off x="7066598" y="4914360"/>
            <a:ext cx="808286" cy="669830"/>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54" name="Rectangle 53">
            <a:extLst>
              <a:ext uri="{FF2B5EF4-FFF2-40B4-BE49-F238E27FC236}">
                <a16:creationId xmlns:a16="http://schemas.microsoft.com/office/drawing/2014/main" id="{75AF9501-1EBA-AA2B-BB61-1E9E66DED242}"/>
              </a:ext>
            </a:extLst>
          </p:cNvPr>
          <p:cNvSpPr/>
          <p:nvPr/>
        </p:nvSpPr>
        <p:spPr>
          <a:xfrm>
            <a:off x="7877120" y="4906566"/>
            <a:ext cx="827947" cy="669830"/>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55" name="Rectangle 54">
            <a:extLst>
              <a:ext uri="{FF2B5EF4-FFF2-40B4-BE49-F238E27FC236}">
                <a16:creationId xmlns:a16="http://schemas.microsoft.com/office/drawing/2014/main" id="{062871DE-7566-0A10-03D1-E677BD6C5EF3}"/>
              </a:ext>
            </a:extLst>
          </p:cNvPr>
          <p:cNvSpPr/>
          <p:nvPr/>
        </p:nvSpPr>
        <p:spPr>
          <a:xfrm>
            <a:off x="8708059" y="4912301"/>
            <a:ext cx="828175" cy="669830"/>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56" name="Rectangle 55">
            <a:extLst>
              <a:ext uri="{FF2B5EF4-FFF2-40B4-BE49-F238E27FC236}">
                <a16:creationId xmlns:a16="http://schemas.microsoft.com/office/drawing/2014/main" id="{2640E4F4-B484-5444-661B-38EDA17F9A18}"/>
              </a:ext>
            </a:extLst>
          </p:cNvPr>
          <p:cNvSpPr/>
          <p:nvPr/>
        </p:nvSpPr>
        <p:spPr>
          <a:xfrm>
            <a:off x="8708361" y="4101034"/>
            <a:ext cx="816562" cy="809352"/>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57" name="Rectangle 56">
            <a:extLst>
              <a:ext uri="{FF2B5EF4-FFF2-40B4-BE49-F238E27FC236}">
                <a16:creationId xmlns:a16="http://schemas.microsoft.com/office/drawing/2014/main" id="{F5AE61C1-0F5D-968D-0E11-D37DF23DE410}"/>
              </a:ext>
            </a:extLst>
          </p:cNvPr>
          <p:cNvSpPr/>
          <p:nvPr/>
        </p:nvSpPr>
        <p:spPr>
          <a:xfrm>
            <a:off x="6243799" y="4096207"/>
            <a:ext cx="815814"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58" name="Rectangle 57">
            <a:extLst>
              <a:ext uri="{FF2B5EF4-FFF2-40B4-BE49-F238E27FC236}">
                <a16:creationId xmlns:a16="http://schemas.microsoft.com/office/drawing/2014/main" id="{863E832A-79F9-ACC5-74EE-6BF4E132D5FF}"/>
              </a:ext>
            </a:extLst>
          </p:cNvPr>
          <p:cNvSpPr/>
          <p:nvPr/>
        </p:nvSpPr>
        <p:spPr>
          <a:xfrm>
            <a:off x="7059008" y="4087094"/>
            <a:ext cx="816141" cy="823000"/>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59" name="Rectangle 58">
            <a:extLst>
              <a:ext uri="{FF2B5EF4-FFF2-40B4-BE49-F238E27FC236}">
                <a16:creationId xmlns:a16="http://schemas.microsoft.com/office/drawing/2014/main" id="{1EAC4C93-77A2-94AA-B77F-D756F0A0732B}"/>
              </a:ext>
            </a:extLst>
          </p:cNvPr>
          <p:cNvSpPr/>
          <p:nvPr/>
        </p:nvSpPr>
        <p:spPr>
          <a:xfrm>
            <a:off x="7884096" y="4093987"/>
            <a:ext cx="816562"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60" name="Rectangle 59">
            <a:extLst>
              <a:ext uri="{FF2B5EF4-FFF2-40B4-BE49-F238E27FC236}">
                <a16:creationId xmlns:a16="http://schemas.microsoft.com/office/drawing/2014/main" id="{21F37B99-33C0-2FEF-E0CC-E82E937B36DF}"/>
              </a:ext>
            </a:extLst>
          </p:cNvPr>
          <p:cNvSpPr/>
          <p:nvPr/>
        </p:nvSpPr>
        <p:spPr>
          <a:xfrm>
            <a:off x="7064619" y="3277179"/>
            <a:ext cx="811251" cy="81361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61" name="Rectangle 60">
            <a:extLst>
              <a:ext uri="{FF2B5EF4-FFF2-40B4-BE49-F238E27FC236}">
                <a16:creationId xmlns:a16="http://schemas.microsoft.com/office/drawing/2014/main" id="{132A30D6-27AF-24AE-8709-C946E8BC615E}"/>
              </a:ext>
            </a:extLst>
          </p:cNvPr>
          <p:cNvSpPr/>
          <p:nvPr/>
        </p:nvSpPr>
        <p:spPr>
          <a:xfrm>
            <a:off x="7061574" y="2463283"/>
            <a:ext cx="821460" cy="822021"/>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62" name="Rectangle 61">
            <a:extLst>
              <a:ext uri="{FF2B5EF4-FFF2-40B4-BE49-F238E27FC236}">
                <a16:creationId xmlns:a16="http://schemas.microsoft.com/office/drawing/2014/main" id="{EC38D97F-CC9C-3E83-64B9-2EE1D3F127E5}"/>
              </a:ext>
            </a:extLst>
          </p:cNvPr>
          <p:cNvSpPr/>
          <p:nvPr/>
        </p:nvSpPr>
        <p:spPr>
          <a:xfrm>
            <a:off x="7882126" y="1653298"/>
            <a:ext cx="820763"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63" name="Rectangle 62">
            <a:extLst>
              <a:ext uri="{FF2B5EF4-FFF2-40B4-BE49-F238E27FC236}">
                <a16:creationId xmlns:a16="http://schemas.microsoft.com/office/drawing/2014/main" id="{B4745005-ED66-2849-76BB-0F195E8DCAD1}"/>
              </a:ext>
            </a:extLst>
          </p:cNvPr>
          <p:cNvSpPr/>
          <p:nvPr/>
        </p:nvSpPr>
        <p:spPr>
          <a:xfrm>
            <a:off x="7875870" y="3279150"/>
            <a:ext cx="837779" cy="809352"/>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64" name="Rectangle 63">
            <a:extLst>
              <a:ext uri="{FF2B5EF4-FFF2-40B4-BE49-F238E27FC236}">
                <a16:creationId xmlns:a16="http://schemas.microsoft.com/office/drawing/2014/main" id="{2DE46DD7-C033-DAB2-D061-BE278BA14D57}"/>
              </a:ext>
            </a:extLst>
          </p:cNvPr>
          <p:cNvSpPr/>
          <p:nvPr/>
        </p:nvSpPr>
        <p:spPr>
          <a:xfrm>
            <a:off x="7882306" y="2459432"/>
            <a:ext cx="825493" cy="815732"/>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65" name="Rectangle 64">
            <a:extLst>
              <a:ext uri="{FF2B5EF4-FFF2-40B4-BE49-F238E27FC236}">
                <a16:creationId xmlns:a16="http://schemas.microsoft.com/office/drawing/2014/main" id="{03B3D555-5AB1-FB02-BF37-3E84B645E5E5}"/>
              </a:ext>
            </a:extLst>
          </p:cNvPr>
          <p:cNvSpPr/>
          <p:nvPr/>
        </p:nvSpPr>
        <p:spPr>
          <a:xfrm>
            <a:off x="8703466" y="832348"/>
            <a:ext cx="826558" cy="832897"/>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66" name="Rectangle 65">
            <a:extLst>
              <a:ext uri="{FF2B5EF4-FFF2-40B4-BE49-F238E27FC236}">
                <a16:creationId xmlns:a16="http://schemas.microsoft.com/office/drawing/2014/main" id="{27981207-4FFB-6934-6424-B4E2166C0046}"/>
              </a:ext>
            </a:extLst>
          </p:cNvPr>
          <p:cNvSpPr/>
          <p:nvPr/>
        </p:nvSpPr>
        <p:spPr>
          <a:xfrm>
            <a:off x="8704590" y="1658874"/>
            <a:ext cx="816309" cy="807622"/>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67" name="Rectangle 66">
            <a:extLst>
              <a:ext uri="{FF2B5EF4-FFF2-40B4-BE49-F238E27FC236}">
                <a16:creationId xmlns:a16="http://schemas.microsoft.com/office/drawing/2014/main" id="{79DD8159-D660-218F-0A47-09DAB80560B1}"/>
              </a:ext>
            </a:extLst>
          </p:cNvPr>
          <p:cNvSpPr/>
          <p:nvPr/>
        </p:nvSpPr>
        <p:spPr>
          <a:xfrm>
            <a:off x="8707799" y="3286773"/>
            <a:ext cx="830488" cy="809352"/>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68" name="Rectangle 67">
            <a:extLst>
              <a:ext uri="{FF2B5EF4-FFF2-40B4-BE49-F238E27FC236}">
                <a16:creationId xmlns:a16="http://schemas.microsoft.com/office/drawing/2014/main" id="{A29F3569-0D0B-C08E-6DC8-6B6EC82E2A54}"/>
              </a:ext>
            </a:extLst>
          </p:cNvPr>
          <p:cNvSpPr/>
          <p:nvPr/>
        </p:nvSpPr>
        <p:spPr>
          <a:xfrm>
            <a:off x="8697403" y="2463293"/>
            <a:ext cx="825383" cy="822071"/>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25" name="Rectangle 24">
            <a:extLst>
              <a:ext uri="{FF2B5EF4-FFF2-40B4-BE49-F238E27FC236}">
                <a16:creationId xmlns:a16="http://schemas.microsoft.com/office/drawing/2014/main" id="{438B761E-AF1C-DF75-B694-8C18B5F8BE08}"/>
              </a:ext>
            </a:extLst>
          </p:cNvPr>
          <p:cNvSpPr/>
          <p:nvPr/>
        </p:nvSpPr>
        <p:spPr>
          <a:xfrm>
            <a:off x="9536277" y="780154"/>
            <a:ext cx="309658" cy="48479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CE2CBDF-7FB5-BC25-F5E3-B32A565C5B7A}"/>
              </a:ext>
            </a:extLst>
          </p:cNvPr>
          <p:cNvSpPr/>
          <p:nvPr/>
        </p:nvSpPr>
        <p:spPr>
          <a:xfrm>
            <a:off x="5414624" y="3277999"/>
            <a:ext cx="826839" cy="816295"/>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Tree>
    <p:extLst>
      <p:ext uri="{BB962C8B-B14F-4D97-AF65-F5344CB8AC3E}">
        <p14:creationId xmlns:p14="http://schemas.microsoft.com/office/powerpoint/2010/main" val="8657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15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15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30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30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30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45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45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45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45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60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60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60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60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60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75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75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90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90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90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grpId="0" nodeType="withEffect">
                                  <p:stCondLst>
                                    <p:cond delay="75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90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75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grpId="0" nodeType="withEffect">
                                  <p:stCondLst>
                                    <p:cond delay="90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105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grpId="0" nodeType="withEffect">
                                  <p:stCondLst>
                                    <p:cond delay="1200"/>
                                  </p:stCondLst>
                                  <p:childTnLst>
                                    <p:set>
                                      <p:cBhvr>
                                        <p:cTn id="56" dur="1" fill="hold">
                                          <p:stCondLst>
                                            <p:cond delay="0"/>
                                          </p:stCondLst>
                                        </p:cTn>
                                        <p:tgtEl>
                                          <p:spTgt spid="49"/>
                                        </p:tgtEl>
                                        <p:attrNameLst>
                                          <p:attrName>style.visibility</p:attrName>
                                        </p:attrNameLst>
                                      </p:cBhvr>
                                      <p:to>
                                        <p:strVal val="visible"/>
                                      </p:to>
                                    </p:set>
                                  </p:childTnLst>
                                </p:cTn>
                              </p:par>
                              <p:par>
                                <p:cTn id="57" presetID="1" presetClass="entr" presetSubtype="0" fill="hold" grpId="0" nodeType="withEffect">
                                  <p:stCondLst>
                                    <p:cond delay="135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grpId="0" nodeType="withEffect">
                                  <p:stCondLst>
                                    <p:cond delay="1500"/>
                                  </p:stCondLst>
                                  <p:childTnLst>
                                    <p:set>
                                      <p:cBhvr>
                                        <p:cTn id="60" dur="1" fill="hold">
                                          <p:stCondLst>
                                            <p:cond delay="0"/>
                                          </p:stCondLst>
                                        </p:cTn>
                                        <p:tgtEl>
                                          <p:spTgt spid="53"/>
                                        </p:tgtEl>
                                        <p:attrNameLst>
                                          <p:attrName>style.visibility</p:attrName>
                                        </p:attrNameLst>
                                      </p:cBhvr>
                                      <p:to>
                                        <p:strVal val="visible"/>
                                      </p:to>
                                    </p:set>
                                  </p:childTnLst>
                                </p:cTn>
                              </p:par>
                              <p:par>
                                <p:cTn id="61" presetID="1" presetClass="entr" presetSubtype="0" fill="hold" grpId="0" nodeType="withEffect">
                                  <p:stCondLst>
                                    <p:cond delay="165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1650"/>
                                  </p:stCondLst>
                                  <p:childTnLst>
                                    <p:set>
                                      <p:cBhvr>
                                        <p:cTn id="64" dur="1" fill="hold">
                                          <p:stCondLst>
                                            <p:cond delay="0"/>
                                          </p:stCondLst>
                                        </p:cTn>
                                        <p:tgtEl>
                                          <p:spTgt spid="55"/>
                                        </p:tgtEl>
                                        <p:attrNameLst>
                                          <p:attrName>style.visibility</p:attrName>
                                        </p:attrNameLst>
                                      </p:cBhvr>
                                      <p:to>
                                        <p:strVal val="visible"/>
                                      </p:to>
                                    </p:set>
                                  </p:childTnLst>
                                </p:cTn>
                              </p:par>
                              <p:par>
                                <p:cTn id="65" presetID="10" presetClass="entr" presetSubtype="0" fill="hold" grpId="0" nodeType="withEffect">
                                  <p:stCondLst>
                                    <p:cond delay="165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500"/>
                                        <p:tgtEl>
                                          <p:spTgt spid="56"/>
                                        </p:tgtEl>
                                      </p:cBhvr>
                                    </p:animEffect>
                                  </p:childTnLst>
                                </p:cTn>
                              </p:par>
                              <p:par>
                                <p:cTn id="68" presetID="1" presetClass="entr" presetSubtype="0" fill="hold" grpId="0" nodeType="withEffect">
                                  <p:stCondLst>
                                    <p:cond delay="1200"/>
                                  </p:stCondLst>
                                  <p:childTnLst>
                                    <p:set>
                                      <p:cBhvr>
                                        <p:cTn id="69" dur="1" fill="hold">
                                          <p:stCondLst>
                                            <p:cond delay="0"/>
                                          </p:stCondLst>
                                        </p:cTn>
                                        <p:tgtEl>
                                          <p:spTgt spid="57"/>
                                        </p:tgtEl>
                                        <p:attrNameLst>
                                          <p:attrName>style.visibility</p:attrName>
                                        </p:attrNameLst>
                                      </p:cBhvr>
                                      <p:to>
                                        <p:strVal val="visible"/>
                                      </p:to>
                                    </p:set>
                                  </p:childTnLst>
                                </p:cTn>
                              </p:par>
                              <p:par>
                                <p:cTn id="70" presetID="1" presetClass="entr" presetSubtype="0" fill="hold" grpId="0" nodeType="withEffect">
                                  <p:stCondLst>
                                    <p:cond delay="1350"/>
                                  </p:stCondLst>
                                  <p:childTnLst>
                                    <p:set>
                                      <p:cBhvr>
                                        <p:cTn id="71" dur="1" fill="hold">
                                          <p:stCondLst>
                                            <p:cond delay="0"/>
                                          </p:stCondLst>
                                        </p:cTn>
                                        <p:tgtEl>
                                          <p:spTgt spid="58"/>
                                        </p:tgtEl>
                                        <p:attrNameLst>
                                          <p:attrName>style.visibility</p:attrName>
                                        </p:attrNameLst>
                                      </p:cBhvr>
                                      <p:to>
                                        <p:strVal val="visible"/>
                                      </p:to>
                                    </p:set>
                                  </p:childTnLst>
                                </p:cTn>
                              </p:par>
                              <p:par>
                                <p:cTn id="72" presetID="1" presetClass="entr" presetSubtype="0" fill="hold" grpId="0" nodeType="withEffect">
                                  <p:stCondLst>
                                    <p:cond delay="1500"/>
                                  </p:stCondLst>
                                  <p:childTnLst>
                                    <p:set>
                                      <p:cBhvr>
                                        <p:cTn id="73" dur="1" fill="hold">
                                          <p:stCondLst>
                                            <p:cond delay="0"/>
                                          </p:stCondLst>
                                        </p:cTn>
                                        <p:tgtEl>
                                          <p:spTgt spid="59"/>
                                        </p:tgtEl>
                                        <p:attrNameLst>
                                          <p:attrName>style.visibility</p:attrName>
                                        </p:attrNameLst>
                                      </p:cBhvr>
                                      <p:to>
                                        <p:strVal val="visible"/>
                                      </p:to>
                                    </p:set>
                                  </p:childTnLst>
                                </p:cTn>
                              </p:par>
                              <p:par>
                                <p:cTn id="74" presetID="10" presetClass="entr" presetSubtype="0" fill="hold" grpId="0" nodeType="withEffect">
                                  <p:stCondLst>
                                    <p:cond delay="1200"/>
                                  </p:stCondLst>
                                  <p:childTnLst>
                                    <p:set>
                                      <p:cBhvr>
                                        <p:cTn id="75" dur="1" fill="hold">
                                          <p:stCondLst>
                                            <p:cond delay="0"/>
                                          </p:stCondLst>
                                        </p:cTn>
                                        <p:tgtEl>
                                          <p:spTgt spid="60"/>
                                        </p:tgtEl>
                                        <p:attrNameLst>
                                          <p:attrName>style.visibility</p:attrName>
                                        </p:attrNameLst>
                                      </p:cBhvr>
                                      <p:to>
                                        <p:strVal val="visible"/>
                                      </p:to>
                                    </p:set>
                                    <p:animEffect transition="in" filter="fade">
                                      <p:cBhvr>
                                        <p:cTn id="76" dur="500"/>
                                        <p:tgtEl>
                                          <p:spTgt spid="60"/>
                                        </p:tgtEl>
                                      </p:cBhvr>
                                    </p:animEffect>
                                  </p:childTnLst>
                                </p:cTn>
                              </p:par>
                              <p:par>
                                <p:cTn id="77" presetID="1" presetClass="entr" presetSubtype="0" fill="hold" grpId="0" nodeType="withEffect">
                                  <p:stCondLst>
                                    <p:cond delay="1050"/>
                                  </p:stCondLst>
                                  <p:childTnLst>
                                    <p:set>
                                      <p:cBhvr>
                                        <p:cTn id="78" dur="1" fill="hold">
                                          <p:stCondLst>
                                            <p:cond delay="0"/>
                                          </p:stCondLst>
                                        </p:cTn>
                                        <p:tgtEl>
                                          <p:spTgt spid="61"/>
                                        </p:tgtEl>
                                        <p:attrNameLst>
                                          <p:attrName>style.visibility</p:attrName>
                                        </p:attrNameLst>
                                      </p:cBhvr>
                                      <p:to>
                                        <p:strVal val="visible"/>
                                      </p:to>
                                    </p:set>
                                  </p:childTnLst>
                                </p:cTn>
                              </p:par>
                              <p:par>
                                <p:cTn id="79" presetID="1" presetClass="entr" presetSubtype="0" fill="hold" grpId="0" nodeType="withEffect">
                                  <p:stCondLst>
                                    <p:cond delay="1050"/>
                                  </p:stCondLst>
                                  <p:childTnLst>
                                    <p:set>
                                      <p:cBhvr>
                                        <p:cTn id="80" dur="1" fill="hold">
                                          <p:stCondLst>
                                            <p:cond delay="0"/>
                                          </p:stCondLst>
                                        </p:cTn>
                                        <p:tgtEl>
                                          <p:spTgt spid="62"/>
                                        </p:tgtEl>
                                        <p:attrNameLst>
                                          <p:attrName>style.visibility</p:attrName>
                                        </p:attrNameLst>
                                      </p:cBhvr>
                                      <p:to>
                                        <p:strVal val="visible"/>
                                      </p:to>
                                    </p:set>
                                  </p:childTnLst>
                                </p:cTn>
                              </p:par>
                              <p:par>
                                <p:cTn id="81" presetID="10" presetClass="entr" presetSubtype="0" fill="hold" grpId="0" nodeType="withEffect">
                                  <p:stCondLst>
                                    <p:cond delay="135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500"/>
                                        <p:tgtEl>
                                          <p:spTgt spid="63"/>
                                        </p:tgtEl>
                                      </p:cBhvr>
                                    </p:animEffect>
                                  </p:childTnLst>
                                </p:cTn>
                              </p:par>
                              <p:par>
                                <p:cTn id="84" presetID="1" presetClass="entr" presetSubtype="0" fill="hold" grpId="0" nodeType="withEffect">
                                  <p:stCondLst>
                                    <p:cond delay="1200"/>
                                  </p:stCondLst>
                                  <p:childTnLst>
                                    <p:set>
                                      <p:cBhvr>
                                        <p:cTn id="85" dur="1" fill="hold">
                                          <p:stCondLst>
                                            <p:cond delay="0"/>
                                          </p:stCondLst>
                                        </p:cTn>
                                        <p:tgtEl>
                                          <p:spTgt spid="64"/>
                                        </p:tgtEl>
                                        <p:attrNameLst>
                                          <p:attrName>style.visibility</p:attrName>
                                        </p:attrNameLst>
                                      </p:cBhvr>
                                      <p:to>
                                        <p:strVal val="visible"/>
                                      </p:to>
                                    </p:set>
                                  </p:childTnLst>
                                </p:cTn>
                              </p:par>
                              <p:par>
                                <p:cTn id="86" presetID="1" presetClass="entr" presetSubtype="0" fill="hold" grpId="0" nodeType="withEffect">
                                  <p:stCondLst>
                                    <p:cond delay="900"/>
                                  </p:stCondLst>
                                  <p:childTnLst>
                                    <p:set>
                                      <p:cBhvr>
                                        <p:cTn id="87" dur="1" fill="hold">
                                          <p:stCondLst>
                                            <p:cond delay="0"/>
                                          </p:stCondLst>
                                        </p:cTn>
                                        <p:tgtEl>
                                          <p:spTgt spid="65"/>
                                        </p:tgtEl>
                                        <p:attrNameLst>
                                          <p:attrName>style.visibility</p:attrName>
                                        </p:attrNameLst>
                                      </p:cBhvr>
                                      <p:to>
                                        <p:strVal val="visible"/>
                                      </p:to>
                                    </p:set>
                                  </p:childTnLst>
                                </p:cTn>
                              </p:par>
                              <p:par>
                                <p:cTn id="88" presetID="1" presetClass="entr" presetSubtype="0" fill="hold" grpId="0" nodeType="withEffect">
                                  <p:stCondLst>
                                    <p:cond delay="1200"/>
                                  </p:stCondLst>
                                  <p:childTnLst>
                                    <p:set>
                                      <p:cBhvr>
                                        <p:cTn id="89" dur="1" fill="hold">
                                          <p:stCondLst>
                                            <p:cond delay="0"/>
                                          </p:stCondLst>
                                        </p:cTn>
                                        <p:tgtEl>
                                          <p:spTgt spid="66"/>
                                        </p:tgtEl>
                                        <p:attrNameLst>
                                          <p:attrName>style.visibility</p:attrName>
                                        </p:attrNameLst>
                                      </p:cBhvr>
                                      <p:to>
                                        <p:strVal val="visible"/>
                                      </p:to>
                                    </p:set>
                                  </p:childTnLst>
                                </p:cTn>
                              </p:par>
                              <p:par>
                                <p:cTn id="90" presetID="10" presetClass="entr" presetSubtype="0" fill="hold" grpId="0" nodeType="withEffect">
                                  <p:stCondLst>
                                    <p:cond delay="150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500"/>
                                        <p:tgtEl>
                                          <p:spTgt spid="67"/>
                                        </p:tgtEl>
                                      </p:cBhvr>
                                    </p:animEffect>
                                  </p:childTnLst>
                                </p:cTn>
                              </p:par>
                              <p:par>
                                <p:cTn id="93" presetID="1" presetClass="entr" presetSubtype="0" fill="hold" grpId="0" nodeType="withEffect">
                                  <p:stCondLst>
                                    <p:cond delay="1350"/>
                                  </p:stCondLst>
                                  <p:childTnLst>
                                    <p:set>
                                      <p:cBhvr>
                                        <p:cTn id="94" dur="1" fill="hold">
                                          <p:stCondLst>
                                            <p:cond delay="0"/>
                                          </p:stCondLst>
                                        </p:cTn>
                                        <p:tgtEl>
                                          <p:spTgt spid="6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1" nodeType="clickEffect">
                                  <p:stCondLst>
                                    <p:cond delay="0"/>
                                  </p:stCondLst>
                                  <p:childTnLst>
                                    <p:animEffect transition="out" filter="fade">
                                      <p:cBhvr>
                                        <p:cTn id="98" dur="250"/>
                                        <p:tgtEl>
                                          <p:spTgt spid="27"/>
                                        </p:tgtEl>
                                      </p:cBhvr>
                                    </p:animEffect>
                                    <p:set>
                                      <p:cBhvr>
                                        <p:cTn id="99" dur="1" fill="hold">
                                          <p:stCondLst>
                                            <p:cond delay="249"/>
                                          </p:stCondLst>
                                        </p:cTn>
                                        <p:tgtEl>
                                          <p:spTgt spid="27"/>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250"/>
                                        <p:tgtEl>
                                          <p:spTgt spid="28"/>
                                        </p:tgtEl>
                                      </p:cBhvr>
                                    </p:animEffect>
                                    <p:set>
                                      <p:cBhvr>
                                        <p:cTn id="102" dur="1" fill="hold">
                                          <p:stCondLst>
                                            <p:cond delay="249"/>
                                          </p:stCondLst>
                                        </p:cTn>
                                        <p:tgtEl>
                                          <p:spTgt spid="28"/>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250"/>
                                        <p:tgtEl>
                                          <p:spTgt spid="29"/>
                                        </p:tgtEl>
                                      </p:cBhvr>
                                    </p:animEffect>
                                    <p:set>
                                      <p:cBhvr>
                                        <p:cTn id="105" dur="1" fill="hold">
                                          <p:stCondLst>
                                            <p:cond delay="249"/>
                                          </p:stCondLst>
                                        </p:cTn>
                                        <p:tgtEl>
                                          <p:spTgt spid="29"/>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250"/>
                                        <p:tgtEl>
                                          <p:spTgt spid="30"/>
                                        </p:tgtEl>
                                      </p:cBhvr>
                                    </p:animEffect>
                                    <p:set>
                                      <p:cBhvr>
                                        <p:cTn id="108" dur="1" fill="hold">
                                          <p:stCondLst>
                                            <p:cond delay="249"/>
                                          </p:stCondLst>
                                        </p:cTn>
                                        <p:tgtEl>
                                          <p:spTgt spid="30"/>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250"/>
                                        <p:tgtEl>
                                          <p:spTgt spid="32"/>
                                        </p:tgtEl>
                                      </p:cBhvr>
                                    </p:animEffect>
                                    <p:set>
                                      <p:cBhvr>
                                        <p:cTn id="111" dur="1" fill="hold">
                                          <p:stCondLst>
                                            <p:cond delay="249"/>
                                          </p:stCondLst>
                                        </p:cTn>
                                        <p:tgtEl>
                                          <p:spTgt spid="32"/>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250"/>
                                        <p:tgtEl>
                                          <p:spTgt spid="33"/>
                                        </p:tgtEl>
                                      </p:cBhvr>
                                    </p:animEffect>
                                    <p:set>
                                      <p:cBhvr>
                                        <p:cTn id="114" dur="1" fill="hold">
                                          <p:stCondLst>
                                            <p:cond delay="249"/>
                                          </p:stCondLst>
                                        </p:cTn>
                                        <p:tgtEl>
                                          <p:spTgt spid="33"/>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250"/>
                                        <p:tgtEl>
                                          <p:spTgt spid="12"/>
                                        </p:tgtEl>
                                      </p:cBhvr>
                                    </p:animEffect>
                                    <p:set>
                                      <p:cBhvr>
                                        <p:cTn id="117" dur="1" fill="hold">
                                          <p:stCondLst>
                                            <p:cond delay="249"/>
                                          </p:stCondLst>
                                        </p:cTn>
                                        <p:tgtEl>
                                          <p:spTgt spid="12"/>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250"/>
                                        <p:tgtEl>
                                          <p:spTgt spid="18"/>
                                        </p:tgtEl>
                                      </p:cBhvr>
                                    </p:animEffect>
                                    <p:set>
                                      <p:cBhvr>
                                        <p:cTn id="120" dur="1" fill="hold">
                                          <p:stCondLst>
                                            <p:cond delay="249"/>
                                          </p:stCondLst>
                                        </p:cTn>
                                        <p:tgtEl>
                                          <p:spTgt spid="18"/>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250"/>
                                        <p:tgtEl>
                                          <p:spTgt spid="21"/>
                                        </p:tgtEl>
                                      </p:cBhvr>
                                    </p:animEffect>
                                    <p:set>
                                      <p:cBhvr>
                                        <p:cTn id="123" dur="1" fill="hold">
                                          <p:stCondLst>
                                            <p:cond delay="249"/>
                                          </p:stCondLst>
                                        </p:cTn>
                                        <p:tgtEl>
                                          <p:spTgt spid="21"/>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250"/>
                                        <p:tgtEl>
                                          <p:spTgt spid="22"/>
                                        </p:tgtEl>
                                      </p:cBhvr>
                                    </p:animEffect>
                                    <p:set>
                                      <p:cBhvr>
                                        <p:cTn id="126" dur="1" fill="hold">
                                          <p:stCondLst>
                                            <p:cond delay="249"/>
                                          </p:stCondLst>
                                        </p:cTn>
                                        <p:tgtEl>
                                          <p:spTgt spid="22"/>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250"/>
                                        <p:tgtEl>
                                          <p:spTgt spid="24"/>
                                        </p:tgtEl>
                                      </p:cBhvr>
                                    </p:animEffect>
                                    <p:set>
                                      <p:cBhvr>
                                        <p:cTn id="129" dur="1" fill="hold">
                                          <p:stCondLst>
                                            <p:cond delay="249"/>
                                          </p:stCondLst>
                                        </p:cTn>
                                        <p:tgtEl>
                                          <p:spTgt spid="24"/>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250"/>
                                        <p:tgtEl>
                                          <p:spTgt spid="34"/>
                                        </p:tgtEl>
                                      </p:cBhvr>
                                    </p:animEffect>
                                    <p:set>
                                      <p:cBhvr>
                                        <p:cTn id="132" dur="1" fill="hold">
                                          <p:stCondLst>
                                            <p:cond delay="249"/>
                                          </p:stCondLst>
                                        </p:cTn>
                                        <p:tgtEl>
                                          <p:spTgt spid="34"/>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250"/>
                                        <p:tgtEl>
                                          <p:spTgt spid="36"/>
                                        </p:tgtEl>
                                      </p:cBhvr>
                                    </p:animEffect>
                                    <p:set>
                                      <p:cBhvr>
                                        <p:cTn id="135" dur="1" fill="hold">
                                          <p:stCondLst>
                                            <p:cond delay="249"/>
                                          </p:stCondLst>
                                        </p:cTn>
                                        <p:tgtEl>
                                          <p:spTgt spid="36"/>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250"/>
                                        <p:tgtEl>
                                          <p:spTgt spid="37"/>
                                        </p:tgtEl>
                                      </p:cBhvr>
                                    </p:animEffect>
                                    <p:set>
                                      <p:cBhvr>
                                        <p:cTn id="138" dur="1" fill="hold">
                                          <p:stCondLst>
                                            <p:cond delay="249"/>
                                          </p:stCondLst>
                                        </p:cTn>
                                        <p:tgtEl>
                                          <p:spTgt spid="37"/>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250"/>
                                        <p:tgtEl>
                                          <p:spTgt spid="38"/>
                                        </p:tgtEl>
                                      </p:cBhvr>
                                    </p:animEffect>
                                    <p:set>
                                      <p:cBhvr>
                                        <p:cTn id="141" dur="1" fill="hold">
                                          <p:stCondLst>
                                            <p:cond delay="249"/>
                                          </p:stCondLst>
                                        </p:cTn>
                                        <p:tgtEl>
                                          <p:spTgt spid="38"/>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250"/>
                                        <p:tgtEl>
                                          <p:spTgt spid="39"/>
                                        </p:tgtEl>
                                      </p:cBhvr>
                                    </p:animEffect>
                                    <p:set>
                                      <p:cBhvr>
                                        <p:cTn id="144" dur="1" fill="hold">
                                          <p:stCondLst>
                                            <p:cond delay="249"/>
                                          </p:stCondLst>
                                        </p:cTn>
                                        <p:tgtEl>
                                          <p:spTgt spid="39"/>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250"/>
                                        <p:tgtEl>
                                          <p:spTgt spid="40"/>
                                        </p:tgtEl>
                                      </p:cBhvr>
                                    </p:animEffect>
                                    <p:set>
                                      <p:cBhvr>
                                        <p:cTn id="147" dur="1" fill="hold">
                                          <p:stCondLst>
                                            <p:cond delay="249"/>
                                          </p:stCondLst>
                                        </p:cTn>
                                        <p:tgtEl>
                                          <p:spTgt spid="40"/>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250"/>
                                        <p:tgtEl>
                                          <p:spTgt spid="41"/>
                                        </p:tgtEl>
                                      </p:cBhvr>
                                    </p:animEffect>
                                    <p:set>
                                      <p:cBhvr>
                                        <p:cTn id="150" dur="1" fill="hold">
                                          <p:stCondLst>
                                            <p:cond delay="249"/>
                                          </p:stCondLst>
                                        </p:cTn>
                                        <p:tgtEl>
                                          <p:spTgt spid="41"/>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250"/>
                                        <p:tgtEl>
                                          <p:spTgt spid="42"/>
                                        </p:tgtEl>
                                      </p:cBhvr>
                                    </p:animEffect>
                                    <p:set>
                                      <p:cBhvr>
                                        <p:cTn id="153" dur="1" fill="hold">
                                          <p:stCondLst>
                                            <p:cond delay="249"/>
                                          </p:stCondLst>
                                        </p:cTn>
                                        <p:tgtEl>
                                          <p:spTgt spid="42"/>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250"/>
                                        <p:tgtEl>
                                          <p:spTgt spid="43"/>
                                        </p:tgtEl>
                                      </p:cBhvr>
                                    </p:animEffect>
                                    <p:set>
                                      <p:cBhvr>
                                        <p:cTn id="156" dur="1" fill="hold">
                                          <p:stCondLst>
                                            <p:cond delay="249"/>
                                          </p:stCondLst>
                                        </p:cTn>
                                        <p:tgtEl>
                                          <p:spTgt spid="43"/>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250"/>
                                        <p:tgtEl>
                                          <p:spTgt spid="44"/>
                                        </p:tgtEl>
                                      </p:cBhvr>
                                    </p:animEffect>
                                    <p:set>
                                      <p:cBhvr>
                                        <p:cTn id="159" dur="1" fill="hold">
                                          <p:stCondLst>
                                            <p:cond delay="249"/>
                                          </p:stCondLst>
                                        </p:cTn>
                                        <p:tgtEl>
                                          <p:spTgt spid="44"/>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250"/>
                                        <p:tgtEl>
                                          <p:spTgt spid="45"/>
                                        </p:tgtEl>
                                      </p:cBhvr>
                                    </p:animEffect>
                                    <p:set>
                                      <p:cBhvr>
                                        <p:cTn id="162" dur="1" fill="hold">
                                          <p:stCondLst>
                                            <p:cond delay="249"/>
                                          </p:stCondLst>
                                        </p:cTn>
                                        <p:tgtEl>
                                          <p:spTgt spid="45"/>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250"/>
                                        <p:tgtEl>
                                          <p:spTgt spid="46"/>
                                        </p:tgtEl>
                                      </p:cBhvr>
                                    </p:animEffect>
                                    <p:set>
                                      <p:cBhvr>
                                        <p:cTn id="165" dur="1" fill="hold">
                                          <p:stCondLst>
                                            <p:cond delay="249"/>
                                          </p:stCondLst>
                                        </p:cTn>
                                        <p:tgtEl>
                                          <p:spTgt spid="46"/>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250"/>
                                        <p:tgtEl>
                                          <p:spTgt spid="47"/>
                                        </p:tgtEl>
                                      </p:cBhvr>
                                    </p:animEffect>
                                    <p:set>
                                      <p:cBhvr>
                                        <p:cTn id="168" dur="1" fill="hold">
                                          <p:stCondLst>
                                            <p:cond delay="249"/>
                                          </p:stCondLst>
                                        </p:cTn>
                                        <p:tgtEl>
                                          <p:spTgt spid="47"/>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250"/>
                                        <p:tgtEl>
                                          <p:spTgt spid="48"/>
                                        </p:tgtEl>
                                      </p:cBhvr>
                                    </p:animEffect>
                                    <p:set>
                                      <p:cBhvr>
                                        <p:cTn id="171" dur="1" fill="hold">
                                          <p:stCondLst>
                                            <p:cond delay="249"/>
                                          </p:stCondLst>
                                        </p:cTn>
                                        <p:tgtEl>
                                          <p:spTgt spid="48"/>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250"/>
                                        <p:tgtEl>
                                          <p:spTgt spid="49"/>
                                        </p:tgtEl>
                                      </p:cBhvr>
                                    </p:animEffect>
                                    <p:set>
                                      <p:cBhvr>
                                        <p:cTn id="174" dur="1" fill="hold">
                                          <p:stCondLst>
                                            <p:cond delay="249"/>
                                          </p:stCondLst>
                                        </p:cTn>
                                        <p:tgtEl>
                                          <p:spTgt spid="49"/>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250"/>
                                        <p:tgtEl>
                                          <p:spTgt spid="52"/>
                                        </p:tgtEl>
                                      </p:cBhvr>
                                    </p:animEffect>
                                    <p:set>
                                      <p:cBhvr>
                                        <p:cTn id="177" dur="1" fill="hold">
                                          <p:stCondLst>
                                            <p:cond delay="249"/>
                                          </p:stCondLst>
                                        </p:cTn>
                                        <p:tgtEl>
                                          <p:spTgt spid="52"/>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250"/>
                                        <p:tgtEl>
                                          <p:spTgt spid="53"/>
                                        </p:tgtEl>
                                      </p:cBhvr>
                                    </p:animEffect>
                                    <p:set>
                                      <p:cBhvr>
                                        <p:cTn id="180" dur="1" fill="hold">
                                          <p:stCondLst>
                                            <p:cond delay="249"/>
                                          </p:stCondLst>
                                        </p:cTn>
                                        <p:tgtEl>
                                          <p:spTgt spid="53"/>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250"/>
                                        <p:tgtEl>
                                          <p:spTgt spid="54"/>
                                        </p:tgtEl>
                                      </p:cBhvr>
                                    </p:animEffect>
                                    <p:set>
                                      <p:cBhvr>
                                        <p:cTn id="183" dur="1" fill="hold">
                                          <p:stCondLst>
                                            <p:cond delay="249"/>
                                          </p:stCondLst>
                                        </p:cTn>
                                        <p:tgtEl>
                                          <p:spTgt spid="54"/>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250"/>
                                        <p:tgtEl>
                                          <p:spTgt spid="55"/>
                                        </p:tgtEl>
                                      </p:cBhvr>
                                    </p:animEffect>
                                    <p:set>
                                      <p:cBhvr>
                                        <p:cTn id="186" dur="1" fill="hold">
                                          <p:stCondLst>
                                            <p:cond delay="249"/>
                                          </p:stCondLst>
                                        </p:cTn>
                                        <p:tgtEl>
                                          <p:spTgt spid="55"/>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250"/>
                                        <p:tgtEl>
                                          <p:spTgt spid="56"/>
                                        </p:tgtEl>
                                      </p:cBhvr>
                                    </p:animEffect>
                                    <p:set>
                                      <p:cBhvr>
                                        <p:cTn id="189" dur="1" fill="hold">
                                          <p:stCondLst>
                                            <p:cond delay="249"/>
                                          </p:stCondLst>
                                        </p:cTn>
                                        <p:tgtEl>
                                          <p:spTgt spid="56"/>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250"/>
                                        <p:tgtEl>
                                          <p:spTgt spid="57"/>
                                        </p:tgtEl>
                                      </p:cBhvr>
                                    </p:animEffect>
                                    <p:set>
                                      <p:cBhvr>
                                        <p:cTn id="192" dur="1" fill="hold">
                                          <p:stCondLst>
                                            <p:cond delay="249"/>
                                          </p:stCondLst>
                                        </p:cTn>
                                        <p:tgtEl>
                                          <p:spTgt spid="57"/>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250"/>
                                        <p:tgtEl>
                                          <p:spTgt spid="58"/>
                                        </p:tgtEl>
                                      </p:cBhvr>
                                    </p:animEffect>
                                    <p:set>
                                      <p:cBhvr>
                                        <p:cTn id="195" dur="1" fill="hold">
                                          <p:stCondLst>
                                            <p:cond delay="249"/>
                                          </p:stCondLst>
                                        </p:cTn>
                                        <p:tgtEl>
                                          <p:spTgt spid="58"/>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250"/>
                                        <p:tgtEl>
                                          <p:spTgt spid="59"/>
                                        </p:tgtEl>
                                      </p:cBhvr>
                                    </p:animEffect>
                                    <p:set>
                                      <p:cBhvr>
                                        <p:cTn id="198" dur="1" fill="hold">
                                          <p:stCondLst>
                                            <p:cond delay="249"/>
                                          </p:stCondLst>
                                        </p:cTn>
                                        <p:tgtEl>
                                          <p:spTgt spid="59"/>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250"/>
                                        <p:tgtEl>
                                          <p:spTgt spid="60"/>
                                        </p:tgtEl>
                                      </p:cBhvr>
                                    </p:animEffect>
                                    <p:set>
                                      <p:cBhvr>
                                        <p:cTn id="201" dur="1" fill="hold">
                                          <p:stCondLst>
                                            <p:cond delay="249"/>
                                          </p:stCondLst>
                                        </p:cTn>
                                        <p:tgtEl>
                                          <p:spTgt spid="60"/>
                                        </p:tgtEl>
                                        <p:attrNameLst>
                                          <p:attrName>style.visibility</p:attrName>
                                        </p:attrNameLst>
                                      </p:cBhvr>
                                      <p:to>
                                        <p:strVal val="hidden"/>
                                      </p:to>
                                    </p:set>
                                  </p:childTnLst>
                                </p:cTn>
                              </p:par>
                              <p:par>
                                <p:cTn id="202" presetID="10" presetClass="exit" presetSubtype="0" fill="hold" grpId="1" nodeType="withEffect">
                                  <p:stCondLst>
                                    <p:cond delay="0"/>
                                  </p:stCondLst>
                                  <p:childTnLst>
                                    <p:animEffect transition="out" filter="fade">
                                      <p:cBhvr>
                                        <p:cTn id="203" dur="250"/>
                                        <p:tgtEl>
                                          <p:spTgt spid="61"/>
                                        </p:tgtEl>
                                      </p:cBhvr>
                                    </p:animEffect>
                                    <p:set>
                                      <p:cBhvr>
                                        <p:cTn id="204" dur="1" fill="hold">
                                          <p:stCondLst>
                                            <p:cond delay="249"/>
                                          </p:stCondLst>
                                        </p:cTn>
                                        <p:tgtEl>
                                          <p:spTgt spid="61"/>
                                        </p:tgtEl>
                                        <p:attrNameLst>
                                          <p:attrName>style.visibility</p:attrName>
                                        </p:attrNameLst>
                                      </p:cBhvr>
                                      <p:to>
                                        <p:strVal val="hidden"/>
                                      </p:to>
                                    </p:set>
                                  </p:childTnLst>
                                </p:cTn>
                              </p:par>
                              <p:par>
                                <p:cTn id="205" presetID="10" presetClass="exit" presetSubtype="0" fill="hold" grpId="1" nodeType="withEffect">
                                  <p:stCondLst>
                                    <p:cond delay="0"/>
                                  </p:stCondLst>
                                  <p:childTnLst>
                                    <p:animEffect transition="out" filter="fade">
                                      <p:cBhvr>
                                        <p:cTn id="206" dur="250"/>
                                        <p:tgtEl>
                                          <p:spTgt spid="62"/>
                                        </p:tgtEl>
                                      </p:cBhvr>
                                    </p:animEffect>
                                    <p:set>
                                      <p:cBhvr>
                                        <p:cTn id="207" dur="1" fill="hold">
                                          <p:stCondLst>
                                            <p:cond delay="249"/>
                                          </p:stCondLst>
                                        </p:cTn>
                                        <p:tgtEl>
                                          <p:spTgt spid="62"/>
                                        </p:tgtEl>
                                        <p:attrNameLst>
                                          <p:attrName>style.visibility</p:attrName>
                                        </p:attrNameLst>
                                      </p:cBhvr>
                                      <p:to>
                                        <p:strVal val="hidden"/>
                                      </p:to>
                                    </p:set>
                                  </p:childTnLst>
                                </p:cTn>
                              </p:par>
                              <p:par>
                                <p:cTn id="208" presetID="10" presetClass="exit" presetSubtype="0" fill="hold" grpId="1" nodeType="withEffect">
                                  <p:stCondLst>
                                    <p:cond delay="0"/>
                                  </p:stCondLst>
                                  <p:childTnLst>
                                    <p:animEffect transition="out" filter="fade">
                                      <p:cBhvr>
                                        <p:cTn id="209" dur="250"/>
                                        <p:tgtEl>
                                          <p:spTgt spid="63"/>
                                        </p:tgtEl>
                                      </p:cBhvr>
                                    </p:animEffect>
                                    <p:set>
                                      <p:cBhvr>
                                        <p:cTn id="210" dur="1" fill="hold">
                                          <p:stCondLst>
                                            <p:cond delay="249"/>
                                          </p:stCondLst>
                                        </p:cTn>
                                        <p:tgtEl>
                                          <p:spTgt spid="63"/>
                                        </p:tgtEl>
                                        <p:attrNameLst>
                                          <p:attrName>style.visibility</p:attrName>
                                        </p:attrNameLst>
                                      </p:cBhvr>
                                      <p:to>
                                        <p:strVal val="hidden"/>
                                      </p:to>
                                    </p:set>
                                  </p:childTnLst>
                                </p:cTn>
                              </p:par>
                              <p:par>
                                <p:cTn id="211" presetID="10" presetClass="exit" presetSubtype="0" fill="hold" grpId="1" nodeType="withEffect">
                                  <p:stCondLst>
                                    <p:cond delay="0"/>
                                  </p:stCondLst>
                                  <p:childTnLst>
                                    <p:animEffect transition="out" filter="fade">
                                      <p:cBhvr>
                                        <p:cTn id="212" dur="250"/>
                                        <p:tgtEl>
                                          <p:spTgt spid="64"/>
                                        </p:tgtEl>
                                      </p:cBhvr>
                                    </p:animEffect>
                                    <p:set>
                                      <p:cBhvr>
                                        <p:cTn id="213" dur="1" fill="hold">
                                          <p:stCondLst>
                                            <p:cond delay="249"/>
                                          </p:stCondLst>
                                        </p:cTn>
                                        <p:tgtEl>
                                          <p:spTgt spid="64"/>
                                        </p:tgtEl>
                                        <p:attrNameLst>
                                          <p:attrName>style.visibility</p:attrName>
                                        </p:attrNameLst>
                                      </p:cBhvr>
                                      <p:to>
                                        <p:strVal val="hidden"/>
                                      </p:to>
                                    </p:set>
                                  </p:childTnLst>
                                </p:cTn>
                              </p:par>
                              <p:par>
                                <p:cTn id="214" presetID="10" presetClass="exit" presetSubtype="0" fill="hold" grpId="1" nodeType="withEffect">
                                  <p:stCondLst>
                                    <p:cond delay="0"/>
                                  </p:stCondLst>
                                  <p:childTnLst>
                                    <p:animEffect transition="out" filter="fade">
                                      <p:cBhvr>
                                        <p:cTn id="215" dur="250"/>
                                        <p:tgtEl>
                                          <p:spTgt spid="65"/>
                                        </p:tgtEl>
                                      </p:cBhvr>
                                    </p:animEffect>
                                    <p:set>
                                      <p:cBhvr>
                                        <p:cTn id="216" dur="1" fill="hold">
                                          <p:stCondLst>
                                            <p:cond delay="249"/>
                                          </p:stCondLst>
                                        </p:cTn>
                                        <p:tgtEl>
                                          <p:spTgt spid="65"/>
                                        </p:tgtEl>
                                        <p:attrNameLst>
                                          <p:attrName>style.visibility</p:attrName>
                                        </p:attrNameLst>
                                      </p:cBhvr>
                                      <p:to>
                                        <p:strVal val="hidden"/>
                                      </p:to>
                                    </p:set>
                                  </p:childTnLst>
                                </p:cTn>
                              </p:par>
                              <p:par>
                                <p:cTn id="217" presetID="10" presetClass="exit" presetSubtype="0" fill="hold" grpId="1" nodeType="withEffect">
                                  <p:stCondLst>
                                    <p:cond delay="0"/>
                                  </p:stCondLst>
                                  <p:childTnLst>
                                    <p:animEffect transition="out" filter="fade">
                                      <p:cBhvr>
                                        <p:cTn id="218" dur="250"/>
                                        <p:tgtEl>
                                          <p:spTgt spid="66"/>
                                        </p:tgtEl>
                                      </p:cBhvr>
                                    </p:animEffect>
                                    <p:set>
                                      <p:cBhvr>
                                        <p:cTn id="219" dur="1" fill="hold">
                                          <p:stCondLst>
                                            <p:cond delay="249"/>
                                          </p:stCondLst>
                                        </p:cTn>
                                        <p:tgtEl>
                                          <p:spTgt spid="66"/>
                                        </p:tgtEl>
                                        <p:attrNameLst>
                                          <p:attrName>style.visibility</p:attrName>
                                        </p:attrNameLst>
                                      </p:cBhvr>
                                      <p:to>
                                        <p:strVal val="hidden"/>
                                      </p:to>
                                    </p:set>
                                  </p:childTnLst>
                                </p:cTn>
                              </p:par>
                              <p:par>
                                <p:cTn id="220" presetID="10" presetClass="exit" presetSubtype="0" fill="hold" grpId="1" nodeType="withEffect">
                                  <p:stCondLst>
                                    <p:cond delay="0"/>
                                  </p:stCondLst>
                                  <p:childTnLst>
                                    <p:animEffect transition="out" filter="fade">
                                      <p:cBhvr>
                                        <p:cTn id="221" dur="250"/>
                                        <p:tgtEl>
                                          <p:spTgt spid="67"/>
                                        </p:tgtEl>
                                      </p:cBhvr>
                                    </p:animEffect>
                                    <p:set>
                                      <p:cBhvr>
                                        <p:cTn id="222" dur="1" fill="hold">
                                          <p:stCondLst>
                                            <p:cond delay="249"/>
                                          </p:stCondLst>
                                        </p:cTn>
                                        <p:tgtEl>
                                          <p:spTgt spid="67"/>
                                        </p:tgtEl>
                                        <p:attrNameLst>
                                          <p:attrName>style.visibility</p:attrName>
                                        </p:attrNameLst>
                                      </p:cBhvr>
                                      <p:to>
                                        <p:strVal val="hidden"/>
                                      </p:to>
                                    </p:set>
                                  </p:childTnLst>
                                </p:cTn>
                              </p:par>
                              <p:par>
                                <p:cTn id="223" presetID="10" presetClass="exit" presetSubtype="0" fill="hold" grpId="1" nodeType="withEffect">
                                  <p:stCondLst>
                                    <p:cond delay="0"/>
                                  </p:stCondLst>
                                  <p:childTnLst>
                                    <p:animEffect transition="out" filter="fade">
                                      <p:cBhvr>
                                        <p:cTn id="224" dur="250"/>
                                        <p:tgtEl>
                                          <p:spTgt spid="68"/>
                                        </p:tgtEl>
                                      </p:cBhvr>
                                    </p:animEffect>
                                    <p:set>
                                      <p:cBhvr>
                                        <p:cTn id="225" dur="1" fill="hold">
                                          <p:stCondLst>
                                            <p:cond delay="249"/>
                                          </p:stCondLst>
                                        </p:cTn>
                                        <p:tgtEl>
                                          <p:spTgt spid="68"/>
                                        </p:tgtEl>
                                        <p:attrNameLst>
                                          <p:attrName>style.visibility</p:attrName>
                                        </p:attrNameLst>
                                      </p:cBhvr>
                                      <p:to>
                                        <p:strVal val="hidden"/>
                                      </p:to>
                                    </p:set>
                                  </p:childTnLst>
                                </p:cTn>
                              </p:par>
                              <p:par>
                                <p:cTn id="226" presetID="10" presetClass="exit" presetSubtype="0" fill="hold" grpId="0" nodeType="withEffect">
                                  <p:stCondLst>
                                    <p:cond delay="0"/>
                                  </p:stCondLst>
                                  <p:childTnLst>
                                    <p:animEffect transition="out" filter="fade">
                                      <p:cBhvr>
                                        <p:cTn id="227" dur="250"/>
                                        <p:tgtEl>
                                          <p:spTgt spid="19"/>
                                        </p:tgtEl>
                                      </p:cBhvr>
                                    </p:animEffect>
                                    <p:set>
                                      <p:cBhvr>
                                        <p:cTn id="228" dur="1" fill="hold">
                                          <p:stCondLst>
                                            <p:cond delay="249"/>
                                          </p:stCondLst>
                                        </p:cTn>
                                        <p:tgtEl>
                                          <p:spTgt spid="19"/>
                                        </p:tgtEl>
                                        <p:attrNameLst>
                                          <p:attrName>style.visibility</p:attrName>
                                        </p:attrNameLst>
                                      </p:cBhvr>
                                      <p:to>
                                        <p:strVal val="hidden"/>
                                      </p:to>
                                    </p:set>
                                  </p:childTnLst>
                                </p:cTn>
                              </p:par>
                              <p:par>
                                <p:cTn id="229" presetID="10" presetClass="exit" presetSubtype="0" fill="hold" grpId="0" nodeType="withEffect">
                                  <p:stCondLst>
                                    <p:cond delay="0"/>
                                  </p:stCondLst>
                                  <p:childTnLst>
                                    <p:animEffect transition="out" filter="fade">
                                      <p:cBhvr>
                                        <p:cTn id="230" dur="250"/>
                                        <p:tgtEl>
                                          <p:spTgt spid="31"/>
                                        </p:tgtEl>
                                      </p:cBhvr>
                                    </p:animEffect>
                                    <p:set>
                                      <p:cBhvr>
                                        <p:cTn id="231" dur="1" fill="hold">
                                          <p:stCondLst>
                                            <p:cond delay="249"/>
                                          </p:stCondLst>
                                        </p:cTn>
                                        <p:tgtEl>
                                          <p:spTgt spid="31"/>
                                        </p:tgtEl>
                                        <p:attrNameLst>
                                          <p:attrName>style.visibility</p:attrName>
                                        </p:attrNameLst>
                                      </p:cBhvr>
                                      <p:to>
                                        <p:strVal val="hidden"/>
                                      </p:to>
                                    </p:set>
                                  </p:childTnLst>
                                </p:cTn>
                              </p:par>
                              <p:par>
                                <p:cTn id="232" presetID="10" presetClass="exit" presetSubtype="0" fill="hold" grpId="0" nodeType="withEffect">
                                  <p:stCondLst>
                                    <p:cond delay="0"/>
                                  </p:stCondLst>
                                  <p:childTnLst>
                                    <p:animEffect transition="out" filter="fade">
                                      <p:cBhvr>
                                        <p:cTn id="233" dur="250"/>
                                        <p:tgtEl>
                                          <p:spTgt spid="20"/>
                                        </p:tgtEl>
                                      </p:cBhvr>
                                    </p:animEffect>
                                    <p:set>
                                      <p:cBhvr>
                                        <p:cTn id="234" dur="1" fill="hold">
                                          <p:stCondLst>
                                            <p:cond delay="249"/>
                                          </p:stCondLst>
                                        </p:cTn>
                                        <p:tgtEl>
                                          <p:spTgt spid="20"/>
                                        </p:tgtEl>
                                        <p:attrNameLst>
                                          <p:attrName>style.visibility</p:attrName>
                                        </p:attrNameLst>
                                      </p:cBhvr>
                                      <p:to>
                                        <p:strVal val="hidden"/>
                                      </p:to>
                                    </p:set>
                                  </p:childTnLst>
                                </p:cTn>
                              </p:par>
                              <p:par>
                                <p:cTn id="235" presetID="10" presetClass="exit" presetSubtype="0" fill="hold" grpId="0" nodeType="withEffect">
                                  <p:stCondLst>
                                    <p:cond delay="0"/>
                                  </p:stCondLst>
                                  <p:childTnLst>
                                    <p:animEffect transition="out" filter="fade">
                                      <p:cBhvr>
                                        <p:cTn id="236" dur="250"/>
                                        <p:tgtEl>
                                          <p:spTgt spid="26"/>
                                        </p:tgtEl>
                                      </p:cBhvr>
                                    </p:animEffect>
                                    <p:set>
                                      <p:cBhvr>
                                        <p:cTn id="237" dur="1" fill="hold">
                                          <p:stCondLst>
                                            <p:cond delay="249"/>
                                          </p:stCondLst>
                                        </p:cTn>
                                        <p:tgtEl>
                                          <p:spTgt spid="26"/>
                                        </p:tgtEl>
                                        <p:attrNameLst>
                                          <p:attrName>style.visibility</p:attrName>
                                        </p:attrNameLst>
                                      </p:cBhvr>
                                      <p:to>
                                        <p:strVal val="hidden"/>
                                      </p:to>
                                    </p:set>
                                  </p:childTnLst>
                                </p:cTn>
                              </p:par>
                              <p:par>
                                <p:cTn id="238" presetID="10" presetClass="entr" presetSubtype="0" fill="hold" grpId="0" nodeType="withEffect">
                                  <p:stCondLst>
                                    <p:cond delay="0"/>
                                  </p:stCondLst>
                                  <p:childTnLst>
                                    <p:set>
                                      <p:cBhvr>
                                        <p:cTn id="239" dur="1" fill="hold">
                                          <p:stCondLst>
                                            <p:cond delay="0"/>
                                          </p:stCondLst>
                                        </p:cTn>
                                        <p:tgtEl>
                                          <p:spTgt spid="50"/>
                                        </p:tgtEl>
                                        <p:attrNameLst>
                                          <p:attrName>style.visibility</p:attrName>
                                        </p:attrNameLst>
                                      </p:cBhvr>
                                      <p:to>
                                        <p:strVal val="visible"/>
                                      </p:to>
                                    </p:set>
                                    <p:animEffect transition="in" filter="fade">
                                      <p:cBhvr>
                                        <p:cTn id="240" dur="2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1" grpId="0" animBg="1"/>
      <p:bldP spid="20" grpId="0" animBg="1"/>
      <p:bldP spid="26" grpId="0" animBg="1"/>
      <p:bldP spid="27" grpId="0" animBg="1"/>
      <p:bldP spid="27" grpId="1" animBg="1"/>
      <p:bldP spid="28" grpId="0" animBg="1"/>
      <p:bldP spid="28" grpId="1" animBg="1"/>
      <p:bldP spid="29" grpId="0" animBg="1"/>
      <p:bldP spid="29" grpId="1" animBg="1"/>
      <p:bldP spid="30" grpId="0" animBg="1"/>
      <p:bldP spid="30" grpId="1" animBg="1"/>
      <p:bldP spid="32" grpId="0" animBg="1"/>
      <p:bldP spid="32" grpId="1" animBg="1"/>
      <p:bldP spid="33" grpId="0" animBg="1"/>
      <p:bldP spid="33" grpId="1" animBg="1"/>
      <p:bldP spid="12" grpId="0" animBg="1"/>
      <p:bldP spid="12" grpId="1" animBg="1"/>
      <p:bldP spid="18" grpId="0" animBg="1"/>
      <p:bldP spid="18" grpId="1" animBg="1"/>
      <p:bldP spid="21" grpId="0" animBg="1"/>
      <p:bldP spid="21" grpId="1" animBg="1"/>
      <p:bldP spid="22" grpId="0" animBg="1"/>
      <p:bldP spid="22" grpId="1" animBg="1"/>
      <p:bldP spid="24" grpId="0" animBg="1"/>
      <p:bldP spid="24" grpId="1" animBg="1"/>
      <p:bldP spid="34" grpId="0" animBg="1"/>
      <p:bldP spid="34"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E08C4-1042-B0CC-A2C4-966EDBEC8A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E57086-395D-2398-65B1-D32529D9E5C6}"/>
              </a:ext>
            </a:extLst>
          </p:cNvPr>
          <p:cNvSpPr>
            <a:spLocks noGrp="1"/>
          </p:cNvSpPr>
          <p:nvPr>
            <p:ph type="title"/>
          </p:nvPr>
        </p:nvSpPr>
        <p:spPr>
          <a:xfrm>
            <a:off x="246888" y="256032"/>
            <a:ext cx="11704320" cy="512064"/>
          </a:xfrm>
        </p:spPr>
        <p:txBody>
          <a:bodyPr>
            <a:normAutofit fontScale="90000"/>
          </a:bodyPr>
          <a:lstStyle/>
          <a:p>
            <a:r>
              <a:rPr lang="en-US"/>
              <a:t>Frame to patch</a:t>
            </a:r>
          </a:p>
        </p:txBody>
      </p:sp>
      <p:pic>
        <p:nvPicPr>
          <p:cNvPr id="4" name="Picture 3" descr="A pink and green image with white grid&#10;&#10;Description automatically generated">
            <a:extLst>
              <a:ext uri="{FF2B5EF4-FFF2-40B4-BE49-F238E27FC236}">
                <a16:creationId xmlns:a16="http://schemas.microsoft.com/office/drawing/2014/main" id="{68E54657-0D19-8504-7E02-D0588CEC3DB8}"/>
              </a:ext>
            </a:extLst>
          </p:cNvPr>
          <p:cNvPicPr>
            <a:picLocks noChangeAspect="1"/>
          </p:cNvPicPr>
          <p:nvPr/>
        </p:nvPicPr>
        <p:blipFill>
          <a:blip r:embed="rId3"/>
          <a:stretch>
            <a:fillRect/>
          </a:stretch>
        </p:blipFill>
        <p:spPr>
          <a:xfrm>
            <a:off x="3123739" y="1040574"/>
            <a:ext cx="5944521" cy="4100195"/>
          </a:xfrm>
          <a:prstGeom prst="rect">
            <a:avLst/>
          </a:prstGeom>
        </p:spPr>
      </p:pic>
      <p:pic>
        <p:nvPicPr>
          <p:cNvPr id="3" name="Picture 2" descr="A purple rectangle with black text&#10;&#10;Description automatically generated">
            <a:extLst>
              <a:ext uri="{FF2B5EF4-FFF2-40B4-BE49-F238E27FC236}">
                <a16:creationId xmlns:a16="http://schemas.microsoft.com/office/drawing/2014/main" id="{7AA420CD-8400-9721-5749-0A8B7FF49B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950" y="5413248"/>
            <a:ext cx="9944100" cy="1371600"/>
          </a:xfrm>
          <a:prstGeom prst="rect">
            <a:avLst/>
          </a:prstGeom>
        </p:spPr>
      </p:pic>
      <p:sp>
        <p:nvSpPr>
          <p:cNvPr id="5" name="Rectangle: Rounded Corners 4">
            <a:extLst>
              <a:ext uri="{FF2B5EF4-FFF2-40B4-BE49-F238E27FC236}">
                <a16:creationId xmlns:a16="http://schemas.microsoft.com/office/drawing/2014/main" id="{9D1B2587-F8C4-9E9A-66B0-5EFB64276619}"/>
              </a:ext>
            </a:extLst>
          </p:cNvPr>
          <p:cNvSpPr/>
          <p:nvPr/>
        </p:nvSpPr>
        <p:spPr>
          <a:xfrm>
            <a:off x="7589521" y="5691287"/>
            <a:ext cx="1363980" cy="800100"/>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5405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06B6D-298E-CDBE-9DAB-DABE2C97F2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32E229-3A28-17B4-7624-3CAB3C6E300B}"/>
              </a:ext>
            </a:extLst>
          </p:cNvPr>
          <p:cNvSpPr>
            <a:spLocks noGrp="1"/>
          </p:cNvSpPr>
          <p:nvPr>
            <p:ph type="title"/>
          </p:nvPr>
        </p:nvSpPr>
        <p:spPr>
          <a:xfrm>
            <a:off x="246888" y="256032"/>
            <a:ext cx="11704320" cy="512064"/>
          </a:xfrm>
        </p:spPr>
        <p:txBody>
          <a:bodyPr>
            <a:normAutofit fontScale="90000"/>
          </a:bodyPr>
          <a:lstStyle/>
          <a:p>
            <a:r>
              <a:rPr lang="en-US"/>
              <a:t>FRAME to patch</a:t>
            </a:r>
          </a:p>
        </p:txBody>
      </p:sp>
      <p:grpSp>
        <p:nvGrpSpPr>
          <p:cNvPr id="3" name="Group 2">
            <a:extLst>
              <a:ext uri="{FF2B5EF4-FFF2-40B4-BE49-F238E27FC236}">
                <a16:creationId xmlns:a16="http://schemas.microsoft.com/office/drawing/2014/main" id="{E8FE7DFB-972E-2E71-881F-58E7702B26DC}"/>
              </a:ext>
            </a:extLst>
          </p:cNvPr>
          <p:cNvGrpSpPr/>
          <p:nvPr/>
        </p:nvGrpSpPr>
        <p:grpSpPr>
          <a:xfrm>
            <a:off x="151939" y="1040574"/>
            <a:ext cx="11888121" cy="4100196"/>
            <a:chOff x="152399" y="2036777"/>
            <a:chExt cx="11888121" cy="4100196"/>
          </a:xfrm>
        </p:grpSpPr>
        <p:pic>
          <p:nvPicPr>
            <p:cNvPr id="5" name="Picture 4" descr="A pink and green image with white grid&#10;&#10;Description automatically generated">
              <a:extLst>
                <a:ext uri="{FF2B5EF4-FFF2-40B4-BE49-F238E27FC236}">
                  <a16:creationId xmlns:a16="http://schemas.microsoft.com/office/drawing/2014/main" id="{F2585A46-6995-9BDB-A862-7A2F7587EDCA}"/>
                </a:ext>
              </a:extLst>
            </p:cNvPr>
            <p:cNvPicPr>
              <a:picLocks noChangeAspect="1"/>
            </p:cNvPicPr>
            <p:nvPr/>
          </p:nvPicPr>
          <p:blipFill>
            <a:blip r:embed="rId3"/>
            <a:stretch>
              <a:fillRect/>
            </a:stretch>
          </p:blipFill>
          <p:spPr>
            <a:xfrm>
              <a:off x="6095999" y="2036778"/>
              <a:ext cx="5944521" cy="4100195"/>
            </a:xfrm>
            <a:prstGeom prst="rect">
              <a:avLst/>
            </a:prstGeom>
          </p:spPr>
        </p:pic>
        <p:pic>
          <p:nvPicPr>
            <p:cNvPr id="6" name="Picture 5" descr="A grid with a pink and green pattern&#10;&#10;Description automatically generated">
              <a:extLst>
                <a:ext uri="{FF2B5EF4-FFF2-40B4-BE49-F238E27FC236}">
                  <a16:creationId xmlns:a16="http://schemas.microsoft.com/office/drawing/2014/main" id="{6B4DD8EB-AC4A-A1A0-EEE2-A7189465FB23}"/>
                </a:ext>
              </a:extLst>
            </p:cNvPr>
            <p:cNvPicPr>
              <a:picLocks noChangeAspect="1"/>
            </p:cNvPicPr>
            <p:nvPr/>
          </p:nvPicPr>
          <p:blipFill>
            <a:blip r:embed="rId4"/>
            <a:stretch>
              <a:fillRect/>
            </a:stretch>
          </p:blipFill>
          <p:spPr>
            <a:xfrm>
              <a:off x="152399" y="2036777"/>
              <a:ext cx="5943600" cy="4100195"/>
            </a:xfrm>
            <a:prstGeom prst="rect">
              <a:avLst/>
            </a:prstGeom>
          </p:spPr>
        </p:pic>
      </p:grpSp>
      <p:pic>
        <p:nvPicPr>
          <p:cNvPr id="4" name="Picture 3" descr="A purple rectangle with black text&#10;&#10;Description automatically generated">
            <a:extLst>
              <a:ext uri="{FF2B5EF4-FFF2-40B4-BE49-F238E27FC236}">
                <a16:creationId xmlns:a16="http://schemas.microsoft.com/office/drawing/2014/main" id="{B3B41005-BB93-0CD4-DCA0-31E62BC070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950" y="5413248"/>
            <a:ext cx="9944100" cy="1371600"/>
          </a:xfrm>
          <a:prstGeom prst="rect">
            <a:avLst/>
          </a:prstGeom>
        </p:spPr>
      </p:pic>
      <p:sp>
        <p:nvSpPr>
          <p:cNvPr id="7" name="Rectangle: Rounded Corners 6">
            <a:extLst>
              <a:ext uri="{FF2B5EF4-FFF2-40B4-BE49-F238E27FC236}">
                <a16:creationId xmlns:a16="http://schemas.microsoft.com/office/drawing/2014/main" id="{642FCC9B-3226-9A23-CB51-D7E28E747B72}"/>
              </a:ext>
            </a:extLst>
          </p:cNvPr>
          <p:cNvSpPr/>
          <p:nvPr/>
        </p:nvSpPr>
        <p:spPr>
          <a:xfrm>
            <a:off x="7589521" y="5691287"/>
            <a:ext cx="1363980" cy="800100"/>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8365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78D00-6C32-1487-BEE3-BE3AA5177F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1900D5-A810-22AB-8788-9787F75BD2F6}"/>
              </a:ext>
            </a:extLst>
          </p:cNvPr>
          <p:cNvSpPr>
            <a:spLocks noGrp="1"/>
          </p:cNvSpPr>
          <p:nvPr>
            <p:ph type="title"/>
          </p:nvPr>
        </p:nvSpPr>
        <p:spPr>
          <a:xfrm>
            <a:off x="246888" y="256032"/>
            <a:ext cx="11704320" cy="512064"/>
          </a:xfrm>
        </p:spPr>
        <p:txBody>
          <a:bodyPr>
            <a:normAutofit fontScale="90000"/>
          </a:bodyPr>
          <a:lstStyle/>
          <a:p>
            <a:r>
              <a:rPr lang="en-US"/>
              <a:t>Frame to patch</a:t>
            </a:r>
          </a:p>
        </p:txBody>
      </p:sp>
      <p:pic>
        <p:nvPicPr>
          <p:cNvPr id="3" name="Picture 2" descr="A pink and green paint on a grid&#10;&#10;Description automatically generated">
            <a:extLst>
              <a:ext uri="{FF2B5EF4-FFF2-40B4-BE49-F238E27FC236}">
                <a16:creationId xmlns:a16="http://schemas.microsoft.com/office/drawing/2014/main" id="{7DE39FF4-9E79-C13C-3EAD-9F82BB87F536}"/>
              </a:ext>
            </a:extLst>
          </p:cNvPr>
          <p:cNvPicPr>
            <a:picLocks noChangeAspect="1"/>
          </p:cNvPicPr>
          <p:nvPr/>
        </p:nvPicPr>
        <p:blipFill>
          <a:blip r:embed="rId3"/>
          <a:stretch>
            <a:fillRect/>
          </a:stretch>
        </p:blipFill>
        <p:spPr>
          <a:xfrm>
            <a:off x="3124102" y="1040574"/>
            <a:ext cx="5943795" cy="4100195"/>
          </a:xfrm>
          <a:prstGeom prst="rect">
            <a:avLst/>
          </a:prstGeom>
        </p:spPr>
      </p:pic>
      <p:pic>
        <p:nvPicPr>
          <p:cNvPr id="4" name="Picture 3" descr="A purple rectangle with black text&#10;&#10;Description automatically generated">
            <a:extLst>
              <a:ext uri="{FF2B5EF4-FFF2-40B4-BE49-F238E27FC236}">
                <a16:creationId xmlns:a16="http://schemas.microsoft.com/office/drawing/2014/main" id="{B30CB3AD-5186-B1A0-29FF-5A7FCE77DE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950" y="5413248"/>
            <a:ext cx="9944100" cy="1371600"/>
          </a:xfrm>
          <a:prstGeom prst="rect">
            <a:avLst/>
          </a:prstGeom>
        </p:spPr>
      </p:pic>
      <p:sp>
        <p:nvSpPr>
          <p:cNvPr id="5" name="Rectangle: Rounded Corners 4">
            <a:extLst>
              <a:ext uri="{FF2B5EF4-FFF2-40B4-BE49-F238E27FC236}">
                <a16:creationId xmlns:a16="http://schemas.microsoft.com/office/drawing/2014/main" id="{7BCA1328-0075-2A1A-0E1E-2A0AF01ED43B}"/>
              </a:ext>
            </a:extLst>
          </p:cNvPr>
          <p:cNvSpPr/>
          <p:nvPr/>
        </p:nvSpPr>
        <p:spPr>
          <a:xfrm>
            <a:off x="7589521" y="5691287"/>
            <a:ext cx="1363980" cy="800100"/>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4181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17C4F-9056-71DC-18F9-FC57B3C9FCE3}"/>
              </a:ext>
            </a:extLst>
          </p:cNvPr>
          <p:cNvSpPr>
            <a:spLocks noGrp="1"/>
          </p:cNvSpPr>
          <p:nvPr>
            <p:ph type="title"/>
          </p:nvPr>
        </p:nvSpPr>
        <p:spPr>
          <a:xfrm>
            <a:off x="246888" y="256032"/>
            <a:ext cx="11704320" cy="512064"/>
          </a:xfrm>
        </p:spPr>
        <p:txBody>
          <a:bodyPr>
            <a:normAutofit fontScale="90000"/>
          </a:bodyPr>
          <a:lstStyle/>
          <a:p>
            <a:r>
              <a:rPr lang="en-US"/>
              <a:t>patch to image level</a:t>
            </a:r>
          </a:p>
        </p:txBody>
      </p:sp>
      <p:sp>
        <p:nvSpPr>
          <p:cNvPr id="8" name="TextBox 7">
            <a:extLst>
              <a:ext uri="{FF2B5EF4-FFF2-40B4-BE49-F238E27FC236}">
                <a16:creationId xmlns:a16="http://schemas.microsoft.com/office/drawing/2014/main" id="{9F391FE4-55BE-4B19-C0C6-2E6EBDF377BA}"/>
              </a:ext>
            </a:extLst>
          </p:cNvPr>
          <p:cNvSpPr txBox="1"/>
          <p:nvPr/>
        </p:nvSpPr>
        <p:spPr>
          <a:xfrm>
            <a:off x="2762430" y="1111628"/>
            <a:ext cx="1547860" cy="369332"/>
          </a:xfrm>
          <a:prstGeom prst="rect">
            <a:avLst/>
          </a:prstGeom>
          <a:noFill/>
        </p:spPr>
        <p:txBody>
          <a:bodyPr wrap="none" rtlCol="0">
            <a:spAutoFit/>
          </a:bodyPr>
          <a:lstStyle/>
          <a:p>
            <a:r>
              <a:rPr lang="en-US"/>
              <a:t>Noncancerous</a:t>
            </a:r>
          </a:p>
        </p:txBody>
      </p:sp>
      <p:sp>
        <p:nvSpPr>
          <p:cNvPr id="9" name="TextBox 8">
            <a:extLst>
              <a:ext uri="{FF2B5EF4-FFF2-40B4-BE49-F238E27FC236}">
                <a16:creationId xmlns:a16="http://schemas.microsoft.com/office/drawing/2014/main" id="{B3D385B7-0E1A-4FB1-9D48-1847141425D0}"/>
              </a:ext>
            </a:extLst>
          </p:cNvPr>
          <p:cNvSpPr txBox="1"/>
          <p:nvPr/>
        </p:nvSpPr>
        <p:spPr>
          <a:xfrm>
            <a:off x="5264454" y="1111628"/>
            <a:ext cx="1818768" cy="369332"/>
          </a:xfrm>
          <a:prstGeom prst="rect">
            <a:avLst/>
          </a:prstGeom>
          <a:noFill/>
        </p:spPr>
        <p:txBody>
          <a:bodyPr wrap="none" rtlCol="0">
            <a:spAutoFit/>
          </a:bodyPr>
          <a:lstStyle/>
          <a:p>
            <a:r>
              <a:rPr lang="en-US"/>
              <a:t>Carcinogenic sign</a:t>
            </a:r>
          </a:p>
        </p:txBody>
      </p:sp>
      <p:sp>
        <p:nvSpPr>
          <p:cNvPr id="10" name="TextBox 9">
            <a:extLst>
              <a:ext uri="{FF2B5EF4-FFF2-40B4-BE49-F238E27FC236}">
                <a16:creationId xmlns:a16="http://schemas.microsoft.com/office/drawing/2014/main" id="{2329B323-3AA1-E474-D45E-261DF6C7B5A4}"/>
              </a:ext>
            </a:extLst>
          </p:cNvPr>
          <p:cNvSpPr txBox="1"/>
          <p:nvPr/>
        </p:nvSpPr>
        <p:spPr>
          <a:xfrm>
            <a:off x="8158944" y="1111628"/>
            <a:ext cx="1188787" cy="369332"/>
          </a:xfrm>
          <a:prstGeom prst="rect">
            <a:avLst/>
          </a:prstGeom>
          <a:noFill/>
        </p:spPr>
        <p:txBody>
          <a:bodyPr wrap="none" rtlCol="0">
            <a:spAutoFit/>
          </a:bodyPr>
          <a:lstStyle/>
          <a:p>
            <a:r>
              <a:rPr lang="en-US"/>
              <a:t>Cancerous</a:t>
            </a:r>
          </a:p>
        </p:txBody>
      </p:sp>
      <p:pic>
        <p:nvPicPr>
          <p:cNvPr id="4" name="Picture 3" descr="A screenshot of a cell phone&#10;&#10;Description automatically generated">
            <a:extLst>
              <a:ext uri="{FF2B5EF4-FFF2-40B4-BE49-F238E27FC236}">
                <a16:creationId xmlns:a16="http://schemas.microsoft.com/office/drawing/2014/main" id="{4AB14931-36EA-5BF9-CC34-1ED286FAFBB5}"/>
              </a:ext>
            </a:extLst>
          </p:cNvPr>
          <p:cNvPicPr>
            <a:picLocks noChangeAspect="1"/>
          </p:cNvPicPr>
          <p:nvPr/>
        </p:nvPicPr>
        <p:blipFill rotWithShape="1">
          <a:blip r:embed="rId3">
            <a:extLst>
              <a:ext uri="{28A0092B-C50C-407E-A947-70E740481C1C}">
                <a14:useLocalDpi xmlns:a14="http://schemas.microsoft.com/office/drawing/2010/main" val="0"/>
              </a:ext>
            </a:extLst>
          </a:blip>
          <a:srcRect l="20777" t="10652" r="18182" b="75456"/>
          <a:stretch/>
        </p:blipFill>
        <p:spPr>
          <a:xfrm>
            <a:off x="2308974" y="1516581"/>
            <a:ext cx="7729728" cy="2495710"/>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EADD13D7-9BB8-D5A9-14E1-26E5466CF815}"/>
              </a:ext>
            </a:extLst>
          </p:cNvPr>
          <p:cNvPicPr>
            <a:picLocks noChangeAspect="1"/>
          </p:cNvPicPr>
          <p:nvPr/>
        </p:nvPicPr>
        <p:blipFill rotWithShape="1">
          <a:blip r:embed="rId3">
            <a:extLst>
              <a:ext uri="{28A0092B-C50C-407E-A947-70E740481C1C}">
                <a14:useLocalDpi xmlns:a14="http://schemas.microsoft.com/office/drawing/2010/main" val="0"/>
              </a:ext>
            </a:extLst>
          </a:blip>
          <a:srcRect l="41682" t="26219" r="55064" b="67481"/>
          <a:stretch/>
        </p:blipFill>
        <p:spPr>
          <a:xfrm>
            <a:off x="4738081" y="4140245"/>
            <a:ext cx="412134" cy="1131764"/>
          </a:xfrm>
          <a:prstGeom prst="rect">
            <a:avLst/>
          </a:prstGeom>
        </p:spPr>
      </p:pic>
      <p:sp>
        <p:nvSpPr>
          <p:cNvPr id="12" name="TextBox 11">
            <a:extLst>
              <a:ext uri="{FF2B5EF4-FFF2-40B4-BE49-F238E27FC236}">
                <a16:creationId xmlns:a16="http://schemas.microsoft.com/office/drawing/2014/main" id="{9DEB12D6-6B34-DF32-2FCC-7775DC845F35}"/>
              </a:ext>
            </a:extLst>
          </p:cNvPr>
          <p:cNvSpPr txBox="1"/>
          <p:nvPr/>
        </p:nvSpPr>
        <p:spPr>
          <a:xfrm>
            <a:off x="5187185" y="4140245"/>
            <a:ext cx="1547860" cy="369332"/>
          </a:xfrm>
          <a:prstGeom prst="rect">
            <a:avLst/>
          </a:prstGeom>
          <a:noFill/>
        </p:spPr>
        <p:txBody>
          <a:bodyPr wrap="none" rtlCol="0">
            <a:spAutoFit/>
          </a:bodyPr>
          <a:lstStyle/>
          <a:p>
            <a:r>
              <a:rPr lang="en-US"/>
              <a:t>Noncancerous</a:t>
            </a:r>
          </a:p>
        </p:txBody>
      </p:sp>
      <p:sp>
        <p:nvSpPr>
          <p:cNvPr id="13" name="TextBox 12">
            <a:extLst>
              <a:ext uri="{FF2B5EF4-FFF2-40B4-BE49-F238E27FC236}">
                <a16:creationId xmlns:a16="http://schemas.microsoft.com/office/drawing/2014/main" id="{5A2F0480-52A8-8122-871E-E454A19B28A6}"/>
              </a:ext>
            </a:extLst>
          </p:cNvPr>
          <p:cNvSpPr txBox="1"/>
          <p:nvPr/>
        </p:nvSpPr>
        <p:spPr>
          <a:xfrm>
            <a:off x="5187185" y="4509577"/>
            <a:ext cx="1818768" cy="369332"/>
          </a:xfrm>
          <a:prstGeom prst="rect">
            <a:avLst/>
          </a:prstGeom>
          <a:noFill/>
        </p:spPr>
        <p:txBody>
          <a:bodyPr wrap="none" rtlCol="0">
            <a:spAutoFit/>
          </a:bodyPr>
          <a:lstStyle/>
          <a:p>
            <a:r>
              <a:rPr lang="en-US"/>
              <a:t>Carcinogenic sign</a:t>
            </a:r>
          </a:p>
        </p:txBody>
      </p:sp>
      <p:sp>
        <p:nvSpPr>
          <p:cNvPr id="14" name="TextBox 13">
            <a:extLst>
              <a:ext uri="{FF2B5EF4-FFF2-40B4-BE49-F238E27FC236}">
                <a16:creationId xmlns:a16="http://schemas.microsoft.com/office/drawing/2014/main" id="{3DE9D08B-2D77-F912-64C2-4BE7F59F02E3}"/>
              </a:ext>
            </a:extLst>
          </p:cNvPr>
          <p:cNvSpPr txBox="1"/>
          <p:nvPr/>
        </p:nvSpPr>
        <p:spPr>
          <a:xfrm>
            <a:off x="5187185" y="4877931"/>
            <a:ext cx="1188787" cy="369332"/>
          </a:xfrm>
          <a:prstGeom prst="rect">
            <a:avLst/>
          </a:prstGeom>
          <a:noFill/>
        </p:spPr>
        <p:txBody>
          <a:bodyPr wrap="none" rtlCol="0">
            <a:spAutoFit/>
          </a:bodyPr>
          <a:lstStyle/>
          <a:p>
            <a:r>
              <a:rPr lang="en-US"/>
              <a:t>Cancerous</a:t>
            </a:r>
          </a:p>
        </p:txBody>
      </p:sp>
      <p:sp>
        <p:nvSpPr>
          <p:cNvPr id="15" name="Rectangle 14">
            <a:extLst>
              <a:ext uri="{FF2B5EF4-FFF2-40B4-BE49-F238E27FC236}">
                <a16:creationId xmlns:a16="http://schemas.microsoft.com/office/drawing/2014/main" id="{E339107A-68FD-A196-6B29-90240B193958}"/>
              </a:ext>
            </a:extLst>
          </p:cNvPr>
          <p:cNvSpPr/>
          <p:nvPr/>
        </p:nvSpPr>
        <p:spPr>
          <a:xfrm>
            <a:off x="2183264" y="1004488"/>
            <a:ext cx="2681728" cy="3043424"/>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5EDE8A4-591B-0794-2686-53489A9FF2C4}"/>
              </a:ext>
            </a:extLst>
          </p:cNvPr>
          <p:cNvSpPr/>
          <p:nvPr/>
        </p:nvSpPr>
        <p:spPr>
          <a:xfrm>
            <a:off x="4770119" y="1132442"/>
            <a:ext cx="2681728" cy="3043424"/>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5726E24-EAB8-54D3-3576-C7CCF8328FD7}"/>
              </a:ext>
            </a:extLst>
          </p:cNvPr>
          <p:cNvSpPr/>
          <p:nvPr/>
        </p:nvSpPr>
        <p:spPr>
          <a:xfrm>
            <a:off x="7401380" y="1096821"/>
            <a:ext cx="2681728" cy="3043424"/>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BE659DA-1D7E-D550-EF50-7B870AAC3D68}"/>
              </a:ext>
            </a:extLst>
          </p:cNvPr>
          <p:cNvSpPr/>
          <p:nvPr/>
        </p:nvSpPr>
        <p:spPr>
          <a:xfrm>
            <a:off x="4177482" y="4039395"/>
            <a:ext cx="3838174" cy="490252"/>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2F7D088-49A7-3A36-F9F7-C6ED315CCFC4}"/>
              </a:ext>
            </a:extLst>
          </p:cNvPr>
          <p:cNvSpPr/>
          <p:nvPr/>
        </p:nvSpPr>
        <p:spPr>
          <a:xfrm>
            <a:off x="3862491" y="4539701"/>
            <a:ext cx="3838174" cy="490252"/>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A8F8E40-6FDC-790A-B9E3-1CD3FBDBDCA1}"/>
              </a:ext>
            </a:extLst>
          </p:cNvPr>
          <p:cNvSpPr/>
          <p:nvPr/>
        </p:nvSpPr>
        <p:spPr>
          <a:xfrm>
            <a:off x="3982460" y="4874861"/>
            <a:ext cx="3838174" cy="490252"/>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urple rectangle with black text&#10;&#10;Description automatically generated">
            <a:extLst>
              <a:ext uri="{FF2B5EF4-FFF2-40B4-BE49-F238E27FC236}">
                <a16:creationId xmlns:a16="http://schemas.microsoft.com/office/drawing/2014/main" id="{A2F96069-BB33-1C17-E414-391BB74A40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950" y="5413248"/>
            <a:ext cx="9944100" cy="1371600"/>
          </a:xfrm>
          <a:prstGeom prst="rect">
            <a:avLst/>
          </a:prstGeom>
        </p:spPr>
      </p:pic>
      <p:sp>
        <p:nvSpPr>
          <p:cNvPr id="6" name="Rectangle: Rounded Corners 5">
            <a:extLst>
              <a:ext uri="{FF2B5EF4-FFF2-40B4-BE49-F238E27FC236}">
                <a16:creationId xmlns:a16="http://schemas.microsoft.com/office/drawing/2014/main" id="{15E21502-0C17-AA9A-C418-B3F65A93BFA2}"/>
              </a:ext>
            </a:extLst>
          </p:cNvPr>
          <p:cNvSpPr/>
          <p:nvPr/>
        </p:nvSpPr>
        <p:spPr>
          <a:xfrm>
            <a:off x="7589521" y="5691287"/>
            <a:ext cx="1363980" cy="800100"/>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162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9"/>
                                        </p:tgtEl>
                                      </p:cBhvr>
                                    </p:animEffect>
                                    <p:set>
                                      <p:cBhvr>
                                        <p:cTn id="18" dur="1" fill="hold">
                                          <p:stCondLst>
                                            <p:cond delay="499"/>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5652-A338-BF39-D922-D68C37C129E5}"/>
              </a:ext>
            </a:extLst>
          </p:cNvPr>
          <p:cNvSpPr>
            <a:spLocks noGrp="1"/>
          </p:cNvSpPr>
          <p:nvPr>
            <p:ph type="title"/>
          </p:nvPr>
        </p:nvSpPr>
        <p:spPr>
          <a:xfrm>
            <a:off x="243840" y="256032"/>
            <a:ext cx="11704320" cy="512064"/>
          </a:xfrm>
        </p:spPr>
        <p:txBody>
          <a:bodyPr>
            <a:normAutofit fontScale="90000"/>
          </a:bodyPr>
          <a:lstStyle/>
          <a:p>
            <a:r>
              <a:rPr lang="en-US"/>
              <a:t>Temple University Health Digital Pathology Corpus</a:t>
            </a:r>
          </a:p>
        </p:txBody>
      </p:sp>
      <p:pic>
        <p:nvPicPr>
          <p:cNvPr id="10" name="Picture 9" descr="A medical illustration of a person&amp;#39;s arm&#10;&#10;Description automatically generated">
            <a:extLst>
              <a:ext uri="{FF2B5EF4-FFF2-40B4-BE49-F238E27FC236}">
                <a16:creationId xmlns:a16="http://schemas.microsoft.com/office/drawing/2014/main" id="{507BE63D-C5DD-CE2E-9770-92A72873A549}"/>
              </a:ext>
            </a:extLst>
          </p:cNvPr>
          <p:cNvPicPr>
            <a:picLocks noChangeAspect="1"/>
          </p:cNvPicPr>
          <p:nvPr/>
        </p:nvPicPr>
        <p:blipFill>
          <a:blip r:embed="rId3"/>
          <a:stretch>
            <a:fillRect/>
          </a:stretch>
        </p:blipFill>
        <p:spPr>
          <a:xfrm>
            <a:off x="378941" y="2641237"/>
            <a:ext cx="2743200" cy="2743200"/>
          </a:xfrm>
          <a:prstGeom prst="flowChartAlternateProcess">
            <a:avLst/>
          </a:prstGeom>
        </p:spPr>
      </p:pic>
      <p:pic>
        <p:nvPicPr>
          <p:cNvPr id="12" name="Picture 11" descr="A hand in blue glove holding a plastic tube with a pink liquid in it&#10;&#10;Description automatically generated">
            <a:extLst>
              <a:ext uri="{FF2B5EF4-FFF2-40B4-BE49-F238E27FC236}">
                <a16:creationId xmlns:a16="http://schemas.microsoft.com/office/drawing/2014/main" id="{C2C170C6-3CB7-79CD-ADD4-10473AD64DB9}"/>
              </a:ext>
            </a:extLst>
          </p:cNvPr>
          <p:cNvPicPr>
            <a:picLocks noChangeAspect="1"/>
          </p:cNvPicPr>
          <p:nvPr/>
        </p:nvPicPr>
        <p:blipFill>
          <a:blip r:embed="rId4"/>
          <a:stretch>
            <a:fillRect/>
          </a:stretch>
        </p:blipFill>
        <p:spPr>
          <a:xfrm>
            <a:off x="3725691" y="2636732"/>
            <a:ext cx="3927130" cy="2731614"/>
          </a:xfrm>
          <a:prstGeom prst="flowChartAlternateProcess">
            <a:avLst/>
          </a:prstGeom>
        </p:spPr>
      </p:pic>
      <p:pic>
        <p:nvPicPr>
          <p:cNvPr id="13" name="Picture 12" descr="A computer monitor and a machine&#10;&#10;Description automatically generated">
            <a:extLst>
              <a:ext uri="{FF2B5EF4-FFF2-40B4-BE49-F238E27FC236}">
                <a16:creationId xmlns:a16="http://schemas.microsoft.com/office/drawing/2014/main" id="{61D59941-2B5A-A0C3-25F9-AF640B476A2F}"/>
              </a:ext>
            </a:extLst>
          </p:cNvPr>
          <p:cNvPicPr>
            <a:picLocks noChangeAspect="1"/>
          </p:cNvPicPr>
          <p:nvPr/>
        </p:nvPicPr>
        <p:blipFill>
          <a:blip r:embed="rId5"/>
          <a:stretch>
            <a:fillRect/>
          </a:stretch>
        </p:blipFill>
        <p:spPr>
          <a:xfrm>
            <a:off x="8259075" y="2657971"/>
            <a:ext cx="3551280" cy="2730328"/>
          </a:xfrm>
          <a:prstGeom prst="flowChartAlternateProcess">
            <a:avLst/>
          </a:prstGeom>
        </p:spPr>
      </p:pic>
      <p:sp>
        <p:nvSpPr>
          <p:cNvPr id="14" name="TextBox 13">
            <a:extLst>
              <a:ext uri="{FF2B5EF4-FFF2-40B4-BE49-F238E27FC236}">
                <a16:creationId xmlns:a16="http://schemas.microsoft.com/office/drawing/2014/main" id="{6D7F6C16-8E2D-04D1-4373-1E91FE70FDE6}"/>
              </a:ext>
            </a:extLst>
          </p:cNvPr>
          <p:cNvSpPr txBox="1"/>
          <p:nvPr/>
        </p:nvSpPr>
        <p:spPr>
          <a:xfrm>
            <a:off x="378941" y="2105983"/>
            <a:ext cx="273908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t>Biopsy</a:t>
            </a:r>
          </a:p>
        </p:txBody>
      </p:sp>
      <p:sp>
        <p:nvSpPr>
          <p:cNvPr id="15" name="TextBox 14">
            <a:extLst>
              <a:ext uri="{FF2B5EF4-FFF2-40B4-BE49-F238E27FC236}">
                <a16:creationId xmlns:a16="http://schemas.microsoft.com/office/drawing/2014/main" id="{863CF531-27DE-6DAA-A69E-C9A028F91ADA}"/>
              </a:ext>
            </a:extLst>
          </p:cNvPr>
          <p:cNvSpPr txBox="1"/>
          <p:nvPr/>
        </p:nvSpPr>
        <p:spPr>
          <a:xfrm>
            <a:off x="4319715" y="2075335"/>
            <a:ext cx="273908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t>Staining</a:t>
            </a:r>
          </a:p>
        </p:txBody>
      </p:sp>
      <p:sp>
        <p:nvSpPr>
          <p:cNvPr id="16" name="TextBox 15">
            <a:extLst>
              <a:ext uri="{FF2B5EF4-FFF2-40B4-BE49-F238E27FC236}">
                <a16:creationId xmlns:a16="http://schemas.microsoft.com/office/drawing/2014/main" id="{91CC73CB-E150-F9E2-5D1A-78BC97870B54}"/>
              </a:ext>
            </a:extLst>
          </p:cNvPr>
          <p:cNvSpPr txBox="1"/>
          <p:nvPr/>
        </p:nvSpPr>
        <p:spPr>
          <a:xfrm>
            <a:off x="8665174" y="2105983"/>
            <a:ext cx="273908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t>Scanning</a:t>
            </a:r>
          </a:p>
        </p:txBody>
      </p:sp>
      <p:sp>
        <p:nvSpPr>
          <p:cNvPr id="19" name="Arrow: Right 18">
            <a:extLst>
              <a:ext uri="{FF2B5EF4-FFF2-40B4-BE49-F238E27FC236}">
                <a16:creationId xmlns:a16="http://schemas.microsoft.com/office/drawing/2014/main" id="{360B35F9-89E5-68C6-4629-523F4E0C7D13}"/>
              </a:ext>
            </a:extLst>
          </p:cNvPr>
          <p:cNvSpPr/>
          <p:nvPr/>
        </p:nvSpPr>
        <p:spPr>
          <a:xfrm>
            <a:off x="3120081" y="3909864"/>
            <a:ext cx="607539" cy="195648"/>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C87A0F18-A6BE-44E9-FE30-56E4C7CE1100}"/>
              </a:ext>
            </a:extLst>
          </p:cNvPr>
          <p:cNvSpPr/>
          <p:nvPr/>
        </p:nvSpPr>
        <p:spPr>
          <a:xfrm>
            <a:off x="7650892" y="3909864"/>
            <a:ext cx="607539" cy="195648"/>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18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9"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8980D-A32D-F335-74FD-9AE1CFEC2B12}"/>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BCC55A3F-682D-72E8-C971-6783373B8BAC}"/>
              </a:ext>
            </a:extLst>
          </p:cNvPr>
          <p:cNvPicPr>
            <a:picLocks noChangeAspect="1"/>
          </p:cNvPicPr>
          <p:nvPr/>
        </p:nvPicPr>
        <p:blipFill>
          <a:blip r:embed="rId3"/>
          <a:stretch>
            <a:fillRect/>
          </a:stretch>
        </p:blipFill>
        <p:spPr>
          <a:xfrm>
            <a:off x="2956077" y="890400"/>
            <a:ext cx="6279846" cy="4400544"/>
          </a:xfrm>
          <a:prstGeom prst="rect">
            <a:avLst/>
          </a:prstGeom>
        </p:spPr>
      </p:pic>
      <p:pic>
        <p:nvPicPr>
          <p:cNvPr id="10" name="Picture 9">
            <a:extLst>
              <a:ext uri="{FF2B5EF4-FFF2-40B4-BE49-F238E27FC236}">
                <a16:creationId xmlns:a16="http://schemas.microsoft.com/office/drawing/2014/main" id="{F58232D7-C656-C797-F372-419F27915FB7}"/>
              </a:ext>
            </a:extLst>
          </p:cNvPr>
          <p:cNvPicPr>
            <a:picLocks noChangeAspect="1"/>
          </p:cNvPicPr>
          <p:nvPr/>
        </p:nvPicPr>
        <p:blipFill>
          <a:blip r:embed="rId4"/>
          <a:stretch>
            <a:fillRect/>
          </a:stretch>
        </p:blipFill>
        <p:spPr>
          <a:xfrm>
            <a:off x="2956077" y="890400"/>
            <a:ext cx="6279846" cy="4400544"/>
          </a:xfrm>
          <a:prstGeom prst="rect">
            <a:avLst/>
          </a:prstGeom>
        </p:spPr>
      </p:pic>
      <p:pic>
        <p:nvPicPr>
          <p:cNvPr id="12" name="Picture 11">
            <a:extLst>
              <a:ext uri="{FF2B5EF4-FFF2-40B4-BE49-F238E27FC236}">
                <a16:creationId xmlns:a16="http://schemas.microsoft.com/office/drawing/2014/main" id="{2BE70086-0EE6-86D4-9802-D912B7FAA5E9}"/>
              </a:ext>
            </a:extLst>
          </p:cNvPr>
          <p:cNvPicPr>
            <a:picLocks noChangeAspect="1"/>
          </p:cNvPicPr>
          <p:nvPr/>
        </p:nvPicPr>
        <p:blipFill>
          <a:blip r:embed="rId5"/>
          <a:stretch>
            <a:fillRect/>
          </a:stretch>
        </p:blipFill>
        <p:spPr>
          <a:xfrm>
            <a:off x="2956077" y="890400"/>
            <a:ext cx="6279846" cy="4400544"/>
          </a:xfrm>
          <a:prstGeom prst="rect">
            <a:avLst/>
          </a:prstGeom>
        </p:spPr>
      </p:pic>
      <p:pic>
        <p:nvPicPr>
          <p:cNvPr id="14" name="Picture 13">
            <a:extLst>
              <a:ext uri="{FF2B5EF4-FFF2-40B4-BE49-F238E27FC236}">
                <a16:creationId xmlns:a16="http://schemas.microsoft.com/office/drawing/2014/main" id="{74E43F27-6E80-F0FD-B974-321D0A5B8289}"/>
              </a:ext>
            </a:extLst>
          </p:cNvPr>
          <p:cNvPicPr>
            <a:picLocks noChangeAspect="1"/>
          </p:cNvPicPr>
          <p:nvPr/>
        </p:nvPicPr>
        <p:blipFill>
          <a:blip r:embed="rId6"/>
          <a:stretch>
            <a:fillRect/>
          </a:stretch>
        </p:blipFill>
        <p:spPr>
          <a:xfrm>
            <a:off x="2956077" y="890400"/>
            <a:ext cx="6279846" cy="4400544"/>
          </a:xfrm>
          <a:prstGeom prst="rect">
            <a:avLst/>
          </a:prstGeom>
        </p:spPr>
      </p:pic>
      <p:pic>
        <p:nvPicPr>
          <p:cNvPr id="5" name="Picture 4" descr="A purple rectangle with black text&#10;&#10;Description automatically generated">
            <a:extLst>
              <a:ext uri="{FF2B5EF4-FFF2-40B4-BE49-F238E27FC236}">
                <a16:creationId xmlns:a16="http://schemas.microsoft.com/office/drawing/2014/main" id="{7B7BF4FE-DCD7-A2AE-59CA-A7CA2A1B37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3949" y="5413248"/>
            <a:ext cx="9944100" cy="1371600"/>
          </a:xfrm>
          <a:prstGeom prst="rect">
            <a:avLst/>
          </a:prstGeom>
        </p:spPr>
      </p:pic>
      <p:sp>
        <p:nvSpPr>
          <p:cNvPr id="2" name="Title 1">
            <a:extLst>
              <a:ext uri="{FF2B5EF4-FFF2-40B4-BE49-F238E27FC236}">
                <a16:creationId xmlns:a16="http://schemas.microsoft.com/office/drawing/2014/main" id="{B1950A78-F9F5-6C21-E516-3AFB9EA7EC95}"/>
              </a:ext>
            </a:extLst>
          </p:cNvPr>
          <p:cNvSpPr>
            <a:spLocks noGrp="1"/>
          </p:cNvSpPr>
          <p:nvPr>
            <p:ph type="title"/>
          </p:nvPr>
        </p:nvSpPr>
        <p:spPr>
          <a:xfrm>
            <a:off x="246888" y="256032"/>
            <a:ext cx="11704320" cy="512064"/>
          </a:xfrm>
        </p:spPr>
        <p:txBody>
          <a:bodyPr>
            <a:normAutofit fontScale="90000"/>
          </a:bodyPr>
          <a:lstStyle/>
          <a:p>
            <a:r>
              <a:rPr lang="en-US"/>
              <a:t>Slide Scoring</a:t>
            </a:r>
          </a:p>
        </p:txBody>
      </p:sp>
      <p:sp>
        <p:nvSpPr>
          <p:cNvPr id="3" name="Rectangle: Rounded Corners 2">
            <a:extLst>
              <a:ext uri="{FF2B5EF4-FFF2-40B4-BE49-F238E27FC236}">
                <a16:creationId xmlns:a16="http://schemas.microsoft.com/office/drawing/2014/main" id="{467826B6-E891-AAE8-FAFB-C565EE63F835}"/>
              </a:ext>
            </a:extLst>
          </p:cNvPr>
          <p:cNvSpPr/>
          <p:nvPr/>
        </p:nvSpPr>
        <p:spPr>
          <a:xfrm>
            <a:off x="9678670" y="5689600"/>
            <a:ext cx="1386839" cy="800100"/>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DA7B0C2-1F5B-E58C-7BB4-3D7C1393389B}"/>
              </a:ext>
            </a:extLst>
          </p:cNvPr>
          <p:cNvPicPr>
            <a:picLocks noChangeAspect="1"/>
          </p:cNvPicPr>
          <p:nvPr/>
        </p:nvPicPr>
        <p:blipFill>
          <a:blip r:embed="rId8"/>
          <a:stretch>
            <a:fillRect/>
          </a:stretch>
        </p:blipFill>
        <p:spPr>
          <a:xfrm>
            <a:off x="2959331" y="891540"/>
            <a:ext cx="6276592" cy="4398264"/>
          </a:xfrm>
          <a:prstGeom prst="rect">
            <a:avLst/>
          </a:prstGeom>
        </p:spPr>
      </p:pic>
      <p:sp>
        <p:nvSpPr>
          <p:cNvPr id="17" name="TextBox 16">
            <a:extLst>
              <a:ext uri="{FF2B5EF4-FFF2-40B4-BE49-F238E27FC236}">
                <a16:creationId xmlns:a16="http://schemas.microsoft.com/office/drawing/2014/main" id="{B2102E2D-8FD8-A36E-32BA-2E975F6ECB62}"/>
              </a:ext>
            </a:extLst>
          </p:cNvPr>
          <p:cNvSpPr txBox="1"/>
          <p:nvPr/>
        </p:nvSpPr>
        <p:spPr>
          <a:xfrm>
            <a:off x="545137" y="2048716"/>
            <a:ext cx="1631280" cy="707886"/>
          </a:xfrm>
          <a:prstGeom prst="rect">
            <a:avLst/>
          </a:prstGeom>
          <a:noFill/>
        </p:spPr>
        <p:txBody>
          <a:bodyPr wrap="none" rtlCol="0">
            <a:spAutoFit/>
          </a:bodyPr>
          <a:lstStyle/>
          <a:p>
            <a:r>
              <a:rPr lang="en-US" sz="2000">
                <a:solidFill>
                  <a:srgbClr val="00B050"/>
                </a:solidFill>
              </a:rPr>
              <a:t>Annotated </a:t>
            </a:r>
            <a:br>
              <a:rPr lang="en-US" sz="2000">
                <a:solidFill>
                  <a:srgbClr val="00B050"/>
                </a:solidFill>
              </a:rPr>
            </a:br>
            <a:r>
              <a:rPr lang="en-US" sz="2000">
                <a:solidFill>
                  <a:srgbClr val="00B050"/>
                </a:solidFill>
              </a:rPr>
              <a:t>by pathologist</a:t>
            </a:r>
          </a:p>
        </p:txBody>
      </p:sp>
      <p:sp>
        <p:nvSpPr>
          <p:cNvPr id="18" name="TextBox 17">
            <a:extLst>
              <a:ext uri="{FF2B5EF4-FFF2-40B4-BE49-F238E27FC236}">
                <a16:creationId xmlns:a16="http://schemas.microsoft.com/office/drawing/2014/main" id="{19BA28F9-C921-97F4-F398-AE05449D4F9E}"/>
              </a:ext>
            </a:extLst>
          </p:cNvPr>
          <p:cNvSpPr txBox="1"/>
          <p:nvPr/>
        </p:nvSpPr>
        <p:spPr>
          <a:xfrm>
            <a:off x="545137" y="2753173"/>
            <a:ext cx="1245534" cy="707886"/>
          </a:xfrm>
          <a:prstGeom prst="rect">
            <a:avLst/>
          </a:prstGeom>
          <a:noFill/>
        </p:spPr>
        <p:txBody>
          <a:bodyPr wrap="none" rtlCol="0">
            <a:spAutoFit/>
          </a:bodyPr>
          <a:lstStyle/>
          <a:p>
            <a:r>
              <a:rPr lang="en-US" sz="2000">
                <a:solidFill>
                  <a:srgbClr val="FF0000"/>
                </a:solidFill>
              </a:rPr>
              <a:t>Predicted </a:t>
            </a:r>
            <a:br>
              <a:rPr lang="en-US" sz="2000">
                <a:solidFill>
                  <a:srgbClr val="FF0000"/>
                </a:solidFill>
              </a:rPr>
            </a:br>
            <a:r>
              <a:rPr lang="en-US" sz="2000">
                <a:solidFill>
                  <a:srgbClr val="FF0000"/>
                </a:solidFill>
              </a:rPr>
              <a:t>by model</a:t>
            </a:r>
          </a:p>
        </p:txBody>
      </p:sp>
      <p:sp>
        <p:nvSpPr>
          <p:cNvPr id="19" name="TextBox 18">
            <a:extLst>
              <a:ext uri="{FF2B5EF4-FFF2-40B4-BE49-F238E27FC236}">
                <a16:creationId xmlns:a16="http://schemas.microsoft.com/office/drawing/2014/main" id="{52503C97-59E0-225B-6E91-0436627C632E}"/>
              </a:ext>
            </a:extLst>
          </p:cNvPr>
          <p:cNvSpPr txBox="1"/>
          <p:nvPr/>
        </p:nvSpPr>
        <p:spPr>
          <a:xfrm>
            <a:off x="881447" y="1587051"/>
            <a:ext cx="1140056" cy="461665"/>
          </a:xfrm>
          <a:prstGeom prst="rect">
            <a:avLst/>
          </a:prstGeom>
          <a:noFill/>
        </p:spPr>
        <p:txBody>
          <a:bodyPr wrap="none" rtlCol="0">
            <a:spAutoFit/>
          </a:bodyPr>
          <a:lstStyle/>
          <a:p>
            <a:r>
              <a:rPr lang="en-US" sz="2400"/>
              <a:t>Legend:</a:t>
            </a:r>
          </a:p>
        </p:txBody>
      </p:sp>
      <p:sp>
        <p:nvSpPr>
          <p:cNvPr id="20" name="TextBox 19">
            <a:extLst>
              <a:ext uri="{FF2B5EF4-FFF2-40B4-BE49-F238E27FC236}">
                <a16:creationId xmlns:a16="http://schemas.microsoft.com/office/drawing/2014/main" id="{27ECC527-077C-E4B3-7EBC-C0609F202E64}"/>
              </a:ext>
            </a:extLst>
          </p:cNvPr>
          <p:cNvSpPr txBox="1"/>
          <p:nvPr/>
        </p:nvSpPr>
        <p:spPr>
          <a:xfrm>
            <a:off x="9535243" y="1587050"/>
            <a:ext cx="2509726" cy="461665"/>
          </a:xfrm>
          <a:prstGeom prst="rect">
            <a:avLst/>
          </a:prstGeom>
          <a:noFill/>
        </p:spPr>
        <p:txBody>
          <a:bodyPr wrap="none" rtlCol="0">
            <a:spAutoFit/>
          </a:bodyPr>
          <a:lstStyle/>
          <a:p>
            <a:r>
              <a:rPr lang="en-US" sz="2400"/>
              <a:t>Total Area [Pixels]:</a:t>
            </a:r>
          </a:p>
        </p:txBody>
      </p:sp>
      <p:sp>
        <p:nvSpPr>
          <p:cNvPr id="21" name="TextBox 20">
            <a:extLst>
              <a:ext uri="{FF2B5EF4-FFF2-40B4-BE49-F238E27FC236}">
                <a16:creationId xmlns:a16="http://schemas.microsoft.com/office/drawing/2014/main" id="{80CF4D16-9FFF-9BCE-02E4-FCFF44A03963}"/>
              </a:ext>
            </a:extLst>
          </p:cNvPr>
          <p:cNvSpPr txBox="1"/>
          <p:nvPr/>
        </p:nvSpPr>
        <p:spPr>
          <a:xfrm>
            <a:off x="9535243" y="2048715"/>
            <a:ext cx="1620957" cy="400110"/>
          </a:xfrm>
          <a:prstGeom prst="rect">
            <a:avLst/>
          </a:prstGeom>
          <a:noFill/>
        </p:spPr>
        <p:txBody>
          <a:bodyPr wrap="none" rtlCol="0">
            <a:spAutoFit/>
          </a:bodyPr>
          <a:lstStyle/>
          <a:p>
            <a:r>
              <a:rPr lang="en-US" sz="2000">
                <a:solidFill>
                  <a:srgbClr val="00B050"/>
                </a:solidFill>
              </a:rPr>
              <a:t>Green: 	6702</a:t>
            </a:r>
          </a:p>
        </p:txBody>
      </p:sp>
      <p:sp>
        <p:nvSpPr>
          <p:cNvPr id="22" name="TextBox 21">
            <a:extLst>
              <a:ext uri="{FF2B5EF4-FFF2-40B4-BE49-F238E27FC236}">
                <a16:creationId xmlns:a16="http://schemas.microsoft.com/office/drawing/2014/main" id="{3F3C1905-DD8D-42CF-46DF-3D3FC2C2262E}"/>
              </a:ext>
            </a:extLst>
          </p:cNvPr>
          <p:cNvSpPr txBox="1"/>
          <p:nvPr/>
        </p:nvSpPr>
        <p:spPr>
          <a:xfrm>
            <a:off x="9535243" y="2448825"/>
            <a:ext cx="1749197" cy="400110"/>
          </a:xfrm>
          <a:prstGeom prst="rect">
            <a:avLst/>
          </a:prstGeom>
          <a:noFill/>
        </p:spPr>
        <p:txBody>
          <a:bodyPr wrap="none" rtlCol="0">
            <a:spAutoFit/>
          </a:bodyPr>
          <a:lstStyle/>
          <a:p>
            <a:r>
              <a:rPr lang="en-US" sz="2000">
                <a:solidFill>
                  <a:srgbClr val="FF0000"/>
                </a:solidFill>
              </a:rPr>
              <a:t>Red: 	80993</a:t>
            </a:r>
          </a:p>
        </p:txBody>
      </p:sp>
      <p:sp>
        <p:nvSpPr>
          <p:cNvPr id="23" name="TextBox 22">
            <a:extLst>
              <a:ext uri="{FF2B5EF4-FFF2-40B4-BE49-F238E27FC236}">
                <a16:creationId xmlns:a16="http://schemas.microsoft.com/office/drawing/2014/main" id="{8DE411FA-6EEB-3A0B-8C7E-A7A901A8F727}"/>
              </a:ext>
            </a:extLst>
          </p:cNvPr>
          <p:cNvSpPr txBox="1"/>
          <p:nvPr/>
        </p:nvSpPr>
        <p:spPr>
          <a:xfrm>
            <a:off x="9535242" y="2848935"/>
            <a:ext cx="1749197" cy="400110"/>
          </a:xfrm>
          <a:prstGeom prst="rect">
            <a:avLst/>
          </a:prstGeom>
          <a:noFill/>
        </p:spPr>
        <p:txBody>
          <a:bodyPr wrap="none" rtlCol="0">
            <a:spAutoFit/>
          </a:bodyPr>
          <a:lstStyle/>
          <a:p>
            <a:r>
              <a:rPr lang="en-US" sz="2000"/>
              <a:t>Overall: 	87695</a:t>
            </a:r>
          </a:p>
        </p:txBody>
      </p:sp>
      <p:sp>
        <p:nvSpPr>
          <p:cNvPr id="24" name="TextBox 23">
            <a:extLst>
              <a:ext uri="{FF2B5EF4-FFF2-40B4-BE49-F238E27FC236}">
                <a16:creationId xmlns:a16="http://schemas.microsoft.com/office/drawing/2014/main" id="{819F1D93-3DCB-9003-B5F5-F40355794F46}"/>
              </a:ext>
            </a:extLst>
          </p:cNvPr>
          <p:cNvSpPr txBox="1"/>
          <p:nvPr/>
        </p:nvSpPr>
        <p:spPr>
          <a:xfrm>
            <a:off x="11170370" y="2029213"/>
            <a:ext cx="837089" cy="400110"/>
          </a:xfrm>
          <a:prstGeom prst="rect">
            <a:avLst/>
          </a:prstGeom>
          <a:noFill/>
        </p:spPr>
        <p:txBody>
          <a:bodyPr wrap="none" rtlCol="0">
            <a:spAutoFit/>
          </a:bodyPr>
          <a:lstStyle/>
          <a:p>
            <a:r>
              <a:rPr lang="en-US" sz="2000">
                <a:solidFill>
                  <a:srgbClr val="00B050"/>
                </a:solidFill>
              </a:rPr>
              <a:t>(7.6%)</a:t>
            </a:r>
          </a:p>
        </p:txBody>
      </p:sp>
      <p:sp>
        <p:nvSpPr>
          <p:cNvPr id="25" name="TextBox 24">
            <a:extLst>
              <a:ext uri="{FF2B5EF4-FFF2-40B4-BE49-F238E27FC236}">
                <a16:creationId xmlns:a16="http://schemas.microsoft.com/office/drawing/2014/main" id="{0B577A88-34D9-C367-B2F7-4C2819C5F7AD}"/>
              </a:ext>
            </a:extLst>
          </p:cNvPr>
          <p:cNvSpPr txBox="1"/>
          <p:nvPr/>
        </p:nvSpPr>
        <p:spPr>
          <a:xfrm>
            <a:off x="11170370" y="2443254"/>
            <a:ext cx="965329" cy="400110"/>
          </a:xfrm>
          <a:prstGeom prst="rect">
            <a:avLst/>
          </a:prstGeom>
          <a:noFill/>
        </p:spPr>
        <p:txBody>
          <a:bodyPr wrap="none" rtlCol="0">
            <a:spAutoFit/>
          </a:bodyPr>
          <a:lstStyle/>
          <a:p>
            <a:r>
              <a:rPr lang="en-US" sz="2000">
                <a:solidFill>
                  <a:srgbClr val="FF0000"/>
                </a:solidFill>
              </a:rPr>
              <a:t>(92.4%)</a:t>
            </a:r>
          </a:p>
        </p:txBody>
      </p:sp>
      <p:sp>
        <p:nvSpPr>
          <p:cNvPr id="26" name="TextBox 25">
            <a:extLst>
              <a:ext uri="{FF2B5EF4-FFF2-40B4-BE49-F238E27FC236}">
                <a16:creationId xmlns:a16="http://schemas.microsoft.com/office/drawing/2014/main" id="{821979CB-F204-81E3-664A-96D778DC172A}"/>
              </a:ext>
            </a:extLst>
          </p:cNvPr>
          <p:cNvSpPr txBox="1"/>
          <p:nvPr/>
        </p:nvSpPr>
        <p:spPr>
          <a:xfrm>
            <a:off x="11170370" y="2837793"/>
            <a:ext cx="909223" cy="400110"/>
          </a:xfrm>
          <a:prstGeom prst="rect">
            <a:avLst/>
          </a:prstGeom>
          <a:noFill/>
        </p:spPr>
        <p:txBody>
          <a:bodyPr wrap="none" rtlCol="0">
            <a:spAutoFit/>
          </a:bodyPr>
          <a:lstStyle/>
          <a:p>
            <a:r>
              <a:rPr lang="en-US" sz="2000"/>
              <a:t>(100%)</a:t>
            </a:r>
          </a:p>
        </p:txBody>
      </p:sp>
    </p:spTree>
    <p:extLst>
      <p:ext uri="{BB962C8B-B14F-4D97-AF65-F5344CB8AC3E}">
        <p14:creationId xmlns:p14="http://schemas.microsoft.com/office/powerpoint/2010/main" val="228544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5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5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5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5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50"/>
                                        <p:tgtEl>
                                          <p:spTgt spid="14"/>
                                        </p:tgtEl>
                                      </p:cBhvr>
                                    </p:animEffect>
                                  </p:childTnLst>
                                </p:cTn>
                              </p:par>
                              <p:par>
                                <p:cTn id="27" presetID="10" presetClass="exit" presetSubtype="0" fill="hold" nodeType="withEffect">
                                  <p:stCondLst>
                                    <p:cond delay="0"/>
                                  </p:stCondLst>
                                  <p:childTnLst>
                                    <p:animEffect transition="out" filter="fade">
                                      <p:cBhvr>
                                        <p:cTn id="28" dur="250"/>
                                        <p:tgtEl>
                                          <p:spTgt spid="10"/>
                                        </p:tgtEl>
                                      </p:cBhvr>
                                    </p:animEffect>
                                    <p:set>
                                      <p:cBhvr>
                                        <p:cTn id="29" dur="1" fill="hold">
                                          <p:stCondLst>
                                            <p:cond delay="249"/>
                                          </p:stCondLst>
                                        </p:cTn>
                                        <p:tgtEl>
                                          <p:spTgt spid="10"/>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25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25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250"/>
                                        <p:tgtEl>
                                          <p:spTgt spid="12"/>
                                        </p:tgtEl>
                                      </p:cBhvr>
                                    </p:animEffect>
                                    <p:set>
                                      <p:cBhvr>
                                        <p:cTn id="40" dur="1" fill="hold">
                                          <p:stCondLst>
                                            <p:cond delay="249"/>
                                          </p:stCondLst>
                                        </p:cTn>
                                        <p:tgtEl>
                                          <p:spTgt spid="12"/>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25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25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250"/>
                                        <p:tgtEl>
                                          <p:spTgt spid="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25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250"/>
                                        <p:tgtEl>
                                          <p:spTgt spid="2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6B566-7342-3049-0816-5EE56F97D706}"/>
              </a:ext>
            </a:extLst>
          </p:cNvPr>
          <p:cNvSpPr>
            <a:spLocks noGrp="1"/>
          </p:cNvSpPr>
          <p:nvPr>
            <p:ph type="title"/>
          </p:nvPr>
        </p:nvSpPr>
        <p:spPr>
          <a:xfrm>
            <a:off x="246888" y="256032"/>
            <a:ext cx="11704320" cy="512064"/>
          </a:xfrm>
        </p:spPr>
        <p:txBody>
          <a:bodyPr>
            <a:normAutofit fontScale="90000"/>
          </a:bodyPr>
          <a:lstStyle/>
          <a:p>
            <a:r>
              <a:rPr lang="en-US"/>
              <a:t>Scoring Results</a:t>
            </a:r>
          </a:p>
        </p:txBody>
      </p:sp>
      <p:graphicFrame>
        <p:nvGraphicFramePr>
          <p:cNvPr id="7" name="Table 6">
            <a:extLst>
              <a:ext uri="{FF2B5EF4-FFF2-40B4-BE49-F238E27FC236}">
                <a16:creationId xmlns:a16="http://schemas.microsoft.com/office/drawing/2014/main" id="{1A667D1E-2206-B3AD-E135-FA941068676E}"/>
              </a:ext>
            </a:extLst>
          </p:cNvPr>
          <p:cNvGraphicFramePr>
            <a:graphicFrameLocks noGrp="1"/>
          </p:cNvGraphicFramePr>
          <p:nvPr>
            <p:extLst>
              <p:ext uri="{D42A27DB-BD31-4B8C-83A1-F6EECF244321}">
                <p14:modId xmlns:p14="http://schemas.microsoft.com/office/powerpoint/2010/main" val="3685565639"/>
              </p:ext>
            </p:extLst>
          </p:nvPr>
        </p:nvGraphicFramePr>
        <p:xfrm>
          <a:off x="772544" y="1810072"/>
          <a:ext cx="4627593" cy="3489004"/>
        </p:xfrm>
        <a:graphic>
          <a:graphicData uri="http://schemas.openxmlformats.org/drawingml/2006/table">
            <a:tbl>
              <a:tblPr firstRow="1" bandRow="1">
                <a:tableStyleId>{0660B408-B3CF-4A94-85FC-2B1E0A45F4A2}</a:tableStyleId>
              </a:tblPr>
              <a:tblGrid>
                <a:gridCol w="1542531">
                  <a:extLst>
                    <a:ext uri="{9D8B030D-6E8A-4147-A177-3AD203B41FA5}">
                      <a16:colId xmlns:a16="http://schemas.microsoft.com/office/drawing/2014/main" val="1312588411"/>
                    </a:ext>
                  </a:extLst>
                </a:gridCol>
                <a:gridCol w="1542531">
                  <a:extLst>
                    <a:ext uri="{9D8B030D-6E8A-4147-A177-3AD203B41FA5}">
                      <a16:colId xmlns:a16="http://schemas.microsoft.com/office/drawing/2014/main" val="1079306215"/>
                    </a:ext>
                  </a:extLst>
                </a:gridCol>
                <a:gridCol w="1542531">
                  <a:extLst>
                    <a:ext uri="{9D8B030D-6E8A-4147-A177-3AD203B41FA5}">
                      <a16:colId xmlns:a16="http://schemas.microsoft.com/office/drawing/2014/main" val="991736795"/>
                    </a:ext>
                  </a:extLst>
                </a:gridCol>
              </a:tblGrid>
              <a:tr h="872251">
                <a:tc gridSpan="3">
                  <a:txBody>
                    <a:bodyPr/>
                    <a:lstStyle/>
                    <a:p>
                      <a:pPr algn="ctr"/>
                      <a:r>
                        <a:rPr lang="en-US" sz="2200"/>
                        <a:t>Train Set</a:t>
                      </a:r>
                    </a:p>
                  </a:txBody>
                  <a:tcPr anchor="ctr"/>
                </a:tc>
                <a:tc hMerge="1">
                  <a:txBody>
                    <a:bodyPr/>
                    <a:lstStyle/>
                    <a:p>
                      <a:endParaRPr lang="en-US" sz="2200"/>
                    </a:p>
                  </a:txBody>
                  <a:tcPr/>
                </a:tc>
                <a:tc hMerge="1">
                  <a:txBody>
                    <a:bodyPr/>
                    <a:lstStyle/>
                    <a:p>
                      <a:endParaRPr lang="en-US" sz="2200"/>
                    </a:p>
                  </a:txBody>
                  <a:tcPr/>
                </a:tc>
                <a:extLst>
                  <a:ext uri="{0D108BD9-81ED-4DB2-BD59-A6C34878D82A}">
                    <a16:rowId xmlns:a16="http://schemas.microsoft.com/office/drawing/2014/main" val="1688026756"/>
                  </a:ext>
                </a:extLst>
              </a:tr>
              <a:tr h="872251">
                <a:tc>
                  <a:txBody>
                    <a:bodyPr/>
                    <a:lstStyle/>
                    <a:p>
                      <a:pPr algn="ctr"/>
                      <a:r>
                        <a:rPr lang="en-US" sz="2200"/>
                        <a:t> </a:t>
                      </a:r>
                    </a:p>
                  </a:txBody>
                  <a:tcPr anchor="ctr"/>
                </a:tc>
                <a:tc>
                  <a:txBody>
                    <a:bodyPr/>
                    <a:lstStyle/>
                    <a:p>
                      <a:pPr algn="ctr"/>
                      <a:r>
                        <a:rPr lang="en-US" sz="2200"/>
                        <a:t>RANDOM FOREST</a:t>
                      </a:r>
                    </a:p>
                  </a:txBody>
                  <a:tcPr anchor="ctr"/>
                </a:tc>
                <a:tc>
                  <a:txBody>
                    <a:bodyPr/>
                    <a:lstStyle/>
                    <a:p>
                      <a:pPr algn="ctr"/>
                      <a:r>
                        <a:rPr lang="en-US" sz="2200"/>
                        <a:t>CNN</a:t>
                      </a:r>
                    </a:p>
                  </a:txBody>
                  <a:tcPr anchor="ctr"/>
                </a:tc>
                <a:extLst>
                  <a:ext uri="{0D108BD9-81ED-4DB2-BD59-A6C34878D82A}">
                    <a16:rowId xmlns:a16="http://schemas.microsoft.com/office/drawing/2014/main" val="3782523319"/>
                  </a:ext>
                </a:extLst>
              </a:tr>
              <a:tr h="872251">
                <a:tc>
                  <a:txBody>
                    <a:bodyPr/>
                    <a:lstStyle/>
                    <a:p>
                      <a:pPr algn="ctr"/>
                      <a:r>
                        <a:rPr lang="en-US" sz="2200"/>
                        <a:t>F1 Score</a:t>
                      </a:r>
                    </a:p>
                  </a:txBody>
                  <a:tcPr anchor="ctr"/>
                </a:tc>
                <a:tc>
                  <a:txBody>
                    <a:bodyPr/>
                    <a:lstStyle/>
                    <a:p>
                      <a:pPr algn="ctr"/>
                      <a:r>
                        <a:rPr lang="en-US" sz="2200"/>
                        <a:t>26.58%</a:t>
                      </a:r>
                    </a:p>
                  </a:txBody>
                  <a:tcPr anchor="ctr"/>
                </a:tc>
                <a:tc>
                  <a:txBody>
                    <a:bodyPr/>
                    <a:lstStyle/>
                    <a:p>
                      <a:pPr algn="ctr"/>
                      <a:r>
                        <a:rPr lang="en-US" sz="2200"/>
                        <a:t>05.26%</a:t>
                      </a:r>
                    </a:p>
                  </a:txBody>
                  <a:tcPr anchor="ctr"/>
                </a:tc>
                <a:extLst>
                  <a:ext uri="{0D108BD9-81ED-4DB2-BD59-A6C34878D82A}">
                    <a16:rowId xmlns:a16="http://schemas.microsoft.com/office/drawing/2014/main" val="3794449490"/>
                  </a:ext>
                </a:extLst>
              </a:tr>
              <a:tr h="872251">
                <a:tc>
                  <a:txBody>
                    <a:bodyPr/>
                    <a:lstStyle/>
                    <a:p>
                      <a:pPr algn="ctr"/>
                      <a:r>
                        <a:rPr lang="en-US" sz="2200"/>
                        <a:t>Cohen’s Kappa</a:t>
                      </a:r>
                    </a:p>
                  </a:txBody>
                  <a:tcPr anchor="ctr"/>
                </a:tc>
                <a:tc>
                  <a:txBody>
                    <a:bodyPr/>
                    <a:lstStyle/>
                    <a:p>
                      <a:pPr algn="ctr"/>
                      <a:r>
                        <a:rPr lang="en-US" sz="2200"/>
                        <a:t>18.69%</a:t>
                      </a:r>
                    </a:p>
                  </a:txBody>
                  <a:tcPr anchor="ctr"/>
                </a:tc>
                <a:tc>
                  <a:txBody>
                    <a:bodyPr/>
                    <a:lstStyle/>
                    <a:p>
                      <a:pPr algn="ctr"/>
                      <a:r>
                        <a:rPr lang="en-US" sz="2200"/>
                        <a:t>0.00%</a:t>
                      </a:r>
                    </a:p>
                  </a:txBody>
                  <a:tcPr anchor="ctr"/>
                </a:tc>
                <a:extLst>
                  <a:ext uri="{0D108BD9-81ED-4DB2-BD59-A6C34878D82A}">
                    <a16:rowId xmlns:a16="http://schemas.microsoft.com/office/drawing/2014/main" val="3374419425"/>
                  </a:ext>
                </a:extLst>
              </a:tr>
            </a:tbl>
          </a:graphicData>
        </a:graphic>
      </p:graphicFrame>
      <p:graphicFrame>
        <p:nvGraphicFramePr>
          <p:cNvPr id="9" name="Table 8">
            <a:extLst>
              <a:ext uri="{FF2B5EF4-FFF2-40B4-BE49-F238E27FC236}">
                <a16:creationId xmlns:a16="http://schemas.microsoft.com/office/drawing/2014/main" id="{BEF7D09C-4423-9BF3-781F-838AF7965C21}"/>
              </a:ext>
            </a:extLst>
          </p:cNvPr>
          <p:cNvGraphicFramePr>
            <a:graphicFrameLocks noGrp="1"/>
          </p:cNvGraphicFramePr>
          <p:nvPr>
            <p:extLst>
              <p:ext uri="{D42A27DB-BD31-4B8C-83A1-F6EECF244321}">
                <p14:modId xmlns:p14="http://schemas.microsoft.com/office/powerpoint/2010/main" val="2044294257"/>
              </p:ext>
            </p:extLst>
          </p:nvPr>
        </p:nvGraphicFramePr>
        <p:xfrm>
          <a:off x="6791863" y="1810072"/>
          <a:ext cx="4627593" cy="3489004"/>
        </p:xfrm>
        <a:graphic>
          <a:graphicData uri="http://schemas.openxmlformats.org/drawingml/2006/table">
            <a:tbl>
              <a:tblPr firstRow="1" bandRow="1">
                <a:tableStyleId>{0660B408-B3CF-4A94-85FC-2B1E0A45F4A2}</a:tableStyleId>
              </a:tblPr>
              <a:tblGrid>
                <a:gridCol w="1542531">
                  <a:extLst>
                    <a:ext uri="{9D8B030D-6E8A-4147-A177-3AD203B41FA5}">
                      <a16:colId xmlns:a16="http://schemas.microsoft.com/office/drawing/2014/main" val="1312588411"/>
                    </a:ext>
                  </a:extLst>
                </a:gridCol>
                <a:gridCol w="1542531">
                  <a:extLst>
                    <a:ext uri="{9D8B030D-6E8A-4147-A177-3AD203B41FA5}">
                      <a16:colId xmlns:a16="http://schemas.microsoft.com/office/drawing/2014/main" val="1079306215"/>
                    </a:ext>
                  </a:extLst>
                </a:gridCol>
                <a:gridCol w="1542531">
                  <a:extLst>
                    <a:ext uri="{9D8B030D-6E8A-4147-A177-3AD203B41FA5}">
                      <a16:colId xmlns:a16="http://schemas.microsoft.com/office/drawing/2014/main" val="991736795"/>
                    </a:ext>
                  </a:extLst>
                </a:gridCol>
              </a:tblGrid>
              <a:tr h="872251">
                <a:tc gridSpan="3">
                  <a:txBody>
                    <a:bodyPr/>
                    <a:lstStyle/>
                    <a:p>
                      <a:pPr algn="ctr"/>
                      <a:r>
                        <a:rPr lang="en-US" sz="2200"/>
                        <a:t>Dev Set</a:t>
                      </a:r>
                    </a:p>
                  </a:txBody>
                  <a:tcPr anchor="ctr"/>
                </a:tc>
                <a:tc hMerge="1">
                  <a:txBody>
                    <a:bodyPr/>
                    <a:lstStyle/>
                    <a:p>
                      <a:endParaRPr lang="en-US" sz="2200"/>
                    </a:p>
                  </a:txBody>
                  <a:tcPr/>
                </a:tc>
                <a:tc hMerge="1">
                  <a:txBody>
                    <a:bodyPr/>
                    <a:lstStyle/>
                    <a:p>
                      <a:endParaRPr lang="en-US" sz="2200"/>
                    </a:p>
                  </a:txBody>
                  <a:tcPr/>
                </a:tc>
                <a:extLst>
                  <a:ext uri="{0D108BD9-81ED-4DB2-BD59-A6C34878D82A}">
                    <a16:rowId xmlns:a16="http://schemas.microsoft.com/office/drawing/2014/main" val="1688026756"/>
                  </a:ext>
                </a:extLst>
              </a:tr>
              <a:tr h="872251">
                <a:tc>
                  <a:txBody>
                    <a:bodyPr/>
                    <a:lstStyle/>
                    <a:p>
                      <a:pPr algn="ctr"/>
                      <a:r>
                        <a:rPr lang="en-US" sz="2200"/>
                        <a:t> </a:t>
                      </a:r>
                    </a:p>
                  </a:txBody>
                  <a:tcPr anchor="ctr"/>
                </a:tc>
                <a:tc>
                  <a:txBody>
                    <a:bodyPr/>
                    <a:lstStyle/>
                    <a:p>
                      <a:pPr algn="ctr"/>
                      <a:r>
                        <a:rPr lang="en-US" sz="2200"/>
                        <a:t>RANDOM FOREST</a:t>
                      </a:r>
                    </a:p>
                  </a:txBody>
                  <a:tcPr anchor="ctr"/>
                </a:tc>
                <a:tc>
                  <a:txBody>
                    <a:bodyPr/>
                    <a:lstStyle/>
                    <a:p>
                      <a:pPr algn="ctr"/>
                      <a:r>
                        <a:rPr lang="en-US" sz="2200"/>
                        <a:t>CNN</a:t>
                      </a:r>
                    </a:p>
                  </a:txBody>
                  <a:tcPr anchor="ctr"/>
                </a:tc>
                <a:extLst>
                  <a:ext uri="{0D108BD9-81ED-4DB2-BD59-A6C34878D82A}">
                    <a16:rowId xmlns:a16="http://schemas.microsoft.com/office/drawing/2014/main" val="3782523319"/>
                  </a:ext>
                </a:extLst>
              </a:tr>
              <a:tr h="872251">
                <a:tc>
                  <a:txBody>
                    <a:bodyPr/>
                    <a:lstStyle/>
                    <a:p>
                      <a:pPr algn="ctr"/>
                      <a:r>
                        <a:rPr lang="en-US" sz="2200"/>
                        <a:t>F1 Score</a:t>
                      </a:r>
                    </a:p>
                  </a:txBody>
                  <a:tcPr anchor="ctr"/>
                </a:tc>
                <a:tc>
                  <a:txBody>
                    <a:bodyPr/>
                    <a:lstStyle/>
                    <a:p>
                      <a:pPr algn="ctr"/>
                      <a:r>
                        <a:rPr lang="en-US" sz="2200"/>
                        <a:t>02.79%</a:t>
                      </a:r>
                    </a:p>
                  </a:txBody>
                  <a:tcPr anchor="ctr"/>
                </a:tc>
                <a:tc>
                  <a:txBody>
                    <a:bodyPr/>
                    <a:lstStyle/>
                    <a:p>
                      <a:pPr algn="ctr"/>
                      <a:r>
                        <a:rPr lang="en-US" sz="2200"/>
                        <a:t>02.20%</a:t>
                      </a:r>
                    </a:p>
                  </a:txBody>
                  <a:tcPr anchor="ctr"/>
                </a:tc>
                <a:extLst>
                  <a:ext uri="{0D108BD9-81ED-4DB2-BD59-A6C34878D82A}">
                    <a16:rowId xmlns:a16="http://schemas.microsoft.com/office/drawing/2014/main" val="3794449490"/>
                  </a:ext>
                </a:extLst>
              </a:tr>
              <a:tr h="872251">
                <a:tc>
                  <a:txBody>
                    <a:bodyPr/>
                    <a:lstStyle/>
                    <a:p>
                      <a:pPr algn="ctr"/>
                      <a:r>
                        <a:rPr lang="en-US" sz="2200"/>
                        <a:t>Cohen’s Kappa</a:t>
                      </a:r>
                    </a:p>
                  </a:txBody>
                  <a:tcPr anchor="ctr"/>
                </a:tc>
                <a:tc>
                  <a:txBody>
                    <a:bodyPr/>
                    <a:lstStyle/>
                    <a:p>
                      <a:pPr algn="ctr"/>
                      <a:r>
                        <a:rPr lang="en-US" sz="2200"/>
                        <a:t>00.16%</a:t>
                      </a:r>
                    </a:p>
                  </a:txBody>
                  <a:tcPr anchor="ctr"/>
                </a:tc>
                <a:tc>
                  <a:txBody>
                    <a:bodyPr/>
                    <a:lstStyle/>
                    <a:p>
                      <a:pPr algn="ctr"/>
                      <a:r>
                        <a:rPr lang="en-US" sz="2200"/>
                        <a:t>00.00</a:t>
                      </a:r>
                    </a:p>
                  </a:txBody>
                  <a:tcPr anchor="ctr"/>
                </a:tc>
                <a:extLst>
                  <a:ext uri="{0D108BD9-81ED-4DB2-BD59-A6C34878D82A}">
                    <a16:rowId xmlns:a16="http://schemas.microsoft.com/office/drawing/2014/main" val="3374419425"/>
                  </a:ext>
                </a:extLst>
              </a:tr>
            </a:tbl>
          </a:graphicData>
        </a:graphic>
      </p:graphicFrame>
    </p:spTree>
    <p:extLst>
      <p:ext uri="{BB962C8B-B14F-4D97-AF65-F5344CB8AC3E}">
        <p14:creationId xmlns:p14="http://schemas.microsoft.com/office/powerpoint/2010/main" val="144949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0EB57EE0-8F3F-4EA4-8818-7753B2E83D59}"/>
              </a:ext>
            </a:extLst>
          </p:cNvPr>
          <p:cNvPicPr>
            <a:picLocks noChangeAspect="1"/>
          </p:cNvPicPr>
          <p:nvPr/>
        </p:nvPicPr>
        <p:blipFill>
          <a:blip r:embed="rId3"/>
          <a:stretch>
            <a:fillRect/>
          </a:stretch>
        </p:blipFill>
        <p:spPr>
          <a:xfrm>
            <a:off x="2586814" y="902224"/>
            <a:ext cx="6969565" cy="5513151"/>
          </a:xfrm>
          <a:prstGeom prst="rect">
            <a:avLst/>
          </a:prstGeom>
        </p:spPr>
      </p:pic>
      <p:sp>
        <p:nvSpPr>
          <p:cNvPr id="2" name="Title 1">
            <a:extLst>
              <a:ext uri="{FF2B5EF4-FFF2-40B4-BE49-F238E27FC236}">
                <a16:creationId xmlns:a16="http://schemas.microsoft.com/office/drawing/2014/main" id="{444FAB13-1E4D-412F-5638-324C5DC5D9B2}"/>
              </a:ext>
            </a:extLst>
          </p:cNvPr>
          <p:cNvSpPr>
            <a:spLocks noGrp="1"/>
          </p:cNvSpPr>
          <p:nvPr>
            <p:ph type="title"/>
          </p:nvPr>
        </p:nvSpPr>
        <p:spPr>
          <a:xfrm>
            <a:off x="246888" y="256032"/>
            <a:ext cx="11704320" cy="512064"/>
          </a:xfrm>
        </p:spPr>
        <p:txBody>
          <a:bodyPr>
            <a:normAutofit fontScale="90000"/>
          </a:bodyPr>
          <a:lstStyle/>
          <a:p>
            <a:r>
              <a:rPr lang="en-US"/>
              <a:t>Graphical User Interface (GUI)</a:t>
            </a:r>
          </a:p>
        </p:txBody>
      </p:sp>
      <p:sp>
        <p:nvSpPr>
          <p:cNvPr id="9" name="Rectangle 8">
            <a:extLst>
              <a:ext uri="{FF2B5EF4-FFF2-40B4-BE49-F238E27FC236}">
                <a16:creationId xmlns:a16="http://schemas.microsoft.com/office/drawing/2014/main" id="{681278E7-DF7E-FA6A-B08F-456A6004BC0F}"/>
              </a:ext>
            </a:extLst>
          </p:cNvPr>
          <p:cNvSpPr/>
          <p:nvPr/>
        </p:nvSpPr>
        <p:spPr>
          <a:xfrm>
            <a:off x="2698376" y="1873624"/>
            <a:ext cx="3729318" cy="284181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C0322E-F103-DB57-DB0A-712F8638751F}"/>
              </a:ext>
            </a:extLst>
          </p:cNvPr>
          <p:cNvSpPr/>
          <p:nvPr/>
        </p:nvSpPr>
        <p:spPr>
          <a:xfrm>
            <a:off x="6538832" y="1873625"/>
            <a:ext cx="2811356" cy="233978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8C6E80-79B2-D831-2B09-6FABFC85C060}"/>
              </a:ext>
            </a:extLst>
          </p:cNvPr>
          <p:cNvSpPr/>
          <p:nvPr/>
        </p:nvSpPr>
        <p:spPr>
          <a:xfrm>
            <a:off x="6538832" y="4344130"/>
            <a:ext cx="839121" cy="29958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BAFCAC0-145E-5C2A-63B3-61BACEB6E73B}"/>
              </a:ext>
            </a:extLst>
          </p:cNvPr>
          <p:cNvSpPr/>
          <p:nvPr/>
        </p:nvSpPr>
        <p:spPr>
          <a:xfrm>
            <a:off x="2698376" y="4715435"/>
            <a:ext cx="6651812" cy="152400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A0D666-7726-C8AA-E7BF-3233DFDD7529}"/>
              </a:ext>
            </a:extLst>
          </p:cNvPr>
          <p:cNvSpPr/>
          <p:nvPr/>
        </p:nvSpPr>
        <p:spPr>
          <a:xfrm>
            <a:off x="4912658" y="1546413"/>
            <a:ext cx="2205318" cy="32721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26D937B7-608E-E00C-DD1B-F0E877381151}"/>
              </a:ext>
            </a:extLst>
          </p:cNvPr>
          <p:cNvCxnSpPr/>
          <p:nvPr/>
        </p:nvCxnSpPr>
        <p:spPr>
          <a:xfrm>
            <a:off x="2377488" y="1698084"/>
            <a:ext cx="241863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B236448-056B-EE4F-E1FA-049E89E516D8}"/>
              </a:ext>
            </a:extLst>
          </p:cNvPr>
          <p:cNvCxnSpPr>
            <a:cxnSpLocks/>
          </p:cNvCxnSpPr>
          <p:nvPr/>
        </p:nvCxnSpPr>
        <p:spPr>
          <a:xfrm flipH="1">
            <a:off x="7449671" y="4468178"/>
            <a:ext cx="259976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1A1F259-6AE5-021C-D230-6F6FF5E2CCDE}"/>
              </a:ext>
            </a:extLst>
          </p:cNvPr>
          <p:cNvSpPr txBox="1"/>
          <p:nvPr/>
        </p:nvSpPr>
        <p:spPr>
          <a:xfrm>
            <a:off x="705494" y="1174031"/>
            <a:ext cx="1451423" cy="1200329"/>
          </a:xfrm>
          <a:prstGeom prst="rect">
            <a:avLst/>
          </a:prstGeom>
          <a:noFill/>
        </p:spPr>
        <p:txBody>
          <a:bodyPr wrap="none" rtlCol="0">
            <a:spAutoFit/>
          </a:bodyPr>
          <a:lstStyle/>
          <a:p>
            <a:r>
              <a:rPr lang="en-US">
                <a:solidFill>
                  <a:srgbClr val="FF0000"/>
                </a:solidFill>
              </a:rPr>
              <a:t>Page displays</a:t>
            </a:r>
          </a:p>
          <a:p>
            <a:r>
              <a:rPr lang="en-US">
                <a:solidFill>
                  <a:srgbClr val="FF0000"/>
                </a:solidFill>
              </a:rPr>
              <a:t>biopsy slides,</a:t>
            </a:r>
          </a:p>
          <a:p>
            <a:r>
              <a:rPr lang="en-US">
                <a:solidFill>
                  <a:srgbClr val="FF0000"/>
                </a:solidFill>
              </a:rPr>
              <a:t>annotations,</a:t>
            </a:r>
          </a:p>
          <a:p>
            <a:r>
              <a:rPr lang="en-US">
                <a:solidFill>
                  <a:srgbClr val="FF0000"/>
                </a:solidFill>
              </a:rPr>
              <a:t>model results</a:t>
            </a:r>
          </a:p>
        </p:txBody>
      </p:sp>
      <p:sp>
        <p:nvSpPr>
          <p:cNvPr id="20" name="TextBox 19">
            <a:extLst>
              <a:ext uri="{FF2B5EF4-FFF2-40B4-BE49-F238E27FC236}">
                <a16:creationId xmlns:a16="http://schemas.microsoft.com/office/drawing/2014/main" id="{6986C03E-9D1E-1988-4201-AA19EF7E0122}"/>
              </a:ext>
            </a:extLst>
          </p:cNvPr>
          <p:cNvSpPr txBox="1"/>
          <p:nvPr/>
        </p:nvSpPr>
        <p:spPr>
          <a:xfrm>
            <a:off x="661569" y="3173631"/>
            <a:ext cx="1715919" cy="923330"/>
          </a:xfrm>
          <a:prstGeom prst="rect">
            <a:avLst/>
          </a:prstGeom>
          <a:noFill/>
        </p:spPr>
        <p:txBody>
          <a:bodyPr wrap="none" rtlCol="0">
            <a:spAutoFit/>
          </a:bodyPr>
          <a:lstStyle/>
          <a:p>
            <a:r>
              <a:rPr lang="en-US">
                <a:solidFill>
                  <a:srgbClr val="FF0000"/>
                </a:solidFill>
              </a:rPr>
              <a:t>Image window</a:t>
            </a:r>
          </a:p>
          <a:p>
            <a:r>
              <a:rPr lang="en-US">
                <a:solidFill>
                  <a:srgbClr val="FF0000"/>
                </a:solidFill>
              </a:rPr>
              <a:t>displays selected</a:t>
            </a:r>
          </a:p>
          <a:p>
            <a:r>
              <a:rPr lang="en-US">
                <a:solidFill>
                  <a:srgbClr val="FF0000"/>
                </a:solidFill>
              </a:rPr>
              <a:t>image</a:t>
            </a:r>
          </a:p>
        </p:txBody>
      </p:sp>
      <p:sp>
        <p:nvSpPr>
          <p:cNvPr id="22" name="TextBox 21">
            <a:extLst>
              <a:ext uri="{FF2B5EF4-FFF2-40B4-BE49-F238E27FC236}">
                <a16:creationId xmlns:a16="http://schemas.microsoft.com/office/drawing/2014/main" id="{B94CA2E7-2B3E-6F3A-34DD-85E195C50085}"/>
              </a:ext>
            </a:extLst>
          </p:cNvPr>
          <p:cNvSpPr txBox="1"/>
          <p:nvPr/>
        </p:nvSpPr>
        <p:spPr>
          <a:xfrm>
            <a:off x="9715900" y="2590798"/>
            <a:ext cx="2114681" cy="369332"/>
          </a:xfrm>
          <a:prstGeom prst="rect">
            <a:avLst/>
          </a:prstGeom>
          <a:noFill/>
        </p:spPr>
        <p:txBody>
          <a:bodyPr wrap="none" rtlCol="0">
            <a:spAutoFit/>
          </a:bodyPr>
          <a:lstStyle/>
          <a:p>
            <a:r>
              <a:rPr lang="en-US">
                <a:solidFill>
                  <a:srgbClr val="FF0000"/>
                </a:solidFill>
              </a:rPr>
              <a:t>List to choose image</a:t>
            </a:r>
          </a:p>
        </p:txBody>
      </p:sp>
      <p:sp>
        <p:nvSpPr>
          <p:cNvPr id="23" name="TextBox 22">
            <a:extLst>
              <a:ext uri="{FF2B5EF4-FFF2-40B4-BE49-F238E27FC236}">
                <a16:creationId xmlns:a16="http://schemas.microsoft.com/office/drawing/2014/main" id="{4E6CB5F5-23A5-0F38-ABE4-381636869134}"/>
              </a:ext>
            </a:extLst>
          </p:cNvPr>
          <p:cNvSpPr txBox="1"/>
          <p:nvPr/>
        </p:nvSpPr>
        <p:spPr>
          <a:xfrm>
            <a:off x="10155951" y="4267202"/>
            <a:ext cx="1431802" cy="369332"/>
          </a:xfrm>
          <a:prstGeom prst="rect">
            <a:avLst/>
          </a:prstGeom>
          <a:noFill/>
        </p:spPr>
        <p:txBody>
          <a:bodyPr wrap="none" rtlCol="0">
            <a:spAutoFit/>
          </a:bodyPr>
          <a:lstStyle/>
          <a:p>
            <a:r>
              <a:rPr lang="en-US">
                <a:solidFill>
                  <a:srgbClr val="FF0000"/>
                </a:solidFill>
              </a:rPr>
              <a:t>Select</a:t>
            </a:r>
            <a:r>
              <a:rPr lang="en-US"/>
              <a:t> </a:t>
            </a:r>
            <a:r>
              <a:rPr lang="en-US">
                <a:solidFill>
                  <a:srgbClr val="FF0000"/>
                </a:solidFill>
              </a:rPr>
              <a:t>button</a:t>
            </a:r>
          </a:p>
        </p:txBody>
      </p:sp>
      <p:sp>
        <p:nvSpPr>
          <p:cNvPr id="24" name="TextBox 23">
            <a:extLst>
              <a:ext uri="{FF2B5EF4-FFF2-40B4-BE49-F238E27FC236}">
                <a16:creationId xmlns:a16="http://schemas.microsoft.com/office/drawing/2014/main" id="{EA9063E8-2CF5-6B51-663B-8F09897961ED}"/>
              </a:ext>
            </a:extLst>
          </p:cNvPr>
          <p:cNvSpPr txBox="1"/>
          <p:nvPr/>
        </p:nvSpPr>
        <p:spPr>
          <a:xfrm>
            <a:off x="9814512" y="5262379"/>
            <a:ext cx="1640193" cy="369332"/>
          </a:xfrm>
          <a:prstGeom prst="rect">
            <a:avLst/>
          </a:prstGeom>
          <a:noFill/>
        </p:spPr>
        <p:txBody>
          <a:bodyPr wrap="none" rtlCol="0">
            <a:spAutoFit/>
          </a:bodyPr>
          <a:lstStyle/>
          <a:p>
            <a:r>
              <a:rPr lang="en-US">
                <a:solidFill>
                  <a:srgbClr val="FF0000"/>
                </a:solidFill>
              </a:rPr>
              <a:t>Model accuracy</a:t>
            </a:r>
          </a:p>
        </p:txBody>
      </p:sp>
    </p:spTree>
    <p:extLst>
      <p:ext uri="{BB962C8B-B14F-4D97-AF65-F5344CB8AC3E}">
        <p14:creationId xmlns:p14="http://schemas.microsoft.com/office/powerpoint/2010/main" val="335826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22"/>
                                        </p:tgtEl>
                                      </p:cBhvr>
                                    </p:animEffect>
                                    <p:set>
                                      <p:cBhvr>
                                        <p:cTn id="44" dur="1" fill="hold">
                                          <p:stCondLst>
                                            <p:cond delay="499"/>
                                          </p:stCondLst>
                                        </p:cTn>
                                        <p:tgtEl>
                                          <p:spTgt spid="22"/>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16"/>
                                        </p:tgtEl>
                                      </p:cBhvr>
                                    </p:animEffect>
                                    <p:set>
                                      <p:cBhvr>
                                        <p:cTn id="58" dur="1" fill="hold">
                                          <p:stCondLst>
                                            <p:cond delay="499"/>
                                          </p:stCondLst>
                                        </p:cTn>
                                        <p:tgtEl>
                                          <p:spTgt spid="16"/>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1"/>
                                        </p:tgtEl>
                                      </p:cBhvr>
                                    </p:animEffect>
                                    <p:set>
                                      <p:cBhvr>
                                        <p:cTn id="61" dur="1" fill="hold">
                                          <p:stCondLst>
                                            <p:cond delay="499"/>
                                          </p:stCondLst>
                                        </p:cTn>
                                        <p:tgtEl>
                                          <p:spTgt spid="11"/>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23"/>
                                        </p:tgtEl>
                                      </p:cBhvr>
                                    </p:animEffect>
                                    <p:set>
                                      <p:cBhvr>
                                        <p:cTn id="64" dur="1" fill="hold">
                                          <p:stCondLst>
                                            <p:cond delay="499"/>
                                          </p:stCondLst>
                                        </p:cTn>
                                        <p:tgtEl>
                                          <p:spTgt spid="23"/>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9"/>
                                        </p:tgtEl>
                                      </p:cBhvr>
                                    </p:animEffect>
                                    <p:set>
                                      <p:cBhvr>
                                        <p:cTn id="75" dur="1" fill="hold">
                                          <p:stCondLst>
                                            <p:cond delay="499"/>
                                          </p:stCondLst>
                                        </p:cTn>
                                        <p:tgtEl>
                                          <p:spTgt spid="9"/>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3" grpId="0" animBg="1"/>
      <p:bldP spid="13" grpId="1" animBg="1"/>
      <p:bldP spid="19" grpId="0"/>
      <p:bldP spid="19" grpId="1"/>
      <p:bldP spid="20" grpId="0"/>
      <p:bldP spid="20" grpId="1"/>
      <p:bldP spid="22" grpId="0"/>
      <p:bldP spid="22" grpId="1"/>
      <p:bldP spid="23" grpId="0"/>
      <p:bldP spid="23" grpId="1"/>
      <p:bldP spid="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BF96D-82AD-27D0-477F-AD259A3EF64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389F48A-BE74-2C8D-ACC9-A7CA51559C1A}"/>
              </a:ext>
            </a:extLst>
          </p:cNvPr>
          <p:cNvPicPr>
            <a:picLocks noChangeAspect="1"/>
          </p:cNvPicPr>
          <p:nvPr/>
        </p:nvPicPr>
        <p:blipFill>
          <a:blip r:embed="rId3"/>
          <a:stretch>
            <a:fillRect/>
          </a:stretch>
        </p:blipFill>
        <p:spPr>
          <a:xfrm>
            <a:off x="2586814" y="902224"/>
            <a:ext cx="6969565" cy="5513151"/>
          </a:xfrm>
          <a:prstGeom prst="rect">
            <a:avLst/>
          </a:prstGeom>
        </p:spPr>
      </p:pic>
      <p:sp>
        <p:nvSpPr>
          <p:cNvPr id="2" name="Title 1">
            <a:extLst>
              <a:ext uri="{FF2B5EF4-FFF2-40B4-BE49-F238E27FC236}">
                <a16:creationId xmlns:a16="http://schemas.microsoft.com/office/drawing/2014/main" id="{0AAE3D9C-E223-A6CA-3D58-13CDB405E054}"/>
              </a:ext>
            </a:extLst>
          </p:cNvPr>
          <p:cNvSpPr>
            <a:spLocks noGrp="1"/>
          </p:cNvSpPr>
          <p:nvPr>
            <p:ph type="title"/>
          </p:nvPr>
        </p:nvSpPr>
        <p:spPr>
          <a:xfrm>
            <a:off x="246888" y="256032"/>
            <a:ext cx="11704320" cy="512064"/>
          </a:xfrm>
        </p:spPr>
        <p:txBody>
          <a:bodyPr>
            <a:normAutofit fontScale="90000"/>
          </a:bodyPr>
          <a:lstStyle/>
          <a:p>
            <a:r>
              <a:rPr lang="en-US"/>
              <a:t>Graphical User Interface (GUI)</a:t>
            </a:r>
          </a:p>
        </p:txBody>
      </p:sp>
      <p:sp>
        <p:nvSpPr>
          <p:cNvPr id="11" name="Rectangle 10">
            <a:extLst>
              <a:ext uri="{FF2B5EF4-FFF2-40B4-BE49-F238E27FC236}">
                <a16:creationId xmlns:a16="http://schemas.microsoft.com/office/drawing/2014/main" id="{0310383D-FBA2-6486-C682-A205DF4EBB03}"/>
              </a:ext>
            </a:extLst>
          </p:cNvPr>
          <p:cNvSpPr/>
          <p:nvPr/>
        </p:nvSpPr>
        <p:spPr>
          <a:xfrm>
            <a:off x="7548282" y="4356846"/>
            <a:ext cx="767403" cy="27968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B56B7F7C-72F8-BAE8-5709-072124AAC011}"/>
              </a:ext>
            </a:extLst>
          </p:cNvPr>
          <p:cNvCxnSpPr>
            <a:cxnSpLocks/>
          </p:cNvCxnSpPr>
          <p:nvPr/>
        </p:nvCxnSpPr>
        <p:spPr>
          <a:xfrm flipH="1">
            <a:off x="8525435" y="4468178"/>
            <a:ext cx="15240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2B757E7-2DA2-1283-CDBC-98ECBD064878}"/>
              </a:ext>
            </a:extLst>
          </p:cNvPr>
          <p:cNvSpPr txBox="1"/>
          <p:nvPr/>
        </p:nvSpPr>
        <p:spPr>
          <a:xfrm>
            <a:off x="10155951" y="4267202"/>
            <a:ext cx="1379095" cy="369332"/>
          </a:xfrm>
          <a:prstGeom prst="rect">
            <a:avLst/>
          </a:prstGeom>
          <a:noFill/>
        </p:spPr>
        <p:txBody>
          <a:bodyPr wrap="none" rtlCol="0">
            <a:spAutoFit/>
          </a:bodyPr>
          <a:lstStyle/>
          <a:p>
            <a:r>
              <a:rPr lang="en-US">
                <a:solidFill>
                  <a:srgbClr val="FF0000"/>
                </a:solidFill>
              </a:rPr>
              <a:t>More</a:t>
            </a:r>
            <a:r>
              <a:rPr lang="en-US"/>
              <a:t> </a:t>
            </a:r>
            <a:r>
              <a:rPr lang="en-US">
                <a:solidFill>
                  <a:srgbClr val="FF0000"/>
                </a:solidFill>
              </a:rPr>
              <a:t>button</a:t>
            </a:r>
          </a:p>
        </p:txBody>
      </p:sp>
      <p:pic>
        <p:nvPicPr>
          <p:cNvPr id="17" name="Picture 16">
            <a:extLst>
              <a:ext uri="{FF2B5EF4-FFF2-40B4-BE49-F238E27FC236}">
                <a16:creationId xmlns:a16="http://schemas.microsoft.com/office/drawing/2014/main" id="{9206D216-2F1D-60C1-8CD8-12A0293C1BED}"/>
              </a:ext>
            </a:extLst>
          </p:cNvPr>
          <p:cNvPicPr>
            <a:picLocks noChangeAspect="1"/>
          </p:cNvPicPr>
          <p:nvPr/>
        </p:nvPicPr>
        <p:blipFill>
          <a:blip r:embed="rId4"/>
          <a:stretch>
            <a:fillRect/>
          </a:stretch>
        </p:blipFill>
        <p:spPr>
          <a:xfrm>
            <a:off x="1436851" y="1905110"/>
            <a:ext cx="4514472" cy="4019400"/>
          </a:xfrm>
          <a:prstGeom prst="rect">
            <a:avLst/>
          </a:prstGeom>
        </p:spPr>
      </p:pic>
      <p:sp>
        <p:nvSpPr>
          <p:cNvPr id="6" name="Rectangle 5">
            <a:extLst>
              <a:ext uri="{FF2B5EF4-FFF2-40B4-BE49-F238E27FC236}">
                <a16:creationId xmlns:a16="http://schemas.microsoft.com/office/drawing/2014/main" id="{6B8D4E14-54C1-12B9-60D6-1F5C176E62F4}"/>
              </a:ext>
            </a:extLst>
          </p:cNvPr>
          <p:cNvSpPr/>
          <p:nvPr/>
        </p:nvSpPr>
        <p:spPr>
          <a:xfrm>
            <a:off x="1416210" y="1870435"/>
            <a:ext cx="4555754" cy="408875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859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3"/>
                                        </p:tgtEl>
                                      </p:cBhvr>
                                    </p:animEffect>
                                    <p:set>
                                      <p:cBhvr>
                                        <p:cTn id="24" dur="1" fill="hold">
                                          <p:stCondLst>
                                            <p:cond delay="499"/>
                                          </p:stCondLst>
                                        </p:cTn>
                                        <p:tgtEl>
                                          <p:spTgt spid="23"/>
                                        </p:tgtEl>
                                        <p:attrNameLst>
                                          <p:attrName>style.visibility</p:attrName>
                                        </p:attrNameLst>
                                      </p:cBhvr>
                                      <p:to>
                                        <p:strVal val="hidden"/>
                                      </p:to>
                                    </p:set>
                                  </p:childTnLst>
                                </p:cTn>
                              </p:par>
                              <p:par>
                                <p:cTn id="25" presetID="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23" grpId="0"/>
      <p:bldP spid="23" grpId="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6906C-64F3-9FA9-9E52-599F144ECB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CA8D75-B3D8-EB76-48FF-3230C62B0E62}"/>
              </a:ext>
            </a:extLst>
          </p:cNvPr>
          <p:cNvSpPr>
            <a:spLocks noGrp="1"/>
          </p:cNvSpPr>
          <p:nvPr>
            <p:ph type="title"/>
          </p:nvPr>
        </p:nvSpPr>
        <p:spPr>
          <a:xfrm>
            <a:off x="246888" y="256032"/>
            <a:ext cx="11704320" cy="512064"/>
          </a:xfrm>
        </p:spPr>
        <p:txBody>
          <a:bodyPr>
            <a:normAutofit fontScale="90000"/>
          </a:bodyPr>
          <a:lstStyle/>
          <a:p>
            <a:r>
              <a:rPr lang="en-US"/>
              <a:t>Requirements Met</a:t>
            </a:r>
          </a:p>
        </p:txBody>
      </p:sp>
      <p:grpSp>
        <p:nvGrpSpPr>
          <p:cNvPr id="8" name="Group 7">
            <a:extLst>
              <a:ext uri="{FF2B5EF4-FFF2-40B4-BE49-F238E27FC236}">
                <a16:creationId xmlns:a16="http://schemas.microsoft.com/office/drawing/2014/main" id="{79810478-568E-5198-0277-A583B91F9D28}"/>
              </a:ext>
            </a:extLst>
          </p:cNvPr>
          <p:cNvGrpSpPr/>
          <p:nvPr/>
        </p:nvGrpSpPr>
        <p:grpSpPr>
          <a:xfrm>
            <a:off x="452042" y="1783120"/>
            <a:ext cx="3043447" cy="2744296"/>
            <a:chOff x="8398648" y="1755985"/>
            <a:chExt cx="3043447" cy="2744296"/>
          </a:xfrm>
        </p:grpSpPr>
        <p:sp>
          <p:nvSpPr>
            <p:cNvPr id="9" name="Rectangle 10">
              <a:extLst>
                <a:ext uri="{FF2B5EF4-FFF2-40B4-BE49-F238E27FC236}">
                  <a16:creationId xmlns:a16="http://schemas.microsoft.com/office/drawing/2014/main" id="{CDE2E330-32A7-E7B8-61CD-585FF995784D}"/>
                </a:ext>
              </a:extLst>
            </p:cNvPr>
            <p:cNvSpPr/>
            <p:nvPr/>
          </p:nvSpPr>
          <p:spPr>
            <a:xfrm>
              <a:off x="8399929" y="1864658"/>
              <a:ext cx="3039036" cy="2635623"/>
            </a:xfrm>
            <a:prstGeom prst="flowChartAlternateProcess">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ick and cross symbol. Green checkmark OK and red X icons">
              <a:extLst>
                <a:ext uri="{FF2B5EF4-FFF2-40B4-BE49-F238E27FC236}">
                  <a16:creationId xmlns:a16="http://schemas.microsoft.com/office/drawing/2014/main" id="{9D2FA01D-87BE-8D5C-7822-F18584C3A223}"/>
                </a:ext>
              </a:extLst>
            </p:cNvPr>
            <p:cNvPicPr>
              <a:picLocks noChangeAspect="1"/>
            </p:cNvPicPr>
            <p:nvPr/>
          </p:nvPicPr>
          <p:blipFill rotWithShape="1">
            <a:blip r:embed="rId3"/>
            <a:srcRect b="18627"/>
            <a:stretch/>
          </p:blipFill>
          <p:spPr>
            <a:xfrm>
              <a:off x="8548772" y="2859243"/>
              <a:ext cx="2743200" cy="1488143"/>
            </a:xfrm>
            <a:prstGeom prst="flowChartAlternateProcess">
              <a:avLst/>
            </a:prstGeom>
          </p:spPr>
        </p:pic>
        <p:sp>
          <p:nvSpPr>
            <p:cNvPr id="11" name="TextBox 10">
              <a:extLst>
                <a:ext uri="{FF2B5EF4-FFF2-40B4-BE49-F238E27FC236}">
                  <a16:creationId xmlns:a16="http://schemas.microsoft.com/office/drawing/2014/main" id="{3054C6BF-023C-923E-29D6-D49835D23C80}"/>
                </a:ext>
              </a:extLst>
            </p:cNvPr>
            <p:cNvSpPr txBox="1"/>
            <p:nvPr/>
          </p:nvSpPr>
          <p:spPr>
            <a:xfrm>
              <a:off x="8398648" y="1755985"/>
              <a:ext cx="3043447" cy="1464231"/>
            </a:xfrm>
            <a:prstGeom prst="flowChartAlternateProcess">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000">
                  <a:solidFill>
                    <a:srgbClr val="FF0000"/>
                  </a:solidFill>
                </a:rPr>
                <a:t>Image Classification</a:t>
              </a:r>
              <a:endParaRPr lang="en-US"/>
            </a:p>
          </p:txBody>
        </p:sp>
      </p:grpSp>
      <p:pic>
        <p:nvPicPr>
          <p:cNvPr id="12" name="Picture 11" descr="Image result for good gui">
            <a:extLst>
              <a:ext uri="{FF2B5EF4-FFF2-40B4-BE49-F238E27FC236}">
                <a16:creationId xmlns:a16="http://schemas.microsoft.com/office/drawing/2014/main" id="{2E5B2DBC-B490-1D5E-14F8-956C93CCCFFF}"/>
              </a:ext>
            </a:extLst>
          </p:cNvPr>
          <p:cNvPicPr>
            <a:picLocks noChangeAspect="1"/>
          </p:cNvPicPr>
          <p:nvPr/>
        </p:nvPicPr>
        <p:blipFill>
          <a:blip r:embed="rId4"/>
          <a:stretch>
            <a:fillRect/>
          </a:stretch>
        </p:blipFill>
        <p:spPr>
          <a:xfrm>
            <a:off x="3985903" y="1744587"/>
            <a:ext cx="4596712" cy="2826943"/>
          </a:xfrm>
          <a:prstGeom prst="flowChartAlternateProcess">
            <a:avLst/>
          </a:prstGeom>
        </p:spPr>
      </p:pic>
      <p:pic>
        <p:nvPicPr>
          <p:cNvPr id="13" name="Picture 12" descr="Clock Cartoon Pictures - ClipArt Best">
            <a:extLst>
              <a:ext uri="{FF2B5EF4-FFF2-40B4-BE49-F238E27FC236}">
                <a16:creationId xmlns:a16="http://schemas.microsoft.com/office/drawing/2014/main" id="{1F45AE08-03E3-094C-9DEF-779CB88CA215}"/>
              </a:ext>
            </a:extLst>
          </p:cNvPr>
          <p:cNvPicPr>
            <a:picLocks noChangeAspect="1"/>
          </p:cNvPicPr>
          <p:nvPr/>
        </p:nvPicPr>
        <p:blipFill>
          <a:blip r:embed="rId5"/>
          <a:stretch>
            <a:fillRect/>
          </a:stretch>
        </p:blipFill>
        <p:spPr>
          <a:xfrm>
            <a:off x="9031578" y="1791608"/>
            <a:ext cx="2743200" cy="2743200"/>
          </a:xfrm>
          <a:prstGeom prst="rect">
            <a:avLst/>
          </a:prstGeom>
        </p:spPr>
      </p:pic>
      <p:sp>
        <p:nvSpPr>
          <p:cNvPr id="14" name="TextBox 13">
            <a:extLst>
              <a:ext uri="{FF2B5EF4-FFF2-40B4-BE49-F238E27FC236}">
                <a16:creationId xmlns:a16="http://schemas.microsoft.com/office/drawing/2014/main" id="{C20CD29C-2EB4-61E9-9B68-4A4AE6B3EA8C}"/>
              </a:ext>
            </a:extLst>
          </p:cNvPr>
          <p:cNvSpPr txBox="1"/>
          <p:nvPr/>
        </p:nvSpPr>
        <p:spPr>
          <a:xfrm>
            <a:off x="452042" y="4884575"/>
            <a:ext cx="3052869" cy="113877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400"/>
              <a:t>Whole-Slide Image Classification</a:t>
            </a:r>
            <a:br>
              <a:rPr lang="en-US" sz="2400"/>
            </a:br>
            <a:r>
              <a:rPr lang="en-US" sz="2000">
                <a:hlinkClick r:id="rId6"/>
              </a:rPr>
              <a:t>(</a:t>
            </a:r>
            <a:r>
              <a:rPr lang="en-US" sz="2000" err="1">
                <a:hlinkClick r:id="rId6"/>
              </a:rPr>
              <a:t>Khened</a:t>
            </a:r>
            <a:r>
              <a:rPr lang="en-US" sz="2000">
                <a:hlinkClick r:id="rId6"/>
              </a:rPr>
              <a:t> et al.)</a:t>
            </a:r>
            <a:endParaRPr lang="en-US" sz="2000"/>
          </a:p>
        </p:txBody>
      </p:sp>
      <p:sp>
        <p:nvSpPr>
          <p:cNvPr id="15" name="TextBox 14">
            <a:extLst>
              <a:ext uri="{FF2B5EF4-FFF2-40B4-BE49-F238E27FC236}">
                <a16:creationId xmlns:a16="http://schemas.microsoft.com/office/drawing/2014/main" id="{71924173-BD0B-F72B-6686-B278B8D12B8B}"/>
              </a:ext>
            </a:extLst>
          </p:cNvPr>
          <p:cNvSpPr txBox="1"/>
          <p:nvPr/>
        </p:nvSpPr>
        <p:spPr>
          <a:xfrm>
            <a:off x="3985349" y="4883011"/>
            <a:ext cx="4596921" cy="46166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400"/>
              <a:t>Functional GUI:</a:t>
            </a:r>
          </a:p>
        </p:txBody>
      </p:sp>
      <p:sp>
        <p:nvSpPr>
          <p:cNvPr id="16" name="TextBox 15">
            <a:extLst>
              <a:ext uri="{FF2B5EF4-FFF2-40B4-BE49-F238E27FC236}">
                <a16:creationId xmlns:a16="http://schemas.microsoft.com/office/drawing/2014/main" id="{94AD4B10-EE13-E31B-70D3-83D4353C8A83}"/>
              </a:ext>
            </a:extLst>
          </p:cNvPr>
          <p:cNvSpPr txBox="1"/>
          <p:nvPr/>
        </p:nvSpPr>
        <p:spPr>
          <a:xfrm>
            <a:off x="9062803" y="4878948"/>
            <a:ext cx="2711975"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400"/>
              <a:t>Training Time: </a:t>
            </a:r>
            <a:br>
              <a:rPr lang="en-US" sz="2400"/>
            </a:br>
            <a:r>
              <a:rPr lang="en-US" sz="2400"/>
              <a:t>&lt; 3 Days</a:t>
            </a:r>
          </a:p>
        </p:txBody>
      </p:sp>
      <p:sp>
        <p:nvSpPr>
          <p:cNvPr id="17" name="TextBox 16">
            <a:extLst>
              <a:ext uri="{FF2B5EF4-FFF2-40B4-BE49-F238E27FC236}">
                <a16:creationId xmlns:a16="http://schemas.microsoft.com/office/drawing/2014/main" id="{5D2EC96D-ABA4-5B25-ECEC-07B9DFE70AB7}"/>
              </a:ext>
            </a:extLst>
          </p:cNvPr>
          <p:cNvSpPr txBox="1"/>
          <p:nvPr/>
        </p:nvSpPr>
        <p:spPr>
          <a:xfrm>
            <a:off x="3983288" y="5344676"/>
            <a:ext cx="4596921"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285750" indent="-285750" algn="ctr">
              <a:buFont typeface="Arial"/>
              <a:buChar char="•"/>
            </a:pPr>
            <a:r>
              <a:rPr lang="en-US" sz="2000"/>
              <a:t>Shows location of labeled areas</a:t>
            </a:r>
          </a:p>
        </p:txBody>
      </p:sp>
      <p:sp>
        <p:nvSpPr>
          <p:cNvPr id="18" name="TextBox 17">
            <a:extLst>
              <a:ext uri="{FF2B5EF4-FFF2-40B4-BE49-F238E27FC236}">
                <a16:creationId xmlns:a16="http://schemas.microsoft.com/office/drawing/2014/main" id="{A00ED56D-781F-69A3-4C92-1636382949B8}"/>
              </a:ext>
            </a:extLst>
          </p:cNvPr>
          <p:cNvSpPr txBox="1"/>
          <p:nvPr/>
        </p:nvSpPr>
        <p:spPr>
          <a:xfrm>
            <a:off x="3983288" y="5709945"/>
            <a:ext cx="4596921"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285750" indent="-285750" algn="ctr">
              <a:buFont typeface="Arial"/>
              <a:buChar char="•"/>
            </a:pPr>
            <a:r>
              <a:rPr lang="en-US" sz="2000"/>
              <a:t>Display slide cancer statistics</a:t>
            </a:r>
          </a:p>
        </p:txBody>
      </p:sp>
      <p:pic>
        <p:nvPicPr>
          <p:cNvPr id="19" name="Picture 18" descr="Python Logo, symbol, meaning, history, PNG, brand">
            <a:extLst>
              <a:ext uri="{FF2B5EF4-FFF2-40B4-BE49-F238E27FC236}">
                <a16:creationId xmlns:a16="http://schemas.microsoft.com/office/drawing/2014/main" id="{091BDB84-24FC-312B-74B7-24D0F15E4CE2}"/>
              </a:ext>
            </a:extLst>
          </p:cNvPr>
          <p:cNvPicPr>
            <a:picLocks noChangeAspect="1"/>
          </p:cNvPicPr>
          <p:nvPr/>
        </p:nvPicPr>
        <p:blipFill>
          <a:blip r:embed="rId7"/>
          <a:stretch>
            <a:fillRect/>
          </a:stretch>
        </p:blipFill>
        <p:spPr>
          <a:xfrm>
            <a:off x="2844812" y="5613158"/>
            <a:ext cx="1794359" cy="1009327"/>
          </a:xfrm>
          <a:prstGeom prst="rect">
            <a:avLst/>
          </a:prstGeom>
        </p:spPr>
      </p:pic>
    </p:spTree>
    <p:extLst>
      <p:ext uri="{BB962C8B-B14F-4D97-AF65-F5344CB8AC3E}">
        <p14:creationId xmlns:p14="http://schemas.microsoft.com/office/powerpoint/2010/main" val="420723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16D72-A42E-0F07-A150-CF8A352099C4}"/>
              </a:ext>
            </a:extLst>
          </p:cNvPr>
          <p:cNvSpPr>
            <a:spLocks noGrp="1"/>
          </p:cNvSpPr>
          <p:nvPr>
            <p:ph type="title"/>
          </p:nvPr>
        </p:nvSpPr>
        <p:spPr>
          <a:xfrm>
            <a:off x="246888" y="256032"/>
            <a:ext cx="11704320" cy="512064"/>
          </a:xfrm>
        </p:spPr>
        <p:txBody>
          <a:bodyPr>
            <a:normAutofit fontScale="90000"/>
          </a:bodyPr>
          <a:lstStyle/>
          <a:p>
            <a:r>
              <a:rPr lang="en-US"/>
              <a:t>Future work</a:t>
            </a:r>
          </a:p>
        </p:txBody>
      </p:sp>
      <p:grpSp>
        <p:nvGrpSpPr>
          <p:cNvPr id="3" name="Group 2">
            <a:extLst>
              <a:ext uri="{FF2B5EF4-FFF2-40B4-BE49-F238E27FC236}">
                <a16:creationId xmlns:a16="http://schemas.microsoft.com/office/drawing/2014/main" id="{46D5897E-9FF3-3430-F344-F87C96508B0B}"/>
              </a:ext>
            </a:extLst>
          </p:cNvPr>
          <p:cNvGrpSpPr/>
          <p:nvPr/>
        </p:nvGrpSpPr>
        <p:grpSpPr>
          <a:xfrm>
            <a:off x="6455713" y="1779815"/>
            <a:ext cx="4774250" cy="3298370"/>
            <a:chOff x="7415893" y="1779814"/>
            <a:chExt cx="4774250" cy="3298370"/>
          </a:xfrm>
        </p:grpSpPr>
        <p:sp>
          <p:nvSpPr>
            <p:cNvPr id="4" name="Rectangle 16">
              <a:extLst>
                <a:ext uri="{FF2B5EF4-FFF2-40B4-BE49-F238E27FC236}">
                  <a16:creationId xmlns:a16="http://schemas.microsoft.com/office/drawing/2014/main" id="{9C18D22E-6B5B-D539-C32E-A85E6B4FE7BD}"/>
                </a:ext>
              </a:extLst>
            </p:cNvPr>
            <p:cNvSpPr/>
            <p:nvPr/>
          </p:nvSpPr>
          <p:spPr>
            <a:xfrm>
              <a:off x="7415893" y="1779814"/>
              <a:ext cx="4495800" cy="3298370"/>
            </a:xfrm>
            <a:prstGeom prst="flowChartAlternateProcess">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different types of positive indicators&#10;&#10;Description automatically generated">
              <a:extLst>
                <a:ext uri="{FF2B5EF4-FFF2-40B4-BE49-F238E27FC236}">
                  <a16:creationId xmlns:a16="http://schemas.microsoft.com/office/drawing/2014/main" id="{3F04D6D3-61FE-2225-E0D2-740B69005FA0}"/>
                </a:ext>
              </a:extLst>
            </p:cNvPr>
            <p:cNvPicPr>
              <a:picLocks noChangeAspect="1"/>
            </p:cNvPicPr>
            <p:nvPr/>
          </p:nvPicPr>
          <p:blipFill rotWithShape="1">
            <a:blip r:embed="rId3"/>
            <a:srcRect l="70129" t="37490" r="23520" b="49681"/>
            <a:stretch/>
          </p:blipFill>
          <p:spPr>
            <a:xfrm>
              <a:off x="7798596" y="3194009"/>
              <a:ext cx="692894" cy="731388"/>
            </a:xfrm>
            <a:prstGeom prst="flowChartAlternateProcess">
              <a:avLst/>
            </a:prstGeom>
          </p:spPr>
        </p:pic>
        <p:pic>
          <p:nvPicPr>
            <p:cNvPr id="6" name="Picture 5" descr="A diagram of different types of positive indicators&#10;&#10;Description automatically generated">
              <a:extLst>
                <a:ext uri="{FF2B5EF4-FFF2-40B4-BE49-F238E27FC236}">
                  <a16:creationId xmlns:a16="http://schemas.microsoft.com/office/drawing/2014/main" id="{7B8B1F3F-1B08-0F68-F86F-6382E51BEC97}"/>
                </a:ext>
              </a:extLst>
            </p:cNvPr>
            <p:cNvPicPr>
              <a:picLocks noChangeAspect="1"/>
            </p:cNvPicPr>
            <p:nvPr/>
          </p:nvPicPr>
          <p:blipFill rotWithShape="1">
            <a:blip r:embed="rId3"/>
            <a:srcRect l="70149" t="51878" r="23463" b="35329"/>
            <a:stretch/>
          </p:blipFill>
          <p:spPr>
            <a:xfrm>
              <a:off x="9750337" y="4065659"/>
              <a:ext cx="695134" cy="720894"/>
            </a:xfrm>
            <a:prstGeom prst="flowChartAlternateProcess">
              <a:avLst/>
            </a:prstGeom>
          </p:spPr>
        </p:pic>
        <p:pic>
          <p:nvPicPr>
            <p:cNvPr id="7" name="Picture 6" descr="A diagram of different types of positive indicators&#10;&#10;Description automatically generated">
              <a:extLst>
                <a:ext uri="{FF2B5EF4-FFF2-40B4-BE49-F238E27FC236}">
                  <a16:creationId xmlns:a16="http://schemas.microsoft.com/office/drawing/2014/main" id="{2D1CA6CC-EC0D-5EF1-8387-F22250FA5EC7}"/>
                </a:ext>
              </a:extLst>
            </p:cNvPr>
            <p:cNvPicPr>
              <a:picLocks noChangeAspect="1"/>
            </p:cNvPicPr>
            <p:nvPr/>
          </p:nvPicPr>
          <p:blipFill rotWithShape="1">
            <a:blip r:embed="rId3"/>
            <a:srcRect l="91714" t="51878" r="1901" b="35329"/>
            <a:stretch/>
          </p:blipFill>
          <p:spPr>
            <a:xfrm>
              <a:off x="10954931" y="4061400"/>
              <a:ext cx="685504" cy="711501"/>
            </a:xfrm>
            <a:prstGeom prst="flowChartAlternateProcess">
              <a:avLst/>
            </a:prstGeom>
          </p:spPr>
        </p:pic>
        <p:sp>
          <p:nvSpPr>
            <p:cNvPr id="8" name="Rectangle 23">
              <a:extLst>
                <a:ext uri="{FF2B5EF4-FFF2-40B4-BE49-F238E27FC236}">
                  <a16:creationId xmlns:a16="http://schemas.microsoft.com/office/drawing/2014/main" id="{2BADC8F3-760D-0301-DC2E-B371A1F5F333}"/>
                </a:ext>
              </a:extLst>
            </p:cNvPr>
            <p:cNvSpPr/>
            <p:nvPr/>
          </p:nvSpPr>
          <p:spPr>
            <a:xfrm>
              <a:off x="7815887" y="3956242"/>
              <a:ext cx="3752932" cy="32107"/>
            </a:xfrm>
            <a:prstGeom prst="flowChartAlternateProcess">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diagram of different types of positive indicators&#10;&#10;Description automatically generated">
              <a:extLst>
                <a:ext uri="{FF2B5EF4-FFF2-40B4-BE49-F238E27FC236}">
                  <a16:creationId xmlns:a16="http://schemas.microsoft.com/office/drawing/2014/main" id="{AC6ED100-7AFF-DB4E-983E-C251D34ECBB6}"/>
                </a:ext>
              </a:extLst>
            </p:cNvPr>
            <p:cNvPicPr>
              <a:picLocks noChangeAspect="1"/>
            </p:cNvPicPr>
            <p:nvPr/>
          </p:nvPicPr>
          <p:blipFill rotWithShape="1">
            <a:blip r:embed="rId3"/>
            <a:srcRect l="70129" t="37490" r="23520" b="49681"/>
            <a:stretch/>
          </p:blipFill>
          <p:spPr>
            <a:xfrm>
              <a:off x="7798596" y="4037652"/>
              <a:ext cx="692894" cy="731388"/>
            </a:xfrm>
            <a:prstGeom prst="flowChartAlternateProcess">
              <a:avLst/>
            </a:prstGeom>
          </p:spPr>
        </p:pic>
        <p:pic>
          <p:nvPicPr>
            <p:cNvPr id="10" name="Picture 9" descr="A diagram of different types of positive indicators&#10;&#10;Description automatically generated">
              <a:extLst>
                <a:ext uri="{FF2B5EF4-FFF2-40B4-BE49-F238E27FC236}">
                  <a16:creationId xmlns:a16="http://schemas.microsoft.com/office/drawing/2014/main" id="{37C8D4F7-29AC-8815-835A-15ECAA371737}"/>
                </a:ext>
              </a:extLst>
            </p:cNvPr>
            <p:cNvPicPr>
              <a:picLocks noChangeAspect="1"/>
            </p:cNvPicPr>
            <p:nvPr/>
          </p:nvPicPr>
          <p:blipFill rotWithShape="1">
            <a:blip r:embed="rId3"/>
            <a:srcRect l="66091" t="52660" r="30087" b="38533"/>
            <a:stretch/>
          </p:blipFill>
          <p:spPr>
            <a:xfrm>
              <a:off x="8563482" y="4170477"/>
              <a:ext cx="410260" cy="489781"/>
            </a:xfrm>
            <a:prstGeom prst="flowChartAlternateProcess">
              <a:avLst/>
            </a:prstGeom>
          </p:spPr>
        </p:pic>
        <p:sp>
          <p:nvSpPr>
            <p:cNvPr id="11" name="TextBox 10">
              <a:extLst>
                <a:ext uri="{FF2B5EF4-FFF2-40B4-BE49-F238E27FC236}">
                  <a16:creationId xmlns:a16="http://schemas.microsoft.com/office/drawing/2014/main" id="{C56D09D5-A66B-4C31-9639-97D37476FFB3}"/>
                </a:ext>
              </a:extLst>
            </p:cNvPr>
            <p:cNvSpPr txBox="1"/>
            <p:nvPr/>
          </p:nvSpPr>
          <p:spPr>
            <a:xfrm>
              <a:off x="8963644" y="3981326"/>
              <a:ext cx="3226499" cy="919401"/>
            </a:xfrm>
            <a:prstGeom prst="flowChartAlternateProcess">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latin typeface="Bell MT"/>
                  <a:cs typeface="Helvetica"/>
                </a:rPr>
                <a:t>.5</a:t>
              </a:r>
              <a:r>
                <a:rPr lang="en-US" sz="2000">
                  <a:latin typeface="Bell MT"/>
                  <a:cs typeface="Helvetica"/>
                </a:rPr>
                <a:t> </a:t>
              </a:r>
              <a:r>
                <a:rPr lang="en-US" sz="4800">
                  <a:latin typeface="Bell MT"/>
                  <a:cs typeface="Helvetica"/>
                </a:rPr>
                <a:t>(    </a:t>
              </a:r>
              <a:r>
                <a:rPr lang="en-US" sz="2000">
                  <a:latin typeface="Bell MT"/>
                  <a:cs typeface="Helvetica"/>
                </a:rPr>
                <a:t>  </a:t>
              </a:r>
              <a:r>
                <a:rPr lang="en-US" sz="4800">
                  <a:latin typeface="Bell MT"/>
                  <a:cs typeface="Helvetica"/>
                </a:rPr>
                <a:t>)</a:t>
              </a:r>
              <a:r>
                <a:rPr lang="en-US" sz="3000">
                  <a:latin typeface="Bell MT"/>
                  <a:cs typeface="Helvetica"/>
                </a:rPr>
                <a:t> </a:t>
              </a:r>
              <a:r>
                <a:rPr lang="en-US" sz="4800">
                  <a:latin typeface="Bell MT"/>
                  <a:cs typeface="Helvetica"/>
                </a:rPr>
                <a:t>(   </a:t>
              </a:r>
              <a:r>
                <a:rPr lang="en-US" sz="4400">
                  <a:latin typeface="Bell MT"/>
                  <a:cs typeface="Helvetica"/>
                </a:rPr>
                <a:t> </a:t>
              </a:r>
              <a:r>
                <a:rPr lang="en-US" sz="2000">
                  <a:latin typeface="Bell MT"/>
                  <a:cs typeface="Helvetica"/>
                </a:rPr>
                <a:t> </a:t>
              </a:r>
              <a:r>
                <a:rPr lang="en-US" sz="1000">
                  <a:latin typeface="Bell MT"/>
                  <a:cs typeface="Helvetica"/>
                </a:rPr>
                <a:t> </a:t>
              </a:r>
              <a:r>
                <a:rPr lang="en-US" sz="4800">
                  <a:latin typeface="Bell MT"/>
                  <a:cs typeface="Helvetica"/>
                </a:rPr>
                <a:t>)</a:t>
              </a:r>
            </a:p>
          </p:txBody>
        </p:sp>
        <p:sp>
          <p:nvSpPr>
            <p:cNvPr id="12" name="TextBox 11">
              <a:extLst>
                <a:ext uri="{FF2B5EF4-FFF2-40B4-BE49-F238E27FC236}">
                  <a16:creationId xmlns:a16="http://schemas.microsoft.com/office/drawing/2014/main" id="{1F2D0A37-EA75-D16F-8960-8832B8FD2451}"/>
                </a:ext>
              </a:extLst>
            </p:cNvPr>
            <p:cNvSpPr txBox="1"/>
            <p:nvPr/>
          </p:nvSpPr>
          <p:spPr>
            <a:xfrm>
              <a:off x="8053551" y="1999422"/>
              <a:ext cx="3507827" cy="578882"/>
            </a:xfrm>
            <a:prstGeom prst="flowChartAlternateProcess">
              <a:avLst/>
            </a:prstGeom>
            <a:noFill/>
            <a:ln w="28575">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800">
                  <a:latin typeface="Bell MT"/>
                  <a:cs typeface="Helvetica"/>
                </a:rPr>
                <a:t>F1 Score</a:t>
              </a:r>
            </a:p>
          </p:txBody>
        </p:sp>
      </p:grpSp>
      <p:sp>
        <p:nvSpPr>
          <p:cNvPr id="13" name="TextBox 12">
            <a:extLst>
              <a:ext uri="{FF2B5EF4-FFF2-40B4-BE49-F238E27FC236}">
                <a16:creationId xmlns:a16="http://schemas.microsoft.com/office/drawing/2014/main" id="{2F0DCDE6-61F4-614F-E049-A879EEF5CB0D}"/>
              </a:ext>
            </a:extLst>
          </p:cNvPr>
          <p:cNvSpPr txBox="1"/>
          <p:nvPr/>
        </p:nvSpPr>
        <p:spPr>
          <a:xfrm>
            <a:off x="6458903" y="5162570"/>
            <a:ext cx="4506684" cy="76944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400"/>
              <a:t>F1 Score: &gt;90%</a:t>
            </a:r>
          </a:p>
          <a:p>
            <a:pPr algn="ctr"/>
            <a:r>
              <a:rPr lang="en-US" sz="2000">
                <a:hlinkClick r:id="rId4"/>
              </a:rPr>
              <a:t>(</a:t>
            </a:r>
            <a:r>
              <a:rPr lang="en-US" sz="2000" err="1">
                <a:hlinkClick r:id="rId4"/>
              </a:rPr>
              <a:t>Shawki</a:t>
            </a:r>
            <a:r>
              <a:rPr lang="en-US" sz="2000">
                <a:hlinkClick r:id="rId4"/>
              </a:rPr>
              <a:t> et al.)</a:t>
            </a:r>
          </a:p>
        </p:txBody>
      </p:sp>
      <p:sp>
        <p:nvSpPr>
          <p:cNvPr id="14" name="Oval 13">
            <a:extLst>
              <a:ext uri="{FF2B5EF4-FFF2-40B4-BE49-F238E27FC236}">
                <a16:creationId xmlns:a16="http://schemas.microsoft.com/office/drawing/2014/main" id="{34CF1377-111F-0C04-18A4-A34902C6E312}"/>
              </a:ext>
            </a:extLst>
          </p:cNvPr>
          <p:cNvSpPr/>
          <p:nvPr/>
        </p:nvSpPr>
        <p:spPr>
          <a:xfrm>
            <a:off x="1089094" y="2102152"/>
            <a:ext cx="2741220" cy="2741220"/>
          </a:xfrm>
          <a:prstGeom prst="ellipse">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a:t>    Model</a:t>
            </a:r>
            <a:br>
              <a:rPr lang="en-US" sz="1600"/>
            </a:br>
            <a:r>
              <a:rPr lang="en-US" sz="1600"/>
              <a:t>Predictions</a:t>
            </a:r>
          </a:p>
        </p:txBody>
      </p:sp>
      <p:sp>
        <p:nvSpPr>
          <p:cNvPr id="15" name="Oval 14">
            <a:extLst>
              <a:ext uri="{FF2B5EF4-FFF2-40B4-BE49-F238E27FC236}">
                <a16:creationId xmlns:a16="http://schemas.microsoft.com/office/drawing/2014/main" id="{165F7712-E35B-4FAB-90F4-0C64B4B4B940}"/>
              </a:ext>
            </a:extLst>
          </p:cNvPr>
          <p:cNvSpPr/>
          <p:nvPr/>
        </p:nvSpPr>
        <p:spPr>
          <a:xfrm>
            <a:off x="2613094" y="2102152"/>
            <a:ext cx="2741220" cy="2741220"/>
          </a:xfrm>
          <a:prstGeom prst="ellipse">
            <a:avLst/>
          </a:prstGeom>
          <a:solidFill>
            <a:srgbClr val="208DD8"/>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a:r>
              <a:rPr lang="en-US" sz="1600"/>
              <a:t>Pathologist</a:t>
            </a:r>
            <a:br>
              <a:rPr lang="en-US" sz="1600"/>
            </a:br>
            <a:r>
              <a:rPr lang="en-US" sz="1600"/>
              <a:t>Predictions</a:t>
            </a:r>
          </a:p>
        </p:txBody>
      </p:sp>
      <p:sp>
        <p:nvSpPr>
          <p:cNvPr id="16" name="Oval 15">
            <a:extLst>
              <a:ext uri="{FF2B5EF4-FFF2-40B4-BE49-F238E27FC236}">
                <a16:creationId xmlns:a16="http://schemas.microsoft.com/office/drawing/2014/main" id="{0931BF22-5228-76C3-F9AB-44B8EF93A36E}"/>
              </a:ext>
            </a:extLst>
          </p:cNvPr>
          <p:cNvSpPr/>
          <p:nvPr/>
        </p:nvSpPr>
        <p:spPr>
          <a:xfrm>
            <a:off x="2613094" y="2329762"/>
            <a:ext cx="1217221" cy="22860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Cohen's Kappa</a:t>
            </a:r>
          </a:p>
        </p:txBody>
      </p:sp>
      <p:sp>
        <p:nvSpPr>
          <p:cNvPr id="17" name="TextBox 16">
            <a:extLst>
              <a:ext uri="{FF2B5EF4-FFF2-40B4-BE49-F238E27FC236}">
                <a16:creationId xmlns:a16="http://schemas.microsoft.com/office/drawing/2014/main" id="{F0F898DA-4EBD-8559-15B4-518F4D20526E}"/>
              </a:ext>
            </a:extLst>
          </p:cNvPr>
          <p:cNvSpPr txBox="1"/>
          <p:nvPr/>
        </p:nvSpPr>
        <p:spPr>
          <a:xfrm>
            <a:off x="1089094" y="5162570"/>
            <a:ext cx="4506684" cy="76944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400"/>
              <a:t>Cohen's Kappa: &gt;60%</a:t>
            </a:r>
          </a:p>
          <a:p>
            <a:pPr algn="ctr"/>
            <a:r>
              <a:rPr lang="en-US" sz="2000">
                <a:hlinkClick r:id="rId5"/>
              </a:rPr>
              <a:t>(</a:t>
            </a:r>
            <a:r>
              <a:rPr lang="en-US" sz="2000" err="1">
                <a:hlinkClick r:id="rId5"/>
              </a:rPr>
              <a:t>Wetstein</a:t>
            </a:r>
            <a:r>
              <a:rPr lang="en-US" sz="2000">
                <a:hlinkClick r:id="rId5"/>
              </a:rPr>
              <a:t> et al.)</a:t>
            </a:r>
            <a:endParaRPr lang="en-US" sz="2000"/>
          </a:p>
        </p:txBody>
      </p:sp>
    </p:spTree>
    <p:extLst>
      <p:ext uri="{BB962C8B-B14F-4D97-AF65-F5344CB8AC3E}">
        <p14:creationId xmlns:p14="http://schemas.microsoft.com/office/powerpoint/2010/main" val="221844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4B371-C088-604B-E77A-3436B1126B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2CCD77-93FD-DDA1-E86E-FDDBAF4E3D87}"/>
              </a:ext>
            </a:extLst>
          </p:cNvPr>
          <p:cNvSpPr>
            <a:spLocks noGrp="1"/>
          </p:cNvSpPr>
          <p:nvPr>
            <p:ph type="title"/>
          </p:nvPr>
        </p:nvSpPr>
        <p:spPr>
          <a:xfrm>
            <a:off x="246888" y="256032"/>
            <a:ext cx="11704320" cy="512064"/>
          </a:xfrm>
        </p:spPr>
        <p:txBody>
          <a:bodyPr>
            <a:normAutofit fontScale="90000"/>
          </a:bodyPr>
          <a:lstStyle/>
          <a:p>
            <a:r>
              <a:rPr lang="en-US"/>
              <a:t>Lessons Learned</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9A8DB49-253F-C3C8-3DF6-96AFA45F79F9}"/>
                  </a:ext>
                </a:extLst>
              </p:cNvPr>
              <p:cNvSpPr txBox="1"/>
              <p:nvPr/>
            </p:nvSpPr>
            <p:spPr>
              <a:xfrm>
                <a:off x="-1" y="1059528"/>
                <a:ext cx="5636327" cy="12766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000" b="0" i="1" smtClean="0">
                              <a:latin typeface="Cambria Math" panose="02040503050406030204" pitchFamily="18" charset="0"/>
                            </a:rPr>
                          </m:ctrlPr>
                        </m:fPr>
                        <m:num>
                          <m:r>
                            <a:rPr lang="en-US" sz="4000" i="1">
                              <a:latin typeface="Cambria Math" panose="02040503050406030204" pitchFamily="18" charset="0"/>
                            </a:rPr>
                            <m:t>𝑄𝑢𝑎𝑛𝑡𝑖𝑡𝑎𝑡𝑖𝑣𝑒</m:t>
                          </m:r>
                          <m:r>
                            <a:rPr lang="en-US" sz="4000" i="1">
                              <a:latin typeface="Cambria Math" panose="02040503050406030204" pitchFamily="18" charset="0"/>
                            </a:rPr>
                            <m:t> </m:t>
                          </m:r>
                          <m:r>
                            <a:rPr lang="en-US" sz="4000" i="1">
                              <a:latin typeface="Cambria Math" panose="02040503050406030204" pitchFamily="18" charset="0"/>
                            </a:rPr>
                            <m:t>𝑅𝑒𝑠𝑢𝑙𝑡𝑠</m:t>
                          </m:r>
                        </m:num>
                        <m:den>
                          <m:r>
                            <a:rPr lang="en-US" sz="4000" b="0" i="1" smtClean="0">
                              <a:latin typeface="Cambria Math" panose="02040503050406030204" pitchFamily="18" charset="0"/>
                            </a:rPr>
                            <m:t>𝑁𝑢𝑚𝑏𝑒𝑟</m:t>
                          </m:r>
                          <m:r>
                            <a:rPr lang="en-US" sz="4000" b="0" i="1" smtClean="0">
                              <a:latin typeface="Cambria Math" panose="02040503050406030204" pitchFamily="18" charset="0"/>
                            </a:rPr>
                            <m:t> </m:t>
                          </m:r>
                          <m:r>
                            <a:rPr lang="en-US" sz="4000" b="0" i="1" smtClean="0">
                              <a:latin typeface="Cambria Math" panose="02040503050406030204" pitchFamily="18" charset="0"/>
                            </a:rPr>
                            <m:t>𝑜𝑓</m:t>
                          </m:r>
                          <m:r>
                            <a:rPr lang="en-US" sz="4000" b="0" i="1" smtClean="0">
                              <a:latin typeface="Cambria Math" panose="02040503050406030204" pitchFamily="18" charset="0"/>
                            </a:rPr>
                            <m:t> </m:t>
                          </m:r>
                          <m:r>
                            <a:rPr lang="en-US" sz="4000" b="0" i="1" smtClean="0">
                              <a:latin typeface="Cambria Math" panose="02040503050406030204" pitchFamily="18" charset="0"/>
                            </a:rPr>
                            <m:t>𝐶𝑙𝑎𝑠𝑠𝑒𝑠</m:t>
                          </m:r>
                        </m:den>
                      </m:f>
                    </m:oMath>
                  </m:oMathPara>
                </a14:m>
                <a:endParaRPr lang="en-US" sz="4000"/>
              </a:p>
            </p:txBody>
          </p:sp>
        </mc:Choice>
        <mc:Fallback xmlns="">
          <p:sp>
            <p:nvSpPr>
              <p:cNvPr id="18" name="TextBox 17">
                <a:extLst>
                  <a:ext uri="{FF2B5EF4-FFF2-40B4-BE49-F238E27FC236}">
                    <a16:creationId xmlns:a16="http://schemas.microsoft.com/office/drawing/2014/main" id="{E9A8DB49-253F-C3C8-3DF6-96AFA45F79F9}"/>
                  </a:ext>
                </a:extLst>
              </p:cNvPr>
              <p:cNvSpPr txBox="1">
                <a:spLocks noRot="1" noChangeAspect="1" noMove="1" noResize="1" noEditPoints="1" noAdjustHandles="1" noChangeArrowheads="1" noChangeShapeType="1" noTextEdit="1"/>
              </p:cNvSpPr>
              <p:nvPr/>
            </p:nvSpPr>
            <p:spPr>
              <a:xfrm>
                <a:off x="-1" y="1059528"/>
                <a:ext cx="5636327" cy="1276696"/>
              </a:xfrm>
              <a:prstGeom prst="rect">
                <a:avLst/>
              </a:prstGeom>
              <a:blipFill>
                <a:blip r:embed="rId3"/>
                <a:stretch>
                  <a:fillRect/>
                </a:stretch>
              </a:blipFill>
            </p:spPr>
            <p:txBody>
              <a:bodyPr/>
              <a:lstStyle/>
              <a:p>
                <a:r>
                  <a:rPr lang="en-US">
                    <a:noFill/>
                  </a:rPr>
                  <a:t> </a:t>
                </a:r>
              </a:p>
            </p:txBody>
          </p:sp>
        </mc:Fallback>
      </mc:AlternateContent>
      <p:pic>
        <p:nvPicPr>
          <p:cNvPr id="1026" name="Picture 2" descr="Image result for PCA">
            <a:extLst>
              <a:ext uri="{FF2B5EF4-FFF2-40B4-BE49-F238E27FC236}">
                <a16:creationId xmlns:a16="http://schemas.microsoft.com/office/drawing/2014/main" id="{455C82C0-8C2F-B057-51E1-40FAB5197C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5675" y="1697876"/>
            <a:ext cx="4867973" cy="3462248"/>
          </a:xfrm>
          <a:prstGeom prst="round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arallel compuing">
            <a:extLst>
              <a:ext uri="{FF2B5EF4-FFF2-40B4-BE49-F238E27FC236}">
                <a16:creationId xmlns:a16="http://schemas.microsoft.com/office/drawing/2014/main" id="{07A3D738-77F1-CD1A-1A15-6FA0ACA153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650" y="2627656"/>
            <a:ext cx="5990976" cy="3824902"/>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34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E5EE533-967D-605F-E7DD-BE2E75EE6CCE}"/>
              </a:ext>
            </a:extLst>
          </p:cNvPr>
          <p:cNvSpPr txBox="1">
            <a:spLocks/>
          </p:cNvSpPr>
          <p:nvPr/>
        </p:nvSpPr>
        <p:spPr>
          <a:xfrm>
            <a:off x="3864060" y="845433"/>
            <a:ext cx="4486656" cy="578790"/>
          </a:xfrm>
          <a:prstGeom prst="rect">
            <a:avLst/>
          </a:prstGeom>
        </p:spPr>
        <p:txBody>
          <a:bodyPr lIns="91440" tIns="45720" rIns="91440" bIns="45720" anchor="t"/>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a:t>Questions?</a:t>
            </a:r>
          </a:p>
        </p:txBody>
      </p:sp>
      <p:sp>
        <p:nvSpPr>
          <p:cNvPr id="6" name="TextBox 5">
            <a:extLst>
              <a:ext uri="{FF2B5EF4-FFF2-40B4-BE49-F238E27FC236}">
                <a16:creationId xmlns:a16="http://schemas.microsoft.com/office/drawing/2014/main" id="{642F7C78-EDC0-618E-C840-2C4E792EC1F3}"/>
              </a:ext>
            </a:extLst>
          </p:cNvPr>
          <p:cNvSpPr txBox="1"/>
          <p:nvPr/>
        </p:nvSpPr>
        <p:spPr>
          <a:xfrm>
            <a:off x="1361225" y="4114693"/>
            <a:ext cx="473450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ea typeface="+mn-lt"/>
                <a:cs typeface="+mn-lt"/>
              </a:rPr>
              <a:t>For the curious</a:t>
            </a:r>
          </a:p>
          <a:p>
            <a:pPr marL="285750" indent="-285750">
              <a:buFont typeface="Arial"/>
              <a:buChar char="•"/>
            </a:pPr>
            <a:r>
              <a:rPr lang="en-US" i="1">
                <a:ea typeface="+mn-lt"/>
                <a:cs typeface="+mn-lt"/>
                <a:hlinkClick r:id="rId2"/>
              </a:rPr>
              <a:t>Benefits of Machine Learning in Healthcare</a:t>
            </a:r>
          </a:p>
          <a:p>
            <a:pPr marL="285750" indent="-285750">
              <a:buFont typeface="Arial"/>
              <a:buChar char="•"/>
            </a:pPr>
            <a:r>
              <a:rPr lang="en-US" i="1">
                <a:hlinkClick r:id="rId3"/>
              </a:rPr>
              <a:t>Machine Learning in Healthcare</a:t>
            </a:r>
            <a:endParaRPr lang="en-US" i="1"/>
          </a:p>
        </p:txBody>
      </p:sp>
      <p:sp>
        <p:nvSpPr>
          <p:cNvPr id="7" name="TextBox 6">
            <a:extLst>
              <a:ext uri="{FF2B5EF4-FFF2-40B4-BE49-F238E27FC236}">
                <a16:creationId xmlns:a16="http://schemas.microsoft.com/office/drawing/2014/main" id="{5A2FB01F-6E85-8F77-10B6-54D203C0D10B}"/>
              </a:ext>
            </a:extLst>
          </p:cNvPr>
          <p:cNvSpPr txBox="1"/>
          <p:nvPr/>
        </p:nvSpPr>
        <p:spPr>
          <a:xfrm>
            <a:off x="6097347" y="4114692"/>
            <a:ext cx="494552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i="1">
                <a:hlinkClick r:id="rId4"/>
              </a:rPr>
              <a:t>What is Machine Learning in Healthcare?</a:t>
            </a:r>
            <a:endParaRPr lang="en-US" i="1"/>
          </a:p>
          <a:p>
            <a:pPr marL="285750" indent="-285750">
              <a:buFont typeface="Arial"/>
              <a:buChar char="•"/>
            </a:pPr>
            <a:r>
              <a:rPr lang="en-US" i="1">
                <a:hlinkClick r:id="rId5"/>
              </a:rPr>
              <a:t>Significance of Machine Learning in Healthcare</a:t>
            </a:r>
          </a:p>
          <a:p>
            <a:pPr marL="285750" indent="-285750">
              <a:buFont typeface="Arial"/>
              <a:buChar char="•"/>
            </a:pPr>
            <a:r>
              <a:rPr lang="en-US" i="1">
                <a:hlinkClick r:id="rId6"/>
              </a:rPr>
              <a:t>The Potential for Artificial Intelligence in Healthcare</a:t>
            </a:r>
          </a:p>
        </p:txBody>
      </p:sp>
      <p:sp>
        <p:nvSpPr>
          <p:cNvPr id="33" name="TextBox 32">
            <a:extLst>
              <a:ext uri="{FF2B5EF4-FFF2-40B4-BE49-F238E27FC236}">
                <a16:creationId xmlns:a16="http://schemas.microsoft.com/office/drawing/2014/main" id="{27F2B9B7-2FC8-B131-8037-4E13FFD024D5}"/>
              </a:ext>
            </a:extLst>
          </p:cNvPr>
          <p:cNvSpPr txBox="1"/>
          <p:nvPr/>
        </p:nvSpPr>
        <p:spPr>
          <a:xfrm>
            <a:off x="3139224" y="1509378"/>
            <a:ext cx="593193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ea typeface="+mn-lt"/>
                <a:cs typeface="+mn-lt"/>
              </a:rPr>
              <a:t>Our Website:</a:t>
            </a:r>
          </a:p>
          <a:p>
            <a:r>
              <a:rPr lang="en-US" i="1">
                <a:ea typeface="+mn-lt"/>
                <a:cs typeface="+mn-lt"/>
                <a:hlinkClick r:id="rId7"/>
              </a:rPr>
              <a:t>https://isip.piconepress.com/projects/pabcc/</a:t>
            </a:r>
            <a:r>
              <a:rPr lang="en-US" i="1">
                <a:ea typeface="+mn-lt"/>
                <a:cs typeface="+mn-lt"/>
              </a:rPr>
              <a:t> </a:t>
            </a:r>
          </a:p>
          <a:p>
            <a:endParaRPr lang="en-US" i="1">
              <a:ea typeface="+mn-lt"/>
              <a:cs typeface="+mn-lt"/>
            </a:endParaRPr>
          </a:p>
          <a:p>
            <a:r>
              <a:rPr lang="en-US" i="1">
                <a:ea typeface="+mn-lt"/>
                <a:cs typeface="+mn-lt"/>
              </a:rPr>
              <a:t>Acknowledgements:</a:t>
            </a:r>
          </a:p>
          <a:p>
            <a:r>
              <a:rPr lang="en-US" i="1"/>
              <a:t>Dr. Joseph Picone – Mentor &amp; Data Coordinator</a:t>
            </a:r>
            <a:br>
              <a:rPr lang="en-US" i="1"/>
            </a:br>
            <a:r>
              <a:rPr lang="en-US" i="1"/>
              <a:t>Claudia </a:t>
            </a:r>
            <a:r>
              <a:rPr lang="en-US" i="1" err="1"/>
              <a:t>Dimitrescu</a:t>
            </a:r>
            <a:r>
              <a:rPr lang="en-US" i="1"/>
              <a:t> – AI Expert</a:t>
            </a:r>
          </a:p>
          <a:p>
            <a:r>
              <a:rPr lang="en-US" i="1" err="1"/>
              <a:t>Phuykong</a:t>
            </a:r>
            <a:r>
              <a:rPr lang="en-US" i="1"/>
              <a:t> Meng – GUI Planning &amp; Scoring</a:t>
            </a:r>
          </a:p>
        </p:txBody>
      </p:sp>
    </p:spTree>
    <p:extLst>
      <p:ext uri="{BB962C8B-B14F-4D97-AF65-F5344CB8AC3E}">
        <p14:creationId xmlns:p14="http://schemas.microsoft.com/office/powerpoint/2010/main" val="164642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A0A98A10-2621-0547-0CEA-3887D07DECFA}"/>
              </a:ext>
            </a:extLst>
          </p:cNvPr>
          <p:cNvSpPr>
            <a:spLocks noGrp="1"/>
          </p:cNvSpPr>
          <p:nvPr>
            <p:ph type="title"/>
          </p:nvPr>
        </p:nvSpPr>
        <p:spPr>
          <a:xfrm>
            <a:off x="246888" y="256032"/>
            <a:ext cx="11704320" cy="512064"/>
          </a:xfrm>
        </p:spPr>
        <p:txBody>
          <a:bodyPr>
            <a:normAutofit fontScale="90000"/>
          </a:bodyPr>
          <a:lstStyle/>
          <a:p>
            <a:r>
              <a:rPr lang="en-US"/>
              <a:t>Labeled Data Types</a:t>
            </a:r>
          </a:p>
        </p:txBody>
      </p:sp>
      <p:pic>
        <p:nvPicPr>
          <p:cNvPr id="2" name="Picture 1">
            <a:extLst>
              <a:ext uri="{FF2B5EF4-FFF2-40B4-BE49-F238E27FC236}">
                <a16:creationId xmlns:a16="http://schemas.microsoft.com/office/drawing/2014/main" id="{7EDBBE55-848B-AD53-6F97-0E4EBE6B30CB}"/>
              </a:ext>
            </a:extLst>
          </p:cNvPr>
          <p:cNvPicPr>
            <a:picLocks noChangeAspect="1"/>
          </p:cNvPicPr>
          <p:nvPr/>
        </p:nvPicPr>
        <p:blipFill>
          <a:blip r:embed="rId3"/>
          <a:stretch>
            <a:fillRect/>
          </a:stretch>
        </p:blipFill>
        <p:spPr>
          <a:xfrm>
            <a:off x="1030960" y="1908301"/>
            <a:ext cx="1803674" cy="3308615"/>
          </a:xfrm>
          <a:prstGeom prst="rect">
            <a:avLst/>
          </a:prstGeom>
        </p:spPr>
      </p:pic>
      <p:pic>
        <p:nvPicPr>
          <p:cNvPr id="19" name="Picture 18">
            <a:extLst>
              <a:ext uri="{FF2B5EF4-FFF2-40B4-BE49-F238E27FC236}">
                <a16:creationId xmlns:a16="http://schemas.microsoft.com/office/drawing/2014/main" id="{8AF96106-B4D4-6729-DE62-F9B72C5BCA69}"/>
              </a:ext>
            </a:extLst>
          </p:cNvPr>
          <p:cNvPicPr>
            <a:picLocks noChangeAspect="1"/>
          </p:cNvPicPr>
          <p:nvPr/>
        </p:nvPicPr>
        <p:blipFill>
          <a:blip r:embed="rId4"/>
          <a:stretch>
            <a:fillRect/>
          </a:stretch>
        </p:blipFill>
        <p:spPr>
          <a:xfrm>
            <a:off x="4267580" y="2054489"/>
            <a:ext cx="3341917" cy="3245934"/>
          </a:xfrm>
          <a:prstGeom prst="rect">
            <a:avLst/>
          </a:prstGeom>
        </p:spPr>
      </p:pic>
      <p:pic>
        <p:nvPicPr>
          <p:cNvPr id="21" name="Picture 20">
            <a:extLst>
              <a:ext uri="{FF2B5EF4-FFF2-40B4-BE49-F238E27FC236}">
                <a16:creationId xmlns:a16="http://schemas.microsoft.com/office/drawing/2014/main" id="{3DB59B23-76C3-CE10-364F-59CB5C3BA8C7}"/>
              </a:ext>
            </a:extLst>
          </p:cNvPr>
          <p:cNvPicPr>
            <a:picLocks noChangeAspect="1"/>
          </p:cNvPicPr>
          <p:nvPr/>
        </p:nvPicPr>
        <p:blipFill>
          <a:blip r:embed="rId5"/>
          <a:stretch>
            <a:fillRect/>
          </a:stretch>
        </p:blipFill>
        <p:spPr>
          <a:xfrm>
            <a:off x="8568084" y="1970982"/>
            <a:ext cx="2438933" cy="3245934"/>
          </a:xfrm>
          <a:prstGeom prst="rect">
            <a:avLst/>
          </a:prstGeom>
        </p:spPr>
      </p:pic>
      <p:sp>
        <p:nvSpPr>
          <p:cNvPr id="23" name="TextBox 22">
            <a:extLst>
              <a:ext uri="{FF2B5EF4-FFF2-40B4-BE49-F238E27FC236}">
                <a16:creationId xmlns:a16="http://schemas.microsoft.com/office/drawing/2014/main" id="{2CFB8439-B740-3594-ED97-D0FBD96A15D6}"/>
              </a:ext>
            </a:extLst>
          </p:cNvPr>
          <p:cNvSpPr txBox="1"/>
          <p:nvPr/>
        </p:nvSpPr>
        <p:spPr>
          <a:xfrm>
            <a:off x="904923" y="1425692"/>
            <a:ext cx="2246769" cy="369332"/>
          </a:xfrm>
          <a:prstGeom prst="rect">
            <a:avLst/>
          </a:prstGeom>
          <a:noFill/>
        </p:spPr>
        <p:txBody>
          <a:bodyPr wrap="none" rtlCol="0">
            <a:spAutoFit/>
          </a:bodyPr>
          <a:lstStyle/>
          <a:p>
            <a:r>
              <a:rPr lang="en-US"/>
              <a:t>Non-Cancerous Types</a:t>
            </a:r>
          </a:p>
        </p:txBody>
      </p:sp>
      <p:sp>
        <p:nvSpPr>
          <p:cNvPr id="24" name="TextBox 23">
            <a:extLst>
              <a:ext uri="{FF2B5EF4-FFF2-40B4-BE49-F238E27FC236}">
                <a16:creationId xmlns:a16="http://schemas.microsoft.com/office/drawing/2014/main" id="{91DECFF0-020D-E339-2FE2-896C2E6E5A68}"/>
              </a:ext>
            </a:extLst>
          </p:cNvPr>
          <p:cNvSpPr txBox="1"/>
          <p:nvPr/>
        </p:nvSpPr>
        <p:spPr>
          <a:xfrm>
            <a:off x="4515392" y="1425692"/>
            <a:ext cx="2846292" cy="369332"/>
          </a:xfrm>
          <a:prstGeom prst="rect">
            <a:avLst/>
          </a:prstGeom>
          <a:noFill/>
        </p:spPr>
        <p:txBody>
          <a:bodyPr wrap="none" rtlCol="0">
            <a:spAutoFit/>
          </a:bodyPr>
          <a:lstStyle/>
          <a:p>
            <a:r>
              <a:rPr lang="en-US"/>
              <a:t>Potentially Cancerous Types </a:t>
            </a:r>
          </a:p>
        </p:txBody>
      </p:sp>
      <p:sp>
        <p:nvSpPr>
          <p:cNvPr id="25" name="TextBox 24">
            <a:extLst>
              <a:ext uri="{FF2B5EF4-FFF2-40B4-BE49-F238E27FC236}">
                <a16:creationId xmlns:a16="http://schemas.microsoft.com/office/drawing/2014/main" id="{7EC6FA86-D0C1-D0BE-089F-FBF24DCB1ED7}"/>
              </a:ext>
            </a:extLst>
          </p:cNvPr>
          <p:cNvSpPr txBox="1"/>
          <p:nvPr/>
        </p:nvSpPr>
        <p:spPr>
          <a:xfrm>
            <a:off x="8978666" y="1425692"/>
            <a:ext cx="1749838" cy="369332"/>
          </a:xfrm>
          <a:prstGeom prst="rect">
            <a:avLst/>
          </a:prstGeom>
          <a:noFill/>
        </p:spPr>
        <p:txBody>
          <a:bodyPr wrap="none" rtlCol="0">
            <a:spAutoFit/>
          </a:bodyPr>
          <a:lstStyle/>
          <a:p>
            <a:r>
              <a:rPr lang="en-US"/>
              <a:t>Cancerous Types</a:t>
            </a:r>
          </a:p>
        </p:txBody>
      </p:sp>
      <p:pic>
        <p:nvPicPr>
          <p:cNvPr id="26" name="Picture 25">
            <a:extLst>
              <a:ext uri="{FF2B5EF4-FFF2-40B4-BE49-F238E27FC236}">
                <a16:creationId xmlns:a16="http://schemas.microsoft.com/office/drawing/2014/main" id="{9D89C5EB-B200-BFCE-5A17-F8047D6DBC22}"/>
              </a:ext>
            </a:extLst>
          </p:cNvPr>
          <p:cNvPicPr>
            <a:picLocks noChangeAspect="1"/>
          </p:cNvPicPr>
          <p:nvPr/>
        </p:nvPicPr>
        <p:blipFill rotWithShape="1">
          <a:blip r:embed="rId3"/>
          <a:srcRect l="75504" t="92282" r="15531" b="5218"/>
          <a:stretch/>
        </p:blipFill>
        <p:spPr>
          <a:xfrm>
            <a:off x="3151692" y="5398021"/>
            <a:ext cx="807677" cy="413173"/>
          </a:xfrm>
          <a:prstGeom prst="rect">
            <a:avLst/>
          </a:prstGeom>
        </p:spPr>
      </p:pic>
      <p:pic>
        <p:nvPicPr>
          <p:cNvPr id="27" name="Picture 26">
            <a:extLst>
              <a:ext uri="{FF2B5EF4-FFF2-40B4-BE49-F238E27FC236}">
                <a16:creationId xmlns:a16="http://schemas.microsoft.com/office/drawing/2014/main" id="{7A1AEC8A-E4E7-E0C3-F85D-3038D2FEFD65}"/>
              </a:ext>
            </a:extLst>
          </p:cNvPr>
          <p:cNvPicPr>
            <a:picLocks noChangeAspect="1"/>
          </p:cNvPicPr>
          <p:nvPr/>
        </p:nvPicPr>
        <p:blipFill rotWithShape="1">
          <a:blip r:embed="rId3"/>
          <a:srcRect l="84725" t="32488" r="5624" b="64911"/>
          <a:stretch/>
        </p:blipFill>
        <p:spPr>
          <a:xfrm>
            <a:off x="3151692" y="2021885"/>
            <a:ext cx="836052" cy="413173"/>
          </a:xfrm>
          <a:prstGeom prst="rect">
            <a:avLst/>
          </a:prstGeom>
        </p:spPr>
      </p:pic>
      <p:cxnSp>
        <p:nvCxnSpPr>
          <p:cNvPr id="28" name="Straight Arrow Connector 27">
            <a:extLst>
              <a:ext uri="{FF2B5EF4-FFF2-40B4-BE49-F238E27FC236}">
                <a16:creationId xmlns:a16="http://schemas.microsoft.com/office/drawing/2014/main" id="{81DB1318-74F5-6314-1EE9-9B7F63E8C4E3}"/>
              </a:ext>
            </a:extLst>
          </p:cNvPr>
          <p:cNvCxnSpPr>
            <a:cxnSpLocks/>
          </p:cNvCxnSpPr>
          <p:nvPr/>
        </p:nvCxnSpPr>
        <p:spPr>
          <a:xfrm flipV="1">
            <a:off x="2763520" y="2512774"/>
            <a:ext cx="304800" cy="487813"/>
          </a:xfrm>
          <a:prstGeom prst="straightConnector1">
            <a:avLst/>
          </a:prstGeom>
          <a:ln w="3810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Straight Arrow Connector 28">
            <a:extLst>
              <a:ext uri="{FF2B5EF4-FFF2-40B4-BE49-F238E27FC236}">
                <a16:creationId xmlns:a16="http://schemas.microsoft.com/office/drawing/2014/main" id="{0892B3BB-7F3B-DF21-8704-7E0CF8CCC0D7}"/>
              </a:ext>
            </a:extLst>
          </p:cNvPr>
          <p:cNvCxnSpPr>
            <a:cxnSpLocks/>
          </p:cNvCxnSpPr>
          <p:nvPr/>
        </p:nvCxnSpPr>
        <p:spPr>
          <a:xfrm>
            <a:off x="2651038" y="5049520"/>
            <a:ext cx="417282" cy="382788"/>
          </a:xfrm>
          <a:prstGeom prst="straightConnector1">
            <a:avLst/>
          </a:prstGeom>
          <a:ln w="3810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Straight Arrow Connector 29">
            <a:extLst>
              <a:ext uri="{FF2B5EF4-FFF2-40B4-BE49-F238E27FC236}">
                <a16:creationId xmlns:a16="http://schemas.microsoft.com/office/drawing/2014/main" id="{DD92AF09-EB27-876B-E3A1-839F2C8169CD}"/>
              </a:ext>
            </a:extLst>
          </p:cNvPr>
          <p:cNvCxnSpPr>
            <a:cxnSpLocks/>
          </p:cNvCxnSpPr>
          <p:nvPr/>
        </p:nvCxnSpPr>
        <p:spPr>
          <a:xfrm>
            <a:off x="339436" y="2351931"/>
            <a:ext cx="824346" cy="0"/>
          </a:xfrm>
          <a:prstGeom prst="straightConnector1">
            <a:avLst/>
          </a:prstGeom>
          <a:ln w="3810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Straight Arrow Connector 30">
            <a:extLst>
              <a:ext uri="{FF2B5EF4-FFF2-40B4-BE49-F238E27FC236}">
                <a16:creationId xmlns:a16="http://schemas.microsoft.com/office/drawing/2014/main" id="{F1B37E6E-6BF3-A863-7FF8-2A4C197F8D60}"/>
              </a:ext>
            </a:extLst>
          </p:cNvPr>
          <p:cNvCxnSpPr>
            <a:cxnSpLocks/>
          </p:cNvCxnSpPr>
          <p:nvPr/>
        </p:nvCxnSpPr>
        <p:spPr>
          <a:xfrm>
            <a:off x="670741" y="3924422"/>
            <a:ext cx="824346" cy="0"/>
          </a:xfrm>
          <a:prstGeom prst="straightConnector1">
            <a:avLst/>
          </a:prstGeom>
          <a:ln w="3810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32" name="Picture 31">
            <a:extLst>
              <a:ext uri="{FF2B5EF4-FFF2-40B4-BE49-F238E27FC236}">
                <a16:creationId xmlns:a16="http://schemas.microsoft.com/office/drawing/2014/main" id="{66FA2498-3424-5112-BCFF-F5D476E2675E}"/>
              </a:ext>
            </a:extLst>
          </p:cNvPr>
          <p:cNvPicPr>
            <a:picLocks noChangeAspect="1"/>
          </p:cNvPicPr>
          <p:nvPr/>
        </p:nvPicPr>
        <p:blipFill rotWithShape="1">
          <a:blip r:embed="rId4"/>
          <a:srcRect l="92114" t="55358" r="1144" b="40881"/>
          <a:stretch/>
        </p:blipFill>
        <p:spPr>
          <a:xfrm>
            <a:off x="7320459" y="3429000"/>
            <a:ext cx="907474" cy="491836"/>
          </a:xfrm>
          <a:prstGeom prst="rect">
            <a:avLst/>
          </a:prstGeom>
        </p:spPr>
      </p:pic>
      <p:pic>
        <p:nvPicPr>
          <p:cNvPr id="33" name="Picture 32">
            <a:extLst>
              <a:ext uri="{FF2B5EF4-FFF2-40B4-BE49-F238E27FC236}">
                <a16:creationId xmlns:a16="http://schemas.microsoft.com/office/drawing/2014/main" id="{38C0586A-9443-AAFD-A310-FC3C3C698075}"/>
              </a:ext>
            </a:extLst>
          </p:cNvPr>
          <p:cNvPicPr>
            <a:picLocks noChangeAspect="1"/>
          </p:cNvPicPr>
          <p:nvPr/>
        </p:nvPicPr>
        <p:blipFill rotWithShape="1">
          <a:blip r:embed="rId4"/>
          <a:srcRect l="65690" t="85644" r="28513" b="11605"/>
          <a:stretch/>
        </p:blipFill>
        <p:spPr>
          <a:xfrm>
            <a:off x="6412985" y="4687524"/>
            <a:ext cx="907474" cy="418320"/>
          </a:xfrm>
          <a:prstGeom prst="rect">
            <a:avLst/>
          </a:prstGeom>
        </p:spPr>
      </p:pic>
      <p:pic>
        <p:nvPicPr>
          <p:cNvPr id="34" name="Picture 33">
            <a:extLst>
              <a:ext uri="{FF2B5EF4-FFF2-40B4-BE49-F238E27FC236}">
                <a16:creationId xmlns:a16="http://schemas.microsoft.com/office/drawing/2014/main" id="{0246B491-BE56-105D-612A-3F19A010F91E}"/>
              </a:ext>
            </a:extLst>
          </p:cNvPr>
          <p:cNvPicPr>
            <a:picLocks noChangeAspect="1"/>
          </p:cNvPicPr>
          <p:nvPr/>
        </p:nvPicPr>
        <p:blipFill rotWithShape="1">
          <a:blip r:embed="rId5"/>
          <a:srcRect l="91994" t="93866" r="3632" b="4395"/>
          <a:stretch/>
        </p:blipFill>
        <p:spPr>
          <a:xfrm>
            <a:off x="10745403" y="4829639"/>
            <a:ext cx="831273" cy="439761"/>
          </a:xfrm>
          <a:prstGeom prst="rect">
            <a:avLst/>
          </a:prstGeom>
        </p:spPr>
      </p:pic>
      <p:pic>
        <p:nvPicPr>
          <p:cNvPr id="35" name="Picture 34">
            <a:extLst>
              <a:ext uri="{FF2B5EF4-FFF2-40B4-BE49-F238E27FC236}">
                <a16:creationId xmlns:a16="http://schemas.microsoft.com/office/drawing/2014/main" id="{B68E4791-2AF0-0B1F-FFBF-0B79938512AE}"/>
              </a:ext>
            </a:extLst>
          </p:cNvPr>
          <p:cNvPicPr>
            <a:picLocks noChangeAspect="1"/>
          </p:cNvPicPr>
          <p:nvPr/>
        </p:nvPicPr>
        <p:blipFill rotWithShape="1">
          <a:blip r:embed="rId5"/>
          <a:srcRect l="91994" t="93866" r="3632" b="4395"/>
          <a:stretch/>
        </p:blipFill>
        <p:spPr>
          <a:xfrm>
            <a:off x="9228330" y="1995297"/>
            <a:ext cx="831273" cy="439761"/>
          </a:xfrm>
          <a:prstGeom prst="rect">
            <a:avLst/>
          </a:prstGeom>
        </p:spPr>
      </p:pic>
    </p:spTree>
    <p:extLst>
      <p:ext uri="{BB962C8B-B14F-4D97-AF65-F5344CB8AC3E}">
        <p14:creationId xmlns:p14="http://schemas.microsoft.com/office/powerpoint/2010/main" val="412189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par>
                                <p:cTn id="16" presetID="2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22" presetClass="entr" presetSubtype="8"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left)">
                                      <p:cBhvr>
                                        <p:cTn id="29" dur="500"/>
                                        <p:tgtEl>
                                          <p:spTgt spid="29"/>
                                        </p:tgtEl>
                                      </p:cBhvr>
                                    </p:animEffect>
                                  </p:childTnLst>
                                </p:cTn>
                              </p:par>
                              <p:par>
                                <p:cTn id="30" presetID="22" presetClass="entr" presetSubtype="8"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10"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par>
                                <p:cTn id="58" presetID="10" presetClass="entr" presetSubtype="0" fill="hold"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D940-45D6-1890-9070-1FC691F4CB86}"/>
              </a:ext>
            </a:extLst>
          </p:cNvPr>
          <p:cNvSpPr>
            <a:spLocks noGrp="1"/>
          </p:cNvSpPr>
          <p:nvPr>
            <p:ph type="title"/>
          </p:nvPr>
        </p:nvSpPr>
        <p:spPr>
          <a:xfrm>
            <a:off x="246888" y="256032"/>
            <a:ext cx="11704320" cy="512064"/>
          </a:xfrm>
        </p:spPr>
        <p:txBody>
          <a:bodyPr>
            <a:normAutofit fontScale="90000"/>
          </a:bodyPr>
          <a:lstStyle/>
          <a:p>
            <a:r>
              <a:rPr lang="en-US"/>
              <a:t>OUR PRODUCT</a:t>
            </a:r>
          </a:p>
        </p:txBody>
      </p:sp>
      <p:pic>
        <p:nvPicPr>
          <p:cNvPr id="5" name="Picture 4" descr="A computer monitor and a machine&#10;&#10;Description automatically generated">
            <a:extLst>
              <a:ext uri="{FF2B5EF4-FFF2-40B4-BE49-F238E27FC236}">
                <a16:creationId xmlns:a16="http://schemas.microsoft.com/office/drawing/2014/main" id="{DEBE0ED1-735E-F0F1-916E-3648F03F3E61}"/>
              </a:ext>
            </a:extLst>
          </p:cNvPr>
          <p:cNvPicPr>
            <a:picLocks noChangeAspect="1"/>
          </p:cNvPicPr>
          <p:nvPr/>
        </p:nvPicPr>
        <p:blipFill>
          <a:blip r:embed="rId3"/>
          <a:stretch>
            <a:fillRect/>
          </a:stretch>
        </p:blipFill>
        <p:spPr>
          <a:xfrm>
            <a:off x="1253229" y="2648967"/>
            <a:ext cx="3551280" cy="2730328"/>
          </a:xfrm>
          <a:prstGeom prst="flowChartAlternateProcess">
            <a:avLst/>
          </a:prstGeom>
        </p:spPr>
      </p:pic>
      <p:sp>
        <p:nvSpPr>
          <p:cNvPr id="7" name="TextBox 6">
            <a:extLst>
              <a:ext uri="{FF2B5EF4-FFF2-40B4-BE49-F238E27FC236}">
                <a16:creationId xmlns:a16="http://schemas.microsoft.com/office/drawing/2014/main" id="{85BD7D05-FE75-2B30-5D7A-3EFA70B2C0ED}"/>
              </a:ext>
            </a:extLst>
          </p:cNvPr>
          <p:cNvSpPr txBox="1"/>
          <p:nvPr/>
        </p:nvSpPr>
        <p:spPr>
          <a:xfrm>
            <a:off x="1592396" y="2102491"/>
            <a:ext cx="273908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t>Scanning</a:t>
            </a:r>
          </a:p>
        </p:txBody>
      </p:sp>
      <p:sp>
        <p:nvSpPr>
          <p:cNvPr id="9" name="Arrow: Right 8">
            <a:extLst>
              <a:ext uri="{FF2B5EF4-FFF2-40B4-BE49-F238E27FC236}">
                <a16:creationId xmlns:a16="http://schemas.microsoft.com/office/drawing/2014/main" id="{7830B0C4-41C9-912F-2B2B-CA21C46088AF}"/>
              </a:ext>
            </a:extLst>
          </p:cNvPr>
          <p:cNvSpPr/>
          <p:nvPr/>
        </p:nvSpPr>
        <p:spPr>
          <a:xfrm>
            <a:off x="4804669" y="3908893"/>
            <a:ext cx="758003" cy="195648"/>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A0A64DC1-EF0B-A384-2E75-A06863C3FB50}"/>
              </a:ext>
            </a:extLst>
          </p:cNvPr>
          <p:cNvSpPr/>
          <p:nvPr/>
        </p:nvSpPr>
        <p:spPr>
          <a:xfrm>
            <a:off x="8305874" y="3908893"/>
            <a:ext cx="758003" cy="195648"/>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C495CC4-5B35-0FF0-AC2A-DC74C4134EF0}"/>
              </a:ext>
            </a:extLst>
          </p:cNvPr>
          <p:cNvSpPr txBox="1"/>
          <p:nvPr/>
        </p:nvSpPr>
        <p:spPr>
          <a:xfrm>
            <a:off x="5801032" y="2102491"/>
            <a:ext cx="234941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t>System</a:t>
            </a:r>
          </a:p>
        </p:txBody>
      </p:sp>
      <p:pic>
        <p:nvPicPr>
          <p:cNvPr id="10" name="Picture 9" descr="System - Free computer icons">
            <a:extLst>
              <a:ext uri="{FF2B5EF4-FFF2-40B4-BE49-F238E27FC236}">
                <a16:creationId xmlns:a16="http://schemas.microsoft.com/office/drawing/2014/main" id="{87C076E9-AE98-DE72-EFEB-9F09A035CBB7}"/>
              </a:ext>
            </a:extLst>
          </p:cNvPr>
          <p:cNvPicPr>
            <a:picLocks noChangeAspect="1"/>
          </p:cNvPicPr>
          <p:nvPr/>
        </p:nvPicPr>
        <p:blipFill rotWithShape="1">
          <a:blip r:embed="rId4"/>
          <a:srcRect t="-110" b="110"/>
          <a:stretch/>
        </p:blipFill>
        <p:spPr>
          <a:xfrm>
            <a:off x="5562672" y="2650807"/>
            <a:ext cx="2743202" cy="2743203"/>
          </a:xfrm>
          <a:prstGeom prst="rect">
            <a:avLst/>
          </a:prstGeom>
        </p:spPr>
      </p:pic>
      <p:pic>
        <p:nvPicPr>
          <p:cNvPr id="19" name="Picture 18" descr="Report Icon, Transparent Report.PNG ...">
            <a:extLst>
              <a:ext uri="{FF2B5EF4-FFF2-40B4-BE49-F238E27FC236}">
                <a16:creationId xmlns:a16="http://schemas.microsoft.com/office/drawing/2014/main" id="{F95EEBFC-29C3-152B-CCEF-B3B140AB792A}"/>
              </a:ext>
            </a:extLst>
          </p:cNvPr>
          <p:cNvPicPr>
            <a:picLocks noChangeAspect="1"/>
          </p:cNvPicPr>
          <p:nvPr/>
        </p:nvPicPr>
        <p:blipFill rotWithShape="1">
          <a:blip r:embed="rId5"/>
          <a:srcRect l="11060" t="2778" r="11060" b="1852"/>
          <a:stretch/>
        </p:blipFill>
        <p:spPr>
          <a:xfrm>
            <a:off x="9079641" y="2883784"/>
            <a:ext cx="1669071" cy="2043909"/>
          </a:xfrm>
          <a:prstGeom prst="roundRect">
            <a:avLst/>
          </a:prstGeom>
        </p:spPr>
      </p:pic>
      <p:sp>
        <p:nvSpPr>
          <p:cNvPr id="21" name="TextBox 20">
            <a:extLst>
              <a:ext uri="{FF2B5EF4-FFF2-40B4-BE49-F238E27FC236}">
                <a16:creationId xmlns:a16="http://schemas.microsoft.com/office/drawing/2014/main" id="{E9246C25-9690-C1EE-B939-46936C076CFA}"/>
              </a:ext>
            </a:extLst>
          </p:cNvPr>
          <p:cNvSpPr txBox="1"/>
          <p:nvPr/>
        </p:nvSpPr>
        <p:spPr>
          <a:xfrm>
            <a:off x="8542488" y="1910131"/>
            <a:ext cx="273908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t>Prediction</a:t>
            </a:r>
            <a:br>
              <a:rPr lang="en-US" sz="2800"/>
            </a:br>
            <a:r>
              <a:rPr lang="en-US" sz="2800"/>
              <a:t>Report</a:t>
            </a:r>
          </a:p>
        </p:txBody>
      </p:sp>
      <p:sp>
        <p:nvSpPr>
          <p:cNvPr id="3" name="TextBox 2">
            <a:extLst>
              <a:ext uri="{FF2B5EF4-FFF2-40B4-BE49-F238E27FC236}">
                <a16:creationId xmlns:a16="http://schemas.microsoft.com/office/drawing/2014/main" id="{92E25002-6262-6D10-12F6-F7B7BBE07710}"/>
              </a:ext>
            </a:extLst>
          </p:cNvPr>
          <p:cNvSpPr txBox="1"/>
          <p:nvPr/>
        </p:nvSpPr>
        <p:spPr>
          <a:xfrm>
            <a:off x="1659328" y="5448963"/>
            <a:ext cx="2739081"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a:t>(Data)</a:t>
            </a:r>
            <a:endParaRPr lang="en-US"/>
          </a:p>
        </p:txBody>
      </p:sp>
      <p:sp>
        <p:nvSpPr>
          <p:cNvPr id="4" name="TextBox 3">
            <a:extLst>
              <a:ext uri="{FF2B5EF4-FFF2-40B4-BE49-F238E27FC236}">
                <a16:creationId xmlns:a16="http://schemas.microsoft.com/office/drawing/2014/main" id="{615EEA6E-0C7A-A8CF-A2EB-FCEB5260CC41}"/>
              </a:ext>
            </a:extLst>
          </p:cNvPr>
          <p:cNvSpPr txBox="1"/>
          <p:nvPr/>
        </p:nvSpPr>
        <p:spPr>
          <a:xfrm>
            <a:off x="5712542" y="5448963"/>
            <a:ext cx="2437900"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a:t>(Model)</a:t>
            </a:r>
            <a:endParaRPr lang="en-US"/>
          </a:p>
        </p:txBody>
      </p:sp>
      <p:sp>
        <p:nvSpPr>
          <p:cNvPr id="6" name="TextBox 5">
            <a:extLst>
              <a:ext uri="{FF2B5EF4-FFF2-40B4-BE49-F238E27FC236}">
                <a16:creationId xmlns:a16="http://schemas.microsoft.com/office/drawing/2014/main" id="{E80DF871-F1F9-F4EF-940B-69FDB99CC7C1}"/>
              </a:ext>
            </a:extLst>
          </p:cNvPr>
          <p:cNvSpPr txBox="1"/>
          <p:nvPr/>
        </p:nvSpPr>
        <p:spPr>
          <a:xfrm>
            <a:off x="8542488" y="5448963"/>
            <a:ext cx="2739081"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a:t>(Output)</a:t>
            </a:r>
            <a:endParaRPr lang="en-US"/>
          </a:p>
        </p:txBody>
      </p:sp>
    </p:spTree>
    <p:extLst>
      <p:ext uri="{BB962C8B-B14F-4D97-AF65-F5344CB8AC3E}">
        <p14:creationId xmlns:p14="http://schemas.microsoft.com/office/powerpoint/2010/main" val="195667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4" grpId="0"/>
      <p:bldP spid="21" grpId="0"/>
      <p:bldP spid="3" grpId="0"/>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3D9787B7-DBC1-D94B-CD36-D6EC3C71F458}"/>
              </a:ext>
            </a:extLst>
          </p:cNvPr>
          <p:cNvGrpSpPr/>
          <p:nvPr/>
        </p:nvGrpSpPr>
        <p:grpSpPr>
          <a:xfrm>
            <a:off x="452042" y="1783120"/>
            <a:ext cx="3043447" cy="2744296"/>
            <a:chOff x="8398648" y="1755985"/>
            <a:chExt cx="3043447" cy="2744296"/>
          </a:xfrm>
        </p:grpSpPr>
        <p:sp>
          <p:nvSpPr>
            <p:cNvPr id="11" name="Rectangle 10">
              <a:extLst>
                <a:ext uri="{FF2B5EF4-FFF2-40B4-BE49-F238E27FC236}">
                  <a16:creationId xmlns:a16="http://schemas.microsoft.com/office/drawing/2014/main" id="{88E9681A-A778-F500-E464-0894C2C784FE}"/>
                </a:ext>
              </a:extLst>
            </p:cNvPr>
            <p:cNvSpPr/>
            <p:nvPr/>
          </p:nvSpPr>
          <p:spPr>
            <a:xfrm>
              <a:off x="8399929" y="1864658"/>
              <a:ext cx="3039036" cy="2635623"/>
            </a:xfrm>
            <a:prstGeom prst="flowChartAlternateProcess">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ick and cross symbol. Green checkmark OK and red X icons">
              <a:extLst>
                <a:ext uri="{FF2B5EF4-FFF2-40B4-BE49-F238E27FC236}">
                  <a16:creationId xmlns:a16="http://schemas.microsoft.com/office/drawing/2014/main" id="{B0005165-47B3-5A74-846E-0C0FCD3A4A9F}"/>
                </a:ext>
              </a:extLst>
            </p:cNvPr>
            <p:cNvPicPr>
              <a:picLocks noChangeAspect="1"/>
            </p:cNvPicPr>
            <p:nvPr/>
          </p:nvPicPr>
          <p:blipFill rotWithShape="1">
            <a:blip r:embed="rId3"/>
            <a:srcRect b="18627"/>
            <a:stretch/>
          </p:blipFill>
          <p:spPr>
            <a:xfrm>
              <a:off x="8548772" y="2859243"/>
              <a:ext cx="2743200" cy="1488143"/>
            </a:xfrm>
            <a:prstGeom prst="flowChartAlternateProcess">
              <a:avLst/>
            </a:prstGeom>
          </p:spPr>
        </p:pic>
        <p:sp>
          <p:nvSpPr>
            <p:cNvPr id="13" name="TextBox 12">
              <a:extLst>
                <a:ext uri="{FF2B5EF4-FFF2-40B4-BE49-F238E27FC236}">
                  <a16:creationId xmlns:a16="http://schemas.microsoft.com/office/drawing/2014/main" id="{C69F2ED6-599E-1AC1-DEF4-4B0527945F68}"/>
                </a:ext>
              </a:extLst>
            </p:cNvPr>
            <p:cNvSpPr txBox="1"/>
            <p:nvPr/>
          </p:nvSpPr>
          <p:spPr>
            <a:xfrm>
              <a:off x="8398648" y="1755985"/>
              <a:ext cx="3043447" cy="1464231"/>
            </a:xfrm>
            <a:prstGeom prst="flowChartAlternateProcess">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000">
                  <a:solidFill>
                    <a:srgbClr val="FF0000"/>
                  </a:solidFill>
                </a:rPr>
                <a:t>Image Classification</a:t>
              </a:r>
              <a:endParaRPr lang="en-US"/>
            </a:p>
          </p:txBody>
        </p:sp>
      </p:grpSp>
      <p:pic>
        <p:nvPicPr>
          <p:cNvPr id="21" name="Picture 20" descr="Image result for good gui">
            <a:extLst>
              <a:ext uri="{FF2B5EF4-FFF2-40B4-BE49-F238E27FC236}">
                <a16:creationId xmlns:a16="http://schemas.microsoft.com/office/drawing/2014/main" id="{1F9AD25D-62C2-B7D1-896E-6D2E09E771CC}"/>
              </a:ext>
            </a:extLst>
          </p:cNvPr>
          <p:cNvPicPr>
            <a:picLocks noChangeAspect="1"/>
          </p:cNvPicPr>
          <p:nvPr/>
        </p:nvPicPr>
        <p:blipFill>
          <a:blip r:embed="rId4"/>
          <a:stretch>
            <a:fillRect/>
          </a:stretch>
        </p:blipFill>
        <p:spPr>
          <a:xfrm>
            <a:off x="3985903" y="1744587"/>
            <a:ext cx="4596712" cy="2826943"/>
          </a:xfrm>
          <a:prstGeom prst="flowChartAlternateProcess">
            <a:avLst/>
          </a:prstGeom>
        </p:spPr>
      </p:pic>
      <p:pic>
        <p:nvPicPr>
          <p:cNvPr id="22" name="Picture 21" descr="Clock Cartoon Pictures - ClipArt Best">
            <a:extLst>
              <a:ext uri="{FF2B5EF4-FFF2-40B4-BE49-F238E27FC236}">
                <a16:creationId xmlns:a16="http://schemas.microsoft.com/office/drawing/2014/main" id="{ECA49881-F45A-38BC-8137-659ADAEAFECC}"/>
              </a:ext>
            </a:extLst>
          </p:cNvPr>
          <p:cNvPicPr>
            <a:picLocks noChangeAspect="1"/>
          </p:cNvPicPr>
          <p:nvPr/>
        </p:nvPicPr>
        <p:blipFill>
          <a:blip r:embed="rId5"/>
          <a:stretch>
            <a:fillRect/>
          </a:stretch>
        </p:blipFill>
        <p:spPr>
          <a:xfrm>
            <a:off x="9031578" y="1791608"/>
            <a:ext cx="2743200" cy="2743200"/>
          </a:xfrm>
          <a:prstGeom prst="rect">
            <a:avLst/>
          </a:prstGeom>
        </p:spPr>
      </p:pic>
      <p:sp>
        <p:nvSpPr>
          <p:cNvPr id="25" name="TextBox 24">
            <a:extLst>
              <a:ext uri="{FF2B5EF4-FFF2-40B4-BE49-F238E27FC236}">
                <a16:creationId xmlns:a16="http://schemas.microsoft.com/office/drawing/2014/main" id="{99107E5B-0B6A-AB9C-8259-B09FBF2017F0}"/>
              </a:ext>
            </a:extLst>
          </p:cNvPr>
          <p:cNvSpPr txBox="1"/>
          <p:nvPr/>
        </p:nvSpPr>
        <p:spPr>
          <a:xfrm>
            <a:off x="452042" y="4884575"/>
            <a:ext cx="3052869" cy="113877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400"/>
              <a:t>Whole-Slide Image Classification</a:t>
            </a:r>
            <a:br>
              <a:rPr lang="en-US" sz="2400"/>
            </a:br>
            <a:r>
              <a:rPr lang="en-US" sz="2000">
                <a:hlinkClick r:id="rId6"/>
              </a:rPr>
              <a:t>(</a:t>
            </a:r>
            <a:r>
              <a:rPr lang="en-US" sz="2000" err="1">
                <a:hlinkClick r:id="rId6"/>
              </a:rPr>
              <a:t>Khened</a:t>
            </a:r>
            <a:r>
              <a:rPr lang="en-US" sz="2000">
                <a:hlinkClick r:id="rId6"/>
              </a:rPr>
              <a:t> et al.)</a:t>
            </a:r>
            <a:endParaRPr lang="en-US" sz="2000"/>
          </a:p>
        </p:txBody>
      </p:sp>
      <p:sp>
        <p:nvSpPr>
          <p:cNvPr id="27" name="TextBox 26">
            <a:extLst>
              <a:ext uri="{FF2B5EF4-FFF2-40B4-BE49-F238E27FC236}">
                <a16:creationId xmlns:a16="http://schemas.microsoft.com/office/drawing/2014/main" id="{5C82A555-C9E8-01D0-EC87-6E9E81F013EE}"/>
              </a:ext>
            </a:extLst>
          </p:cNvPr>
          <p:cNvSpPr txBox="1"/>
          <p:nvPr/>
        </p:nvSpPr>
        <p:spPr>
          <a:xfrm>
            <a:off x="3985349" y="4883011"/>
            <a:ext cx="4596921" cy="46166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400"/>
              <a:t>Functional GUI:</a:t>
            </a:r>
          </a:p>
        </p:txBody>
      </p:sp>
      <p:sp>
        <p:nvSpPr>
          <p:cNvPr id="29" name="TextBox 28">
            <a:extLst>
              <a:ext uri="{FF2B5EF4-FFF2-40B4-BE49-F238E27FC236}">
                <a16:creationId xmlns:a16="http://schemas.microsoft.com/office/drawing/2014/main" id="{0C4E6EDA-7348-6BA0-D82D-8F79D84C1199}"/>
              </a:ext>
            </a:extLst>
          </p:cNvPr>
          <p:cNvSpPr txBox="1"/>
          <p:nvPr/>
        </p:nvSpPr>
        <p:spPr>
          <a:xfrm>
            <a:off x="9062803" y="4878948"/>
            <a:ext cx="2711975" cy="83099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400"/>
              <a:t>Training Time: </a:t>
            </a:r>
            <a:br>
              <a:rPr lang="en-US" sz="2400"/>
            </a:br>
            <a:r>
              <a:rPr lang="en-US" sz="2400"/>
              <a:t>&lt; 3 Days</a:t>
            </a:r>
          </a:p>
        </p:txBody>
      </p:sp>
      <p:sp>
        <p:nvSpPr>
          <p:cNvPr id="4" name="TextBox 3">
            <a:extLst>
              <a:ext uri="{FF2B5EF4-FFF2-40B4-BE49-F238E27FC236}">
                <a16:creationId xmlns:a16="http://schemas.microsoft.com/office/drawing/2014/main" id="{B742E81B-DAC6-BD0E-12B4-94CDACD09AA4}"/>
              </a:ext>
            </a:extLst>
          </p:cNvPr>
          <p:cNvSpPr txBox="1"/>
          <p:nvPr/>
        </p:nvSpPr>
        <p:spPr>
          <a:xfrm>
            <a:off x="3983288" y="5344676"/>
            <a:ext cx="4596921"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285750" indent="-285750" algn="ctr">
              <a:buFont typeface="Arial"/>
              <a:buChar char="•"/>
            </a:pPr>
            <a:r>
              <a:rPr lang="en-US" sz="2000"/>
              <a:t>Shows location of labeled areas</a:t>
            </a:r>
          </a:p>
        </p:txBody>
      </p:sp>
      <p:sp>
        <p:nvSpPr>
          <p:cNvPr id="6" name="TextBox 5">
            <a:extLst>
              <a:ext uri="{FF2B5EF4-FFF2-40B4-BE49-F238E27FC236}">
                <a16:creationId xmlns:a16="http://schemas.microsoft.com/office/drawing/2014/main" id="{E540D730-E063-EFC3-5B00-06EF2BD6D9D2}"/>
              </a:ext>
            </a:extLst>
          </p:cNvPr>
          <p:cNvSpPr txBox="1"/>
          <p:nvPr/>
        </p:nvSpPr>
        <p:spPr>
          <a:xfrm>
            <a:off x="3983288" y="5709945"/>
            <a:ext cx="4596921"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285750" indent="-285750" algn="ctr">
              <a:buFont typeface="Arial"/>
              <a:buChar char="•"/>
            </a:pPr>
            <a:r>
              <a:rPr lang="en-US" sz="2000"/>
              <a:t>Display slide cancer statistics</a:t>
            </a:r>
          </a:p>
        </p:txBody>
      </p:sp>
      <p:sp>
        <p:nvSpPr>
          <p:cNvPr id="5" name="Title 4">
            <a:extLst>
              <a:ext uri="{FF2B5EF4-FFF2-40B4-BE49-F238E27FC236}">
                <a16:creationId xmlns:a16="http://schemas.microsoft.com/office/drawing/2014/main" id="{5006DBFE-9E9E-A5F1-31E9-B3815B846AE8}"/>
              </a:ext>
            </a:extLst>
          </p:cNvPr>
          <p:cNvSpPr>
            <a:spLocks noGrp="1"/>
          </p:cNvSpPr>
          <p:nvPr>
            <p:ph type="title"/>
          </p:nvPr>
        </p:nvSpPr>
        <p:spPr>
          <a:xfrm>
            <a:off x="246888" y="256032"/>
            <a:ext cx="11704320" cy="512064"/>
          </a:xfrm>
        </p:spPr>
        <p:txBody>
          <a:bodyPr>
            <a:normAutofit fontScale="90000"/>
          </a:bodyPr>
          <a:lstStyle/>
          <a:p>
            <a:r>
              <a:rPr lang="en-US"/>
              <a:t>Design Criteria &amp; Requirements</a:t>
            </a:r>
          </a:p>
        </p:txBody>
      </p:sp>
    </p:spTree>
    <p:extLst>
      <p:ext uri="{BB962C8B-B14F-4D97-AF65-F5344CB8AC3E}">
        <p14:creationId xmlns:p14="http://schemas.microsoft.com/office/powerpoint/2010/main" val="275208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D4D7B1AF-B881-56A4-7FEB-8177774E8419}"/>
              </a:ext>
            </a:extLst>
          </p:cNvPr>
          <p:cNvGrpSpPr/>
          <p:nvPr/>
        </p:nvGrpSpPr>
        <p:grpSpPr>
          <a:xfrm>
            <a:off x="6593735" y="2242123"/>
            <a:ext cx="4774250" cy="3298370"/>
            <a:chOff x="7415893" y="1779814"/>
            <a:chExt cx="4774250" cy="3298370"/>
          </a:xfrm>
        </p:grpSpPr>
        <p:sp>
          <p:nvSpPr>
            <p:cNvPr id="17" name="Rectangle 16">
              <a:extLst>
                <a:ext uri="{FF2B5EF4-FFF2-40B4-BE49-F238E27FC236}">
                  <a16:creationId xmlns:a16="http://schemas.microsoft.com/office/drawing/2014/main" id="{B5BBE56C-DE56-2865-2967-4F6A788D9DE6}"/>
                </a:ext>
              </a:extLst>
            </p:cNvPr>
            <p:cNvSpPr/>
            <p:nvPr/>
          </p:nvSpPr>
          <p:spPr>
            <a:xfrm>
              <a:off x="7415893" y="1779814"/>
              <a:ext cx="4495800" cy="3298370"/>
            </a:xfrm>
            <a:prstGeom prst="flowChartAlternateProcess">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diagram of different types of positive indicators&#10;&#10;Description automatically generated">
              <a:extLst>
                <a:ext uri="{FF2B5EF4-FFF2-40B4-BE49-F238E27FC236}">
                  <a16:creationId xmlns:a16="http://schemas.microsoft.com/office/drawing/2014/main" id="{36F39477-E765-8AC4-537D-B197A51462D1}"/>
                </a:ext>
              </a:extLst>
            </p:cNvPr>
            <p:cNvPicPr>
              <a:picLocks noChangeAspect="1"/>
            </p:cNvPicPr>
            <p:nvPr/>
          </p:nvPicPr>
          <p:blipFill rotWithShape="1">
            <a:blip r:embed="rId3"/>
            <a:srcRect l="70129" t="37490" r="23520" b="49681"/>
            <a:stretch/>
          </p:blipFill>
          <p:spPr>
            <a:xfrm>
              <a:off x="7798596" y="3194009"/>
              <a:ext cx="692894" cy="731388"/>
            </a:xfrm>
            <a:prstGeom prst="flowChartAlternateProcess">
              <a:avLst/>
            </a:prstGeom>
          </p:spPr>
        </p:pic>
        <p:pic>
          <p:nvPicPr>
            <p:cNvPr id="15" name="Picture 14" descr="A diagram of different types of positive indicators&#10;&#10;Description automatically generated">
              <a:extLst>
                <a:ext uri="{FF2B5EF4-FFF2-40B4-BE49-F238E27FC236}">
                  <a16:creationId xmlns:a16="http://schemas.microsoft.com/office/drawing/2014/main" id="{4FCC7F27-2064-D279-8048-822A82285D9E}"/>
                </a:ext>
              </a:extLst>
            </p:cNvPr>
            <p:cNvPicPr>
              <a:picLocks noChangeAspect="1"/>
            </p:cNvPicPr>
            <p:nvPr/>
          </p:nvPicPr>
          <p:blipFill rotWithShape="1">
            <a:blip r:embed="rId3"/>
            <a:srcRect l="70149" t="51878" r="23463" b="35329"/>
            <a:stretch/>
          </p:blipFill>
          <p:spPr>
            <a:xfrm>
              <a:off x="9750337" y="4065659"/>
              <a:ext cx="695134" cy="720894"/>
            </a:xfrm>
            <a:prstGeom prst="flowChartAlternateProcess">
              <a:avLst/>
            </a:prstGeom>
          </p:spPr>
        </p:pic>
        <p:pic>
          <p:nvPicPr>
            <p:cNvPr id="16" name="Picture 15" descr="A diagram of different types of positive indicators&#10;&#10;Description automatically generated">
              <a:extLst>
                <a:ext uri="{FF2B5EF4-FFF2-40B4-BE49-F238E27FC236}">
                  <a16:creationId xmlns:a16="http://schemas.microsoft.com/office/drawing/2014/main" id="{5477ABD9-7241-79EF-1F63-440243568C09}"/>
                </a:ext>
              </a:extLst>
            </p:cNvPr>
            <p:cNvPicPr>
              <a:picLocks noChangeAspect="1"/>
            </p:cNvPicPr>
            <p:nvPr/>
          </p:nvPicPr>
          <p:blipFill rotWithShape="1">
            <a:blip r:embed="rId3"/>
            <a:srcRect l="91714" t="51878" r="1901" b="35329"/>
            <a:stretch/>
          </p:blipFill>
          <p:spPr>
            <a:xfrm>
              <a:off x="10954931" y="4061400"/>
              <a:ext cx="685504" cy="711501"/>
            </a:xfrm>
            <a:prstGeom prst="flowChartAlternateProcess">
              <a:avLst/>
            </a:prstGeom>
          </p:spPr>
        </p:pic>
        <p:sp>
          <p:nvSpPr>
            <p:cNvPr id="24" name="Rectangle 23">
              <a:extLst>
                <a:ext uri="{FF2B5EF4-FFF2-40B4-BE49-F238E27FC236}">
                  <a16:creationId xmlns:a16="http://schemas.microsoft.com/office/drawing/2014/main" id="{1DF81575-1A95-60AA-95B9-D4036416FF3C}"/>
                </a:ext>
              </a:extLst>
            </p:cNvPr>
            <p:cNvSpPr/>
            <p:nvPr/>
          </p:nvSpPr>
          <p:spPr>
            <a:xfrm>
              <a:off x="7815887" y="3956242"/>
              <a:ext cx="3752932" cy="32107"/>
            </a:xfrm>
            <a:prstGeom prst="flowChartAlternateProcess">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diagram of different types of positive indicators&#10;&#10;Description automatically generated">
              <a:extLst>
                <a:ext uri="{FF2B5EF4-FFF2-40B4-BE49-F238E27FC236}">
                  <a16:creationId xmlns:a16="http://schemas.microsoft.com/office/drawing/2014/main" id="{486EC673-E0CE-1EBA-8AF9-B6F5B83EECF9}"/>
                </a:ext>
              </a:extLst>
            </p:cNvPr>
            <p:cNvPicPr>
              <a:picLocks noChangeAspect="1"/>
            </p:cNvPicPr>
            <p:nvPr/>
          </p:nvPicPr>
          <p:blipFill rotWithShape="1">
            <a:blip r:embed="rId3"/>
            <a:srcRect l="70129" t="37490" r="23520" b="49681"/>
            <a:stretch/>
          </p:blipFill>
          <p:spPr>
            <a:xfrm>
              <a:off x="7798596" y="4037652"/>
              <a:ext cx="692894" cy="731388"/>
            </a:xfrm>
            <a:prstGeom prst="flowChartAlternateProcess">
              <a:avLst/>
            </a:prstGeom>
          </p:spPr>
        </p:pic>
        <p:pic>
          <p:nvPicPr>
            <p:cNvPr id="32" name="Picture 31" descr="A diagram of different types of positive indicators&#10;&#10;Description automatically generated">
              <a:extLst>
                <a:ext uri="{FF2B5EF4-FFF2-40B4-BE49-F238E27FC236}">
                  <a16:creationId xmlns:a16="http://schemas.microsoft.com/office/drawing/2014/main" id="{16678611-9253-143C-F67F-0C3D4309EAE7}"/>
                </a:ext>
              </a:extLst>
            </p:cNvPr>
            <p:cNvPicPr>
              <a:picLocks noChangeAspect="1"/>
            </p:cNvPicPr>
            <p:nvPr/>
          </p:nvPicPr>
          <p:blipFill rotWithShape="1">
            <a:blip r:embed="rId3"/>
            <a:srcRect l="66091" t="52660" r="30087" b="38533"/>
            <a:stretch/>
          </p:blipFill>
          <p:spPr>
            <a:xfrm>
              <a:off x="8563482" y="4170477"/>
              <a:ext cx="410260" cy="489781"/>
            </a:xfrm>
            <a:prstGeom prst="flowChartAlternateProcess">
              <a:avLst/>
            </a:prstGeom>
          </p:spPr>
        </p:pic>
        <p:sp>
          <p:nvSpPr>
            <p:cNvPr id="36" name="TextBox 35">
              <a:extLst>
                <a:ext uri="{FF2B5EF4-FFF2-40B4-BE49-F238E27FC236}">
                  <a16:creationId xmlns:a16="http://schemas.microsoft.com/office/drawing/2014/main" id="{FD0E99B9-F463-3CAB-1C42-CBD32F2046A7}"/>
                </a:ext>
              </a:extLst>
            </p:cNvPr>
            <p:cNvSpPr txBox="1"/>
            <p:nvPr/>
          </p:nvSpPr>
          <p:spPr>
            <a:xfrm>
              <a:off x="8963644" y="3981326"/>
              <a:ext cx="3226499" cy="919401"/>
            </a:xfrm>
            <a:prstGeom prst="flowChartAlternateProcess">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latin typeface="Bell MT"/>
                  <a:cs typeface="Helvetica"/>
                </a:rPr>
                <a:t>.5</a:t>
              </a:r>
              <a:r>
                <a:rPr lang="en-US" sz="2000">
                  <a:latin typeface="Bell MT"/>
                  <a:cs typeface="Helvetica"/>
                </a:rPr>
                <a:t> </a:t>
              </a:r>
              <a:r>
                <a:rPr lang="en-US" sz="4800">
                  <a:latin typeface="Bell MT"/>
                  <a:cs typeface="Helvetica"/>
                </a:rPr>
                <a:t>(    </a:t>
              </a:r>
              <a:r>
                <a:rPr lang="en-US" sz="2000">
                  <a:latin typeface="Bell MT"/>
                  <a:cs typeface="Helvetica"/>
                </a:rPr>
                <a:t>  </a:t>
              </a:r>
              <a:r>
                <a:rPr lang="en-US" sz="4800">
                  <a:latin typeface="Bell MT"/>
                  <a:cs typeface="Helvetica"/>
                </a:rPr>
                <a:t>)</a:t>
              </a:r>
              <a:r>
                <a:rPr lang="en-US" sz="3000">
                  <a:latin typeface="Bell MT"/>
                  <a:cs typeface="Helvetica"/>
                </a:rPr>
                <a:t> </a:t>
              </a:r>
              <a:r>
                <a:rPr lang="en-US" sz="4800">
                  <a:latin typeface="Bell MT"/>
                  <a:cs typeface="Helvetica"/>
                </a:rPr>
                <a:t>(   </a:t>
              </a:r>
              <a:r>
                <a:rPr lang="en-US" sz="4400">
                  <a:latin typeface="Bell MT"/>
                  <a:cs typeface="Helvetica"/>
                </a:rPr>
                <a:t> </a:t>
              </a:r>
              <a:r>
                <a:rPr lang="en-US" sz="2000">
                  <a:latin typeface="Bell MT"/>
                  <a:cs typeface="Helvetica"/>
                </a:rPr>
                <a:t> </a:t>
              </a:r>
              <a:r>
                <a:rPr lang="en-US" sz="1000">
                  <a:latin typeface="Bell MT"/>
                  <a:cs typeface="Helvetica"/>
                </a:rPr>
                <a:t> </a:t>
              </a:r>
              <a:r>
                <a:rPr lang="en-US" sz="4800">
                  <a:latin typeface="Bell MT"/>
                  <a:cs typeface="Helvetica"/>
                </a:rPr>
                <a:t>)</a:t>
              </a:r>
            </a:p>
          </p:txBody>
        </p:sp>
        <p:sp>
          <p:nvSpPr>
            <p:cNvPr id="37" name="TextBox 36">
              <a:extLst>
                <a:ext uri="{FF2B5EF4-FFF2-40B4-BE49-F238E27FC236}">
                  <a16:creationId xmlns:a16="http://schemas.microsoft.com/office/drawing/2014/main" id="{5F3080C3-B90E-EF7B-5C54-1502E738BA31}"/>
                </a:ext>
              </a:extLst>
            </p:cNvPr>
            <p:cNvSpPr txBox="1"/>
            <p:nvPr/>
          </p:nvSpPr>
          <p:spPr>
            <a:xfrm>
              <a:off x="8053551" y="1999422"/>
              <a:ext cx="3507827" cy="578882"/>
            </a:xfrm>
            <a:prstGeom prst="flowChartAlternateProcess">
              <a:avLst/>
            </a:prstGeom>
            <a:noFill/>
            <a:ln w="28575">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800">
                  <a:latin typeface="Bell MT"/>
                  <a:cs typeface="Helvetica"/>
                </a:rPr>
                <a:t>F1 Score</a:t>
              </a:r>
            </a:p>
          </p:txBody>
        </p:sp>
      </p:grpSp>
      <p:sp>
        <p:nvSpPr>
          <p:cNvPr id="43" name="TextBox 42">
            <a:extLst>
              <a:ext uri="{FF2B5EF4-FFF2-40B4-BE49-F238E27FC236}">
                <a16:creationId xmlns:a16="http://schemas.microsoft.com/office/drawing/2014/main" id="{52089693-403A-B22E-3935-B0EBCB079556}"/>
              </a:ext>
            </a:extLst>
          </p:cNvPr>
          <p:cNvSpPr txBox="1"/>
          <p:nvPr/>
        </p:nvSpPr>
        <p:spPr>
          <a:xfrm>
            <a:off x="6596925" y="5624878"/>
            <a:ext cx="4506684" cy="76944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400"/>
              <a:t>F1 Score: &gt;90%</a:t>
            </a:r>
          </a:p>
          <a:p>
            <a:pPr algn="ctr"/>
            <a:r>
              <a:rPr lang="en-US" sz="2000">
                <a:hlinkClick r:id="rId4"/>
              </a:rPr>
              <a:t>(</a:t>
            </a:r>
            <a:r>
              <a:rPr lang="en-US" sz="2000" err="1">
                <a:hlinkClick r:id="rId4"/>
              </a:rPr>
              <a:t>Shawki</a:t>
            </a:r>
            <a:r>
              <a:rPr lang="en-US" sz="2000">
                <a:hlinkClick r:id="rId4"/>
              </a:rPr>
              <a:t> et al.)</a:t>
            </a:r>
          </a:p>
        </p:txBody>
      </p:sp>
      <p:sp>
        <p:nvSpPr>
          <p:cNvPr id="2" name="Oval 1">
            <a:extLst>
              <a:ext uri="{FF2B5EF4-FFF2-40B4-BE49-F238E27FC236}">
                <a16:creationId xmlns:a16="http://schemas.microsoft.com/office/drawing/2014/main" id="{1070C1B1-0014-4B9D-48BC-B44F6AA2C9C6}"/>
              </a:ext>
            </a:extLst>
          </p:cNvPr>
          <p:cNvSpPr/>
          <p:nvPr/>
        </p:nvSpPr>
        <p:spPr>
          <a:xfrm>
            <a:off x="1227116" y="2564460"/>
            <a:ext cx="2741220" cy="2741220"/>
          </a:xfrm>
          <a:prstGeom prst="ellipse">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a:t>    Model</a:t>
            </a:r>
            <a:br>
              <a:rPr lang="en-US" sz="1600"/>
            </a:br>
            <a:r>
              <a:rPr lang="en-US" sz="1600"/>
              <a:t>Predictions</a:t>
            </a:r>
          </a:p>
        </p:txBody>
      </p:sp>
      <p:sp>
        <p:nvSpPr>
          <p:cNvPr id="4" name="Oval 3">
            <a:extLst>
              <a:ext uri="{FF2B5EF4-FFF2-40B4-BE49-F238E27FC236}">
                <a16:creationId xmlns:a16="http://schemas.microsoft.com/office/drawing/2014/main" id="{023D2A1A-8734-1B8D-E7DA-EDF8446F1F73}"/>
              </a:ext>
            </a:extLst>
          </p:cNvPr>
          <p:cNvSpPr/>
          <p:nvPr/>
        </p:nvSpPr>
        <p:spPr>
          <a:xfrm>
            <a:off x="2751116" y="2564460"/>
            <a:ext cx="2741220" cy="2741220"/>
          </a:xfrm>
          <a:prstGeom prst="ellipse">
            <a:avLst/>
          </a:prstGeom>
          <a:solidFill>
            <a:srgbClr val="208DD8"/>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a:r>
              <a:rPr lang="en-US" sz="1600"/>
              <a:t>Pathologist</a:t>
            </a:r>
            <a:br>
              <a:rPr lang="en-US" sz="1600"/>
            </a:br>
            <a:r>
              <a:rPr lang="en-US" sz="1600"/>
              <a:t>Predictions</a:t>
            </a:r>
          </a:p>
        </p:txBody>
      </p:sp>
      <p:sp>
        <p:nvSpPr>
          <p:cNvPr id="7" name="Oval 6">
            <a:extLst>
              <a:ext uri="{FF2B5EF4-FFF2-40B4-BE49-F238E27FC236}">
                <a16:creationId xmlns:a16="http://schemas.microsoft.com/office/drawing/2014/main" id="{9DF0DBB4-95C4-F49E-7196-B9FE01055FA3}"/>
              </a:ext>
            </a:extLst>
          </p:cNvPr>
          <p:cNvSpPr/>
          <p:nvPr/>
        </p:nvSpPr>
        <p:spPr>
          <a:xfrm>
            <a:off x="2751116" y="2792070"/>
            <a:ext cx="1217221" cy="22860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Cohen's Kappa</a:t>
            </a:r>
          </a:p>
        </p:txBody>
      </p:sp>
      <p:sp>
        <p:nvSpPr>
          <p:cNvPr id="18" name="TextBox 17">
            <a:extLst>
              <a:ext uri="{FF2B5EF4-FFF2-40B4-BE49-F238E27FC236}">
                <a16:creationId xmlns:a16="http://schemas.microsoft.com/office/drawing/2014/main" id="{FCFC7199-E9FB-7605-BCAB-DEFF75CE7ED1}"/>
              </a:ext>
            </a:extLst>
          </p:cNvPr>
          <p:cNvSpPr txBox="1"/>
          <p:nvPr/>
        </p:nvSpPr>
        <p:spPr>
          <a:xfrm>
            <a:off x="1227116" y="5624878"/>
            <a:ext cx="4506684" cy="76944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400"/>
              <a:t>Cohen's Kappa: &gt;60%</a:t>
            </a:r>
          </a:p>
          <a:p>
            <a:pPr algn="ctr"/>
            <a:r>
              <a:rPr lang="en-US" sz="2000">
                <a:hlinkClick r:id="rId5"/>
              </a:rPr>
              <a:t>(</a:t>
            </a:r>
            <a:r>
              <a:rPr lang="en-US" sz="2000" err="1">
                <a:hlinkClick r:id="rId5"/>
              </a:rPr>
              <a:t>Wetstein</a:t>
            </a:r>
            <a:r>
              <a:rPr lang="en-US" sz="2000">
                <a:hlinkClick r:id="rId5"/>
              </a:rPr>
              <a:t> et al.)</a:t>
            </a:r>
            <a:endParaRPr lang="en-US" sz="2000"/>
          </a:p>
        </p:txBody>
      </p:sp>
      <p:pic>
        <p:nvPicPr>
          <p:cNvPr id="19" name="Picture 18" descr="Python Logo, symbol, meaning, history, PNG, brand">
            <a:extLst>
              <a:ext uri="{FF2B5EF4-FFF2-40B4-BE49-F238E27FC236}">
                <a16:creationId xmlns:a16="http://schemas.microsoft.com/office/drawing/2014/main" id="{DED9476D-45B5-0620-3EA2-9951E291C1D2}"/>
              </a:ext>
            </a:extLst>
          </p:cNvPr>
          <p:cNvPicPr>
            <a:picLocks noChangeAspect="1"/>
          </p:cNvPicPr>
          <p:nvPr/>
        </p:nvPicPr>
        <p:blipFill>
          <a:blip r:embed="rId6"/>
          <a:stretch>
            <a:fillRect/>
          </a:stretch>
        </p:blipFill>
        <p:spPr>
          <a:xfrm>
            <a:off x="-419100" y="1194731"/>
            <a:ext cx="2743200" cy="1543050"/>
          </a:xfrm>
          <a:prstGeom prst="rect">
            <a:avLst/>
          </a:prstGeom>
        </p:spPr>
      </p:pic>
      <p:sp>
        <p:nvSpPr>
          <p:cNvPr id="5" name="Title 4">
            <a:extLst>
              <a:ext uri="{FF2B5EF4-FFF2-40B4-BE49-F238E27FC236}">
                <a16:creationId xmlns:a16="http://schemas.microsoft.com/office/drawing/2014/main" id="{64D4C5C4-6323-4E9B-AB0E-31D8D701B1BD}"/>
              </a:ext>
            </a:extLst>
          </p:cNvPr>
          <p:cNvSpPr>
            <a:spLocks noGrp="1"/>
          </p:cNvSpPr>
          <p:nvPr>
            <p:ph type="title"/>
          </p:nvPr>
        </p:nvSpPr>
        <p:spPr>
          <a:xfrm>
            <a:off x="246888" y="256032"/>
            <a:ext cx="11704320" cy="512064"/>
          </a:xfrm>
        </p:spPr>
        <p:txBody>
          <a:bodyPr>
            <a:normAutofit fontScale="90000"/>
          </a:bodyPr>
          <a:lstStyle/>
          <a:p>
            <a:r>
              <a:rPr lang="en-US"/>
              <a:t>Design Criteria &amp; Requirements</a:t>
            </a:r>
          </a:p>
        </p:txBody>
      </p:sp>
    </p:spTree>
    <p:extLst>
      <p:ext uri="{BB962C8B-B14F-4D97-AF65-F5344CB8AC3E}">
        <p14:creationId xmlns:p14="http://schemas.microsoft.com/office/powerpoint/2010/main" val="423962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 grpId="0" animBg="1"/>
      <p:bldP spid="4" grpId="0" animBg="1"/>
      <p:bldP spid="7"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FD0ED-F7C1-34B3-B5CB-A0CC2D630E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C62721-4EC0-EB1B-287E-757125FEDA27}"/>
              </a:ext>
            </a:extLst>
          </p:cNvPr>
          <p:cNvSpPr>
            <a:spLocks noGrp="1"/>
          </p:cNvSpPr>
          <p:nvPr>
            <p:ph type="title"/>
          </p:nvPr>
        </p:nvSpPr>
        <p:spPr>
          <a:xfrm>
            <a:off x="246888" y="256032"/>
            <a:ext cx="11704320" cy="512064"/>
          </a:xfrm>
        </p:spPr>
        <p:txBody>
          <a:bodyPr>
            <a:normAutofit fontScale="90000"/>
          </a:bodyPr>
          <a:lstStyle/>
          <a:p>
            <a:r>
              <a:rPr lang="en-US"/>
              <a:t>Deeper Look AT F1 Score</a:t>
            </a:r>
          </a:p>
        </p:txBody>
      </p:sp>
      <p:grpSp>
        <p:nvGrpSpPr>
          <p:cNvPr id="39" name="Group 38">
            <a:extLst>
              <a:ext uri="{FF2B5EF4-FFF2-40B4-BE49-F238E27FC236}">
                <a16:creationId xmlns:a16="http://schemas.microsoft.com/office/drawing/2014/main" id="{369C9596-F76B-D3B7-7916-CF39EAF14C83}"/>
              </a:ext>
            </a:extLst>
          </p:cNvPr>
          <p:cNvGrpSpPr/>
          <p:nvPr/>
        </p:nvGrpSpPr>
        <p:grpSpPr>
          <a:xfrm>
            <a:off x="2231136" y="2224014"/>
            <a:ext cx="3241619" cy="543504"/>
            <a:chOff x="2231136" y="2885496"/>
            <a:chExt cx="3241619" cy="543504"/>
          </a:xfrm>
        </p:grpSpPr>
        <p:pic>
          <p:nvPicPr>
            <p:cNvPr id="4" name="Picture 3" descr="A red apple with green leaf&#10;&#10;Description automatically generated">
              <a:extLst>
                <a:ext uri="{FF2B5EF4-FFF2-40B4-BE49-F238E27FC236}">
                  <a16:creationId xmlns:a16="http://schemas.microsoft.com/office/drawing/2014/main" id="{B1236677-C0B9-1214-165E-BA33C8A08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1136" y="2885496"/>
              <a:ext cx="485945" cy="543504"/>
            </a:xfrm>
            <a:prstGeom prst="rect">
              <a:avLst/>
            </a:prstGeom>
          </p:spPr>
        </p:pic>
        <p:pic>
          <p:nvPicPr>
            <p:cNvPr id="6" name="Picture 5" descr="A yellow banana with black background&#10;&#10;Description automatically generated">
              <a:extLst>
                <a:ext uri="{FF2B5EF4-FFF2-40B4-BE49-F238E27FC236}">
                  <a16:creationId xmlns:a16="http://schemas.microsoft.com/office/drawing/2014/main" id="{B85C64ED-C81C-06BD-740F-6BE4D056D1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168" y="2885496"/>
              <a:ext cx="672587" cy="543504"/>
            </a:xfrm>
            <a:prstGeom prst="rect">
              <a:avLst/>
            </a:prstGeom>
          </p:spPr>
        </p:pic>
        <p:pic>
          <p:nvPicPr>
            <p:cNvPr id="7" name="Picture 6" descr="A red apple with green leaf&#10;&#10;Description automatically generated">
              <a:extLst>
                <a:ext uri="{FF2B5EF4-FFF2-40B4-BE49-F238E27FC236}">
                  <a16:creationId xmlns:a16="http://schemas.microsoft.com/office/drawing/2014/main" id="{F847C4D4-7932-AD28-8F71-3D8E9D0C7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394" y="2885496"/>
              <a:ext cx="485945" cy="543504"/>
            </a:xfrm>
            <a:prstGeom prst="rect">
              <a:avLst/>
            </a:prstGeom>
          </p:spPr>
        </p:pic>
        <p:pic>
          <p:nvPicPr>
            <p:cNvPr id="8" name="Picture 7" descr="A red apple with green leaf&#10;&#10;Description automatically generated">
              <a:extLst>
                <a:ext uri="{FF2B5EF4-FFF2-40B4-BE49-F238E27FC236}">
                  <a16:creationId xmlns:a16="http://schemas.microsoft.com/office/drawing/2014/main" id="{8E340E21-F8D3-20B5-AAA4-B47608171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652" y="2885496"/>
              <a:ext cx="485945" cy="543504"/>
            </a:xfrm>
            <a:prstGeom prst="rect">
              <a:avLst/>
            </a:prstGeom>
          </p:spPr>
        </p:pic>
        <p:pic>
          <p:nvPicPr>
            <p:cNvPr id="9" name="Picture 8" descr="A red apple with green leaf&#10;&#10;Description automatically generated">
              <a:extLst>
                <a:ext uri="{FF2B5EF4-FFF2-40B4-BE49-F238E27FC236}">
                  <a16:creationId xmlns:a16="http://schemas.microsoft.com/office/drawing/2014/main" id="{B9C9AE51-4AB9-7037-EF32-3A6FC4063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7910" y="2885496"/>
              <a:ext cx="485945" cy="543504"/>
            </a:xfrm>
            <a:prstGeom prst="rect">
              <a:avLst/>
            </a:prstGeom>
          </p:spPr>
        </p:pic>
      </p:grpSp>
      <p:grpSp>
        <p:nvGrpSpPr>
          <p:cNvPr id="40" name="Group 39">
            <a:extLst>
              <a:ext uri="{FF2B5EF4-FFF2-40B4-BE49-F238E27FC236}">
                <a16:creationId xmlns:a16="http://schemas.microsoft.com/office/drawing/2014/main" id="{EA9CCFA7-C96D-DAD4-4672-2A18C7120AFE}"/>
              </a:ext>
            </a:extLst>
          </p:cNvPr>
          <p:cNvGrpSpPr/>
          <p:nvPr/>
        </p:nvGrpSpPr>
        <p:grpSpPr>
          <a:xfrm>
            <a:off x="6905887" y="2224014"/>
            <a:ext cx="3054977" cy="543504"/>
            <a:chOff x="6905887" y="2885496"/>
            <a:chExt cx="3054977" cy="543504"/>
          </a:xfrm>
        </p:grpSpPr>
        <p:pic>
          <p:nvPicPr>
            <p:cNvPr id="11" name="Picture 10" descr="A red apple with green leaf&#10;&#10;Description automatically generated">
              <a:extLst>
                <a:ext uri="{FF2B5EF4-FFF2-40B4-BE49-F238E27FC236}">
                  <a16:creationId xmlns:a16="http://schemas.microsoft.com/office/drawing/2014/main" id="{68433602-8809-F609-30AD-C31A9FB3D0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887" y="2885496"/>
              <a:ext cx="485945" cy="543504"/>
            </a:xfrm>
            <a:prstGeom prst="rect">
              <a:avLst/>
            </a:prstGeom>
          </p:spPr>
        </p:pic>
        <p:pic>
          <p:nvPicPr>
            <p:cNvPr id="12" name="Picture 11" descr="A red apple with green leaf&#10;&#10;Description automatically generated">
              <a:extLst>
                <a:ext uri="{FF2B5EF4-FFF2-40B4-BE49-F238E27FC236}">
                  <a16:creationId xmlns:a16="http://schemas.microsoft.com/office/drawing/2014/main" id="{078DD692-760B-C8F4-EF7C-40DA9CB74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145" y="2885496"/>
              <a:ext cx="485945" cy="543504"/>
            </a:xfrm>
            <a:prstGeom prst="rect">
              <a:avLst/>
            </a:prstGeom>
          </p:spPr>
        </p:pic>
        <p:pic>
          <p:nvPicPr>
            <p:cNvPr id="13" name="Picture 12" descr="A red apple with green leaf&#10;&#10;Description automatically generated">
              <a:extLst>
                <a:ext uri="{FF2B5EF4-FFF2-40B4-BE49-F238E27FC236}">
                  <a16:creationId xmlns:a16="http://schemas.microsoft.com/office/drawing/2014/main" id="{F6332E65-E988-CE2E-7F88-89984D2D0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0403" y="2885496"/>
              <a:ext cx="485945" cy="543504"/>
            </a:xfrm>
            <a:prstGeom prst="rect">
              <a:avLst/>
            </a:prstGeom>
          </p:spPr>
        </p:pic>
        <p:pic>
          <p:nvPicPr>
            <p:cNvPr id="14" name="Picture 13" descr="A red apple with green leaf&#10;&#10;Description automatically generated">
              <a:extLst>
                <a:ext uri="{FF2B5EF4-FFF2-40B4-BE49-F238E27FC236}">
                  <a16:creationId xmlns:a16="http://schemas.microsoft.com/office/drawing/2014/main" id="{CC58F274-867F-82A7-7EAA-B6528201B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661" y="2885496"/>
              <a:ext cx="485945" cy="543504"/>
            </a:xfrm>
            <a:prstGeom prst="rect">
              <a:avLst/>
            </a:prstGeom>
          </p:spPr>
        </p:pic>
        <p:pic>
          <p:nvPicPr>
            <p:cNvPr id="15" name="Picture 14" descr="A red apple with green leaf&#10;&#10;Description automatically generated">
              <a:extLst>
                <a:ext uri="{FF2B5EF4-FFF2-40B4-BE49-F238E27FC236}">
                  <a16:creationId xmlns:a16="http://schemas.microsoft.com/office/drawing/2014/main" id="{4E4A9767-091C-8E95-BCC0-4FB14889E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4919" y="2885496"/>
              <a:ext cx="485945" cy="543504"/>
            </a:xfrm>
            <a:prstGeom prst="rect">
              <a:avLst/>
            </a:prstGeom>
          </p:spPr>
        </p:pic>
      </p:grpSp>
      <p:sp>
        <p:nvSpPr>
          <p:cNvPr id="16" name="TextBox 15">
            <a:extLst>
              <a:ext uri="{FF2B5EF4-FFF2-40B4-BE49-F238E27FC236}">
                <a16:creationId xmlns:a16="http://schemas.microsoft.com/office/drawing/2014/main" id="{2053C80B-2EFC-F2E1-F990-2CAC310A8038}"/>
              </a:ext>
            </a:extLst>
          </p:cNvPr>
          <p:cNvSpPr txBox="1"/>
          <p:nvPr/>
        </p:nvSpPr>
        <p:spPr>
          <a:xfrm>
            <a:off x="2442756" y="1580973"/>
            <a:ext cx="2631736" cy="55399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3000"/>
              <a:t>Actual Classes</a:t>
            </a:r>
          </a:p>
        </p:txBody>
      </p:sp>
      <p:sp>
        <p:nvSpPr>
          <p:cNvPr id="17" name="TextBox 16">
            <a:extLst>
              <a:ext uri="{FF2B5EF4-FFF2-40B4-BE49-F238E27FC236}">
                <a16:creationId xmlns:a16="http://schemas.microsoft.com/office/drawing/2014/main" id="{BD8B6DEB-DEB1-D2FB-EDC8-25289AB6EC73}"/>
              </a:ext>
            </a:extLst>
          </p:cNvPr>
          <p:cNvSpPr txBox="1"/>
          <p:nvPr/>
        </p:nvSpPr>
        <p:spPr>
          <a:xfrm>
            <a:off x="6905887" y="1580973"/>
            <a:ext cx="3054977" cy="55399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3000"/>
              <a:t>Predicted Classes</a:t>
            </a:r>
          </a:p>
        </p:txBody>
      </p:sp>
      <p:grpSp>
        <p:nvGrpSpPr>
          <p:cNvPr id="18" name="Group 17">
            <a:extLst>
              <a:ext uri="{FF2B5EF4-FFF2-40B4-BE49-F238E27FC236}">
                <a16:creationId xmlns:a16="http://schemas.microsoft.com/office/drawing/2014/main" id="{57E15776-2D0D-53EB-7C9A-122F70465609}"/>
              </a:ext>
            </a:extLst>
          </p:cNvPr>
          <p:cNvGrpSpPr/>
          <p:nvPr/>
        </p:nvGrpSpPr>
        <p:grpSpPr>
          <a:xfrm>
            <a:off x="969160" y="3006044"/>
            <a:ext cx="4165147" cy="2845751"/>
            <a:chOff x="7415893" y="1779814"/>
            <a:chExt cx="4884097" cy="3298370"/>
          </a:xfrm>
        </p:grpSpPr>
        <p:sp>
          <p:nvSpPr>
            <p:cNvPr id="19" name="Rectangle 18">
              <a:extLst>
                <a:ext uri="{FF2B5EF4-FFF2-40B4-BE49-F238E27FC236}">
                  <a16:creationId xmlns:a16="http://schemas.microsoft.com/office/drawing/2014/main" id="{F2CD279F-FD47-99B1-BDC8-917A7219F18F}"/>
                </a:ext>
              </a:extLst>
            </p:cNvPr>
            <p:cNvSpPr/>
            <p:nvPr/>
          </p:nvSpPr>
          <p:spPr>
            <a:xfrm>
              <a:off x="7415893" y="1779814"/>
              <a:ext cx="4495800" cy="3298370"/>
            </a:xfrm>
            <a:prstGeom prst="flowChartAlternateProcess">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diagram of different types of positive indicators&#10;&#10;Description automatically generated">
              <a:extLst>
                <a:ext uri="{FF2B5EF4-FFF2-40B4-BE49-F238E27FC236}">
                  <a16:creationId xmlns:a16="http://schemas.microsoft.com/office/drawing/2014/main" id="{3B1E33B3-B75D-FC3D-D8F7-04D1B98A73FC}"/>
                </a:ext>
              </a:extLst>
            </p:cNvPr>
            <p:cNvPicPr>
              <a:picLocks noChangeAspect="1"/>
            </p:cNvPicPr>
            <p:nvPr/>
          </p:nvPicPr>
          <p:blipFill rotWithShape="1">
            <a:blip r:embed="rId5"/>
            <a:srcRect l="70129" t="37490" r="23520" b="49681"/>
            <a:stretch/>
          </p:blipFill>
          <p:spPr>
            <a:xfrm>
              <a:off x="7798596" y="3194009"/>
              <a:ext cx="692894" cy="731388"/>
            </a:xfrm>
            <a:prstGeom prst="flowChartAlternateProcess">
              <a:avLst/>
            </a:prstGeom>
          </p:spPr>
        </p:pic>
        <p:pic>
          <p:nvPicPr>
            <p:cNvPr id="21" name="Picture 20" descr="A diagram of different types of positive indicators&#10;&#10;Description automatically generated">
              <a:extLst>
                <a:ext uri="{FF2B5EF4-FFF2-40B4-BE49-F238E27FC236}">
                  <a16:creationId xmlns:a16="http://schemas.microsoft.com/office/drawing/2014/main" id="{6788EF1B-38A3-BFB2-2E16-9440E8519157}"/>
                </a:ext>
              </a:extLst>
            </p:cNvPr>
            <p:cNvPicPr>
              <a:picLocks noChangeAspect="1"/>
            </p:cNvPicPr>
            <p:nvPr/>
          </p:nvPicPr>
          <p:blipFill rotWithShape="1">
            <a:blip r:embed="rId5"/>
            <a:srcRect l="70149" t="51878" r="23463" b="35329"/>
            <a:stretch/>
          </p:blipFill>
          <p:spPr>
            <a:xfrm>
              <a:off x="9750337" y="4065659"/>
              <a:ext cx="695134" cy="720894"/>
            </a:xfrm>
            <a:prstGeom prst="flowChartAlternateProcess">
              <a:avLst/>
            </a:prstGeom>
          </p:spPr>
        </p:pic>
        <p:pic>
          <p:nvPicPr>
            <p:cNvPr id="22" name="Picture 21" descr="A diagram of different types of positive indicators&#10;&#10;Description automatically generated">
              <a:extLst>
                <a:ext uri="{FF2B5EF4-FFF2-40B4-BE49-F238E27FC236}">
                  <a16:creationId xmlns:a16="http://schemas.microsoft.com/office/drawing/2014/main" id="{0C1F25D5-DF9C-DEC9-6CDB-A0F772E28C37}"/>
                </a:ext>
              </a:extLst>
            </p:cNvPr>
            <p:cNvPicPr>
              <a:picLocks noChangeAspect="1"/>
            </p:cNvPicPr>
            <p:nvPr/>
          </p:nvPicPr>
          <p:blipFill rotWithShape="1">
            <a:blip r:embed="rId5"/>
            <a:srcRect l="91714" t="51878" r="1901" b="35329"/>
            <a:stretch/>
          </p:blipFill>
          <p:spPr>
            <a:xfrm>
              <a:off x="10954931" y="4061400"/>
              <a:ext cx="685504" cy="711501"/>
            </a:xfrm>
            <a:prstGeom prst="flowChartAlternateProcess">
              <a:avLst/>
            </a:prstGeom>
          </p:spPr>
        </p:pic>
        <p:sp>
          <p:nvSpPr>
            <p:cNvPr id="23" name="Rectangle 22">
              <a:extLst>
                <a:ext uri="{FF2B5EF4-FFF2-40B4-BE49-F238E27FC236}">
                  <a16:creationId xmlns:a16="http://schemas.microsoft.com/office/drawing/2014/main" id="{64C17E67-E6F3-713E-8B31-D237DDA8BC70}"/>
                </a:ext>
              </a:extLst>
            </p:cNvPr>
            <p:cNvSpPr/>
            <p:nvPr/>
          </p:nvSpPr>
          <p:spPr>
            <a:xfrm>
              <a:off x="7815887" y="3956242"/>
              <a:ext cx="3752932" cy="32107"/>
            </a:xfrm>
            <a:prstGeom prst="flowChartAlternateProcess">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diagram of different types of positive indicators&#10;&#10;Description automatically generated">
              <a:extLst>
                <a:ext uri="{FF2B5EF4-FFF2-40B4-BE49-F238E27FC236}">
                  <a16:creationId xmlns:a16="http://schemas.microsoft.com/office/drawing/2014/main" id="{116B817E-8027-0514-8CED-09CA4FE52DE5}"/>
                </a:ext>
              </a:extLst>
            </p:cNvPr>
            <p:cNvPicPr>
              <a:picLocks noChangeAspect="1"/>
            </p:cNvPicPr>
            <p:nvPr/>
          </p:nvPicPr>
          <p:blipFill rotWithShape="1">
            <a:blip r:embed="rId5"/>
            <a:srcRect l="70129" t="37490" r="23520" b="49681"/>
            <a:stretch/>
          </p:blipFill>
          <p:spPr>
            <a:xfrm>
              <a:off x="7798596" y="4037652"/>
              <a:ext cx="692894" cy="731388"/>
            </a:xfrm>
            <a:prstGeom prst="flowChartAlternateProcess">
              <a:avLst/>
            </a:prstGeom>
          </p:spPr>
        </p:pic>
        <p:pic>
          <p:nvPicPr>
            <p:cNvPr id="25" name="Picture 24" descr="A diagram of different types of positive indicators&#10;&#10;Description automatically generated">
              <a:extLst>
                <a:ext uri="{FF2B5EF4-FFF2-40B4-BE49-F238E27FC236}">
                  <a16:creationId xmlns:a16="http://schemas.microsoft.com/office/drawing/2014/main" id="{162B9BAF-2CE2-F312-28C1-CC7082A6E429}"/>
                </a:ext>
              </a:extLst>
            </p:cNvPr>
            <p:cNvPicPr>
              <a:picLocks noChangeAspect="1"/>
            </p:cNvPicPr>
            <p:nvPr/>
          </p:nvPicPr>
          <p:blipFill rotWithShape="1">
            <a:blip r:embed="rId5"/>
            <a:srcRect l="66091" t="52660" r="30087" b="38533"/>
            <a:stretch/>
          </p:blipFill>
          <p:spPr>
            <a:xfrm>
              <a:off x="8563482" y="4170477"/>
              <a:ext cx="410260" cy="489781"/>
            </a:xfrm>
            <a:prstGeom prst="flowChartAlternateProcess">
              <a:avLst/>
            </a:prstGeom>
          </p:spPr>
        </p:pic>
        <p:sp>
          <p:nvSpPr>
            <p:cNvPr id="26" name="TextBox 25">
              <a:extLst>
                <a:ext uri="{FF2B5EF4-FFF2-40B4-BE49-F238E27FC236}">
                  <a16:creationId xmlns:a16="http://schemas.microsoft.com/office/drawing/2014/main" id="{33875177-9063-B480-F316-172CFEEB217C}"/>
                </a:ext>
              </a:extLst>
            </p:cNvPr>
            <p:cNvSpPr txBox="1"/>
            <p:nvPr/>
          </p:nvSpPr>
          <p:spPr>
            <a:xfrm>
              <a:off x="9073491" y="4019195"/>
              <a:ext cx="3226499" cy="710422"/>
            </a:xfrm>
            <a:prstGeom prst="flowChartAlternateProcess">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latin typeface="Bell MT"/>
                  <a:cs typeface="Helvetica"/>
                </a:rPr>
                <a:t>.5</a:t>
              </a:r>
              <a:r>
                <a:rPr lang="en-US" sz="1000">
                  <a:latin typeface="Bell MT"/>
                  <a:cs typeface="Helvetica"/>
                </a:rPr>
                <a:t>  </a:t>
              </a:r>
              <a:r>
                <a:rPr lang="en-US" sz="3000">
                  <a:latin typeface="Bell MT"/>
                  <a:cs typeface="Helvetica"/>
                </a:rPr>
                <a:t>(      </a:t>
              </a:r>
              <a:r>
                <a:rPr lang="en-US" sz="1000">
                  <a:latin typeface="Bell MT"/>
                  <a:cs typeface="Helvetica"/>
                </a:rPr>
                <a:t> </a:t>
              </a:r>
              <a:r>
                <a:rPr lang="en-US" sz="3000">
                  <a:latin typeface="Bell MT"/>
                  <a:cs typeface="Helvetica"/>
                </a:rPr>
                <a:t>)  (      )</a:t>
              </a:r>
            </a:p>
          </p:txBody>
        </p:sp>
        <p:sp>
          <p:nvSpPr>
            <p:cNvPr id="27" name="TextBox 26">
              <a:extLst>
                <a:ext uri="{FF2B5EF4-FFF2-40B4-BE49-F238E27FC236}">
                  <a16:creationId xmlns:a16="http://schemas.microsoft.com/office/drawing/2014/main" id="{32086436-33C7-974F-74B9-C2F4EC36DE5A}"/>
                </a:ext>
              </a:extLst>
            </p:cNvPr>
            <p:cNvSpPr txBox="1"/>
            <p:nvPr/>
          </p:nvSpPr>
          <p:spPr>
            <a:xfrm>
              <a:off x="8053551" y="1953386"/>
              <a:ext cx="3507827" cy="670954"/>
            </a:xfrm>
            <a:prstGeom prst="flowChartAlternateProcess">
              <a:avLst/>
            </a:prstGeom>
            <a:noFill/>
            <a:ln w="28575">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800">
                  <a:latin typeface="Bell MT"/>
                  <a:cs typeface="Helvetica"/>
                </a:rPr>
                <a:t>F1 Score</a:t>
              </a:r>
            </a:p>
          </p:txBody>
        </p:sp>
      </p:grpSp>
      <p:sp>
        <p:nvSpPr>
          <p:cNvPr id="28" name="TextBox 27">
            <a:extLst>
              <a:ext uri="{FF2B5EF4-FFF2-40B4-BE49-F238E27FC236}">
                <a16:creationId xmlns:a16="http://schemas.microsoft.com/office/drawing/2014/main" id="{0989C404-8FC7-C9E7-B935-87907716E554}"/>
              </a:ext>
            </a:extLst>
          </p:cNvPr>
          <p:cNvSpPr txBox="1"/>
          <p:nvPr/>
        </p:nvSpPr>
        <p:spPr>
          <a:xfrm>
            <a:off x="5642883" y="3283770"/>
            <a:ext cx="2515032" cy="461665"/>
          </a:xfrm>
          <a:prstGeom prst="rect">
            <a:avLst/>
          </a:prstGeom>
          <a:noFill/>
        </p:spPr>
        <p:txBody>
          <a:bodyPr wrap="square" rtlCol="0">
            <a:spAutoFit/>
          </a:bodyPr>
          <a:lstStyle/>
          <a:p>
            <a:r>
              <a:rPr lang="en-US" sz="2400"/>
              <a:t>Apples</a:t>
            </a:r>
          </a:p>
        </p:txBody>
      </p:sp>
      <p:sp>
        <p:nvSpPr>
          <p:cNvPr id="30" name="TextBox 29">
            <a:extLst>
              <a:ext uri="{FF2B5EF4-FFF2-40B4-BE49-F238E27FC236}">
                <a16:creationId xmlns:a16="http://schemas.microsoft.com/office/drawing/2014/main" id="{6FEC92EB-A286-A8EB-3ADD-5B16AFE43824}"/>
              </a:ext>
            </a:extLst>
          </p:cNvPr>
          <p:cNvSpPr txBox="1"/>
          <p:nvPr/>
        </p:nvSpPr>
        <p:spPr>
          <a:xfrm>
            <a:off x="5642883" y="3745435"/>
            <a:ext cx="2515032" cy="461665"/>
          </a:xfrm>
          <a:prstGeom prst="rect">
            <a:avLst/>
          </a:prstGeom>
          <a:noFill/>
        </p:spPr>
        <p:txBody>
          <a:bodyPr wrap="square" rtlCol="0">
            <a:spAutoFit/>
          </a:bodyPr>
          <a:lstStyle/>
          <a:p>
            <a:r>
              <a:rPr lang="en-US" sz="2400"/>
              <a:t>True Positive = 4</a:t>
            </a:r>
          </a:p>
        </p:txBody>
      </p:sp>
      <p:sp>
        <p:nvSpPr>
          <p:cNvPr id="31" name="TextBox 30">
            <a:extLst>
              <a:ext uri="{FF2B5EF4-FFF2-40B4-BE49-F238E27FC236}">
                <a16:creationId xmlns:a16="http://schemas.microsoft.com/office/drawing/2014/main" id="{BDE84B3A-1B87-9E4A-3C7F-0FC06535F584}"/>
              </a:ext>
            </a:extLst>
          </p:cNvPr>
          <p:cNvSpPr txBox="1"/>
          <p:nvPr/>
        </p:nvSpPr>
        <p:spPr>
          <a:xfrm>
            <a:off x="5642883" y="4206739"/>
            <a:ext cx="2515032" cy="461665"/>
          </a:xfrm>
          <a:prstGeom prst="rect">
            <a:avLst/>
          </a:prstGeom>
          <a:noFill/>
        </p:spPr>
        <p:txBody>
          <a:bodyPr wrap="square" rtlCol="0">
            <a:spAutoFit/>
          </a:bodyPr>
          <a:lstStyle/>
          <a:p>
            <a:r>
              <a:rPr lang="en-US" sz="2400"/>
              <a:t>False Negative = 0</a:t>
            </a:r>
          </a:p>
        </p:txBody>
      </p:sp>
      <p:sp>
        <p:nvSpPr>
          <p:cNvPr id="32" name="TextBox 31">
            <a:extLst>
              <a:ext uri="{FF2B5EF4-FFF2-40B4-BE49-F238E27FC236}">
                <a16:creationId xmlns:a16="http://schemas.microsoft.com/office/drawing/2014/main" id="{E9393FDF-A53B-7ACB-F6B8-CBE59CF6AE3D}"/>
              </a:ext>
            </a:extLst>
          </p:cNvPr>
          <p:cNvSpPr txBox="1"/>
          <p:nvPr/>
        </p:nvSpPr>
        <p:spPr>
          <a:xfrm>
            <a:off x="5642883" y="4667017"/>
            <a:ext cx="2515032" cy="461665"/>
          </a:xfrm>
          <a:prstGeom prst="rect">
            <a:avLst/>
          </a:prstGeom>
          <a:noFill/>
        </p:spPr>
        <p:txBody>
          <a:bodyPr wrap="square" rtlCol="0">
            <a:spAutoFit/>
          </a:bodyPr>
          <a:lstStyle/>
          <a:p>
            <a:r>
              <a:rPr lang="en-US" sz="2400"/>
              <a:t>False Positive = 1</a:t>
            </a:r>
          </a:p>
        </p:txBody>
      </p:sp>
      <p:sp>
        <p:nvSpPr>
          <p:cNvPr id="33" name="TextBox 32">
            <a:extLst>
              <a:ext uri="{FF2B5EF4-FFF2-40B4-BE49-F238E27FC236}">
                <a16:creationId xmlns:a16="http://schemas.microsoft.com/office/drawing/2014/main" id="{93315889-A047-92C1-45E9-6C6701BAEB87}"/>
              </a:ext>
            </a:extLst>
          </p:cNvPr>
          <p:cNvSpPr txBox="1"/>
          <p:nvPr/>
        </p:nvSpPr>
        <p:spPr>
          <a:xfrm>
            <a:off x="5642883" y="5100821"/>
            <a:ext cx="2515032" cy="461665"/>
          </a:xfrm>
          <a:prstGeom prst="rect">
            <a:avLst/>
          </a:prstGeom>
          <a:noFill/>
        </p:spPr>
        <p:txBody>
          <a:bodyPr wrap="square" rtlCol="0">
            <a:spAutoFit/>
          </a:bodyPr>
          <a:lstStyle/>
          <a:p>
            <a:r>
              <a:rPr lang="en-US" sz="2400"/>
              <a:t>F1 Score = 89%</a:t>
            </a:r>
          </a:p>
        </p:txBody>
      </p:sp>
      <p:sp>
        <p:nvSpPr>
          <p:cNvPr id="34" name="TextBox 33">
            <a:extLst>
              <a:ext uri="{FF2B5EF4-FFF2-40B4-BE49-F238E27FC236}">
                <a16:creationId xmlns:a16="http://schemas.microsoft.com/office/drawing/2014/main" id="{7C454F66-A838-8A91-A99B-02C37C381853}"/>
              </a:ext>
            </a:extLst>
          </p:cNvPr>
          <p:cNvSpPr txBox="1"/>
          <p:nvPr/>
        </p:nvSpPr>
        <p:spPr>
          <a:xfrm>
            <a:off x="8341228" y="3283770"/>
            <a:ext cx="2515032" cy="461665"/>
          </a:xfrm>
          <a:prstGeom prst="rect">
            <a:avLst/>
          </a:prstGeom>
          <a:noFill/>
        </p:spPr>
        <p:txBody>
          <a:bodyPr wrap="square" rtlCol="0">
            <a:spAutoFit/>
          </a:bodyPr>
          <a:lstStyle/>
          <a:p>
            <a:r>
              <a:rPr lang="en-US" sz="2400"/>
              <a:t>Bananas</a:t>
            </a:r>
          </a:p>
        </p:txBody>
      </p:sp>
      <p:sp>
        <p:nvSpPr>
          <p:cNvPr id="35" name="TextBox 34">
            <a:extLst>
              <a:ext uri="{FF2B5EF4-FFF2-40B4-BE49-F238E27FC236}">
                <a16:creationId xmlns:a16="http://schemas.microsoft.com/office/drawing/2014/main" id="{D973408D-D56C-72BB-BBC2-ABB9C96DB62C}"/>
              </a:ext>
            </a:extLst>
          </p:cNvPr>
          <p:cNvSpPr txBox="1"/>
          <p:nvPr/>
        </p:nvSpPr>
        <p:spPr>
          <a:xfrm>
            <a:off x="8341228" y="3745435"/>
            <a:ext cx="2515032" cy="461665"/>
          </a:xfrm>
          <a:prstGeom prst="rect">
            <a:avLst/>
          </a:prstGeom>
          <a:noFill/>
        </p:spPr>
        <p:txBody>
          <a:bodyPr wrap="square" rtlCol="0">
            <a:spAutoFit/>
          </a:bodyPr>
          <a:lstStyle/>
          <a:p>
            <a:r>
              <a:rPr lang="en-US" sz="2400"/>
              <a:t>True Positive = 0</a:t>
            </a:r>
          </a:p>
        </p:txBody>
      </p:sp>
      <p:sp>
        <p:nvSpPr>
          <p:cNvPr id="36" name="TextBox 35">
            <a:extLst>
              <a:ext uri="{FF2B5EF4-FFF2-40B4-BE49-F238E27FC236}">
                <a16:creationId xmlns:a16="http://schemas.microsoft.com/office/drawing/2014/main" id="{AEDD086A-793F-3F26-7621-FC4CE690716A}"/>
              </a:ext>
            </a:extLst>
          </p:cNvPr>
          <p:cNvSpPr txBox="1"/>
          <p:nvPr/>
        </p:nvSpPr>
        <p:spPr>
          <a:xfrm>
            <a:off x="8341228" y="4206739"/>
            <a:ext cx="2515032" cy="461665"/>
          </a:xfrm>
          <a:prstGeom prst="rect">
            <a:avLst/>
          </a:prstGeom>
          <a:noFill/>
        </p:spPr>
        <p:txBody>
          <a:bodyPr wrap="square" rtlCol="0">
            <a:spAutoFit/>
          </a:bodyPr>
          <a:lstStyle/>
          <a:p>
            <a:r>
              <a:rPr lang="en-US" sz="2400"/>
              <a:t>False Negative = 1</a:t>
            </a:r>
          </a:p>
        </p:txBody>
      </p:sp>
      <p:sp>
        <p:nvSpPr>
          <p:cNvPr id="37" name="TextBox 36">
            <a:extLst>
              <a:ext uri="{FF2B5EF4-FFF2-40B4-BE49-F238E27FC236}">
                <a16:creationId xmlns:a16="http://schemas.microsoft.com/office/drawing/2014/main" id="{8F3C9794-F137-34E5-CF1D-7694A3199345}"/>
              </a:ext>
            </a:extLst>
          </p:cNvPr>
          <p:cNvSpPr txBox="1"/>
          <p:nvPr/>
        </p:nvSpPr>
        <p:spPr>
          <a:xfrm>
            <a:off x="8341228" y="4667017"/>
            <a:ext cx="2515032" cy="461665"/>
          </a:xfrm>
          <a:prstGeom prst="rect">
            <a:avLst/>
          </a:prstGeom>
          <a:noFill/>
        </p:spPr>
        <p:txBody>
          <a:bodyPr wrap="square" rtlCol="0">
            <a:spAutoFit/>
          </a:bodyPr>
          <a:lstStyle/>
          <a:p>
            <a:r>
              <a:rPr lang="en-US" sz="2400"/>
              <a:t>False Positive = 0</a:t>
            </a:r>
          </a:p>
        </p:txBody>
      </p:sp>
      <p:sp>
        <p:nvSpPr>
          <p:cNvPr id="38" name="TextBox 37">
            <a:extLst>
              <a:ext uri="{FF2B5EF4-FFF2-40B4-BE49-F238E27FC236}">
                <a16:creationId xmlns:a16="http://schemas.microsoft.com/office/drawing/2014/main" id="{33A0E024-FA03-A2B7-D19B-79E24C593DD2}"/>
              </a:ext>
            </a:extLst>
          </p:cNvPr>
          <p:cNvSpPr txBox="1"/>
          <p:nvPr/>
        </p:nvSpPr>
        <p:spPr>
          <a:xfrm>
            <a:off x="8341228" y="5100821"/>
            <a:ext cx="2515032" cy="461665"/>
          </a:xfrm>
          <a:prstGeom prst="rect">
            <a:avLst/>
          </a:prstGeom>
          <a:noFill/>
        </p:spPr>
        <p:txBody>
          <a:bodyPr wrap="square" rtlCol="0">
            <a:spAutoFit/>
          </a:bodyPr>
          <a:lstStyle/>
          <a:p>
            <a:r>
              <a:rPr lang="en-US" sz="2400"/>
              <a:t>F1 Score = 0%</a:t>
            </a:r>
          </a:p>
        </p:txBody>
      </p:sp>
    </p:spTree>
    <p:extLst>
      <p:ext uri="{BB962C8B-B14F-4D97-AF65-F5344CB8AC3E}">
        <p14:creationId xmlns:p14="http://schemas.microsoft.com/office/powerpoint/2010/main" val="124403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500"/>
                                        <p:tgtEl>
                                          <p:spTgt spid="3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0" grpId="0"/>
      <p:bldP spid="31" grpId="0"/>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F649C-9ACB-FE35-F92B-8E0F3231C7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8DB538-20DA-F465-2301-4326D9CAF0AD}"/>
              </a:ext>
            </a:extLst>
          </p:cNvPr>
          <p:cNvSpPr>
            <a:spLocks noGrp="1"/>
          </p:cNvSpPr>
          <p:nvPr>
            <p:ph type="title"/>
          </p:nvPr>
        </p:nvSpPr>
        <p:spPr>
          <a:xfrm>
            <a:off x="243839" y="233991"/>
            <a:ext cx="11704320" cy="512064"/>
          </a:xfrm>
        </p:spPr>
        <p:txBody>
          <a:bodyPr>
            <a:normAutofit fontScale="90000"/>
          </a:bodyPr>
          <a:lstStyle/>
          <a:p>
            <a:r>
              <a:rPr lang="en-US"/>
              <a:t>Basic Pipeline</a:t>
            </a:r>
          </a:p>
        </p:txBody>
      </p:sp>
      <p:pic>
        <p:nvPicPr>
          <p:cNvPr id="5" name="Picture 4" descr="A purple rectangle with black text&#10;&#10;Description automatically generated">
            <a:extLst>
              <a:ext uri="{FF2B5EF4-FFF2-40B4-BE49-F238E27FC236}">
                <a16:creationId xmlns:a16="http://schemas.microsoft.com/office/drawing/2014/main" id="{9F6613BD-CD35-A3CC-4DD1-54B27EE96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49" y="5413248"/>
            <a:ext cx="9944100" cy="1371600"/>
          </a:xfrm>
          <a:prstGeom prst="rect">
            <a:avLst/>
          </a:prstGeom>
        </p:spPr>
      </p:pic>
      <p:pic>
        <p:nvPicPr>
          <p:cNvPr id="10" name="Picture 9">
            <a:extLst>
              <a:ext uri="{FF2B5EF4-FFF2-40B4-BE49-F238E27FC236}">
                <a16:creationId xmlns:a16="http://schemas.microsoft.com/office/drawing/2014/main" id="{A97CC4B8-E302-D239-2735-7715339A43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828" y="5256784"/>
            <a:ext cx="1719072" cy="1528064"/>
          </a:xfrm>
          <a:prstGeom prst="rect">
            <a:avLst/>
          </a:prstGeom>
        </p:spPr>
      </p:pic>
      <p:grpSp>
        <p:nvGrpSpPr>
          <p:cNvPr id="33" name="Group 32">
            <a:extLst>
              <a:ext uri="{FF2B5EF4-FFF2-40B4-BE49-F238E27FC236}">
                <a16:creationId xmlns:a16="http://schemas.microsoft.com/office/drawing/2014/main" id="{A9986F0C-4701-AC73-7699-4B595C4C330F}"/>
              </a:ext>
            </a:extLst>
          </p:cNvPr>
          <p:cNvGrpSpPr/>
          <p:nvPr/>
        </p:nvGrpSpPr>
        <p:grpSpPr>
          <a:xfrm>
            <a:off x="1036828" y="1156578"/>
            <a:ext cx="2246769" cy="3791224"/>
            <a:chOff x="885468" y="1236249"/>
            <a:chExt cx="2246769" cy="3791224"/>
          </a:xfrm>
        </p:grpSpPr>
        <p:pic>
          <p:nvPicPr>
            <p:cNvPr id="14" name="Picture 13">
              <a:extLst>
                <a:ext uri="{FF2B5EF4-FFF2-40B4-BE49-F238E27FC236}">
                  <a16:creationId xmlns:a16="http://schemas.microsoft.com/office/drawing/2014/main" id="{C88F7B89-49AA-1DB9-A246-37782819594B}"/>
                </a:ext>
              </a:extLst>
            </p:cNvPr>
            <p:cNvPicPr>
              <a:picLocks noChangeAspect="1"/>
            </p:cNvPicPr>
            <p:nvPr/>
          </p:nvPicPr>
          <p:blipFill>
            <a:blip r:embed="rId5"/>
            <a:stretch>
              <a:fillRect/>
            </a:stretch>
          </p:blipFill>
          <p:spPr>
            <a:xfrm>
              <a:off x="1011505" y="1718858"/>
              <a:ext cx="1803674" cy="3308615"/>
            </a:xfrm>
            <a:prstGeom prst="rect">
              <a:avLst/>
            </a:prstGeom>
          </p:spPr>
        </p:pic>
        <p:sp>
          <p:nvSpPr>
            <p:cNvPr id="17" name="TextBox 16">
              <a:extLst>
                <a:ext uri="{FF2B5EF4-FFF2-40B4-BE49-F238E27FC236}">
                  <a16:creationId xmlns:a16="http://schemas.microsoft.com/office/drawing/2014/main" id="{B44C8885-CBEC-3642-C8A9-C14510C72E74}"/>
                </a:ext>
              </a:extLst>
            </p:cNvPr>
            <p:cNvSpPr txBox="1"/>
            <p:nvPr/>
          </p:nvSpPr>
          <p:spPr>
            <a:xfrm>
              <a:off x="885468" y="1236249"/>
              <a:ext cx="2246769" cy="369332"/>
            </a:xfrm>
            <a:prstGeom prst="rect">
              <a:avLst/>
            </a:prstGeom>
            <a:noFill/>
          </p:spPr>
          <p:txBody>
            <a:bodyPr wrap="none" rtlCol="0">
              <a:spAutoFit/>
            </a:bodyPr>
            <a:lstStyle/>
            <a:p>
              <a:r>
                <a:rPr lang="en-US"/>
                <a:t>Non-Cancerous Types</a:t>
              </a:r>
            </a:p>
          </p:txBody>
        </p:sp>
      </p:grpSp>
      <p:grpSp>
        <p:nvGrpSpPr>
          <p:cNvPr id="31" name="Group 30">
            <a:extLst>
              <a:ext uri="{FF2B5EF4-FFF2-40B4-BE49-F238E27FC236}">
                <a16:creationId xmlns:a16="http://schemas.microsoft.com/office/drawing/2014/main" id="{F6B7DB50-079C-67E7-AF73-C9F7CEEB08E1}"/>
              </a:ext>
            </a:extLst>
          </p:cNvPr>
          <p:cNvGrpSpPr/>
          <p:nvPr/>
        </p:nvGrpSpPr>
        <p:grpSpPr>
          <a:xfrm>
            <a:off x="4162305" y="1156578"/>
            <a:ext cx="3341917" cy="3874731"/>
            <a:chOff x="4248125" y="1236249"/>
            <a:chExt cx="3341917" cy="3874731"/>
          </a:xfrm>
        </p:grpSpPr>
        <p:pic>
          <p:nvPicPr>
            <p:cNvPr id="15" name="Picture 14">
              <a:extLst>
                <a:ext uri="{FF2B5EF4-FFF2-40B4-BE49-F238E27FC236}">
                  <a16:creationId xmlns:a16="http://schemas.microsoft.com/office/drawing/2014/main" id="{213EA73C-AAAC-B4CF-5B8E-6E719F2418EA}"/>
                </a:ext>
              </a:extLst>
            </p:cNvPr>
            <p:cNvPicPr>
              <a:picLocks noChangeAspect="1"/>
            </p:cNvPicPr>
            <p:nvPr/>
          </p:nvPicPr>
          <p:blipFill>
            <a:blip r:embed="rId6"/>
            <a:stretch>
              <a:fillRect/>
            </a:stretch>
          </p:blipFill>
          <p:spPr>
            <a:xfrm>
              <a:off x="4248125" y="1865046"/>
              <a:ext cx="3341917" cy="3245934"/>
            </a:xfrm>
            <a:prstGeom prst="rect">
              <a:avLst/>
            </a:prstGeom>
          </p:spPr>
        </p:pic>
        <p:sp>
          <p:nvSpPr>
            <p:cNvPr id="18" name="TextBox 17">
              <a:extLst>
                <a:ext uri="{FF2B5EF4-FFF2-40B4-BE49-F238E27FC236}">
                  <a16:creationId xmlns:a16="http://schemas.microsoft.com/office/drawing/2014/main" id="{1465DDA7-5E66-8772-5335-7CDE31A82CA6}"/>
                </a:ext>
              </a:extLst>
            </p:cNvPr>
            <p:cNvSpPr txBox="1"/>
            <p:nvPr/>
          </p:nvSpPr>
          <p:spPr>
            <a:xfrm>
              <a:off x="4678904" y="1236249"/>
              <a:ext cx="2472793" cy="369332"/>
            </a:xfrm>
            <a:prstGeom prst="rect">
              <a:avLst/>
            </a:prstGeom>
            <a:noFill/>
          </p:spPr>
          <p:txBody>
            <a:bodyPr wrap="none" rtlCol="0">
              <a:spAutoFit/>
            </a:bodyPr>
            <a:lstStyle/>
            <a:p>
              <a:r>
                <a:rPr lang="en-US"/>
                <a:t>Carcinogenic-Signs Type </a:t>
              </a:r>
            </a:p>
          </p:txBody>
        </p:sp>
      </p:grpSp>
      <p:grpSp>
        <p:nvGrpSpPr>
          <p:cNvPr id="32" name="Group 31">
            <a:extLst>
              <a:ext uri="{FF2B5EF4-FFF2-40B4-BE49-F238E27FC236}">
                <a16:creationId xmlns:a16="http://schemas.microsoft.com/office/drawing/2014/main" id="{5A6A32EB-C25D-759E-3473-ECDC455E0B32}"/>
              </a:ext>
            </a:extLst>
          </p:cNvPr>
          <p:cNvGrpSpPr/>
          <p:nvPr/>
        </p:nvGrpSpPr>
        <p:grpSpPr>
          <a:xfrm>
            <a:off x="8699989" y="1156578"/>
            <a:ext cx="2438933" cy="3791224"/>
            <a:chOff x="8548629" y="1236249"/>
            <a:chExt cx="2438933" cy="3791224"/>
          </a:xfrm>
        </p:grpSpPr>
        <p:pic>
          <p:nvPicPr>
            <p:cNvPr id="16" name="Picture 15">
              <a:extLst>
                <a:ext uri="{FF2B5EF4-FFF2-40B4-BE49-F238E27FC236}">
                  <a16:creationId xmlns:a16="http://schemas.microsoft.com/office/drawing/2014/main" id="{FF7B6621-0906-280A-CF2C-089CED3A69B5}"/>
                </a:ext>
              </a:extLst>
            </p:cNvPr>
            <p:cNvPicPr>
              <a:picLocks noChangeAspect="1"/>
            </p:cNvPicPr>
            <p:nvPr/>
          </p:nvPicPr>
          <p:blipFill>
            <a:blip r:embed="rId7"/>
            <a:stretch>
              <a:fillRect/>
            </a:stretch>
          </p:blipFill>
          <p:spPr>
            <a:xfrm>
              <a:off x="8548629" y="1781539"/>
              <a:ext cx="2438933" cy="3245934"/>
            </a:xfrm>
            <a:prstGeom prst="rect">
              <a:avLst/>
            </a:prstGeom>
          </p:spPr>
        </p:pic>
        <p:sp>
          <p:nvSpPr>
            <p:cNvPr id="19" name="TextBox 18">
              <a:extLst>
                <a:ext uri="{FF2B5EF4-FFF2-40B4-BE49-F238E27FC236}">
                  <a16:creationId xmlns:a16="http://schemas.microsoft.com/office/drawing/2014/main" id="{1DCAFD2B-ADD7-D9A0-159A-518A85314F13}"/>
                </a:ext>
              </a:extLst>
            </p:cNvPr>
            <p:cNvSpPr txBox="1"/>
            <p:nvPr/>
          </p:nvSpPr>
          <p:spPr>
            <a:xfrm>
              <a:off x="8959211" y="1236249"/>
              <a:ext cx="1749838" cy="369332"/>
            </a:xfrm>
            <a:prstGeom prst="rect">
              <a:avLst/>
            </a:prstGeom>
            <a:noFill/>
          </p:spPr>
          <p:txBody>
            <a:bodyPr wrap="none" rtlCol="0">
              <a:spAutoFit/>
            </a:bodyPr>
            <a:lstStyle/>
            <a:p>
              <a:r>
                <a:rPr lang="en-US"/>
                <a:t>Cancerous Types</a:t>
              </a:r>
            </a:p>
          </p:txBody>
        </p:sp>
      </p:grpSp>
      <p:grpSp>
        <p:nvGrpSpPr>
          <p:cNvPr id="3" name="Group 2">
            <a:extLst>
              <a:ext uri="{FF2B5EF4-FFF2-40B4-BE49-F238E27FC236}">
                <a16:creationId xmlns:a16="http://schemas.microsoft.com/office/drawing/2014/main" id="{D95EB33C-9B30-6829-BA33-1656D0D1B6FD}"/>
              </a:ext>
            </a:extLst>
          </p:cNvPr>
          <p:cNvGrpSpPr/>
          <p:nvPr/>
        </p:nvGrpSpPr>
        <p:grpSpPr>
          <a:xfrm>
            <a:off x="1348257" y="2202759"/>
            <a:ext cx="9495483" cy="2745043"/>
            <a:chOff x="1253229" y="2648967"/>
            <a:chExt cx="9495483" cy="2745043"/>
          </a:xfrm>
        </p:grpSpPr>
        <p:pic>
          <p:nvPicPr>
            <p:cNvPr id="4" name="Picture 3" descr="A computer monitor and a machine&#10;&#10;Description automatically generated">
              <a:extLst>
                <a:ext uri="{FF2B5EF4-FFF2-40B4-BE49-F238E27FC236}">
                  <a16:creationId xmlns:a16="http://schemas.microsoft.com/office/drawing/2014/main" id="{79871302-D929-A362-6A2D-B66A80BBAFA0}"/>
                </a:ext>
              </a:extLst>
            </p:cNvPr>
            <p:cNvPicPr>
              <a:picLocks noChangeAspect="1"/>
            </p:cNvPicPr>
            <p:nvPr/>
          </p:nvPicPr>
          <p:blipFill>
            <a:blip r:embed="rId8"/>
            <a:stretch>
              <a:fillRect/>
            </a:stretch>
          </p:blipFill>
          <p:spPr>
            <a:xfrm>
              <a:off x="1253229" y="2648967"/>
              <a:ext cx="3551280" cy="2730328"/>
            </a:xfrm>
            <a:prstGeom prst="flowChartAlternateProcess">
              <a:avLst/>
            </a:prstGeom>
          </p:spPr>
        </p:pic>
        <p:sp>
          <p:nvSpPr>
            <p:cNvPr id="6" name="Arrow: Right 5">
              <a:extLst>
                <a:ext uri="{FF2B5EF4-FFF2-40B4-BE49-F238E27FC236}">
                  <a16:creationId xmlns:a16="http://schemas.microsoft.com/office/drawing/2014/main" id="{5DB5882B-7DC4-9447-942A-A4C16BBCA54E}"/>
                </a:ext>
              </a:extLst>
            </p:cNvPr>
            <p:cNvSpPr/>
            <p:nvPr/>
          </p:nvSpPr>
          <p:spPr>
            <a:xfrm>
              <a:off x="4804669" y="3908893"/>
              <a:ext cx="758003" cy="195648"/>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8093FA99-1E00-B20E-A244-D8203A86CB2F}"/>
                </a:ext>
              </a:extLst>
            </p:cNvPr>
            <p:cNvSpPr/>
            <p:nvPr/>
          </p:nvSpPr>
          <p:spPr>
            <a:xfrm>
              <a:off x="8305874" y="3908893"/>
              <a:ext cx="758003" cy="195648"/>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ystem - Free computer icons">
              <a:extLst>
                <a:ext uri="{FF2B5EF4-FFF2-40B4-BE49-F238E27FC236}">
                  <a16:creationId xmlns:a16="http://schemas.microsoft.com/office/drawing/2014/main" id="{8D726004-C4D8-6149-E99D-A22E3CCB601B}"/>
                </a:ext>
              </a:extLst>
            </p:cNvPr>
            <p:cNvPicPr>
              <a:picLocks noChangeAspect="1"/>
            </p:cNvPicPr>
            <p:nvPr/>
          </p:nvPicPr>
          <p:blipFill rotWithShape="1">
            <a:blip r:embed="rId9"/>
            <a:srcRect t="-110" b="110"/>
            <a:stretch/>
          </p:blipFill>
          <p:spPr>
            <a:xfrm>
              <a:off x="5562672" y="2650807"/>
              <a:ext cx="2743202" cy="2743203"/>
            </a:xfrm>
            <a:prstGeom prst="rect">
              <a:avLst/>
            </a:prstGeom>
          </p:spPr>
        </p:pic>
        <p:pic>
          <p:nvPicPr>
            <p:cNvPr id="9" name="Picture 8" descr="Report Icon, Transparent Report.PNG ...">
              <a:extLst>
                <a:ext uri="{FF2B5EF4-FFF2-40B4-BE49-F238E27FC236}">
                  <a16:creationId xmlns:a16="http://schemas.microsoft.com/office/drawing/2014/main" id="{AD23C659-33FC-C5C8-DD17-A535F46539F7}"/>
                </a:ext>
              </a:extLst>
            </p:cNvPr>
            <p:cNvPicPr>
              <a:picLocks noChangeAspect="1"/>
            </p:cNvPicPr>
            <p:nvPr/>
          </p:nvPicPr>
          <p:blipFill rotWithShape="1">
            <a:blip r:embed="rId10"/>
            <a:srcRect l="11060" t="2778" r="11060" b="1852"/>
            <a:stretch/>
          </p:blipFill>
          <p:spPr>
            <a:xfrm>
              <a:off x="9079641" y="2883784"/>
              <a:ext cx="1669071" cy="2043909"/>
            </a:xfrm>
            <a:prstGeom prst="roundRect">
              <a:avLst/>
            </a:prstGeom>
          </p:spPr>
        </p:pic>
      </p:grpSp>
      <p:sp>
        <p:nvSpPr>
          <p:cNvPr id="11" name="Rectangle: Rounded Corners 10">
            <a:extLst>
              <a:ext uri="{FF2B5EF4-FFF2-40B4-BE49-F238E27FC236}">
                <a16:creationId xmlns:a16="http://schemas.microsoft.com/office/drawing/2014/main" id="{732F69D9-D50D-8F58-6E0D-1EF666A74A29}"/>
              </a:ext>
            </a:extLst>
          </p:cNvPr>
          <p:cNvSpPr/>
          <p:nvPr/>
        </p:nvSpPr>
        <p:spPr>
          <a:xfrm>
            <a:off x="3390458" y="5695943"/>
            <a:ext cx="1765202" cy="76872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1711A7F5-A57D-222C-75B4-D483316D9887}"/>
              </a:ext>
            </a:extLst>
          </p:cNvPr>
          <p:cNvSpPr/>
          <p:nvPr/>
        </p:nvSpPr>
        <p:spPr>
          <a:xfrm>
            <a:off x="5891079" y="5695943"/>
            <a:ext cx="972767" cy="76872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1545E67D-E759-BED1-4562-C0A750DB99B6}"/>
              </a:ext>
            </a:extLst>
          </p:cNvPr>
          <p:cNvSpPr/>
          <p:nvPr/>
        </p:nvSpPr>
        <p:spPr>
          <a:xfrm>
            <a:off x="7589521" y="5691287"/>
            <a:ext cx="1363980" cy="800100"/>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30CA4FDA-E3D6-4562-A332-24E80F647CFF}"/>
              </a:ext>
            </a:extLst>
          </p:cNvPr>
          <p:cNvSpPr/>
          <p:nvPr/>
        </p:nvSpPr>
        <p:spPr>
          <a:xfrm>
            <a:off x="9679176" y="5684165"/>
            <a:ext cx="1363980" cy="800100"/>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42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xit" presetSubtype="0" fill="hold" nodeType="with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0" grpId="0" animBg="1"/>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4955</Words>
  <Application>Microsoft Office PowerPoint</Application>
  <PresentationFormat>Widescreen</PresentationFormat>
  <Paragraphs>704</Paragraphs>
  <Slides>37</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Bell MT</vt:lpstr>
      <vt:lpstr>Calibri</vt:lpstr>
      <vt:lpstr>Cambria Math</vt:lpstr>
      <vt:lpstr>Gill Sans MT</vt:lpstr>
      <vt:lpstr>Helvetica</vt:lpstr>
      <vt:lpstr>Parcel</vt:lpstr>
      <vt:lpstr>Machine Learning  in Digital Pathology</vt:lpstr>
      <vt:lpstr>Problem Statement</vt:lpstr>
      <vt:lpstr>Temple University Health Digital Pathology Corpus</vt:lpstr>
      <vt:lpstr>Labeled Data Types</vt:lpstr>
      <vt:lpstr>OUR PRODUCT</vt:lpstr>
      <vt:lpstr>Design Criteria &amp; Requirements</vt:lpstr>
      <vt:lpstr>Design Criteria &amp; Requirements</vt:lpstr>
      <vt:lpstr>Deeper Look AT F1 Score</vt:lpstr>
      <vt:lpstr>Basic Pipeline</vt:lpstr>
      <vt:lpstr>2-Dimensional Discrete Cosine Transform-II (DCT-II)</vt:lpstr>
      <vt:lpstr>2-Dimensional Discrete Cosine Transform-II (DCT-II)</vt:lpstr>
      <vt:lpstr>2-Dimensional Discrete Cosine Transform-II (DCT-II)</vt:lpstr>
      <vt:lpstr>Principal Component Analysis</vt:lpstr>
      <vt:lpstr>Training, Tuning, evaluation Pipelines</vt:lpstr>
      <vt:lpstr>Machine Learning model Stage</vt:lpstr>
      <vt:lpstr>Convolutional Neural Network</vt:lpstr>
      <vt:lpstr>Input DATA</vt:lpstr>
      <vt:lpstr>Convolution Layer</vt:lpstr>
      <vt:lpstr>Convolution Layer</vt:lpstr>
      <vt:lpstr>MAX POOLING LAYER</vt:lpstr>
      <vt:lpstr>Fully Connected Layer</vt:lpstr>
      <vt:lpstr>Post-Processing Stage</vt:lpstr>
      <vt:lpstr>PowerPoint Presentation</vt:lpstr>
      <vt:lpstr>Frame to patch</vt:lpstr>
      <vt:lpstr>PowerPoint Presentation</vt:lpstr>
      <vt:lpstr>Frame to patch</vt:lpstr>
      <vt:lpstr>FRAME to patch</vt:lpstr>
      <vt:lpstr>Frame to patch</vt:lpstr>
      <vt:lpstr>patch to image level</vt:lpstr>
      <vt:lpstr>Slide Scoring</vt:lpstr>
      <vt:lpstr>Scoring Results</vt:lpstr>
      <vt:lpstr>Graphical User Interface (GUI)</vt:lpstr>
      <vt:lpstr>Graphical User Interface (GUI)</vt:lpstr>
      <vt:lpstr>Requirements Met</vt:lpstr>
      <vt:lpstr>Future work</vt:lpstr>
      <vt:lpstr>Lessons Learned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Muhotasim Ahmed</dc:creator>
  <cp:lastModifiedBy>Leo Grant Berman</cp:lastModifiedBy>
  <cp:revision>1</cp:revision>
  <dcterms:created xsi:type="dcterms:W3CDTF">2024-02-09T04:16:01Z</dcterms:created>
  <dcterms:modified xsi:type="dcterms:W3CDTF">2024-11-27T18:14:10Z</dcterms:modified>
</cp:coreProperties>
</file>