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1_A4097D9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39_843AC9C3.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31_117E4012.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44_A26B8.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146_45CC03A9.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32_18337EA0.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2C_A78446E8.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59"/>
  </p:notesMasterIdLst>
  <p:sldIdLst>
    <p:sldId id="275" r:id="rId5"/>
    <p:sldId id="269" r:id="rId6"/>
    <p:sldId id="301" r:id="rId7"/>
    <p:sldId id="265" r:id="rId8"/>
    <p:sldId id="325" r:id="rId9"/>
    <p:sldId id="321" r:id="rId10"/>
    <p:sldId id="262" r:id="rId11"/>
    <p:sldId id="334" r:id="rId12"/>
    <p:sldId id="287" r:id="rId13"/>
    <p:sldId id="348" r:id="rId14"/>
    <p:sldId id="352" r:id="rId15"/>
    <p:sldId id="349" r:id="rId16"/>
    <p:sldId id="345" r:id="rId17"/>
    <p:sldId id="346" r:id="rId18"/>
    <p:sldId id="347" r:id="rId19"/>
    <p:sldId id="351" r:id="rId20"/>
    <p:sldId id="350" r:id="rId21"/>
    <p:sldId id="258" r:id="rId22"/>
    <p:sldId id="354" r:id="rId23"/>
    <p:sldId id="271" r:id="rId24"/>
    <p:sldId id="328" r:id="rId25"/>
    <p:sldId id="356" r:id="rId26"/>
    <p:sldId id="329" r:id="rId27"/>
    <p:sldId id="330" r:id="rId28"/>
    <p:sldId id="331" r:id="rId29"/>
    <p:sldId id="332" r:id="rId30"/>
    <p:sldId id="308" r:id="rId31"/>
    <p:sldId id="355" r:id="rId32"/>
    <p:sldId id="313" r:id="rId33"/>
    <p:sldId id="295" r:id="rId34"/>
    <p:sldId id="335" r:id="rId35"/>
    <p:sldId id="305" r:id="rId36"/>
    <p:sldId id="307" r:id="rId37"/>
    <p:sldId id="324" r:id="rId38"/>
    <p:sldId id="322" r:id="rId39"/>
    <p:sldId id="326" r:id="rId40"/>
    <p:sldId id="353" r:id="rId41"/>
    <p:sldId id="343" r:id="rId42"/>
    <p:sldId id="303" r:id="rId43"/>
    <p:sldId id="337" r:id="rId44"/>
    <p:sldId id="339" r:id="rId45"/>
    <p:sldId id="306" r:id="rId46"/>
    <p:sldId id="336" r:id="rId47"/>
    <p:sldId id="338" r:id="rId48"/>
    <p:sldId id="340" r:id="rId49"/>
    <p:sldId id="342" r:id="rId50"/>
    <p:sldId id="341" r:id="rId51"/>
    <p:sldId id="327" r:id="rId52"/>
    <p:sldId id="285" r:id="rId53"/>
    <p:sldId id="300" r:id="rId54"/>
    <p:sldId id="309" r:id="rId55"/>
    <p:sldId id="318" r:id="rId56"/>
    <p:sldId id="315" r:id="rId57"/>
    <p:sldId id="25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3474E-AE68-C841-9C58-9C95E57F4486}" name="Guest User" initials="GU" userId="S::urn:spo:anon#fd332c691172ad775181c21f461024bcae15b0818710f4a356890fa3f7fde20e::" providerId="AD"/>
  <p188:author id="{99FE3395-3925-CBAB-8971-20069746E8C9}" name="Albert Nikolay Bulik" initials="AB" userId="S::tuk35965@temple.edu::b7177d65-b990-4b30-aaac-9aef0a4c7ff2" providerId="AD"/>
  <p188:author id="{72BD92D5-A606-DA3E-667B-7F0C64DEAF28}" name="Yuan Nghiem" initials="YN" userId="S::tul16619@temple.edu::8fb969ae-ded8-4e43-9c69-b56be98c8eac" providerId="AD"/>
  <p188:author id="{BFDDA0DF-B9AB-0A12-EFE0-E88F3F017F69}" name="Leo Grant Berman" initials="LB" userId="S::tuo54571@temple.edu::57c7235f-d472-4c32-9fb8-b6015292f5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FFFFF"/>
    <a:srgbClr val="208DD8"/>
    <a:srgbClr val="F0807F"/>
    <a:srgbClr val="FEFF06"/>
    <a:srgbClr val="00C0FF"/>
    <a:srgbClr val="FA7F7A"/>
    <a:srgbClr val="FA7D7B"/>
    <a:srgbClr val="FFA500"/>
    <a:srgbClr val="64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0B244-C7BB-4C7D-AE65-2BDFE621DC0D}" v="3" dt="2024-11-27T18:14:48.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12C_A78446E8.xml><?xml version="1.0" encoding="utf-8"?>
<p188:cmLst xmlns:a="http://schemas.openxmlformats.org/drawingml/2006/main" xmlns:r="http://schemas.openxmlformats.org/officeDocument/2006/relationships" xmlns:p188="http://schemas.microsoft.com/office/powerpoint/2018/8/main">
  <p188:cm id="{72E934BD-32E1-4E4F-A25A-16856F6618B1}" authorId="{FC83474E-AE68-C841-9C58-9C95E57F4486}" created="2024-09-13T00:14:05.179">
    <pc:sldMkLst xmlns:pc="http://schemas.microsoft.com/office/powerpoint/2013/main/command">
      <pc:docMk/>
      <pc:sldMk cId="2810463976" sldId="300"/>
    </pc:sldMkLst>
    <p188:txBody>
      <a:bodyPr/>
      <a:lstStyle/>
      <a:p>
        <a:r>
          <a:rPr lang="en-US"/>
          <a:t>Can we cutout the github stuff?</a:t>
        </a:r>
      </a:p>
    </p188:txBody>
  </p188:cm>
</p188:cmLst>
</file>

<file path=ppt/comments/modernComment_131_117E4012.xml><?xml version="1.0" encoding="utf-8"?>
<p188:cmLst xmlns:a="http://schemas.openxmlformats.org/drawingml/2006/main" xmlns:r="http://schemas.openxmlformats.org/officeDocument/2006/relationships" xmlns:p188="http://schemas.microsoft.com/office/powerpoint/2018/8/main">
  <p188:cm id="{3C6C7E09-49E2-4AE4-BE10-CCB3DFADD01A}" authorId="{99FE3395-3925-CBAB-8971-20069746E8C9}" status="resolved" created="2024-09-16T18:18:58.182" complete="100000">
    <pc:sldMkLst xmlns:pc="http://schemas.microsoft.com/office/powerpoint/2013/main/command">
      <pc:docMk/>
      <pc:sldMk cId="293486610" sldId="305"/>
    </pc:sldMkLst>
    <p188:txBody>
      <a:bodyPr/>
      <a:lstStyle/>
      <a:p>
        <a:r>
          <a:rPr lang="en-US"/>
          <a:t>I moved this around with slide 4</a:t>
        </a:r>
      </a:p>
    </p188:txBody>
  </p188:cm>
  <p188:cm id="{F4DE9189-688B-4974-B91C-6415B2022344}" authorId="{BFDDA0DF-B9AB-0A12-EFE0-E88F3F017F69}" created="2024-09-16T19:53:31.984">
    <pc:sldMkLst xmlns:pc="http://schemas.microsoft.com/office/powerpoint/2013/main/command">
      <pc:docMk/>
      <pc:sldMk cId="293486610" sldId="305"/>
    </pc:sldMkLst>
    <p188:txBody>
      <a:bodyPr/>
      <a:lstStyle/>
      <a:p>
        <a:r>
          <a:rPr lang="en-US"/>
          <a:t>Replace these images with blank biopsied tissue</a:t>
        </a:r>
      </a:p>
    </p188:txBody>
  </p188:cm>
</p188:cmLst>
</file>

<file path=ppt/comments/modernComment_132_18337EA0.xml><?xml version="1.0" encoding="utf-8"?>
<p188:cmLst xmlns:a="http://schemas.openxmlformats.org/drawingml/2006/main" xmlns:r="http://schemas.openxmlformats.org/officeDocument/2006/relationships" xmlns:p188="http://schemas.microsoft.com/office/powerpoint/2018/8/main">
  <p188:cm id="{2D321998-3901-424C-AE19-52E30EF3F8C8}" authorId="{99FE3395-3925-CBAB-8971-20069746E8C9}" created="2024-09-13T00:18:06.722">
    <pc:sldMkLst xmlns:pc="http://schemas.microsoft.com/office/powerpoint/2013/main/command">
      <pc:docMk/>
      <pc:sldMk cId="1689434107" sldId="306"/>
    </pc:sldMkLst>
    <p188:txBody>
      <a:bodyPr/>
      <a:lstStyle/>
      <a:p>
        <a:r>
          <a:rPr lang="en-US"/>
          <a:t>Add mentions about preprocessor and postprocessor.</a:t>
        </a:r>
      </a:p>
    </p188:txBody>
  </p188:cm>
</p188:cmLst>
</file>

<file path=ppt/comments/modernComment_139_843AC9C3.xml><?xml version="1.0" encoding="utf-8"?>
<p188:cmLst xmlns:a="http://schemas.openxmlformats.org/drawingml/2006/main" xmlns:r="http://schemas.openxmlformats.org/officeDocument/2006/relationships" xmlns:p188="http://schemas.microsoft.com/office/powerpoint/2018/8/main">
  <p188:cm id="{9D512B24-3D4D-4C3E-96D9-DF1FD0072BB8}" authorId="{99FE3395-3925-CBAB-8971-20069746E8C9}" created="2024-10-23T17:31:54.120">
    <pc:sldMkLst xmlns:pc="http://schemas.microsoft.com/office/powerpoint/2013/main/command">
      <pc:docMk/>
      <pc:sldMk cId="2218445251" sldId="313"/>
    </pc:sldMkLst>
    <p188:txBody>
      <a:bodyPr/>
      <a:lstStyle/>
      <a:p>
        <a:r>
          <a:rPr lang="en-US"/>
          <a:t>Added the ‘no filters’ note at the bottom</a:t>
        </a:r>
      </a:p>
    </p188:txBody>
  </p188:cm>
</p188:cmLst>
</file>

<file path=ppt/comments/modernComment_141_A4097D9D.xml><?xml version="1.0" encoding="utf-8"?>
<p188:cmLst xmlns:a="http://schemas.openxmlformats.org/drawingml/2006/main" xmlns:r="http://schemas.openxmlformats.org/officeDocument/2006/relationships" xmlns:p188="http://schemas.microsoft.com/office/powerpoint/2018/8/main">
  <p188:cm id="{20FA125E-0979-434A-81B4-0D43FDF40FC6}" authorId="{99FE3395-3925-CBAB-8971-20069746E8C9}" status="resolved" created="2024-09-16T18:34:42.736" complete="100000">
    <pc:sldMkLst xmlns:pc="http://schemas.microsoft.com/office/powerpoint/2013/main/command">
      <pc:docMk/>
      <pc:sldMk cId="2752085405" sldId="321"/>
    </pc:sldMkLst>
    <p188:txBody>
      <a:bodyPr/>
      <a:lstStyle/>
      <a:p>
        <a:r>
          <a:rPr lang="en-US"/>
          <a:t>I swapped this with slide 6.</a:t>
        </a:r>
      </a:p>
    </p188:txBody>
  </p188:cm>
</p188:cmLst>
</file>

<file path=ppt/comments/modernComment_144_A26B8.xml><?xml version="1.0" encoding="utf-8"?>
<p188:cmLst xmlns:a="http://schemas.openxmlformats.org/drawingml/2006/main" xmlns:r="http://schemas.openxmlformats.org/officeDocument/2006/relationships" xmlns:p188="http://schemas.microsoft.com/office/powerpoint/2018/8/main">
  <p188:cm id="{9C7A7B81-5754-4F4B-8ACB-CE8548275E8E}" authorId="{99FE3395-3925-CBAB-8971-20069746E8C9}" created="2024-10-23T20:38:10.655">
    <pc:sldMkLst xmlns:pc="http://schemas.microsoft.com/office/powerpoint/2013/main/command">
      <pc:docMk/>
      <pc:sldMk cId="665272" sldId="324"/>
    </pc:sldMkLst>
    <p188:txBody>
      <a:bodyPr/>
      <a:lstStyle/>
      <a:p>
        <a:r>
          <a:rPr lang="en-US"/>
          <a:t>I think we should move the slide 2 explanation into this slide.</a:t>
        </a:r>
      </a:p>
    </p188:txBody>
  </p188:cm>
</p188:cmLst>
</file>

<file path=ppt/comments/modernComment_146_45CC03A9.xml><?xml version="1.0" encoding="utf-8"?>
<p188:cmLst xmlns:a="http://schemas.openxmlformats.org/drawingml/2006/main" xmlns:r="http://schemas.openxmlformats.org/officeDocument/2006/relationships" xmlns:p188="http://schemas.microsoft.com/office/powerpoint/2018/8/main">
  <p188:cm id="{BBB6F267-6397-4BE0-B0EF-BD77600DDE70}" authorId="{99FE3395-3925-CBAB-8971-20069746E8C9}" status="resolved" created="2024-10-23T17:05:17.626" complete="100000">
    <pc:sldMkLst xmlns:pc="http://schemas.microsoft.com/office/powerpoint/2013/main/command">
      <pc:docMk/>
      <pc:sldMk cId="4189021767" sldId="326"/>
    </pc:sldMkLst>
    <p188:txBody>
      <a:bodyPr/>
      <a:lstStyle/>
      <a:p>
        <a:r>
          <a:rPr lang="en-US"/>
          <a:t>Moved this up so it sits before ‘future work’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EFD15-2F84-4A93-B58E-CA31887688BD}"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7B5D5-234F-4EB9-90BD-FAF45C24128A}" type="slidenum">
              <a:rPr lang="en-US" smtClean="0"/>
              <a:t>‹#›</a:t>
            </a:fld>
            <a:endParaRPr lang="en-US"/>
          </a:p>
        </p:txBody>
      </p:sp>
    </p:spTree>
    <p:extLst>
      <p:ext uri="{BB962C8B-B14F-4D97-AF65-F5344CB8AC3E}">
        <p14:creationId xmlns:p14="http://schemas.microsoft.com/office/powerpoint/2010/main" val="200273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endParaRPr lang="en-US">
              <a:ea typeface="Calibri"/>
              <a:cs typeface="Calibri"/>
            </a:endParaRPr>
          </a:p>
          <a:p>
            <a:pPr marL="228600" indent="-228600">
              <a:buAutoNum type="arabicPeriod"/>
            </a:pPr>
            <a:r>
              <a:rPr lang="en-US">
                <a:ea typeface="Calibri"/>
                <a:cs typeface="Calibri"/>
              </a:rPr>
              <a:t>Morning Salutation</a:t>
            </a:r>
          </a:p>
          <a:p>
            <a:pPr marL="228600" indent="-228600">
              <a:buAutoNum type="arabicPeriod"/>
            </a:pPr>
            <a:r>
              <a:rPr lang="en-US">
                <a:ea typeface="Calibri"/>
                <a:cs typeface="Calibri"/>
              </a:rPr>
              <a:t>Introduce Everyone</a:t>
            </a:r>
          </a:p>
          <a:p>
            <a:pPr marL="228600" indent="-228600">
              <a:buAutoNum type="arabicPeriod"/>
            </a:pPr>
            <a:r>
              <a:rPr lang="en-US">
                <a:ea typeface="Calibri"/>
                <a:cs typeface="Calibri"/>
              </a:rPr>
              <a:t>Explain Graphic</a:t>
            </a:r>
          </a:p>
          <a:p>
            <a:endParaRPr lang="en-US">
              <a:ea typeface="Calibri"/>
              <a:cs typeface="Calibri"/>
            </a:endParaRPr>
          </a:p>
          <a:p>
            <a:endParaRPr lang="en-US">
              <a:ea typeface="Calibri"/>
              <a:cs typeface="Calibri"/>
            </a:endParaRPr>
          </a:p>
          <a:p>
            <a:r>
              <a:rPr lang="en-US">
                <a:ea typeface="Calibri"/>
                <a:cs typeface="Calibri"/>
              </a:rPr>
              <a:t>Good morning, everyone! This is Team 1 and I am Albert, this is Leo, and this is Yuan. Our project is Machine Learning Applications in Digital Pathology. We are trying to build a Machine Learning System that can identify cancerous cells in biopsy slides of tissue samples. In the title slide we have a picture representation of a neural network which will be a key component in The Deep Learning algorithm we hope to implement later.</a:t>
            </a:r>
          </a:p>
        </p:txBody>
      </p:sp>
      <p:sp>
        <p:nvSpPr>
          <p:cNvPr id="4" name="Slide Number Placeholder 3"/>
          <p:cNvSpPr>
            <a:spLocks noGrp="1"/>
          </p:cNvSpPr>
          <p:nvPr>
            <p:ph type="sldNum" sz="quarter" idx="5"/>
          </p:nvPr>
        </p:nvSpPr>
        <p:spPr/>
        <p:txBody>
          <a:bodyPr/>
          <a:lstStyle/>
          <a:p>
            <a:fld id="{2657B5D5-234F-4EB9-90BD-FAF45C24128A}" type="slidenum">
              <a:rPr lang="en-US" smtClean="0"/>
              <a:t>1</a:t>
            </a:fld>
            <a:endParaRPr lang="en-US"/>
          </a:p>
        </p:txBody>
      </p:sp>
    </p:spTree>
    <p:extLst>
      <p:ext uri="{BB962C8B-B14F-4D97-AF65-F5344CB8AC3E}">
        <p14:creationId xmlns:p14="http://schemas.microsoft.com/office/powerpoint/2010/main" val="41192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D738-9D6D-CC2D-C8B5-80C36EF0C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9A31F3-3498-4DA4-B243-DC66CF5D4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9481B-8F08-5FCB-DF00-E793E456F073}"/>
              </a:ext>
            </a:extLst>
          </p:cNvPr>
          <p:cNvSpPr>
            <a:spLocks noGrp="1"/>
          </p:cNvSpPr>
          <p:nvPr>
            <p:ph type="body" idx="1"/>
          </p:nvPr>
        </p:nvSpPr>
        <p:spPr/>
        <p:txBody>
          <a:bodyPr/>
          <a:lstStyle/>
          <a:p>
            <a:r>
              <a:rPr lang="en-US">
                <a:ea typeface="Calibri"/>
                <a:cs typeface="Calibri"/>
              </a:rPr>
              <a:t>Leo</a:t>
            </a:r>
            <a:endParaRPr lang="en-US"/>
          </a:p>
          <a:p>
            <a:endParaRPr lang="en-US"/>
          </a:p>
          <a:p>
            <a:r>
              <a:rPr lang="en-US">
                <a:ea typeface="Calibri"/>
                <a:cs typeface="Calibri"/>
              </a:rPr>
              <a:t>Let’s explore our basic data pipeline</a:t>
            </a:r>
          </a:p>
        </p:txBody>
      </p:sp>
      <p:sp>
        <p:nvSpPr>
          <p:cNvPr id="4" name="Slide Number Placeholder 3">
            <a:extLst>
              <a:ext uri="{FF2B5EF4-FFF2-40B4-BE49-F238E27FC236}">
                <a16:creationId xmlns:a16="http://schemas.microsoft.com/office/drawing/2014/main" id="{D5843844-E12A-33DC-46E2-0CB46CEDD4B0}"/>
              </a:ext>
            </a:extLst>
          </p:cNvPr>
          <p:cNvSpPr>
            <a:spLocks noGrp="1"/>
          </p:cNvSpPr>
          <p:nvPr>
            <p:ph type="sldNum" sz="quarter" idx="5"/>
          </p:nvPr>
        </p:nvSpPr>
        <p:spPr/>
        <p:txBody>
          <a:bodyPr/>
          <a:lstStyle/>
          <a:p>
            <a:fld id="{2657B5D5-234F-4EB9-90BD-FAF45C24128A}" type="slidenum">
              <a:rPr lang="en-US" smtClean="0"/>
              <a:t>10</a:t>
            </a:fld>
            <a:endParaRPr lang="en-US"/>
          </a:p>
        </p:txBody>
      </p:sp>
    </p:spTree>
    <p:extLst>
      <p:ext uri="{BB962C8B-B14F-4D97-AF65-F5344CB8AC3E}">
        <p14:creationId xmlns:p14="http://schemas.microsoft.com/office/powerpoint/2010/main" val="136039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F4FE-F300-DAC0-14BB-B11E9469D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D1ED8-78DA-2CA0-2B06-D0F89EE3D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ED23F-D1B8-955A-29FB-6DABAC35E66F}"/>
              </a:ext>
            </a:extLst>
          </p:cNvPr>
          <p:cNvSpPr>
            <a:spLocks noGrp="1"/>
          </p:cNvSpPr>
          <p:nvPr>
            <p:ph type="body" idx="1"/>
          </p:nvPr>
        </p:nvSpPr>
        <p:spPr/>
        <p:txBody>
          <a:bodyPr/>
          <a:lstStyle/>
          <a:p>
            <a:r>
              <a:rPr lang="en-US">
                <a:ea typeface="Calibri"/>
                <a:cs typeface="Calibri"/>
              </a:rPr>
              <a:t>Leo</a:t>
            </a:r>
            <a:endParaRPr lang="en-US">
              <a:cs typeface="Calibri"/>
            </a:endParaRPr>
          </a:p>
          <a:p>
            <a:endParaRPr lang="en-US">
              <a:cs typeface="Calibri"/>
            </a:endParaRPr>
          </a:p>
          <a:p>
            <a:pPr marL="171450" indent="-171450">
              <a:buFontTx/>
              <a:buChar char="-"/>
            </a:pPr>
            <a:r>
              <a:rPr lang="en-US">
                <a:cs typeface="Calibri"/>
              </a:rPr>
              <a:t>We have our training data</a:t>
            </a:r>
          </a:p>
          <a:p>
            <a:pPr marL="171450" indent="-171450">
              <a:buFontTx/>
              <a:buChar char="-"/>
            </a:pPr>
            <a:r>
              <a:rPr lang="en-US">
                <a:cs typeface="Calibri"/>
              </a:rPr>
              <a:t>Development data</a:t>
            </a:r>
          </a:p>
          <a:p>
            <a:pPr marL="171450" indent="-171450">
              <a:buFontTx/>
              <a:buChar char="-"/>
            </a:pPr>
            <a:r>
              <a:rPr lang="en-US">
                <a:cs typeface="Calibri"/>
              </a:rPr>
              <a:t>Evaluation data</a:t>
            </a:r>
          </a:p>
          <a:p>
            <a:pPr marL="171450" indent="-171450">
              <a:buFontTx/>
              <a:buChar char="-"/>
            </a:pPr>
            <a:r>
              <a:rPr lang="en-US">
                <a:cs typeface="Calibri"/>
              </a:rPr>
              <a:t>All of this combined makes up 3500 images and 1.2 terabytes of disk space</a:t>
            </a:r>
          </a:p>
          <a:p>
            <a:pPr marL="171450" indent="-171450">
              <a:buFontTx/>
              <a:buChar char="-"/>
            </a:pPr>
            <a:r>
              <a:rPr lang="en-US">
                <a:cs typeface="Calibri"/>
              </a:rPr>
              <a:t>Why do we do this?</a:t>
            </a:r>
          </a:p>
          <a:p>
            <a:pPr marL="171450" indent="-171450">
              <a:buFontTx/>
              <a:buChar char="-"/>
            </a:pPr>
            <a:r>
              <a:rPr lang="en-US">
                <a:cs typeface="Calibri"/>
              </a:rPr>
              <a:t>Well first we pre process all of the data so they are represented similarly in memory</a:t>
            </a:r>
          </a:p>
          <a:p>
            <a:pPr marL="171450" indent="-171450">
              <a:buFontTx/>
              <a:buChar char="-"/>
            </a:pPr>
            <a:r>
              <a:rPr lang="en-US">
                <a:cs typeface="Calibri"/>
              </a:rPr>
              <a:t>Next we fit the model on the processed training data.</a:t>
            </a:r>
          </a:p>
          <a:p>
            <a:pPr marL="171450" indent="-171450">
              <a:buFontTx/>
              <a:buChar char="-"/>
            </a:pPr>
            <a:r>
              <a:rPr lang="en-US">
                <a:cs typeface="Calibri"/>
              </a:rPr>
              <a:t>This gives us our rough cut model which has some flaws like being biased towards some of the bias that training data might have.</a:t>
            </a:r>
          </a:p>
          <a:p>
            <a:pPr marL="171450" indent="-171450">
              <a:buFontTx/>
              <a:buChar char="-"/>
            </a:pPr>
            <a:r>
              <a:rPr lang="en-US">
                <a:cs typeface="Calibri"/>
              </a:rPr>
              <a:t>Next we take our processed development data and we feed that into our trained model</a:t>
            </a:r>
          </a:p>
          <a:p>
            <a:pPr marL="171450" indent="-171450">
              <a:buFontTx/>
              <a:buChar char="-"/>
            </a:pPr>
            <a:r>
              <a:rPr lang="en-US">
                <a:cs typeface="Calibri"/>
              </a:rPr>
              <a:t>After we do some post processing on the results we get our refined model. By using multiple dataset we can remove some of the bias the model has towards development data</a:t>
            </a:r>
          </a:p>
          <a:p>
            <a:pPr marL="171450" indent="-171450">
              <a:buFontTx/>
              <a:buChar char="-"/>
            </a:pPr>
            <a:r>
              <a:rPr lang="en-US">
                <a:cs typeface="Calibri"/>
              </a:rPr>
              <a:t>Next we take the processed evaluation data and feed that into our refined model</a:t>
            </a:r>
          </a:p>
          <a:p>
            <a:pPr marL="171450" indent="-171450">
              <a:buFontTx/>
              <a:buChar char="-"/>
            </a:pPr>
            <a:r>
              <a:rPr lang="en-US">
                <a:cs typeface="Calibri"/>
              </a:rPr>
              <a:t>After we do the same post processing and scoring and we are happy with the result, we  move our refined model into our production model</a:t>
            </a:r>
          </a:p>
        </p:txBody>
      </p:sp>
      <p:sp>
        <p:nvSpPr>
          <p:cNvPr id="4" name="Slide Number Placeholder 3">
            <a:extLst>
              <a:ext uri="{FF2B5EF4-FFF2-40B4-BE49-F238E27FC236}">
                <a16:creationId xmlns:a16="http://schemas.microsoft.com/office/drawing/2014/main" id="{8409DA6E-5021-23F7-9AA4-454ECF54EB6B}"/>
              </a:ext>
            </a:extLst>
          </p:cNvPr>
          <p:cNvSpPr>
            <a:spLocks noGrp="1"/>
          </p:cNvSpPr>
          <p:nvPr>
            <p:ph type="sldNum" sz="quarter" idx="5"/>
          </p:nvPr>
        </p:nvSpPr>
        <p:spPr/>
        <p:txBody>
          <a:bodyPr/>
          <a:lstStyle/>
          <a:p>
            <a:fld id="{2657B5D5-234F-4EB9-90BD-FAF45C24128A}" type="slidenum">
              <a:rPr lang="en-US" smtClean="0"/>
              <a:t>11</a:t>
            </a:fld>
            <a:endParaRPr lang="en-US"/>
          </a:p>
        </p:txBody>
      </p:sp>
    </p:spTree>
    <p:extLst>
      <p:ext uri="{BB962C8B-B14F-4D97-AF65-F5344CB8AC3E}">
        <p14:creationId xmlns:p14="http://schemas.microsoft.com/office/powerpoint/2010/main" val="31222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F617-5763-4C02-D2C1-3FDEAC9EE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EFAE1-93DB-8247-59EF-A9669DD38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85789-6119-25B9-EFE0-79CC647AC960}"/>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Now that we looked at the overall structure of pipelines, let’s go more into detail about the preprocessor stage. </a:t>
            </a:r>
            <a:r>
              <a:rPr lang="en-US"/>
              <a:t>Everything after this point concerns progress made since the last presentation. </a:t>
            </a:r>
          </a:p>
        </p:txBody>
      </p:sp>
      <p:sp>
        <p:nvSpPr>
          <p:cNvPr id="4" name="Slide Number Placeholder 3">
            <a:extLst>
              <a:ext uri="{FF2B5EF4-FFF2-40B4-BE49-F238E27FC236}">
                <a16:creationId xmlns:a16="http://schemas.microsoft.com/office/drawing/2014/main" id="{3C82A0EC-3D93-F903-25EB-3E58C773E86E}"/>
              </a:ext>
            </a:extLst>
          </p:cNvPr>
          <p:cNvSpPr>
            <a:spLocks noGrp="1"/>
          </p:cNvSpPr>
          <p:nvPr>
            <p:ph type="sldNum" sz="quarter" idx="5"/>
          </p:nvPr>
        </p:nvSpPr>
        <p:spPr/>
        <p:txBody>
          <a:bodyPr/>
          <a:lstStyle/>
          <a:p>
            <a:fld id="{2657B5D5-234F-4EB9-90BD-FAF45C24128A}" type="slidenum">
              <a:rPr lang="en-US" smtClean="0"/>
              <a:t>12</a:t>
            </a:fld>
            <a:endParaRPr lang="en-US"/>
          </a:p>
        </p:txBody>
      </p:sp>
    </p:spTree>
    <p:extLst>
      <p:ext uri="{BB962C8B-B14F-4D97-AF65-F5344CB8AC3E}">
        <p14:creationId xmlns:p14="http://schemas.microsoft.com/office/powerpoint/2010/main" val="98496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Albert</a:t>
            </a:r>
          </a:p>
          <a:p>
            <a:endParaRPr lang="en-US"/>
          </a:p>
          <a:p>
            <a:r>
              <a:rPr lang="en-US"/>
              <a:t>Since the last presentation, we migrated from 1d to 2d DCT because 2d DCT has certain advantages. As a reminder, DCT is a frequency transform similar to the discrete Fourier transform. It’s how we generate features as frequencies in the preprocessor stage.</a:t>
            </a:r>
          </a:p>
          <a:p>
            <a:endParaRPr lang="en-US"/>
          </a:p>
          <a:p>
            <a:r>
              <a:rPr lang="en-US"/>
              <a:t>On the right we have two images; these were transformed using DCT and recovered using inverse DCT. The left image uses 1-dimensional DCT and the right images utilizes 2-dimensional DCT. K is the number of frequencies used to recover the image. In this case all the frequencies available, 784, were used, and we have a perfect reconstruction of the original image. </a:t>
            </a:r>
          </a:p>
        </p:txBody>
      </p:sp>
      <p:sp>
        <p:nvSpPr>
          <p:cNvPr id="4" name="Slide Number Placeholder 3"/>
          <p:cNvSpPr>
            <a:spLocks noGrp="1"/>
          </p:cNvSpPr>
          <p:nvPr>
            <p:ph type="sldNum" sz="quarter" idx="5"/>
          </p:nvPr>
        </p:nvSpPr>
        <p:spPr/>
        <p:txBody>
          <a:bodyPr/>
          <a:lstStyle/>
          <a:p>
            <a:fld id="{2657B5D5-234F-4EB9-90BD-FAF45C24128A}" type="slidenum">
              <a:rPr lang="en-US" smtClean="0"/>
              <a:t>13</a:t>
            </a:fld>
            <a:endParaRPr lang="en-US"/>
          </a:p>
        </p:txBody>
      </p:sp>
    </p:spTree>
    <p:extLst>
      <p:ext uri="{BB962C8B-B14F-4D97-AF65-F5344CB8AC3E}">
        <p14:creationId xmlns:p14="http://schemas.microsoft.com/office/powerpoint/2010/main" val="339188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Albert</a:t>
            </a:r>
          </a:p>
          <a:p>
            <a:endParaRPr lang="en-US"/>
          </a:p>
          <a:p>
            <a:r>
              <a:rPr lang="en-US"/>
              <a:t>If we lower the number of frequencies to 40, the image degrades for both 1d and 2d DCT. </a:t>
            </a:r>
          </a:p>
        </p:txBody>
      </p:sp>
      <p:sp>
        <p:nvSpPr>
          <p:cNvPr id="4" name="Slide Number Placeholder 3"/>
          <p:cNvSpPr>
            <a:spLocks noGrp="1"/>
          </p:cNvSpPr>
          <p:nvPr>
            <p:ph type="sldNum" sz="quarter" idx="5"/>
          </p:nvPr>
        </p:nvSpPr>
        <p:spPr/>
        <p:txBody>
          <a:bodyPr/>
          <a:lstStyle/>
          <a:p>
            <a:fld id="{2657B5D5-234F-4EB9-90BD-FAF45C24128A}" type="slidenum">
              <a:rPr lang="en-US" smtClean="0"/>
              <a:t>14</a:t>
            </a:fld>
            <a:endParaRPr lang="en-US"/>
          </a:p>
        </p:txBody>
      </p:sp>
    </p:spTree>
    <p:extLst>
      <p:ext uri="{BB962C8B-B14F-4D97-AF65-F5344CB8AC3E}">
        <p14:creationId xmlns:p14="http://schemas.microsoft.com/office/powerpoint/2010/main" val="337120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Albert</a:t>
            </a:r>
          </a:p>
          <a:p>
            <a:endParaRPr lang="en-US"/>
          </a:p>
          <a:p>
            <a:r>
              <a:rPr lang="en-US"/>
              <a:t>However, if we’re only using 10 frequencies, the image starts to degrade faster for the 1-dimensional transform. The left image, for 1d DCT, is unrecognizable. On the right, however, even though we’re only using 10 frequencies, the basic form of the recovered image is retained; shape and structure. 2d DCT allows us to use fewer frequencies to describe the same amount of information.</a:t>
            </a:r>
          </a:p>
        </p:txBody>
      </p:sp>
      <p:sp>
        <p:nvSpPr>
          <p:cNvPr id="4" name="Slide Number Placeholder 3"/>
          <p:cNvSpPr>
            <a:spLocks noGrp="1"/>
          </p:cNvSpPr>
          <p:nvPr>
            <p:ph type="sldNum" sz="quarter" idx="5"/>
          </p:nvPr>
        </p:nvSpPr>
        <p:spPr/>
        <p:txBody>
          <a:bodyPr/>
          <a:lstStyle/>
          <a:p>
            <a:fld id="{2657B5D5-234F-4EB9-90BD-FAF45C24128A}" type="slidenum">
              <a:rPr lang="en-US" smtClean="0"/>
              <a:t>15</a:t>
            </a:fld>
            <a:endParaRPr lang="en-US"/>
          </a:p>
        </p:txBody>
      </p:sp>
    </p:spTree>
    <p:extLst>
      <p:ext uri="{BB962C8B-B14F-4D97-AF65-F5344CB8AC3E}">
        <p14:creationId xmlns:p14="http://schemas.microsoft.com/office/powerpoint/2010/main" val="32761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Albert</a:t>
            </a:r>
          </a:p>
          <a:p>
            <a:endParaRPr lang="en-US"/>
          </a:p>
          <a:p>
            <a:r>
              <a:rPr lang="en-US"/>
              <a:t>Once DCT generates the features, we use principal component analysis to trim features. PCA transforms features into principal components and uses the PCs with the highest variance, discarding all the rest. So both of these methods combined, DCT and PCA, reduce the number of features by orders of magnitude.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p>
            <a:r>
              <a:rPr lang="en-US"/>
              <a:t>Principal component analysis allows us to reduce the number of features even further. PCA is a transform that maps features to principal components. We measure the amount of information that each feature or PC has by its variance. </a:t>
            </a:r>
          </a:p>
          <a:p>
            <a:endParaRPr lang="en-US"/>
          </a:p>
          <a:p>
            <a:r>
              <a:rPr lang="en-US"/>
              <a:t>Variance is more evenly distributed for features, but PCs are lopsided; some PCs have high variance but the majority have very low variance. This allows us to exclude the PCs with low variance and use fewer features without a significant hit in our predictions. </a:t>
            </a:r>
          </a:p>
          <a:p>
            <a:r>
              <a:rPr lang="en-US"/>
              <a:t>-----------------------</a:t>
            </a:r>
          </a:p>
          <a:p>
            <a:r>
              <a:rPr lang="en-US"/>
              <a:t>For those of you familiar with linear algebra, PCA is the </a:t>
            </a:r>
            <a:r>
              <a:rPr lang="en-US" err="1"/>
              <a:t>eigendecomposition</a:t>
            </a:r>
            <a:r>
              <a:rPr lang="en-US"/>
              <a:t> of features. This means that each principal component is a linear combination of all the features. </a:t>
            </a:r>
          </a:p>
        </p:txBody>
      </p:sp>
      <p:sp>
        <p:nvSpPr>
          <p:cNvPr id="4" name="Slide Number Placeholder 3"/>
          <p:cNvSpPr>
            <a:spLocks noGrp="1"/>
          </p:cNvSpPr>
          <p:nvPr>
            <p:ph type="sldNum" sz="quarter" idx="5"/>
          </p:nvPr>
        </p:nvSpPr>
        <p:spPr/>
        <p:txBody>
          <a:bodyPr/>
          <a:lstStyle/>
          <a:p>
            <a:fld id="{2657B5D5-234F-4EB9-90BD-FAF45C24128A}" type="slidenum">
              <a:rPr lang="en-US" smtClean="0"/>
              <a:t>16</a:t>
            </a:fld>
            <a:endParaRPr lang="en-US"/>
          </a:p>
        </p:txBody>
      </p:sp>
    </p:spTree>
    <p:extLst>
      <p:ext uri="{BB962C8B-B14F-4D97-AF65-F5344CB8AC3E}">
        <p14:creationId xmlns:p14="http://schemas.microsoft.com/office/powerpoint/2010/main" val="4103932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7583-DCEE-10BD-7914-326ADE3ED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C91B8-9E1B-7145-1F9C-A00FC30E7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D0B9F-7E2F-7B83-2995-0DF04BDB90F5}"/>
              </a:ext>
            </a:extLst>
          </p:cNvPr>
          <p:cNvSpPr>
            <a:spLocks noGrp="1"/>
          </p:cNvSpPr>
          <p:nvPr>
            <p:ph type="body" idx="1"/>
          </p:nvPr>
        </p:nvSpPr>
        <p:spPr/>
        <p:txBody>
          <a:bodyPr/>
          <a:lstStyle/>
          <a:p>
            <a:r>
              <a:rPr lang="en-US">
                <a:ea typeface="Calibri"/>
                <a:cs typeface="Calibri"/>
              </a:rPr>
              <a:t>Yuan</a:t>
            </a:r>
            <a:endParaRPr lang="en-US"/>
          </a:p>
          <a:p>
            <a:endParaRPr lang="en-US"/>
          </a:p>
          <a:p>
            <a:r>
              <a:rPr lang="en-US"/>
              <a:t>After preprocessing data, let’s take a deeper look at a model. </a:t>
            </a:r>
          </a:p>
          <a:p>
            <a:endParaRPr lang="en-US">
              <a:ea typeface="Calibri"/>
              <a:cs typeface="Calibri"/>
            </a:endParaRPr>
          </a:p>
          <a:p>
            <a:r>
              <a:rPr lang="en-US"/>
              <a:t>There are different models may work better than others for particular tasks.</a:t>
            </a:r>
            <a:endParaRPr lang="en-US">
              <a:ea typeface="Calibri"/>
              <a:cs typeface="Calibri"/>
            </a:endParaRPr>
          </a:p>
        </p:txBody>
      </p:sp>
      <p:sp>
        <p:nvSpPr>
          <p:cNvPr id="4" name="Slide Number Placeholder 3">
            <a:extLst>
              <a:ext uri="{FF2B5EF4-FFF2-40B4-BE49-F238E27FC236}">
                <a16:creationId xmlns:a16="http://schemas.microsoft.com/office/drawing/2014/main" id="{6954452E-360E-66CB-0ADC-737DF8E992F2}"/>
              </a:ext>
            </a:extLst>
          </p:cNvPr>
          <p:cNvSpPr>
            <a:spLocks noGrp="1"/>
          </p:cNvSpPr>
          <p:nvPr>
            <p:ph type="sldNum" sz="quarter" idx="5"/>
          </p:nvPr>
        </p:nvSpPr>
        <p:spPr/>
        <p:txBody>
          <a:bodyPr/>
          <a:lstStyle/>
          <a:p>
            <a:fld id="{2657B5D5-234F-4EB9-90BD-FAF45C24128A}" type="slidenum">
              <a:rPr lang="en-US" smtClean="0"/>
              <a:t>17</a:t>
            </a:fld>
            <a:endParaRPr lang="en-US"/>
          </a:p>
        </p:txBody>
      </p:sp>
    </p:spTree>
    <p:extLst>
      <p:ext uri="{BB962C8B-B14F-4D97-AF65-F5344CB8AC3E}">
        <p14:creationId xmlns:p14="http://schemas.microsoft.com/office/powerpoint/2010/main" val="1239839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YUAN</a:t>
            </a:r>
          </a:p>
          <a:p>
            <a:endParaRPr lang="en-US"/>
          </a:p>
          <a:p>
            <a:r>
              <a:rPr lang="en-US">
                <a:ea typeface="Calibri"/>
                <a:cs typeface="Calibri"/>
              </a:rPr>
              <a:t>Yuan</a:t>
            </a:r>
            <a:endParaRPr lang="en-US"/>
          </a:p>
          <a:p>
            <a:r>
              <a:rPr lang="en-US"/>
              <a:t>-------------------------------------</a:t>
            </a:r>
          </a:p>
          <a:p>
            <a:r>
              <a:rPr lang="en-US"/>
              <a:t>When it comes to image recognition, there Is a model that excels in this. That is the convolutional neural network, CNN for short. </a:t>
            </a:r>
            <a:r>
              <a:rPr lang="en-US">
                <a:ea typeface="Calibri"/>
                <a:cs typeface="Calibri"/>
              </a:rPr>
              <a:t>CNNs are very good at learning features by themselves and operate by successively convolving input to reach a class label.</a:t>
            </a:r>
          </a:p>
          <a:p>
            <a:endParaRPr lang="en-US">
              <a:ea typeface="Calibri"/>
              <a:cs typeface="Calibri"/>
            </a:endParaRPr>
          </a:p>
          <a:p>
            <a:r>
              <a:rPr lang="en-US">
                <a:ea typeface="Calibri"/>
                <a:cs typeface="Calibri"/>
              </a:rPr>
              <a:t>This is how the CNN operates</a:t>
            </a:r>
          </a:p>
          <a:p>
            <a:endParaRPr lang="en-US"/>
          </a:p>
          <a:p>
            <a:r>
              <a:rPr lang="en-US"/>
              <a:t>In the base layer, the convolution happens here. There are many operations that go on here such as multiple convolutions and activation functions.</a:t>
            </a:r>
          </a:p>
          <a:p>
            <a:endParaRPr lang="en-US"/>
          </a:p>
          <a:p>
            <a:r>
              <a:rPr lang="en-US"/>
              <a:t>The pooling layer condenses these output of the base layer into fewer features.</a:t>
            </a:r>
          </a:p>
          <a:p>
            <a:endParaRPr lang="en-US"/>
          </a:p>
          <a:p>
            <a:r>
              <a:rPr lang="en-US"/>
              <a:t>Then it goes to the flattening layer strings the features together into a single vector.</a:t>
            </a:r>
          </a:p>
          <a:p>
            <a:endParaRPr lang="en-US"/>
          </a:p>
          <a:p>
            <a:r>
              <a:rPr lang="en-US"/>
              <a:t>The dense layer also called the fully connected layer, takes the vector and connects all of the computed data so the model knows that the data are related in a way. and last produces a final prediction, the classification.</a:t>
            </a:r>
          </a:p>
          <a:p>
            <a:endParaRPr lang="en-US"/>
          </a:p>
          <a:p>
            <a:r>
              <a:rPr lang="en-US"/>
              <a:t>However, CNNs are much more difficult to implement, since the whole structure has to be customized and refined based on the results.</a:t>
            </a:r>
          </a:p>
          <a:p>
            <a:endParaRPr lang="en-US"/>
          </a:p>
          <a:p>
            <a:r>
              <a:rPr lang="en-US"/>
              <a:t>In the meantime, we are using a generic prebuilt algorithm to generate results.</a:t>
            </a:r>
          </a:p>
          <a:p>
            <a:endParaRPr lang="en-US"/>
          </a:p>
          <a:p>
            <a:endParaRPr lang="en-US"/>
          </a:p>
          <a:p>
            <a:r>
              <a:rPr lang="en-US"/>
              <a:t>-----------------------------</a:t>
            </a:r>
          </a:p>
          <a:p>
            <a:endParaRPr lang="en-US"/>
          </a:p>
          <a:p>
            <a:endParaRPr lang="en-US"/>
          </a:p>
        </p:txBody>
      </p:sp>
      <p:sp>
        <p:nvSpPr>
          <p:cNvPr id="4" name="Slide Number Placeholder 3"/>
          <p:cNvSpPr>
            <a:spLocks noGrp="1"/>
          </p:cNvSpPr>
          <p:nvPr>
            <p:ph type="sldNum" sz="quarter" idx="5"/>
          </p:nvPr>
        </p:nvSpPr>
        <p:spPr/>
        <p:txBody>
          <a:bodyPr/>
          <a:lstStyle/>
          <a:p>
            <a:fld id="{2657B5D5-234F-4EB9-90BD-FAF45C24128A}" type="slidenum">
              <a:rPr lang="en-US" smtClean="0"/>
              <a:t>18</a:t>
            </a:fld>
            <a:endParaRPr lang="en-US"/>
          </a:p>
        </p:txBody>
      </p:sp>
    </p:spTree>
    <p:extLst>
      <p:ext uri="{BB962C8B-B14F-4D97-AF65-F5344CB8AC3E}">
        <p14:creationId xmlns:p14="http://schemas.microsoft.com/office/powerpoint/2010/main" val="386262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BEFCF-AEB7-5FAE-2ACC-9DBBD20C3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0A156-F0F5-DF21-B33C-A6B4EA2E4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5F615-B1E7-26C9-5E00-CD4819CEC0B4}"/>
              </a:ext>
            </a:extLst>
          </p:cNvPr>
          <p:cNvSpPr>
            <a:spLocks noGrp="1"/>
          </p:cNvSpPr>
          <p:nvPr>
            <p:ph type="body" idx="1"/>
          </p:nvPr>
        </p:nvSpPr>
        <p:spPr/>
        <p:txBody>
          <a:bodyPr/>
          <a:lstStyle/>
          <a:p>
            <a:r>
              <a:rPr lang="en-US"/>
              <a:t>Yuan</a:t>
            </a:r>
          </a:p>
          <a:p>
            <a:endParaRPr lang="en-US"/>
          </a:p>
          <a:p>
            <a:r>
              <a:rPr lang="en-US"/>
              <a:t>Now that we understand models, let’s go to the next stage of generating predictions.</a:t>
            </a:r>
            <a:endParaRPr lang="en-US">
              <a:ea typeface="Calibri"/>
              <a:cs typeface="Calibri"/>
            </a:endParaRPr>
          </a:p>
        </p:txBody>
      </p:sp>
      <p:sp>
        <p:nvSpPr>
          <p:cNvPr id="4" name="Slide Number Placeholder 3">
            <a:extLst>
              <a:ext uri="{FF2B5EF4-FFF2-40B4-BE49-F238E27FC236}">
                <a16:creationId xmlns:a16="http://schemas.microsoft.com/office/drawing/2014/main" id="{BF0E2E36-7373-539B-E0A9-CE720E4A4BAF}"/>
              </a:ext>
            </a:extLst>
          </p:cNvPr>
          <p:cNvSpPr>
            <a:spLocks noGrp="1"/>
          </p:cNvSpPr>
          <p:nvPr>
            <p:ph type="sldNum" sz="quarter" idx="5"/>
          </p:nvPr>
        </p:nvSpPr>
        <p:spPr/>
        <p:txBody>
          <a:bodyPr/>
          <a:lstStyle/>
          <a:p>
            <a:fld id="{2657B5D5-234F-4EB9-90BD-FAF45C24128A}" type="slidenum">
              <a:rPr lang="en-US" smtClean="0"/>
              <a:t>19</a:t>
            </a:fld>
            <a:endParaRPr lang="en-US"/>
          </a:p>
        </p:txBody>
      </p:sp>
    </p:spTree>
    <p:extLst>
      <p:ext uri="{BB962C8B-B14F-4D97-AF65-F5344CB8AC3E}">
        <p14:creationId xmlns:p14="http://schemas.microsoft.com/office/powerpoint/2010/main" val="354393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endParaRPr lang="en-US"/>
          </a:p>
          <a:p>
            <a:endParaRPr lang="en-US"/>
          </a:p>
          <a:p>
            <a:pPr marL="228600" indent="-228600">
              <a:buAutoNum type="arabicPeriod"/>
            </a:pPr>
            <a:r>
              <a:rPr lang="en-US">
                <a:ea typeface="Calibri"/>
                <a:cs typeface="Calibri"/>
              </a:rPr>
              <a:t>What are we addressing?</a:t>
            </a:r>
          </a:p>
          <a:p>
            <a:pPr marL="228600" indent="-228600">
              <a:buAutoNum type="arabicPeriod"/>
            </a:pPr>
            <a:r>
              <a:rPr lang="en-US">
                <a:ea typeface="Calibri"/>
                <a:cs typeface="Calibri"/>
              </a:rPr>
              <a:t>The demand for cancer diagnosis is increasing</a:t>
            </a:r>
          </a:p>
          <a:p>
            <a:pPr marL="228600" indent="-228600">
              <a:buAutoNum type="arabicPeriod"/>
            </a:pPr>
            <a:r>
              <a:rPr lang="en-US">
                <a:ea typeface="Calibri"/>
                <a:cs typeface="Calibri"/>
              </a:rPr>
              <a:t>X axis is years from 2022 to 2032</a:t>
            </a:r>
          </a:p>
          <a:p>
            <a:pPr marL="228600" indent="-228600">
              <a:buAutoNum type="arabicPeriod"/>
            </a:pPr>
            <a:r>
              <a:rPr lang="en-US">
                <a:ea typeface="Calibri"/>
                <a:cs typeface="Calibri"/>
              </a:rPr>
              <a:t>Y axis is project market size</a:t>
            </a:r>
          </a:p>
          <a:p>
            <a:pPr marL="228600" indent="-228600">
              <a:buAutoNum type="arabicPeriod"/>
            </a:pPr>
            <a:r>
              <a:rPr lang="en-US">
                <a:ea typeface="Calibri"/>
                <a:cs typeface="Calibri"/>
              </a:rPr>
              <a:t>As you all can see, the demand is increasing quite a bit</a:t>
            </a:r>
          </a:p>
          <a:p>
            <a:pPr marL="228600" indent="-228600">
              <a:buAutoNum type="arabicPeriod"/>
            </a:pPr>
            <a:r>
              <a:rPr lang="en-US">
                <a:ea typeface="Calibri"/>
                <a:cs typeface="Calibri"/>
              </a:rPr>
              <a:t>As a result time to treatment is increasing</a:t>
            </a:r>
          </a:p>
          <a:p>
            <a:pPr marL="228600" indent="-228600">
              <a:buAutoNum type="arabicPeriod"/>
            </a:pPr>
            <a:r>
              <a:rPr lang="en-US">
                <a:cs typeface="Calibri"/>
              </a:rPr>
              <a:t>Each of these lines represents a type of cancer. Make sure to pay special attention to the red line in the middle here, that's breast cancer.</a:t>
            </a:r>
          </a:p>
          <a:p>
            <a:pPr marL="228600" indent="-228600">
              <a:buAutoNum type="arabicPeriod"/>
            </a:pPr>
            <a:r>
              <a:rPr lang="en-US">
                <a:cs typeface="Calibri"/>
              </a:rPr>
              <a:t>On the x axis we have years from 2004 to 2013</a:t>
            </a:r>
          </a:p>
          <a:p>
            <a:pPr marL="228600" indent="-228600">
              <a:buAutoNum type="arabicPeriod"/>
            </a:pPr>
            <a:r>
              <a:rPr lang="en-US">
                <a:cs typeface="Calibri"/>
              </a:rPr>
              <a:t>On the y axis we have time to diagnosis in days</a:t>
            </a:r>
          </a:p>
          <a:p>
            <a:pPr marL="228600" indent="-228600">
              <a:buAutoNum type="arabicPeriod"/>
            </a:pPr>
            <a:r>
              <a:rPr lang="en-US">
                <a:cs typeface="Calibri"/>
              </a:rPr>
              <a:t>As you can see, the time to diagnose breast cancer has increase by about 1 week despite advancements in technology</a:t>
            </a:r>
          </a:p>
          <a:p>
            <a:pPr marL="228600" indent="-228600">
              <a:buAutoNum type="arabicPeriod"/>
            </a:pPr>
            <a:r>
              <a:rPr lang="en-US">
                <a:cs typeface="Calibri"/>
              </a:rPr>
              <a:t>Breast cancer can be very aggressive so if we are able to diagnose it in a shorter amount of time, we can avoid aggressive treatment options such as double </a:t>
            </a:r>
            <a:r>
              <a:rPr lang="en-US" err="1">
                <a:cs typeface="Calibri"/>
              </a:rPr>
              <a:t>mastectomys</a:t>
            </a:r>
          </a:p>
          <a:p>
            <a:endParaRPr lang="en-US">
              <a:cs typeface="Calibri"/>
            </a:endParaRPr>
          </a:p>
          <a:p>
            <a:r>
              <a:rPr lang="en-US"/>
              <a:t>In our problem statement, as you can see from the graph on the left, the demand for cancer treatment has been steadily increasing every year. But, from the graph on the right, the technology and workforce for diagnosing cancer quickly has not been keeping up. This is critical since diagnosis time for every cancer type is taking longer and longer every year, and patients are missing out on early treatment, which is crucial for recovery.</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2</a:t>
            </a:fld>
            <a:endParaRPr lang="en-US"/>
          </a:p>
        </p:txBody>
      </p:sp>
    </p:spTree>
    <p:extLst>
      <p:ext uri="{BB962C8B-B14F-4D97-AF65-F5344CB8AC3E}">
        <p14:creationId xmlns:p14="http://schemas.microsoft.com/office/powerpoint/2010/main" val="4086008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Yuan</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three levels that we have to get through: frame level, patch level, and image level</a:t>
            </a:r>
          </a:p>
          <a:p>
            <a:endParaRPr lang="en-US"/>
          </a:p>
          <a:p>
            <a:r>
              <a:rPr lang="en-US"/>
              <a:t>Lets start with the frame level first.</a:t>
            </a:r>
          </a:p>
          <a:p>
            <a:endParaRPr lang="en-US"/>
          </a:p>
          <a:p>
            <a:r>
              <a:rPr lang="en-US"/>
              <a:t>This image is a random slide pulled from our data with the x and y axis as pixels of the image.</a:t>
            </a:r>
          </a:p>
          <a:p>
            <a:endParaRPr lang="en-US"/>
          </a:p>
          <a:p>
            <a:r>
              <a:rPr lang="en-US"/>
              <a:t>Here’s a visual representation of that.</a:t>
            </a:r>
          </a:p>
          <a:p>
            <a:r>
              <a:rPr lang="en-US"/>
              <a:t>From our parameters, we get the frame size and window size</a:t>
            </a:r>
            <a:endParaRPr lang="en-US">
              <a:ea typeface="Calibri"/>
              <a:cs typeface="Calibri"/>
            </a:endParaRPr>
          </a:p>
          <a:p>
            <a:r>
              <a:rPr lang="en-US"/>
              <a:t>Segment the image by the </a:t>
            </a:r>
            <a:r>
              <a:rPr lang="en-US" err="1"/>
              <a:t>framesize</a:t>
            </a:r>
            <a:endParaRPr lang="en-US"/>
          </a:p>
          <a:p>
            <a:endParaRPr lang="en-US"/>
          </a:p>
          <a:p>
            <a:r>
              <a:rPr lang="en-US"/>
              <a:t>The window size must be bigger than the frame so it could provide some context from the surrounding frames</a:t>
            </a:r>
          </a:p>
          <a:p>
            <a:r>
              <a:rPr lang="en-US"/>
              <a:t>We start iterating through each frame starting from the top left </a:t>
            </a:r>
            <a:endParaRPr lang="en-US">
              <a:ea typeface="Calibri"/>
              <a:cs typeface="Calibri"/>
            </a:endParaRPr>
          </a:p>
          <a:p>
            <a:r>
              <a:rPr lang="en-US"/>
              <a:t>As the image iterates through each frame, it will make predictions on the frames, whether malignant or nonmalignant.</a:t>
            </a:r>
            <a:endParaRPr lang="en-US">
              <a:ea typeface="Calibri"/>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20</a:t>
            </a:fld>
            <a:endParaRPr lang="en-US"/>
          </a:p>
        </p:txBody>
      </p:sp>
    </p:spTree>
    <p:extLst>
      <p:ext uri="{BB962C8B-B14F-4D97-AF65-F5344CB8AC3E}">
        <p14:creationId xmlns:p14="http://schemas.microsoft.com/office/powerpoint/2010/main" val="3205146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D9CB6-5F4A-597A-7EC3-9A208850F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153B4-B3D5-6233-2581-12D63DA0A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41747-EE86-71FD-B3FF-1D04FEB8B653}"/>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The model gives us predictions for each frame, but we need to go from frames to patches. Patches are what we call collections of neighboring frames with the same label.</a:t>
            </a:r>
          </a:p>
          <a:p>
            <a:endParaRPr lang="en-US">
              <a:ea typeface="Calibri"/>
              <a:cs typeface="Calibri"/>
            </a:endParaRPr>
          </a:p>
          <a:p>
            <a:r>
              <a:rPr lang="en-US">
                <a:ea typeface="Calibri"/>
                <a:cs typeface="Calibri"/>
              </a:rPr>
              <a:t>In the last slide we saw that the algorithm splits an image into frames and gives the frames labels,</a:t>
            </a:r>
            <a:r>
              <a:rPr lang="en-US"/>
              <a:t> but sometimes the classifier correctly identifies the border of a malignancy while there are areas INSIDE the border that the frame classifier does NOT believe are malignant. </a:t>
            </a:r>
          </a:p>
          <a:p>
            <a:endParaRPr lang="en-US">
              <a:ea typeface="Calibri"/>
              <a:cs typeface="Calibri"/>
            </a:endParaRPr>
          </a:p>
          <a:p>
            <a:r>
              <a:rPr lang="en-US">
                <a:ea typeface="Calibri"/>
                <a:cs typeface="Calibri"/>
              </a:rPr>
              <a:t>Maybe the tumor has white area from fatty or connective tissue. </a:t>
            </a:r>
            <a:r>
              <a:rPr lang="en-US"/>
              <a:t> This is an example of a slide where green represents malignancy from the classifier's perspective. Whatever the case, we want to fill in the area between the malignant labels.</a:t>
            </a:r>
            <a:r>
              <a:rPr lang="en-US">
                <a:ea typeface="Calibri"/>
                <a:cs typeface="Calibri"/>
              </a:rPr>
              <a:t> This is how we do it.</a:t>
            </a:r>
          </a:p>
        </p:txBody>
      </p:sp>
      <p:sp>
        <p:nvSpPr>
          <p:cNvPr id="4" name="Slide Number Placeholder 3">
            <a:extLst>
              <a:ext uri="{FF2B5EF4-FFF2-40B4-BE49-F238E27FC236}">
                <a16:creationId xmlns:a16="http://schemas.microsoft.com/office/drawing/2014/main" id="{6D9DA93A-65DD-2E9C-2AAD-E9B7F16DC712}"/>
              </a:ext>
            </a:extLst>
          </p:cNvPr>
          <p:cNvSpPr>
            <a:spLocks noGrp="1"/>
          </p:cNvSpPr>
          <p:nvPr>
            <p:ph type="sldNum" sz="quarter" idx="5"/>
          </p:nvPr>
        </p:nvSpPr>
        <p:spPr/>
        <p:txBody>
          <a:bodyPr/>
          <a:lstStyle/>
          <a:p>
            <a:fld id="{2657B5D5-234F-4EB9-90BD-FAF45C24128A}" type="slidenum">
              <a:rPr lang="en-US" smtClean="0"/>
              <a:t>21</a:t>
            </a:fld>
            <a:endParaRPr lang="en-US"/>
          </a:p>
        </p:txBody>
      </p:sp>
    </p:spTree>
    <p:extLst>
      <p:ext uri="{BB962C8B-B14F-4D97-AF65-F5344CB8AC3E}">
        <p14:creationId xmlns:p14="http://schemas.microsoft.com/office/powerpoint/2010/main" val="111589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We make a copy of the image, then use a flood-fill algorithm to flood the outside area with malignant labels.</a:t>
            </a:r>
          </a:p>
        </p:txBody>
      </p:sp>
      <p:sp>
        <p:nvSpPr>
          <p:cNvPr id="4" name="Slide Number Placeholder 3"/>
          <p:cNvSpPr>
            <a:spLocks noGrp="1"/>
          </p:cNvSpPr>
          <p:nvPr>
            <p:ph type="sldNum" sz="quarter" idx="5"/>
          </p:nvPr>
        </p:nvSpPr>
        <p:spPr/>
        <p:txBody>
          <a:bodyPr/>
          <a:lstStyle/>
          <a:p>
            <a:fld id="{2657B5D5-234F-4EB9-90BD-FAF45C24128A}" type="slidenum">
              <a:rPr lang="en-US" smtClean="0"/>
              <a:t>22</a:t>
            </a:fld>
            <a:endParaRPr lang="en-US"/>
          </a:p>
        </p:txBody>
      </p:sp>
    </p:spTree>
    <p:extLst>
      <p:ext uri="{BB962C8B-B14F-4D97-AF65-F5344CB8AC3E}">
        <p14:creationId xmlns:p14="http://schemas.microsoft.com/office/powerpoint/2010/main" val="200006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1E97-EE36-03DF-66C6-19DF3BDBF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9E90E-7A6D-9534-AC84-5A3ABCE76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9643A-8B8D-8485-0766-756ED44AF0D3}"/>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In the previous slide we saw how our algorithm splits an image into frames and gives the frames labels,</a:t>
            </a:r>
            <a:r>
              <a:rPr lang="en-US"/>
              <a:t> but sometimes the classifier correctly identifies the border of a malignancy while there are areas INSIDE the border that the frame classifier does NOT believe are malignant. </a:t>
            </a:r>
            <a:r>
              <a:rPr lang="en-US">
                <a:ea typeface="Calibri"/>
                <a:cs typeface="Calibri"/>
              </a:rPr>
              <a:t>Maybe the tumor has white area from fatty or connective tissue. </a:t>
            </a:r>
            <a:r>
              <a:rPr lang="en-US"/>
              <a:t> This is an illustrated example of a slide with pink representing malignancy from the classifier's perspective. Whatever the case, we want to fill in the bounded white area with the malignant label as well.</a:t>
            </a:r>
            <a:r>
              <a:rPr lang="en-US">
                <a:ea typeface="Calibri"/>
                <a:cs typeface="Calibri"/>
              </a:rPr>
              <a:t> </a:t>
            </a:r>
          </a:p>
          <a:p>
            <a:endParaRPr lang="en-US">
              <a:ea typeface="Calibri"/>
              <a:cs typeface="Calibri"/>
            </a:endParaRPr>
          </a:p>
          <a:p>
            <a:r>
              <a:rPr lang="en-US">
                <a:ea typeface="Calibri"/>
                <a:cs typeface="Calibri"/>
              </a:rPr>
              <a:t>This is how we do it. We make a copy of the image, then use a flood-fill algorithm to fill in all unbounded regions with malignant labels. This image is inverted, malignant become non-malignant and visa versa. The inverted image is used as a mask. We superimpose the mask, and the malignancy is completely filled in. The result is a collection of frames that we call a patch. </a:t>
            </a:r>
          </a:p>
        </p:txBody>
      </p:sp>
      <p:sp>
        <p:nvSpPr>
          <p:cNvPr id="4" name="Slide Number Placeholder 3">
            <a:extLst>
              <a:ext uri="{FF2B5EF4-FFF2-40B4-BE49-F238E27FC236}">
                <a16:creationId xmlns:a16="http://schemas.microsoft.com/office/drawing/2014/main" id="{89390686-4331-0ECB-D562-797897A3D942}"/>
              </a:ext>
            </a:extLst>
          </p:cNvPr>
          <p:cNvSpPr>
            <a:spLocks noGrp="1"/>
          </p:cNvSpPr>
          <p:nvPr>
            <p:ph type="sldNum" sz="quarter" idx="5"/>
          </p:nvPr>
        </p:nvSpPr>
        <p:spPr/>
        <p:txBody>
          <a:bodyPr/>
          <a:lstStyle/>
          <a:p>
            <a:fld id="{2657B5D5-234F-4EB9-90BD-FAF45C24128A}" type="slidenum">
              <a:rPr lang="en-US" smtClean="0"/>
              <a:t>23</a:t>
            </a:fld>
            <a:endParaRPr lang="en-US"/>
          </a:p>
        </p:txBody>
      </p:sp>
    </p:spTree>
    <p:extLst>
      <p:ext uri="{BB962C8B-B14F-4D97-AF65-F5344CB8AC3E}">
        <p14:creationId xmlns:p14="http://schemas.microsoft.com/office/powerpoint/2010/main" val="1246244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2D17-9161-3A9A-5717-72156D87F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FAEE4-6320-6472-4172-F153AE9C7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05E84-44DA-72E4-0B09-68167C527EA8}"/>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The image copy is inverted, so malignant become non-malignant and visa versa. </a:t>
            </a:r>
          </a:p>
        </p:txBody>
      </p:sp>
      <p:sp>
        <p:nvSpPr>
          <p:cNvPr id="4" name="Slide Number Placeholder 3">
            <a:extLst>
              <a:ext uri="{FF2B5EF4-FFF2-40B4-BE49-F238E27FC236}">
                <a16:creationId xmlns:a16="http://schemas.microsoft.com/office/drawing/2014/main" id="{EC27FF3D-16F9-663F-3C7A-74AA3E3886F0}"/>
              </a:ext>
            </a:extLst>
          </p:cNvPr>
          <p:cNvSpPr>
            <a:spLocks noGrp="1"/>
          </p:cNvSpPr>
          <p:nvPr>
            <p:ph type="sldNum" sz="quarter" idx="5"/>
          </p:nvPr>
        </p:nvSpPr>
        <p:spPr/>
        <p:txBody>
          <a:bodyPr/>
          <a:lstStyle/>
          <a:p>
            <a:fld id="{2657B5D5-234F-4EB9-90BD-FAF45C24128A}" type="slidenum">
              <a:rPr lang="en-US" smtClean="0"/>
              <a:t>24</a:t>
            </a:fld>
            <a:endParaRPr lang="en-US"/>
          </a:p>
        </p:txBody>
      </p:sp>
    </p:spTree>
    <p:extLst>
      <p:ext uri="{BB962C8B-B14F-4D97-AF65-F5344CB8AC3E}">
        <p14:creationId xmlns:p14="http://schemas.microsoft.com/office/powerpoint/2010/main" val="4106574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AB49-0F3D-A31B-9419-0CE085F32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6CFF6-EC88-760C-C69D-1E045352B1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2BFB1-D248-5512-2403-07C6EF8A9CE0}"/>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And the inverted image is used as a mask. We superimpose the mask, and the malignancy is completely filled in. The result is a collection of frames that we call a patch. </a:t>
            </a:r>
          </a:p>
        </p:txBody>
      </p:sp>
      <p:sp>
        <p:nvSpPr>
          <p:cNvPr id="4" name="Slide Number Placeholder 3">
            <a:extLst>
              <a:ext uri="{FF2B5EF4-FFF2-40B4-BE49-F238E27FC236}">
                <a16:creationId xmlns:a16="http://schemas.microsoft.com/office/drawing/2014/main" id="{6509CDDB-1236-CB70-15E9-E47FD762BB7E}"/>
              </a:ext>
            </a:extLst>
          </p:cNvPr>
          <p:cNvSpPr>
            <a:spLocks noGrp="1"/>
          </p:cNvSpPr>
          <p:nvPr>
            <p:ph type="sldNum" sz="quarter" idx="5"/>
          </p:nvPr>
        </p:nvSpPr>
        <p:spPr/>
        <p:txBody>
          <a:bodyPr/>
          <a:lstStyle/>
          <a:p>
            <a:fld id="{2657B5D5-234F-4EB9-90BD-FAF45C24128A}" type="slidenum">
              <a:rPr lang="en-US" smtClean="0"/>
              <a:t>25</a:t>
            </a:fld>
            <a:endParaRPr lang="en-US"/>
          </a:p>
        </p:txBody>
      </p:sp>
    </p:spTree>
    <p:extLst>
      <p:ext uri="{BB962C8B-B14F-4D97-AF65-F5344CB8AC3E}">
        <p14:creationId xmlns:p14="http://schemas.microsoft.com/office/powerpoint/2010/main" val="2906185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CFAA3-D237-2372-0927-4514B4EC6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80731A-E350-04DB-DAC9-3C04DFD1C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E0FB1-9711-5541-C252-B186E896D9F3}"/>
              </a:ext>
            </a:extLst>
          </p:cNvPr>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In the previous slide we saw how our algorithm splits an image into frames and gives the frames labels,</a:t>
            </a:r>
            <a:r>
              <a:rPr lang="en-US"/>
              <a:t> but sometimes the classifier correctly identifies the border of a malignancy while there are areas INSIDE the border that the frame classifier does NOT believe are malignant. </a:t>
            </a:r>
            <a:r>
              <a:rPr lang="en-US">
                <a:ea typeface="Calibri"/>
                <a:cs typeface="Calibri"/>
              </a:rPr>
              <a:t>Maybe the tumor has white area from fatty or connective tissue. </a:t>
            </a:r>
            <a:r>
              <a:rPr lang="en-US"/>
              <a:t> This is an illustrated example of a slide with pink representing malignancy from the classifier's perspective. Whatever the case, we want to fill in the bounded white area with the malignant label as well.</a:t>
            </a:r>
            <a:r>
              <a:rPr lang="en-US">
                <a:ea typeface="Calibri"/>
                <a:cs typeface="Calibri"/>
              </a:rPr>
              <a:t> </a:t>
            </a:r>
          </a:p>
          <a:p>
            <a:endParaRPr lang="en-US">
              <a:ea typeface="Calibri"/>
              <a:cs typeface="Calibri"/>
            </a:endParaRPr>
          </a:p>
          <a:p>
            <a:r>
              <a:rPr lang="en-US">
                <a:ea typeface="Calibri"/>
                <a:cs typeface="Calibri"/>
              </a:rPr>
              <a:t>This is how we do it. We make a copy of the image, then use a flood-fill algorithm to fill in all unbounded regions with malignant labels. This image is inverted, malignant become non-malignant and visa versa. The inverted image is used as a mask. We superimpose the mask, and the malignancy is completely filled in. The result is a collection of frames that we call a patch. </a:t>
            </a:r>
          </a:p>
        </p:txBody>
      </p:sp>
      <p:sp>
        <p:nvSpPr>
          <p:cNvPr id="4" name="Slide Number Placeholder 3">
            <a:extLst>
              <a:ext uri="{FF2B5EF4-FFF2-40B4-BE49-F238E27FC236}">
                <a16:creationId xmlns:a16="http://schemas.microsoft.com/office/drawing/2014/main" id="{E7495F3F-E8B8-DFFF-67D6-9A1780308918}"/>
              </a:ext>
            </a:extLst>
          </p:cNvPr>
          <p:cNvSpPr>
            <a:spLocks noGrp="1"/>
          </p:cNvSpPr>
          <p:nvPr>
            <p:ph type="sldNum" sz="quarter" idx="5"/>
          </p:nvPr>
        </p:nvSpPr>
        <p:spPr/>
        <p:txBody>
          <a:bodyPr/>
          <a:lstStyle/>
          <a:p>
            <a:fld id="{2657B5D5-234F-4EB9-90BD-FAF45C24128A}" type="slidenum">
              <a:rPr lang="en-US" smtClean="0"/>
              <a:t>26</a:t>
            </a:fld>
            <a:endParaRPr lang="en-US"/>
          </a:p>
        </p:txBody>
      </p:sp>
    </p:spTree>
    <p:extLst>
      <p:ext uri="{BB962C8B-B14F-4D97-AF65-F5344CB8AC3E}">
        <p14:creationId xmlns:p14="http://schemas.microsoft.com/office/powerpoint/2010/main" val="713334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Albert</a:t>
            </a:r>
            <a:endParaRPr lang="en-US"/>
          </a:p>
          <a:p>
            <a:endParaRPr lang="en-US">
              <a:ea typeface="Calibri"/>
              <a:cs typeface="Calibri"/>
            </a:endParaRPr>
          </a:p>
          <a:p>
            <a:r>
              <a:rPr lang="en-US">
                <a:ea typeface="Calibri"/>
                <a:cs typeface="Calibri"/>
              </a:rPr>
              <a:t>From patches we need to classify entire images. When a pathologist searches through slide images, they should not need to inspect every individual label to understand that a slide contains cancerous tissue. We assign labels to an image based on a hierarchy of labels contained in the image. </a:t>
            </a:r>
          </a:p>
          <a:p>
            <a:endParaRPr lang="en-US">
              <a:ea typeface="Calibri"/>
              <a:cs typeface="Calibri"/>
            </a:endParaRPr>
          </a:p>
          <a:p>
            <a:r>
              <a:rPr lang="en-US">
                <a:ea typeface="Calibri"/>
                <a:cs typeface="Calibri"/>
              </a:rPr>
              <a:t>This slide receives a normal label, this slide has patches that may develop into cancer, and this slide is labeled as cancerous.</a:t>
            </a:r>
          </a:p>
          <a:p>
            <a:r>
              <a:rPr lang="en-US">
                <a:ea typeface="Calibri"/>
                <a:cs typeface="Calibri"/>
              </a:rPr>
              <a:t>----------------------</a:t>
            </a:r>
          </a:p>
          <a:p>
            <a:r>
              <a:rPr lang="en-US"/>
              <a:t>After </a:t>
            </a:r>
            <a:r>
              <a:rPr lang="en-US" err="1"/>
              <a:t>classifiying</a:t>
            </a:r>
            <a:r>
              <a:rPr lang="en-US"/>
              <a:t> all the patches of an image, we want to classify if an image is noncancerous, cancerous, or shows carcinogenic signs.</a:t>
            </a:r>
            <a:endParaRPr lang="en-US">
              <a:ea typeface="Calibri"/>
              <a:cs typeface="Calibri"/>
            </a:endParaRPr>
          </a:p>
          <a:p>
            <a:r>
              <a:rPr lang="en-US"/>
              <a:t>To do this, we based these labels as a hierarchy. Whatever different kinds of labeled patches is has, if it has only noncancerous labels, then it is noncancerous</a:t>
            </a:r>
            <a:endParaRPr lang="en-US">
              <a:ea typeface="Calibri"/>
              <a:cs typeface="Calibri"/>
            </a:endParaRPr>
          </a:p>
          <a:p>
            <a:r>
              <a:rPr lang="en-US"/>
              <a:t>If it contains noncancer and </a:t>
            </a:r>
            <a:r>
              <a:rPr lang="en-US" err="1"/>
              <a:t>carginogenic</a:t>
            </a:r>
            <a:r>
              <a:rPr lang="en-US"/>
              <a:t> signs, then the image may show signs of cancer but not yet cancerous</a:t>
            </a:r>
            <a:endParaRPr lang="en-US">
              <a:ea typeface="Calibri"/>
              <a:cs typeface="Calibri"/>
            </a:endParaRPr>
          </a:p>
          <a:p>
            <a:r>
              <a:rPr lang="en-US"/>
              <a:t> if it contains cancerous labels, then it is labeled as cancerous</a:t>
            </a:r>
            <a:endParaRPr lang="en-US">
              <a:ea typeface="Calibri"/>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27</a:t>
            </a:fld>
            <a:endParaRPr lang="en-US"/>
          </a:p>
        </p:txBody>
      </p:sp>
    </p:spTree>
    <p:extLst>
      <p:ext uri="{BB962C8B-B14F-4D97-AF65-F5344CB8AC3E}">
        <p14:creationId xmlns:p14="http://schemas.microsoft.com/office/powerpoint/2010/main" val="3206985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A7C9E-EB59-7653-DA6B-4C2BB1222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2B457-FE89-669D-7FAF-A973A3609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0F9C3-8678-713A-20BC-16FB4AE7311A}"/>
              </a:ext>
            </a:extLst>
          </p:cNvPr>
          <p:cNvSpPr>
            <a:spLocks noGrp="1"/>
          </p:cNvSpPr>
          <p:nvPr>
            <p:ph type="body" idx="1"/>
          </p:nvPr>
        </p:nvSpPr>
        <p:spPr/>
        <p:txBody>
          <a:bodyPr/>
          <a:lstStyle/>
          <a:p>
            <a:r>
              <a:rPr lang="en-US">
                <a:ea typeface="Calibri"/>
                <a:cs typeface="Calibri"/>
              </a:rPr>
              <a:t>Leo</a:t>
            </a:r>
            <a:endParaRPr lang="en-US"/>
          </a:p>
          <a:p>
            <a:endParaRPr lang="en-US"/>
          </a:p>
          <a:p>
            <a:r>
              <a:rPr lang="en-US"/>
              <a:t>From the </a:t>
            </a:r>
            <a:r>
              <a:rPr lang="en-US" err="1"/>
              <a:t>hipaa</a:t>
            </a:r>
            <a:r>
              <a:rPr lang="en-US"/>
              <a:t> database </a:t>
            </a:r>
          </a:p>
          <a:p>
            <a:r>
              <a:rPr lang="en-US"/>
              <a:t>We get three different types of data</a:t>
            </a:r>
            <a:endParaRPr lang="en-US">
              <a:ea typeface="Calibri"/>
              <a:cs typeface="Calibri"/>
            </a:endParaRPr>
          </a:p>
          <a:p>
            <a:r>
              <a:rPr lang="en-US" err="1"/>
              <a:t>Training,development</a:t>
            </a:r>
            <a:r>
              <a:rPr lang="en-US"/>
              <a:t>, and evaluation</a:t>
            </a:r>
            <a:endParaRPr lang="en-US">
              <a:ea typeface="Calibri"/>
              <a:cs typeface="Calibri"/>
            </a:endParaRPr>
          </a:p>
          <a:p>
            <a:r>
              <a:rPr lang="en-US"/>
              <a:t>Use the training data to build our diagnosis model</a:t>
            </a:r>
            <a:endParaRPr lang="en-US">
              <a:ea typeface="Calibri"/>
              <a:cs typeface="Calibri"/>
            </a:endParaRPr>
          </a:p>
          <a:p>
            <a:r>
              <a:rPr lang="en-US"/>
              <a:t>Development data to refine our model</a:t>
            </a:r>
            <a:endParaRPr lang="en-US">
              <a:ea typeface="Calibri"/>
              <a:cs typeface="Calibri"/>
            </a:endParaRPr>
          </a:p>
          <a:p>
            <a:r>
              <a:rPr lang="en-US"/>
              <a:t>Until it gives the scores that we want</a:t>
            </a:r>
          </a:p>
        </p:txBody>
      </p:sp>
      <p:sp>
        <p:nvSpPr>
          <p:cNvPr id="4" name="Slide Number Placeholder 3">
            <a:extLst>
              <a:ext uri="{FF2B5EF4-FFF2-40B4-BE49-F238E27FC236}">
                <a16:creationId xmlns:a16="http://schemas.microsoft.com/office/drawing/2014/main" id="{92FF0F5C-E763-4266-31F5-2AEA7122DA36}"/>
              </a:ext>
            </a:extLst>
          </p:cNvPr>
          <p:cNvSpPr>
            <a:spLocks noGrp="1"/>
          </p:cNvSpPr>
          <p:nvPr>
            <p:ph type="sldNum" sz="quarter" idx="5"/>
          </p:nvPr>
        </p:nvSpPr>
        <p:spPr/>
        <p:txBody>
          <a:bodyPr/>
          <a:lstStyle/>
          <a:p>
            <a:fld id="{2657B5D5-234F-4EB9-90BD-FAF45C24128A}" type="slidenum">
              <a:rPr lang="en-US" smtClean="0"/>
              <a:t>28</a:t>
            </a:fld>
            <a:endParaRPr lang="en-US"/>
          </a:p>
        </p:txBody>
      </p:sp>
    </p:spTree>
    <p:extLst>
      <p:ext uri="{BB962C8B-B14F-4D97-AF65-F5344CB8AC3E}">
        <p14:creationId xmlns:p14="http://schemas.microsoft.com/office/powerpoint/2010/main" val="839287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Leo</a:t>
            </a:r>
          </a:p>
          <a:p>
            <a:endParaRPr lang="en-US">
              <a:cs typeface="Calibri"/>
            </a:endParaRPr>
          </a:p>
          <a:p>
            <a:r>
              <a:rPr lang="en-US">
                <a:cs typeface="Calibri"/>
              </a:rPr>
              <a:t>So what do we have to do now? What we have right now is frame level of classification. *click*</a:t>
            </a:r>
            <a:endParaRPr lang="en-US"/>
          </a:p>
          <a:p>
            <a:r>
              <a:rPr lang="en-US">
                <a:cs typeface="Calibri"/>
              </a:rPr>
              <a:t>We now need to develop a system that takes those frames and classifies patches*click*</a:t>
            </a:r>
          </a:p>
          <a:p>
            <a:r>
              <a:rPr lang="en-US">
                <a:cs typeface="Calibri"/>
              </a:rPr>
              <a:t>Finaly, we have to take those patches and create a system that will classify the whole image *click*</a:t>
            </a:r>
          </a:p>
        </p:txBody>
      </p:sp>
      <p:sp>
        <p:nvSpPr>
          <p:cNvPr id="4" name="Slide Number Placeholder 3"/>
          <p:cNvSpPr>
            <a:spLocks noGrp="1"/>
          </p:cNvSpPr>
          <p:nvPr>
            <p:ph type="sldNum" sz="quarter" idx="5"/>
          </p:nvPr>
        </p:nvSpPr>
        <p:spPr/>
        <p:txBody>
          <a:bodyPr/>
          <a:lstStyle/>
          <a:p>
            <a:fld id="{2657B5D5-234F-4EB9-90BD-FAF45C24128A}" type="slidenum">
              <a:rPr lang="en-US" smtClean="0"/>
              <a:t>29</a:t>
            </a:fld>
            <a:endParaRPr lang="en-US"/>
          </a:p>
        </p:txBody>
      </p:sp>
    </p:spTree>
    <p:extLst>
      <p:ext uri="{BB962C8B-B14F-4D97-AF65-F5344CB8AC3E}">
        <p14:creationId xmlns:p14="http://schemas.microsoft.com/office/powerpoint/2010/main" val="363568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pPr marL="228600" indent="-228600">
              <a:buAutoNum type="arabicPeriod"/>
            </a:pPr>
            <a:r>
              <a:rPr lang="en-US">
                <a:ea typeface="Calibri"/>
                <a:cs typeface="Calibri"/>
              </a:rPr>
              <a:t>So how do we gather data.</a:t>
            </a:r>
          </a:p>
          <a:p>
            <a:pPr marL="228600" indent="-228600">
              <a:buAutoNum type="arabicPeriod"/>
            </a:pPr>
            <a:r>
              <a:rPr lang="en-US">
                <a:ea typeface="Calibri"/>
                <a:cs typeface="Calibri"/>
              </a:rPr>
              <a:t>At the hospital, a doctor will perform something called a "needle biopsy". This is where a needle is inserted into breast tissue, and a small slice of that tissue is extracted and placed onto a slide.</a:t>
            </a:r>
          </a:p>
          <a:p>
            <a:pPr marL="228600" indent="-228600">
              <a:buAutoNum type="arabicPeriod"/>
            </a:pPr>
            <a:r>
              <a:rPr lang="en-US">
                <a:ea typeface="Calibri"/>
                <a:cs typeface="Calibri"/>
              </a:rPr>
              <a:t>Then the slide is stained as the tissue would be invisible otherwise.</a:t>
            </a:r>
          </a:p>
          <a:p>
            <a:pPr marL="228600" indent="-228600">
              <a:buAutoNum type="arabicPeriod"/>
            </a:pPr>
            <a:r>
              <a:rPr lang="en-US">
                <a:ea typeface="Calibri"/>
                <a:cs typeface="Calibri"/>
              </a:rPr>
              <a:t>Finally, the slide is scanned using an </a:t>
            </a:r>
            <a:r>
              <a:rPr lang="en-US" err="1">
                <a:ea typeface="Calibri"/>
                <a:cs typeface="Calibri"/>
              </a:rPr>
              <a:t>aperio</a:t>
            </a:r>
            <a:r>
              <a:rPr lang="en-US">
                <a:ea typeface="Calibri"/>
                <a:cs typeface="Calibri"/>
              </a:rPr>
              <a:t> scanner in the case of Fox Chase Medical Center</a:t>
            </a:r>
          </a:p>
        </p:txBody>
      </p:sp>
      <p:sp>
        <p:nvSpPr>
          <p:cNvPr id="4" name="Slide Number Placeholder 3"/>
          <p:cNvSpPr>
            <a:spLocks noGrp="1"/>
          </p:cNvSpPr>
          <p:nvPr>
            <p:ph type="sldNum" sz="quarter" idx="5"/>
          </p:nvPr>
        </p:nvSpPr>
        <p:spPr/>
        <p:txBody>
          <a:bodyPr/>
          <a:lstStyle/>
          <a:p>
            <a:fld id="{2657B5D5-234F-4EB9-90BD-FAF45C24128A}" type="slidenum">
              <a:rPr lang="en-US" smtClean="0"/>
              <a:t>3</a:t>
            </a:fld>
            <a:endParaRPr lang="en-US"/>
          </a:p>
        </p:txBody>
      </p:sp>
    </p:spTree>
    <p:extLst>
      <p:ext uri="{BB962C8B-B14F-4D97-AF65-F5344CB8AC3E}">
        <p14:creationId xmlns:p14="http://schemas.microsoft.com/office/powerpoint/2010/main" val="2862940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Albert</a:t>
            </a:r>
          </a:p>
          <a:p>
            <a:endParaRPr lang="en-US"/>
          </a:p>
          <a:p>
            <a:r>
              <a:rPr lang="en-US"/>
              <a:t>We put in a lot of work since last month, here are some of the larger contributions we made to existing code. DCT and PCA are part of the preprocessor, and CNN is a machine learning model. </a:t>
            </a:r>
          </a:p>
        </p:txBody>
      </p:sp>
      <p:sp>
        <p:nvSpPr>
          <p:cNvPr id="4" name="Slide Number Placeholder 3"/>
          <p:cNvSpPr>
            <a:spLocks noGrp="1"/>
          </p:cNvSpPr>
          <p:nvPr>
            <p:ph type="sldNum" sz="quarter" idx="5"/>
          </p:nvPr>
        </p:nvSpPr>
        <p:spPr/>
        <p:txBody>
          <a:bodyPr/>
          <a:lstStyle/>
          <a:p>
            <a:fld id="{2657B5D5-234F-4EB9-90BD-FAF45C24128A}" type="slidenum">
              <a:rPr lang="en-US" smtClean="0"/>
              <a:t>31</a:t>
            </a:fld>
            <a:endParaRPr lang="en-US"/>
          </a:p>
        </p:txBody>
      </p:sp>
    </p:spTree>
    <p:extLst>
      <p:ext uri="{BB962C8B-B14F-4D97-AF65-F5344CB8AC3E}">
        <p14:creationId xmlns:p14="http://schemas.microsoft.com/office/powerpoint/2010/main" val="50761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pPr marL="228600" indent="-228600">
              <a:buAutoNum type="arabicPeriod"/>
            </a:pPr>
            <a:r>
              <a:rPr lang="en-US">
                <a:cs typeface="Calibri"/>
              </a:rPr>
              <a:t>Here are examples of what these slides might look like</a:t>
            </a:r>
          </a:p>
        </p:txBody>
      </p:sp>
      <p:sp>
        <p:nvSpPr>
          <p:cNvPr id="4" name="Slide Number Placeholder 3"/>
          <p:cNvSpPr>
            <a:spLocks noGrp="1"/>
          </p:cNvSpPr>
          <p:nvPr>
            <p:ph type="sldNum" sz="quarter" idx="5"/>
          </p:nvPr>
        </p:nvSpPr>
        <p:spPr/>
        <p:txBody>
          <a:bodyPr/>
          <a:lstStyle/>
          <a:p>
            <a:fld id="{2657B5D5-234F-4EB9-90BD-FAF45C24128A}" type="slidenum">
              <a:rPr lang="en-US" smtClean="0"/>
              <a:t>32</a:t>
            </a:fld>
            <a:endParaRPr lang="en-US"/>
          </a:p>
        </p:txBody>
      </p:sp>
    </p:spTree>
    <p:extLst>
      <p:ext uri="{BB962C8B-B14F-4D97-AF65-F5344CB8AC3E}">
        <p14:creationId xmlns:p14="http://schemas.microsoft.com/office/powerpoint/2010/main" val="3675448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Albert</a:t>
            </a:r>
          </a:p>
          <a:p>
            <a:endParaRPr lang="en-US">
              <a:ea typeface="Calibri"/>
              <a:cs typeface="Calibri"/>
            </a:endParaRPr>
          </a:p>
          <a:p>
            <a:r>
              <a:rPr lang="en-US">
                <a:ea typeface="Calibri"/>
                <a:cs typeface="Calibri"/>
              </a:rPr>
              <a:t>In the previous slide we saw how our algorithm splits an image into frames and gives the frames labels,</a:t>
            </a:r>
            <a:r>
              <a:rPr lang="en-US"/>
              <a:t> but sometimes the classifier correctly identifies the border of a malignancy while there are areas INSIDE the border that the frame classifier does NOT believe are malignant. </a:t>
            </a:r>
            <a:r>
              <a:rPr lang="en-US">
                <a:ea typeface="Calibri"/>
                <a:cs typeface="Calibri"/>
              </a:rPr>
              <a:t>Maybe the tumor has white area from fatty or connective tissue. </a:t>
            </a:r>
            <a:r>
              <a:rPr lang="en-US"/>
              <a:t> This is an illustrated example of a slide with pink representing malignancy from the classifier's perspective. Whatever the case, we want to fill in the bounded white area with the malignant label as well.</a:t>
            </a:r>
            <a:r>
              <a:rPr lang="en-US">
                <a:ea typeface="Calibri"/>
                <a:cs typeface="Calibri"/>
              </a:rPr>
              <a:t> </a:t>
            </a:r>
          </a:p>
          <a:p>
            <a:endParaRPr lang="en-US">
              <a:ea typeface="Calibri"/>
              <a:cs typeface="Calibri"/>
            </a:endParaRPr>
          </a:p>
          <a:p>
            <a:r>
              <a:rPr lang="en-US">
                <a:ea typeface="Calibri"/>
                <a:cs typeface="Calibri"/>
              </a:rPr>
              <a:t>This is how we do it. We make a copy of the image, then use a flood-fill algorithm to fill in all unbounded regions with malignant labels. This image is inverted, malignant become non-malignant and visa versa. The inverted image is used as a mask. We superimpose the mask, and the malignancy is completely filled in. The result is a collection of frames that we call a patch. </a:t>
            </a:r>
          </a:p>
        </p:txBody>
      </p:sp>
      <p:sp>
        <p:nvSpPr>
          <p:cNvPr id="4" name="Slide Number Placeholder 3"/>
          <p:cNvSpPr>
            <a:spLocks noGrp="1"/>
          </p:cNvSpPr>
          <p:nvPr>
            <p:ph type="sldNum" sz="quarter" idx="5"/>
          </p:nvPr>
        </p:nvSpPr>
        <p:spPr/>
        <p:txBody>
          <a:bodyPr/>
          <a:lstStyle/>
          <a:p>
            <a:fld id="{2657B5D5-234F-4EB9-90BD-FAF45C24128A}" type="slidenum">
              <a:rPr lang="en-US" smtClean="0"/>
              <a:t>33</a:t>
            </a:fld>
            <a:endParaRPr lang="en-US"/>
          </a:p>
        </p:txBody>
      </p:sp>
    </p:spTree>
    <p:extLst>
      <p:ext uri="{BB962C8B-B14F-4D97-AF65-F5344CB8AC3E}">
        <p14:creationId xmlns:p14="http://schemas.microsoft.com/office/powerpoint/2010/main" val="1864322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YUAN</a:t>
            </a:r>
          </a:p>
          <a:p>
            <a:endParaRPr lang="en-US"/>
          </a:p>
          <a:p>
            <a:r>
              <a:rPr lang="en-US"/>
              <a:t>This is what we are working with.</a:t>
            </a:r>
          </a:p>
          <a:p>
            <a:r>
              <a:rPr lang="en-US"/>
              <a:t>They are less saturated, and instead of zoomed in sections, these are whole slide images.</a:t>
            </a:r>
          </a:p>
          <a:p>
            <a:r>
              <a:rPr lang="en-US"/>
              <a:t>On the images, there are some annotations which are made by the pathologists..</a:t>
            </a:r>
          </a:p>
          <a:p>
            <a:endParaRPr lang="en-US"/>
          </a:p>
          <a:p>
            <a:r>
              <a:rPr lang="en-US"/>
              <a:t>A lot bigger in scale than the previous images and may contain a lot more identified regions.</a:t>
            </a:r>
          </a:p>
          <a:p>
            <a:endParaRPr lang="en-US"/>
          </a:p>
          <a:p>
            <a:r>
              <a:rPr lang="en-US"/>
              <a:t>These are also annotated.</a:t>
            </a:r>
          </a:p>
          <a:p>
            <a:endParaRPr lang="en-US"/>
          </a:p>
          <a:p>
            <a:r>
              <a:rPr lang="en-US"/>
              <a:t>But in the future of our project, we want the algorithm we are building to</a:t>
            </a:r>
          </a:p>
          <a:p>
            <a:r>
              <a:rPr lang="en-US"/>
              <a:t>Predict these areas of malignancy and </a:t>
            </a:r>
            <a:r>
              <a:rPr lang="en-US" err="1"/>
              <a:t>nonmalignancy</a:t>
            </a:r>
            <a:r>
              <a:rPr lang="en-US"/>
              <a:t> while also classifying them correctly</a:t>
            </a:r>
          </a:p>
        </p:txBody>
      </p:sp>
      <p:sp>
        <p:nvSpPr>
          <p:cNvPr id="4" name="Slide Number Placeholder 3"/>
          <p:cNvSpPr>
            <a:spLocks noGrp="1"/>
          </p:cNvSpPr>
          <p:nvPr>
            <p:ph type="sldNum" sz="quarter" idx="5"/>
          </p:nvPr>
        </p:nvSpPr>
        <p:spPr/>
        <p:txBody>
          <a:bodyPr/>
          <a:lstStyle/>
          <a:p>
            <a:fld id="{2657B5D5-234F-4EB9-90BD-FAF45C24128A}" type="slidenum">
              <a:rPr lang="en-US" smtClean="0"/>
              <a:t>34</a:t>
            </a:fld>
            <a:endParaRPr lang="en-US"/>
          </a:p>
        </p:txBody>
      </p:sp>
    </p:spTree>
    <p:extLst>
      <p:ext uri="{BB962C8B-B14F-4D97-AF65-F5344CB8AC3E}">
        <p14:creationId xmlns:p14="http://schemas.microsoft.com/office/powerpoint/2010/main" val="3675448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endParaRPr lang="en-US"/>
          </a:p>
          <a:p>
            <a:pPr marL="228600" indent="-228600">
              <a:buAutoNum type="arabicPeriod"/>
            </a:pPr>
            <a:r>
              <a:rPr lang="en-US">
                <a:cs typeface="Calibri"/>
              </a:rPr>
              <a:t>Here's a deeper look at Program I/O</a:t>
            </a:r>
          </a:p>
          <a:p>
            <a:pPr marL="228600" indent="-228600">
              <a:buAutoNum type="arabicPeriod"/>
            </a:pPr>
            <a:r>
              <a:rPr lang="en-US">
                <a:cs typeface="Calibri"/>
              </a:rPr>
              <a:t>Our system will take in an image</a:t>
            </a:r>
          </a:p>
          <a:p>
            <a:pPr marL="228600" indent="-228600">
              <a:buAutoNum type="arabicPeriod"/>
            </a:pPr>
            <a:r>
              <a:rPr lang="en-US">
                <a:cs typeface="Calibri"/>
              </a:rPr>
              <a:t>Then, we will process that image, that means cleaning it up, filtering it, extracting features from it, etc...</a:t>
            </a:r>
            <a:endParaRPr lang="en-US"/>
          </a:p>
          <a:p>
            <a:pPr marL="228600" indent="-228600">
              <a:buAutoNum type="arabicPeriod"/>
            </a:pPr>
            <a:r>
              <a:rPr lang="en-US">
                <a:cs typeface="Calibri"/>
              </a:rPr>
              <a:t>Next that will go into our machine learning model, this image is an example of what a decision tree based model might look like.</a:t>
            </a:r>
            <a:endParaRPr lang="en-US"/>
          </a:p>
          <a:p>
            <a:pPr marL="228600" indent="-228600">
              <a:buAutoNum type="arabicPeriod"/>
            </a:pPr>
            <a:r>
              <a:rPr lang="en-US">
                <a:cs typeface="Calibri"/>
              </a:rPr>
              <a:t>Finally, we output a decision report, and this is what one may look like with the type of tissue and the location.</a:t>
            </a:r>
            <a:endParaRPr lang="en-US"/>
          </a:p>
          <a:p>
            <a:r>
              <a:rPr lang="en-US"/>
              <a:t>Our solution proposes a Machine Learning based software that takes in inputs of biopsy slide images, performs a prediction on the image, and almost instantly outputs a result with an urgency system so that the doctor can look and then treat their patient in a timely manner.</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35</a:t>
            </a:fld>
            <a:endParaRPr lang="en-US"/>
          </a:p>
        </p:txBody>
      </p:sp>
    </p:spTree>
    <p:extLst>
      <p:ext uri="{BB962C8B-B14F-4D97-AF65-F5344CB8AC3E}">
        <p14:creationId xmlns:p14="http://schemas.microsoft.com/office/powerpoint/2010/main" val="344166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36</a:t>
            </a:fld>
            <a:endParaRPr lang="en-US"/>
          </a:p>
        </p:txBody>
      </p:sp>
    </p:spTree>
    <p:extLst>
      <p:ext uri="{BB962C8B-B14F-4D97-AF65-F5344CB8AC3E}">
        <p14:creationId xmlns:p14="http://schemas.microsoft.com/office/powerpoint/2010/main" val="3787250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C2854-9B67-26E1-D11C-444806209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AA955-2AA1-3FCB-9DD6-58CFE990A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53080-4C35-1919-0D62-B054C02DF0C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79B10E0-D8B7-77E6-58A2-89A0A2C203F4}"/>
              </a:ext>
            </a:extLst>
          </p:cNvPr>
          <p:cNvSpPr>
            <a:spLocks noGrp="1"/>
          </p:cNvSpPr>
          <p:nvPr>
            <p:ph type="sldNum" sz="quarter" idx="5"/>
          </p:nvPr>
        </p:nvSpPr>
        <p:spPr/>
        <p:txBody>
          <a:bodyPr/>
          <a:lstStyle/>
          <a:p>
            <a:fld id="{2657B5D5-234F-4EB9-90BD-FAF45C24128A}" type="slidenum">
              <a:rPr lang="en-US" smtClean="0"/>
              <a:t>37</a:t>
            </a:fld>
            <a:endParaRPr lang="en-US"/>
          </a:p>
        </p:txBody>
      </p:sp>
    </p:spTree>
    <p:extLst>
      <p:ext uri="{BB962C8B-B14F-4D97-AF65-F5344CB8AC3E}">
        <p14:creationId xmlns:p14="http://schemas.microsoft.com/office/powerpoint/2010/main" val="1822128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Yuan</a:t>
            </a:r>
            <a:endParaRPr lang="en-US">
              <a:cs typeface="Calibri"/>
            </a:endParaRPr>
          </a:p>
          <a:p>
            <a:endParaRPr lang="en-US">
              <a:cs typeface="Calibri"/>
            </a:endParaRPr>
          </a:p>
          <a:p>
            <a:r>
              <a:rPr lang="en-US">
                <a:cs typeface="Calibri"/>
              </a:rPr>
              <a:t>From TUHDP,</a:t>
            </a:r>
          </a:p>
          <a:p>
            <a:r>
              <a:rPr lang="en-US">
                <a:cs typeface="Calibri"/>
              </a:rPr>
              <a:t>We are given this many tissue images, about 1.23 terabytes.</a:t>
            </a:r>
          </a:p>
          <a:p>
            <a:r>
              <a:rPr lang="en-US">
                <a:cs typeface="Calibri"/>
              </a:rPr>
              <a:t>This data is split into three groups, train, dev, and eval.</a:t>
            </a:r>
          </a:p>
          <a:p>
            <a:r>
              <a:rPr lang="en-US">
                <a:cs typeface="Calibri"/>
              </a:rPr>
              <a:t>The train data makes up about half the data because this is what the model will be using to train itself.</a:t>
            </a:r>
          </a:p>
          <a:p>
            <a:endParaRPr lang="en-US">
              <a:cs typeface="Calibri"/>
            </a:endParaRPr>
          </a:p>
          <a:p>
            <a:r>
              <a:rPr lang="en-US">
                <a:cs typeface="Calibri"/>
              </a:rPr>
              <a:t>The development data and </a:t>
            </a:r>
            <a:r>
              <a:rPr lang="en-US" err="1">
                <a:cs typeface="Calibri"/>
              </a:rPr>
              <a:t>evalulation</a:t>
            </a:r>
            <a:r>
              <a:rPr lang="en-US">
                <a:cs typeface="Calibri"/>
              </a:rPr>
              <a:t> data makes up the other half for fine tuning the model.</a:t>
            </a:r>
          </a:p>
          <a:p>
            <a:r>
              <a:rPr lang="en-US" b="0" i="0">
                <a:effectLst/>
                <a:latin typeface="gg sans"/>
              </a:rPr>
              <a:t>splitting our data into dev and eval helps against overfitting the model</a:t>
            </a:r>
            <a:endParaRPr lang="en-US">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39</a:t>
            </a:fld>
            <a:endParaRPr lang="en-US"/>
          </a:p>
        </p:txBody>
      </p:sp>
    </p:spTree>
    <p:extLst>
      <p:ext uri="{BB962C8B-B14F-4D97-AF65-F5344CB8AC3E}">
        <p14:creationId xmlns:p14="http://schemas.microsoft.com/office/powerpoint/2010/main" val="2413925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Albert</a:t>
            </a:r>
          </a:p>
          <a:p>
            <a:endParaRPr lang="en-US"/>
          </a:p>
          <a:p>
            <a:r>
              <a:rPr lang="en-US">
                <a:ea typeface="Calibri"/>
                <a:cs typeface="Calibri"/>
              </a:rPr>
              <a:t>To recap, we start with training data from Temple University Health in the form of biopsy slide images.</a:t>
            </a:r>
            <a:endParaRPr lang="en-US"/>
          </a:p>
          <a:p>
            <a:r>
              <a:rPr lang="en-US">
                <a:ea typeface="Calibri"/>
                <a:cs typeface="Calibri"/>
              </a:rPr>
              <a:t>We process slide images and extract features interpretable by our machine learning model.</a:t>
            </a:r>
          </a:p>
          <a:p>
            <a:r>
              <a:rPr lang="en-US">
                <a:ea typeface="Calibri"/>
                <a:cs typeface="Calibri"/>
              </a:rPr>
              <a:t>The model is trained using labels from the pathology lab and the features we extracted.</a:t>
            </a:r>
          </a:p>
          <a:p>
            <a:r>
              <a:rPr lang="en-US">
                <a:ea typeface="Calibri"/>
                <a:cs typeface="Calibri"/>
              </a:rPr>
              <a:t>At this point, we need to see if the model's predictions are accurate and if any variables need to be adjusted to achieve better accuracy. This is the model evaluation phase. </a:t>
            </a:r>
            <a:endParaRPr lang="en-US"/>
          </a:p>
          <a:p>
            <a:r>
              <a:rPr lang="en-US">
                <a:ea typeface="Calibri"/>
                <a:cs typeface="Calibri"/>
              </a:rPr>
              <a:t>We test the model on the development set and make adjustments.</a:t>
            </a:r>
            <a:endParaRPr lang="en-US"/>
          </a:p>
          <a:p>
            <a:r>
              <a:rPr lang="en-US">
                <a:ea typeface="Calibri"/>
                <a:cs typeface="Calibri"/>
              </a:rPr>
              <a:t>Finally, when we're satisfied with the model's performance, we evaluate on the evaluation set for unbiased feedback. This will let us know if the model is overfit to training and development data. </a:t>
            </a:r>
            <a:endParaRPr lang="en-US"/>
          </a:p>
          <a:p>
            <a:r>
              <a:rPr lang="en-US"/>
              <a:t>----------------------</a:t>
            </a:r>
            <a:endParaRPr lang="en-US">
              <a:ea typeface="Calibri"/>
              <a:cs typeface="Calibri"/>
            </a:endParaRPr>
          </a:p>
          <a:p>
            <a:r>
              <a:rPr lang="en-US">
                <a:ea typeface="Calibri"/>
                <a:cs typeface="Calibri"/>
              </a:rPr>
              <a:t>Our current testing process starts with the training data *click*</a:t>
            </a:r>
            <a:endParaRPr lang="en-US"/>
          </a:p>
          <a:p>
            <a:r>
              <a:rPr lang="en-US">
                <a:ea typeface="Calibri"/>
                <a:cs typeface="Calibri"/>
              </a:rPr>
              <a:t>Next we are processing these images and creating features that a model could read *click*</a:t>
            </a:r>
          </a:p>
          <a:p>
            <a:r>
              <a:rPr lang="en-US">
                <a:ea typeface="Calibri"/>
                <a:cs typeface="Calibri"/>
              </a:rPr>
              <a:t>We use these feature vectors to train a base model *click*</a:t>
            </a:r>
            <a:endParaRPr lang="en-US"/>
          </a:p>
          <a:p>
            <a:r>
              <a:rPr lang="en-US">
                <a:ea typeface="Calibri"/>
                <a:cs typeface="Calibri"/>
              </a:rPr>
              <a:t>Next we want to evaluate our model on this train set *click*</a:t>
            </a:r>
          </a:p>
          <a:p>
            <a:r>
              <a:rPr lang="en-US">
                <a:ea typeface="Calibri"/>
                <a:cs typeface="Calibri"/>
              </a:rPr>
              <a:t>Next we take the dev and eval set *click*</a:t>
            </a:r>
          </a:p>
          <a:p>
            <a:r>
              <a:rPr lang="en-US">
                <a:ea typeface="Calibri"/>
                <a:cs typeface="Calibri"/>
              </a:rPr>
              <a:t>Put them through the same feature extraction process *click*</a:t>
            </a:r>
          </a:p>
          <a:p>
            <a:r>
              <a:rPr lang="en-US">
                <a:ea typeface="Calibri"/>
                <a:cs typeface="Calibri"/>
              </a:rPr>
              <a:t>And finally evaluate the model on those datasets to see if we overtrained our model *click*</a:t>
            </a:r>
          </a:p>
        </p:txBody>
      </p:sp>
      <p:sp>
        <p:nvSpPr>
          <p:cNvPr id="4" name="Slide Number Placeholder 3"/>
          <p:cNvSpPr>
            <a:spLocks noGrp="1"/>
          </p:cNvSpPr>
          <p:nvPr>
            <p:ph type="sldNum" sz="quarter" idx="5"/>
          </p:nvPr>
        </p:nvSpPr>
        <p:spPr/>
        <p:txBody>
          <a:bodyPr/>
          <a:lstStyle/>
          <a:p>
            <a:fld id="{2657B5D5-234F-4EB9-90BD-FAF45C24128A}" type="slidenum">
              <a:rPr lang="en-US" smtClean="0"/>
              <a:t>42</a:t>
            </a:fld>
            <a:endParaRPr lang="en-US"/>
          </a:p>
        </p:txBody>
      </p:sp>
    </p:spTree>
    <p:extLst>
      <p:ext uri="{BB962C8B-B14F-4D97-AF65-F5344CB8AC3E}">
        <p14:creationId xmlns:p14="http://schemas.microsoft.com/office/powerpoint/2010/main" val="759351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57B5D5-234F-4EB9-90BD-FAF45C24128A}" type="slidenum">
              <a:rPr lang="en-US" smtClean="0"/>
              <a:t>46</a:t>
            </a:fld>
            <a:endParaRPr lang="en-US"/>
          </a:p>
        </p:txBody>
      </p:sp>
    </p:spTree>
    <p:extLst>
      <p:ext uri="{BB962C8B-B14F-4D97-AF65-F5344CB8AC3E}">
        <p14:creationId xmlns:p14="http://schemas.microsoft.com/office/powerpoint/2010/main" val="258554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YUAN</a:t>
            </a:r>
            <a:br>
              <a:rPr lang="en-US">
                <a:cs typeface="+mn-lt"/>
              </a:rPr>
            </a:br>
            <a:endParaRPr lang="en-US">
              <a:cs typeface="+mn-lt"/>
            </a:endParaRPr>
          </a:p>
          <a:p>
            <a:r>
              <a:rPr lang="en-US"/>
              <a:t>For our project, we are working with breast tissue only. The images we are given are annotated.</a:t>
            </a:r>
          </a:p>
          <a:p>
            <a:endParaRPr lang="en-US"/>
          </a:p>
          <a:p>
            <a:r>
              <a:rPr lang="en-US"/>
              <a:t>The first image is a zoomed in section of a tissue that is non-cancerous.</a:t>
            </a:r>
          </a:p>
          <a:p>
            <a:r>
              <a:rPr lang="en-US"/>
              <a:t>The green borders represent the region that is annotated.</a:t>
            </a:r>
          </a:p>
          <a:p>
            <a:r>
              <a:rPr lang="en-US"/>
              <a:t>The green text beside it are the labels of those regions.</a:t>
            </a:r>
          </a:p>
          <a:p>
            <a:endParaRPr lang="en-US"/>
          </a:p>
          <a:p>
            <a:r>
              <a:rPr lang="en-US"/>
              <a:t>There are nine different labels.</a:t>
            </a:r>
          </a:p>
          <a:p>
            <a:endParaRPr lang="en-US"/>
          </a:p>
          <a:p>
            <a:r>
              <a:rPr lang="en-US"/>
              <a:t>Four of them are non cancerous,</a:t>
            </a:r>
          </a:p>
          <a:p>
            <a:r>
              <a:rPr lang="en-US"/>
              <a:t>Three of them show signs that may lead to cancer</a:t>
            </a:r>
          </a:p>
          <a:p>
            <a:r>
              <a:rPr lang="en-US"/>
              <a:t>And two of them are cancerous.</a:t>
            </a:r>
          </a:p>
          <a:p>
            <a:endParaRPr lang="en-US"/>
          </a:p>
          <a:p>
            <a:r>
              <a:rPr lang="en-US"/>
              <a:t>What we want our system to do is to take biopsy slides and generate predictions of these areas of malignancy by using a machine learning model</a:t>
            </a:r>
          </a:p>
        </p:txBody>
      </p:sp>
      <p:sp>
        <p:nvSpPr>
          <p:cNvPr id="4" name="Slide Number Placeholder 3"/>
          <p:cNvSpPr>
            <a:spLocks noGrp="1"/>
          </p:cNvSpPr>
          <p:nvPr>
            <p:ph type="sldNum" sz="quarter" idx="5"/>
          </p:nvPr>
        </p:nvSpPr>
        <p:spPr/>
        <p:txBody>
          <a:bodyPr/>
          <a:lstStyle/>
          <a:p>
            <a:fld id="{2657B5D5-234F-4EB9-90BD-FAF45C24128A}" type="slidenum">
              <a:rPr lang="en-US" smtClean="0"/>
              <a:t>4</a:t>
            </a:fld>
            <a:endParaRPr lang="en-US"/>
          </a:p>
        </p:txBody>
      </p:sp>
    </p:spTree>
    <p:extLst>
      <p:ext uri="{BB962C8B-B14F-4D97-AF65-F5344CB8AC3E}">
        <p14:creationId xmlns:p14="http://schemas.microsoft.com/office/powerpoint/2010/main" val="3789987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One thing we're working on is outlining the borders of tissue regions. We want to accurately outline the border of a tumor within a frame. </a:t>
            </a:r>
          </a:p>
          <a:p>
            <a:endParaRPr lang="en-US">
              <a:ea typeface="Calibri"/>
              <a:cs typeface="Calibri"/>
            </a:endParaRPr>
          </a:p>
          <a:p>
            <a:r>
              <a:rPr lang="en-US">
                <a:ea typeface="Calibri"/>
                <a:cs typeface="Calibri"/>
              </a:rPr>
              <a:t>[Remember that tissue samples are heterogeneous and a malignancy may be long and elongated or the size of a pin prick when viewed under magnification. We want to point that out, instead of just pointing to the frame that it's located.]</a:t>
            </a:r>
            <a:endParaRPr lang="en-US"/>
          </a:p>
          <a:p>
            <a:endParaRPr lang="en-US">
              <a:ea typeface="Calibri"/>
              <a:cs typeface="Calibri"/>
            </a:endParaRPr>
          </a:p>
          <a:p>
            <a:r>
              <a:rPr lang="en-US">
                <a:ea typeface="Calibri"/>
                <a:cs typeface="Calibri"/>
              </a:rPr>
              <a:t>Luckily for us, we have a host of image processing algorithms to try. The filter pictured here is called a Laplace filter; it creates a border around image regions where a change in color or structure is detected. </a:t>
            </a:r>
          </a:p>
        </p:txBody>
      </p:sp>
      <p:sp>
        <p:nvSpPr>
          <p:cNvPr id="4" name="Slide Number Placeholder 3"/>
          <p:cNvSpPr>
            <a:spLocks noGrp="1"/>
          </p:cNvSpPr>
          <p:nvPr>
            <p:ph type="sldNum" sz="quarter" idx="5"/>
          </p:nvPr>
        </p:nvSpPr>
        <p:spPr/>
        <p:txBody>
          <a:bodyPr/>
          <a:lstStyle/>
          <a:p>
            <a:fld id="{2657B5D5-234F-4EB9-90BD-FAF45C24128A}" type="slidenum">
              <a:rPr lang="en-US" smtClean="0"/>
              <a:t>48</a:t>
            </a:fld>
            <a:endParaRPr lang="en-US"/>
          </a:p>
        </p:txBody>
      </p:sp>
    </p:spTree>
    <p:extLst>
      <p:ext uri="{BB962C8B-B14F-4D97-AF65-F5344CB8AC3E}">
        <p14:creationId xmlns:p14="http://schemas.microsoft.com/office/powerpoint/2010/main" val="2674124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here we are testing the two different algorithms. Quadratic Discriminant Analysis and Random Forest. Quadratic </a:t>
            </a:r>
            <a:r>
              <a:rPr lang="en-US" err="1">
                <a:ea typeface="Calibri"/>
                <a:cs typeface="Calibri"/>
              </a:rPr>
              <a:t>Driscriminant</a:t>
            </a:r>
            <a:r>
              <a:rPr lang="en-US">
                <a:ea typeface="Calibri"/>
                <a:cs typeface="Calibri"/>
              </a:rPr>
              <a:t> Analysis works by assuming all of the features have a Gaussian Distribution and Random Forest has more a decision tree type algorithm that learns information about each specific feature in a slightly more modular way. We tested both these algorithms on all 3 datasets. *click*</a:t>
            </a:r>
          </a:p>
          <a:p>
            <a:r>
              <a:rPr lang="en-US" err="1">
                <a:ea typeface="Calibri"/>
                <a:cs typeface="Calibri"/>
              </a:rPr>
              <a:t>FIrst</a:t>
            </a:r>
            <a:r>
              <a:rPr lang="en-US">
                <a:ea typeface="Calibri"/>
                <a:cs typeface="Calibri"/>
              </a:rPr>
              <a:t> for QDA *click*</a:t>
            </a:r>
          </a:p>
          <a:p>
            <a:r>
              <a:rPr lang="en-US">
                <a:ea typeface="Calibri"/>
                <a:cs typeface="Calibri"/>
              </a:rPr>
              <a:t>We can see that the accuracy was really poor. Since QDA assumes a Gaussian distribution for all features, it's very likely we weren't able to train it on enough data to accurately generalize these features into a Gaussian. *click*</a:t>
            </a:r>
          </a:p>
          <a:p>
            <a:r>
              <a:rPr lang="en-US">
                <a:ea typeface="Calibri"/>
                <a:cs typeface="Calibri"/>
              </a:rPr>
              <a:t>However, Random Forest was able to get a higher accuracy rate, likely since the features we generated a pattern easily recognizable by the algorithm. *click*</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49</a:t>
            </a:fld>
            <a:endParaRPr lang="en-US"/>
          </a:p>
        </p:txBody>
      </p:sp>
    </p:spTree>
    <p:extLst>
      <p:ext uri="{BB962C8B-B14F-4D97-AF65-F5344CB8AC3E}">
        <p14:creationId xmlns:p14="http://schemas.microsoft.com/office/powerpoint/2010/main" val="1168864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two development tools we used were the departments </a:t>
            </a:r>
            <a:r>
              <a:rPr lang="en-US" err="1">
                <a:ea typeface="Calibri"/>
                <a:cs typeface="Calibri"/>
              </a:rPr>
              <a:t>Neuronix</a:t>
            </a:r>
            <a:r>
              <a:rPr lang="en-US">
                <a:ea typeface="Calibri"/>
                <a:cs typeface="Calibri"/>
              </a:rPr>
              <a:t> server. *click*</a:t>
            </a:r>
          </a:p>
          <a:p>
            <a:r>
              <a:rPr lang="en-US">
                <a:ea typeface="Calibri"/>
                <a:cs typeface="Calibri"/>
              </a:rPr>
              <a:t>Now imagine someone on their local computer *click*</a:t>
            </a:r>
          </a:p>
          <a:p>
            <a:r>
              <a:rPr lang="en-US">
                <a:ea typeface="Calibri"/>
                <a:cs typeface="Calibri"/>
              </a:rPr>
              <a:t>They can attempt to log in to the server and they will hit this firewall *click*</a:t>
            </a:r>
          </a:p>
          <a:p>
            <a:r>
              <a:rPr lang="en-US">
                <a:ea typeface="Calibri"/>
                <a:cs typeface="Calibri"/>
              </a:rPr>
              <a:t>While we can get through this firewall with our credentials *click*</a:t>
            </a:r>
          </a:p>
          <a:p>
            <a:r>
              <a:rPr lang="en-US">
                <a:ea typeface="Calibri"/>
                <a:cs typeface="Calibri"/>
              </a:rPr>
              <a:t>It prevents others from infiltrating into the database and is customizable so we can have access we need without sacrificing patient confidentiality.</a:t>
            </a:r>
          </a:p>
          <a:p>
            <a:endParaRPr lang="en-US">
              <a:ea typeface="Calibri"/>
              <a:cs typeface="Calibri"/>
            </a:endParaRPr>
          </a:p>
          <a:p>
            <a:r>
              <a:rPr lang="en-US">
                <a:ea typeface="Calibri"/>
                <a:cs typeface="Calibri"/>
              </a:rPr>
              <a:t>Next we used GitHub *click*</a:t>
            </a:r>
          </a:p>
          <a:p>
            <a:r>
              <a:rPr lang="en-US">
                <a:ea typeface="Calibri"/>
                <a:cs typeface="Calibri"/>
              </a:rPr>
              <a:t>Imagine two people working on separate computers *click*</a:t>
            </a:r>
          </a:p>
          <a:p>
            <a:r>
              <a:rPr lang="en-US">
                <a:ea typeface="Calibri"/>
                <a:cs typeface="Calibri"/>
              </a:rPr>
              <a:t>Now what happens if they go to edit the same file? *click*</a:t>
            </a:r>
          </a:p>
          <a:p>
            <a:r>
              <a:rPr lang="en-US">
                <a:ea typeface="Calibri"/>
                <a:cs typeface="Calibri"/>
              </a:rPr>
              <a:t>Here is where GitHub comes in *click*</a:t>
            </a:r>
          </a:p>
          <a:p>
            <a:r>
              <a:rPr lang="en-US">
                <a:ea typeface="Calibri"/>
                <a:cs typeface="Calibri"/>
              </a:rPr>
              <a:t>When we send our changes to GitHub, it takes the last common entry for that file and merges the changes together and notifies us if there is a conflict so we can handle them by hand.</a:t>
            </a:r>
          </a:p>
        </p:txBody>
      </p:sp>
      <p:sp>
        <p:nvSpPr>
          <p:cNvPr id="4" name="Slide Number Placeholder 3"/>
          <p:cNvSpPr>
            <a:spLocks noGrp="1"/>
          </p:cNvSpPr>
          <p:nvPr>
            <p:ph type="sldNum" sz="quarter" idx="5"/>
          </p:nvPr>
        </p:nvSpPr>
        <p:spPr/>
        <p:txBody>
          <a:bodyPr/>
          <a:lstStyle/>
          <a:p>
            <a:fld id="{2657B5D5-234F-4EB9-90BD-FAF45C24128A}" type="slidenum">
              <a:rPr lang="en-US" smtClean="0"/>
              <a:t>50</a:t>
            </a:fld>
            <a:endParaRPr lang="en-US"/>
          </a:p>
        </p:txBody>
      </p:sp>
    </p:spTree>
    <p:extLst>
      <p:ext uri="{BB962C8B-B14F-4D97-AF65-F5344CB8AC3E}">
        <p14:creationId xmlns:p14="http://schemas.microsoft.com/office/powerpoint/2010/main" val="3941002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Albert</a:t>
            </a:r>
          </a:p>
          <a:p>
            <a:r>
              <a:rPr lang="en-US"/>
              <a:t>----------------------</a:t>
            </a:r>
          </a:p>
          <a:p>
            <a:r>
              <a:rPr lang="en-US">
                <a:ea typeface="Calibri"/>
                <a:cs typeface="Calibri"/>
              </a:rPr>
              <a:t>First we take our train data *click* </a:t>
            </a:r>
            <a:endParaRPr lang="en-US"/>
          </a:p>
          <a:p>
            <a:r>
              <a:rPr lang="en-US">
                <a:ea typeface="Calibri"/>
                <a:cs typeface="Calibri"/>
              </a:rPr>
              <a:t>and we train our initial model. Then we evaluate on the dev set *click*</a:t>
            </a:r>
          </a:p>
          <a:p>
            <a:r>
              <a:rPr lang="en-US">
                <a:ea typeface="Calibri"/>
                <a:cs typeface="Calibri"/>
              </a:rPr>
              <a:t>and based on those results we refine our model *click*</a:t>
            </a:r>
          </a:p>
          <a:p>
            <a:r>
              <a:rPr lang="en-US">
                <a:ea typeface="Calibri"/>
                <a:cs typeface="Calibri"/>
              </a:rPr>
              <a:t>Finally we check our model on the evaluation set *click*</a:t>
            </a:r>
          </a:p>
          <a:p>
            <a:r>
              <a:rPr lang="en-US">
                <a:ea typeface="Calibri"/>
                <a:cs typeface="Calibri"/>
              </a:rPr>
              <a:t>and once we are happy with those results *click*</a:t>
            </a:r>
          </a:p>
          <a:p>
            <a:r>
              <a:rPr lang="en-US">
                <a:ea typeface="Calibri"/>
                <a:cs typeface="Calibri"/>
              </a:rPr>
              <a:t>we output our final model</a:t>
            </a:r>
            <a:endParaRPr lang="en-US"/>
          </a:p>
        </p:txBody>
      </p:sp>
      <p:sp>
        <p:nvSpPr>
          <p:cNvPr id="4" name="Slide Number Placeholder 3"/>
          <p:cNvSpPr>
            <a:spLocks noGrp="1"/>
          </p:cNvSpPr>
          <p:nvPr>
            <p:ph type="sldNum" sz="quarter" idx="5"/>
          </p:nvPr>
        </p:nvSpPr>
        <p:spPr/>
        <p:txBody>
          <a:bodyPr/>
          <a:lstStyle/>
          <a:p>
            <a:fld id="{2657B5D5-234F-4EB9-90BD-FAF45C24128A}" type="slidenum">
              <a:rPr lang="en-US" smtClean="0"/>
              <a:t>51</a:t>
            </a:fld>
            <a:endParaRPr lang="en-US"/>
          </a:p>
        </p:txBody>
      </p:sp>
    </p:spTree>
    <p:extLst>
      <p:ext uri="{BB962C8B-B14F-4D97-AF65-F5344CB8AC3E}">
        <p14:creationId xmlns:p14="http://schemas.microsoft.com/office/powerpoint/2010/main" val="3883779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Muho</a:t>
            </a:r>
          </a:p>
        </p:txBody>
      </p:sp>
      <p:sp>
        <p:nvSpPr>
          <p:cNvPr id="4" name="Slide Number Placeholder 3"/>
          <p:cNvSpPr>
            <a:spLocks noGrp="1"/>
          </p:cNvSpPr>
          <p:nvPr>
            <p:ph type="sldNum" sz="quarter" idx="5"/>
          </p:nvPr>
        </p:nvSpPr>
        <p:spPr/>
        <p:txBody>
          <a:bodyPr/>
          <a:lstStyle/>
          <a:p>
            <a:fld id="{2657B5D5-234F-4EB9-90BD-FAF45C24128A}" type="slidenum">
              <a:rPr lang="en-US" smtClean="0"/>
              <a:t>52</a:t>
            </a:fld>
            <a:endParaRPr lang="en-US"/>
          </a:p>
        </p:txBody>
      </p:sp>
    </p:spTree>
    <p:extLst>
      <p:ext uri="{BB962C8B-B14F-4D97-AF65-F5344CB8AC3E}">
        <p14:creationId xmlns:p14="http://schemas.microsoft.com/office/powerpoint/2010/main" val="2314312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Albert</a:t>
            </a:r>
          </a:p>
        </p:txBody>
      </p:sp>
      <p:sp>
        <p:nvSpPr>
          <p:cNvPr id="4" name="Slide Number Placeholder 3"/>
          <p:cNvSpPr>
            <a:spLocks noGrp="1"/>
          </p:cNvSpPr>
          <p:nvPr>
            <p:ph type="sldNum" sz="quarter" idx="5"/>
          </p:nvPr>
        </p:nvSpPr>
        <p:spPr/>
        <p:txBody>
          <a:bodyPr/>
          <a:lstStyle/>
          <a:p>
            <a:fld id="{2657B5D5-234F-4EB9-90BD-FAF45C24128A}" type="slidenum">
              <a:rPr lang="en-US" smtClean="0"/>
              <a:t>53</a:t>
            </a:fld>
            <a:endParaRPr lang="en-US"/>
          </a:p>
        </p:txBody>
      </p:sp>
    </p:spTree>
    <p:extLst>
      <p:ext uri="{BB962C8B-B14F-4D97-AF65-F5344CB8AC3E}">
        <p14:creationId xmlns:p14="http://schemas.microsoft.com/office/powerpoint/2010/main" val="479129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Leo</a:t>
            </a:r>
            <a:endParaRPr lang="en-US" dirty="0"/>
          </a:p>
          <a:p>
            <a:pPr marL="228600" indent="-228600">
              <a:buAutoNum type="arabicPeriod"/>
            </a:pPr>
            <a:r>
              <a:rPr lang="en-US" dirty="0">
                <a:cs typeface="Calibri"/>
              </a:rPr>
              <a:t>When in production, our system will work like this.</a:t>
            </a:r>
          </a:p>
          <a:p>
            <a:pPr marL="228600" indent="-228600">
              <a:buAutoNum type="arabicPeriod"/>
            </a:pPr>
            <a:r>
              <a:rPr lang="en-US" dirty="0">
                <a:cs typeface="Calibri"/>
              </a:rPr>
              <a:t>First, a hospital will take a needle biopsy as discussed earlier</a:t>
            </a:r>
            <a:endParaRPr lang="en-US"/>
          </a:p>
          <a:p>
            <a:pPr marL="228600" indent="-228600">
              <a:buAutoNum type="arabicPeriod"/>
            </a:pPr>
            <a:r>
              <a:rPr lang="en-US" dirty="0">
                <a:cs typeface="Calibri"/>
              </a:rPr>
              <a:t>Once that is an image</a:t>
            </a:r>
            <a:endParaRPr lang="en-US" dirty="0"/>
          </a:p>
          <a:p>
            <a:pPr marL="228600" indent="-228600">
              <a:buAutoNum type="arabicPeriod"/>
            </a:pPr>
            <a:r>
              <a:rPr lang="en-US" dirty="0">
                <a:cs typeface="Calibri"/>
              </a:rPr>
              <a:t>It will be fed into our pre-trained system which will likely be fine tuned on their scanning equipment and staining colors</a:t>
            </a:r>
            <a:endParaRPr lang="en-US" dirty="0"/>
          </a:p>
          <a:p>
            <a:pPr marL="228600" indent="-228600">
              <a:buAutoNum type="arabicPeriod"/>
            </a:pPr>
            <a:r>
              <a:rPr lang="en-US" dirty="0">
                <a:cs typeface="Calibri"/>
              </a:rPr>
              <a:t>Our system will  then output a prediction report as discussed earlier, this is where our hand in the process ends.</a:t>
            </a:r>
          </a:p>
          <a:p>
            <a:pPr marL="228600" indent="-228600">
              <a:buAutoNum type="arabicPeriod"/>
            </a:pPr>
            <a:r>
              <a:rPr lang="en-US" dirty="0">
                <a:cs typeface="Calibri"/>
              </a:rPr>
              <a:t>Finally, the hospital will use our prediction report however they want, possibly in an urgency system.</a:t>
            </a:r>
            <a:endParaRPr lang="en-US" dirty="0"/>
          </a:p>
          <a:p>
            <a:pPr marL="228600" indent="-228600">
              <a:buAutoNum type="arabicPeriod"/>
            </a:pPr>
            <a:r>
              <a:rPr lang="en-US" dirty="0">
                <a:cs typeface="Calibri"/>
              </a:rPr>
              <a:t>From there, the doctors will utilize this urgency system to ensure patients receive treatment in the way that best saves lives.</a:t>
            </a:r>
            <a:br>
              <a:rPr lang="en-US">
                <a:cs typeface="Calibri"/>
              </a:rPr>
            </a:br>
            <a:br>
              <a:rPr lang="en-US">
                <a:cs typeface="Calibri"/>
              </a:rPr>
            </a:br>
            <a:endParaRPr lang="en-US">
              <a:cs typeface="Calibri"/>
            </a:endParaRPr>
          </a:p>
          <a:p>
            <a:r>
              <a:rPr lang="en-US" dirty="0"/>
              <a:t>Our solution proposes a Machine Learning based software that takes in inputs of biopsy slide images, performs a prediction on the image, and almost instantly outputs a result with an urgency system so that the doctor can look and then treat their patient in a timely manner.</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657B5D5-234F-4EB9-90BD-FAF45C24128A}" type="slidenum">
              <a:rPr lang="en-US" smtClean="0"/>
              <a:t>54</a:t>
            </a:fld>
            <a:endParaRPr lang="en-US"/>
          </a:p>
        </p:txBody>
      </p:sp>
    </p:spTree>
    <p:extLst>
      <p:ext uri="{BB962C8B-B14F-4D97-AF65-F5344CB8AC3E}">
        <p14:creationId xmlns:p14="http://schemas.microsoft.com/office/powerpoint/2010/main" val="63666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Yuan</a:t>
            </a:r>
          </a:p>
          <a:p>
            <a:endParaRPr lang="en-US">
              <a:ea typeface="Calibri"/>
              <a:cs typeface="Calibri"/>
            </a:endParaRPr>
          </a:p>
          <a:p>
            <a:r>
              <a:rPr lang="en-US">
                <a:ea typeface="Calibri"/>
                <a:cs typeface="Calibri"/>
              </a:rPr>
              <a:t>Once our product is ready, this is what will happen,</a:t>
            </a:r>
          </a:p>
          <a:p>
            <a:endParaRPr lang="en-US">
              <a:ea typeface="Calibri"/>
              <a:cs typeface="Calibri"/>
            </a:endParaRPr>
          </a:p>
          <a:p>
            <a:r>
              <a:rPr lang="en-US">
                <a:ea typeface="Calibri"/>
                <a:cs typeface="Calibri"/>
              </a:rPr>
              <a:t>The hospitals will scan the images and send that to us.</a:t>
            </a:r>
          </a:p>
          <a:p>
            <a:r>
              <a:rPr lang="en-US">
                <a:ea typeface="Calibri"/>
                <a:cs typeface="Calibri"/>
              </a:rPr>
              <a:t>The we feed those images to our system, which will then generate a prediction report.</a:t>
            </a:r>
          </a:p>
          <a:p>
            <a:r>
              <a:rPr lang="en-US">
                <a:ea typeface="Calibri"/>
                <a:cs typeface="Calibri"/>
              </a:rPr>
              <a:t>The prediction report will contain a diagnosis,</a:t>
            </a:r>
          </a:p>
          <a:p>
            <a:r>
              <a:rPr lang="en-US">
                <a:ea typeface="Calibri"/>
                <a:cs typeface="Calibri"/>
              </a:rPr>
              <a:t>and that is any malignancy classification and the location of the malignancy</a:t>
            </a:r>
          </a:p>
        </p:txBody>
      </p:sp>
      <p:sp>
        <p:nvSpPr>
          <p:cNvPr id="4" name="Slide Number Placeholder 3"/>
          <p:cNvSpPr>
            <a:spLocks noGrp="1"/>
          </p:cNvSpPr>
          <p:nvPr>
            <p:ph type="sldNum" sz="quarter" idx="5"/>
          </p:nvPr>
        </p:nvSpPr>
        <p:spPr/>
        <p:txBody>
          <a:bodyPr/>
          <a:lstStyle/>
          <a:p>
            <a:fld id="{2657B5D5-234F-4EB9-90BD-FAF45C24128A}" type="slidenum">
              <a:rPr lang="en-US" smtClean="0"/>
              <a:t>5</a:t>
            </a:fld>
            <a:endParaRPr lang="en-US"/>
          </a:p>
        </p:txBody>
      </p:sp>
    </p:spTree>
    <p:extLst>
      <p:ext uri="{BB962C8B-B14F-4D97-AF65-F5344CB8AC3E}">
        <p14:creationId xmlns:p14="http://schemas.microsoft.com/office/powerpoint/2010/main" val="118043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endParaRPr lang="en-US">
              <a:ea typeface="Calibri"/>
              <a:cs typeface="Calibri"/>
            </a:endParaRPr>
          </a:p>
          <a:p>
            <a:pPr marL="228600" indent="-228600">
              <a:buAutoNum type="arabicPeriod"/>
            </a:pPr>
            <a:r>
              <a:rPr lang="en-US">
                <a:cs typeface="Calibri"/>
              </a:rPr>
              <a:t>So what are the requirements</a:t>
            </a:r>
          </a:p>
          <a:p>
            <a:pPr marL="228600" indent="-228600">
              <a:buAutoNum type="arabicPeriod"/>
            </a:pPr>
            <a:r>
              <a:rPr lang="en-US">
                <a:cs typeface="Calibri"/>
              </a:rPr>
              <a:t>Firstly, our model has to have whole image classification. In other words, does the picture supplied to the system show signs of cancer or not. This is an industry standard.</a:t>
            </a:r>
          </a:p>
          <a:p>
            <a:pPr marL="228600" indent="-228600">
              <a:buAutoNum type="arabicPeriod"/>
            </a:pPr>
            <a:r>
              <a:rPr lang="en-US">
                <a:cs typeface="Calibri"/>
              </a:rPr>
              <a:t>Then, we need a functional GUI that has to do two things.</a:t>
            </a:r>
          </a:p>
          <a:p>
            <a:pPr marL="228600" indent="-228600">
              <a:buAutoNum type="arabicPeriod"/>
            </a:pPr>
            <a:r>
              <a:rPr lang="en-US">
                <a:cs typeface="Calibri"/>
              </a:rPr>
              <a:t>Show locations of areas/regions</a:t>
            </a:r>
          </a:p>
          <a:p>
            <a:pPr marL="228600" indent="-228600">
              <a:buAutoNum type="arabicPeriod"/>
            </a:pPr>
            <a:r>
              <a:rPr lang="en-US">
                <a:cs typeface="Calibri"/>
              </a:rPr>
              <a:t>Then show those areas probability of malignancy/type</a:t>
            </a:r>
          </a:p>
          <a:p>
            <a:pPr marL="228600" indent="-228600">
              <a:buAutoNum type="arabicPeriod"/>
            </a:pPr>
            <a:r>
              <a:rPr lang="en-US">
                <a:cs typeface="Calibri"/>
              </a:rPr>
              <a:t>This last self imposed metric is designed to allow us to have some form of results by the end of the semester, we need to be able to train our model in less than three days.</a:t>
            </a:r>
          </a:p>
        </p:txBody>
      </p:sp>
      <p:sp>
        <p:nvSpPr>
          <p:cNvPr id="4" name="Slide Number Placeholder 3"/>
          <p:cNvSpPr>
            <a:spLocks noGrp="1"/>
          </p:cNvSpPr>
          <p:nvPr>
            <p:ph type="sldNum" sz="quarter" idx="5"/>
          </p:nvPr>
        </p:nvSpPr>
        <p:spPr/>
        <p:txBody>
          <a:bodyPr/>
          <a:lstStyle/>
          <a:p>
            <a:fld id="{2657B5D5-234F-4EB9-90BD-FAF45C24128A}" type="slidenum">
              <a:rPr lang="en-US" smtClean="0"/>
              <a:t>6</a:t>
            </a:fld>
            <a:endParaRPr lang="en-US"/>
          </a:p>
        </p:txBody>
      </p:sp>
    </p:spTree>
    <p:extLst>
      <p:ext uri="{BB962C8B-B14F-4D97-AF65-F5344CB8AC3E}">
        <p14:creationId xmlns:p14="http://schemas.microsoft.com/office/powerpoint/2010/main" val="233653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p>
          <a:p>
            <a:pPr marL="228600" indent="-228600">
              <a:buAutoNum type="arabicPeriod"/>
            </a:pPr>
            <a:r>
              <a:rPr lang="en-US">
                <a:cs typeface="Calibri" panose="020F0502020204030204"/>
              </a:rPr>
              <a:t>We also need to write our code in python since it's mostly maintained by the </a:t>
            </a:r>
            <a:r>
              <a:rPr lang="en-US" err="1">
                <a:cs typeface="Calibri" panose="020F0502020204030204"/>
              </a:rPr>
              <a:t>Neuronix</a:t>
            </a:r>
            <a:r>
              <a:rPr lang="en-US">
                <a:cs typeface="Calibri" panose="020F0502020204030204"/>
              </a:rPr>
              <a:t> research lab which mainly specializes in python.</a:t>
            </a:r>
          </a:p>
          <a:p>
            <a:pPr marL="228600" indent="-228600">
              <a:buAutoNum type="arabicPeriod"/>
            </a:pPr>
            <a:r>
              <a:rPr lang="en-US">
                <a:ea typeface="Calibri"/>
                <a:cs typeface="Calibri"/>
              </a:rPr>
              <a:t>We need a Cohen's kappa score of greater than 80%.</a:t>
            </a:r>
          </a:p>
          <a:p>
            <a:pPr marL="228600" indent="-228600">
              <a:buAutoNum type="arabicPeriod"/>
            </a:pPr>
            <a:r>
              <a:rPr lang="en-US">
                <a:ea typeface="Calibri"/>
                <a:cs typeface="Calibri"/>
              </a:rPr>
              <a:t>What Cohen's kappa essentially is, is taking our model's </a:t>
            </a:r>
            <a:r>
              <a:rPr lang="en-US" err="1">
                <a:ea typeface="Calibri"/>
                <a:cs typeface="Calibri"/>
              </a:rPr>
              <a:t>predicitions</a:t>
            </a:r>
            <a:r>
              <a:rPr lang="en-US">
                <a:ea typeface="Calibri"/>
                <a:cs typeface="Calibri"/>
              </a:rPr>
              <a:t> and comparing that with pathologist predictions</a:t>
            </a:r>
          </a:p>
          <a:p>
            <a:pPr marL="228600" indent="-228600">
              <a:buAutoNum type="arabicPeriod"/>
            </a:pPr>
            <a:r>
              <a:rPr lang="en-US">
                <a:ea typeface="Calibri"/>
                <a:cs typeface="Calibri"/>
              </a:rPr>
              <a:t>Finally, we need an F1 score.</a:t>
            </a:r>
          </a:p>
        </p:txBody>
      </p:sp>
      <p:sp>
        <p:nvSpPr>
          <p:cNvPr id="4" name="Slide Number Placeholder 3"/>
          <p:cNvSpPr>
            <a:spLocks noGrp="1"/>
          </p:cNvSpPr>
          <p:nvPr>
            <p:ph type="sldNum" sz="quarter" idx="5"/>
          </p:nvPr>
        </p:nvSpPr>
        <p:spPr/>
        <p:txBody>
          <a:bodyPr/>
          <a:lstStyle/>
          <a:p>
            <a:fld id="{2657B5D5-234F-4EB9-90BD-FAF45C24128A}" type="slidenum">
              <a:rPr lang="en-US" smtClean="0"/>
              <a:t>7</a:t>
            </a:fld>
            <a:endParaRPr lang="en-US"/>
          </a:p>
        </p:txBody>
      </p:sp>
    </p:spTree>
    <p:extLst>
      <p:ext uri="{BB962C8B-B14F-4D97-AF65-F5344CB8AC3E}">
        <p14:creationId xmlns:p14="http://schemas.microsoft.com/office/powerpoint/2010/main" val="230072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Leo</a:t>
            </a:r>
          </a:p>
        </p:txBody>
      </p:sp>
      <p:sp>
        <p:nvSpPr>
          <p:cNvPr id="4" name="Slide Number Placeholder 3"/>
          <p:cNvSpPr>
            <a:spLocks noGrp="1"/>
          </p:cNvSpPr>
          <p:nvPr>
            <p:ph type="sldNum" sz="quarter" idx="5"/>
          </p:nvPr>
        </p:nvSpPr>
        <p:spPr/>
        <p:txBody>
          <a:bodyPr/>
          <a:lstStyle/>
          <a:p>
            <a:fld id="{2657B5D5-234F-4EB9-90BD-FAF45C24128A}" type="slidenum">
              <a:rPr lang="en-US" smtClean="0"/>
              <a:t>8</a:t>
            </a:fld>
            <a:endParaRPr lang="en-US"/>
          </a:p>
        </p:txBody>
      </p:sp>
    </p:spTree>
    <p:extLst>
      <p:ext uri="{BB962C8B-B14F-4D97-AF65-F5344CB8AC3E}">
        <p14:creationId xmlns:p14="http://schemas.microsoft.com/office/powerpoint/2010/main" val="251871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Leo</a:t>
            </a:r>
            <a:endParaRPr lang="en-US"/>
          </a:p>
          <a:p>
            <a:endParaRPr lang="en-US"/>
          </a:p>
          <a:p>
            <a:r>
              <a:rPr lang="en-US"/>
              <a:t>- First we have the images of slides of breast tissue</a:t>
            </a:r>
          </a:p>
          <a:p>
            <a:pPr marL="171450" indent="-171450">
              <a:buFontTx/>
              <a:buChar char="-"/>
            </a:pPr>
            <a:r>
              <a:rPr lang="en-US">
                <a:ea typeface="Calibri"/>
                <a:cs typeface="Calibri"/>
              </a:rPr>
              <a:t>Then we have the pre processing and this is where we prepare for feeding the data into the model</a:t>
            </a:r>
          </a:p>
          <a:p>
            <a:pPr marL="171450" indent="-171450">
              <a:buFontTx/>
              <a:buChar char="-"/>
            </a:pPr>
            <a:r>
              <a:rPr lang="en-US">
                <a:ea typeface="Calibri"/>
                <a:cs typeface="Calibri"/>
              </a:rPr>
              <a:t>Next we have our Deep/Machine Learning Model which is where we do everything with training the model and refining</a:t>
            </a:r>
          </a:p>
          <a:p>
            <a:pPr marL="171450" indent="-171450">
              <a:buFontTx/>
              <a:buChar char="-"/>
            </a:pPr>
            <a:r>
              <a:rPr lang="en-US">
                <a:ea typeface="Calibri"/>
                <a:cs typeface="Calibri"/>
              </a:rPr>
              <a:t>Next we have predictions which contains the output of the model as well as some postprocessing we do before we move onto our last point</a:t>
            </a:r>
          </a:p>
          <a:p>
            <a:pPr marL="171450" indent="-171450">
              <a:buFontTx/>
              <a:buChar char="-"/>
            </a:pPr>
            <a:r>
              <a:rPr lang="en-US">
                <a:ea typeface="Calibri"/>
                <a:cs typeface="Calibri"/>
              </a:rPr>
              <a:t>Which is measurements of accuracy. This is where we score our predictions.</a:t>
            </a:r>
          </a:p>
        </p:txBody>
      </p:sp>
      <p:sp>
        <p:nvSpPr>
          <p:cNvPr id="4" name="Slide Number Placeholder 3"/>
          <p:cNvSpPr>
            <a:spLocks noGrp="1"/>
          </p:cNvSpPr>
          <p:nvPr>
            <p:ph type="sldNum" sz="quarter" idx="5"/>
          </p:nvPr>
        </p:nvSpPr>
        <p:spPr/>
        <p:txBody>
          <a:bodyPr/>
          <a:lstStyle/>
          <a:p>
            <a:fld id="{2657B5D5-234F-4EB9-90BD-FAF45C24128A}" type="slidenum">
              <a:rPr lang="en-US" smtClean="0"/>
              <a:t>9</a:t>
            </a:fld>
            <a:endParaRPr lang="en-US"/>
          </a:p>
        </p:txBody>
      </p:sp>
    </p:spTree>
    <p:extLst>
      <p:ext uri="{BB962C8B-B14F-4D97-AF65-F5344CB8AC3E}">
        <p14:creationId xmlns:p14="http://schemas.microsoft.com/office/powerpoint/2010/main" val="1198848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37965897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B5438-FBA1-45B1-A13A-54B6B4B564E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362174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B5438-FBA1-45B1-A13A-54B6B4B564EE}"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06806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84527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5751341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800B5438-FBA1-45B1-A13A-54B6B4B564EE}" type="datetimeFigureOut">
              <a:rPr lang="en-US" smtClean="0"/>
              <a:t>11/27/2024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427756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00B5438-FBA1-45B1-A13A-54B6B4B564EE}"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086CF5-9120-47C3-9ACA-E2B5212379A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80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0B5438-FBA1-45B1-A13A-54B6B4B564EE}"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73283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B5438-FBA1-45B1-A13A-54B6B4B564EE}"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405918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00B5438-FBA1-45B1-A13A-54B6B4B564EE}" type="datetimeFigureOut">
              <a:rPr lang="en-US" smtClean="0"/>
              <a:t>11/27/2024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186971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00B5438-FBA1-45B1-A13A-54B6B4B564EE}" type="datetimeFigureOut">
              <a:rPr lang="en-US" smtClean="0"/>
              <a:t>11/27/2024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3086CF5-9120-47C3-9ACA-E2B5212379A9}" type="slidenum">
              <a:rPr lang="en-US" smtClean="0"/>
              <a:t>‹#›</a:t>
            </a:fld>
            <a:endParaRPr lang="en-US"/>
          </a:p>
        </p:txBody>
      </p:sp>
    </p:spTree>
    <p:extLst>
      <p:ext uri="{BB962C8B-B14F-4D97-AF65-F5344CB8AC3E}">
        <p14:creationId xmlns:p14="http://schemas.microsoft.com/office/powerpoint/2010/main" val="222094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00B5438-FBA1-45B1-A13A-54B6B4B564EE}" type="datetimeFigureOut">
              <a:rPr lang="en-US" smtClean="0"/>
              <a:t>11/27/2024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3086CF5-9120-47C3-9ACA-E2B5212379A9}" type="slidenum">
              <a:rPr lang="en-US" smtClean="0"/>
              <a:t>‹#›</a:t>
            </a:fld>
            <a:endParaRPr lang="en-US"/>
          </a:p>
        </p:txBody>
      </p:sp>
    </p:spTree>
    <p:extLst>
      <p:ext uri="{BB962C8B-B14F-4D97-AF65-F5344CB8AC3E}">
        <p14:creationId xmlns:p14="http://schemas.microsoft.com/office/powerpoint/2010/main" val="32217429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journals.plos.org/plosone/article/figure?id=10.1371/journal.pone.0213209.g001" TargetMode="External"/><Relationship Id="rId5" Type="http://schemas.openxmlformats.org/officeDocument/2006/relationships/image" Target="../media/image3.png"/><Relationship Id="rId4" Type="http://schemas.openxmlformats.org/officeDocument/2006/relationships/hyperlink" Target="https://www.novaoneadvisor.com/report/sample/791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39_843AC9C3.xml"/><Relationship Id="rId7" Type="http://schemas.openxmlformats.org/officeDocument/2006/relationships/hyperlink" Target="https://www.nature.com/articles/s41598-022-19112-9"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nam10.safelinks.protection.outlook.com/?url=https%3A%2F%2Fisip.piconepress.com%2Fpublications%2Fbook_sections%2F2020%2Fspringer%2Fdpath%2Fpaper_v21.docx&amp;data=05%7C02%7Cleo.berman%40temple.edu%7Cbad66d711f3e4dbce33108dc687c8397%7C716e81efb52244738e3110bd02ccf6e5%7C0%7C0%7C638500131378047159%7CUnknown%7CTWFpbGZsb3d8eyJWIjoiMC4wLjAwMDAiLCJQIjoiV2luMzIiLCJBTiI6Ik1haWwiLCJXVCI6Mn0%3D%7C0%7C%7C%7C&amp;sdata=%2FGkTRvgBO5RyUz%2BzVkxsUMQ6rvnhlU0QN4x4%2Fi9mHS4%3D&amp;reserved=0" TargetMode="External"/><Relationship Id="rId5" Type="http://schemas.openxmlformats.org/officeDocument/2006/relationships/image" Target="../media/image15.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mc/articles/PMC8822225/" TargetMode="External"/><Relationship Id="rId2" Type="http://schemas.openxmlformats.org/officeDocument/2006/relationships/hyperlink" Target="https://www.foreseemed.com/blog/machine-learning-in-healthcare#:~:text=These%20systems%20can%20help%20clinicians,condition%2C%20allowing%20for%20early%20intervention." TargetMode="External"/><Relationship Id="rId1" Type="http://schemas.openxmlformats.org/officeDocument/2006/relationships/slideLayout" Target="../slideLayouts/slideLayout7.xml"/><Relationship Id="rId6" Type="http://schemas.openxmlformats.org/officeDocument/2006/relationships/hyperlink" Target="https://www.ncbi.nlm.nih.gov/pmc/articles/PMC6616181/" TargetMode="External"/><Relationship Id="rId5" Type="http://schemas.openxmlformats.org/officeDocument/2006/relationships/hyperlink" Target="https://www.sciencedirect.com/science/article/pii/S2666603022000069" TargetMode="External"/><Relationship Id="rId4" Type="http://schemas.openxmlformats.org/officeDocument/2006/relationships/hyperlink" Target="https://www.coursera.org/articles/machine-learning-in-health-car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31_117E4012.xm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microsoft.com/office/2018/10/relationships/comments" Target="../comments/modernComment_144_A26B8.xml"/><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microsoft.com/office/2018/10/relationships/comments" Target="../comments/modernComment_146_45CC03A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32_18337EA0.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microsoft.com/office/2018/10/relationships/comments" Target="../comments/modernComment_12C_A78446E8.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41_A4097D9D.xml"/><Relationship Id="rId7" Type="http://schemas.openxmlformats.org/officeDocument/2006/relationships/hyperlink" Target="https://www.nature.com/articles/s41598-021-90444-8"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www.nature.com/articles/s41598-022-19112-9" TargetMode="External"/><Relationship Id="rId4" Type="http://schemas.openxmlformats.org/officeDocument/2006/relationships/hyperlink" Target="https://nam10.safelinks.protection.outlook.com/?url=https%3A%2F%2Fisip.piconepress.com%2Fpublications%2Fbook_sections%2F2020%2Fspringer%2Fdpath%2Fpaper_v21.docx&amp;data=05%7C02%7Cleo.berman%40temple.edu%7Cbad66d711f3e4dbce33108dc687c8397%7C716e81efb52244738e3110bd02ccf6e5%7C0%7C0%7C638500131378047159%7CUnknown%7CTWFpbGZsb3d8eyJWIjoiMC4wLjAwMDAiLCJQIjoiV2luMzIiLCJBTiI6Ik1haWwiLCJXVCI6Mn0%3D%7C0%7C%7C%7C&amp;sdata=%2FGkTRvgBO5RyUz%2BzVkxsUMQ6rvnhlU0QN4x4%2Fi9mHS4%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2" name="Rectangle 1051">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D173E-FD21-A946-BE3A-9A65C878AA2D}"/>
              </a:ext>
            </a:extLst>
          </p:cNvPr>
          <p:cNvSpPr>
            <a:spLocks noGrp="1"/>
          </p:cNvSpPr>
          <p:nvPr>
            <p:ph type="ctrTitle"/>
          </p:nvPr>
        </p:nvSpPr>
        <p:spPr>
          <a:xfrm>
            <a:off x="804672" y="2404872"/>
            <a:ext cx="3044950" cy="1627792"/>
          </a:xfrm>
        </p:spPr>
        <p:txBody>
          <a:bodyPr>
            <a:normAutofit/>
          </a:bodyPr>
          <a:lstStyle/>
          <a:p>
            <a:r>
              <a:rPr lang="en-US" sz="2600" b="1" cap="all" spc="200">
                <a:latin typeface="+mj-lt"/>
                <a:ea typeface="+mj-ea"/>
                <a:cs typeface="+mj-cs"/>
              </a:rPr>
              <a:t>ML in Digital Pathology</a:t>
            </a:r>
            <a:endParaRPr lang="en-US" sz="2600"/>
          </a:p>
        </p:txBody>
      </p:sp>
      <p:sp>
        <p:nvSpPr>
          <p:cNvPr id="3" name="Subtitle 2">
            <a:extLst>
              <a:ext uri="{FF2B5EF4-FFF2-40B4-BE49-F238E27FC236}">
                <a16:creationId xmlns:a16="http://schemas.microsoft.com/office/drawing/2014/main" id="{0878A330-2778-5414-37BF-B04B7E3F4185}"/>
              </a:ext>
            </a:extLst>
          </p:cNvPr>
          <p:cNvSpPr>
            <a:spLocks noGrp="1"/>
          </p:cNvSpPr>
          <p:nvPr>
            <p:ph type="subTitle" idx="1"/>
          </p:nvPr>
        </p:nvSpPr>
        <p:spPr>
          <a:xfrm>
            <a:off x="1121822" y="4352544"/>
            <a:ext cx="2410650" cy="1239894"/>
          </a:xfrm>
        </p:spPr>
        <p:txBody>
          <a:bodyPr vert="horz" lIns="91440" tIns="45720" rIns="91440" bIns="45720" rtlCol="0" anchor="t">
            <a:normAutofit/>
          </a:bodyPr>
          <a:lstStyle/>
          <a:p>
            <a:r>
              <a:rPr lang="en-US" sz="1800">
                <a:solidFill>
                  <a:srgbClr val="FFFFFF"/>
                </a:solidFill>
              </a:rPr>
              <a:t>Yuan Nghiem</a:t>
            </a:r>
            <a:br>
              <a:rPr lang="en-US" sz="1800"/>
            </a:br>
            <a:r>
              <a:rPr lang="en-US" sz="1800">
                <a:solidFill>
                  <a:srgbClr val="FFFFFF"/>
                </a:solidFill>
              </a:rPr>
              <a:t>Leo Grant Berman</a:t>
            </a:r>
            <a:br>
              <a:rPr lang="en-US" sz="1800"/>
            </a:br>
            <a:r>
              <a:rPr lang="en-US" sz="1800">
                <a:solidFill>
                  <a:srgbClr val="FFFFFF"/>
                </a:solidFill>
              </a:rPr>
              <a:t>Albert </a:t>
            </a:r>
            <a:r>
              <a:rPr lang="en-US" sz="1800" err="1">
                <a:solidFill>
                  <a:srgbClr val="FFFFFF"/>
                </a:solidFill>
              </a:rPr>
              <a:t>Bulik</a:t>
            </a:r>
            <a:endParaRPr lang="en-US" sz="1800">
              <a:solidFill>
                <a:srgbClr val="FFFFFF"/>
              </a:solidFill>
            </a:endParaRPr>
          </a:p>
        </p:txBody>
      </p:sp>
      <p:pic>
        <p:nvPicPr>
          <p:cNvPr id="11" name="Picture 10">
            <a:extLst>
              <a:ext uri="{FF2B5EF4-FFF2-40B4-BE49-F238E27FC236}">
                <a16:creationId xmlns:a16="http://schemas.microsoft.com/office/drawing/2014/main" id="{BCA6D82C-676F-038A-6C6C-F4B82538AA15}"/>
              </a:ext>
            </a:extLst>
          </p:cNvPr>
          <p:cNvPicPr>
            <a:picLocks noChangeAspect="1"/>
          </p:cNvPicPr>
          <p:nvPr/>
        </p:nvPicPr>
        <p:blipFill>
          <a:blip r:embed="rId3"/>
          <a:stretch>
            <a:fillRect/>
          </a:stretch>
        </p:blipFill>
        <p:spPr>
          <a:xfrm>
            <a:off x="5294376" y="1863700"/>
            <a:ext cx="6257544" cy="2815894"/>
          </a:xfrm>
          <a:prstGeom prst="rect">
            <a:avLst/>
          </a:prstGeom>
        </p:spPr>
      </p:pic>
      <p:sp>
        <p:nvSpPr>
          <p:cNvPr id="4" name="Rectangle 3">
            <a:extLst>
              <a:ext uri="{FF2B5EF4-FFF2-40B4-BE49-F238E27FC236}">
                <a16:creationId xmlns:a16="http://schemas.microsoft.com/office/drawing/2014/main" id="{A2A9DA04-E1B3-9399-A945-7C4D42A8122D}"/>
              </a:ext>
            </a:extLst>
          </p:cNvPr>
          <p:cNvSpPr/>
          <p:nvPr/>
        </p:nvSpPr>
        <p:spPr>
          <a:xfrm>
            <a:off x="5817577" y="3538903"/>
            <a:ext cx="498230" cy="537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5DF7451-F9CC-6D9C-6482-EAC101A04DC8}"/>
              </a:ext>
            </a:extLst>
          </p:cNvPr>
          <p:cNvSpPr/>
          <p:nvPr/>
        </p:nvSpPr>
        <p:spPr>
          <a:xfrm>
            <a:off x="6921500" y="2278672"/>
            <a:ext cx="498230" cy="537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75ECDC6-F356-E952-A928-D3B297044C95}"/>
              </a:ext>
            </a:extLst>
          </p:cNvPr>
          <p:cNvSpPr/>
          <p:nvPr/>
        </p:nvSpPr>
        <p:spPr>
          <a:xfrm>
            <a:off x="8171961" y="3538902"/>
            <a:ext cx="498230" cy="537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AFF84C-E31C-BA92-B135-09D5F9FE7DF3}"/>
              </a:ext>
            </a:extLst>
          </p:cNvPr>
          <p:cNvSpPr/>
          <p:nvPr/>
        </p:nvSpPr>
        <p:spPr>
          <a:xfrm>
            <a:off x="9481038" y="2278672"/>
            <a:ext cx="498230" cy="537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E7C23D-1BC7-3182-1006-AFC3D20EC762}"/>
              </a:ext>
            </a:extLst>
          </p:cNvPr>
          <p:cNvSpPr/>
          <p:nvPr/>
        </p:nvSpPr>
        <p:spPr>
          <a:xfrm>
            <a:off x="10487268" y="3538902"/>
            <a:ext cx="498230" cy="537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38306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649C-9ACB-FE35-F92B-8E0F3231C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DB538-20DA-F465-2301-4326D9CAF0AD}"/>
              </a:ext>
            </a:extLst>
          </p:cNvPr>
          <p:cNvSpPr>
            <a:spLocks noGrp="1"/>
          </p:cNvSpPr>
          <p:nvPr>
            <p:ph type="title"/>
          </p:nvPr>
        </p:nvSpPr>
        <p:spPr>
          <a:xfrm>
            <a:off x="2231136" y="311549"/>
            <a:ext cx="7729728" cy="579799"/>
          </a:xfrm>
        </p:spPr>
        <p:txBody>
          <a:bodyPr>
            <a:normAutofit fontScale="90000"/>
          </a:bodyPr>
          <a:lstStyle/>
          <a:p>
            <a:r>
              <a:rPr lang="en-US"/>
              <a:t>Preliminary Design</a:t>
            </a:r>
          </a:p>
        </p:txBody>
      </p:sp>
      <p:pic>
        <p:nvPicPr>
          <p:cNvPr id="4" name="Picture 3">
            <a:extLst>
              <a:ext uri="{FF2B5EF4-FFF2-40B4-BE49-F238E27FC236}">
                <a16:creationId xmlns:a16="http://schemas.microsoft.com/office/drawing/2014/main" id="{AEE021AF-08E4-B0DA-119F-A56A87EEF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08" y="3085872"/>
            <a:ext cx="10413383" cy="932770"/>
          </a:xfrm>
          <a:prstGeom prst="rect">
            <a:avLst/>
          </a:prstGeom>
        </p:spPr>
      </p:pic>
      <p:sp>
        <p:nvSpPr>
          <p:cNvPr id="3" name="Rectangle: Rounded Corners 2">
            <a:extLst>
              <a:ext uri="{FF2B5EF4-FFF2-40B4-BE49-F238E27FC236}">
                <a16:creationId xmlns:a16="http://schemas.microsoft.com/office/drawing/2014/main" id="{10E0FF13-2AC6-9DE5-6874-A4689C136711}"/>
              </a:ext>
            </a:extLst>
          </p:cNvPr>
          <p:cNvSpPr/>
          <p:nvPr/>
        </p:nvSpPr>
        <p:spPr>
          <a:xfrm>
            <a:off x="889308" y="3085872"/>
            <a:ext cx="1866592" cy="93277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42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7FEFD-DAA6-C968-7644-5DC3C3DBC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CB13D-E906-3651-8A3C-B076AD876A75}"/>
              </a:ext>
            </a:extLst>
          </p:cNvPr>
          <p:cNvSpPr>
            <a:spLocks noGrp="1"/>
          </p:cNvSpPr>
          <p:nvPr>
            <p:ph type="title"/>
          </p:nvPr>
        </p:nvSpPr>
        <p:spPr>
          <a:xfrm>
            <a:off x="907161" y="311549"/>
            <a:ext cx="10263378" cy="579799"/>
          </a:xfrm>
        </p:spPr>
        <p:txBody>
          <a:bodyPr>
            <a:normAutofit fontScale="90000"/>
          </a:bodyPr>
          <a:lstStyle/>
          <a:p>
            <a:r>
              <a:rPr lang="en-US"/>
              <a:t>Training, Tuning, evaluation Pipelines</a:t>
            </a:r>
          </a:p>
        </p:txBody>
      </p:sp>
      <p:sp>
        <p:nvSpPr>
          <p:cNvPr id="3" name="TextBox 6">
            <a:extLst>
              <a:ext uri="{FF2B5EF4-FFF2-40B4-BE49-F238E27FC236}">
                <a16:creationId xmlns:a16="http://schemas.microsoft.com/office/drawing/2014/main" id="{C762856A-C676-B3F5-7FA8-98761474CB4C}"/>
              </a:ext>
            </a:extLst>
          </p:cNvPr>
          <p:cNvSpPr txBox="1"/>
          <p:nvPr/>
        </p:nvSpPr>
        <p:spPr>
          <a:xfrm rot="16200000">
            <a:off x="-1912998" y="3520867"/>
            <a:ext cx="4571999"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500"/>
              <a:t>3,505 Tissue Images</a:t>
            </a:r>
            <a:endParaRPr lang="en-US"/>
          </a:p>
        </p:txBody>
      </p:sp>
      <p:sp>
        <p:nvSpPr>
          <p:cNvPr id="4" name="TextBox 8">
            <a:extLst>
              <a:ext uri="{FF2B5EF4-FFF2-40B4-BE49-F238E27FC236}">
                <a16:creationId xmlns:a16="http://schemas.microsoft.com/office/drawing/2014/main" id="{808CC937-039F-EB46-31BD-B84F616254C9}"/>
              </a:ext>
            </a:extLst>
          </p:cNvPr>
          <p:cNvSpPr txBox="1"/>
          <p:nvPr/>
        </p:nvSpPr>
        <p:spPr>
          <a:xfrm rot="16200000">
            <a:off x="-1447868" y="3685766"/>
            <a:ext cx="4571999"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500"/>
              <a:t>1.23 Terabytes</a:t>
            </a:r>
            <a:endParaRPr lang="en-US"/>
          </a:p>
        </p:txBody>
      </p:sp>
      <p:pic>
        <p:nvPicPr>
          <p:cNvPr id="6" name="Picture 5">
            <a:extLst>
              <a:ext uri="{FF2B5EF4-FFF2-40B4-BE49-F238E27FC236}">
                <a16:creationId xmlns:a16="http://schemas.microsoft.com/office/drawing/2014/main" id="{A414ADDD-40F7-533E-8C0A-1FB8B01731F8}"/>
              </a:ext>
            </a:extLst>
          </p:cNvPr>
          <p:cNvPicPr>
            <a:picLocks noChangeAspect="1"/>
          </p:cNvPicPr>
          <p:nvPr/>
        </p:nvPicPr>
        <p:blipFill>
          <a:blip r:embed="rId3">
            <a:extLst>
              <a:ext uri="{28A0092B-C50C-407E-A947-70E740481C1C}">
                <a14:useLocalDpi xmlns:a14="http://schemas.microsoft.com/office/drawing/2010/main" val="0"/>
              </a:ext>
            </a:extLst>
          </a:blip>
          <a:srcRect r="84949" b="66079"/>
          <a:stretch/>
        </p:blipFill>
        <p:spPr>
          <a:xfrm>
            <a:off x="2058352" y="1687157"/>
            <a:ext cx="1490388" cy="1589443"/>
          </a:xfrm>
          <a:prstGeom prst="rect">
            <a:avLst/>
          </a:prstGeom>
        </p:spPr>
      </p:pic>
      <p:sp>
        <p:nvSpPr>
          <p:cNvPr id="5" name="Right Brace 4">
            <a:extLst>
              <a:ext uri="{FF2B5EF4-FFF2-40B4-BE49-F238E27FC236}">
                <a16:creationId xmlns:a16="http://schemas.microsoft.com/office/drawing/2014/main" id="{235E8F87-017A-FAF0-2C33-20982351805F}"/>
              </a:ext>
            </a:extLst>
          </p:cNvPr>
          <p:cNvSpPr/>
          <p:nvPr/>
        </p:nvSpPr>
        <p:spPr>
          <a:xfrm rot="10800000">
            <a:off x="1133078" y="1805495"/>
            <a:ext cx="836579" cy="4458587"/>
          </a:xfrm>
          <a:prstGeom prst="righ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A22623B2-83A7-E587-F74E-DC078AE1E4D2}"/>
              </a:ext>
            </a:extLst>
          </p:cNvPr>
          <p:cNvPicPr>
            <a:picLocks noChangeAspect="1"/>
          </p:cNvPicPr>
          <p:nvPr/>
        </p:nvPicPr>
        <p:blipFill>
          <a:blip r:embed="rId3">
            <a:extLst>
              <a:ext uri="{28A0092B-C50C-407E-A947-70E740481C1C}">
                <a14:useLocalDpi xmlns:a14="http://schemas.microsoft.com/office/drawing/2010/main" val="0"/>
              </a:ext>
            </a:extLst>
          </a:blip>
          <a:srcRect t="30668" r="84949" b="31232"/>
          <a:stretch/>
        </p:blipFill>
        <p:spPr>
          <a:xfrm>
            <a:off x="2058352" y="3124200"/>
            <a:ext cx="1490388" cy="1785257"/>
          </a:xfrm>
          <a:prstGeom prst="rect">
            <a:avLst/>
          </a:prstGeom>
        </p:spPr>
      </p:pic>
      <p:pic>
        <p:nvPicPr>
          <p:cNvPr id="8" name="Picture 7">
            <a:extLst>
              <a:ext uri="{FF2B5EF4-FFF2-40B4-BE49-F238E27FC236}">
                <a16:creationId xmlns:a16="http://schemas.microsoft.com/office/drawing/2014/main" id="{7B61E614-AA6B-B02E-7A2D-F9973E99A06B}"/>
              </a:ext>
            </a:extLst>
          </p:cNvPr>
          <p:cNvPicPr>
            <a:picLocks noChangeAspect="1"/>
          </p:cNvPicPr>
          <p:nvPr/>
        </p:nvPicPr>
        <p:blipFill>
          <a:blip r:embed="rId3">
            <a:extLst>
              <a:ext uri="{28A0092B-C50C-407E-A947-70E740481C1C}">
                <a14:useLocalDpi xmlns:a14="http://schemas.microsoft.com/office/drawing/2010/main" val="0"/>
              </a:ext>
            </a:extLst>
          </a:blip>
          <a:srcRect t="68651" r="84949" b="-3587"/>
          <a:stretch/>
        </p:blipFill>
        <p:spPr>
          <a:xfrm>
            <a:off x="2058351" y="4909457"/>
            <a:ext cx="1490385" cy="1636994"/>
          </a:xfrm>
          <a:prstGeom prst="rect">
            <a:avLst/>
          </a:prstGeom>
        </p:spPr>
      </p:pic>
      <p:pic>
        <p:nvPicPr>
          <p:cNvPr id="10" name="Picture 9">
            <a:extLst>
              <a:ext uri="{FF2B5EF4-FFF2-40B4-BE49-F238E27FC236}">
                <a16:creationId xmlns:a16="http://schemas.microsoft.com/office/drawing/2014/main" id="{3A40ED6D-5291-2868-06DE-AE17EAF55B39}"/>
              </a:ext>
            </a:extLst>
          </p:cNvPr>
          <p:cNvPicPr>
            <a:picLocks noChangeAspect="1"/>
          </p:cNvPicPr>
          <p:nvPr/>
        </p:nvPicPr>
        <p:blipFill>
          <a:blip r:embed="rId3">
            <a:extLst>
              <a:ext uri="{28A0092B-C50C-407E-A947-70E740481C1C}">
                <a14:useLocalDpi xmlns:a14="http://schemas.microsoft.com/office/drawing/2010/main" val="0"/>
              </a:ext>
            </a:extLst>
          </a:blip>
          <a:srcRect l="15051" r="64722" b="66079"/>
          <a:stretch/>
        </p:blipFill>
        <p:spPr>
          <a:xfrm>
            <a:off x="3548743" y="1687156"/>
            <a:ext cx="2002971" cy="1589443"/>
          </a:xfrm>
          <a:prstGeom prst="rect">
            <a:avLst/>
          </a:prstGeom>
        </p:spPr>
      </p:pic>
      <p:pic>
        <p:nvPicPr>
          <p:cNvPr id="11" name="Picture 10">
            <a:extLst>
              <a:ext uri="{FF2B5EF4-FFF2-40B4-BE49-F238E27FC236}">
                <a16:creationId xmlns:a16="http://schemas.microsoft.com/office/drawing/2014/main" id="{1FC31532-74D7-D622-0428-A548EAD41182}"/>
              </a:ext>
            </a:extLst>
          </p:cNvPr>
          <p:cNvPicPr>
            <a:picLocks noChangeAspect="1"/>
          </p:cNvPicPr>
          <p:nvPr/>
        </p:nvPicPr>
        <p:blipFill>
          <a:blip r:embed="rId3">
            <a:extLst>
              <a:ext uri="{28A0092B-C50C-407E-A947-70E740481C1C}">
                <a14:useLocalDpi xmlns:a14="http://schemas.microsoft.com/office/drawing/2010/main" val="0"/>
              </a:ext>
            </a:extLst>
          </a:blip>
          <a:srcRect l="35278" r="49882" b="66079"/>
          <a:stretch/>
        </p:blipFill>
        <p:spPr>
          <a:xfrm>
            <a:off x="5551714" y="1687156"/>
            <a:ext cx="1469572" cy="1589443"/>
          </a:xfrm>
          <a:prstGeom prst="rect">
            <a:avLst/>
          </a:prstGeom>
        </p:spPr>
      </p:pic>
      <p:pic>
        <p:nvPicPr>
          <p:cNvPr id="12" name="Picture 11">
            <a:extLst>
              <a:ext uri="{FF2B5EF4-FFF2-40B4-BE49-F238E27FC236}">
                <a16:creationId xmlns:a16="http://schemas.microsoft.com/office/drawing/2014/main" id="{9D1D4D13-CE3C-0D90-7387-4C182A975A6A}"/>
              </a:ext>
            </a:extLst>
          </p:cNvPr>
          <p:cNvPicPr>
            <a:picLocks noChangeAspect="1"/>
          </p:cNvPicPr>
          <p:nvPr/>
        </p:nvPicPr>
        <p:blipFill>
          <a:blip r:embed="rId3">
            <a:extLst>
              <a:ext uri="{28A0092B-C50C-407E-A947-70E740481C1C}">
                <a14:useLocalDpi xmlns:a14="http://schemas.microsoft.com/office/drawing/2010/main" val="0"/>
              </a:ext>
            </a:extLst>
          </a:blip>
          <a:srcRect l="50118" r="1" b="66079"/>
          <a:stretch/>
        </p:blipFill>
        <p:spPr>
          <a:xfrm>
            <a:off x="7021286" y="1687156"/>
            <a:ext cx="4939416" cy="1589443"/>
          </a:xfrm>
          <a:prstGeom prst="rect">
            <a:avLst/>
          </a:prstGeom>
        </p:spPr>
      </p:pic>
      <p:pic>
        <p:nvPicPr>
          <p:cNvPr id="13" name="Picture 12">
            <a:extLst>
              <a:ext uri="{FF2B5EF4-FFF2-40B4-BE49-F238E27FC236}">
                <a16:creationId xmlns:a16="http://schemas.microsoft.com/office/drawing/2014/main" id="{C857154B-E0F0-7E6F-03B2-3AF4473EB714}"/>
              </a:ext>
            </a:extLst>
          </p:cNvPr>
          <p:cNvPicPr>
            <a:picLocks noChangeAspect="1"/>
          </p:cNvPicPr>
          <p:nvPr/>
        </p:nvPicPr>
        <p:blipFill>
          <a:blip r:embed="rId3">
            <a:extLst>
              <a:ext uri="{28A0092B-C50C-407E-A947-70E740481C1C}">
                <a14:useLocalDpi xmlns:a14="http://schemas.microsoft.com/office/drawing/2010/main" val="0"/>
              </a:ext>
            </a:extLst>
          </a:blip>
          <a:srcRect l="15051" t="30668" r="64721" b="31232"/>
          <a:stretch/>
        </p:blipFill>
        <p:spPr>
          <a:xfrm>
            <a:off x="3548743" y="3124199"/>
            <a:ext cx="2002969" cy="1785257"/>
          </a:xfrm>
          <a:prstGeom prst="rect">
            <a:avLst/>
          </a:prstGeom>
        </p:spPr>
      </p:pic>
      <p:pic>
        <p:nvPicPr>
          <p:cNvPr id="14" name="Picture 13">
            <a:extLst>
              <a:ext uri="{FF2B5EF4-FFF2-40B4-BE49-F238E27FC236}">
                <a16:creationId xmlns:a16="http://schemas.microsoft.com/office/drawing/2014/main" id="{85747130-1313-0E05-9964-5392D1D6BE17}"/>
              </a:ext>
            </a:extLst>
          </p:cNvPr>
          <p:cNvPicPr>
            <a:picLocks noChangeAspect="1"/>
          </p:cNvPicPr>
          <p:nvPr/>
        </p:nvPicPr>
        <p:blipFill>
          <a:blip r:embed="rId3">
            <a:extLst>
              <a:ext uri="{28A0092B-C50C-407E-A947-70E740481C1C}">
                <a14:useLocalDpi xmlns:a14="http://schemas.microsoft.com/office/drawing/2010/main" val="0"/>
              </a:ext>
            </a:extLst>
          </a:blip>
          <a:srcRect l="35278" t="30668" r="49882" b="31232"/>
          <a:stretch/>
        </p:blipFill>
        <p:spPr>
          <a:xfrm>
            <a:off x="5551714" y="3124198"/>
            <a:ext cx="1469568" cy="1785257"/>
          </a:xfrm>
          <a:prstGeom prst="rect">
            <a:avLst/>
          </a:prstGeom>
        </p:spPr>
      </p:pic>
      <p:pic>
        <p:nvPicPr>
          <p:cNvPr id="15" name="Picture 14">
            <a:extLst>
              <a:ext uri="{FF2B5EF4-FFF2-40B4-BE49-F238E27FC236}">
                <a16:creationId xmlns:a16="http://schemas.microsoft.com/office/drawing/2014/main" id="{13FAB854-E2C5-EA83-C59B-AE6796472ED9}"/>
              </a:ext>
            </a:extLst>
          </p:cNvPr>
          <p:cNvPicPr>
            <a:picLocks noChangeAspect="1"/>
          </p:cNvPicPr>
          <p:nvPr/>
        </p:nvPicPr>
        <p:blipFill>
          <a:blip r:embed="rId3">
            <a:extLst>
              <a:ext uri="{28A0092B-C50C-407E-A947-70E740481C1C}">
                <a14:useLocalDpi xmlns:a14="http://schemas.microsoft.com/office/drawing/2010/main" val="0"/>
              </a:ext>
            </a:extLst>
          </a:blip>
          <a:srcRect l="50118" t="30668" r="33172" b="31232"/>
          <a:stretch/>
        </p:blipFill>
        <p:spPr>
          <a:xfrm>
            <a:off x="7021284" y="3124198"/>
            <a:ext cx="1654626" cy="1785257"/>
          </a:xfrm>
          <a:prstGeom prst="rect">
            <a:avLst/>
          </a:prstGeom>
        </p:spPr>
      </p:pic>
      <p:pic>
        <p:nvPicPr>
          <p:cNvPr id="16" name="Picture 15">
            <a:extLst>
              <a:ext uri="{FF2B5EF4-FFF2-40B4-BE49-F238E27FC236}">
                <a16:creationId xmlns:a16="http://schemas.microsoft.com/office/drawing/2014/main" id="{4D62048A-9FC1-9FD2-6C76-0C9624E9A2E1}"/>
              </a:ext>
            </a:extLst>
          </p:cNvPr>
          <p:cNvPicPr>
            <a:picLocks noChangeAspect="1"/>
          </p:cNvPicPr>
          <p:nvPr/>
        </p:nvPicPr>
        <p:blipFill>
          <a:blip r:embed="rId3">
            <a:extLst>
              <a:ext uri="{28A0092B-C50C-407E-A947-70E740481C1C}">
                <a14:useLocalDpi xmlns:a14="http://schemas.microsoft.com/office/drawing/2010/main" val="0"/>
              </a:ext>
            </a:extLst>
          </a:blip>
          <a:srcRect l="66946" t="30668" r="16345" b="31232"/>
          <a:stretch/>
        </p:blipFill>
        <p:spPr>
          <a:xfrm>
            <a:off x="8675914" y="3124197"/>
            <a:ext cx="1654626" cy="1785257"/>
          </a:xfrm>
          <a:prstGeom prst="rect">
            <a:avLst/>
          </a:prstGeom>
        </p:spPr>
      </p:pic>
      <p:pic>
        <p:nvPicPr>
          <p:cNvPr id="17" name="Picture 16">
            <a:extLst>
              <a:ext uri="{FF2B5EF4-FFF2-40B4-BE49-F238E27FC236}">
                <a16:creationId xmlns:a16="http://schemas.microsoft.com/office/drawing/2014/main" id="{9D42F90F-CF8F-439D-3F97-AE872E085F02}"/>
              </a:ext>
            </a:extLst>
          </p:cNvPr>
          <p:cNvPicPr>
            <a:picLocks noChangeAspect="1"/>
          </p:cNvPicPr>
          <p:nvPr/>
        </p:nvPicPr>
        <p:blipFill>
          <a:blip r:embed="rId3">
            <a:extLst>
              <a:ext uri="{28A0092B-C50C-407E-A947-70E740481C1C}">
                <a14:useLocalDpi xmlns:a14="http://schemas.microsoft.com/office/drawing/2010/main" val="0"/>
              </a:ext>
            </a:extLst>
          </a:blip>
          <a:srcRect l="83436" t="30668" r="1" b="31232"/>
          <a:stretch/>
        </p:blipFill>
        <p:spPr>
          <a:xfrm>
            <a:off x="10308770" y="3124196"/>
            <a:ext cx="1640171" cy="1785257"/>
          </a:xfrm>
          <a:prstGeom prst="rect">
            <a:avLst/>
          </a:prstGeom>
        </p:spPr>
      </p:pic>
      <p:pic>
        <p:nvPicPr>
          <p:cNvPr id="18" name="Picture 17">
            <a:extLst>
              <a:ext uri="{FF2B5EF4-FFF2-40B4-BE49-F238E27FC236}">
                <a16:creationId xmlns:a16="http://schemas.microsoft.com/office/drawing/2014/main" id="{8914E7D6-3B8A-6183-2412-80ACE5810569}"/>
              </a:ext>
            </a:extLst>
          </p:cNvPr>
          <p:cNvPicPr>
            <a:picLocks noChangeAspect="1"/>
          </p:cNvPicPr>
          <p:nvPr/>
        </p:nvPicPr>
        <p:blipFill>
          <a:blip r:embed="rId3">
            <a:extLst>
              <a:ext uri="{28A0092B-C50C-407E-A947-70E740481C1C}">
                <a14:useLocalDpi xmlns:a14="http://schemas.microsoft.com/office/drawing/2010/main" val="0"/>
              </a:ext>
            </a:extLst>
          </a:blip>
          <a:srcRect l="14932" t="68651" r="64840" b="-3587"/>
          <a:stretch/>
        </p:blipFill>
        <p:spPr>
          <a:xfrm>
            <a:off x="3548740" y="4909457"/>
            <a:ext cx="2002969" cy="1636994"/>
          </a:xfrm>
          <a:prstGeom prst="rect">
            <a:avLst/>
          </a:prstGeom>
        </p:spPr>
      </p:pic>
      <p:pic>
        <p:nvPicPr>
          <p:cNvPr id="19" name="Picture 18">
            <a:extLst>
              <a:ext uri="{FF2B5EF4-FFF2-40B4-BE49-F238E27FC236}">
                <a16:creationId xmlns:a16="http://schemas.microsoft.com/office/drawing/2014/main" id="{2936267C-5DD5-E11F-F3B6-3A841FEC0E20}"/>
              </a:ext>
            </a:extLst>
          </p:cNvPr>
          <p:cNvPicPr>
            <a:picLocks noChangeAspect="1"/>
          </p:cNvPicPr>
          <p:nvPr/>
        </p:nvPicPr>
        <p:blipFill>
          <a:blip r:embed="rId3">
            <a:extLst>
              <a:ext uri="{28A0092B-C50C-407E-A947-70E740481C1C}">
                <a14:useLocalDpi xmlns:a14="http://schemas.microsoft.com/office/drawing/2010/main" val="0"/>
              </a:ext>
            </a:extLst>
          </a:blip>
          <a:srcRect l="35499" t="68651" r="49661" b="-3587"/>
          <a:stretch/>
        </p:blipFill>
        <p:spPr>
          <a:xfrm>
            <a:off x="5585238" y="4905316"/>
            <a:ext cx="1469572" cy="1636994"/>
          </a:xfrm>
          <a:prstGeom prst="rect">
            <a:avLst/>
          </a:prstGeom>
        </p:spPr>
      </p:pic>
      <p:pic>
        <p:nvPicPr>
          <p:cNvPr id="20" name="Picture 19">
            <a:extLst>
              <a:ext uri="{FF2B5EF4-FFF2-40B4-BE49-F238E27FC236}">
                <a16:creationId xmlns:a16="http://schemas.microsoft.com/office/drawing/2014/main" id="{768C4046-D091-7F0D-1B95-747457F65CDF}"/>
              </a:ext>
            </a:extLst>
          </p:cNvPr>
          <p:cNvPicPr>
            <a:picLocks noChangeAspect="1"/>
          </p:cNvPicPr>
          <p:nvPr/>
        </p:nvPicPr>
        <p:blipFill>
          <a:blip r:embed="rId3">
            <a:extLst>
              <a:ext uri="{28A0092B-C50C-407E-A947-70E740481C1C}">
                <a14:useLocalDpi xmlns:a14="http://schemas.microsoft.com/office/drawing/2010/main" val="0"/>
              </a:ext>
            </a:extLst>
          </a:blip>
          <a:srcRect l="50340" t="68651" r="33170" b="-3587"/>
          <a:stretch/>
        </p:blipFill>
        <p:spPr>
          <a:xfrm>
            <a:off x="7054810" y="4901175"/>
            <a:ext cx="1632859" cy="1636994"/>
          </a:xfrm>
          <a:prstGeom prst="rect">
            <a:avLst/>
          </a:prstGeom>
        </p:spPr>
      </p:pic>
      <p:pic>
        <p:nvPicPr>
          <p:cNvPr id="21" name="Picture 20">
            <a:extLst>
              <a:ext uri="{FF2B5EF4-FFF2-40B4-BE49-F238E27FC236}">
                <a16:creationId xmlns:a16="http://schemas.microsoft.com/office/drawing/2014/main" id="{DDFD41CD-3ECC-1056-2A56-D8E8A4106C00}"/>
              </a:ext>
            </a:extLst>
          </p:cNvPr>
          <p:cNvPicPr>
            <a:picLocks noChangeAspect="1"/>
          </p:cNvPicPr>
          <p:nvPr/>
        </p:nvPicPr>
        <p:blipFill>
          <a:blip r:embed="rId3">
            <a:extLst>
              <a:ext uri="{28A0092B-C50C-407E-A947-70E740481C1C}">
                <a14:useLocalDpi xmlns:a14="http://schemas.microsoft.com/office/drawing/2010/main" val="0"/>
              </a:ext>
            </a:extLst>
          </a:blip>
          <a:srcRect l="66710" t="68651" r="16726" b="-3587"/>
          <a:stretch/>
        </p:blipFill>
        <p:spPr>
          <a:xfrm>
            <a:off x="8675911" y="4901175"/>
            <a:ext cx="1640172" cy="1636994"/>
          </a:xfrm>
          <a:prstGeom prst="rect">
            <a:avLst/>
          </a:prstGeom>
        </p:spPr>
      </p:pic>
      <p:pic>
        <p:nvPicPr>
          <p:cNvPr id="22" name="Picture 21">
            <a:extLst>
              <a:ext uri="{FF2B5EF4-FFF2-40B4-BE49-F238E27FC236}">
                <a16:creationId xmlns:a16="http://schemas.microsoft.com/office/drawing/2014/main" id="{48DE7519-F88E-A332-7828-602A839025FD}"/>
              </a:ext>
            </a:extLst>
          </p:cNvPr>
          <p:cNvPicPr>
            <a:picLocks noChangeAspect="1"/>
          </p:cNvPicPr>
          <p:nvPr/>
        </p:nvPicPr>
        <p:blipFill>
          <a:blip r:embed="rId3">
            <a:extLst>
              <a:ext uri="{28A0092B-C50C-407E-A947-70E740481C1C}">
                <a14:useLocalDpi xmlns:a14="http://schemas.microsoft.com/office/drawing/2010/main" val="0"/>
              </a:ext>
            </a:extLst>
          </a:blip>
          <a:srcRect l="83136" t="68651" r="-1" b="-3587"/>
          <a:stretch/>
        </p:blipFill>
        <p:spPr>
          <a:xfrm>
            <a:off x="10308770" y="4897034"/>
            <a:ext cx="1670038" cy="1636994"/>
          </a:xfrm>
          <a:prstGeom prst="rect">
            <a:avLst/>
          </a:prstGeom>
        </p:spPr>
      </p:pic>
    </p:spTree>
    <p:extLst>
      <p:ext uri="{BB962C8B-B14F-4D97-AF65-F5344CB8AC3E}">
        <p14:creationId xmlns:p14="http://schemas.microsoft.com/office/powerpoint/2010/main" val="25586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nodeType="clickEffect">
                                  <p:stCondLst>
                                    <p:cond delay="0"/>
                                  </p:stCondLst>
                                  <p:childTnLst>
                                    <p:animMotion origin="layout" path="M 6.25E-7 0.00486 L -0.00078 -0.14583 L 0.39193 -0.14583 L 0.39193 -0.00069 " pathEditMode="relative" rAng="0" ptsTypes="AAAA">
                                      <p:cBhvr>
                                        <p:cTn id="88" dur="2000" fill="hold"/>
                                        <p:tgtEl>
                                          <p:spTgt spid="19"/>
                                        </p:tgtEl>
                                        <p:attrNameLst>
                                          <p:attrName>ppt_x</p:attrName>
                                          <p:attrName>ppt_y</p:attrName>
                                        </p:attrNameLst>
                                      </p:cBhvr>
                                      <p:rCtr x="19557" y="-7546"/>
                                    </p:animMotion>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1205E-4055-4014-E2E2-1DE2C5303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B64DF-575F-DD72-0A15-360C6250281F}"/>
              </a:ext>
            </a:extLst>
          </p:cNvPr>
          <p:cNvSpPr>
            <a:spLocks noGrp="1"/>
          </p:cNvSpPr>
          <p:nvPr>
            <p:ph type="title"/>
          </p:nvPr>
        </p:nvSpPr>
        <p:spPr>
          <a:xfrm>
            <a:off x="2231136" y="311549"/>
            <a:ext cx="7729728" cy="579799"/>
          </a:xfrm>
        </p:spPr>
        <p:txBody>
          <a:bodyPr>
            <a:normAutofit fontScale="90000"/>
          </a:bodyPr>
          <a:lstStyle/>
          <a:p>
            <a:r>
              <a:rPr lang="en-US"/>
              <a:t>Preliminary Design</a:t>
            </a:r>
          </a:p>
        </p:txBody>
      </p:sp>
      <p:pic>
        <p:nvPicPr>
          <p:cNvPr id="4" name="Picture 3">
            <a:extLst>
              <a:ext uri="{FF2B5EF4-FFF2-40B4-BE49-F238E27FC236}">
                <a16:creationId xmlns:a16="http://schemas.microsoft.com/office/drawing/2014/main" id="{E0C62026-D38E-0D02-A54A-E4A23B1F1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08" y="3073172"/>
            <a:ext cx="10413383" cy="932770"/>
          </a:xfrm>
          <a:prstGeom prst="rect">
            <a:avLst/>
          </a:prstGeom>
        </p:spPr>
      </p:pic>
      <p:sp>
        <p:nvSpPr>
          <p:cNvPr id="3" name="Rectangle: Rounded Corners 2">
            <a:extLst>
              <a:ext uri="{FF2B5EF4-FFF2-40B4-BE49-F238E27FC236}">
                <a16:creationId xmlns:a16="http://schemas.microsoft.com/office/drawing/2014/main" id="{2A33E2DB-D55C-6C9B-FE0F-78F5FC030749}"/>
              </a:ext>
            </a:extLst>
          </p:cNvPr>
          <p:cNvSpPr/>
          <p:nvPr/>
        </p:nvSpPr>
        <p:spPr>
          <a:xfrm>
            <a:off x="3010208" y="3085872"/>
            <a:ext cx="1866592" cy="93277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43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27DE0-3D47-B3EC-2DD3-97775261A8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BA5A3C6-24DA-9F01-E80E-2742F9330785}"/>
              </a:ext>
            </a:extLst>
          </p:cNvPr>
          <p:cNvPicPr>
            <a:picLocks noChangeAspect="1"/>
          </p:cNvPicPr>
          <p:nvPr/>
        </p:nvPicPr>
        <p:blipFill>
          <a:blip r:embed="rId3"/>
          <a:srcRect b="79830"/>
          <a:stretch/>
        </p:blipFill>
        <p:spPr>
          <a:xfrm>
            <a:off x="5045336" y="1910841"/>
            <a:ext cx="6894934" cy="3175682"/>
          </a:xfrm>
          <a:prstGeom prst="rect">
            <a:avLst/>
          </a:prstGeom>
        </p:spPr>
      </p:pic>
      <p:sp>
        <p:nvSpPr>
          <p:cNvPr id="8" name="Title 1">
            <a:extLst>
              <a:ext uri="{FF2B5EF4-FFF2-40B4-BE49-F238E27FC236}">
                <a16:creationId xmlns:a16="http://schemas.microsoft.com/office/drawing/2014/main" id="{B94026B5-92A9-5DA3-4B91-172C12B1BD6A}"/>
              </a:ext>
            </a:extLst>
          </p:cNvPr>
          <p:cNvSpPr>
            <a:spLocks noGrp="1"/>
          </p:cNvSpPr>
          <p:nvPr>
            <p:ph type="title"/>
          </p:nvPr>
        </p:nvSpPr>
        <p:spPr>
          <a:xfrm>
            <a:off x="251729" y="237490"/>
            <a:ext cx="4513909" cy="1408430"/>
          </a:xfrm>
        </p:spPr>
        <p:txBody>
          <a:bodyPr/>
          <a:lstStyle/>
          <a:p>
            <a:r>
              <a:rPr lang="en-US"/>
              <a:t>2-Dimensional DCT</a:t>
            </a:r>
          </a:p>
        </p:txBody>
      </p:sp>
      <p:sp>
        <p:nvSpPr>
          <p:cNvPr id="9" name="Content Placeholder 2">
            <a:extLst>
              <a:ext uri="{FF2B5EF4-FFF2-40B4-BE49-F238E27FC236}">
                <a16:creationId xmlns:a16="http://schemas.microsoft.com/office/drawing/2014/main" id="{6F62E61A-57FA-9CED-6C11-6F8484DA459F}"/>
              </a:ext>
            </a:extLst>
          </p:cNvPr>
          <p:cNvSpPr>
            <a:spLocks noGrp="1"/>
          </p:cNvSpPr>
          <p:nvPr>
            <p:ph idx="1"/>
          </p:nvPr>
        </p:nvSpPr>
        <p:spPr>
          <a:xfrm>
            <a:off x="251729" y="1910841"/>
            <a:ext cx="4513909" cy="1187361"/>
          </a:xfrm>
        </p:spPr>
        <p:txBody>
          <a:bodyPr>
            <a:normAutofit/>
          </a:bodyPr>
          <a:lstStyle/>
          <a:p>
            <a:r>
              <a:rPr lang="en-US" sz="3200"/>
              <a:t>Belongs in the </a:t>
            </a:r>
            <a:br>
              <a:rPr lang="en-US" sz="3200"/>
            </a:br>
            <a:r>
              <a:rPr lang="en-US" sz="3200">
                <a:solidFill>
                  <a:srgbClr val="FF0000"/>
                </a:solidFill>
              </a:rPr>
              <a:t>pre-processor</a:t>
            </a:r>
            <a:r>
              <a:rPr lang="en-US" sz="3200"/>
              <a:t> stage</a:t>
            </a:r>
          </a:p>
        </p:txBody>
      </p:sp>
      <p:sp>
        <p:nvSpPr>
          <p:cNvPr id="10" name="Content Placeholder 2">
            <a:extLst>
              <a:ext uri="{FF2B5EF4-FFF2-40B4-BE49-F238E27FC236}">
                <a16:creationId xmlns:a16="http://schemas.microsoft.com/office/drawing/2014/main" id="{5AEA86F5-273E-24FF-06B4-57F572C53035}"/>
              </a:ext>
            </a:extLst>
          </p:cNvPr>
          <p:cNvSpPr txBox="1">
            <a:spLocks/>
          </p:cNvSpPr>
          <p:nvPr/>
        </p:nvSpPr>
        <p:spPr>
          <a:xfrm>
            <a:off x="248019" y="3562140"/>
            <a:ext cx="4513909"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Converts colors to frequencies</a:t>
            </a:r>
          </a:p>
        </p:txBody>
      </p:sp>
      <p:sp>
        <p:nvSpPr>
          <p:cNvPr id="13" name="Content Placeholder 2">
            <a:extLst>
              <a:ext uri="{FF2B5EF4-FFF2-40B4-BE49-F238E27FC236}">
                <a16:creationId xmlns:a16="http://schemas.microsoft.com/office/drawing/2014/main" id="{DFCE2081-5F21-A67C-8C66-642FBB680FB1}"/>
              </a:ext>
            </a:extLst>
          </p:cNvPr>
          <p:cNvSpPr txBox="1">
            <a:spLocks/>
          </p:cNvSpPr>
          <p:nvPr/>
        </p:nvSpPr>
        <p:spPr>
          <a:xfrm>
            <a:off x="190429" y="5213439"/>
            <a:ext cx="4513909"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Allows us to retain </a:t>
            </a:r>
            <a:br>
              <a:rPr lang="en-US" sz="3200"/>
            </a:br>
            <a:r>
              <a:rPr lang="en-US" sz="3200">
                <a:solidFill>
                  <a:srgbClr val="FF0000"/>
                </a:solidFill>
              </a:rPr>
              <a:t>fewer features</a:t>
            </a:r>
          </a:p>
        </p:txBody>
      </p:sp>
      <p:sp>
        <p:nvSpPr>
          <p:cNvPr id="5" name="TextBox 4">
            <a:extLst>
              <a:ext uri="{FF2B5EF4-FFF2-40B4-BE49-F238E27FC236}">
                <a16:creationId xmlns:a16="http://schemas.microsoft.com/office/drawing/2014/main" id="{A3909AA1-8B75-F854-B372-53DEAD828D83}"/>
              </a:ext>
            </a:extLst>
          </p:cNvPr>
          <p:cNvSpPr txBox="1"/>
          <p:nvPr/>
        </p:nvSpPr>
        <p:spPr>
          <a:xfrm>
            <a:off x="9447465" y="5213439"/>
            <a:ext cx="2261709" cy="369332"/>
          </a:xfrm>
          <a:prstGeom prst="rect">
            <a:avLst/>
          </a:prstGeom>
          <a:noFill/>
        </p:spPr>
        <p:txBody>
          <a:bodyPr wrap="none" rtlCol="0">
            <a:spAutoFit/>
          </a:bodyPr>
          <a:lstStyle/>
          <a:p>
            <a:r>
              <a:rPr lang="en-US"/>
              <a:t>Horizontal pixel index</a:t>
            </a:r>
          </a:p>
        </p:txBody>
      </p:sp>
      <p:sp>
        <p:nvSpPr>
          <p:cNvPr id="11" name="TextBox 10">
            <a:extLst>
              <a:ext uri="{FF2B5EF4-FFF2-40B4-BE49-F238E27FC236}">
                <a16:creationId xmlns:a16="http://schemas.microsoft.com/office/drawing/2014/main" id="{3D36E021-4B1C-A38A-9881-76738A47C9CB}"/>
              </a:ext>
            </a:extLst>
          </p:cNvPr>
          <p:cNvSpPr txBox="1"/>
          <p:nvPr/>
        </p:nvSpPr>
        <p:spPr>
          <a:xfrm>
            <a:off x="5554989" y="5213439"/>
            <a:ext cx="2261709" cy="369332"/>
          </a:xfrm>
          <a:prstGeom prst="rect">
            <a:avLst/>
          </a:prstGeom>
          <a:noFill/>
        </p:spPr>
        <p:txBody>
          <a:bodyPr wrap="none" rtlCol="0">
            <a:spAutoFit/>
          </a:bodyPr>
          <a:lstStyle/>
          <a:p>
            <a:r>
              <a:rPr lang="en-US"/>
              <a:t>Horizontal pixel index</a:t>
            </a:r>
          </a:p>
        </p:txBody>
      </p:sp>
      <p:sp>
        <p:nvSpPr>
          <p:cNvPr id="14" name="TextBox 13">
            <a:extLst>
              <a:ext uri="{FF2B5EF4-FFF2-40B4-BE49-F238E27FC236}">
                <a16:creationId xmlns:a16="http://schemas.microsoft.com/office/drawing/2014/main" id="{EF5F253B-F96C-21AC-87CB-A3FF5DBB0A73}"/>
              </a:ext>
            </a:extLst>
          </p:cNvPr>
          <p:cNvSpPr txBox="1"/>
          <p:nvPr/>
        </p:nvSpPr>
        <p:spPr>
          <a:xfrm rot="10800000">
            <a:off x="4579961" y="2595689"/>
            <a:ext cx="461665" cy="1932901"/>
          </a:xfrm>
          <a:prstGeom prst="rect">
            <a:avLst/>
          </a:prstGeom>
          <a:noFill/>
        </p:spPr>
        <p:txBody>
          <a:bodyPr vert="eaVert" wrap="none" rtlCol="0">
            <a:spAutoFit/>
          </a:bodyPr>
          <a:lstStyle/>
          <a:p>
            <a:r>
              <a:rPr lang="en-US"/>
              <a:t>Vertical pixel index </a:t>
            </a:r>
          </a:p>
        </p:txBody>
      </p:sp>
      <p:sp>
        <p:nvSpPr>
          <p:cNvPr id="16" name="TextBox 15">
            <a:extLst>
              <a:ext uri="{FF2B5EF4-FFF2-40B4-BE49-F238E27FC236}">
                <a16:creationId xmlns:a16="http://schemas.microsoft.com/office/drawing/2014/main" id="{D197B5F7-5580-FB25-56AA-C9645E35F2D4}"/>
              </a:ext>
            </a:extLst>
          </p:cNvPr>
          <p:cNvSpPr txBox="1"/>
          <p:nvPr/>
        </p:nvSpPr>
        <p:spPr>
          <a:xfrm rot="10800000">
            <a:off x="8400719" y="2595688"/>
            <a:ext cx="461665" cy="1932901"/>
          </a:xfrm>
          <a:prstGeom prst="rect">
            <a:avLst/>
          </a:prstGeom>
          <a:noFill/>
        </p:spPr>
        <p:txBody>
          <a:bodyPr vert="eaVert" wrap="none" rtlCol="0">
            <a:spAutoFit/>
          </a:bodyPr>
          <a:lstStyle/>
          <a:p>
            <a:r>
              <a:rPr lang="en-US"/>
              <a:t>Vertical pixel index </a:t>
            </a:r>
          </a:p>
        </p:txBody>
      </p:sp>
      <p:sp>
        <p:nvSpPr>
          <p:cNvPr id="17" name="TextBox 16">
            <a:extLst>
              <a:ext uri="{FF2B5EF4-FFF2-40B4-BE49-F238E27FC236}">
                <a16:creationId xmlns:a16="http://schemas.microsoft.com/office/drawing/2014/main" id="{CAAD9553-84A4-1BF0-0C87-DF8197ADBEB3}"/>
              </a:ext>
            </a:extLst>
          </p:cNvPr>
          <p:cNvSpPr txBox="1"/>
          <p:nvPr/>
        </p:nvSpPr>
        <p:spPr>
          <a:xfrm>
            <a:off x="5496832" y="1461254"/>
            <a:ext cx="2319866" cy="369332"/>
          </a:xfrm>
          <a:prstGeom prst="rect">
            <a:avLst/>
          </a:prstGeom>
          <a:noFill/>
        </p:spPr>
        <p:txBody>
          <a:bodyPr wrap="none" rtlCol="0">
            <a:spAutoFit/>
          </a:bodyPr>
          <a:lstStyle/>
          <a:p>
            <a:r>
              <a:rPr lang="en-US"/>
              <a:t>One-dimensional DCT</a:t>
            </a:r>
          </a:p>
        </p:txBody>
      </p:sp>
      <p:sp>
        <p:nvSpPr>
          <p:cNvPr id="18" name="TextBox 17">
            <a:extLst>
              <a:ext uri="{FF2B5EF4-FFF2-40B4-BE49-F238E27FC236}">
                <a16:creationId xmlns:a16="http://schemas.microsoft.com/office/drawing/2014/main" id="{269F5030-A7A5-769E-1C15-E1B24DF7C5BF}"/>
              </a:ext>
            </a:extLst>
          </p:cNvPr>
          <p:cNvSpPr txBox="1"/>
          <p:nvPr/>
        </p:nvSpPr>
        <p:spPr>
          <a:xfrm>
            <a:off x="9328348" y="1455838"/>
            <a:ext cx="2296654" cy="369332"/>
          </a:xfrm>
          <a:prstGeom prst="rect">
            <a:avLst/>
          </a:prstGeom>
          <a:noFill/>
        </p:spPr>
        <p:txBody>
          <a:bodyPr wrap="none" rtlCol="0">
            <a:spAutoFit/>
          </a:bodyPr>
          <a:lstStyle/>
          <a:p>
            <a:r>
              <a:rPr lang="en-US"/>
              <a:t>Two-dimensional DCT</a:t>
            </a:r>
          </a:p>
        </p:txBody>
      </p:sp>
    </p:spTree>
    <p:extLst>
      <p:ext uri="{BB962C8B-B14F-4D97-AF65-F5344CB8AC3E}">
        <p14:creationId xmlns:p14="http://schemas.microsoft.com/office/powerpoint/2010/main" val="346345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F883-9270-573B-357B-B9E6FAC6675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38509AC-35A2-71F7-6F75-05EAA65F792D}"/>
              </a:ext>
            </a:extLst>
          </p:cNvPr>
          <p:cNvSpPr>
            <a:spLocks noGrp="1"/>
          </p:cNvSpPr>
          <p:nvPr>
            <p:ph type="title"/>
          </p:nvPr>
        </p:nvSpPr>
        <p:spPr>
          <a:xfrm>
            <a:off x="251729" y="237490"/>
            <a:ext cx="4513909" cy="1408430"/>
          </a:xfrm>
        </p:spPr>
        <p:txBody>
          <a:bodyPr/>
          <a:lstStyle/>
          <a:p>
            <a:r>
              <a:rPr lang="en-US"/>
              <a:t>2-Dimensional DCT</a:t>
            </a:r>
          </a:p>
        </p:txBody>
      </p:sp>
      <p:sp>
        <p:nvSpPr>
          <p:cNvPr id="9" name="Content Placeholder 2">
            <a:extLst>
              <a:ext uri="{FF2B5EF4-FFF2-40B4-BE49-F238E27FC236}">
                <a16:creationId xmlns:a16="http://schemas.microsoft.com/office/drawing/2014/main" id="{9A3284B6-EA59-5FBC-2A02-F665B9D712FB}"/>
              </a:ext>
            </a:extLst>
          </p:cNvPr>
          <p:cNvSpPr>
            <a:spLocks noGrp="1"/>
          </p:cNvSpPr>
          <p:nvPr>
            <p:ph idx="1"/>
          </p:nvPr>
        </p:nvSpPr>
        <p:spPr>
          <a:xfrm>
            <a:off x="251729" y="1910841"/>
            <a:ext cx="4513909" cy="1187361"/>
          </a:xfrm>
        </p:spPr>
        <p:txBody>
          <a:bodyPr>
            <a:normAutofit/>
          </a:bodyPr>
          <a:lstStyle/>
          <a:p>
            <a:r>
              <a:rPr lang="en-US" sz="3200"/>
              <a:t>Belongs in the </a:t>
            </a:r>
            <a:br>
              <a:rPr lang="en-US" sz="3200"/>
            </a:br>
            <a:r>
              <a:rPr lang="en-US" sz="3200">
                <a:solidFill>
                  <a:srgbClr val="FF0000"/>
                </a:solidFill>
              </a:rPr>
              <a:t>pre-processor</a:t>
            </a:r>
            <a:r>
              <a:rPr lang="en-US" sz="3200"/>
              <a:t> stage</a:t>
            </a:r>
          </a:p>
        </p:txBody>
      </p:sp>
      <p:sp>
        <p:nvSpPr>
          <p:cNvPr id="10" name="Content Placeholder 2">
            <a:extLst>
              <a:ext uri="{FF2B5EF4-FFF2-40B4-BE49-F238E27FC236}">
                <a16:creationId xmlns:a16="http://schemas.microsoft.com/office/drawing/2014/main" id="{DEF3F730-FD2A-93A9-A20C-4F8133E49754}"/>
              </a:ext>
            </a:extLst>
          </p:cNvPr>
          <p:cNvSpPr txBox="1">
            <a:spLocks/>
          </p:cNvSpPr>
          <p:nvPr/>
        </p:nvSpPr>
        <p:spPr>
          <a:xfrm>
            <a:off x="248019" y="3562140"/>
            <a:ext cx="4513909"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Converts colors to frequencies</a:t>
            </a:r>
          </a:p>
        </p:txBody>
      </p:sp>
      <p:sp>
        <p:nvSpPr>
          <p:cNvPr id="13" name="Content Placeholder 2">
            <a:extLst>
              <a:ext uri="{FF2B5EF4-FFF2-40B4-BE49-F238E27FC236}">
                <a16:creationId xmlns:a16="http://schemas.microsoft.com/office/drawing/2014/main" id="{CCC60B7A-9020-FB28-0B56-D2A0371ADC5A}"/>
              </a:ext>
            </a:extLst>
          </p:cNvPr>
          <p:cNvSpPr txBox="1">
            <a:spLocks/>
          </p:cNvSpPr>
          <p:nvPr/>
        </p:nvSpPr>
        <p:spPr>
          <a:xfrm>
            <a:off x="190429" y="5213439"/>
            <a:ext cx="4513909"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Allows us to retain </a:t>
            </a:r>
            <a:br>
              <a:rPr lang="en-US" sz="3200"/>
            </a:br>
            <a:r>
              <a:rPr lang="en-US" sz="3200">
                <a:solidFill>
                  <a:srgbClr val="FF0000"/>
                </a:solidFill>
              </a:rPr>
              <a:t>fewer features</a:t>
            </a:r>
          </a:p>
        </p:txBody>
      </p:sp>
      <p:pic>
        <p:nvPicPr>
          <p:cNvPr id="3" name="Picture 2">
            <a:extLst>
              <a:ext uri="{FF2B5EF4-FFF2-40B4-BE49-F238E27FC236}">
                <a16:creationId xmlns:a16="http://schemas.microsoft.com/office/drawing/2014/main" id="{2787F7A6-2165-C953-BBC0-9ACCD00500B0}"/>
              </a:ext>
            </a:extLst>
          </p:cNvPr>
          <p:cNvPicPr>
            <a:picLocks noChangeAspect="1"/>
          </p:cNvPicPr>
          <p:nvPr/>
        </p:nvPicPr>
        <p:blipFill>
          <a:blip r:embed="rId3"/>
          <a:srcRect t="79737"/>
          <a:stretch/>
        </p:blipFill>
        <p:spPr>
          <a:xfrm>
            <a:off x="5041631" y="1910841"/>
            <a:ext cx="6891224" cy="3188685"/>
          </a:xfrm>
          <a:prstGeom prst="rect">
            <a:avLst/>
          </a:prstGeom>
        </p:spPr>
      </p:pic>
      <p:sp>
        <p:nvSpPr>
          <p:cNvPr id="2" name="TextBox 1">
            <a:extLst>
              <a:ext uri="{FF2B5EF4-FFF2-40B4-BE49-F238E27FC236}">
                <a16:creationId xmlns:a16="http://schemas.microsoft.com/office/drawing/2014/main" id="{D483133B-B0FD-4781-9F5F-4DBA620997DE}"/>
              </a:ext>
            </a:extLst>
          </p:cNvPr>
          <p:cNvSpPr txBox="1"/>
          <p:nvPr/>
        </p:nvSpPr>
        <p:spPr>
          <a:xfrm>
            <a:off x="9447465" y="5213439"/>
            <a:ext cx="2261709" cy="369332"/>
          </a:xfrm>
          <a:prstGeom prst="rect">
            <a:avLst/>
          </a:prstGeom>
          <a:noFill/>
        </p:spPr>
        <p:txBody>
          <a:bodyPr wrap="none" rtlCol="0">
            <a:spAutoFit/>
          </a:bodyPr>
          <a:lstStyle/>
          <a:p>
            <a:r>
              <a:rPr lang="en-US"/>
              <a:t>Horizontal pixel index</a:t>
            </a:r>
          </a:p>
        </p:txBody>
      </p:sp>
      <p:sp>
        <p:nvSpPr>
          <p:cNvPr id="5" name="TextBox 4">
            <a:extLst>
              <a:ext uri="{FF2B5EF4-FFF2-40B4-BE49-F238E27FC236}">
                <a16:creationId xmlns:a16="http://schemas.microsoft.com/office/drawing/2014/main" id="{A253891F-FE33-D1C4-F05B-15E1F5225B26}"/>
              </a:ext>
            </a:extLst>
          </p:cNvPr>
          <p:cNvSpPr txBox="1"/>
          <p:nvPr/>
        </p:nvSpPr>
        <p:spPr>
          <a:xfrm>
            <a:off x="5554989" y="5213439"/>
            <a:ext cx="2261709" cy="369332"/>
          </a:xfrm>
          <a:prstGeom prst="rect">
            <a:avLst/>
          </a:prstGeom>
          <a:noFill/>
        </p:spPr>
        <p:txBody>
          <a:bodyPr wrap="none" rtlCol="0">
            <a:spAutoFit/>
          </a:bodyPr>
          <a:lstStyle/>
          <a:p>
            <a:r>
              <a:rPr lang="en-US"/>
              <a:t>Horizontal pixel index</a:t>
            </a:r>
          </a:p>
        </p:txBody>
      </p:sp>
      <p:sp>
        <p:nvSpPr>
          <p:cNvPr id="7" name="TextBox 6">
            <a:extLst>
              <a:ext uri="{FF2B5EF4-FFF2-40B4-BE49-F238E27FC236}">
                <a16:creationId xmlns:a16="http://schemas.microsoft.com/office/drawing/2014/main" id="{FA8A633C-334B-D39F-F57D-E1379A90FE25}"/>
              </a:ext>
            </a:extLst>
          </p:cNvPr>
          <p:cNvSpPr txBox="1"/>
          <p:nvPr/>
        </p:nvSpPr>
        <p:spPr>
          <a:xfrm rot="10800000">
            <a:off x="4579961" y="2595689"/>
            <a:ext cx="461665" cy="1932901"/>
          </a:xfrm>
          <a:prstGeom prst="rect">
            <a:avLst/>
          </a:prstGeom>
          <a:noFill/>
        </p:spPr>
        <p:txBody>
          <a:bodyPr vert="eaVert" wrap="none" rtlCol="0">
            <a:spAutoFit/>
          </a:bodyPr>
          <a:lstStyle/>
          <a:p>
            <a:r>
              <a:rPr lang="en-US"/>
              <a:t>Vertical pixel index </a:t>
            </a:r>
          </a:p>
        </p:txBody>
      </p:sp>
      <p:sp>
        <p:nvSpPr>
          <p:cNvPr id="11" name="TextBox 10">
            <a:extLst>
              <a:ext uri="{FF2B5EF4-FFF2-40B4-BE49-F238E27FC236}">
                <a16:creationId xmlns:a16="http://schemas.microsoft.com/office/drawing/2014/main" id="{37BF2F5D-9820-3044-7248-05063E3ADFBB}"/>
              </a:ext>
            </a:extLst>
          </p:cNvPr>
          <p:cNvSpPr txBox="1"/>
          <p:nvPr/>
        </p:nvSpPr>
        <p:spPr>
          <a:xfrm rot="10800000">
            <a:off x="8400719" y="2595688"/>
            <a:ext cx="461665" cy="1932901"/>
          </a:xfrm>
          <a:prstGeom prst="rect">
            <a:avLst/>
          </a:prstGeom>
          <a:noFill/>
        </p:spPr>
        <p:txBody>
          <a:bodyPr vert="eaVert" wrap="none" rtlCol="0">
            <a:spAutoFit/>
          </a:bodyPr>
          <a:lstStyle/>
          <a:p>
            <a:r>
              <a:rPr lang="en-US"/>
              <a:t>Vertical pixel index </a:t>
            </a:r>
          </a:p>
        </p:txBody>
      </p:sp>
      <p:sp>
        <p:nvSpPr>
          <p:cNvPr id="12" name="TextBox 11">
            <a:extLst>
              <a:ext uri="{FF2B5EF4-FFF2-40B4-BE49-F238E27FC236}">
                <a16:creationId xmlns:a16="http://schemas.microsoft.com/office/drawing/2014/main" id="{D2883C81-551D-1535-5FB0-060999CB0AD0}"/>
              </a:ext>
            </a:extLst>
          </p:cNvPr>
          <p:cNvSpPr txBox="1"/>
          <p:nvPr/>
        </p:nvSpPr>
        <p:spPr>
          <a:xfrm>
            <a:off x="5496832" y="1461254"/>
            <a:ext cx="2319866" cy="369332"/>
          </a:xfrm>
          <a:prstGeom prst="rect">
            <a:avLst/>
          </a:prstGeom>
          <a:noFill/>
        </p:spPr>
        <p:txBody>
          <a:bodyPr wrap="none" rtlCol="0">
            <a:spAutoFit/>
          </a:bodyPr>
          <a:lstStyle/>
          <a:p>
            <a:r>
              <a:rPr lang="en-US"/>
              <a:t>One-dimensional DCT</a:t>
            </a:r>
          </a:p>
        </p:txBody>
      </p:sp>
      <p:sp>
        <p:nvSpPr>
          <p:cNvPr id="14" name="TextBox 13">
            <a:extLst>
              <a:ext uri="{FF2B5EF4-FFF2-40B4-BE49-F238E27FC236}">
                <a16:creationId xmlns:a16="http://schemas.microsoft.com/office/drawing/2014/main" id="{91C7DC51-7D6F-882C-71AF-3937E4E18686}"/>
              </a:ext>
            </a:extLst>
          </p:cNvPr>
          <p:cNvSpPr txBox="1"/>
          <p:nvPr/>
        </p:nvSpPr>
        <p:spPr>
          <a:xfrm>
            <a:off x="9328348" y="1455838"/>
            <a:ext cx="2296654" cy="369332"/>
          </a:xfrm>
          <a:prstGeom prst="rect">
            <a:avLst/>
          </a:prstGeom>
          <a:noFill/>
        </p:spPr>
        <p:txBody>
          <a:bodyPr wrap="none" rtlCol="0">
            <a:spAutoFit/>
          </a:bodyPr>
          <a:lstStyle/>
          <a:p>
            <a:r>
              <a:rPr lang="en-US"/>
              <a:t>Two-dimensional DCT</a:t>
            </a:r>
          </a:p>
        </p:txBody>
      </p:sp>
    </p:spTree>
    <p:extLst>
      <p:ext uri="{BB962C8B-B14F-4D97-AF65-F5344CB8AC3E}">
        <p14:creationId xmlns:p14="http://schemas.microsoft.com/office/powerpoint/2010/main" val="2538642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F5B10-0206-FD93-555B-13AC52DE682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E26A837-70D2-81F4-F0B3-11741D795230}"/>
              </a:ext>
            </a:extLst>
          </p:cNvPr>
          <p:cNvSpPr>
            <a:spLocks noGrp="1"/>
          </p:cNvSpPr>
          <p:nvPr>
            <p:ph type="title"/>
          </p:nvPr>
        </p:nvSpPr>
        <p:spPr>
          <a:xfrm>
            <a:off x="251729" y="237490"/>
            <a:ext cx="4513909" cy="1408430"/>
          </a:xfrm>
        </p:spPr>
        <p:txBody>
          <a:bodyPr/>
          <a:lstStyle/>
          <a:p>
            <a:r>
              <a:rPr lang="en-US"/>
              <a:t>2-Dimensional DCT</a:t>
            </a:r>
          </a:p>
        </p:txBody>
      </p:sp>
      <p:sp>
        <p:nvSpPr>
          <p:cNvPr id="9" name="Content Placeholder 2">
            <a:extLst>
              <a:ext uri="{FF2B5EF4-FFF2-40B4-BE49-F238E27FC236}">
                <a16:creationId xmlns:a16="http://schemas.microsoft.com/office/drawing/2014/main" id="{83E57E53-4FEB-83D3-6F16-9C64C3E61C1F}"/>
              </a:ext>
            </a:extLst>
          </p:cNvPr>
          <p:cNvSpPr>
            <a:spLocks noGrp="1"/>
          </p:cNvSpPr>
          <p:nvPr>
            <p:ph idx="1"/>
          </p:nvPr>
        </p:nvSpPr>
        <p:spPr>
          <a:xfrm>
            <a:off x="251729" y="1910841"/>
            <a:ext cx="4513909" cy="1187361"/>
          </a:xfrm>
        </p:spPr>
        <p:txBody>
          <a:bodyPr>
            <a:normAutofit/>
          </a:bodyPr>
          <a:lstStyle/>
          <a:p>
            <a:r>
              <a:rPr lang="en-US" sz="3200"/>
              <a:t>Belongs in the </a:t>
            </a:r>
            <a:br>
              <a:rPr lang="en-US" sz="3200"/>
            </a:br>
            <a:r>
              <a:rPr lang="en-US" sz="3200">
                <a:solidFill>
                  <a:srgbClr val="FF0000"/>
                </a:solidFill>
              </a:rPr>
              <a:t>pre-processor</a:t>
            </a:r>
            <a:r>
              <a:rPr lang="en-US" sz="3200"/>
              <a:t> stage</a:t>
            </a:r>
          </a:p>
        </p:txBody>
      </p:sp>
      <p:sp>
        <p:nvSpPr>
          <p:cNvPr id="10" name="Content Placeholder 2">
            <a:extLst>
              <a:ext uri="{FF2B5EF4-FFF2-40B4-BE49-F238E27FC236}">
                <a16:creationId xmlns:a16="http://schemas.microsoft.com/office/drawing/2014/main" id="{E50F38DF-709D-946F-19D2-8F46BDDB790F}"/>
              </a:ext>
            </a:extLst>
          </p:cNvPr>
          <p:cNvSpPr txBox="1">
            <a:spLocks/>
          </p:cNvSpPr>
          <p:nvPr/>
        </p:nvSpPr>
        <p:spPr>
          <a:xfrm>
            <a:off x="248019" y="3562140"/>
            <a:ext cx="4513909"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Converts colors to frequencies</a:t>
            </a:r>
          </a:p>
        </p:txBody>
      </p:sp>
      <p:sp>
        <p:nvSpPr>
          <p:cNvPr id="13" name="Content Placeholder 2">
            <a:extLst>
              <a:ext uri="{FF2B5EF4-FFF2-40B4-BE49-F238E27FC236}">
                <a16:creationId xmlns:a16="http://schemas.microsoft.com/office/drawing/2014/main" id="{15D1CC64-0763-643B-A21B-3238EFFDB143}"/>
              </a:ext>
            </a:extLst>
          </p:cNvPr>
          <p:cNvSpPr txBox="1">
            <a:spLocks/>
          </p:cNvSpPr>
          <p:nvPr/>
        </p:nvSpPr>
        <p:spPr>
          <a:xfrm>
            <a:off x="190429" y="5213439"/>
            <a:ext cx="4513909"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Allows us to retain </a:t>
            </a:r>
            <a:br>
              <a:rPr lang="en-US" sz="3200"/>
            </a:br>
            <a:r>
              <a:rPr lang="en-US" sz="3200">
                <a:solidFill>
                  <a:srgbClr val="FF0000"/>
                </a:solidFill>
              </a:rPr>
              <a:t>fewer features</a:t>
            </a:r>
          </a:p>
        </p:txBody>
      </p:sp>
      <p:pic>
        <p:nvPicPr>
          <p:cNvPr id="4" name="Picture 3">
            <a:extLst>
              <a:ext uri="{FF2B5EF4-FFF2-40B4-BE49-F238E27FC236}">
                <a16:creationId xmlns:a16="http://schemas.microsoft.com/office/drawing/2014/main" id="{AEF1E706-BEAD-E584-FEE9-88F1ADC62C41}"/>
              </a:ext>
            </a:extLst>
          </p:cNvPr>
          <p:cNvPicPr>
            <a:picLocks noChangeAspect="1"/>
          </p:cNvPicPr>
          <p:nvPr/>
        </p:nvPicPr>
        <p:blipFill>
          <a:blip r:embed="rId3"/>
          <a:srcRect t="60002" b="19990"/>
          <a:stretch/>
        </p:blipFill>
        <p:spPr>
          <a:xfrm>
            <a:off x="5049045" y="1953873"/>
            <a:ext cx="6891225" cy="3137470"/>
          </a:xfrm>
          <a:prstGeom prst="rect">
            <a:avLst/>
          </a:prstGeom>
        </p:spPr>
      </p:pic>
      <p:sp>
        <p:nvSpPr>
          <p:cNvPr id="2" name="TextBox 1">
            <a:extLst>
              <a:ext uri="{FF2B5EF4-FFF2-40B4-BE49-F238E27FC236}">
                <a16:creationId xmlns:a16="http://schemas.microsoft.com/office/drawing/2014/main" id="{F18D6C34-319F-1B9A-B4BD-2542E9E889DD}"/>
              </a:ext>
            </a:extLst>
          </p:cNvPr>
          <p:cNvSpPr txBox="1"/>
          <p:nvPr/>
        </p:nvSpPr>
        <p:spPr>
          <a:xfrm>
            <a:off x="9447465" y="5213439"/>
            <a:ext cx="2261709" cy="369332"/>
          </a:xfrm>
          <a:prstGeom prst="rect">
            <a:avLst/>
          </a:prstGeom>
          <a:noFill/>
        </p:spPr>
        <p:txBody>
          <a:bodyPr wrap="none" rtlCol="0">
            <a:spAutoFit/>
          </a:bodyPr>
          <a:lstStyle/>
          <a:p>
            <a:r>
              <a:rPr lang="en-US"/>
              <a:t>Horizontal pixel index</a:t>
            </a:r>
          </a:p>
        </p:txBody>
      </p:sp>
      <p:sp>
        <p:nvSpPr>
          <p:cNvPr id="5" name="TextBox 4">
            <a:extLst>
              <a:ext uri="{FF2B5EF4-FFF2-40B4-BE49-F238E27FC236}">
                <a16:creationId xmlns:a16="http://schemas.microsoft.com/office/drawing/2014/main" id="{A6A97D26-9BF9-CE74-1ED0-6BE2C7BAE858}"/>
              </a:ext>
            </a:extLst>
          </p:cNvPr>
          <p:cNvSpPr txBox="1"/>
          <p:nvPr/>
        </p:nvSpPr>
        <p:spPr>
          <a:xfrm>
            <a:off x="5554989" y="5213439"/>
            <a:ext cx="2261709" cy="369332"/>
          </a:xfrm>
          <a:prstGeom prst="rect">
            <a:avLst/>
          </a:prstGeom>
          <a:noFill/>
        </p:spPr>
        <p:txBody>
          <a:bodyPr wrap="none" rtlCol="0">
            <a:spAutoFit/>
          </a:bodyPr>
          <a:lstStyle/>
          <a:p>
            <a:r>
              <a:rPr lang="en-US"/>
              <a:t>Horizontal pixel index</a:t>
            </a:r>
          </a:p>
        </p:txBody>
      </p:sp>
      <p:sp>
        <p:nvSpPr>
          <p:cNvPr id="7" name="TextBox 6">
            <a:extLst>
              <a:ext uri="{FF2B5EF4-FFF2-40B4-BE49-F238E27FC236}">
                <a16:creationId xmlns:a16="http://schemas.microsoft.com/office/drawing/2014/main" id="{BADD7D63-0B7B-77CA-6DE7-F3C32E73E104}"/>
              </a:ext>
            </a:extLst>
          </p:cNvPr>
          <p:cNvSpPr txBox="1"/>
          <p:nvPr/>
        </p:nvSpPr>
        <p:spPr>
          <a:xfrm rot="10800000">
            <a:off x="4579961" y="2595689"/>
            <a:ext cx="461665" cy="1932901"/>
          </a:xfrm>
          <a:prstGeom prst="rect">
            <a:avLst/>
          </a:prstGeom>
          <a:noFill/>
        </p:spPr>
        <p:txBody>
          <a:bodyPr vert="eaVert" wrap="none" rtlCol="0">
            <a:spAutoFit/>
          </a:bodyPr>
          <a:lstStyle/>
          <a:p>
            <a:r>
              <a:rPr lang="en-US"/>
              <a:t>Vertical pixel index </a:t>
            </a:r>
          </a:p>
        </p:txBody>
      </p:sp>
      <p:sp>
        <p:nvSpPr>
          <p:cNvPr id="11" name="TextBox 10">
            <a:extLst>
              <a:ext uri="{FF2B5EF4-FFF2-40B4-BE49-F238E27FC236}">
                <a16:creationId xmlns:a16="http://schemas.microsoft.com/office/drawing/2014/main" id="{FC7C2ABE-CCEA-3559-EB7F-312FAE5B05FB}"/>
              </a:ext>
            </a:extLst>
          </p:cNvPr>
          <p:cNvSpPr txBox="1"/>
          <p:nvPr/>
        </p:nvSpPr>
        <p:spPr>
          <a:xfrm rot="10800000">
            <a:off x="8400719" y="2595688"/>
            <a:ext cx="461665" cy="1932901"/>
          </a:xfrm>
          <a:prstGeom prst="rect">
            <a:avLst/>
          </a:prstGeom>
          <a:noFill/>
        </p:spPr>
        <p:txBody>
          <a:bodyPr vert="eaVert" wrap="none" rtlCol="0">
            <a:spAutoFit/>
          </a:bodyPr>
          <a:lstStyle/>
          <a:p>
            <a:r>
              <a:rPr lang="en-US"/>
              <a:t>Vertical pixel index </a:t>
            </a:r>
          </a:p>
        </p:txBody>
      </p:sp>
      <p:sp>
        <p:nvSpPr>
          <p:cNvPr id="12" name="TextBox 11">
            <a:extLst>
              <a:ext uri="{FF2B5EF4-FFF2-40B4-BE49-F238E27FC236}">
                <a16:creationId xmlns:a16="http://schemas.microsoft.com/office/drawing/2014/main" id="{1D4CF7B3-BA95-80C3-8971-C0E74F5C4564}"/>
              </a:ext>
            </a:extLst>
          </p:cNvPr>
          <p:cNvSpPr txBox="1"/>
          <p:nvPr/>
        </p:nvSpPr>
        <p:spPr>
          <a:xfrm>
            <a:off x="5496832" y="1461254"/>
            <a:ext cx="2319866" cy="369332"/>
          </a:xfrm>
          <a:prstGeom prst="rect">
            <a:avLst/>
          </a:prstGeom>
          <a:noFill/>
        </p:spPr>
        <p:txBody>
          <a:bodyPr wrap="none" rtlCol="0">
            <a:spAutoFit/>
          </a:bodyPr>
          <a:lstStyle/>
          <a:p>
            <a:r>
              <a:rPr lang="en-US"/>
              <a:t>One-dimensional DCT</a:t>
            </a:r>
          </a:p>
        </p:txBody>
      </p:sp>
      <p:sp>
        <p:nvSpPr>
          <p:cNvPr id="14" name="TextBox 13">
            <a:extLst>
              <a:ext uri="{FF2B5EF4-FFF2-40B4-BE49-F238E27FC236}">
                <a16:creationId xmlns:a16="http://schemas.microsoft.com/office/drawing/2014/main" id="{2E45A07B-B702-ECB1-5033-88ABB3AC5208}"/>
              </a:ext>
            </a:extLst>
          </p:cNvPr>
          <p:cNvSpPr txBox="1"/>
          <p:nvPr/>
        </p:nvSpPr>
        <p:spPr>
          <a:xfrm>
            <a:off x="9328348" y="1455838"/>
            <a:ext cx="2296654" cy="369332"/>
          </a:xfrm>
          <a:prstGeom prst="rect">
            <a:avLst/>
          </a:prstGeom>
          <a:noFill/>
        </p:spPr>
        <p:txBody>
          <a:bodyPr wrap="none" rtlCol="0">
            <a:spAutoFit/>
          </a:bodyPr>
          <a:lstStyle/>
          <a:p>
            <a:r>
              <a:rPr lang="en-US"/>
              <a:t>Two-dimensional DCT</a:t>
            </a:r>
          </a:p>
        </p:txBody>
      </p:sp>
    </p:spTree>
    <p:extLst>
      <p:ext uri="{BB962C8B-B14F-4D97-AF65-F5344CB8AC3E}">
        <p14:creationId xmlns:p14="http://schemas.microsoft.com/office/powerpoint/2010/main" val="2549640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B2C3A0C3-27DF-862C-06A8-6E9F6E816CC1}"/>
              </a:ext>
            </a:extLst>
          </p:cNvPr>
          <p:cNvGraphicFramePr>
            <a:graphicFrameLocks/>
          </p:cNvGraphicFramePr>
          <p:nvPr>
            <p:extLst>
              <p:ext uri="{D42A27DB-BD31-4B8C-83A1-F6EECF244321}">
                <p14:modId xmlns:p14="http://schemas.microsoft.com/office/powerpoint/2010/main" val="2538584836"/>
              </p:ext>
            </p:extLst>
          </p:nvPr>
        </p:nvGraphicFramePr>
        <p:xfrm>
          <a:off x="6781800" y="2638424"/>
          <a:ext cx="3179764" cy="3013076"/>
        </p:xfrm>
        <a:graphic>
          <a:graphicData uri="http://schemas.openxmlformats.org/drawingml/2006/table">
            <a:tbl>
              <a:tblPr firstRow="1" bandRow="1">
                <a:tableStyleId>{5940675A-B579-460E-94D1-54222C63F5DA}</a:tableStyleId>
              </a:tblPr>
              <a:tblGrid>
                <a:gridCol w="794941">
                  <a:extLst>
                    <a:ext uri="{9D8B030D-6E8A-4147-A177-3AD203B41FA5}">
                      <a16:colId xmlns:a16="http://schemas.microsoft.com/office/drawing/2014/main" val="488336505"/>
                    </a:ext>
                  </a:extLst>
                </a:gridCol>
                <a:gridCol w="794941">
                  <a:extLst>
                    <a:ext uri="{9D8B030D-6E8A-4147-A177-3AD203B41FA5}">
                      <a16:colId xmlns:a16="http://schemas.microsoft.com/office/drawing/2014/main" val="2493885659"/>
                    </a:ext>
                  </a:extLst>
                </a:gridCol>
                <a:gridCol w="794941">
                  <a:extLst>
                    <a:ext uri="{9D8B030D-6E8A-4147-A177-3AD203B41FA5}">
                      <a16:colId xmlns:a16="http://schemas.microsoft.com/office/drawing/2014/main" val="417577383"/>
                    </a:ext>
                  </a:extLst>
                </a:gridCol>
                <a:gridCol w="794941">
                  <a:extLst>
                    <a:ext uri="{9D8B030D-6E8A-4147-A177-3AD203B41FA5}">
                      <a16:colId xmlns:a16="http://schemas.microsoft.com/office/drawing/2014/main" val="2751113461"/>
                    </a:ext>
                  </a:extLst>
                </a:gridCol>
              </a:tblGrid>
              <a:tr h="753269">
                <a:tc>
                  <a:txBody>
                    <a:bodyPr/>
                    <a:lstStyle/>
                    <a:p>
                      <a:pPr algn="ctr"/>
                      <a:r>
                        <a:rPr lang="en-US" sz="2400"/>
                        <a:t>f1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0927463"/>
                  </a:ext>
                </a:extLst>
              </a:tr>
              <a:tr h="753269">
                <a:tc>
                  <a:txBody>
                    <a:bodyPr/>
                    <a:lstStyle/>
                    <a:p>
                      <a:pPr algn="ctr"/>
                      <a:r>
                        <a:rPr lang="en-US" sz="2400"/>
                        <a:t>f3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889959"/>
                  </a:ext>
                </a:extLst>
              </a:tr>
              <a:tr h="753269">
                <a:tc>
                  <a:txBody>
                    <a:bodyPr/>
                    <a:lstStyle/>
                    <a:p>
                      <a:pPr algn="ctr"/>
                      <a:r>
                        <a:rPr lang="en-US" sz="2400"/>
                        <a:t>f6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881476"/>
                  </a:ext>
                </a:extLst>
              </a:tr>
              <a:tr h="753269">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864570"/>
                  </a:ext>
                </a:extLst>
              </a:tr>
            </a:tbl>
          </a:graphicData>
        </a:graphic>
      </p:graphicFrame>
      <p:sp>
        <p:nvSpPr>
          <p:cNvPr id="2" name="Title 1">
            <a:extLst>
              <a:ext uri="{FF2B5EF4-FFF2-40B4-BE49-F238E27FC236}">
                <a16:creationId xmlns:a16="http://schemas.microsoft.com/office/drawing/2014/main" id="{01A54BDB-7980-D1BC-C9FD-B0409794B5F0}"/>
              </a:ext>
            </a:extLst>
          </p:cNvPr>
          <p:cNvSpPr>
            <a:spLocks noGrp="1"/>
          </p:cNvSpPr>
          <p:nvPr>
            <p:ph type="title"/>
          </p:nvPr>
        </p:nvSpPr>
        <p:spPr/>
        <p:txBody>
          <a:bodyPr/>
          <a:lstStyle/>
          <a:p>
            <a:r>
              <a:rPr lang="en-US"/>
              <a:t>Principal Component Analysis (PCA)</a:t>
            </a:r>
          </a:p>
        </p:txBody>
      </p:sp>
      <p:graphicFrame>
        <p:nvGraphicFramePr>
          <p:cNvPr id="4" name="Content Placeholder 3">
            <a:extLst>
              <a:ext uri="{FF2B5EF4-FFF2-40B4-BE49-F238E27FC236}">
                <a16:creationId xmlns:a16="http://schemas.microsoft.com/office/drawing/2014/main" id="{C7EDF5A7-CF50-194A-7CB6-9BC6B33A8B67}"/>
              </a:ext>
            </a:extLst>
          </p:cNvPr>
          <p:cNvGraphicFramePr>
            <a:graphicFrameLocks noGrp="1"/>
          </p:cNvGraphicFramePr>
          <p:nvPr>
            <p:ph idx="1"/>
          </p:nvPr>
        </p:nvGraphicFramePr>
        <p:xfrm>
          <a:off x="2230438" y="2638424"/>
          <a:ext cx="3179764" cy="3013076"/>
        </p:xfrm>
        <a:graphic>
          <a:graphicData uri="http://schemas.openxmlformats.org/drawingml/2006/table">
            <a:tbl>
              <a:tblPr firstRow="1" bandRow="1">
                <a:tableStyleId>{5940675A-B579-460E-94D1-54222C63F5DA}</a:tableStyleId>
              </a:tblPr>
              <a:tblGrid>
                <a:gridCol w="794941">
                  <a:extLst>
                    <a:ext uri="{9D8B030D-6E8A-4147-A177-3AD203B41FA5}">
                      <a16:colId xmlns:a16="http://schemas.microsoft.com/office/drawing/2014/main" val="488336505"/>
                    </a:ext>
                  </a:extLst>
                </a:gridCol>
                <a:gridCol w="794941">
                  <a:extLst>
                    <a:ext uri="{9D8B030D-6E8A-4147-A177-3AD203B41FA5}">
                      <a16:colId xmlns:a16="http://schemas.microsoft.com/office/drawing/2014/main" val="2493885659"/>
                    </a:ext>
                  </a:extLst>
                </a:gridCol>
                <a:gridCol w="794941">
                  <a:extLst>
                    <a:ext uri="{9D8B030D-6E8A-4147-A177-3AD203B41FA5}">
                      <a16:colId xmlns:a16="http://schemas.microsoft.com/office/drawing/2014/main" val="417577383"/>
                    </a:ext>
                  </a:extLst>
                </a:gridCol>
                <a:gridCol w="794941">
                  <a:extLst>
                    <a:ext uri="{9D8B030D-6E8A-4147-A177-3AD203B41FA5}">
                      <a16:colId xmlns:a16="http://schemas.microsoft.com/office/drawing/2014/main" val="2751113461"/>
                    </a:ext>
                  </a:extLst>
                </a:gridCol>
              </a:tblGrid>
              <a:tr h="753269">
                <a:tc>
                  <a:txBody>
                    <a:bodyPr/>
                    <a:lstStyle/>
                    <a:p>
                      <a:pPr algn="ctr"/>
                      <a:r>
                        <a:rPr lang="en-US" sz="2400"/>
                        <a:t>f1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f7</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0927463"/>
                  </a:ext>
                </a:extLst>
              </a:tr>
              <a:tr h="753269">
                <a:tc>
                  <a:txBody>
                    <a:bodyPr/>
                    <a:lstStyle/>
                    <a:p>
                      <a:pPr algn="ctr"/>
                      <a:r>
                        <a:rPr lang="en-US" sz="2400"/>
                        <a:t>f3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f8</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889959"/>
                  </a:ext>
                </a:extLst>
              </a:tr>
              <a:tr h="753269">
                <a:tc>
                  <a:txBody>
                    <a:bodyPr/>
                    <a:lstStyle/>
                    <a:p>
                      <a:pPr algn="ctr"/>
                      <a:r>
                        <a:rPr lang="en-US" sz="2400"/>
                        <a:t>f6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881476"/>
                  </a:ext>
                </a:extLst>
              </a:tr>
              <a:tr h="753269">
                <a:tc>
                  <a:txBody>
                    <a:bodyPr/>
                    <a:lstStyle/>
                    <a:p>
                      <a:pPr algn="ctr"/>
                      <a:r>
                        <a:rPr lang="en-US" sz="2400"/>
                        <a:t>f10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US" sz="2400"/>
                        <a:t>f16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2864570"/>
                  </a:ext>
                </a:extLst>
              </a:tr>
            </a:tbl>
          </a:graphicData>
        </a:graphic>
      </p:graphicFrame>
      <p:graphicFrame>
        <p:nvGraphicFramePr>
          <p:cNvPr id="6" name="Content Placeholder 3">
            <a:extLst>
              <a:ext uri="{FF2B5EF4-FFF2-40B4-BE49-F238E27FC236}">
                <a16:creationId xmlns:a16="http://schemas.microsoft.com/office/drawing/2014/main" id="{DCDC681A-7DF3-E5A8-E9EA-FA0A15B49818}"/>
              </a:ext>
            </a:extLst>
          </p:cNvPr>
          <p:cNvGraphicFramePr>
            <a:graphicFrameLocks/>
          </p:cNvGraphicFramePr>
          <p:nvPr>
            <p:extLst>
              <p:ext uri="{D42A27DB-BD31-4B8C-83A1-F6EECF244321}">
                <p14:modId xmlns:p14="http://schemas.microsoft.com/office/powerpoint/2010/main" val="597215271"/>
              </p:ext>
            </p:extLst>
          </p:nvPr>
        </p:nvGraphicFramePr>
        <p:xfrm>
          <a:off x="6781800" y="2649310"/>
          <a:ext cx="3179764" cy="3013076"/>
        </p:xfrm>
        <a:graphic>
          <a:graphicData uri="http://schemas.openxmlformats.org/drawingml/2006/table">
            <a:tbl>
              <a:tblPr firstRow="1" bandRow="1">
                <a:tableStyleId>{5940675A-B579-460E-94D1-54222C63F5DA}</a:tableStyleId>
              </a:tblPr>
              <a:tblGrid>
                <a:gridCol w="794941">
                  <a:extLst>
                    <a:ext uri="{9D8B030D-6E8A-4147-A177-3AD203B41FA5}">
                      <a16:colId xmlns:a16="http://schemas.microsoft.com/office/drawing/2014/main" val="488336505"/>
                    </a:ext>
                  </a:extLst>
                </a:gridCol>
                <a:gridCol w="794941">
                  <a:extLst>
                    <a:ext uri="{9D8B030D-6E8A-4147-A177-3AD203B41FA5}">
                      <a16:colId xmlns:a16="http://schemas.microsoft.com/office/drawing/2014/main" val="2493885659"/>
                    </a:ext>
                  </a:extLst>
                </a:gridCol>
                <a:gridCol w="794941">
                  <a:extLst>
                    <a:ext uri="{9D8B030D-6E8A-4147-A177-3AD203B41FA5}">
                      <a16:colId xmlns:a16="http://schemas.microsoft.com/office/drawing/2014/main" val="417577383"/>
                    </a:ext>
                  </a:extLst>
                </a:gridCol>
                <a:gridCol w="794941">
                  <a:extLst>
                    <a:ext uri="{9D8B030D-6E8A-4147-A177-3AD203B41FA5}">
                      <a16:colId xmlns:a16="http://schemas.microsoft.com/office/drawing/2014/main" val="2751113461"/>
                    </a:ext>
                  </a:extLst>
                </a:gridCol>
              </a:tblGrid>
              <a:tr h="753269">
                <a:tc>
                  <a:txBody>
                    <a:bodyPr/>
                    <a:lstStyle/>
                    <a:p>
                      <a:pPr algn="ctr"/>
                      <a:r>
                        <a:rPr lang="en-US" sz="2400"/>
                        <a:t>PC1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t>PC2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t>PC4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0927463"/>
                  </a:ext>
                </a:extLst>
              </a:tr>
              <a:tr h="753269">
                <a:tc>
                  <a:txBody>
                    <a:bodyPr/>
                    <a:lstStyle/>
                    <a:p>
                      <a:pPr algn="ctr"/>
                      <a:r>
                        <a:rPr lang="en-US" sz="2400"/>
                        <a:t>PC3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t>PC5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7889959"/>
                  </a:ext>
                </a:extLst>
              </a:tr>
              <a:tr h="753269">
                <a:tc>
                  <a:txBody>
                    <a:bodyPr/>
                    <a:lstStyle/>
                    <a:p>
                      <a:pPr algn="ctr"/>
                      <a:r>
                        <a:rPr lang="en-US" sz="2400"/>
                        <a:t>PC6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3881476"/>
                  </a:ext>
                </a:extLst>
              </a:tr>
              <a:tr h="753269">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a:solidFill>
                            <a:srgbClr val="FF0000"/>
                          </a:solidFill>
                        </a:rPr>
                        <a:t>X</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2864570"/>
                  </a:ext>
                </a:extLst>
              </a:tr>
            </a:tbl>
          </a:graphicData>
        </a:graphic>
      </p:graphicFrame>
      <p:sp>
        <p:nvSpPr>
          <p:cNvPr id="7" name="Arrow: Right 6">
            <a:extLst>
              <a:ext uri="{FF2B5EF4-FFF2-40B4-BE49-F238E27FC236}">
                <a16:creationId xmlns:a16="http://schemas.microsoft.com/office/drawing/2014/main" id="{97967726-4FA9-1634-CB60-A975395E2F2D}"/>
              </a:ext>
            </a:extLst>
          </p:cNvPr>
          <p:cNvSpPr/>
          <p:nvPr/>
        </p:nvSpPr>
        <p:spPr>
          <a:xfrm>
            <a:off x="5617469" y="3896062"/>
            <a:ext cx="923031" cy="49780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421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3011-DD2D-1DC9-5E99-3243229D8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99EE9-A073-CECB-7668-380C38962E31}"/>
              </a:ext>
            </a:extLst>
          </p:cNvPr>
          <p:cNvSpPr>
            <a:spLocks noGrp="1"/>
          </p:cNvSpPr>
          <p:nvPr>
            <p:ph type="title"/>
          </p:nvPr>
        </p:nvSpPr>
        <p:spPr>
          <a:xfrm>
            <a:off x="2231136" y="311549"/>
            <a:ext cx="7729728" cy="579799"/>
          </a:xfrm>
        </p:spPr>
        <p:txBody>
          <a:bodyPr>
            <a:normAutofit fontScale="90000"/>
          </a:bodyPr>
          <a:lstStyle/>
          <a:p>
            <a:r>
              <a:rPr lang="en-US"/>
              <a:t>Preliminary Design</a:t>
            </a:r>
          </a:p>
        </p:txBody>
      </p:sp>
      <p:pic>
        <p:nvPicPr>
          <p:cNvPr id="4" name="Picture 3">
            <a:extLst>
              <a:ext uri="{FF2B5EF4-FFF2-40B4-BE49-F238E27FC236}">
                <a16:creationId xmlns:a16="http://schemas.microsoft.com/office/drawing/2014/main" id="{9F9F32C5-47A3-953E-5B70-21A2AEBE6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08" y="3073172"/>
            <a:ext cx="10413383" cy="932770"/>
          </a:xfrm>
          <a:prstGeom prst="rect">
            <a:avLst/>
          </a:prstGeom>
        </p:spPr>
      </p:pic>
      <p:sp>
        <p:nvSpPr>
          <p:cNvPr id="3" name="Rectangle: Rounded Corners 2">
            <a:extLst>
              <a:ext uri="{FF2B5EF4-FFF2-40B4-BE49-F238E27FC236}">
                <a16:creationId xmlns:a16="http://schemas.microsoft.com/office/drawing/2014/main" id="{D788D132-0519-827F-8C60-0AE6FCEA3153}"/>
              </a:ext>
            </a:extLst>
          </p:cNvPr>
          <p:cNvSpPr/>
          <p:nvPr/>
        </p:nvSpPr>
        <p:spPr>
          <a:xfrm>
            <a:off x="5156508" y="3085872"/>
            <a:ext cx="1866592" cy="93277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44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74FDB582-2D17-4FE2-A79B-A095177F6954}"/>
              </a:ext>
            </a:extLst>
          </p:cNvPr>
          <p:cNvGrpSpPr/>
          <p:nvPr/>
        </p:nvGrpSpPr>
        <p:grpSpPr>
          <a:xfrm>
            <a:off x="6363729" y="2203619"/>
            <a:ext cx="2440458" cy="3882082"/>
            <a:chOff x="6363729" y="2203619"/>
            <a:chExt cx="2440458" cy="3882082"/>
          </a:xfrm>
        </p:grpSpPr>
        <p:cxnSp>
          <p:nvCxnSpPr>
            <p:cNvPr id="55" name="Straight Arrow Connector 54">
              <a:extLst>
                <a:ext uri="{FF2B5EF4-FFF2-40B4-BE49-F238E27FC236}">
                  <a16:creationId xmlns:a16="http://schemas.microsoft.com/office/drawing/2014/main" id="{400DC19C-0ECF-3065-C987-F9CF7EF48C6A}"/>
                </a:ext>
              </a:extLst>
            </p:cNvPr>
            <p:cNvCxnSpPr>
              <a:cxnSpLocks/>
            </p:cNvCxnSpPr>
            <p:nvPr/>
          </p:nvCxnSpPr>
          <p:spPr>
            <a:xfrm>
              <a:off x="6487296" y="6065106"/>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BD88F5C-6B2E-13BA-22D0-83B2708685CF}"/>
                </a:ext>
              </a:extLst>
            </p:cNvPr>
            <p:cNvCxnSpPr>
              <a:cxnSpLocks/>
            </p:cNvCxnSpPr>
            <p:nvPr/>
          </p:nvCxnSpPr>
          <p:spPr>
            <a:xfrm flipV="1">
              <a:off x="6363729" y="5231026"/>
              <a:ext cx="2440458" cy="51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D4D7FF-3EC5-F864-D55F-EB5329375C41}"/>
                </a:ext>
              </a:extLst>
            </p:cNvPr>
            <p:cNvCxnSpPr>
              <a:cxnSpLocks/>
            </p:cNvCxnSpPr>
            <p:nvPr/>
          </p:nvCxnSpPr>
          <p:spPr>
            <a:xfrm>
              <a:off x="6476999" y="4479322"/>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33F985E-1A76-48B4-70EE-96E4DD6F2B35}"/>
                </a:ext>
              </a:extLst>
            </p:cNvPr>
            <p:cNvCxnSpPr>
              <a:cxnSpLocks/>
            </p:cNvCxnSpPr>
            <p:nvPr/>
          </p:nvCxnSpPr>
          <p:spPr>
            <a:xfrm>
              <a:off x="6476999" y="3748214"/>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28F28DB-23D7-2E37-5F86-11E3C1FDEAA1}"/>
                </a:ext>
              </a:extLst>
            </p:cNvPr>
            <p:cNvCxnSpPr>
              <a:cxnSpLocks/>
            </p:cNvCxnSpPr>
            <p:nvPr/>
          </p:nvCxnSpPr>
          <p:spPr>
            <a:xfrm>
              <a:off x="6476999" y="2945025"/>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B782629-C297-9482-F534-4BEFC601446D}"/>
                </a:ext>
              </a:extLst>
            </p:cNvPr>
            <p:cNvCxnSpPr>
              <a:cxnSpLocks/>
            </p:cNvCxnSpPr>
            <p:nvPr/>
          </p:nvCxnSpPr>
          <p:spPr>
            <a:xfrm>
              <a:off x="6476999" y="2203619"/>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FC7939-E2D5-2D6E-666C-B776399DE00B}"/>
              </a:ext>
            </a:extLst>
          </p:cNvPr>
          <p:cNvSpPr>
            <a:spLocks noGrp="1"/>
          </p:cNvSpPr>
          <p:nvPr>
            <p:ph type="title"/>
          </p:nvPr>
        </p:nvSpPr>
        <p:spPr>
          <a:xfrm>
            <a:off x="2231136" y="215392"/>
            <a:ext cx="7729728" cy="1188720"/>
          </a:xfrm>
        </p:spPr>
        <p:txBody>
          <a:bodyPr/>
          <a:lstStyle/>
          <a:p>
            <a:r>
              <a:rPr lang="en-US"/>
              <a:t>Convolutional Neural Network</a:t>
            </a:r>
          </a:p>
        </p:txBody>
      </p:sp>
      <p:graphicFrame>
        <p:nvGraphicFramePr>
          <p:cNvPr id="16" name="Content Placeholder 15">
            <a:extLst>
              <a:ext uri="{FF2B5EF4-FFF2-40B4-BE49-F238E27FC236}">
                <a16:creationId xmlns:a16="http://schemas.microsoft.com/office/drawing/2014/main" id="{39F3C9A3-E1D6-6D2B-2142-7D43F0D84521}"/>
              </a:ext>
            </a:extLst>
          </p:cNvPr>
          <p:cNvGraphicFramePr>
            <a:graphicFrameLocks noGrp="1"/>
          </p:cNvGraphicFramePr>
          <p:nvPr>
            <p:ph idx="1"/>
          </p:nvPr>
        </p:nvGraphicFramePr>
        <p:xfrm>
          <a:off x="5677437" y="1824507"/>
          <a:ext cx="813484" cy="4636040"/>
        </p:xfrm>
        <a:graphic>
          <a:graphicData uri="http://schemas.openxmlformats.org/drawingml/2006/table">
            <a:tbl>
              <a:tblPr firstRow="1" bandRow="1">
                <a:tableStyleId>{5C22544A-7EE6-4342-B048-85BDC9FD1C3A}</a:tableStyleId>
              </a:tblPr>
              <a:tblGrid>
                <a:gridCol w="813484">
                  <a:extLst>
                    <a:ext uri="{9D8B030D-6E8A-4147-A177-3AD203B41FA5}">
                      <a16:colId xmlns:a16="http://schemas.microsoft.com/office/drawing/2014/main" val="2797656733"/>
                    </a:ext>
                  </a:extLst>
                </a:gridCol>
              </a:tblGrid>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3395572786"/>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2009922750"/>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3102345229"/>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2290649704"/>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3236707791"/>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1265410112"/>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4025957901"/>
                  </a:ext>
                </a:extLst>
              </a:tr>
              <a:tr h="579505">
                <a:tc>
                  <a:txBody>
                    <a:bodyPr/>
                    <a:lstStyle/>
                    <a:p>
                      <a:endParaRPr lang="en-US"/>
                    </a:p>
                  </a:txBody>
                  <a:tcPr>
                    <a:lnL w="57150">
                      <a:solidFill>
                        <a:schemeClr val="tx1"/>
                      </a:solidFill>
                    </a:lnL>
                    <a:lnR w="57150">
                      <a:solidFill>
                        <a:schemeClr val="tx1"/>
                      </a:solidFill>
                    </a:lnR>
                    <a:lnT w="57150">
                      <a:solidFill>
                        <a:schemeClr val="tx1"/>
                      </a:solidFill>
                    </a:lnT>
                    <a:lnB w="57150">
                      <a:solidFill>
                        <a:schemeClr val="tx1"/>
                      </a:solidFill>
                    </a:lnB>
                    <a:solidFill>
                      <a:schemeClr val="accent1">
                        <a:lumMod val="20000"/>
                        <a:lumOff val="80000"/>
                      </a:schemeClr>
                    </a:solidFill>
                  </a:tcPr>
                </a:tc>
                <a:extLst>
                  <a:ext uri="{0D108BD9-81ED-4DB2-BD59-A6C34878D82A}">
                    <a16:rowId xmlns:a16="http://schemas.microsoft.com/office/drawing/2014/main" val="534100236"/>
                  </a:ext>
                </a:extLst>
              </a:tr>
            </a:tbl>
          </a:graphicData>
        </a:graphic>
      </p:graphicFrame>
      <p:grpSp>
        <p:nvGrpSpPr>
          <p:cNvPr id="37" name="Group 36">
            <a:extLst>
              <a:ext uri="{FF2B5EF4-FFF2-40B4-BE49-F238E27FC236}">
                <a16:creationId xmlns:a16="http://schemas.microsoft.com/office/drawing/2014/main" id="{A5ED6EFC-0E1A-9AA0-CE76-55EB3AFF4E9D}"/>
              </a:ext>
            </a:extLst>
          </p:cNvPr>
          <p:cNvGrpSpPr/>
          <p:nvPr/>
        </p:nvGrpSpPr>
        <p:grpSpPr>
          <a:xfrm>
            <a:off x="837125" y="1824506"/>
            <a:ext cx="661546" cy="4475407"/>
            <a:chOff x="837125" y="1824506"/>
            <a:chExt cx="661546" cy="4475407"/>
          </a:xfrm>
        </p:grpSpPr>
        <p:sp>
          <p:nvSpPr>
            <p:cNvPr id="4" name="Oval 3">
              <a:extLst>
                <a:ext uri="{FF2B5EF4-FFF2-40B4-BE49-F238E27FC236}">
                  <a16:creationId xmlns:a16="http://schemas.microsoft.com/office/drawing/2014/main" id="{173FE7DA-0167-8F50-B567-EA1E38381EBD}"/>
                </a:ext>
              </a:extLst>
            </p:cNvPr>
            <p:cNvSpPr/>
            <p:nvPr/>
          </p:nvSpPr>
          <p:spPr>
            <a:xfrm>
              <a:off x="847859" y="1824506"/>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C00E012-FBEB-E8BE-F196-83A38C1AB475}"/>
                </a:ext>
              </a:extLst>
            </p:cNvPr>
            <p:cNvSpPr/>
            <p:nvPr/>
          </p:nvSpPr>
          <p:spPr>
            <a:xfrm>
              <a:off x="837126" y="2575773"/>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FAA674C-4B83-6B5D-B180-69A447B9B2CE}"/>
                </a:ext>
              </a:extLst>
            </p:cNvPr>
            <p:cNvSpPr/>
            <p:nvPr/>
          </p:nvSpPr>
          <p:spPr>
            <a:xfrm>
              <a:off x="858591" y="3359239"/>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700BC01-0020-B1D0-6E38-CE80AD93FCF7}"/>
                </a:ext>
              </a:extLst>
            </p:cNvPr>
            <p:cNvSpPr/>
            <p:nvPr/>
          </p:nvSpPr>
          <p:spPr>
            <a:xfrm>
              <a:off x="837126" y="4110505"/>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4DC119-DFB0-CB19-1139-17154D707A1F}"/>
                </a:ext>
              </a:extLst>
            </p:cNvPr>
            <p:cNvSpPr/>
            <p:nvPr/>
          </p:nvSpPr>
          <p:spPr>
            <a:xfrm>
              <a:off x="837125" y="4883239"/>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78945C-0A59-53B1-3017-BF342B8A7152}"/>
                </a:ext>
              </a:extLst>
            </p:cNvPr>
            <p:cNvSpPr/>
            <p:nvPr/>
          </p:nvSpPr>
          <p:spPr>
            <a:xfrm>
              <a:off x="837127" y="5655970"/>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A834B98-53B2-B0C9-6044-0FE522C72DBE}"/>
              </a:ext>
            </a:extLst>
          </p:cNvPr>
          <p:cNvGrpSpPr/>
          <p:nvPr/>
        </p:nvGrpSpPr>
        <p:grpSpPr>
          <a:xfrm>
            <a:off x="3090928" y="2983605"/>
            <a:ext cx="661545" cy="2174813"/>
            <a:chOff x="3090928" y="2983605"/>
            <a:chExt cx="661545" cy="2174813"/>
          </a:xfrm>
        </p:grpSpPr>
        <p:sp>
          <p:nvSpPr>
            <p:cNvPr id="10" name="Oval 9">
              <a:extLst>
                <a:ext uri="{FF2B5EF4-FFF2-40B4-BE49-F238E27FC236}">
                  <a16:creationId xmlns:a16="http://schemas.microsoft.com/office/drawing/2014/main" id="{6CFF2840-94B9-41DF-E512-96229E660639}"/>
                </a:ext>
              </a:extLst>
            </p:cNvPr>
            <p:cNvSpPr/>
            <p:nvPr/>
          </p:nvSpPr>
          <p:spPr>
            <a:xfrm>
              <a:off x="3101661" y="2983605"/>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A5526BC-C30E-27B8-160F-11C1E86A44D9}"/>
                </a:ext>
              </a:extLst>
            </p:cNvPr>
            <p:cNvSpPr/>
            <p:nvPr/>
          </p:nvSpPr>
          <p:spPr>
            <a:xfrm>
              <a:off x="3090928" y="3734872"/>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5A73B7-E9ED-D43C-C4EC-0A48E56A2F39}"/>
                </a:ext>
              </a:extLst>
            </p:cNvPr>
            <p:cNvSpPr/>
            <p:nvPr/>
          </p:nvSpPr>
          <p:spPr>
            <a:xfrm>
              <a:off x="3112393" y="4518338"/>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26C98E40-2C13-D636-39BE-B93EE61D088F}"/>
              </a:ext>
            </a:extLst>
          </p:cNvPr>
          <p:cNvGrpSpPr/>
          <p:nvPr/>
        </p:nvGrpSpPr>
        <p:grpSpPr>
          <a:xfrm>
            <a:off x="8489323" y="1888900"/>
            <a:ext cx="661546" cy="4475407"/>
            <a:chOff x="8489323" y="1888900"/>
            <a:chExt cx="661546" cy="4475407"/>
          </a:xfrm>
        </p:grpSpPr>
        <p:sp>
          <p:nvSpPr>
            <p:cNvPr id="17" name="Oval 16">
              <a:extLst>
                <a:ext uri="{FF2B5EF4-FFF2-40B4-BE49-F238E27FC236}">
                  <a16:creationId xmlns:a16="http://schemas.microsoft.com/office/drawing/2014/main" id="{CC3BDC67-D924-6E6E-FADC-A9F66D1D463F}"/>
                </a:ext>
              </a:extLst>
            </p:cNvPr>
            <p:cNvSpPr/>
            <p:nvPr/>
          </p:nvSpPr>
          <p:spPr>
            <a:xfrm>
              <a:off x="8500057" y="1888900"/>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5837581-252B-3573-0681-26E0BFDADA84}"/>
                </a:ext>
              </a:extLst>
            </p:cNvPr>
            <p:cNvSpPr/>
            <p:nvPr/>
          </p:nvSpPr>
          <p:spPr>
            <a:xfrm>
              <a:off x="8489324" y="2640167"/>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94BC98-1938-A637-C0B3-FD9F7676889C}"/>
                </a:ext>
              </a:extLst>
            </p:cNvPr>
            <p:cNvSpPr/>
            <p:nvPr/>
          </p:nvSpPr>
          <p:spPr>
            <a:xfrm>
              <a:off x="8510789" y="3423633"/>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5959DA-3E4C-674B-0D3D-7B7DF64CA951}"/>
                </a:ext>
              </a:extLst>
            </p:cNvPr>
            <p:cNvSpPr/>
            <p:nvPr/>
          </p:nvSpPr>
          <p:spPr>
            <a:xfrm>
              <a:off x="8489324" y="4174899"/>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604B6F-E618-A5CE-F16E-C038F3A4576E}"/>
                </a:ext>
              </a:extLst>
            </p:cNvPr>
            <p:cNvSpPr/>
            <p:nvPr/>
          </p:nvSpPr>
          <p:spPr>
            <a:xfrm>
              <a:off x="8489323" y="4947633"/>
              <a:ext cx="640080" cy="6400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ED40137-E07D-32C2-28AD-E50BE3D84774}"/>
                </a:ext>
              </a:extLst>
            </p:cNvPr>
            <p:cNvSpPr/>
            <p:nvPr/>
          </p:nvSpPr>
          <p:spPr>
            <a:xfrm>
              <a:off x="8489324" y="5720364"/>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4590DBD8-8050-F246-6551-F99BE7087E25}"/>
              </a:ext>
            </a:extLst>
          </p:cNvPr>
          <p:cNvSpPr/>
          <p:nvPr/>
        </p:nvSpPr>
        <p:spPr>
          <a:xfrm>
            <a:off x="10710929" y="3498759"/>
            <a:ext cx="640080" cy="6439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D015A843-0296-9B4D-C2F6-E7350C221C50}"/>
              </a:ext>
            </a:extLst>
          </p:cNvPr>
          <p:cNvSpPr/>
          <p:nvPr/>
        </p:nvSpPr>
        <p:spPr>
          <a:xfrm>
            <a:off x="493689" y="1566929"/>
            <a:ext cx="1373746" cy="5087153"/>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7B33E42-60BD-F5BF-24DE-C3C9D897DF97}"/>
              </a:ext>
            </a:extLst>
          </p:cNvPr>
          <p:cNvSpPr/>
          <p:nvPr/>
        </p:nvSpPr>
        <p:spPr>
          <a:xfrm>
            <a:off x="2736760" y="2897744"/>
            <a:ext cx="1373746" cy="237185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3E51666-01AF-E912-E84B-AB77D5513822}"/>
              </a:ext>
            </a:extLst>
          </p:cNvPr>
          <p:cNvSpPr/>
          <p:nvPr/>
        </p:nvSpPr>
        <p:spPr>
          <a:xfrm>
            <a:off x="5398393" y="1566928"/>
            <a:ext cx="1373746" cy="508715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AD8EB1C-0AD4-5716-4F77-04FCB8854852}"/>
              </a:ext>
            </a:extLst>
          </p:cNvPr>
          <p:cNvSpPr/>
          <p:nvPr/>
        </p:nvSpPr>
        <p:spPr>
          <a:xfrm>
            <a:off x="8124421" y="1599125"/>
            <a:ext cx="1373746" cy="508715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C10A1D5-6BE3-4709-26B0-079A2698A279}"/>
              </a:ext>
            </a:extLst>
          </p:cNvPr>
          <p:cNvSpPr/>
          <p:nvPr/>
        </p:nvSpPr>
        <p:spPr>
          <a:xfrm>
            <a:off x="10346028" y="3305575"/>
            <a:ext cx="1373746" cy="112690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92082BE-9DD1-7A45-51B6-3BD803A2B94D}"/>
              </a:ext>
            </a:extLst>
          </p:cNvPr>
          <p:cNvSpPr txBox="1"/>
          <p:nvPr/>
        </p:nvSpPr>
        <p:spPr>
          <a:xfrm>
            <a:off x="2736760" y="1695719"/>
            <a:ext cx="1749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Base Layer</a:t>
            </a:r>
          </a:p>
        </p:txBody>
      </p:sp>
      <p:cxnSp>
        <p:nvCxnSpPr>
          <p:cNvPr id="36" name="Straight Arrow Connector 35">
            <a:extLst>
              <a:ext uri="{FF2B5EF4-FFF2-40B4-BE49-F238E27FC236}">
                <a16:creationId xmlns:a16="http://schemas.microsoft.com/office/drawing/2014/main" id="{7E7AEBA1-6312-778E-F51B-C60F0A435447}"/>
              </a:ext>
            </a:extLst>
          </p:cNvPr>
          <p:cNvCxnSpPr/>
          <p:nvPr/>
        </p:nvCxnSpPr>
        <p:spPr>
          <a:xfrm flipH="1">
            <a:off x="1867436" y="1888901"/>
            <a:ext cx="912253" cy="5258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A13EE9-82A9-6785-BFF9-D788682EC4E2}"/>
              </a:ext>
            </a:extLst>
          </p:cNvPr>
          <p:cNvSpPr txBox="1"/>
          <p:nvPr/>
        </p:nvSpPr>
        <p:spPr>
          <a:xfrm>
            <a:off x="3496701" y="5967038"/>
            <a:ext cx="1749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Pooling Layer</a:t>
            </a:r>
            <a:endParaRPr lang="en-US"/>
          </a:p>
        </p:txBody>
      </p:sp>
      <p:cxnSp>
        <p:nvCxnSpPr>
          <p:cNvPr id="15" name="Straight Arrow Connector 14">
            <a:extLst>
              <a:ext uri="{FF2B5EF4-FFF2-40B4-BE49-F238E27FC236}">
                <a16:creationId xmlns:a16="http://schemas.microsoft.com/office/drawing/2014/main" id="{14419580-45CC-1715-B91D-2CFC711414FC}"/>
              </a:ext>
            </a:extLst>
          </p:cNvPr>
          <p:cNvCxnSpPr/>
          <p:nvPr/>
        </p:nvCxnSpPr>
        <p:spPr>
          <a:xfrm flipH="1" flipV="1">
            <a:off x="3420268" y="5295972"/>
            <a:ext cx="119362" cy="83335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DB9DE75-C61E-104D-34F8-EE58881BE2D9}"/>
              </a:ext>
            </a:extLst>
          </p:cNvPr>
          <p:cNvSpPr txBox="1"/>
          <p:nvPr/>
        </p:nvSpPr>
        <p:spPr>
          <a:xfrm>
            <a:off x="3093047" y="2227060"/>
            <a:ext cx="1934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Flattening Layer</a:t>
            </a:r>
            <a:endParaRPr lang="en-US"/>
          </a:p>
        </p:txBody>
      </p:sp>
      <p:cxnSp>
        <p:nvCxnSpPr>
          <p:cNvPr id="27" name="Straight Arrow Connector 26">
            <a:extLst>
              <a:ext uri="{FF2B5EF4-FFF2-40B4-BE49-F238E27FC236}">
                <a16:creationId xmlns:a16="http://schemas.microsoft.com/office/drawing/2014/main" id="{64FFAA75-A31C-567B-7F4E-812E3495878D}"/>
              </a:ext>
            </a:extLst>
          </p:cNvPr>
          <p:cNvCxnSpPr/>
          <p:nvPr/>
        </p:nvCxnSpPr>
        <p:spPr>
          <a:xfrm flipV="1">
            <a:off x="4907110" y="1926697"/>
            <a:ext cx="457287" cy="5038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286176B-51E7-B999-4C9C-9F74F26376DD}"/>
              </a:ext>
            </a:extLst>
          </p:cNvPr>
          <p:cNvSpPr txBox="1"/>
          <p:nvPr/>
        </p:nvSpPr>
        <p:spPr>
          <a:xfrm>
            <a:off x="6777419" y="2688380"/>
            <a:ext cx="17081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Dense Layer</a:t>
            </a:r>
            <a:endParaRPr lang="en-US"/>
          </a:p>
        </p:txBody>
      </p:sp>
      <p:cxnSp>
        <p:nvCxnSpPr>
          <p:cNvPr id="41" name="Straight Arrow Connector 40">
            <a:extLst>
              <a:ext uri="{FF2B5EF4-FFF2-40B4-BE49-F238E27FC236}">
                <a16:creationId xmlns:a16="http://schemas.microsoft.com/office/drawing/2014/main" id="{DB40EACB-503F-0384-EFE6-507AD970ED96}"/>
              </a:ext>
            </a:extLst>
          </p:cNvPr>
          <p:cNvCxnSpPr/>
          <p:nvPr/>
        </p:nvCxnSpPr>
        <p:spPr>
          <a:xfrm flipV="1">
            <a:off x="7324915" y="2388016"/>
            <a:ext cx="766205" cy="3802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134D8E1-3153-C00A-6158-48AB0D64680D}"/>
              </a:ext>
            </a:extLst>
          </p:cNvPr>
          <p:cNvSpPr txBox="1"/>
          <p:nvPr/>
        </p:nvSpPr>
        <p:spPr>
          <a:xfrm>
            <a:off x="9771873" y="2315617"/>
            <a:ext cx="1934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Final Prediction</a:t>
            </a:r>
            <a:endParaRPr lang="en-US"/>
          </a:p>
        </p:txBody>
      </p:sp>
      <p:cxnSp>
        <p:nvCxnSpPr>
          <p:cNvPr id="45" name="Straight Arrow Connector 44">
            <a:extLst>
              <a:ext uri="{FF2B5EF4-FFF2-40B4-BE49-F238E27FC236}">
                <a16:creationId xmlns:a16="http://schemas.microsoft.com/office/drawing/2014/main" id="{0293BB09-7FDD-31E3-2BC0-C2914996002A}"/>
              </a:ext>
            </a:extLst>
          </p:cNvPr>
          <p:cNvCxnSpPr/>
          <p:nvPr/>
        </p:nvCxnSpPr>
        <p:spPr>
          <a:xfrm>
            <a:off x="10968099" y="2611772"/>
            <a:ext cx="76286" cy="6803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4364A725-78B8-D07E-99D2-56AD33324186}"/>
              </a:ext>
            </a:extLst>
          </p:cNvPr>
          <p:cNvGrpSpPr/>
          <p:nvPr/>
        </p:nvGrpSpPr>
        <p:grpSpPr>
          <a:xfrm>
            <a:off x="1194485" y="2275702"/>
            <a:ext cx="2059460" cy="3686430"/>
            <a:chOff x="1194485" y="2275702"/>
            <a:chExt cx="2059460" cy="3686430"/>
          </a:xfrm>
        </p:grpSpPr>
        <p:cxnSp>
          <p:nvCxnSpPr>
            <p:cNvPr id="46" name="Straight Arrow Connector 45">
              <a:extLst>
                <a:ext uri="{FF2B5EF4-FFF2-40B4-BE49-F238E27FC236}">
                  <a16:creationId xmlns:a16="http://schemas.microsoft.com/office/drawing/2014/main" id="{90C50CE7-7348-D370-CF83-8A2353B1C6F2}"/>
                </a:ext>
              </a:extLst>
            </p:cNvPr>
            <p:cNvCxnSpPr/>
            <p:nvPr/>
          </p:nvCxnSpPr>
          <p:spPr>
            <a:xfrm>
              <a:off x="1493107" y="2275702"/>
              <a:ext cx="1740242" cy="1112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D77250E-8941-0F57-AA18-306E5F4B607F}"/>
                </a:ext>
              </a:extLst>
            </p:cNvPr>
            <p:cNvCxnSpPr>
              <a:cxnSpLocks/>
            </p:cNvCxnSpPr>
            <p:nvPr/>
          </p:nvCxnSpPr>
          <p:spPr>
            <a:xfrm>
              <a:off x="1482809" y="2883242"/>
              <a:ext cx="1771135" cy="494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40EDD4E-485C-0258-1DC6-2DB928F9BB09}"/>
                </a:ext>
              </a:extLst>
            </p:cNvPr>
            <p:cNvCxnSpPr>
              <a:cxnSpLocks/>
            </p:cNvCxnSpPr>
            <p:nvPr/>
          </p:nvCxnSpPr>
          <p:spPr>
            <a:xfrm>
              <a:off x="1472512" y="3696729"/>
              <a:ext cx="1781432" cy="298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27A3571-5B03-FED7-63AE-21516F47B550}"/>
                </a:ext>
              </a:extLst>
            </p:cNvPr>
            <p:cNvCxnSpPr>
              <a:cxnSpLocks/>
            </p:cNvCxnSpPr>
            <p:nvPr/>
          </p:nvCxnSpPr>
          <p:spPr>
            <a:xfrm flipV="1">
              <a:off x="1318053" y="4098323"/>
              <a:ext cx="1935892" cy="463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54539DA-3D95-215F-A241-A18F7418A436}"/>
                </a:ext>
              </a:extLst>
            </p:cNvPr>
            <p:cNvCxnSpPr>
              <a:cxnSpLocks/>
            </p:cNvCxnSpPr>
            <p:nvPr/>
          </p:nvCxnSpPr>
          <p:spPr>
            <a:xfrm flipV="1">
              <a:off x="1318053" y="4798540"/>
              <a:ext cx="1935890" cy="370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9EE23B7-06A8-C03C-1B34-8701DD471049}"/>
                </a:ext>
              </a:extLst>
            </p:cNvPr>
            <p:cNvCxnSpPr>
              <a:cxnSpLocks/>
            </p:cNvCxnSpPr>
            <p:nvPr/>
          </p:nvCxnSpPr>
          <p:spPr>
            <a:xfrm flipV="1">
              <a:off x="1194485" y="4922107"/>
              <a:ext cx="2049162" cy="1040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5B483478-0468-21D5-0FD2-C00566504221}"/>
              </a:ext>
            </a:extLst>
          </p:cNvPr>
          <p:cNvGrpSpPr/>
          <p:nvPr/>
        </p:nvGrpSpPr>
        <p:grpSpPr>
          <a:xfrm>
            <a:off x="3501080" y="3356917"/>
            <a:ext cx="2172729" cy="1575487"/>
            <a:chOff x="3501080" y="3356917"/>
            <a:chExt cx="2172729" cy="1575487"/>
          </a:xfrm>
        </p:grpSpPr>
        <p:cxnSp>
          <p:nvCxnSpPr>
            <p:cNvPr id="52" name="Straight Arrow Connector 51">
              <a:extLst>
                <a:ext uri="{FF2B5EF4-FFF2-40B4-BE49-F238E27FC236}">
                  <a16:creationId xmlns:a16="http://schemas.microsoft.com/office/drawing/2014/main" id="{527F3964-4F68-81E1-F38A-B75CBF75BC31}"/>
                </a:ext>
              </a:extLst>
            </p:cNvPr>
            <p:cNvCxnSpPr>
              <a:cxnSpLocks/>
            </p:cNvCxnSpPr>
            <p:nvPr/>
          </p:nvCxnSpPr>
          <p:spPr>
            <a:xfrm>
              <a:off x="3501080" y="3356917"/>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B4A4580-AE3F-1EE9-5D26-78717B1106DE}"/>
                </a:ext>
              </a:extLst>
            </p:cNvPr>
            <p:cNvCxnSpPr>
              <a:cxnSpLocks/>
            </p:cNvCxnSpPr>
            <p:nvPr/>
          </p:nvCxnSpPr>
          <p:spPr>
            <a:xfrm>
              <a:off x="3501080" y="4057133"/>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4EF8FC7-3F23-8E53-9350-D94BBED39C13}"/>
                </a:ext>
              </a:extLst>
            </p:cNvPr>
            <p:cNvCxnSpPr>
              <a:cxnSpLocks/>
            </p:cNvCxnSpPr>
            <p:nvPr/>
          </p:nvCxnSpPr>
          <p:spPr>
            <a:xfrm>
              <a:off x="3501080" y="4911809"/>
              <a:ext cx="2172729" cy="20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72C4D429-DD96-DE15-9D7F-66177CC09418}"/>
              </a:ext>
            </a:extLst>
          </p:cNvPr>
          <p:cNvGrpSpPr/>
          <p:nvPr/>
        </p:nvGrpSpPr>
        <p:grpSpPr>
          <a:xfrm>
            <a:off x="8762998" y="2275700"/>
            <a:ext cx="2327190" cy="3727620"/>
            <a:chOff x="8762998" y="2275700"/>
            <a:chExt cx="2327190" cy="3727620"/>
          </a:xfrm>
        </p:grpSpPr>
        <p:cxnSp>
          <p:nvCxnSpPr>
            <p:cNvPr id="61" name="Straight Arrow Connector 60">
              <a:extLst>
                <a:ext uri="{FF2B5EF4-FFF2-40B4-BE49-F238E27FC236}">
                  <a16:creationId xmlns:a16="http://schemas.microsoft.com/office/drawing/2014/main" id="{36042DAF-3F64-48F4-D2F8-2EE1A004F9F4}"/>
                </a:ext>
              </a:extLst>
            </p:cNvPr>
            <p:cNvCxnSpPr>
              <a:cxnSpLocks/>
            </p:cNvCxnSpPr>
            <p:nvPr/>
          </p:nvCxnSpPr>
          <p:spPr>
            <a:xfrm>
              <a:off x="9102810" y="2275700"/>
              <a:ext cx="1987378" cy="1503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5663F1B3-05E2-7477-121D-D5C01BA75640}"/>
                </a:ext>
              </a:extLst>
            </p:cNvPr>
            <p:cNvCxnSpPr>
              <a:cxnSpLocks/>
            </p:cNvCxnSpPr>
            <p:nvPr/>
          </p:nvCxnSpPr>
          <p:spPr>
            <a:xfrm>
              <a:off x="8824782" y="3068591"/>
              <a:ext cx="2018270" cy="700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BCFE11B-EEFC-48D3-AB42-77397CE18125}"/>
                </a:ext>
              </a:extLst>
            </p:cNvPr>
            <p:cNvCxnSpPr>
              <a:cxnSpLocks/>
            </p:cNvCxnSpPr>
            <p:nvPr/>
          </p:nvCxnSpPr>
          <p:spPr>
            <a:xfrm>
              <a:off x="8824782" y="3748213"/>
              <a:ext cx="2028567" cy="7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2A47A27-9E49-DB63-6F20-0365CC2F42EE}"/>
                </a:ext>
              </a:extLst>
            </p:cNvPr>
            <p:cNvCxnSpPr>
              <a:cxnSpLocks/>
            </p:cNvCxnSpPr>
            <p:nvPr/>
          </p:nvCxnSpPr>
          <p:spPr>
            <a:xfrm flipV="1">
              <a:off x="8835079" y="3882078"/>
              <a:ext cx="2038864" cy="545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E12910D-0C28-86FF-603E-CA5A29CC1DBC}"/>
                </a:ext>
              </a:extLst>
            </p:cNvPr>
            <p:cNvCxnSpPr>
              <a:cxnSpLocks/>
            </p:cNvCxnSpPr>
            <p:nvPr/>
          </p:nvCxnSpPr>
          <p:spPr>
            <a:xfrm flipV="1">
              <a:off x="8835079" y="3985050"/>
              <a:ext cx="2018270" cy="1369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31DBCF5-019D-FB1A-4B54-7CC2F9DF0EE3}"/>
                </a:ext>
              </a:extLst>
            </p:cNvPr>
            <p:cNvCxnSpPr>
              <a:cxnSpLocks/>
            </p:cNvCxnSpPr>
            <p:nvPr/>
          </p:nvCxnSpPr>
          <p:spPr>
            <a:xfrm flipV="1">
              <a:off x="8762998" y="4015943"/>
              <a:ext cx="2224215" cy="1987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33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1000"/>
                                        <p:tgtEl>
                                          <p:spTgt spid="6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1000"/>
                                        <p:tgtEl>
                                          <p:spTgt spid="68"/>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10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35"/>
                                        </p:tgtEl>
                                      </p:cBhvr>
                                    </p:animEffect>
                                    <p:set>
                                      <p:cBhvr>
                                        <p:cTn id="53" dur="1" fill="hold">
                                          <p:stCondLst>
                                            <p:cond delay="499"/>
                                          </p:stCondLst>
                                        </p:cTn>
                                        <p:tgtEl>
                                          <p:spTgt spid="35"/>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7"/>
                                        </p:tgtEl>
                                      </p:cBhvr>
                                    </p:animEffect>
                                    <p:set>
                                      <p:cBhvr>
                                        <p:cTn id="90" dur="1" fill="hold">
                                          <p:stCondLst>
                                            <p:cond delay="499"/>
                                          </p:stCondLst>
                                        </p:cTn>
                                        <p:tgtEl>
                                          <p:spTgt spid="27"/>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10"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500"/>
                                        <p:tgtEl>
                                          <p:spTgt spid="4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41"/>
                                        </p:tgtEl>
                                      </p:cBhvr>
                                    </p:animEffect>
                                    <p:set>
                                      <p:cBhvr>
                                        <p:cTn id="110" dur="1" fill="hold">
                                          <p:stCondLst>
                                            <p:cond delay="499"/>
                                          </p:stCondLst>
                                        </p:cTn>
                                        <p:tgtEl>
                                          <p:spTgt spid="4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3"/>
                                        </p:tgtEl>
                                      </p:cBhvr>
                                    </p:animEffect>
                                    <p:set>
                                      <p:cBhvr>
                                        <p:cTn id="113" dur="1" fill="hold">
                                          <p:stCondLst>
                                            <p:cond delay="499"/>
                                          </p:stCondLst>
                                        </p:cTn>
                                        <p:tgtEl>
                                          <p:spTgt spid="33"/>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par>
                                <p:cTn id="117" presetID="10"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0" grpId="1" animBg="1"/>
      <p:bldP spid="31" grpId="0" animBg="1"/>
      <p:bldP spid="31" grpId="1" animBg="1"/>
      <p:bldP spid="32" grpId="0" animBg="1"/>
      <p:bldP spid="32" grpId="1" animBg="1"/>
      <p:bldP spid="33" grpId="0" animBg="1"/>
      <p:bldP spid="33" grpId="1" animBg="1"/>
      <p:bldP spid="34" grpId="0" animBg="1"/>
      <p:bldP spid="35" grpId="0"/>
      <p:bldP spid="35" grpId="1"/>
      <p:bldP spid="13" grpId="0"/>
      <p:bldP spid="13" grpId="1"/>
      <p:bldP spid="25" grpId="0"/>
      <p:bldP spid="25" grpId="1"/>
      <p:bldP spid="29" grpId="0"/>
      <p:bldP spid="29" grpId="1"/>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56B47-A2ED-7D13-E46E-0ADF70DC1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AB12A-AE84-8D36-2274-BB410A3C77F3}"/>
              </a:ext>
            </a:extLst>
          </p:cNvPr>
          <p:cNvSpPr>
            <a:spLocks noGrp="1"/>
          </p:cNvSpPr>
          <p:nvPr>
            <p:ph type="title"/>
          </p:nvPr>
        </p:nvSpPr>
        <p:spPr>
          <a:xfrm>
            <a:off x="2231136" y="311549"/>
            <a:ext cx="7729728" cy="579799"/>
          </a:xfrm>
        </p:spPr>
        <p:txBody>
          <a:bodyPr>
            <a:normAutofit fontScale="90000"/>
          </a:bodyPr>
          <a:lstStyle/>
          <a:p>
            <a:r>
              <a:rPr lang="en-US"/>
              <a:t>Preliminary Design</a:t>
            </a:r>
          </a:p>
        </p:txBody>
      </p:sp>
      <p:pic>
        <p:nvPicPr>
          <p:cNvPr id="4" name="Picture 3">
            <a:extLst>
              <a:ext uri="{FF2B5EF4-FFF2-40B4-BE49-F238E27FC236}">
                <a16:creationId xmlns:a16="http://schemas.microsoft.com/office/drawing/2014/main" id="{EB2554FF-4D83-6F20-772D-B5AED4004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08" y="3073172"/>
            <a:ext cx="10413383" cy="932770"/>
          </a:xfrm>
          <a:prstGeom prst="rect">
            <a:avLst/>
          </a:prstGeom>
        </p:spPr>
      </p:pic>
      <p:sp>
        <p:nvSpPr>
          <p:cNvPr id="3" name="Rectangle: Rounded Corners 2">
            <a:extLst>
              <a:ext uri="{FF2B5EF4-FFF2-40B4-BE49-F238E27FC236}">
                <a16:creationId xmlns:a16="http://schemas.microsoft.com/office/drawing/2014/main" id="{8BE5F5D8-E6CB-D08F-656F-67B883941E68}"/>
              </a:ext>
            </a:extLst>
          </p:cNvPr>
          <p:cNvSpPr/>
          <p:nvPr/>
        </p:nvSpPr>
        <p:spPr>
          <a:xfrm>
            <a:off x="7302808" y="3085872"/>
            <a:ext cx="1866592" cy="93277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24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A262-71AB-005B-BBAD-40FB9EBA835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84A4F3-DA35-1CB8-BD75-D037E07DC05E}"/>
              </a:ext>
            </a:extLst>
          </p:cNvPr>
          <p:cNvSpPr txBox="1"/>
          <p:nvPr/>
        </p:nvSpPr>
        <p:spPr>
          <a:xfrm>
            <a:off x="-5043" y="295834"/>
            <a:ext cx="121970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cap="all" spc="200">
                <a:solidFill>
                  <a:srgbClr val="262626"/>
                </a:solidFill>
                <a:latin typeface="+mj-lt"/>
                <a:ea typeface="+mj-ea"/>
                <a:cs typeface="+mj-cs"/>
              </a:rPr>
              <a:t>Problem Statement</a:t>
            </a:r>
            <a:endParaRPr lang="en-US">
              <a:ea typeface="+mj-ea"/>
              <a:cs typeface="+mj-cs"/>
            </a:endParaRPr>
          </a:p>
        </p:txBody>
      </p:sp>
      <p:pic>
        <p:nvPicPr>
          <p:cNvPr id="7" name="Picture 6" descr="A graph showing the number of oncology diagnostics market size&#10;&#10;Description automatically generated">
            <a:extLst>
              <a:ext uri="{FF2B5EF4-FFF2-40B4-BE49-F238E27FC236}">
                <a16:creationId xmlns:a16="http://schemas.microsoft.com/office/drawing/2014/main" id="{51D5711B-02DF-5786-D3E5-888AE6DDA79D}"/>
              </a:ext>
            </a:extLst>
          </p:cNvPr>
          <p:cNvPicPr>
            <a:picLocks noChangeAspect="1"/>
          </p:cNvPicPr>
          <p:nvPr/>
        </p:nvPicPr>
        <p:blipFill rotWithShape="1">
          <a:blip r:embed="rId3"/>
          <a:srcRect l="8188" t="14544" r="4495" b="9133"/>
          <a:stretch/>
        </p:blipFill>
        <p:spPr>
          <a:xfrm>
            <a:off x="510778" y="2492970"/>
            <a:ext cx="5597935" cy="2944653"/>
          </a:xfrm>
          <a:prstGeom prst="rect">
            <a:avLst/>
          </a:prstGeom>
        </p:spPr>
      </p:pic>
      <p:sp>
        <p:nvSpPr>
          <p:cNvPr id="8" name="TextBox 7">
            <a:extLst>
              <a:ext uri="{FF2B5EF4-FFF2-40B4-BE49-F238E27FC236}">
                <a16:creationId xmlns:a16="http://schemas.microsoft.com/office/drawing/2014/main" id="{A3E936CE-A680-6341-F5D9-495F3769F4BA}"/>
              </a:ext>
            </a:extLst>
          </p:cNvPr>
          <p:cNvSpPr txBox="1"/>
          <p:nvPr/>
        </p:nvSpPr>
        <p:spPr>
          <a:xfrm>
            <a:off x="510522" y="1986696"/>
            <a:ext cx="5492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a:cs typeface="Helvetica"/>
              </a:rPr>
              <a:t>The demand for cancer diagnosis is increasing.</a:t>
            </a:r>
            <a:endParaRPr lang="en-US"/>
          </a:p>
        </p:txBody>
      </p:sp>
      <p:sp>
        <p:nvSpPr>
          <p:cNvPr id="10" name="TextBox 9">
            <a:extLst>
              <a:ext uri="{FF2B5EF4-FFF2-40B4-BE49-F238E27FC236}">
                <a16:creationId xmlns:a16="http://schemas.microsoft.com/office/drawing/2014/main" id="{48884712-552D-83C8-F0E8-78292925B0CC}"/>
              </a:ext>
            </a:extLst>
          </p:cNvPr>
          <p:cNvSpPr txBox="1"/>
          <p:nvPr/>
        </p:nvSpPr>
        <p:spPr>
          <a:xfrm>
            <a:off x="6687351" y="1990960"/>
            <a:ext cx="49533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Helvetica"/>
                <a:cs typeface="Helvetica"/>
              </a:rPr>
              <a:t>As a result, time to treatment is increasing.</a:t>
            </a:r>
          </a:p>
        </p:txBody>
      </p:sp>
      <p:sp>
        <p:nvSpPr>
          <p:cNvPr id="3" name="TextBox 2">
            <a:extLst>
              <a:ext uri="{FF2B5EF4-FFF2-40B4-BE49-F238E27FC236}">
                <a16:creationId xmlns:a16="http://schemas.microsoft.com/office/drawing/2014/main" id="{AF5609AA-7D6A-5294-B98D-0D55906AEBD8}"/>
              </a:ext>
            </a:extLst>
          </p:cNvPr>
          <p:cNvSpPr txBox="1"/>
          <p:nvPr/>
        </p:nvSpPr>
        <p:spPr>
          <a:xfrm>
            <a:off x="545123" y="5433646"/>
            <a:ext cx="54512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YEAR (2022 to 2032) </a:t>
            </a:r>
          </a:p>
          <a:p>
            <a:pPr algn="ctr"/>
            <a:endParaRPr lang="en-US"/>
          </a:p>
          <a:p>
            <a:pPr algn="ctr"/>
            <a:r>
              <a:rPr lang="en-US">
                <a:hlinkClick r:id="rId4"/>
              </a:rPr>
              <a:t>SOURCE</a:t>
            </a:r>
            <a:endParaRPr lang="en-US"/>
          </a:p>
        </p:txBody>
      </p:sp>
      <p:sp>
        <p:nvSpPr>
          <p:cNvPr id="5" name="TextBox 4">
            <a:extLst>
              <a:ext uri="{FF2B5EF4-FFF2-40B4-BE49-F238E27FC236}">
                <a16:creationId xmlns:a16="http://schemas.microsoft.com/office/drawing/2014/main" id="{601BE8AF-06C1-B9D2-D5E5-9C2E3A856752}"/>
              </a:ext>
            </a:extLst>
          </p:cNvPr>
          <p:cNvSpPr txBox="1"/>
          <p:nvPr/>
        </p:nvSpPr>
        <p:spPr>
          <a:xfrm rot="-5400000">
            <a:off x="-1131278" y="3786554"/>
            <a:ext cx="2930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Market Size (USD Billions)</a:t>
            </a:r>
          </a:p>
        </p:txBody>
      </p:sp>
      <p:pic>
        <p:nvPicPr>
          <p:cNvPr id="6" name="Picture 5">
            <a:extLst>
              <a:ext uri="{FF2B5EF4-FFF2-40B4-BE49-F238E27FC236}">
                <a16:creationId xmlns:a16="http://schemas.microsoft.com/office/drawing/2014/main" id="{8CDC8803-39EA-3D6A-DCD4-6037EA4E4E0B}"/>
              </a:ext>
            </a:extLst>
          </p:cNvPr>
          <p:cNvPicPr>
            <a:picLocks noChangeAspect="1"/>
          </p:cNvPicPr>
          <p:nvPr/>
        </p:nvPicPr>
        <p:blipFill rotWithShape="1">
          <a:blip r:embed="rId5"/>
          <a:srcRect l="3577" t="829" r="-2667" b="7478"/>
          <a:stretch/>
        </p:blipFill>
        <p:spPr>
          <a:xfrm>
            <a:off x="6787349" y="2484473"/>
            <a:ext cx="4878520" cy="2933712"/>
          </a:xfrm>
          <a:prstGeom prst="rect">
            <a:avLst/>
          </a:prstGeom>
        </p:spPr>
      </p:pic>
      <p:sp>
        <p:nvSpPr>
          <p:cNvPr id="11" name="TextBox 10">
            <a:extLst>
              <a:ext uri="{FF2B5EF4-FFF2-40B4-BE49-F238E27FC236}">
                <a16:creationId xmlns:a16="http://schemas.microsoft.com/office/drawing/2014/main" id="{6711EFAD-A08D-F98B-F904-4C0F6FE42421}"/>
              </a:ext>
            </a:extLst>
          </p:cNvPr>
          <p:cNvSpPr txBox="1"/>
          <p:nvPr/>
        </p:nvSpPr>
        <p:spPr>
          <a:xfrm>
            <a:off x="6727834" y="5415254"/>
            <a:ext cx="49257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DIAGNOSIS YEAR (2004 to 2013)</a:t>
            </a:r>
          </a:p>
          <a:p>
            <a:pPr algn="ctr"/>
            <a:endParaRPr lang="en-US"/>
          </a:p>
          <a:p>
            <a:pPr algn="ctr"/>
            <a:r>
              <a:rPr lang="en-US">
                <a:hlinkClick r:id="rId6"/>
              </a:rPr>
              <a:t>SOURCE</a:t>
            </a:r>
            <a:endParaRPr lang="en-US"/>
          </a:p>
        </p:txBody>
      </p:sp>
      <p:sp>
        <p:nvSpPr>
          <p:cNvPr id="13" name="TextBox 12">
            <a:extLst>
              <a:ext uri="{FF2B5EF4-FFF2-40B4-BE49-F238E27FC236}">
                <a16:creationId xmlns:a16="http://schemas.microsoft.com/office/drawing/2014/main" id="{7915A50B-91A7-CFAE-96C8-46A8C39F0AC0}"/>
              </a:ext>
            </a:extLst>
          </p:cNvPr>
          <p:cNvSpPr txBox="1"/>
          <p:nvPr/>
        </p:nvSpPr>
        <p:spPr>
          <a:xfrm rot="-5400000">
            <a:off x="5130260" y="3807575"/>
            <a:ext cx="2930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Time To Diagnosis(Days)</a:t>
            </a:r>
          </a:p>
        </p:txBody>
      </p:sp>
      <p:sp>
        <p:nvSpPr>
          <p:cNvPr id="14" name="Rectangle 13">
            <a:extLst>
              <a:ext uri="{FF2B5EF4-FFF2-40B4-BE49-F238E27FC236}">
                <a16:creationId xmlns:a16="http://schemas.microsoft.com/office/drawing/2014/main" id="{B502D5E1-7141-699A-DE50-721863660F95}"/>
              </a:ext>
            </a:extLst>
          </p:cNvPr>
          <p:cNvSpPr/>
          <p:nvPr/>
        </p:nvSpPr>
        <p:spPr>
          <a:xfrm>
            <a:off x="10544566" y="2457879"/>
            <a:ext cx="985765" cy="2960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9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11" grpId="0"/>
      <p:bldP spid="13" grpId="0"/>
      <p:bldP spid="14" grpId="0" animBg="1"/>
      <p:bldP spid="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215508D-1ECE-AA3D-CD52-7DE6C22E706C}"/>
              </a:ext>
            </a:extLst>
          </p:cNvPr>
          <p:cNvPicPr>
            <a:picLocks noChangeAspect="1"/>
          </p:cNvPicPr>
          <p:nvPr/>
        </p:nvPicPr>
        <p:blipFill>
          <a:blip r:embed="rId3"/>
          <a:stretch>
            <a:fillRect/>
          </a:stretch>
        </p:blipFill>
        <p:spPr>
          <a:xfrm>
            <a:off x="2090816" y="837723"/>
            <a:ext cx="7692853" cy="5182554"/>
          </a:xfrm>
          <a:prstGeom prst="rect">
            <a:avLst/>
          </a:prstGeom>
        </p:spPr>
      </p:pic>
      <p:pic>
        <p:nvPicPr>
          <p:cNvPr id="35" name="Picture 34">
            <a:extLst>
              <a:ext uri="{FF2B5EF4-FFF2-40B4-BE49-F238E27FC236}">
                <a16:creationId xmlns:a16="http://schemas.microsoft.com/office/drawing/2014/main" id="{713FA274-A560-8349-A06F-92D59DA754DC}"/>
              </a:ext>
            </a:extLst>
          </p:cNvPr>
          <p:cNvPicPr>
            <a:picLocks noChangeAspect="1"/>
          </p:cNvPicPr>
          <p:nvPr/>
        </p:nvPicPr>
        <p:blipFill>
          <a:blip r:embed="rId4"/>
          <a:stretch>
            <a:fillRect/>
          </a:stretch>
        </p:blipFill>
        <p:spPr>
          <a:xfrm>
            <a:off x="3177669" y="1099455"/>
            <a:ext cx="5519146" cy="4348418"/>
          </a:xfrm>
          <a:prstGeom prst="rect">
            <a:avLst/>
          </a:prstGeom>
        </p:spPr>
      </p:pic>
      <p:cxnSp>
        <p:nvCxnSpPr>
          <p:cNvPr id="3" name="Straight Connector 2">
            <a:extLst>
              <a:ext uri="{FF2B5EF4-FFF2-40B4-BE49-F238E27FC236}">
                <a16:creationId xmlns:a16="http://schemas.microsoft.com/office/drawing/2014/main" id="{EDF1F158-4EBA-CC6B-7B00-725864ED2B8B}"/>
              </a:ext>
            </a:extLst>
          </p:cNvPr>
          <p:cNvCxnSpPr>
            <a:cxnSpLocks/>
          </p:cNvCxnSpPr>
          <p:nvPr/>
        </p:nvCxnSpPr>
        <p:spPr>
          <a:xfrm>
            <a:off x="3664250"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DD74C3E8-4280-872C-33B9-FC61BC7F3304}"/>
              </a:ext>
            </a:extLst>
          </p:cNvPr>
          <p:cNvCxnSpPr>
            <a:cxnSpLocks/>
          </p:cNvCxnSpPr>
          <p:nvPr/>
        </p:nvCxnSpPr>
        <p:spPr>
          <a:xfrm>
            <a:off x="4486121"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BB1081B4-4784-4D08-B013-30F7C7573342}"/>
              </a:ext>
            </a:extLst>
          </p:cNvPr>
          <p:cNvCxnSpPr>
            <a:cxnSpLocks/>
          </p:cNvCxnSpPr>
          <p:nvPr/>
        </p:nvCxnSpPr>
        <p:spPr>
          <a:xfrm>
            <a:off x="5307992"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ECB83640-4BE3-C0E6-F85B-94BFF08AC5D8}"/>
              </a:ext>
            </a:extLst>
          </p:cNvPr>
          <p:cNvCxnSpPr>
            <a:cxnSpLocks/>
          </p:cNvCxnSpPr>
          <p:nvPr/>
        </p:nvCxnSpPr>
        <p:spPr>
          <a:xfrm>
            <a:off x="6129863"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94E2BF3A-BAE0-6A71-0C14-1C959186C47B}"/>
              </a:ext>
            </a:extLst>
          </p:cNvPr>
          <p:cNvCxnSpPr>
            <a:cxnSpLocks/>
          </p:cNvCxnSpPr>
          <p:nvPr/>
        </p:nvCxnSpPr>
        <p:spPr>
          <a:xfrm>
            <a:off x="6951734"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81B3E0F0-C99C-4C7B-1FDD-1D15E2DDD9D7}"/>
              </a:ext>
            </a:extLst>
          </p:cNvPr>
          <p:cNvCxnSpPr>
            <a:cxnSpLocks/>
          </p:cNvCxnSpPr>
          <p:nvPr/>
        </p:nvCxnSpPr>
        <p:spPr>
          <a:xfrm>
            <a:off x="7773605"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9B3674A-B889-D3D7-0FBA-A6B39C884AE8}"/>
              </a:ext>
            </a:extLst>
          </p:cNvPr>
          <p:cNvCxnSpPr>
            <a:cxnSpLocks/>
          </p:cNvCxnSpPr>
          <p:nvPr/>
        </p:nvCxnSpPr>
        <p:spPr>
          <a:xfrm>
            <a:off x="8595476"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8CDDAB5E-A100-93C0-3686-4AAC6EBEA7BB}"/>
              </a:ext>
            </a:extLst>
          </p:cNvPr>
          <p:cNvCxnSpPr>
            <a:cxnSpLocks/>
          </p:cNvCxnSpPr>
          <p:nvPr/>
        </p:nvCxnSpPr>
        <p:spPr>
          <a:xfrm>
            <a:off x="9417347"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5D43099A-E711-183A-04EC-41F2BC1E0A3F}"/>
              </a:ext>
            </a:extLst>
          </p:cNvPr>
          <p:cNvCxnSpPr>
            <a:cxnSpLocks/>
          </p:cNvCxnSpPr>
          <p:nvPr/>
        </p:nvCxnSpPr>
        <p:spPr>
          <a:xfrm>
            <a:off x="2864150" y="1759641"/>
            <a:ext cx="6812834" cy="680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ED59A84-E0EF-E3FB-406C-BB659DF4CF76}"/>
              </a:ext>
            </a:extLst>
          </p:cNvPr>
          <p:cNvCxnSpPr>
            <a:cxnSpLocks/>
          </p:cNvCxnSpPr>
          <p:nvPr/>
        </p:nvCxnSpPr>
        <p:spPr>
          <a:xfrm flipV="1">
            <a:off x="2864150" y="2566541"/>
            <a:ext cx="6812834" cy="6807"/>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666E6F1C-2A8F-B787-DC94-A8EFA938E8A7}"/>
              </a:ext>
            </a:extLst>
          </p:cNvPr>
          <p:cNvCxnSpPr>
            <a:cxnSpLocks/>
          </p:cNvCxnSpPr>
          <p:nvPr/>
        </p:nvCxnSpPr>
        <p:spPr>
          <a:xfrm>
            <a:off x="2864150" y="3387055"/>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2796EFC7-40BA-EF3C-7BA3-ECD662096C23}"/>
              </a:ext>
            </a:extLst>
          </p:cNvPr>
          <p:cNvCxnSpPr>
            <a:cxnSpLocks/>
          </p:cNvCxnSpPr>
          <p:nvPr/>
        </p:nvCxnSpPr>
        <p:spPr>
          <a:xfrm>
            <a:off x="2864150" y="4200762"/>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887A1D19-7B0F-45F9-0721-3F2A7AFABEAD}"/>
              </a:ext>
            </a:extLst>
          </p:cNvPr>
          <p:cNvCxnSpPr>
            <a:cxnSpLocks/>
          </p:cNvCxnSpPr>
          <p:nvPr/>
        </p:nvCxnSpPr>
        <p:spPr>
          <a:xfrm>
            <a:off x="2864150" y="5014469"/>
            <a:ext cx="6812834" cy="0"/>
          </a:xfrm>
          <a:prstGeom prst="line">
            <a:avLst/>
          </a:prstGeom>
        </p:spPr>
        <p:style>
          <a:lnRef idx="2">
            <a:schemeClr val="dk1"/>
          </a:lnRef>
          <a:fillRef idx="0">
            <a:schemeClr val="dk1"/>
          </a:fillRef>
          <a:effectRef idx="1">
            <a:schemeClr val="dk1"/>
          </a:effectRef>
          <a:fontRef idx="minor">
            <a:schemeClr val="tx1"/>
          </a:fontRef>
        </p:style>
      </p:cxnSp>
      <p:sp>
        <p:nvSpPr>
          <p:cNvPr id="18" name="Rectangle 17">
            <a:extLst>
              <a:ext uri="{FF2B5EF4-FFF2-40B4-BE49-F238E27FC236}">
                <a16:creationId xmlns:a16="http://schemas.microsoft.com/office/drawing/2014/main" id="{C16A0E62-3C79-994A-C8DC-CAB6AEA5D900}"/>
              </a:ext>
            </a:extLst>
          </p:cNvPr>
          <p:cNvSpPr/>
          <p:nvPr/>
        </p:nvSpPr>
        <p:spPr>
          <a:xfrm>
            <a:off x="2440984" y="558162"/>
            <a:ext cx="1645920" cy="157497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n-US" sz="2800">
              <a:solidFill>
                <a:schemeClr val="tx2"/>
              </a:solidFill>
            </a:endParaRPr>
          </a:p>
        </p:txBody>
      </p:sp>
      <p:sp>
        <p:nvSpPr>
          <p:cNvPr id="21" name="Rectangle 20">
            <a:extLst>
              <a:ext uri="{FF2B5EF4-FFF2-40B4-BE49-F238E27FC236}">
                <a16:creationId xmlns:a16="http://schemas.microsoft.com/office/drawing/2014/main" id="{403C8A64-C8A9-ACF0-2754-AD983396EF19}"/>
              </a:ext>
            </a:extLst>
          </p:cNvPr>
          <p:cNvSpPr/>
          <p:nvPr/>
        </p:nvSpPr>
        <p:spPr>
          <a:xfrm>
            <a:off x="8202871" y="558162"/>
            <a:ext cx="1604390" cy="157663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2" name="Rectangle 21">
            <a:extLst>
              <a:ext uri="{FF2B5EF4-FFF2-40B4-BE49-F238E27FC236}">
                <a16:creationId xmlns:a16="http://schemas.microsoft.com/office/drawing/2014/main" id="{C99951AB-B558-B997-5857-8BCF18003B80}"/>
              </a:ext>
            </a:extLst>
          </p:cNvPr>
          <p:cNvSpPr/>
          <p:nvPr/>
        </p:nvSpPr>
        <p:spPr>
          <a:xfrm>
            <a:off x="2445011" y="1365062"/>
            <a:ext cx="1636154" cy="16151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 name="TextBox 1">
            <a:extLst>
              <a:ext uri="{FF2B5EF4-FFF2-40B4-BE49-F238E27FC236}">
                <a16:creationId xmlns:a16="http://schemas.microsoft.com/office/drawing/2014/main" id="{9D6184C7-FBC8-EFF5-C8CF-B3C53D6C05D0}"/>
              </a:ext>
            </a:extLst>
          </p:cNvPr>
          <p:cNvSpPr txBox="1"/>
          <p:nvPr/>
        </p:nvSpPr>
        <p:spPr>
          <a:xfrm>
            <a:off x="5582242" y="6097157"/>
            <a:ext cx="710003" cy="646331"/>
          </a:xfrm>
          <a:prstGeom prst="rect">
            <a:avLst/>
          </a:prstGeom>
          <a:noFill/>
        </p:spPr>
        <p:txBody>
          <a:bodyPr wrap="none" rtlCol="0">
            <a:spAutoFit/>
          </a:bodyPr>
          <a:lstStyle/>
          <a:p>
            <a:r>
              <a:rPr lang="en-US"/>
              <a:t>pixels</a:t>
            </a:r>
          </a:p>
          <a:p>
            <a:endParaRPr lang="en-US"/>
          </a:p>
        </p:txBody>
      </p:sp>
      <p:sp>
        <p:nvSpPr>
          <p:cNvPr id="11" name="TextBox 10">
            <a:extLst>
              <a:ext uri="{FF2B5EF4-FFF2-40B4-BE49-F238E27FC236}">
                <a16:creationId xmlns:a16="http://schemas.microsoft.com/office/drawing/2014/main" id="{A0C7BBC3-EC25-E7A0-780D-B6EFFAC717CE}"/>
              </a:ext>
            </a:extLst>
          </p:cNvPr>
          <p:cNvSpPr txBox="1"/>
          <p:nvPr/>
        </p:nvSpPr>
        <p:spPr>
          <a:xfrm rot="16200000">
            <a:off x="1531704" y="3024429"/>
            <a:ext cx="710003" cy="646331"/>
          </a:xfrm>
          <a:prstGeom prst="rect">
            <a:avLst/>
          </a:prstGeom>
          <a:noFill/>
        </p:spPr>
        <p:txBody>
          <a:bodyPr wrap="none" rtlCol="0">
            <a:spAutoFit/>
          </a:bodyPr>
          <a:lstStyle/>
          <a:p>
            <a:r>
              <a:rPr lang="en-US"/>
              <a:t>pixels</a:t>
            </a:r>
          </a:p>
          <a:p>
            <a:endParaRPr lang="en-US"/>
          </a:p>
        </p:txBody>
      </p:sp>
      <p:sp>
        <p:nvSpPr>
          <p:cNvPr id="12" name="Rectangle 11">
            <a:extLst>
              <a:ext uri="{FF2B5EF4-FFF2-40B4-BE49-F238E27FC236}">
                <a16:creationId xmlns:a16="http://schemas.microsoft.com/office/drawing/2014/main" id="{7889AA02-92A0-C904-A297-3D5B0164A180}"/>
              </a:ext>
            </a:extLst>
          </p:cNvPr>
          <p:cNvSpPr/>
          <p:nvPr/>
        </p:nvSpPr>
        <p:spPr>
          <a:xfrm>
            <a:off x="4090561" y="1365062"/>
            <a:ext cx="1605380" cy="16151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19" name="Rectangle 18">
            <a:extLst>
              <a:ext uri="{FF2B5EF4-FFF2-40B4-BE49-F238E27FC236}">
                <a16:creationId xmlns:a16="http://schemas.microsoft.com/office/drawing/2014/main" id="{9C4ED60A-E497-CB6B-8B84-DDCC3D736758}"/>
              </a:ext>
            </a:extLst>
          </p:cNvPr>
          <p:cNvSpPr/>
          <p:nvPr/>
        </p:nvSpPr>
        <p:spPr>
          <a:xfrm>
            <a:off x="4491776" y="1764196"/>
            <a:ext cx="811224" cy="78409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9" name="Rectangle 28">
            <a:extLst>
              <a:ext uri="{FF2B5EF4-FFF2-40B4-BE49-F238E27FC236}">
                <a16:creationId xmlns:a16="http://schemas.microsoft.com/office/drawing/2014/main" id="{B9253CB6-9ABF-36C9-5C95-37CDB5B6F066}"/>
              </a:ext>
            </a:extLst>
          </p:cNvPr>
          <p:cNvSpPr/>
          <p:nvPr/>
        </p:nvSpPr>
        <p:spPr>
          <a:xfrm>
            <a:off x="8207516" y="1365062"/>
            <a:ext cx="1604392" cy="159103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0" name="Rectangle 29">
            <a:extLst>
              <a:ext uri="{FF2B5EF4-FFF2-40B4-BE49-F238E27FC236}">
                <a16:creationId xmlns:a16="http://schemas.microsoft.com/office/drawing/2014/main" id="{CD8306A5-D6E6-119F-A46A-92A90C5F63AE}"/>
              </a:ext>
            </a:extLst>
          </p:cNvPr>
          <p:cNvSpPr/>
          <p:nvPr/>
        </p:nvSpPr>
        <p:spPr>
          <a:xfrm>
            <a:off x="2435245" y="2138736"/>
            <a:ext cx="1645920" cy="16459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1" name="Rectangle 30">
            <a:extLst>
              <a:ext uri="{FF2B5EF4-FFF2-40B4-BE49-F238E27FC236}">
                <a16:creationId xmlns:a16="http://schemas.microsoft.com/office/drawing/2014/main" id="{9D6C0511-F683-8B1A-FFD3-0D62D0F99E5A}"/>
              </a:ext>
            </a:extLst>
          </p:cNvPr>
          <p:cNvSpPr/>
          <p:nvPr/>
        </p:nvSpPr>
        <p:spPr>
          <a:xfrm>
            <a:off x="5315514" y="2585748"/>
            <a:ext cx="816158" cy="7876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Tree>
    <p:extLst>
      <p:ext uri="{BB962C8B-B14F-4D97-AF65-F5344CB8AC3E}">
        <p14:creationId xmlns:p14="http://schemas.microsoft.com/office/powerpoint/2010/main" val="11728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0" nodeType="clickEffect">
                                  <p:stCondLst>
                                    <p:cond delay="0"/>
                                  </p:stCondLst>
                                  <p:childTnLst>
                                    <p:animMotion origin="layout" path="M 1.66667E-6 -2.22222E-6 L 0.47018 -2.22222E-6 " pathEditMode="relative" rAng="0" ptsTypes="AA">
                                      <p:cBhvr>
                                        <p:cTn id="53" dur="2000" fill="hold"/>
                                        <p:tgtEl>
                                          <p:spTgt spid="18"/>
                                        </p:tgtEl>
                                        <p:attrNameLst>
                                          <p:attrName>ppt_x</p:attrName>
                                          <p:attrName>ppt_y</p:attrName>
                                        </p:attrNameLst>
                                      </p:cBhvr>
                                      <p:rCtr x="23503" y="0"/>
                                    </p:animMotion>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0"/>
                            </p:stCondLst>
                            <p:childTnLst>
                              <p:par>
                                <p:cTn id="59" presetID="63" presetClass="path" presetSubtype="0" accel="50000" decel="50000" fill="hold" grpId="0" nodeType="afterEffect">
                                  <p:stCondLst>
                                    <p:cond delay="0"/>
                                  </p:stCondLst>
                                  <p:childTnLst>
                                    <p:animMotion origin="layout" path="M -0.00117 0.00116 L -0.47044 0.11968 " pathEditMode="relative" rAng="0" ptsTypes="AA">
                                      <p:cBhvr>
                                        <p:cTn id="60" dur="2000" fill="hold"/>
                                        <p:tgtEl>
                                          <p:spTgt spid="21"/>
                                        </p:tgtEl>
                                        <p:attrNameLst>
                                          <p:attrName>ppt_x</p:attrName>
                                          <p:attrName>ppt_y</p:attrName>
                                        </p:attrNameLst>
                                      </p:cBhvr>
                                      <p:rCtr x="-23464" y="5926"/>
                                    </p:animMotion>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par>
                          <p:cTn id="65" fill="hold">
                            <p:stCondLst>
                              <p:cond delay="0"/>
                            </p:stCondLst>
                            <p:childTnLst>
                              <p:par>
                                <p:cTn id="66" presetID="63" presetClass="path" presetSubtype="0" accel="50000" decel="50000" fill="hold" grpId="0" nodeType="afterEffect">
                                  <p:stCondLst>
                                    <p:cond delay="0"/>
                                  </p:stCondLst>
                                  <p:childTnLst>
                                    <p:animMotion origin="layout" path="M 1.25E-6 -1.85185E-6 L 0.13242 -1.85185E-6 " pathEditMode="relative" rAng="0" ptsTypes="AA">
                                      <p:cBhvr>
                                        <p:cTn id="67" dur="2000" fill="hold"/>
                                        <p:tgtEl>
                                          <p:spTgt spid="22"/>
                                        </p:tgtEl>
                                        <p:attrNameLst>
                                          <p:attrName>ppt_x</p:attrName>
                                          <p:attrName>ppt_y</p:attrName>
                                        </p:attrNameLst>
                                      </p:cBhvr>
                                      <p:rCtr x="6615" y="0"/>
                                    </p:animMotion>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1" nodeType="click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par>
                          <p:cTn id="76" fill="hold">
                            <p:stCondLst>
                              <p:cond delay="0"/>
                            </p:stCondLst>
                            <p:childTnLst>
                              <p:par>
                                <p:cTn id="77" presetID="63" presetClass="path" presetSubtype="0" accel="50000" decel="50000" fill="hold" grpId="0" nodeType="afterEffect">
                                  <p:stCondLst>
                                    <p:cond delay="0"/>
                                  </p:stCondLst>
                                  <p:childTnLst>
                                    <p:animMotion origin="layout" path="M -4.79167E-6 -1.48148E-6 L 0.33646 0.0007 " pathEditMode="relative" rAng="0" ptsTypes="AA">
                                      <p:cBhvr>
                                        <p:cTn id="78" dur="2000" fill="hold"/>
                                        <p:tgtEl>
                                          <p:spTgt spid="12"/>
                                        </p:tgtEl>
                                        <p:attrNameLst>
                                          <p:attrName>ppt_x</p:attrName>
                                          <p:attrName>ppt_y</p:attrName>
                                        </p:attrNameLst>
                                      </p:cBhvr>
                                      <p:rCtr x="16823" y="23"/>
                                    </p:animMotion>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par>
                          <p:cTn id="83" fill="hold">
                            <p:stCondLst>
                              <p:cond delay="0"/>
                            </p:stCondLst>
                            <p:childTnLst>
                              <p:par>
                                <p:cTn id="84" presetID="63" presetClass="path" presetSubtype="0" accel="50000" decel="50000" fill="hold" grpId="0" nodeType="afterEffect">
                                  <p:stCondLst>
                                    <p:cond delay="0"/>
                                  </p:stCondLst>
                                  <p:childTnLst>
                                    <p:animMotion origin="layout" path="M -0.00117 0.00116 L -0.47045 0.11968 " pathEditMode="relative" rAng="0" ptsTypes="AA">
                                      <p:cBhvr>
                                        <p:cTn id="85" dur="2000" fill="hold"/>
                                        <p:tgtEl>
                                          <p:spTgt spid="29"/>
                                        </p:tgtEl>
                                        <p:attrNameLst>
                                          <p:attrName>ppt_x</p:attrName>
                                          <p:attrName>ppt_y</p:attrName>
                                        </p:attrNameLst>
                                      </p:cBhvr>
                                      <p:rCtr x="-23464" y="5926"/>
                                    </p:animMotion>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1" nodeType="click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par>
                          <p:cTn id="90" fill="hold">
                            <p:stCondLst>
                              <p:cond delay="0"/>
                            </p:stCondLst>
                            <p:childTnLst>
                              <p:par>
                                <p:cTn id="91" presetID="63" presetClass="path" presetSubtype="0" accel="50000" decel="50000" fill="hold" grpId="0" nodeType="afterEffect">
                                  <p:stCondLst>
                                    <p:cond delay="0"/>
                                  </p:stCondLst>
                                  <p:childTnLst>
                                    <p:animMotion origin="layout" path="M 2.5E-6 -2.96296E-6 L 0.19648 -2.96296E-6 " pathEditMode="relative" rAng="0" ptsTypes="AA">
                                      <p:cBhvr>
                                        <p:cTn id="92" dur="2000" fill="hold"/>
                                        <p:tgtEl>
                                          <p:spTgt spid="30"/>
                                        </p:tgtEl>
                                        <p:attrNameLst>
                                          <p:attrName>ppt_x</p:attrName>
                                          <p:attrName>ppt_y</p:attrName>
                                        </p:attrNameLst>
                                      </p:cBhvr>
                                      <p:rCtr x="9818" y="0"/>
                                    </p:animMotion>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animBg="1"/>
      <p:bldP spid="21" grpId="1" animBg="1"/>
      <p:bldP spid="22" grpId="0" animBg="1"/>
      <p:bldP spid="22" grpId="1" animBg="1"/>
      <p:bldP spid="12" grpId="0" animBg="1"/>
      <p:bldP spid="12" grpId="1" animBg="1"/>
      <p:bldP spid="19" grpId="0" animBg="1"/>
      <p:bldP spid="29" grpId="0" animBg="1"/>
      <p:bldP spid="29" grpId="1" animBg="1"/>
      <p:bldP spid="30" grpId="0" animBg="1"/>
      <p:bldP spid="30" grpId="1"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D986-1A7B-7D99-2F0A-C34369285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12500-6817-C579-60DB-C01AC5CDF2F0}"/>
              </a:ext>
            </a:extLst>
          </p:cNvPr>
          <p:cNvSpPr>
            <a:spLocks noGrp="1"/>
          </p:cNvSpPr>
          <p:nvPr>
            <p:ph type="title"/>
          </p:nvPr>
        </p:nvSpPr>
        <p:spPr>
          <a:xfrm>
            <a:off x="2231136" y="405891"/>
            <a:ext cx="7729728" cy="1188720"/>
          </a:xfrm>
        </p:spPr>
        <p:txBody>
          <a:bodyPr/>
          <a:lstStyle/>
          <a:p>
            <a:r>
              <a:rPr lang="en-US"/>
              <a:t>Frame to patch</a:t>
            </a:r>
          </a:p>
        </p:txBody>
      </p:sp>
      <p:pic>
        <p:nvPicPr>
          <p:cNvPr id="4" name="Picture 3" descr="A grid with a pink and green pattern&#10;&#10;Description automatically generated">
            <a:extLst>
              <a:ext uri="{FF2B5EF4-FFF2-40B4-BE49-F238E27FC236}">
                <a16:creationId xmlns:a16="http://schemas.microsoft.com/office/drawing/2014/main" id="{085A6DEB-F27F-E6D1-52ED-5005939502F5}"/>
              </a:ext>
            </a:extLst>
          </p:cNvPr>
          <p:cNvPicPr>
            <a:picLocks noChangeAspect="1"/>
          </p:cNvPicPr>
          <p:nvPr/>
        </p:nvPicPr>
        <p:blipFill>
          <a:blip r:embed="rId3"/>
          <a:stretch>
            <a:fillRect/>
          </a:stretch>
        </p:blipFill>
        <p:spPr>
          <a:xfrm>
            <a:off x="3124200" y="2056235"/>
            <a:ext cx="5943600" cy="4100195"/>
          </a:xfrm>
          <a:prstGeom prst="rect">
            <a:avLst/>
          </a:prstGeom>
        </p:spPr>
      </p:pic>
    </p:spTree>
    <p:extLst>
      <p:ext uri="{BB962C8B-B14F-4D97-AF65-F5344CB8AC3E}">
        <p14:creationId xmlns:p14="http://schemas.microsoft.com/office/powerpoint/2010/main" val="169241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215508D-1ECE-AA3D-CD52-7DE6C22E706C}"/>
              </a:ext>
            </a:extLst>
          </p:cNvPr>
          <p:cNvPicPr>
            <a:picLocks noChangeAspect="1"/>
          </p:cNvPicPr>
          <p:nvPr/>
        </p:nvPicPr>
        <p:blipFill>
          <a:blip r:embed="rId3"/>
          <a:stretch>
            <a:fillRect/>
          </a:stretch>
        </p:blipFill>
        <p:spPr>
          <a:xfrm>
            <a:off x="2090816" y="837723"/>
            <a:ext cx="7692853" cy="5182554"/>
          </a:xfrm>
          <a:prstGeom prst="rect">
            <a:avLst/>
          </a:prstGeom>
        </p:spPr>
      </p:pic>
      <p:pic>
        <p:nvPicPr>
          <p:cNvPr id="35" name="Picture 34">
            <a:extLst>
              <a:ext uri="{FF2B5EF4-FFF2-40B4-BE49-F238E27FC236}">
                <a16:creationId xmlns:a16="http://schemas.microsoft.com/office/drawing/2014/main" id="{713FA274-A560-8349-A06F-92D59DA754DC}"/>
              </a:ext>
            </a:extLst>
          </p:cNvPr>
          <p:cNvPicPr>
            <a:picLocks noChangeAspect="1"/>
          </p:cNvPicPr>
          <p:nvPr/>
        </p:nvPicPr>
        <p:blipFill>
          <a:blip r:embed="rId4"/>
          <a:stretch>
            <a:fillRect/>
          </a:stretch>
        </p:blipFill>
        <p:spPr>
          <a:xfrm>
            <a:off x="3177669" y="1099455"/>
            <a:ext cx="5519146" cy="4348418"/>
          </a:xfrm>
          <a:prstGeom prst="rect">
            <a:avLst/>
          </a:prstGeom>
        </p:spPr>
      </p:pic>
      <p:cxnSp>
        <p:nvCxnSpPr>
          <p:cNvPr id="3" name="Straight Connector 2">
            <a:extLst>
              <a:ext uri="{FF2B5EF4-FFF2-40B4-BE49-F238E27FC236}">
                <a16:creationId xmlns:a16="http://schemas.microsoft.com/office/drawing/2014/main" id="{EDF1F158-4EBA-CC6B-7B00-725864ED2B8B}"/>
              </a:ext>
            </a:extLst>
          </p:cNvPr>
          <p:cNvCxnSpPr>
            <a:cxnSpLocks/>
          </p:cNvCxnSpPr>
          <p:nvPr/>
        </p:nvCxnSpPr>
        <p:spPr>
          <a:xfrm>
            <a:off x="3664250"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4" name="Straight Connector 3">
            <a:extLst>
              <a:ext uri="{FF2B5EF4-FFF2-40B4-BE49-F238E27FC236}">
                <a16:creationId xmlns:a16="http://schemas.microsoft.com/office/drawing/2014/main" id="{DD74C3E8-4280-872C-33B9-FC61BC7F3304}"/>
              </a:ext>
            </a:extLst>
          </p:cNvPr>
          <p:cNvCxnSpPr>
            <a:cxnSpLocks/>
          </p:cNvCxnSpPr>
          <p:nvPr/>
        </p:nvCxnSpPr>
        <p:spPr>
          <a:xfrm>
            <a:off x="4486121"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BB1081B4-4784-4D08-B013-30F7C7573342}"/>
              </a:ext>
            </a:extLst>
          </p:cNvPr>
          <p:cNvCxnSpPr>
            <a:cxnSpLocks/>
          </p:cNvCxnSpPr>
          <p:nvPr/>
        </p:nvCxnSpPr>
        <p:spPr>
          <a:xfrm>
            <a:off x="5307992"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ECB83640-4BE3-C0E6-F85B-94BFF08AC5D8}"/>
              </a:ext>
            </a:extLst>
          </p:cNvPr>
          <p:cNvCxnSpPr>
            <a:cxnSpLocks/>
          </p:cNvCxnSpPr>
          <p:nvPr/>
        </p:nvCxnSpPr>
        <p:spPr>
          <a:xfrm>
            <a:off x="6129863"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94E2BF3A-BAE0-6A71-0C14-1C959186C47B}"/>
              </a:ext>
            </a:extLst>
          </p:cNvPr>
          <p:cNvCxnSpPr>
            <a:cxnSpLocks/>
          </p:cNvCxnSpPr>
          <p:nvPr/>
        </p:nvCxnSpPr>
        <p:spPr>
          <a:xfrm>
            <a:off x="6951734"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81B3E0F0-C99C-4C7B-1FDD-1D15E2DDD9D7}"/>
              </a:ext>
            </a:extLst>
          </p:cNvPr>
          <p:cNvCxnSpPr>
            <a:cxnSpLocks/>
          </p:cNvCxnSpPr>
          <p:nvPr/>
        </p:nvCxnSpPr>
        <p:spPr>
          <a:xfrm>
            <a:off x="7773605"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E9B3674A-B889-D3D7-0FBA-A6B39C884AE8}"/>
              </a:ext>
            </a:extLst>
          </p:cNvPr>
          <p:cNvCxnSpPr>
            <a:cxnSpLocks/>
          </p:cNvCxnSpPr>
          <p:nvPr/>
        </p:nvCxnSpPr>
        <p:spPr>
          <a:xfrm>
            <a:off x="8595476"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8CDDAB5E-A100-93C0-3686-4AAC6EBEA7BB}"/>
              </a:ext>
            </a:extLst>
          </p:cNvPr>
          <p:cNvCxnSpPr>
            <a:cxnSpLocks/>
          </p:cNvCxnSpPr>
          <p:nvPr/>
        </p:nvCxnSpPr>
        <p:spPr>
          <a:xfrm>
            <a:off x="9417347" y="959541"/>
            <a:ext cx="0" cy="4776108"/>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5D43099A-E711-183A-04EC-41F2BC1E0A3F}"/>
              </a:ext>
            </a:extLst>
          </p:cNvPr>
          <p:cNvCxnSpPr>
            <a:cxnSpLocks/>
          </p:cNvCxnSpPr>
          <p:nvPr/>
        </p:nvCxnSpPr>
        <p:spPr>
          <a:xfrm>
            <a:off x="2864150" y="1759641"/>
            <a:ext cx="6812834" cy="680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6ED59A84-E0EF-E3FB-406C-BB659DF4CF76}"/>
              </a:ext>
            </a:extLst>
          </p:cNvPr>
          <p:cNvCxnSpPr>
            <a:cxnSpLocks/>
          </p:cNvCxnSpPr>
          <p:nvPr/>
        </p:nvCxnSpPr>
        <p:spPr>
          <a:xfrm flipV="1">
            <a:off x="2864150" y="2566541"/>
            <a:ext cx="6812834" cy="6807"/>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666E6F1C-2A8F-B787-DC94-A8EFA938E8A7}"/>
              </a:ext>
            </a:extLst>
          </p:cNvPr>
          <p:cNvCxnSpPr>
            <a:cxnSpLocks/>
          </p:cNvCxnSpPr>
          <p:nvPr/>
        </p:nvCxnSpPr>
        <p:spPr>
          <a:xfrm>
            <a:off x="2864150" y="3387055"/>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2796EFC7-40BA-EF3C-7BA3-ECD662096C23}"/>
              </a:ext>
            </a:extLst>
          </p:cNvPr>
          <p:cNvCxnSpPr>
            <a:cxnSpLocks/>
          </p:cNvCxnSpPr>
          <p:nvPr/>
        </p:nvCxnSpPr>
        <p:spPr>
          <a:xfrm>
            <a:off x="2864150" y="4200762"/>
            <a:ext cx="6812834"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887A1D19-7B0F-45F9-0721-3F2A7AFABEAD}"/>
              </a:ext>
            </a:extLst>
          </p:cNvPr>
          <p:cNvCxnSpPr>
            <a:cxnSpLocks/>
          </p:cNvCxnSpPr>
          <p:nvPr/>
        </p:nvCxnSpPr>
        <p:spPr>
          <a:xfrm>
            <a:off x="2864150" y="5014469"/>
            <a:ext cx="6812834" cy="0"/>
          </a:xfrm>
          <a:prstGeom prst="line">
            <a:avLst/>
          </a:prstGeom>
        </p:spPr>
        <p:style>
          <a:lnRef idx="2">
            <a:schemeClr val="dk1"/>
          </a:lnRef>
          <a:fillRef idx="0">
            <a:schemeClr val="dk1"/>
          </a:fillRef>
          <a:effectRef idx="1">
            <a:schemeClr val="dk1"/>
          </a:effectRef>
          <a:fontRef idx="minor">
            <a:schemeClr val="tx1"/>
          </a:fontRef>
        </p:style>
      </p:cxnSp>
      <p:sp>
        <p:nvSpPr>
          <p:cNvPr id="2" name="TextBox 1">
            <a:extLst>
              <a:ext uri="{FF2B5EF4-FFF2-40B4-BE49-F238E27FC236}">
                <a16:creationId xmlns:a16="http://schemas.microsoft.com/office/drawing/2014/main" id="{9D6184C7-FBC8-EFF5-C8CF-B3C53D6C05D0}"/>
              </a:ext>
            </a:extLst>
          </p:cNvPr>
          <p:cNvSpPr txBox="1"/>
          <p:nvPr/>
        </p:nvSpPr>
        <p:spPr>
          <a:xfrm>
            <a:off x="5582242" y="6097157"/>
            <a:ext cx="710003" cy="646331"/>
          </a:xfrm>
          <a:prstGeom prst="rect">
            <a:avLst/>
          </a:prstGeom>
          <a:noFill/>
        </p:spPr>
        <p:txBody>
          <a:bodyPr wrap="none" rtlCol="0">
            <a:spAutoFit/>
          </a:bodyPr>
          <a:lstStyle/>
          <a:p>
            <a:r>
              <a:rPr lang="en-US"/>
              <a:t>pixels</a:t>
            </a:r>
          </a:p>
          <a:p>
            <a:endParaRPr lang="en-US"/>
          </a:p>
        </p:txBody>
      </p:sp>
      <p:sp>
        <p:nvSpPr>
          <p:cNvPr id="11" name="TextBox 10">
            <a:extLst>
              <a:ext uri="{FF2B5EF4-FFF2-40B4-BE49-F238E27FC236}">
                <a16:creationId xmlns:a16="http://schemas.microsoft.com/office/drawing/2014/main" id="{A0C7BBC3-EC25-E7A0-780D-B6EFFAC717CE}"/>
              </a:ext>
            </a:extLst>
          </p:cNvPr>
          <p:cNvSpPr txBox="1"/>
          <p:nvPr/>
        </p:nvSpPr>
        <p:spPr>
          <a:xfrm rot="16200000">
            <a:off x="1531704" y="3024429"/>
            <a:ext cx="710003" cy="646331"/>
          </a:xfrm>
          <a:prstGeom prst="rect">
            <a:avLst/>
          </a:prstGeom>
          <a:noFill/>
        </p:spPr>
        <p:txBody>
          <a:bodyPr wrap="none" rtlCol="0">
            <a:spAutoFit/>
          </a:bodyPr>
          <a:lstStyle/>
          <a:p>
            <a:r>
              <a:rPr lang="en-US"/>
              <a:t>pixels</a:t>
            </a:r>
          </a:p>
          <a:p>
            <a:endParaRPr lang="en-US"/>
          </a:p>
        </p:txBody>
      </p:sp>
      <p:sp>
        <p:nvSpPr>
          <p:cNvPr id="19" name="Rectangle 18">
            <a:extLst>
              <a:ext uri="{FF2B5EF4-FFF2-40B4-BE49-F238E27FC236}">
                <a16:creationId xmlns:a16="http://schemas.microsoft.com/office/drawing/2014/main" id="{9C4ED60A-E497-CB6B-8B84-DDCC3D736758}"/>
              </a:ext>
            </a:extLst>
          </p:cNvPr>
          <p:cNvSpPr/>
          <p:nvPr/>
        </p:nvSpPr>
        <p:spPr>
          <a:xfrm>
            <a:off x="5321170" y="2576606"/>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1" name="Rectangle 30">
            <a:extLst>
              <a:ext uri="{FF2B5EF4-FFF2-40B4-BE49-F238E27FC236}">
                <a16:creationId xmlns:a16="http://schemas.microsoft.com/office/drawing/2014/main" id="{9D6C0511-F683-8B1A-FFD3-0D62D0F99E5A}"/>
              </a:ext>
            </a:extLst>
          </p:cNvPr>
          <p:cNvSpPr/>
          <p:nvPr/>
        </p:nvSpPr>
        <p:spPr>
          <a:xfrm>
            <a:off x="6153434" y="3387054"/>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0" name="Rectangle 19">
            <a:extLst>
              <a:ext uri="{FF2B5EF4-FFF2-40B4-BE49-F238E27FC236}">
                <a16:creationId xmlns:a16="http://schemas.microsoft.com/office/drawing/2014/main" id="{34C6FA0A-3149-0AE3-5379-B574463E29E7}"/>
              </a:ext>
            </a:extLst>
          </p:cNvPr>
          <p:cNvSpPr/>
          <p:nvPr/>
        </p:nvSpPr>
        <p:spPr>
          <a:xfrm>
            <a:off x="4489363" y="3395168"/>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6" name="Rectangle 25">
            <a:extLst>
              <a:ext uri="{FF2B5EF4-FFF2-40B4-BE49-F238E27FC236}">
                <a16:creationId xmlns:a16="http://schemas.microsoft.com/office/drawing/2014/main" id="{80497D4B-3FCA-4C45-DF8C-05E75DA8A450}"/>
              </a:ext>
            </a:extLst>
          </p:cNvPr>
          <p:cNvSpPr/>
          <p:nvPr/>
        </p:nvSpPr>
        <p:spPr>
          <a:xfrm>
            <a:off x="5310647" y="4200762"/>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7" name="Rectangle 26">
            <a:extLst>
              <a:ext uri="{FF2B5EF4-FFF2-40B4-BE49-F238E27FC236}">
                <a16:creationId xmlns:a16="http://schemas.microsoft.com/office/drawing/2014/main" id="{3D034BD4-9668-1F7B-7203-37ACE5CF78EE}"/>
              </a:ext>
            </a:extLst>
          </p:cNvPr>
          <p:cNvSpPr/>
          <p:nvPr/>
        </p:nvSpPr>
        <p:spPr>
          <a:xfrm>
            <a:off x="2864150" y="959541"/>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8" name="Rectangle 27">
            <a:extLst>
              <a:ext uri="{FF2B5EF4-FFF2-40B4-BE49-F238E27FC236}">
                <a16:creationId xmlns:a16="http://schemas.microsoft.com/office/drawing/2014/main" id="{FEE616F8-B50F-43A9-511A-CD0CE97E06F2}"/>
              </a:ext>
            </a:extLst>
          </p:cNvPr>
          <p:cNvSpPr/>
          <p:nvPr/>
        </p:nvSpPr>
        <p:spPr>
          <a:xfrm>
            <a:off x="3675383" y="951492"/>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9" name="Rectangle 28">
            <a:extLst>
              <a:ext uri="{FF2B5EF4-FFF2-40B4-BE49-F238E27FC236}">
                <a16:creationId xmlns:a16="http://schemas.microsoft.com/office/drawing/2014/main" id="{AADCFCAE-3314-9165-397D-6462B5FD306E}"/>
              </a:ext>
            </a:extLst>
          </p:cNvPr>
          <p:cNvSpPr/>
          <p:nvPr/>
        </p:nvSpPr>
        <p:spPr>
          <a:xfrm>
            <a:off x="2870059" y="1768196"/>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0" name="Rectangle 29">
            <a:extLst>
              <a:ext uri="{FF2B5EF4-FFF2-40B4-BE49-F238E27FC236}">
                <a16:creationId xmlns:a16="http://schemas.microsoft.com/office/drawing/2014/main" id="{C6CBC4B7-1D9F-EDD4-F48A-49726F780D80}"/>
              </a:ext>
            </a:extLst>
          </p:cNvPr>
          <p:cNvSpPr/>
          <p:nvPr/>
        </p:nvSpPr>
        <p:spPr>
          <a:xfrm>
            <a:off x="4497315" y="951492"/>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2" name="Rectangle 31">
            <a:extLst>
              <a:ext uri="{FF2B5EF4-FFF2-40B4-BE49-F238E27FC236}">
                <a16:creationId xmlns:a16="http://schemas.microsoft.com/office/drawing/2014/main" id="{A1A3E3AD-30D3-B1E6-C3AE-5C4BD5397B0A}"/>
              </a:ext>
            </a:extLst>
          </p:cNvPr>
          <p:cNvSpPr/>
          <p:nvPr/>
        </p:nvSpPr>
        <p:spPr>
          <a:xfrm>
            <a:off x="3679192" y="1762984"/>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3" name="Rectangle 32">
            <a:extLst>
              <a:ext uri="{FF2B5EF4-FFF2-40B4-BE49-F238E27FC236}">
                <a16:creationId xmlns:a16="http://schemas.microsoft.com/office/drawing/2014/main" id="{D573CB8F-CDB2-D9F6-F246-DF76F93E8771}"/>
              </a:ext>
            </a:extLst>
          </p:cNvPr>
          <p:cNvSpPr/>
          <p:nvPr/>
        </p:nvSpPr>
        <p:spPr>
          <a:xfrm>
            <a:off x="2873748" y="2582122"/>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12" name="Rectangle 11">
            <a:extLst>
              <a:ext uri="{FF2B5EF4-FFF2-40B4-BE49-F238E27FC236}">
                <a16:creationId xmlns:a16="http://schemas.microsoft.com/office/drawing/2014/main" id="{093132F9-116B-873A-5247-955C4D3C6160}"/>
              </a:ext>
            </a:extLst>
          </p:cNvPr>
          <p:cNvSpPr/>
          <p:nvPr/>
        </p:nvSpPr>
        <p:spPr>
          <a:xfrm>
            <a:off x="5323308" y="951492"/>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18" name="Rectangle 17">
            <a:extLst>
              <a:ext uri="{FF2B5EF4-FFF2-40B4-BE49-F238E27FC236}">
                <a16:creationId xmlns:a16="http://schemas.microsoft.com/office/drawing/2014/main" id="{4DF30459-099B-BD77-DDFE-5799ECA5DB71}"/>
              </a:ext>
            </a:extLst>
          </p:cNvPr>
          <p:cNvSpPr/>
          <p:nvPr/>
        </p:nvSpPr>
        <p:spPr>
          <a:xfrm>
            <a:off x="4503069" y="1780148"/>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1" name="Rectangle 20">
            <a:extLst>
              <a:ext uri="{FF2B5EF4-FFF2-40B4-BE49-F238E27FC236}">
                <a16:creationId xmlns:a16="http://schemas.microsoft.com/office/drawing/2014/main" id="{5A7F882E-E4B2-8292-1E17-7B02D71930FB}"/>
              </a:ext>
            </a:extLst>
          </p:cNvPr>
          <p:cNvSpPr/>
          <p:nvPr/>
        </p:nvSpPr>
        <p:spPr>
          <a:xfrm>
            <a:off x="3677097" y="2583797"/>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2" name="Rectangle 21">
            <a:extLst>
              <a:ext uri="{FF2B5EF4-FFF2-40B4-BE49-F238E27FC236}">
                <a16:creationId xmlns:a16="http://schemas.microsoft.com/office/drawing/2014/main" id="{B4F68295-DC8A-B200-406C-1D04A7F4BA2A}"/>
              </a:ext>
            </a:extLst>
          </p:cNvPr>
          <p:cNvSpPr/>
          <p:nvPr/>
        </p:nvSpPr>
        <p:spPr>
          <a:xfrm>
            <a:off x="2876990" y="3396301"/>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24" name="Rectangle 23">
            <a:extLst>
              <a:ext uri="{FF2B5EF4-FFF2-40B4-BE49-F238E27FC236}">
                <a16:creationId xmlns:a16="http://schemas.microsoft.com/office/drawing/2014/main" id="{D7808698-0686-15A3-57F1-FD1A58CE0B7D}"/>
              </a:ext>
            </a:extLst>
          </p:cNvPr>
          <p:cNvSpPr/>
          <p:nvPr/>
        </p:nvSpPr>
        <p:spPr>
          <a:xfrm>
            <a:off x="2856245" y="4195935"/>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4" name="Rectangle 33">
            <a:extLst>
              <a:ext uri="{FF2B5EF4-FFF2-40B4-BE49-F238E27FC236}">
                <a16:creationId xmlns:a16="http://schemas.microsoft.com/office/drawing/2014/main" id="{7F916BFF-38C9-ABFA-979D-DCA2F27F5F49}"/>
              </a:ext>
            </a:extLst>
          </p:cNvPr>
          <p:cNvSpPr/>
          <p:nvPr/>
        </p:nvSpPr>
        <p:spPr>
          <a:xfrm>
            <a:off x="3682176" y="3396596"/>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6" name="Rectangle 35">
            <a:extLst>
              <a:ext uri="{FF2B5EF4-FFF2-40B4-BE49-F238E27FC236}">
                <a16:creationId xmlns:a16="http://schemas.microsoft.com/office/drawing/2014/main" id="{650A47C6-620A-7CDF-4392-367CFCF7360E}"/>
              </a:ext>
            </a:extLst>
          </p:cNvPr>
          <p:cNvSpPr/>
          <p:nvPr/>
        </p:nvSpPr>
        <p:spPr>
          <a:xfrm>
            <a:off x="4493852" y="2583998"/>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7" name="Rectangle 36">
            <a:extLst>
              <a:ext uri="{FF2B5EF4-FFF2-40B4-BE49-F238E27FC236}">
                <a16:creationId xmlns:a16="http://schemas.microsoft.com/office/drawing/2014/main" id="{9E5CF5BF-F37E-3E08-5AAF-C7C455F8C435}"/>
              </a:ext>
            </a:extLst>
          </p:cNvPr>
          <p:cNvSpPr/>
          <p:nvPr/>
        </p:nvSpPr>
        <p:spPr>
          <a:xfrm>
            <a:off x="5322159" y="1757914"/>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8" name="Rectangle 37">
            <a:extLst>
              <a:ext uri="{FF2B5EF4-FFF2-40B4-BE49-F238E27FC236}">
                <a16:creationId xmlns:a16="http://schemas.microsoft.com/office/drawing/2014/main" id="{1ABE8B2A-5A62-B358-2F74-14E17DD9571E}"/>
              </a:ext>
            </a:extLst>
          </p:cNvPr>
          <p:cNvSpPr/>
          <p:nvPr/>
        </p:nvSpPr>
        <p:spPr>
          <a:xfrm>
            <a:off x="6153573" y="941043"/>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39" name="Rectangle 38">
            <a:extLst>
              <a:ext uri="{FF2B5EF4-FFF2-40B4-BE49-F238E27FC236}">
                <a16:creationId xmlns:a16="http://schemas.microsoft.com/office/drawing/2014/main" id="{DF924CAB-2DD8-D0FF-3F55-6B0CF138CDEC}"/>
              </a:ext>
            </a:extLst>
          </p:cNvPr>
          <p:cNvSpPr/>
          <p:nvPr/>
        </p:nvSpPr>
        <p:spPr>
          <a:xfrm>
            <a:off x="6960792" y="941042"/>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0" name="Rectangle 39">
            <a:extLst>
              <a:ext uri="{FF2B5EF4-FFF2-40B4-BE49-F238E27FC236}">
                <a16:creationId xmlns:a16="http://schemas.microsoft.com/office/drawing/2014/main" id="{EBB79999-F1A0-F4C6-A9FA-FE9EA9EA5514}"/>
              </a:ext>
            </a:extLst>
          </p:cNvPr>
          <p:cNvSpPr/>
          <p:nvPr/>
        </p:nvSpPr>
        <p:spPr>
          <a:xfrm>
            <a:off x="6139466" y="1759307"/>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1" name="Rectangle 40">
            <a:extLst>
              <a:ext uri="{FF2B5EF4-FFF2-40B4-BE49-F238E27FC236}">
                <a16:creationId xmlns:a16="http://schemas.microsoft.com/office/drawing/2014/main" id="{D91E30A7-84D6-FE77-F2DB-A9C77CF6AC7A}"/>
              </a:ext>
            </a:extLst>
          </p:cNvPr>
          <p:cNvSpPr/>
          <p:nvPr/>
        </p:nvSpPr>
        <p:spPr>
          <a:xfrm>
            <a:off x="6144545" y="2577496"/>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2" name="Rectangle 41">
            <a:extLst>
              <a:ext uri="{FF2B5EF4-FFF2-40B4-BE49-F238E27FC236}">
                <a16:creationId xmlns:a16="http://schemas.microsoft.com/office/drawing/2014/main" id="{C47B09F4-9611-0C15-154F-9919DC7C7F36}"/>
              </a:ext>
            </a:extLst>
          </p:cNvPr>
          <p:cNvSpPr/>
          <p:nvPr/>
        </p:nvSpPr>
        <p:spPr>
          <a:xfrm>
            <a:off x="6958892" y="1774787"/>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3" name="Rectangle 42">
            <a:extLst>
              <a:ext uri="{FF2B5EF4-FFF2-40B4-BE49-F238E27FC236}">
                <a16:creationId xmlns:a16="http://schemas.microsoft.com/office/drawing/2014/main" id="{5330E302-5219-FBB6-29F0-8014152628A2}"/>
              </a:ext>
            </a:extLst>
          </p:cNvPr>
          <p:cNvSpPr/>
          <p:nvPr/>
        </p:nvSpPr>
        <p:spPr>
          <a:xfrm>
            <a:off x="7795208" y="958920"/>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4" name="Rectangle 43">
            <a:extLst>
              <a:ext uri="{FF2B5EF4-FFF2-40B4-BE49-F238E27FC236}">
                <a16:creationId xmlns:a16="http://schemas.microsoft.com/office/drawing/2014/main" id="{7F415966-8998-FBE1-EC65-5D271E821138}"/>
              </a:ext>
            </a:extLst>
          </p:cNvPr>
          <p:cNvSpPr/>
          <p:nvPr/>
        </p:nvSpPr>
        <p:spPr>
          <a:xfrm>
            <a:off x="3676476" y="4211832"/>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5" name="Rectangle 44">
            <a:extLst>
              <a:ext uri="{FF2B5EF4-FFF2-40B4-BE49-F238E27FC236}">
                <a16:creationId xmlns:a16="http://schemas.microsoft.com/office/drawing/2014/main" id="{EAA18C00-0FF5-D1C0-73FA-394A1ADDB650}"/>
              </a:ext>
            </a:extLst>
          </p:cNvPr>
          <p:cNvSpPr/>
          <p:nvPr/>
        </p:nvSpPr>
        <p:spPr>
          <a:xfrm>
            <a:off x="4499082" y="4206415"/>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6" name="Rectangle 45">
            <a:extLst>
              <a:ext uri="{FF2B5EF4-FFF2-40B4-BE49-F238E27FC236}">
                <a16:creationId xmlns:a16="http://schemas.microsoft.com/office/drawing/2014/main" id="{C426E37E-00CE-696E-0240-BB773E872F41}"/>
              </a:ext>
            </a:extLst>
          </p:cNvPr>
          <p:cNvSpPr/>
          <p:nvPr/>
        </p:nvSpPr>
        <p:spPr>
          <a:xfrm>
            <a:off x="2887958" y="5015712"/>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7" name="Rectangle 46">
            <a:extLst>
              <a:ext uri="{FF2B5EF4-FFF2-40B4-BE49-F238E27FC236}">
                <a16:creationId xmlns:a16="http://schemas.microsoft.com/office/drawing/2014/main" id="{2ECDEBEF-7B63-9DF3-7199-81E8994B62E8}"/>
              </a:ext>
            </a:extLst>
          </p:cNvPr>
          <p:cNvSpPr/>
          <p:nvPr/>
        </p:nvSpPr>
        <p:spPr>
          <a:xfrm>
            <a:off x="3674269" y="5024854"/>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8" name="Rectangle 47">
            <a:extLst>
              <a:ext uri="{FF2B5EF4-FFF2-40B4-BE49-F238E27FC236}">
                <a16:creationId xmlns:a16="http://schemas.microsoft.com/office/drawing/2014/main" id="{B7F59122-7234-C9B7-11F6-BF62324829BE}"/>
              </a:ext>
            </a:extLst>
          </p:cNvPr>
          <p:cNvSpPr/>
          <p:nvPr/>
        </p:nvSpPr>
        <p:spPr>
          <a:xfrm>
            <a:off x="4495629" y="5001820"/>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49" name="Rectangle 48">
            <a:extLst>
              <a:ext uri="{FF2B5EF4-FFF2-40B4-BE49-F238E27FC236}">
                <a16:creationId xmlns:a16="http://schemas.microsoft.com/office/drawing/2014/main" id="{60B2BDC9-4924-854D-2BDB-D5E29EDC8E73}"/>
              </a:ext>
            </a:extLst>
          </p:cNvPr>
          <p:cNvSpPr/>
          <p:nvPr/>
        </p:nvSpPr>
        <p:spPr>
          <a:xfrm>
            <a:off x="5322580" y="5010962"/>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2" name="Rectangle 51">
            <a:extLst>
              <a:ext uri="{FF2B5EF4-FFF2-40B4-BE49-F238E27FC236}">
                <a16:creationId xmlns:a16="http://schemas.microsoft.com/office/drawing/2014/main" id="{0CF753D6-68D2-A4E5-C5A5-E9A3D15EE97A}"/>
              </a:ext>
            </a:extLst>
          </p:cNvPr>
          <p:cNvSpPr/>
          <p:nvPr/>
        </p:nvSpPr>
        <p:spPr>
          <a:xfrm>
            <a:off x="6141937" y="5022954"/>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3" name="Rectangle 52">
            <a:extLst>
              <a:ext uri="{FF2B5EF4-FFF2-40B4-BE49-F238E27FC236}">
                <a16:creationId xmlns:a16="http://schemas.microsoft.com/office/drawing/2014/main" id="{C30D545D-CF68-DC9C-ED8B-2F469E5B011B}"/>
              </a:ext>
            </a:extLst>
          </p:cNvPr>
          <p:cNvSpPr/>
          <p:nvPr/>
        </p:nvSpPr>
        <p:spPr>
          <a:xfrm>
            <a:off x="6968888" y="5027016"/>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4" name="Rectangle 53">
            <a:extLst>
              <a:ext uri="{FF2B5EF4-FFF2-40B4-BE49-F238E27FC236}">
                <a16:creationId xmlns:a16="http://schemas.microsoft.com/office/drawing/2014/main" id="{75AF9501-1EBA-AA2B-BB61-1E9E66DED242}"/>
              </a:ext>
            </a:extLst>
          </p:cNvPr>
          <p:cNvSpPr/>
          <p:nvPr/>
        </p:nvSpPr>
        <p:spPr>
          <a:xfrm>
            <a:off x="7783832" y="5009062"/>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5" name="Rectangle 54">
            <a:extLst>
              <a:ext uri="{FF2B5EF4-FFF2-40B4-BE49-F238E27FC236}">
                <a16:creationId xmlns:a16="http://schemas.microsoft.com/office/drawing/2014/main" id="{062871DE-7566-0A10-03D1-E677BD6C5EF3}"/>
              </a:ext>
            </a:extLst>
          </p:cNvPr>
          <p:cNvSpPr/>
          <p:nvPr/>
        </p:nvSpPr>
        <p:spPr>
          <a:xfrm>
            <a:off x="8600483" y="5019877"/>
            <a:ext cx="800959" cy="669830"/>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6" name="Rectangle 55">
            <a:extLst>
              <a:ext uri="{FF2B5EF4-FFF2-40B4-BE49-F238E27FC236}">
                <a16:creationId xmlns:a16="http://schemas.microsoft.com/office/drawing/2014/main" id="{2640E4F4-B484-5444-661B-38EDA17F9A18}"/>
              </a:ext>
            </a:extLst>
          </p:cNvPr>
          <p:cNvSpPr/>
          <p:nvPr/>
        </p:nvSpPr>
        <p:spPr>
          <a:xfrm>
            <a:off x="8600785" y="4208610"/>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7" name="Rectangle 56">
            <a:extLst>
              <a:ext uri="{FF2B5EF4-FFF2-40B4-BE49-F238E27FC236}">
                <a16:creationId xmlns:a16="http://schemas.microsoft.com/office/drawing/2014/main" id="{F5AE61C1-0F5D-968D-0E11-D37DF23DE410}"/>
              </a:ext>
            </a:extLst>
          </p:cNvPr>
          <p:cNvSpPr/>
          <p:nvPr/>
        </p:nvSpPr>
        <p:spPr>
          <a:xfrm>
            <a:off x="6146383" y="4203783"/>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8" name="Rectangle 57">
            <a:extLst>
              <a:ext uri="{FF2B5EF4-FFF2-40B4-BE49-F238E27FC236}">
                <a16:creationId xmlns:a16="http://schemas.microsoft.com/office/drawing/2014/main" id="{863E832A-79F9-ACC5-74EE-6BF4E132D5FF}"/>
              </a:ext>
            </a:extLst>
          </p:cNvPr>
          <p:cNvSpPr/>
          <p:nvPr/>
        </p:nvSpPr>
        <p:spPr>
          <a:xfrm>
            <a:off x="6966614" y="4209520"/>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59" name="Rectangle 58">
            <a:extLst>
              <a:ext uri="{FF2B5EF4-FFF2-40B4-BE49-F238E27FC236}">
                <a16:creationId xmlns:a16="http://schemas.microsoft.com/office/drawing/2014/main" id="{1EAC4C93-77A2-94AA-B77F-D756F0A0732B}"/>
              </a:ext>
            </a:extLst>
          </p:cNvPr>
          <p:cNvSpPr/>
          <p:nvPr/>
        </p:nvSpPr>
        <p:spPr>
          <a:xfrm>
            <a:off x="7784140" y="4193943"/>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0" name="Rectangle 59">
            <a:extLst>
              <a:ext uri="{FF2B5EF4-FFF2-40B4-BE49-F238E27FC236}">
                <a16:creationId xmlns:a16="http://schemas.microsoft.com/office/drawing/2014/main" id="{21F37B99-33C0-2FEF-E0CC-E82E937B36DF}"/>
              </a:ext>
            </a:extLst>
          </p:cNvPr>
          <p:cNvSpPr/>
          <p:nvPr/>
        </p:nvSpPr>
        <p:spPr>
          <a:xfrm>
            <a:off x="6957043" y="3404449"/>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1" name="Rectangle 60">
            <a:extLst>
              <a:ext uri="{FF2B5EF4-FFF2-40B4-BE49-F238E27FC236}">
                <a16:creationId xmlns:a16="http://schemas.microsoft.com/office/drawing/2014/main" id="{132A30D6-27AF-24AE-8709-C946E8BC615E}"/>
              </a:ext>
            </a:extLst>
          </p:cNvPr>
          <p:cNvSpPr/>
          <p:nvPr/>
        </p:nvSpPr>
        <p:spPr>
          <a:xfrm>
            <a:off x="6963394" y="2584731"/>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2" name="Rectangle 61">
            <a:extLst>
              <a:ext uri="{FF2B5EF4-FFF2-40B4-BE49-F238E27FC236}">
                <a16:creationId xmlns:a16="http://schemas.microsoft.com/office/drawing/2014/main" id="{EC38D97F-CC9C-3E83-64B9-2EE1D3F127E5}"/>
              </a:ext>
            </a:extLst>
          </p:cNvPr>
          <p:cNvSpPr/>
          <p:nvPr/>
        </p:nvSpPr>
        <p:spPr>
          <a:xfrm>
            <a:off x="7782536" y="1757064"/>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3" name="Rectangle 62">
            <a:extLst>
              <a:ext uri="{FF2B5EF4-FFF2-40B4-BE49-F238E27FC236}">
                <a16:creationId xmlns:a16="http://schemas.microsoft.com/office/drawing/2014/main" id="{B4745005-ED66-2849-76BB-0F195E8DCAD1}"/>
              </a:ext>
            </a:extLst>
          </p:cNvPr>
          <p:cNvSpPr/>
          <p:nvPr/>
        </p:nvSpPr>
        <p:spPr>
          <a:xfrm>
            <a:off x="7789511" y="3386726"/>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4" name="Rectangle 63">
            <a:extLst>
              <a:ext uri="{FF2B5EF4-FFF2-40B4-BE49-F238E27FC236}">
                <a16:creationId xmlns:a16="http://schemas.microsoft.com/office/drawing/2014/main" id="{2DE46DD7-C033-DAB2-D061-BE278BA14D57}"/>
              </a:ext>
            </a:extLst>
          </p:cNvPr>
          <p:cNvSpPr/>
          <p:nvPr/>
        </p:nvSpPr>
        <p:spPr>
          <a:xfrm>
            <a:off x="7785702" y="2567008"/>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5" name="Rectangle 64">
            <a:extLst>
              <a:ext uri="{FF2B5EF4-FFF2-40B4-BE49-F238E27FC236}">
                <a16:creationId xmlns:a16="http://schemas.microsoft.com/office/drawing/2014/main" id="{03B3D555-5AB1-FB02-BF37-3E84B645E5E5}"/>
              </a:ext>
            </a:extLst>
          </p:cNvPr>
          <p:cNvSpPr/>
          <p:nvPr/>
        </p:nvSpPr>
        <p:spPr>
          <a:xfrm>
            <a:off x="8611558" y="964671"/>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6" name="Rectangle 65">
            <a:extLst>
              <a:ext uri="{FF2B5EF4-FFF2-40B4-BE49-F238E27FC236}">
                <a16:creationId xmlns:a16="http://schemas.microsoft.com/office/drawing/2014/main" id="{27981207-4FFB-6934-6424-B4E2166C0046}"/>
              </a:ext>
            </a:extLst>
          </p:cNvPr>
          <p:cNvSpPr/>
          <p:nvPr/>
        </p:nvSpPr>
        <p:spPr>
          <a:xfrm>
            <a:off x="8597014" y="1774847"/>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7" name="Rectangle 66">
            <a:extLst>
              <a:ext uri="{FF2B5EF4-FFF2-40B4-BE49-F238E27FC236}">
                <a16:creationId xmlns:a16="http://schemas.microsoft.com/office/drawing/2014/main" id="{79DD8159-D660-218F-0A47-09DAB80560B1}"/>
              </a:ext>
            </a:extLst>
          </p:cNvPr>
          <p:cNvSpPr/>
          <p:nvPr/>
        </p:nvSpPr>
        <p:spPr>
          <a:xfrm>
            <a:off x="8614149" y="3394349"/>
            <a:ext cx="816562" cy="809352"/>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
        <p:nvSpPr>
          <p:cNvPr id="68" name="Rectangle 67">
            <a:extLst>
              <a:ext uri="{FF2B5EF4-FFF2-40B4-BE49-F238E27FC236}">
                <a16:creationId xmlns:a16="http://schemas.microsoft.com/office/drawing/2014/main" id="{A29F3569-0D0B-C08E-6DC8-6B6EC82E2A54}"/>
              </a:ext>
            </a:extLst>
          </p:cNvPr>
          <p:cNvSpPr/>
          <p:nvPr/>
        </p:nvSpPr>
        <p:spPr>
          <a:xfrm>
            <a:off x="8605260" y="2584791"/>
            <a:ext cx="800959" cy="808149"/>
          </a:xfrm>
          <a:prstGeom prst="rect">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2"/>
              </a:solidFill>
            </a:endParaRPr>
          </a:p>
        </p:txBody>
      </p:sp>
    </p:spTree>
    <p:extLst>
      <p:ext uri="{BB962C8B-B14F-4D97-AF65-F5344CB8AC3E}">
        <p14:creationId xmlns:p14="http://schemas.microsoft.com/office/powerpoint/2010/main" val="865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15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15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30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30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30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45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45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45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45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60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60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60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60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60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75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75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90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90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90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75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90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75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90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105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grpId="0" nodeType="withEffect">
                                  <p:stCondLst>
                                    <p:cond delay="120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135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150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165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1650"/>
                                  </p:stCondLst>
                                  <p:childTnLst>
                                    <p:set>
                                      <p:cBhvr>
                                        <p:cTn id="64" dur="1" fill="hold">
                                          <p:stCondLst>
                                            <p:cond delay="0"/>
                                          </p:stCondLst>
                                        </p:cTn>
                                        <p:tgtEl>
                                          <p:spTgt spid="55"/>
                                        </p:tgtEl>
                                        <p:attrNameLst>
                                          <p:attrName>style.visibility</p:attrName>
                                        </p:attrNameLst>
                                      </p:cBhvr>
                                      <p:to>
                                        <p:strVal val="visible"/>
                                      </p:to>
                                    </p:set>
                                  </p:childTnLst>
                                </p:cTn>
                              </p:par>
                              <p:par>
                                <p:cTn id="65" presetID="10" presetClass="entr" presetSubtype="0" fill="hold" grpId="0" nodeType="withEffect">
                                  <p:stCondLst>
                                    <p:cond delay="165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1" presetClass="entr" presetSubtype="0" fill="hold" grpId="0" nodeType="withEffect">
                                  <p:stCondLst>
                                    <p:cond delay="1200"/>
                                  </p:stCondLst>
                                  <p:childTnLst>
                                    <p:set>
                                      <p:cBhvr>
                                        <p:cTn id="69" dur="1" fill="hold">
                                          <p:stCondLst>
                                            <p:cond delay="0"/>
                                          </p:stCondLst>
                                        </p:cTn>
                                        <p:tgtEl>
                                          <p:spTgt spid="57"/>
                                        </p:tgtEl>
                                        <p:attrNameLst>
                                          <p:attrName>style.visibility</p:attrName>
                                        </p:attrNameLst>
                                      </p:cBhvr>
                                      <p:to>
                                        <p:strVal val="visible"/>
                                      </p:to>
                                    </p:set>
                                  </p:childTnLst>
                                </p:cTn>
                              </p:par>
                              <p:par>
                                <p:cTn id="70" presetID="1" presetClass="entr" presetSubtype="0" fill="hold" grpId="0" nodeType="withEffect">
                                  <p:stCondLst>
                                    <p:cond delay="1350"/>
                                  </p:stCondLst>
                                  <p:childTnLst>
                                    <p:set>
                                      <p:cBhvr>
                                        <p:cTn id="71" dur="1" fill="hold">
                                          <p:stCondLst>
                                            <p:cond delay="0"/>
                                          </p:stCondLst>
                                        </p:cTn>
                                        <p:tgtEl>
                                          <p:spTgt spid="58"/>
                                        </p:tgtEl>
                                        <p:attrNameLst>
                                          <p:attrName>style.visibility</p:attrName>
                                        </p:attrNameLst>
                                      </p:cBhvr>
                                      <p:to>
                                        <p:strVal val="visible"/>
                                      </p:to>
                                    </p:set>
                                  </p:childTnLst>
                                </p:cTn>
                              </p:par>
                              <p:par>
                                <p:cTn id="72" presetID="1" presetClass="entr" presetSubtype="0" fill="hold" grpId="0" nodeType="withEffect">
                                  <p:stCondLst>
                                    <p:cond delay="1500"/>
                                  </p:stCondLst>
                                  <p:childTnLst>
                                    <p:set>
                                      <p:cBhvr>
                                        <p:cTn id="73" dur="1" fill="hold">
                                          <p:stCondLst>
                                            <p:cond delay="0"/>
                                          </p:stCondLst>
                                        </p:cTn>
                                        <p:tgtEl>
                                          <p:spTgt spid="59"/>
                                        </p:tgtEl>
                                        <p:attrNameLst>
                                          <p:attrName>style.visibility</p:attrName>
                                        </p:attrNameLst>
                                      </p:cBhvr>
                                      <p:to>
                                        <p:strVal val="visible"/>
                                      </p:to>
                                    </p:set>
                                  </p:childTnLst>
                                </p:cTn>
                              </p:par>
                              <p:par>
                                <p:cTn id="74" presetID="10" presetClass="entr" presetSubtype="0" fill="hold" grpId="0" nodeType="withEffect">
                                  <p:stCondLst>
                                    <p:cond delay="120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 presetClass="entr" presetSubtype="0" fill="hold" grpId="0" nodeType="withEffect">
                                  <p:stCondLst>
                                    <p:cond delay="105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grpId="0" nodeType="withEffect">
                                  <p:stCondLst>
                                    <p:cond delay="1050"/>
                                  </p:stCondLst>
                                  <p:childTnLst>
                                    <p:set>
                                      <p:cBhvr>
                                        <p:cTn id="80" dur="1" fill="hold">
                                          <p:stCondLst>
                                            <p:cond delay="0"/>
                                          </p:stCondLst>
                                        </p:cTn>
                                        <p:tgtEl>
                                          <p:spTgt spid="62"/>
                                        </p:tgtEl>
                                        <p:attrNameLst>
                                          <p:attrName>style.visibility</p:attrName>
                                        </p:attrNameLst>
                                      </p:cBhvr>
                                      <p:to>
                                        <p:strVal val="visible"/>
                                      </p:to>
                                    </p:set>
                                  </p:childTnLst>
                                </p:cTn>
                              </p:par>
                              <p:par>
                                <p:cTn id="81" presetID="10" presetClass="entr" presetSubtype="0" fill="hold" grpId="0" nodeType="withEffect">
                                  <p:stCondLst>
                                    <p:cond delay="135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par>
                                <p:cTn id="84" presetID="1" presetClass="entr" presetSubtype="0" fill="hold" grpId="0" nodeType="withEffect">
                                  <p:stCondLst>
                                    <p:cond delay="1200"/>
                                  </p:stCondLst>
                                  <p:childTnLst>
                                    <p:set>
                                      <p:cBhvr>
                                        <p:cTn id="85" dur="1" fill="hold">
                                          <p:stCondLst>
                                            <p:cond delay="0"/>
                                          </p:stCondLst>
                                        </p:cTn>
                                        <p:tgtEl>
                                          <p:spTgt spid="64"/>
                                        </p:tgtEl>
                                        <p:attrNameLst>
                                          <p:attrName>style.visibility</p:attrName>
                                        </p:attrNameLst>
                                      </p:cBhvr>
                                      <p:to>
                                        <p:strVal val="visible"/>
                                      </p:to>
                                    </p:set>
                                  </p:childTnLst>
                                </p:cTn>
                              </p:par>
                              <p:par>
                                <p:cTn id="86" presetID="1" presetClass="entr" presetSubtype="0" fill="hold" grpId="0" nodeType="withEffect">
                                  <p:stCondLst>
                                    <p:cond delay="900"/>
                                  </p:stCondLst>
                                  <p:childTnLst>
                                    <p:set>
                                      <p:cBhvr>
                                        <p:cTn id="87" dur="1" fill="hold">
                                          <p:stCondLst>
                                            <p:cond delay="0"/>
                                          </p:stCondLst>
                                        </p:cTn>
                                        <p:tgtEl>
                                          <p:spTgt spid="65"/>
                                        </p:tgtEl>
                                        <p:attrNameLst>
                                          <p:attrName>style.visibility</p:attrName>
                                        </p:attrNameLst>
                                      </p:cBhvr>
                                      <p:to>
                                        <p:strVal val="visible"/>
                                      </p:to>
                                    </p:set>
                                  </p:childTnLst>
                                </p:cTn>
                              </p:par>
                              <p:par>
                                <p:cTn id="88" presetID="1" presetClass="entr" presetSubtype="0" fill="hold" grpId="0" nodeType="withEffect">
                                  <p:stCondLst>
                                    <p:cond delay="1200"/>
                                  </p:stCondLst>
                                  <p:childTnLst>
                                    <p:set>
                                      <p:cBhvr>
                                        <p:cTn id="89" dur="1" fill="hold">
                                          <p:stCondLst>
                                            <p:cond delay="0"/>
                                          </p:stCondLst>
                                        </p:cTn>
                                        <p:tgtEl>
                                          <p:spTgt spid="66"/>
                                        </p:tgtEl>
                                        <p:attrNameLst>
                                          <p:attrName>style.visibility</p:attrName>
                                        </p:attrNameLst>
                                      </p:cBhvr>
                                      <p:to>
                                        <p:strVal val="visible"/>
                                      </p:to>
                                    </p:set>
                                  </p:childTnLst>
                                </p:cTn>
                              </p:par>
                              <p:par>
                                <p:cTn id="90" presetID="10" presetClass="entr" presetSubtype="0" fill="hold" grpId="0" nodeType="withEffect">
                                  <p:stCondLst>
                                    <p:cond delay="150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par>
                                <p:cTn id="93" presetID="1" presetClass="entr" presetSubtype="0" fill="hold" grpId="0" nodeType="withEffect">
                                  <p:stCondLst>
                                    <p:cond delay="1350"/>
                                  </p:stCondLst>
                                  <p:childTnLst>
                                    <p:set>
                                      <p:cBhvr>
                                        <p:cTn id="9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2" grpId="0" animBg="1"/>
      <p:bldP spid="33" grpId="0" animBg="1"/>
      <p:bldP spid="12" grpId="0" animBg="1"/>
      <p:bldP spid="18" grpId="0" animBg="1"/>
      <p:bldP spid="21" grpId="0" animBg="1"/>
      <p:bldP spid="22" grpId="0" animBg="1"/>
      <p:bldP spid="24"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4A18896-F1AD-835E-E682-0E29276E46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7D620-0E49-416C-01C5-540911EC2AE3}"/>
              </a:ext>
            </a:extLst>
          </p:cNvPr>
          <p:cNvSpPr>
            <a:spLocks noGrp="1"/>
          </p:cNvSpPr>
          <p:nvPr>
            <p:ph type="title"/>
          </p:nvPr>
        </p:nvSpPr>
        <p:spPr>
          <a:xfrm>
            <a:off x="2231136" y="405891"/>
            <a:ext cx="7729728" cy="1188720"/>
          </a:xfrm>
        </p:spPr>
        <p:txBody>
          <a:bodyPr/>
          <a:lstStyle/>
          <a:p>
            <a:r>
              <a:rPr lang="en-US"/>
              <a:t>window to patch</a:t>
            </a:r>
          </a:p>
        </p:txBody>
      </p:sp>
      <p:pic>
        <p:nvPicPr>
          <p:cNvPr id="3" name="Picture 2" descr="A green grid with a pink square&#10;&#10;Description automatically generated">
            <a:extLst>
              <a:ext uri="{FF2B5EF4-FFF2-40B4-BE49-F238E27FC236}">
                <a16:creationId xmlns:a16="http://schemas.microsoft.com/office/drawing/2014/main" id="{8346F95E-087D-853E-93C9-FFDFEFFA97D8}"/>
              </a:ext>
            </a:extLst>
          </p:cNvPr>
          <p:cNvPicPr>
            <a:picLocks noChangeAspect="1"/>
          </p:cNvPicPr>
          <p:nvPr/>
        </p:nvPicPr>
        <p:blipFill>
          <a:blip r:embed="rId3"/>
          <a:stretch>
            <a:fillRect/>
          </a:stretch>
        </p:blipFill>
        <p:spPr>
          <a:xfrm>
            <a:off x="3124200" y="2046507"/>
            <a:ext cx="5943600" cy="4100195"/>
          </a:xfrm>
          <a:prstGeom prst="rect">
            <a:avLst/>
          </a:prstGeom>
        </p:spPr>
      </p:pic>
    </p:spTree>
    <p:extLst>
      <p:ext uri="{BB962C8B-B14F-4D97-AF65-F5344CB8AC3E}">
        <p14:creationId xmlns:p14="http://schemas.microsoft.com/office/powerpoint/2010/main" val="122324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E08C4-1042-B0CC-A2C4-966EDBEC8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57086-395D-2398-65B1-D32529D9E5C6}"/>
              </a:ext>
            </a:extLst>
          </p:cNvPr>
          <p:cNvSpPr>
            <a:spLocks noGrp="1"/>
          </p:cNvSpPr>
          <p:nvPr>
            <p:ph type="title"/>
          </p:nvPr>
        </p:nvSpPr>
        <p:spPr>
          <a:xfrm>
            <a:off x="2231136" y="405891"/>
            <a:ext cx="7729728" cy="1188720"/>
          </a:xfrm>
        </p:spPr>
        <p:txBody>
          <a:bodyPr/>
          <a:lstStyle/>
          <a:p>
            <a:r>
              <a:rPr lang="en-US"/>
              <a:t>Frame to patch</a:t>
            </a:r>
          </a:p>
        </p:txBody>
      </p:sp>
      <p:pic>
        <p:nvPicPr>
          <p:cNvPr id="4" name="Picture 3" descr="A pink and green image with white grid&#10;&#10;Description automatically generated">
            <a:extLst>
              <a:ext uri="{FF2B5EF4-FFF2-40B4-BE49-F238E27FC236}">
                <a16:creationId xmlns:a16="http://schemas.microsoft.com/office/drawing/2014/main" id="{68E54657-0D19-8504-7E02-D0588CEC3DB8}"/>
              </a:ext>
            </a:extLst>
          </p:cNvPr>
          <p:cNvPicPr>
            <a:picLocks noChangeAspect="1"/>
          </p:cNvPicPr>
          <p:nvPr/>
        </p:nvPicPr>
        <p:blipFill>
          <a:blip r:embed="rId3"/>
          <a:stretch>
            <a:fillRect/>
          </a:stretch>
        </p:blipFill>
        <p:spPr>
          <a:xfrm>
            <a:off x="3123739" y="2036778"/>
            <a:ext cx="5944521" cy="4100195"/>
          </a:xfrm>
          <a:prstGeom prst="rect">
            <a:avLst/>
          </a:prstGeom>
        </p:spPr>
      </p:pic>
    </p:spTree>
    <p:extLst>
      <p:ext uri="{BB962C8B-B14F-4D97-AF65-F5344CB8AC3E}">
        <p14:creationId xmlns:p14="http://schemas.microsoft.com/office/powerpoint/2010/main" val="785405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6B6D-298E-CDBE-9DAB-DABE2C97F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2E229-3A28-17B4-7624-3CAB3C6E300B}"/>
              </a:ext>
            </a:extLst>
          </p:cNvPr>
          <p:cNvSpPr>
            <a:spLocks noGrp="1"/>
          </p:cNvSpPr>
          <p:nvPr>
            <p:ph type="title"/>
          </p:nvPr>
        </p:nvSpPr>
        <p:spPr>
          <a:xfrm>
            <a:off x="2231136" y="405891"/>
            <a:ext cx="7729728" cy="1188720"/>
          </a:xfrm>
        </p:spPr>
        <p:txBody>
          <a:bodyPr/>
          <a:lstStyle/>
          <a:p>
            <a:r>
              <a:rPr lang="en-US"/>
              <a:t>FRAME to patch</a:t>
            </a:r>
          </a:p>
        </p:txBody>
      </p:sp>
      <p:pic>
        <p:nvPicPr>
          <p:cNvPr id="5" name="Picture 4" descr="A pink and green image with white grid&#10;&#10;Description automatically generated">
            <a:extLst>
              <a:ext uri="{FF2B5EF4-FFF2-40B4-BE49-F238E27FC236}">
                <a16:creationId xmlns:a16="http://schemas.microsoft.com/office/drawing/2014/main" id="{F2585A46-6995-9BDB-A862-7A2F7587EDCA}"/>
              </a:ext>
            </a:extLst>
          </p:cNvPr>
          <p:cNvPicPr>
            <a:picLocks noChangeAspect="1"/>
          </p:cNvPicPr>
          <p:nvPr/>
        </p:nvPicPr>
        <p:blipFill>
          <a:blip r:embed="rId3"/>
          <a:stretch>
            <a:fillRect/>
          </a:stretch>
        </p:blipFill>
        <p:spPr>
          <a:xfrm>
            <a:off x="6095999" y="2036778"/>
            <a:ext cx="5944521" cy="4100195"/>
          </a:xfrm>
          <a:prstGeom prst="rect">
            <a:avLst/>
          </a:prstGeom>
        </p:spPr>
      </p:pic>
      <p:pic>
        <p:nvPicPr>
          <p:cNvPr id="6" name="Picture 5" descr="A grid with a pink and green pattern&#10;&#10;Description automatically generated">
            <a:extLst>
              <a:ext uri="{FF2B5EF4-FFF2-40B4-BE49-F238E27FC236}">
                <a16:creationId xmlns:a16="http://schemas.microsoft.com/office/drawing/2014/main" id="{6B4DD8EB-AC4A-A1A0-EEE2-A7189465FB23}"/>
              </a:ext>
            </a:extLst>
          </p:cNvPr>
          <p:cNvPicPr>
            <a:picLocks noChangeAspect="1"/>
          </p:cNvPicPr>
          <p:nvPr/>
        </p:nvPicPr>
        <p:blipFill>
          <a:blip r:embed="rId4"/>
          <a:stretch>
            <a:fillRect/>
          </a:stretch>
        </p:blipFill>
        <p:spPr>
          <a:xfrm>
            <a:off x="152399" y="2036777"/>
            <a:ext cx="5943600" cy="4100195"/>
          </a:xfrm>
          <a:prstGeom prst="rect">
            <a:avLst/>
          </a:prstGeom>
        </p:spPr>
      </p:pic>
    </p:spTree>
    <p:extLst>
      <p:ext uri="{BB962C8B-B14F-4D97-AF65-F5344CB8AC3E}">
        <p14:creationId xmlns:p14="http://schemas.microsoft.com/office/powerpoint/2010/main" val="2658365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78D00-6C32-1487-BEE3-BE3AA5177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900D5-A810-22AB-8788-9787F75BD2F6}"/>
              </a:ext>
            </a:extLst>
          </p:cNvPr>
          <p:cNvSpPr>
            <a:spLocks noGrp="1"/>
          </p:cNvSpPr>
          <p:nvPr>
            <p:ph type="title"/>
          </p:nvPr>
        </p:nvSpPr>
        <p:spPr>
          <a:xfrm>
            <a:off x="2231136" y="405891"/>
            <a:ext cx="7729728" cy="1188720"/>
          </a:xfrm>
        </p:spPr>
        <p:txBody>
          <a:bodyPr/>
          <a:lstStyle/>
          <a:p>
            <a:r>
              <a:rPr lang="en-US" err="1"/>
              <a:t>fRAME</a:t>
            </a:r>
            <a:r>
              <a:rPr lang="en-US"/>
              <a:t> to patch</a:t>
            </a:r>
          </a:p>
        </p:txBody>
      </p:sp>
      <p:pic>
        <p:nvPicPr>
          <p:cNvPr id="3" name="Picture 2" descr="A pink and green paint on a grid&#10;&#10;Description automatically generated">
            <a:extLst>
              <a:ext uri="{FF2B5EF4-FFF2-40B4-BE49-F238E27FC236}">
                <a16:creationId xmlns:a16="http://schemas.microsoft.com/office/drawing/2014/main" id="{7DE39FF4-9E79-C13C-3EAD-9F82BB87F536}"/>
              </a:ext>
            </a:extLst>
          </p:cNvPr>
          <p:cNvPicPr>
            <a:picLocks noChangeAspect="1"/>
          </p:cNvPicPr>
          <p:nvPr/>
        </p:nvPicPr>
        <p:blipFill>
          <a:blip r:embed="rId3"/>
          <a:stretch>
            <a:fillRect/>
          </a:stretch>
        </p:blipFill>
        <p:spPr>
          <a:xfrm>
            <a:off x="3124102" y="2036777"/>
            <a:ext cx="5943795" cy="4100195"/>
          </a:xfrm>
          <a:prstGeom prst="rect">
            <a:avLst/>
          </a:prstGeom>
        </p:spPr>
      </p:pic>
    </p:spTree>
    <p:extLst>
      <p:ext uri="{BB962C8B-B14F-4D97-AF65-F5344CB8AC3E}">
        <p14:creationId xmlns:p14="http://schemas.microsoft.com/office/powerpoint/2010/main" val="388418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7C4F-9056-71DC-18F9-FC57B3C9FCE3}"/>
              </a:ext>
            </a:extLst>
          </p:cNvPr>
          <p:cNvSpPr>
            <a:spLocks noGrp="1"/>
          </p:cNvSpPr>
          <p:nvPr>
            <p:ph type="title"/>
          </p:nvPr>
        </p:nvSpPr>
        <p:spPr/>
        <p:txBody>
          <a:bodyPr/>
          <a:lstStyle/>
          <a:p>
            <a:r>
              <a:rPr lang="en-US"/>
              <a:t>patch to image level</a:t>
            </a:r>
          </a:p>
        </p:txBody>
      </p:sp>
      <p:sp>
        <p:nvSpPr>
          <p:cNvPr id="8" name="TextBox 7">
            <a:extLst>
              <a:ext uri="{FF2B5EF4-FFF2-40B4-BE49-F238E27FC236}">
                <a16:creationId xmlns:a16="http://schemas.microsoft.com/office/drawing/2014/main" id="{9F391FE4-55BE-4B19-C0C6-2E6EBDF377BA}"/>
              </a:ext>
            </a:extLst>
          </p:cNvPr>
          <p:cNvSpPr txBox="1"/>
          <p:nvPr/>
        </p:nvSpPr>
        <p:spPr>
          <a:xfrm>
            <a:off x="2684592" y="2388506"/>
            <a:ext cx="1547860" cy="369332"/>
          </a:xfrm>
          <a:prstGeom prst="rect">
            <a:avLst/>
          </a:prstGeom>
          <a:noFill/>
        </p:spPr>
        <p:txBody>
          <a:bodyPr wrap="none" rtlCol="0">
            <a:spAutoFit/>
          </a:bodyPr>
          <a:lstStyle/>
          <a:p>
            <a:r>
              <a:rPr lang="en-US"/>
              <a:t>Noncancerous</a:t>
            </a:r>
          </a:p>
        </p:txBody>
      </p:sp>
      <p:sp>
        <p:nvSpPr>
          <p:cNvPr id="9" name="TextBox 8">
            <a:extLst>
              <a:ext uri="{FF2B5EF4-FFF2-40B4-BE49-F238E27FC236}">
                <a16:creationId xmlns:a16="http://schemas.microsoft.com/office/drawing/2014/main" id="{B3D385B7-0E1A-4FB1-9D48-1847141425D0}"/>
              </a:ext>
            </a:extLst>
          </p:cNvPr>
          <p:cNvSpPr txBox="1"/>
          <p:nvPr/>
        </p:nvSpPr>
        <p:spPr>
          <a:xfrm>
            <a:off x="5186616" y="2388506"/>
            <a:ext cx="1818768" cy="369332"/>
          </a:xfrm>
          <a:prstGeom prst="rect">
            <a:avLst/>
          </a:prstGeom>
          <a:noFill/>
        </p:spPr>
        <p:txBody>
          <a:bodyPr wrap="none" rtlCol="0">
            <a:spAutoFit/>
          </a:bodyPr>
          <a:lstStyle/>
          <a:p>
            <a:r>
              <a:rPr lang="en-US"/>
              <a:t>Carcinogenic sign</a:t>
            </a:r>
          </a:p>
        </p:txBody>
      </p:sp>
      <p:sp>
        <p:nvSpPr>
          <p:cNvPr id="10" name="TextBox 9">
            <a:extLst>
              <a:ext uri="{FF2B5EF4-FFF2-40B4-BE49-F238E27FC236}">
                <a16:creationId xmlns:a16="http://schemas.microsoft.com/office/drawing/2014/main" id="{2329B323-3AA1-E474-D45E-261DF6C7B5A4}"/>
              </a:ext>
            </a:extLst>
          </p:cNvPr>
          <p:cNvSpPr txBox="1"/>
          <p:nvPr/>
        </p:nvSpPr>
        <p:spPr>
          <a:xfrm>
            <a:off x="8081106" y="2388506"/>
            <a:ext cx="1188787" cy="369332"/>
          </a:xfrm>
          <a:prstGeom prst="rect">
            <a:avLst/>
          </a:prstGeom>
          <a:noFill/>
        </p:spPr>
        <p:txBody>
          <a:bodyPr wrap="none" rtlCol="0">
            <a:spAutoFit/>
          </a:bodyPr>
          <a:lstStyle/>
          <a:p>
            <a:r>
              <a:rPr lang="en-US"/>
              <a:t>Cancerous</a:t>
            </a:r>
          </a:p>
        </p:txBody>
      </p:sp>
      <p:pic>
        <p:nvPicPr>
          <p:cNvPr id="4" name="Picture 3" descr="A screenshot of a cell phone&#10;&#10;Description automatically generated">
            <a:extLst>
              <a:ext uri="{FF2B5EF4-FFF2-40B4-BE49-F238E27FC236}">
                <a16:creationId xmlns:a16="http://schemas.microsoft.com/office/drawing/2014/main" id="{4AB14931-36EA-5BF9-CC34-1ED286FAFBB5}"/>
              </a:ext>
            </a:extLst>
          </p:cNvPr>
          <p:cNvPicPr>
            <a:picLocks noChangeAspect="1"/>
          </p:cNvPicPr>
          <p:nvPr/>
        </p:nvPicPr>
        <p:blipFill rotWithShape="1">
          <a:blip r:embed="rId3">
            <a:extLst>
              <a:ext uri="{28A0092B-C50C-407E-A947-70E740481C1C}">
                <a14:useLocalDpi xmlns:a14="http://schemas.microsoft.com/office/drawing/2010/main" val="0"/>
              </a:ext>
            </a:extLst>
          </a:blip>
          <a:srcRect l="20777" t="10652" r="18182" b="75456"/>
          <a:stretch/>
        </p:blipFill>
        <p:spPr>
          <a:xfrm>
            <a:off x="2231136" y="2793459"/>
            <a:ext cx="7729728" cy="249571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EADD13D7-9BB8-D5A9-14E1-26E5466CF815}"/>
              </a:ext>
            </a:extLst>
          </p:cNvPr>
          <p:cNvPicPr>
            <a:picLocks noChangeAspect="1"/>
          </p:cNvPicPr>
          <p:nvPr/>
        </p:nvPicPr>
        <p:blipFill rotWithShape="1">
          <a:blip r:embed="rId3">
            <a:extLst>
              <a:ext uri="{28A0092B-C50C-407E-A947-70E740481C1C}">
                <a14:useLocalDpi xmlns:a14="http://schemas.microsoft.com/office/drawing/2010/main" val="0"/>
              </a:ext>
            </a:extLst>
          </a:blip>
          <a:srcRect l="41682" t="26219" r="55064" b="67481"/>
          <a:stretch/>
        </p:blipFill>
        <p:spPr>
          <a:xfrm>
            <a:off x="4660243" y="5417123"/>
            <a:ext cx="412134" cy="1131764"/>
          </a:xfrm>
          <a:prstGeom prst="rect">
            <a:avLst/>
          </a:prstGeom>
        </p:spPr>
      </p:pic>
      <p:sp>
        <p:nvSpPr>
          <p:cNvPr id="12" name="TextBox 11">
            <a:extLst>
              <a:ext uri="{FF2B5EF4-FFF2-40B4-BE49-F238E27FC236}">
                <a16:creationId xmlns:a16="http://schemas.microsoft.com/office/drawing/2014/main" id="{9DEB12D6-6B34-DF32-2FCC-7775DC845F35}"/>
              </a:ext>
            </a:extLst>
          </p:cNvPr>
          <p:cNvSpPr txBox="1"/>
          <p:nvPr/>
        </p:nvSpPr>
        <p:spPr>
          <a:xfrm>
            <a:off x="5109347" y="5417123"/>
            <a:ext cx="1547860" cy="369332"/>
          </a:xfrm>
          <a:prstGeom prst="rect">
            <a:avLst/>
          </a:prstGeom>
          <a:noFill/>
        </p:spPr>
        <p:txBody>
          <a:bodyPr wrap="none" rtlCol="0">
            <a:spAutoFit/>
          </a:bodyPr>
          <a:lstStyle/>
          <a:p>
            <a:r>
              <a:rPr lang="en-US"/>
              <a:t>Noncancerous</a:t>
            </a:r>
          </a:p>
        </p:txBody>
      </p:sp>
      <p:sp>
        <p:nvSpPr>
          <p:cNvPr id="13" name="TextBox 12">
            <a:extLst>
              <a:ext uri="{FF2B5EF4-FFF2-40B4-BE49-F238E27FC236}">
                <a16:creationId xmlns:a16="http://schemas.microsoft.com/office/drawing/2014/main" id="{5A2F0480-52A8-8122-871E-E454A19B28A6}"/>
              </a:ext>
            </a:extLst>
          </p:cNvPr>
          <p:cNvSpPr txBox="1"/>
          <p:nvPr/>
        </p:nvSpPr>
        <p:spPr>
          <a:xfrm>
            <a:off x="5109347" y="5786455"/>
            <a:ext cx="1818768" cy="369332"/>
          </a:xfrm>
          <a:prstGeom prst="rect">
            <a:avLst/>
          </a:prstGeom>
          <a:noFill/>
        </p:spPr>
        <p:txBody>
          <a:bodyPr wrap="none" rtlCol="0">
            <a:spAutoFit/>
          </a:bodyPr>
          <a:lstStyle/>
          <a:p>
            <a:r>
              <a:rPr lang="en-US"/>
              <a:t>Carcinogenic sign</a:t>
            </a:r>
          </a:p>
        </p:txBody>
      </p:sp>
      <p:sp>
        <p:nvSpPr>
          <p:cNvPr id="14" name="TextBox 13">
            <a:extLst>
              <a:ext uri="{FF2B5EF4-FFF2-40B4-BE49-F238E27FC236}">
                <a16:creationId xmlns:a16="http://schemas.microsoft.com/office/drawing/2014/main" id="{3DE9D08B-2D77-F912-64C2-4BE7F59F02E3}"/>
              </a:ext>
            </a:extLst>
          </p:cNvPr>
          <p:cNvSpPr txBox="1"/>
          <p:nvPr/>
        </p:nvSpPr>
        <p:spPr>
          <a:xfrm>
            <a:off x="5109347" y="6154809"/>
            <a:ext cx="1188787" cy="369332"/>
          </a:xfrm>
          <a:prstGeom prst="rect">
            <a:avLst/>
          </a:prstGeom>
          <a:noFill/>
        </p:spPr>
        <p:txBody>
          <a:bodyPr wrap="none" rtlCol="0">
            <a:spAutoFit/>
          </a:bodyPr>
          <a:lstStyle/>
          <a:p>
            <a:r>
              <a:rPr lang="en-US"/>
              <a:t>Cancerous</a:t>
            </a:r>
          </a:p>
        </p:txBody>
      </p:sp>
      <p:sp>
        <p:nvSpPr>
          <p:cNvPr id="15" name="Rectangle 14">
            <a:extLst>
              <a:ext uri="{FF2B5EF4-FFF2-40B4-BE49-F238E27FC236}">
                <a16:creationId xmlns:a16="http://schemas.microsoft.com/office/drawing/2014/main" id="{E339107A-68FD-A196-6B29-90240B193958}"/>
              </a:ext>
            </a:extLst>
          </p:cNvPr>
          <p:cNvSpPr/>
          <p:nvPr/>
        </p:nvSpPr>
        <p:spPr>
          <a:xfrm>
            <a:off x="2105426" y="2281366"/>
            <a:ext cx="2681728" cy="304342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5EDE8A4-591B-0794-2686-53489A9FF2C4}"/>
              </a:ext>
            </a:extLst>
          </p:cNvPr>
          <p:cNvSpPr/>
          <p:nvPr/>
        </p:nvSpPr>
        <p:spPr>
          <a:xfrm>
            <a:off x="4692281" y="2409320"/>
            <a:ext cx="2681728" cy="304342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726E24-EAB8-54D3-3576-C7CCF8328FD7}"/>
              </a:ext>
            </a:extLst>
          </p:cNvPr>
          <p:cNvSpPr/>
          <p:nvPr/>
        </p:nvSpPr>
        <p:spPr>
          <a:xfrm>
            <a:off x="7323542" y="2373699"/>
            <a:ext cx="2681728" cy="304342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BE659DA-1D7E-D550-EF50-7B870AAC3D68}"/>
              </a:ext>
            </a:extLst>
          </p:cNvPr>
          <p:cNvSpPr/>
          <p:nvPr/>
        </p:nvSpPr>
        <p:spPr>
          <a:xfrm>
            <a:off x="4099644" y="5316273"/>
            <a:ext cx="3838174" cy="49025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F7D088-49A7-3A36-F9F7-C6ED315CCFC4}"/>
              </a:ext>
            </a:extLst>
          </p:cNvPr>
          <p:cNvSpPr/>
          <p:nvPr/>
        </p:nvSpPr>
        <p:spPr>
          <a:xfrm>
            <a:off x="3784653" y="5816579"/>
            <a:ext cx="3838174" cy="49025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8F8E40-6FDC-790A-B9E3-1CD3FBDBDCA1}"/>
              </a:ext>
            </a:extLst>
          </p:cNvPr>
          <p:cNvSpPr/>
          <p:nvPr/>
        </p:nvSpPr>
        <p:spPr>
          <a:xfrm>
            <a:off x="3904622" y="6151739"/>
            <a:ext cx="3838174" cy="49025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62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8980D-A32D-F335-74FD-9AE1CFEC2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50A78-F9F5-6C21-E516-3AFB9EA7EC95}"/>
              </a:ext>
            </a:extLst>
          </p:cNvPr>
          <p:cNvSpPr>
            <a:spLocks noGrp="1"/>
          </p:cNvSpPr>
          <p:nvPr>
            <p:ph type="title"/>
          </p:nvPr>
        </p:nvSpPr>
        <p:spPr>
          <a:xfrm>
            <a:off x="2231136" y="311549"/>
            <a:ext cx="7729728" cy="579799"/>
          </a:xfrm>
        </p:spPr>
        <p:txBody>
          <a:bodyPr>
            <a:normAutofit fontScale="90000"/>
          </a:bodyPr>
          <a:lstStyle/>
          <a:p>
            <a:r>
              <a:rPr lang="en-US"/>
              <a:t>Preliminary Design</a:t>
            </a:r>
          </a:p>
        </p:txBody>
      </p:sp>
      <p:pic>
        <p:nvPicPr>
          <p:cNvPr id="4" name="Picture 3">
            <a:extLst>
              <a:ext uri="{FF2B5EF4-FFF2-40B4-BE49-F238E27FC236}">
                <a16:creationId xmlns:a16="http://schemas.microsoft.com/office/drawing/2014/main" id="{774C78BB-407E-746F-9196-C82C0D1AC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08" y="3073172"/>
            <a:ext cx="10413383" cy="932770"/>
          </a:xfrm>
          <a:prstGeom prst="rect">
            <a:avLst/>
          </a:prstGeom>
        </p:spPr>
      </p:pic>
      <p:sp>
        <p:nvSpPr>
          <p:cNvPr id="3" name="Rectangle: Rounded Corners 2">
            <a:extLst>
              <a:ext uri="{FF2B5EF4-FFF2-40B4-BE49-F238E27FC236}">
                <a16:creationId xmlns:a16="http://schemas.microsoft.com/office/drawing/2014/main" id="{467826B6-E891-AAE8-FAFB-C565EE63F835}"/>
              </a:ext>
            </a:extLst>
          </p:cNvPr>
          <p:cNvSpPr/>
          <p:nvPr/>
        </p:nvSpPr>
        <p:spPr>
          <a:xfrm>
            <a:off x="9436408" y="3085872"/>
            <a:ext cx="1866592" cy="93277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443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6D72-A42E-0F07-A150-CF8A352099C4}"/>
              </a:ext>
            </a:extLst>
          </p:cNvPr>
          <p:cNvSpPr>
            <a:spLocks noGrp="1"/>
          </p:cNvSpPr>
          <p:nvPr>
            <p:ph type="title"/>
          </p:nvPr>
        </p:nvSpPr>
        <p:spPr>
          <a:xfrm>
            <a:off x="2231136" y="609907"/>
            <a:ext cx="7729728" cy="684586"/>
          </a:xfrm>
        </p:spPr>
        <p:txBody>
          <a:bodyPr>
            <a:normAutofit fontScale="90000"/>
          </a:bodyPr>
          <a:lstStyle/>
          <a:p>
            <a:r>
              <a:rPr lang="en-US"/>
              <a:t>Future work</a:t>
            </a:r>
          </a:p>
        </p:txBody>
      </p:sp>
      <p:grpSp>
        <p:nvGrpSpPr>
          <p:cNvPr id="4" name="Group 3">
            <a:extLst>
              <a:ext uri="{FF2B5EF4-FFF2-40B4-BE49-F238E27FC236}">
                <a16:creationId xmlns:a16="http://schemas.microsoft.com/office/drawing/2014/main" id="{A0FD2719-DE46-3EF1-83FD-7EC7D59AE69D}"/>
              </a:ext>
            </a:extLst>
          </p:cNvPr>
          <p:cNvGrpSpPr/>
          <p:nvPr/>
        </p:nvGrpSpPr>
        <p:grpSpPr>
          <a:xfrm>
            <a:off x="8785741" y="2139916"/>
            <a:ext cx="3499438" cy="2655595"/>
            <a:chOff x="8169728" y="2280115"/>
            <a:chExt cx="3499438" cy="2655595"/>
          </a:xfrm>
        </p:grpSpPr>
        <p:grpSp>
          <p:nvGrpSpPr>
            <p:cNvPr id="3" name="Group 2">
              <a:extLst>
                <a:ext uri="{FF2B5EF4-FFF2-40B4-BE49-F238E27FC236}">
                  <a16:creationId xmlns:a16="http://schemas.microsoft.com/office/drawing/2014/main" id="{65CFD3E8-BFCC-967F-7533-01236196030F}"/>
                </a:ext>
              </a:extLst>
            </p:cNvPr>
            <p:cNvGrpSpPr/>
            <p:nvPr/>
          </p:nvGrpSpPr>
          <p:grpSpPr>
            <a:xfrm>
              <a:off x="8399929" y="2300087"/>
              <a:ext cx="3039036" cy="2635623"/>
              <a:chOff x="8399929" y="2300087"/>
              <a:chExt cx="3039036" cy="2635623"/>
            </a:xfrm>
          </p:grpSpPr>
          <p:sp>
            <p:nvSpPr>
              <p:cNvPr id="11" name="Rectangle 10">
                <a:extLst>
                  <a:ext uri="{FF2B5EF4-FFF2-40B4-BE49-F238E27FC236}">
                    <a16:creationId xmlns:a16="http://schemas.microsoft.com/office/drawing/2014/main" id="{E29D08DD-A961-0DCA-15C7-D262916BD006}"/>
                  </a:ext>
                </a:extLst>
              </p:cNvPr>
              <p:cNvSpPr/>
              <p:nvPr/>
            </p:nvSpPr>
            <p:spPr>
              <a:xfrm>
                <a:off x="8399929" y="2300087"/>
                <a:ext cx="3039036" cy="263562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ick and cross symbol. Green checkmark OK and red X icons">
                <a:extLst>
                  <a:ext uri="{FF2B5EF4-FFF2-40B4-BE49-F238E27FC236}">
                    <a16:creationId xmlns:a16="http://schemas.microsoft.com/office/drawing/2014/main" id="{C8447B18-E407-C158-E6E0-2406B58E9521}"/>
                  </a:ext>
                </a:extLst>
              </p:cNvPr>
              <p:cNvPicPr>
                <a:picLocks noChangeAspect="1"/>
              </p:cNvPicPr>
              <p:nvPr/>
            </p:nvPicPr>
            <p:blipFill rotWithShape="1">
              <a:blip r:embed="rId4"/>
              <a:srcRect b="18627"/>
              <a:stretch/>
            </p:blipFill>
            <p:spPr>
              <a:xfrm>
                <a:off x="8589264" y="3283786"/>
                <a:ext cx="2743200" cy="1488143"/>
              </a:xfrm>
              <a:prstGeom prst="ellipse">
                <a:avLst/>
              </a:prstGeom>
            </p:spPr>
          </p:pic>
        </p:grpSp>
        <p:sp>
          <p:nvSpPr>
            <p:cNvPr id="6" name="TextBox 5">
              <a:extLst>
                <a:ext uri="{FF2B5EF4-FFF2-40B4-BE49-F238E27FC236}">
                  <a16:creationId xmlns:a16="http://schemas.microsoft.com/office/drawing/2014/main" id="{9DA74E6A-71AE-F40B-7819-43AE068C16F3}"/>
                </a:ext>
              </a:extLst>
            </p:cNvPr>
            <p:cNvSpPr txBox="1"/>
            <p:nvPr/>
          </p:nvSpPr>
          <p:spPr>
            <a:xfrm>
              <a:off x="8169728" y="2280115"/>
              <a:ext cx="3499438" cy="1428214"/>
            </a:xfrm>
            <a:prstGeom prst="ellipse">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000">
                  <a:solidFill>
                    <a:srgbClr val="FF0000"/>
                  </a:solidFill>
                </a:rPr>
                <a:t>Image Classification</a:t>
              </a:r>
              <a:endParaRPr lang="en-US" sz="3000"/>
            </a:p>
          </p:txBody>
        </p:sp>
      </p:grpSp>
      <p:grpSp>
        <p:nvGrpSpPr>
          <p:cNvPr id="5" name="Group 4">
            <a:extLst>
              <a:ext uri="{FF2B5EF4-FFF2-40B4-BE49-F238E27FC236}">
                <a16:creationId xmlns:a16="http://schemas.microsoft.com/office/drawing/2014/main" id="{F6B80889-36BC-EAA4-4E40-88C088F63D07}"/>
              </a:ext>
            </a:extLst>
          </p:cNvPr>
          <p:cNvGrpSpPr/>
          <p:nvPr/>
        </p:nvGrpSpPr>
        <p:grpSpPr>
          <a:xfrm>
            <a:off x="4735737" y="1936721"/>
            <a:ext cx="4306384" cy="2988999"/>
            <a:chOff x="7415893" y="1779814"/>
            <a:chExt cx="4840880" cy="3298370"/>
          </a:xfrm>
        </p:grpSpPr>
        <p:sp>
          <p:nvSpPr>
            <p:cNvPr id="7" name="Rectangle 6">
              <a:extLst>
                <a:ext uri="{FF2B5EF4-FFF2-40B4-BE49-F238E27FC236}">
                  <a16:creationId xmlns:a16="http://schemas.microsoft.com/office/drawing/2014/main" id="{05517DCA-7D2E-45D2-F60D-D304F7277238}"/>
                </a:ext>
              </a:extLst>
            </p:cNvPr>
            <p:cNvSpPr/>
            <p:nvPr/>
          </p:nvSpPr>
          <p:spPr>
            <a:xfrm>
              <a:off x="7415893" y="1779814"/>
              <a:ext cx="4495800" cy="3298370"/>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iagram of different types of positive indicators&#10;&#10;Description automatically generated">
              <a:extLst>
                <a:ext uri="{FF2B5EF4-FFF2-40B4-BE49-F238E27FC236}">
                  <a16:creationId xmlns:a16="http://schemas.microsoft.com/office/drawing/2014/main" id="{AECE66A7-5508-22B0-01CA-F34F54FF0C92}"/>
                </a:ext>
              </a:extLst>
            </p:cNvPr>
            <p:cNvPicPr>
              <a:picLocks noChangeAspect="1"/>
            </p:cNvPicPr>
            <p:nvPr/>
          </p:nvPicPr>
          <p:blipFill rotWithShape="1">
            <a:blip r:embed="rId5"/>
            <a:srcRect l="70129" t="37490" r="23520" b="49681"/>
            <a:stretch/>
          </p:blipFill>
          <p:spPr>
            <a:xfrm>
              <a:off x="7798596" y="3194009"/>
              <a:ext cx="692894" cy="731388"/>
            </a:xfrm>
            <a:prstGeom prst="flowChartAlternateProcess">
              <a:avLst/>
            </a:prstGeom>
          </p:spPr>
        </p:pic>
        <p:pic>
          <p:nvPicPr>
            <p:cNvPr id="10" name="Picture 9" descr="A diagram of different types of positive indicators&#10;&#10;Description automatically generated">
              <a:extLst>
                <a:ext uri="{FF2B5EF4-FFF2-40B4-BE49-F238E27FC236}">
                  <a16:creationId xmlns:a16="http://schemas.microsoft.com/office/drawing/2014/main" id="{94339997-D83C-D9FC-3C89-2D189E218048}"/>
                </a:ext>
              </a:extLst>
            </p:cNvPr>
            <p:cNvPicPr>
              <a:picLocks noChangeAspect="1"/>
            </p:cNvPicPr>
            <p:nvPr/>
          </p:nvPicPr>
          <p:blipFill rotWithShape="1">
            <a:blip r:embed="rId5"/>
            <a:srcRect l="70149" t="51878" r="23463" b="35329"/>
            <a:stretch/>
          </p:blipFill>
          <p:spPr>
            <a:xfrm>
              <a:off x="9750337" y="4065659"/>
              <a:ext cx="695134" cy="720894"/>
            </a:xfrm>
            <a:prstGeom prst="flowChartAlternateProcess">
              <a:avLst/>
            </a:prstGeom>
          </p:spPr>
        </p:pic>
        <p:pic>
          <p:nvPicPr>
            <p:cNvPr id="13" name="Picture 12" descr="A diagram of different types of positive indicators&#10;&#10;Description automatically generated">
              <a:extLst>
                <a:ext uri="{FF2B5EF4-FFF2-40B4-BE49-F238E27FC236}">
                  <a16:creationId xmlns:a16="http://schemas.microsoft.com/office/drawing/2014/main" id="{836371EE-B600-C23D-737E-61C31FCA76C8}"/>
                </a:ext>
              </a:extLst>
            </p:cNvPr>
            <p:cNvPicPr>
              <a:picLocks noChangeAspect="1"/>
            </p:cNvPicPr>
            <p:nvPr/>
          </p:nvPicPr>
          <p:blipFill rotWithShape="1">
            <a:blip r:embed="rId5"/>
            <a:srcRect l="91714" t="51878" r="1901" b="35329"/>
            <a:stretch/>
          </p:blipFill>
          <p:spPr>
            <a:xfrm>
              <a:off x="10954931" y="4061400"/>
              <a:ext cx="685504" cy="711501"/>
            </a:xfrm>
            <a:prstGeom prst="flowChartAlternateProcess">
              <a:avLst/>
            </a:prstGeom>
          </p:spPr>
        </p:pic>
        <p:sp>
          <p:nvSpPr>
            <p:cNvPr id="15" name="Rectangle 14">
              <a:extLst>
                <a:ext uri="{FF2B5EF4-FFF2-40B4-BE49-F238E27FC236}">
                  <a16:creationId xmlns:a16="http://schemas.microsoft.com/office/drawing/2014/main" id="{5EEF504C-5466-2F12-F14E-E3D362CC6F23}"/>
                </a:ext>
              </a:extLst>
            </p:cNvPr>
            <p:cNvSpPr/>
            <p:nvPr/>
          </p:nvSpPr>
          <p:spPr>
            <a:xfrm>
              <a:off x="7815887" y="3956242"/>
              <a:ext cx="3752932" cy="32107"/>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diagram of different types of positive indicators&#10;&#10;Description automatically generated">
              <a:extLst>
                <a:ext uri="{FF2B5EF4-FFF2-40B4-BE49-F238E27FC236}">
                  <a16:creationId xmlns:a16="http://schemas.microsoft.com/office/drawing/2014/main" id="{306F17D9-C40F-9CC6-9558-7883535FD74A}"/>
                </a:ext>
              </a:extLst>
            </p:cNvPr>
            <p:cNvPicPr>
              <a:picLocks noChangeAspect="1"/>
            </p:cNvPicPr>
            <p:nvPr/>
          </p:nvPicPr>
          <p:blipFill rotWithShape="1">
            <a:blip r:embed="rId5"/>
            <a:srcRect l="70129" t="37490" r="23520" b="49681"/>
            <a:stretch/>
          </p:blipFill>
          <p:spPr>
            <a:xfrm>
              <a:off x="7798596" y="4037652"/>
              <a:ext cx="692894" cy="731388"/>
            </a:xfrm>
            <a:prstGeom prst="flowChartAlternateProcess">
              <a:avLst/>
            </a:prstGeom>
          </p:spPr>
        </p:pic>
        <p:pic>
          <p:nvPicPr>
            <p:cNvPr id="18" name="Picture 17" descr="A diagram of different types of positive indicators&#10;&#10;Description automatically generated">
              <a:extLst>
                <a:ext uri="{FF2B5EF4-FFF2-40B4-BE49-F238E27FC236}">
                  <a16:creationId xmlns:a16="http://schemas.microsoft.com/office/drawing/2014/main" id="{306AE730-753B-9E9E-F249-FCA708F1B1C7}"/>
                </a:ext>
              </a:extLst>
            </p:cNvPr>
            <p:cNvPicPr>
              <a:picLocks noChangeAspect="1"/>
            </p:cNvPicPr>
            <p:nvPr/>
          </p:nvPicPr>
          <p:blipFill rotWithShape="1">
            <a:blip r:embed="rId5"/>
            <a:srcRect l="66091" t="52660" r="30087" b="38533"/>
            <a:stretch/>
          </p:blipFill>
          <p:spPr>
            <a:xfrm>
              <a:off x="8563482" y="4170477"/>
              <a:ext cx="410260" cy="489781"/>
            </a:xfrm>
            <a:prstGeom prst="flowChartAlternateProcess">
              <a:avLst/>
            </a:prstGeom>
          </p:spPr>
        </p:pic>
        <p:sp>
          <p:nvSpPr>
            <p:cNvPr id="19" name="TextBox 18">
              <a:extLst>
                <a:ext uri="{FF2B5EF4-FFF2-40B4-BE49-F238E27FC236}">
                  <a16:creationId xmlns:a16="http://schemas.microsoft.com/office/drawing/2014/main" id="{9817ACA4-C081-A7CD-FE45-A3B39AA1378D}"/>
                </a:ext>
              </a:extLst>
            </p:cNvPr>
            <p:cNvSpPr txBox="1"/>
            <p:nvPr/>
          </p:nvSpPr>
          <p:spPr>
            <a:xfrm>
              <a:off x="9030275" y="4083487"/>
              <a:ext cx="3226498" cy="676375"/>
            </a:xfrm>
            <a:prstGeom prst="flowChartAlternateProcess">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Bell MT"/>
                  <a:cs typeface="Helvetica"/>
                </a:rPr>
                <a:t>.5</a:t>
              </a:r>
              <a:r>
                <a:rPr lang="en-US" sz="1000">
                  <a:latin typeface="Bell MT"/>
                  <a:cs typeface="Helvetica"/>
                </a:rPr>
                <a:t> </a:t>
              </a:r>
              <a:r>
                <a:rPr lang="en-US" sz="3000">
                  <a:latin typeface="Bell MT"/>
                  <a:cs typeface="Helvetica"/>
                </a:rPr>
                <a:t> (      </a:t>
              </a:r>
              <a:r>
                <a:rPr lang="en-US" sz="1000">
                  <a:latin typeface="Bell MT"/>
                  <a:cs typeface="Helvetica"/>
                </a:rPr>
                <a:t>  </a:t>
              </a:r>
              <a:r>
                <a:rPr lang="en-US" sz="3000">
                  <a:latin typeface="Bell MT"/>
                  <a:cs typeface="Helvetica"/>
                </a:rPr>
                <a:t>)  (      </a:t>
              </a:r>
              <a:r>
                <a:rPr lang="en-US" sz="1000">
                  <a:latin typeface="Bell MT"/>
                  <a:cs typeface="Helvetica"/>
                </a:rPr>
                <a:t>  </a:t>
              </a:r>
              <a:r>
                <a:rPr lang="en-US" sz="3000">
                  <a:latin typeface="Bell MT"/>
                  <a:cs typeface="Helvetica"/>
                </a:rPr>
                <a:t>)</a:t>
              </a:r>
            </a:p>
          </p:txBody>
        </p:sp>
        <p:sp>
          <p:nvSpPr>
            <p:cNvPr id="20" name="TextBox 19">
              <a:extLst>
                <a:ext uri="{FF2B5EF4-FFF2-40B4-BE49-F238E27FC236}">
                  <a16:creationId xmlns:a16="http://schemas.microsoft.com/office/drawing/2014/main" id="{A0720707-1DA1-E4A5-DA94-03F7ABAF0B0A}"/>
                </a:ext>
              </a:extLst>
            </p:cNvPr>
            <p:cNvSpPr txBox="1"/>
            <p:nvPr/>
          </p:nvSpPr>
          <p:spPr>
            <a:xfrm>
              <a:off x="8053551" y="1999422"/>
              <a:ext cx="3507827" cy="578882"/>
            </a:xfrm>
            <a:prstGeom prst="flowChartAlternateProcess">
              <a:avLst/>
            </a:prstGeom>
            <a:no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a:latin typeface="Bell MT"/>
                  <a:cs typeface="Helvetica"/>
                </a:rPr>
                <a:t>F1 Score</a:t>
              </a:r>
            </a:p>
          </p:txBody>
        </p:sp>
      </p:grpSp>
      <p:sp>
        <p:nvSpPr>
          <p:cNvPr id="21" name="TextBox 20">
            <a:extLst>
              <a:ext uri="{FF2B5EF4-FFF2-40B4-BE49-F238E27FC236}">
                <a16:creationId xmlns:a16="http://schemas.microsoft.com/office/drawing/2014/main" id="{5CE56A9C-63B3-4CD9-5CB6-165E31B8446C}"/>
              </a:ext>
            </a:extLst>
          </p:cNvPr>
          <p:cNvSpPr txBox="1"/>
          <p:nvPr/>
        </p:nvSpPr>
        <p:spPr>
          <a:xfrm>
            <a:off x="4482097" y="4981176"/>
            <a:ext cx="4506684"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F1 Score &gt; 90%</a:t>
            </a:r>
          </a:p>
          <a:p>
            <a:pPr algn="ctr"/>
            <a:r>
              <a:rPr lang="en-US">
                <a:hlinkClick r:id="rId6"/>
              </a:rPr>
              <a:t>Source</a:t>
            </a:r>
          </a:p>
        </p:txBody>
      </p:sp>
      <p:sp>
        <p:nvSpPr>
          <p:cNvPr id="22" name="Oval 21">
            <a:extLst>
              <a:ext uri="{FF2B5EF4-FFF2-40B4-BE49-F238E27FC236}">
                <a16:creationId xmlns:a16="http://schemas.microsoft.com/office/drawing/2014/main" id="{AE1471DE-D7B1-E4A2-47DE-38753181609F}"/>
              </a:ext>
            </a:extLst>
          </p:cNvPr>
          <p:cNvSpPr/>
          <p:nvPr/>
        </p:nvSpPr>
        <p:spPr>
          <a:xfrm>
            <a:off x="200734" y="2020908"/>
            <a:ext cx="2741220" cy="27412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a:t>    Model</a:t>
            </a:r>
            <a:br>
              <a:rPr lang="en-US" sz="1600"/>
            </a:br>
            <a:r>
              <a:rPr lang="en-US" sz="1600"/>
              <a:t>Predictions</a:t>
            </a:r>
          </a:p>
        </p:txBody>
      </p:sp>
      <p:sp>
        <p:nvSpPr>
          <p:cNvPr id="23" name="Oval 22">
            <a:extLst>
              <a:ext uri="{FF2B5EF4-FFF2-40B4-BE49-F238E27FC236}">
                <a16:creationId xmlns:a16="http://schemas.microsoft.com/office/drawing/2014/main" id="{88126CC0-9F89-C548-4566-87BD942A9DF5}"/>
              </a:ext>
            </a:extLst>
          </p:cNvPr>
          <p:cNvSpPr/>
          <p:nvPr/>
        </p:nvSpPr>
        <p:spPr>
          <a:xfrm>
            <a:off x="1724734" y="2020908"/>
            <a:ext cx="2741220" cy="2741220"/>
          </a:xfrm>
          <a:prstGeom prst="ellipse">
            <a:avLst/>
          </a:prstGeom>
          <a:solidFill>
            <a:srgbClr val="208DD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600"/>
              <a:t>Pathologist</a:t>
            </a:r>
            <a:br>
              <a:rPr lang="en-US" sz="1600"/>
            </a:br>
            <a:r>
              <a:rPr lang="en-US" sz="1600"/>
              <a:t>Predictions</a:t>
            </a:r>
          </a:p>
        </p:txBody>
      </p:sp>
      <p:sp>
        <p:nvSpPr>
          <p:cNvPr id="24" name="Oval 23">
            <a:extLst>
              <a:ext uri="{FF2B5EF4-FFF2-40B4-BE49-F238E27FC236}">
                <a16:creationId xmlns:a16="http://schemas.microsoft.com/office/drawing/2014/main" id="{06830FF3-F71A-0277-15FF-9923A7442197}"/>
              </a:ext>
            </a:extLst>
          </p:cNvPr>
          <p:cNvSpPr/>
          <p:nvPr/>
        </p:nvSpPr>
        <p:spPr>
          <a:xfrm>
            <a:off x="1724734" y="2248518"/>
            <a:ext cx="1217221" cy="2286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Cohen's Kappa</a:t>
            </a:r>
          </a:p>
        </p:txBody>
      </p:sp>
      <p:sp>
        <p:nvSpPr>
          <p:cNvPr id="25" name="TextBox 24">
            <a:extLst>
              <a:ext uri="{FF2B5EF4-FFF2-40B4-BE49-F238E27FC236}">
                <a16:creationId xmlns:a16="http://schemas.microsoft.com/office/drawing/2014/main" id="{D4400830-6A4E-B8E0-9F46-2C838A9784B5}"/>
              </a:ext>
            </a:extLst>
          </p:cNvPr>
          <p:cNvSpPr txBox="1"/>
          <p:nvPr/>
        </p:nvSpPr>
        <p:spPr>
          <a:xfrm>
            <a:off x="80002" y="4989738"/>
            <a:ext cx="4506684"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Cohen's Kappa &gt; 60%</a:t>
            </a:r>
          </a:p>
          <a:p>
            <a:pPr algn="ctr"/>
            <a:r>
              <a:rPr lang="en-US">
                <a:hlinkClick r:id="rId7"/>
              </a:rPr>
              <a:t>Source</a:t>
            </a:r>
            <a:endParaRPr lang="en-US"/>
          </a:p>
        </p:txBody>
      </p:sp>
      <p:sp>
        <p:nvSpPr>
          <p:cNvPr id="12" name="TextBox 11">
            <a:extLst>
              <a:ext uri="{FF2B5EF4-FFF2-40B4-BE49-F238E27FC236}">
                <a16:creationId xmlns:a16="http://schemas.microsoft.com/office/drawing/2014/main" id="{D4089EB1-2E40-7E5F-E47B-3BC3325C50C9}"/>
              </a:ext>
            </a:extLst>
          </p:cNvPr>
          <p:cNvSpPr txBox="1"/>
          <p:nvPr/>
        </p:nvSpPr>
        <p:spPr>
          <a:xfrm>
            <a:off x="4119219" y="5968658"/>
            <a:ext cx="3953562" cy="523220"/>
          </a:xfrm>
          <a:prstGeom prst="rect">
            <a:avLst/>
          </a:prstGeom>
          <a:noFill/>
        </p:spPr>
        <p:txBody>
          <a:bodyPr wrap="square" rtlCol="0">
            <a:spAutoFit/>
          </a:bodyPr>
          <a:lstStyle/>
          <a:p>
            <a:r>
              <a:rPr lang="en-US" sz="2800"/>
              <a:t>No Sobel/Laplacian Filters</a:t>
            </a:r>
          </a:p>
        </p:txBody>
      </p:sp>
    </p:spTree>
    <p:extLst>
      <p:ext uri="{BB962C8B-B14F-4D97-AF65-F5344CB8AC3E}">
        <p14:creationId xmlns:p14="http://schemas.microsoft.com/office/powerpoint/2010/main" val="22184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652-A338-BF39-D922-D68C37C129E5}"/>
              </a:ext>
            </a:extLst>
          </p:cNvPr>
          <p:cNvSpPr>
            <a:spLocks noGrp="1"/>
          </p:cNvSpPr>
          <p:nvPr>
            <p:ph type="title"/>
          </p:nvPr>
        </p:nvSpPr>
        <p:spPr>
          <a:xfrm>
            <a:off x="173736" y="311549"/>
            <a:ext cx="11854053" cy="579799"/>
          </a:xfrm>
        </p:spPr>
        <p:txBody>
          <a:bodyPr>
            <a:normAutofit fontScale="90000"/>
          </a:bodyPr>
          <a:lstStyle/>
          <a:p>
            <a:r>
              <a:rPr lang="en-US"/>
              <a:t>Temple University Health Digital Pathology (TUHDP) Corpus</a:t>
            </a:r>
          </a:p>
        </p:txBody>
      </p:sp>
      <p:pic>
        <p:nvPicPr>
          <p:cNvPr id="10" name="Picture 9" descr="A medical illustration of a person&amp;#39;s arm&#10;&#10;Description automatically generated">
            <a:extLst>
              <a:ext uri="{FF2B5EF4-FFF2-40B4-BE49-F238E27FC236}">
                <a16:creationId xmlns:a16="http://schemas.microsoft.com/office/drawing/2014/main" id="{507BE63D-C5DD-CE2E-9770-92A72873A549}"/>
              </a:ext>
            </a:extLst>
          </p:cNvPr>
          <p:cNvPicPr>
            <a:picLocks noChangeAspect="1"/>
          </p:cNvPicPr>
          <p:nvPr/>
        </p:nvPicPr>
        <p:blipFill>
          <a:blip r:embed="rId3"/>
          <a:stretch>
            <a:fillRect/>
          </a:stretch>
        </p:blipFill>
        <p:spPr>
          <a:xfrm>
            <a:off x="378941" y="2641237"/>
            <a:ext cx="2743200" cy="2743200"/>
          </a:xfrm>
          <a:prstGeom prst="flowChartAlternateProcess">
            <a:avLst/>
          </a:prstGeom>
        </p:spPr>
      </p:pic>
      <p:pic>
        <p:nvPicPr>
          <p:cNvPr id="12" name="Picture 11" descr="A hand in blue glove holding a plastic tube with a pink liquid in it&#10;&#10;Description automatically generated">
            <a:extLst>
              <a:ext uri="{FF2B5EF4-FFF2-40B4-BE49-F238E27FC236}">
                <a16:creationId xmlns:a16="http://schemas.microsoft.com/office/drawing/2014/main" id="{C2C170C6-3CB7-79CD-ADD4-10473AD64DB9}"/>
              </a:ext>
            </a:extLst>
          </p:cNvPr>
          <p:cNvPicPr>
            <a:picLocks noChangeAspect="1"/>
          </p:cNvPicPr>
          <p:nvPr/>
        </p:nvPicPr>
        <p:blipFill>
          <a:blip r:embed="rId4"/>
          <a:stretch>
            <a:fillRect/>
          </a:stretch>
        </p:blipFill>
        <p:spPr>
          <a:xfrm>
            <a:off x="3725691" y="2636732"/>
            <a:ext cx="3927130" cy="2731614"/>
          </a:xfrm>
          <a:prstGeom prst="flowChartAlternateProcess">
            <a:avLst/>
          </a:prstGeom>
        </p:spPr>
      </p:pic>
      <p:pic>
        <p:nvPicPr>
          <p:cNvPr id="13" name="Picture 12" descr="A computer monitor and a machine&#10;&#10;Description automatically generated">
            <a:extLst>
              <a:ext uri="{FF2B5EF4-FFF2-40B4-BE49-F238E27FC236}">
                <a16:creationId xmlns:a16="http://schemas.microsoft.com/office/drawing/2014/main" id="{61D59941-2B5A-A0C3-25F9-AF640B476A2F}"/>
              </a:ext>
            </a:extLst>
          </p:cNvPr>
          <p:cNvPicPr>
            <a:picLocks noChangeAspect="1"/>
          </p:cNvPicPr>
          <p:nvPr/>
        </p:nvPicPr>
        <p:blipFill>
          <a:blip r:embed="rId5"/>
          <a:stretch>
            <a:fillRect/>
          </a:stretch>
        </p:blipFill>
        <p:spPr>
          <a:xfrm>
            <a:off x="8259075" y="2657971"/>
            <a:ext cx="3551280" cy="2730328"/>
          </a:xfrm>
          <a:prstGeom prst="flowChartAlternateProcess">
            <a:avLst/>
          </a:prstGeom>
        </p:spPr>
      </p:pic>
      <p:sp>
        <p:nvSpPr>
          <p:cNvPr id="14" name="TextBox 13">
            <a:extLst>
              <a:ext uri="{FF2B5EF4-FFF2-40B4-BE49-F238E27FC236}">
                <a16:creationId xmlns:a16="http://schemas.microsoft.com/office/drawing/2014/main" id="{6D7F6C16-8E2D-04D1-4373-1E91FE70FDE6}"/>
              </a:ext>
            </a:extLst>
          </p:cNvPr>
          <p:cNvSpPr txBox="1"/>
          <p:nvPr/>
        </p:nvSpPr>
        <p:spPr>
          <a:xfrm>
            <a:off x="380999" y="2179917"/>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Biopsy</a:t>
            </a:r>
            <a:endParaRPr lang="en-US"/>
          </a:p>
        </p:txBody>
      </p:sp>
      <p:sp>
        <p:nvSpPr>
          <p:cNvPr id="15" name="TextBox 14">
            <a:extLst>
              <a:ext uri="{FF2B5EF4-FFF2-40B4-BE49-F238E27FC236}">
                <a16:creationId xmlns:a16="http://schemas.microsoft.com/office/drawing/2014/main" id="{863CF531-27DE-6DAA-A69E-C9A028F91ADA}"/>
              </a:ext>
            </a:extLst>
          </p:cNvPr>
          <p:cNvSpPr txBox="1"/>
          <p:nvPr/>
        </p:nvSpPr>
        <p:spPr>
          <a:xfrm>
            <a:off x="4314566" y="2169620"/>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Staining</a:t>
            </a:r>
            <a:endParaRPr lang="en-US"/>
          </a:p>
        </p:txBody>
      </p:sp>
      <p:sp>
        <p:nvSpPr>
          <p:cNvPr id="16" name="TextBox 15">
            <a:extLst>
              <a:ext uri="{FF2B5EF4-FFF2-40B4-BE49-F238E27FC236}">
                <a16:creationId xmlns:a16="http://schemas.microsoft.com/office/drawing/2014/main" id="{91CC73CB-E150-F9E2-5D1A-78BC97870B54}"/>
              </a:ext>
            </a:extLst>
          </p:cNvPr>
          <p:cNvSpPr txBox="1"/>
          <p:nvPr/>
        </p:nvSpPr>
        <p:spPr>
          <a:xfrm>
            <a:off x="8598242" y="2190215"/>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Scanning</a:t>
            </a:r>
            <a:endParaRPr lang="en-US"/>
          </a:p>
        </p:txBody>
      </p:sp>
      <p:sp>
        <p:nvSpPr>
          <p:cNvPr id="19" name="Arrow: Right 18">
            <a:extLst>
              <a:ext uri="{FF2B5EF4-FFF2-40B4-BE49-F238E27FC236}">
                <a16:creationId xmlns:a16="http://schemas.microsoft.com/office/drawing/2014/main" id="{360B35F9-89E5-68C6-4629-523F4E0C7D13}"/>
              </a:ext>
            </a:extLst>
          </p:cNvPr>
          <p:cNvSpPr/>
          <p:nvPr/>
        </p:nvSpPr>
        <p:spPr>
          <a:xfrm>
            <a:off x="3120081" y="3909864"/>
            <a:ext cx="607539"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C87A0F18-A6BE-44E9-FE30-56E4C7CE1100}"/>
              </a:ext>
            </a:extLst>
          </p:cNvPr>
          <p:cNvSpPr/>
          <p:nvPr/>
        </p:nvSpPr>
        <p:spPr>
          <a:xfrm>
            <a:off x="7650892" y="3909864"/>
            <a:ext cx="607539"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1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5EE533-967D-605F-E7DD-BE2E75EE6CCE}"/>
              </a:ext>
            </a:extLst>
          </p:cNvPr>
          <p:cNvSpPr txBox="1">
            <a:spLocks/>
          </p:cNvSpPr>
          <p:nvPr/>
        </p:nvSpPr>
        <p:spPr>
          <a:xfrm>
            <a:off x="3864060" y="845433"/>
            <a:ext cx="4486656" cy="578790"/>
          </a:xfrm>
          <a:prstGeom prst="rect">
            <a:avLst/>
          </a:prstGeom>
        </p:spPr>
        <p:txBody>
          <a:bodyPr lIns="91440" tIns="45720" rIns="91440" bIns="45720" anchor="t"/>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Questions?</a:t>
            </a:r>
          </a:p>
        </p:txBody>
      </p:sp>
      <p:sp>
        <p:nvSpPr>
          <p:cNvPr id="6" name="TextBox 5">
            <a:extLst>
              <a:ext uri="{FF2B5EF4-FFF2-40B4-BE49-F238E27FC236}">
                <a16:creationId xmlns:a16="http://schemas.microsoft.com/office/drawing/2014/main" id="{642F7C78-EDC0-618E-C840-2C4E792EC1F3}"/>
              </a:ext>
            </a:extLst>
          </p:cNvPr>
          <p:cNvSpPr txBox="1"/>
          <p:nvPr/>
        </p:nvSpPr>
        <p:spPr>
          <a:xfrm>
            <a:off x="1361225" y="3124093"/>
            <a:ext cx="47345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For the curious</a:t>
            </a:r>
          </a:p>
          <a:p>
            <a:pPr marL="285750" indent="-285750">
              <a:buFont typeface="Arial"/>
              <a:buChar char="•"/>
            </a:pPr>
            <a:r>
              <a:rPr lang="en-US" i="1">
                <a:ea typeface="+mn-lt"/>
                <a:cs typeface="+mn-lt"/>
                <a:hlinkClick r:id="rId2"/>
              </a:rPr>
              <a:t>Benefits of Machine Learning in Healthcare</a:t>
            </a:r>
          </a:p>
          <a:p>
            <a:pPr marL="285750" indent="-285750">
              <a:buFont typeface="Arial"/>
              <a:buChar char="•"/>
            </a:pPr>
            <a:r>
              <a:rPr lang="en-US" i="1">
                <a:hlinkClick r:id="rId3"/>
              </a:rPr>
              <a:t>Machine Learning in Healthcare</a:t>
            </a:r>
            <a:endParaRPr lang="en-US" i="1"/>
          </a:p>
        </p:txBody>
      </p:sp>
      <p:sp>
        <p:nvSpPr>
          <p:cNvPr id="7" name="TextBox 6">
            <a:extLst>
              <a:ext uri="{FF2B5EF4-FFF2-40B4-BE49-F238E27FC236}">
                <a16:creationId xmlns:a16="http://schemas.microsoft.com/office/drawing/2014/main" id="{5A2FB01F-6E85-8F77-10B6-54D203C0D10B}"/>
              </a:ext>
            </a:extLst>
          </p:cNvPr>
          <p:cNvSpPr txBox="1"/>
          <p:nvPr/>
        </p:nvSpPr>
        <p:spPr>
          <a:xfrm>
            <a:off x="6097347" y="3124092"/>
            <a:ext cx="49455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i="1">
                <a:hlinkClick r:id="rId4"/>
              </a:rPr>
              <a:t>What is Machine Learning in Healthcare?</a:t>
            </a:r>
            <a:endParaRPr lang="en-US" i="1"/>
          </a:p>
          <a:p>
            <a:pPr marL="285750" indent="-285750">
              <a:buFont typeface="Arial"/>
              <a:buChar char="•"/>
            </a:pPr>
            <a:r>
              <a:rPr lang="en-US" i="1">
                <a:hlinkClick r:id="rId5"/>
              </a:rPr>
              <a:t>Significance of Machine Learning in Healthcare</a:t>
            </a:r>
          </a:p>
          <a:p>
            <a:pPr marL="285750" indent="-285750">
              <a:buFont typeface="Arial"/>
              <a:buChar char="•"/>
            </a:pPr>
            <a:r>
              <a:rPr lang="en-US" i="1">
                <a:hlinkClick r:id="rId6"/>
              </a:rPr>
              <a:t>The Potential for Artificial Intelligence in Healthcare</a:t>
            </a:r>
          </a:p>
        </p:txBody>
      </p:sp>
      <p:sp>
        <p:nvSpPr>
          <p:cNvPr id="33" name="TextBox 32">
            <a:extLst>
              <a:ext uri="{FF2B5EF4-FFF2-40B4-BE49-F238E27FC236}">
                <a16:creationId xmlns:a16="http://schemas.microsoft.com/office/drawing/2014/main" id="{27F2B9B7-2FC8-B131-8037-4E13FFD024D5}"/>
              </a:ext>
            </a:extLst>
          </p:cNvPr>
          <p:cNvSpPr txBox="1"/>
          <p:nvPr/>
        </p:nvSpPr>
        <p:spPr>
          <a:xfrm>
            <a:off x="3139224" y="1509378"/>
            <a:ext cx="593193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Acknowledgements:</a:t>
            </a:r>
          </a:p>
          <a:p>
            <a:r>
              <a:rPr lang="en-US" i="1"/>
              <a:t>Dr. Joseph Picone – Mentor &amp; Data Coordinator</a:t>
            </a:r>
            <a:br>
              <a:rPr lang="en-US" i="1"/>
            </a:br>
            <a:r>
              <a:rPr lang="en-US" i="1"/>
              <a:t>Claudia </a:t>
            </a:r>
            <a:r>
              <a:rPr lang="en-US" i="1" err="1"/>
              <a:t>Dumitrescu</a:t>
            </a:r>
            <a:r>
              <a:rPr lang="en-US" i="1"/>
              <a:t> – AI Expert</a:t>
            </a:r>
          </a:p>
          <a:p>
            <a:r>
              <a:rPr lang="en-US" i="1" err="1"/>
              <a:t>Phuykong</a:t>
            </a:r>
            <a:r>
              <a:rPr lang="en-US" i="1"/>
              <a:t> Meng – GUI Planning &amp; Scoring</a:t>
            </a:r>
          </a:p>
        </p:txBody>
      </p:sp>
    </p:spTree>
    <p:extLst>
      <p:ext uri="{BB962C8B-B14F-4D97-AF65-F5344CB8AC3E}">
        <p14:creationId xmlns:p14="http://schemas.microsoft.com/office/powerpoint/2010/main" val="1646421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78E37-9DB9-3784-27C3-63E21539DADC}"/>
              </a:ext>
            </a:extLst>
          </p:cNvPr>
          <p:cNvSpPr>
            <a:spLocks noGrp="1"/>
          </p:cNvSpPr>
          <p:nvPr>
            <p:ph type="title"/>
          </p:nvPr>
        </p:nvSpPr>
        <p:spPr/>
        <p:txBody>
          <a:bodyPr/>
          <a:lstStyle/>
          <a:p>
            <a:r>
              <a:rPr lang="en-US"/>
              <a:t>Progress SINCE LAST PRESENTATION</a:t>
            </a:r>
          </a:p>
        </p:txBody>
      </p:sp>
      <p:sp>
        <p:nvSpPr>
          <p:cNvPr id="4" name="Content Placeholder 3">
            <a:extLst>
              <a:ext uri="{FF2B5EF4-FFF2-40B4-BE49-F238E27FC236}">
                <a16:creationId xmlns:a16="http://schemas.microsoft.com/office/drawing/2014/main" id="{F9B73306-F56D-6B77-7E43-DFEED1FF768A}"/>
              </a:ext>
            </a:extLst>
          </p:cNvPr>
          <p:cNvSpPr>
            <a:spLocks noGrp="1"/>
          </p:cNvSpPr>
          <p:nvPr>
            <p:ph idx="1"/>
          </p:nvPr>
        </p:nvSpPr>
        <p:spPr>
          <a:xfrm>
            <a:off x="2917153" y="2670701"/>
            <a:ext cx="6357693" cy="3101983"/>
          </a:xfrm>
        </p:spPr>
        <p:txBody>
          <a:bodyPr vert="horz" lIns="91440" tIns="45720" rIns="91440" bIns="45720" rtlCol="0" anchor="t">
            <a:noAutofit/>
          </a:bodyPr>
          <a:lstStyle/>
          <a:p>
            <a:pPr lvl="1"/>
            <a:r>
              <a:rPr lang="en-US" sz="2800"/>
              <a:t>2D Discrete Cosine Transform (DCT)</a:t>
            </a:r>
          </a:p>
          <a:p>
            <a:pPr marL="228600" lvl="1" indent="0">
              <a:buNone/>
            </a:pPr>
            <a:endParaRPr lang="en-US" sz="2800"/>
          </a:p>
          <a:p>
            <a:pPr lvl="1"/>
            <a:r>
              <a:rPr lang="en-US" sz="2800"/>
              <a:t>Principal Component Analysis (PCA)</a:t>
            </a:r>
          </a:p>
          <a:p>
            <a:pPr marL="0" indent="0">
              <a:buNone/>
            </a:pPr>
            <a:endParaRPr lang="en-US" sz="2800"/>
          </a:p>
          <a:p>
            <a:pPr lvl="1"/>
            <a:r>
              <a:rPr lang="en-US" sz="2800"/>
              <a:t>Convolutional Neural Network (CNN)</a:t>
            </a:r>
          </a:p>
        </p:txBody>
      </p:sp>
    </p:spTree>
    <p:extLst>
      <p:ext uri="{BB962C8B-B14F-4D97-AF65-F5344CB8AC3E}">
        <p14:creationId xmlns:p14="http://schemas.microsoft.com/office/powerpoint/2010/main" val="3238171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360F22-B6CD-6494-B796-0B9367604988}"/>
              </a:ext>
            </a:extLst>
          </p:cNvPr>
          <p:cNvSpPr txBox="1"/>
          <p:nvPr/>
        </p:nvSpPr>
        <p:spPr>
          <a:xfrm>
            <a:off x="-5043" y="295834"/>
            <a:ext cx="121970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cap="all" spc="200" err="1">
                <a:solidFill>
                  <a:srgbClr val="262626"/>
                </a:solidFill>
                <a:latin typeface="+mj-lt"/>
                <a:ea typeface="+mj-ea"/>
                <a:cs typeface="+mj-cs"/>
              </a:rPr>
              <a:t>Tuhdp</a:t>
            </a:r>
            <a:r>
              <a:rPr lang="en-US" sz="3200" b="1" cap="all" spc="200">
                <a:solidFill>
                  <a:srgbClr val="262626"/>
                </a:solidFill>
                <a:latin typeface="+mj-lt"/>
                <a:ea typeface="+mj-ea"/>
                <a:cs typeface="+mj-cs"/>
              </a:rPr>
              <a:t> Biopsy Slide Sample</a:t>
            </a:r>
          </a:p>
        </p:txBody>
      </p:sp>
      <p:pic>
        <p:nvPicPr>
          <p:cNvPr id="4" name="Picture 3" descr="A close up of a microscope&#10;&#10;Description automatically generated">
            <a:extLst>
              <a:ext uri="{FF2B5EF4-FFF2-40B4-BE49-F238E27FC236}">
                <a16:creationId xmlns:a16="http://schemas.microsoft.com/office/drawing/2014/main" id="{AAF301D7-F4E5-B075-0862-E28129BD985C}"/>
              </a:ext>
            </a:extLst>
          </p:cNvPr>
          <p:cNvPicPr>
            <a:picLocks noChangeAspect="1"/>
          </p:cNvPicPr>
          <p:nvPr/>
        </p:nvPicPr>
        <p:blipFill>
          <a:blip r:embed="rId4"/>
          <a:stretch>
            <a:fillRect/>
          </a:stretch>
        </p:blipFill>
        <p:spPr>
          <a:xfrm>
            <a:off x="7037860" y="1187285"/>
            <a:ext cx="4535829" cy="4114800"/>
          </a:xfrm>
          <a:prstGeom prst="rect">
            <a:avLst/>
          </a:prstGeom>
        </p:spPr>
      </p:pic>
      <p:pic>
        <p:nvPicPr>
          <p:cNvPr id="5" name="Picture 4" descr="A pink and green spots on a white surface&#10;&#10;Description automatically generated">
            <a:extLst>
              <a:ext uri="{FF2B5EF4-FFF2-40B4-BE49-F238E27FC236}">
                <a16:creationId xmlns:a16="http://schemas.microsoft.com/office/drawing/2014/main" id="{97CC12D6-D50B-4FED-6B0E-34C19ACA7519}"/>
              </a:ext>
            </a:extLst>
          </p:cNvPr>
          <p:cNvPicPr>
            <a:picLocks noChangeAspect="1"/>
          </p:cNvPicPr>
          <p:nvPr/>
        </p:nvPicPr>
        <p:blipFill>
          <a:blip r:embed="rId5"/>
          <a:stretch>
            <a:fillRect/>
          </a:stretch>
        </p:blipFill>
        <p:spPr>
          <a:xfrm>
            <a:off x="508000" y="1569248"/>
            <a:ext cx="6096000" cy="3725553"/>
          </a:xfrm>
          <a:prstGeom prst="rect">
            <a:avLst/>
          </a:prstGeom>
        </p:spPr>
      </p:pic>
    </p:spTree>
    <p:extLst>
      <p:ext uri="{BB962C8B-B14F-4D97-AF65-F5344CB8AC3E}">
        <p14:creationId xmlns:p14="http://schemas.microsoft.com/office/powerpoint/2010/main" val="293486610"/>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7C4F-9056-71DC-18F9-FC57B3C9FCE3}"/>
              </a:ext>
            </a:extLst>
          </p:cNvPr>
          <p:cNvSpPr>
            <a:spLocks noGrp="1"/>
          </p:cNvSpPr>
          <p:nvPr>
            <p:ph type="title"/>
          </p:nvPr>
        </p:nvSpPr>
        <p:spPr/>
        <p:txBody>
          <a:bodyPr/>
          <a:lstStyle/>
          <a:p>
            <a:r>
              <a:rPr lang="en-US"/>
              <a:t>window to patch</a:t>
            </a:r>
          </a:p>
        </p:txBody>
      </p:sp>
      <p:pic>
        <p:nvPicPr>
          <p:cNvPr id="11" name="Picture 10" descr="A cartoon of a cell&#10;&#10;Description automatically generated">
            <a:extLst>
              <a:ext uri="{FF2B5EF4-FFF2-40B4-BE49-F238E27FC236}">
                <a16:creationId xmlns:a16="http://schemas.microsoft.com/office/drawing/2014/main" id="{EFF5ED15-D74F-E5C1-9FAC-72569E9C8C27}"/>
              </a:ext>
            </a:extLst>
          </p:cNvPr>
          <p:cNvPicPr>
            <a:picLocks noChangeAspect="1"/>
          </p:cNvPicPr>
          <p:nvPr/>
        </p:nvPicPr>
        <p:blipFill>
          <a:blip r:embed="rId3"/>
          <a:stretch>
            <a:fillRect/>
          </a:stretch>
        </p:blipFill>
        <p:spPr>
          <a:xfrm>
            <a:off x="224417" y="2932563"/>
            <a:ext cx="2676955" cy="2290601"/>
          </a:xfrm>
          <a:prstGeom prst="rect">
            <a:avLst/>
          </a:prstGeom>
        </p:spPr>
      </p:pic>
      <p:pic>
        <p:nvPicPr>
          <p:cNvPr id="14" name="Picture 13" descr="A pink rectangular object with white dots&#10;&#10;Description automatically generated">
            <a:extLst>
              <a:ext uri="{FF2B5EF4-FFF2-40B4-BE49-F238E27FC236}">
                <a16:creationId xmlns:a16="http://schemas.microsoft.com/office/drawing/2014/main" id="{0A807B6B-A91F-CB38-9E68-EDD8CBF8886E}"/>
              </a:ext>
            </a:extLst>
          </p:cNvPr>
          <p:cNvPicPr>
            <a:picLocks noChangeAspect="1"/>
          </p:cNvPicPr>
          <p:nvPr/>
        </p:nvPicPr>
        <p:blipFill>
          <a:blip r:embed="rId4"/>
          <a:stretch>
            <a:fillRect/>
          </a:stretch>
        </p:blipFill>
        <p:spPr>
          <a:xfrm>
            <a:off x="6096303" y="2932561"/>
            <a:ext cx="2851670" cy="2290602"/>
          </a:xfrm>
          <a:prstGeom prst="rect">
            <a:avLst/>
          </a:prstGeom>
        </p:spPr>
      </p:pic>
      <p:pic>
        <p:nvPicPr>
          <p:cNvPr id="19" name="Picture 18" descr="A cartoon of an egg&#10;&#10;Description automatically generated">
            <a:extLst>
              <a:ext uri="{FF2B5EF4-FFF2-40B4-BE49-F238E27FC236}">
                <a16:creationId xmlns:a16="http://schemas.microsoft.com/office/drawing/2014/main" id="{FFEB768F-2E96-9CEE-62D4-2CF807ABCC66}"/>
              </a:ext>
            </a:extLst>
          </p:cNvPr>
          <p:cNvPicPr>
            <a:picLocks noChangeAspect="1"/>
          </p:cNvPicPr>
          <p:nvPr/>
        </p:nvPicPr>
        <p:blipFill>
          <a:blip r:embed="rId5"/>
          <a:stretch>
            <a:fillRect/>
          </a:stretch>
        </p:blipFill>
        <p:spPr>
          <a:xfrm>
            <a:off x="3170727" y="2932562"/>
            <a:ext cx="2681794" cy="2290600"/>
          </a:xfrm>
          <a:prstGeom prst="rect">
            <a:avLst/>
          </a:prstGeom>
        </p:spPr>
      </p:pic>
      <p:pic>
        <p:nvPicPr>
          <p:cNvPr id="3" name="Picture 2" descr="A drawing of a cell&#10;&#10;Description automatically generated">
            <a:extLst>
              <a:ext uri="{FF2B5EF4-FFF2-40B4-BE49-F238E27FC236}">
                <a16:creationId xmlns:a16="http://schemas.microsoft.com/office/drawing/2014/main" id="{E08FC1F1-485A-D041-4A6D-1603FDC3696E}"/>
              </a:ext>
            </a:extLst>
          </p:cNvPr>
          <p:cNvPicPr>
            <a:picLocks noChangeAspect="1"/>
          </p:cNvPicPr>
          <p:nvPr/>
        </p:nvPicPr>
        <p:blipFill>
          <a:blip r:embed="rId6"/>
          <a:stretch>
            <a:fillRect/>
          </a:stretch>
        </p:blipFill>
        <p:spPr>
          <a:xfrm>
            <a:off x="9157128" y="2935889"/>
            <a:ext cx="2681933" cy="2293982"/>
          </a:xfrm>
          <a:prstGeom prst="rect">
            <a:avLst/>
          </a:prstGeom>
        </p:spPr>
      </p:pic>
      <p:pic>
        <p:nvPicPr>
          <p:cNvPr id="16" name="Picture 15" descr="A cartoon of a cell&#10;&#10;Description automatically generated">
            <a:extLst>
              <a:ext uri="{FF2B5EF4-FFF2-40B4-BE49-F238E27FC236}">
                <a16:creationId xmlns:a16="http://schemas.microsoft.com/office/drawing/2014/main" id="{38130730-92D6-90A3-C736-2A34845A49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0859" y="2675129"/>
            <a:ext cx="3311141" cy="2805465"/>
          </a:xfrm>
          <a:prstGeom prst="rect">
            <a:avLst/>
          </a:prstGeom>
        </p:spPr>
      </p:pic>
    </p:spTree>
    <p:extLst>
      <p:ext uri="{BB962C8B-B14F-4D97-AF65-F5344CB8AC3E}">
        <p14:creationId xmlns:p14="http://schemas.microsoft.com/office/powerpoint/2010/main" val="100157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360F22-B6CD-6494-B796-0B9367604988}"/>
              </a:ext>
            </a:extLst>
          </p:cNvPr>
          <p:cNvSpPr txBox="1"/>
          <p:nvPr/>
        </p:nvSpPr>
        <p:spPr>
          <a:xfrm>
            <a:off x="-5043" y="295834"/>
            <a:ext cx="121970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cap="all" spc="200" err="1">
                <a:solidFill>
                  <a:srgbClr val="262626"/>
                </a:solidFill>
                <a:latin typeface="+mj-lt"/>
                <a:ea typeface="+mj-ea"/>
                <a:cs typeface="+mj-cs"/>
              </a:rPr>
              <a:t>Tuhdp</a:t>
            </a:r>
            <a:r>
              <a:rPr lang="en-US" sz="3200" b="1" cap="all" spc="200">
                <a:solidFill>
                  <a:srgbClr val="262626"/>
                </a:solidFill>
                <a:latin typeface="+mj-lt"/>
                <a:ea typeface="+mj-ea"/>
                <a:cs typeface="+mj-cs"/>
              </a:rPr>
              <a:t> Biopsy Slide Sample</a:t>
            </a:r>
          </a:p>
        </p:txBody>
      </p:sp>
      <p:pic>
        <p:nvPicPr>
          <p:cNvPr id="2" name="Picture 1">
            <a:extLst>
              <a:ext uri="{FF2B5EF4-FFF2-40B4-BE49-F238E27FC236}">
                <a16:creationId xmlns:a16="http://schemas.microsoft.com/office/drawing/2014/main" id="{F9748FE3-ED95-1E46-C8D7-7835CE2A040D}"/>
              </a:ext>
            </a:extLst>
          </p:cNvPr>
          <p:cNvPicPr>
            <a:picLocks noChangeAspect="1"/>
          </p:cNvPicPr>
          <p:nvPr/>
        </p:nvPicPr>
        <p:blipFill rotWithShape="1">
          <a:blip r:embed="rId4"/>
          <a:srcRect l="13322" t="2291" r="1325" b="8804"/>
          <a:stretch/>
        </p:blipFill>
        <p:spPr>
          <a:xfrm>
            <a:off x="6435882" y="1477155"/>
            <a:ext cx="5001045" cy="4375913"/>
          </a:xfrm>
          <a:prstGeom prst="rect">
            <a:avLst/>
          </a:prstGeom>
        </p:spPr>
      </p:pic>
      <p:pic>
        <p:nvPicPr>
          <p:cNvPr id="3" name="Picture 2">
            <a:extLst>
              <a:ext uri="{FF2B5EF4-FFF2-40B4-BE49-F238E27FC236}">
                <a16:creationId xmlns:a16="http://schemas.microsoft.com/office/drawing/2014/main" id="{4FF47EC7-80AE-99CB-7F86-C0DC11473226}"/>
              </a:ext>
            </a:extLst>
          </p:cNvPr>
          <p:cNvPicPr>
            <a:picLocks noChangeAspect="1"/>
          </p:cNvPicPr>
          <p:nvPr/>
        </p:nvPicPr>
        <p:blipFill rotWithShape="1">
          <a:blip r:embed="rId5"/>
          <a:srcRect l="12343" t="18342" r="7335" b="13316"/>
          <a:stretch/>
        </p:blipFill>
        <p:spPr>
          <a:xfrm>
            <a:off x="755073" y="2036616"/>
            <a:ext cx="5147447" cy="3124201"/>
          </a:xfrm>
          <a:prstGeom prst="rect">
            <a:avLst/>
          </a:prstGeom>
        </p:spPr>
      </p:pic>
    </p:spTree>
    <p:extLst>
      <p:ext uri="{BB962C8B-B14F-4D97-AF65-F5344CB8AC3E}">
        <p14:creationId xmlns:p14="http://schemas.microsoft.com/office/powerpoint/2010/main" val="665272"/>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pic>
        <p:nvPicPr>
          <p:cNvPr id="20" name="Picture 19" descr="Data Preprocessing in Machine Learning [Steps &amp; Techniques]">
            <a:extLst>
              <a:ext uri="{FF2B5EF4-FFF2-40B4-BE49-F238E27FC236}">
                <a16:creationId xmlns:a16="http://schemas.microsoft.com/office/drawing/2014/main" id="{99CE9AA6-8E8C-D395-9F78-D14562D81BE3}"/>
              </a:ext>
            </a:extLst>
          </p:cNvPr>
          <p:cNvPicPr>
            <a:picLocks noChangeAspect="1"/>
          </p:cNvPicPr>
          <p:nvPr/>
        </p:nvPicPr>
        <p:blipFill>
          <a:blip r:embed="rId3"/>
          <a:srcRect l="5181" t="5132" r="5111" b="9329"/>
          <a:stretch/>
        </p:blipFill>
        <p:spPr>
          <a:xfrm>
            <a:off x="2499378" y="2263376"/>
            <a:ext cx="2460878" cy="2326723"/>
          </a:xfrm>
          <a:prstGeom prst="ellipse">
            <a:avLst/>
          </a:prstGeom>
        </p:spPr>
      </p:pic>
      <p:sp>
        <p:nvSpPr>
          <p:cNvPr id="3" name="TextBox 2">
            <a:extLst>
              <a:ext uri="{FF2B5EF4-FFF2-40B4-BE49-F238E27FC236}">
                <a16:creationId xmlns:a16="http://schemas.microsoft.com/office/drawing/2014/main" id="{E857A78B-E324-B35E-944C-594F6772E4F6}"/>
              </a:ext>
            </a:extLst>
          </p:cNvPr>
          <p:cNvSpPr txBox="1"/>
          <p:nvPr/>
        </p:nvSpPr>
        <p:spPr>
          <a:xfrm>
            <a:off x="893" y="-1747"/>
            <a:ext cx="12190215" cy="1188720"/>
          </a:xfrm>
          <a:prstGeom prst="rect">
            <a:avLst/>
          </a:prstGeom>
        </p:spPr>
        <p:txBody>
          <a:bodyPr rot="0" spcFirstLastPara="0" vertOverflow="overflow" horzOverflow="overflow" vert="horz" lIns="182880" tIns="182880" rIns="182880" bIns="182880" numCol="1" spcCol="0" rtlCol="0" fromWordArt="0" anchor="ctr" anchorCtr="1" forceAA="0" compatLnSpc="1">
            <a:prstTxWarp prst="textNoShape">
              <a:avLst/>
            </a:prstTxWarp>
            <a:normAutofit/>
          </a:bodyPr>
          <a:lstStyle/>
          <a:p>
            <a:pPr algn="ctr" defTabSz="914400">
              <a:lnSpc>
                <a:spcPct val="90000"/>
              </a:lnSpc>
              <a:spcBef>
                <a:spcPct val="0"/>
              </a:spcBef>
              <a:spcAft>
                <a:spcPts val="600"/>
              </a:spcAft>
            </a:pPr>
            <a:r>
              <a:rPr lang="en-US" sz="3200" b="1" cap="all" spc="200">
                <a:solidFill>
                  <a:srgbClr val="262626"/>
                </a:solidFill>
                <a:latin typeface="Gill Sans MT"/>
                <a:ea typeface="+mj-ea"/>
                <a:cs typeface="Helvetica"/>
              </a:rPr>
              <a:t>Deeper Look At Model I/O</a:t>
            </a:r>
          </a:p>
        </p:txBody>
      </p:sp>
      <p:pic>
        <p:nvPicPr>
          <p:cNvPr id="12" name="Picture 11" descr="Image result for breast cancer biopsy">
            <a:extLst>
              <a:ext uri="{FF2B5EF4-FFF2-40B4-BE49-F238E27FC236}">
                <a16:creationId xmlns:a16="http://schemas.microsoft.com/office/drawing/2014/main" id="{526FF47E-3BB0-7880-1D68-F87D2E94B2AF}"/>
              </a:ext>
            </a:extLst>
          </p:cNvPr>
          <p:cNvPicPr>
            <a:picLocks noChangeAspect="1"/>
          </p:cNvPicPr>
          <p:nvPr/>
        </p:nvPicPr>
        <p:blipFill>
          <a:blip r:embed="rId4"/>
          <a:srcRect l="15801" t="20622" r="37097" b="25120"/>
          <a:stretch/>
        </p:blipFill>
        <p:spPr>
          <a:xfrm>
            <a:off x="334920" y="2635045"/>
            <a:ext cx="1526031" cy="1539260"/>
          </a:xfrm>
          <a:prstGeom prst="ellipse">
            <a:avLst/>
          </a:prstGeom>
        </p:spPr>
      </p:pic>
      <p:sp>
        <p:nvSpPr>
          <p:cNvPr id="14" name="Arrow: Right 13">
            <a:extLst>
              <a:ext uri="{FF2B5EF4-FFF2-40B4-BE49-F238E27FC236}">
                <a16:creationId xmlns:a16="http://schemas.microsoft.com/office/drawing/2014/main" id="{46E71C2C-8E4D-2D6D-718E-82BB049CE61E}"/>
              </a:ext>
            </a:extLst>
          </p:cNvPr>
          <p:cNvSpPr/>
          <p:nvPr/>
        </p:nvSpPr>
        <p:spPr>
          <a:xfrm>
            <a:off x="1862638" y="3236113"/>
            <a:ext cx="627528" cy="376517"/>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E64ADD6-CAA6-A276-B09B-B58BA4716B86}"/>
              </a:ext>
            </a:extLst>
          </p:cNvPr>
          <p:cNvSpPr/>
          <p:nvPr/>
        </p:nvSpPr>
        <p:spPr>
          <a:xfrm>
            <a:off x="4962124" y="3236113"/>
            <a:ext cx="627528" cy="376517"/>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F72C57D-22C7-8AFD-ECAB-5C42EA5B4CE9}"/>
              </a:ext>
            </a:extLst>
          </p:cNvPr>
          <p:cNvGrpSpPr/>
          <p:nvPr/>
        </p:nvGrpSpPr>
        <p:grpSpPr>
          <a:xfrm>
            <a:off x="7812597" y="1796349"/>
            <a:ext cx="4296473" cy="3362863"/>
            <a:chOff x="3053506" y="1789860"/>
            <a:chExt cx="6020541" cy="4769543"/>
          </a:xfrm>
        </p:grpSpPr>
        <p:pic>
          <p:nvPicPr>
            <p:cNvPr id="24" name="Picture 23" descr="A close-up of a map&#10;&#10;Description automatically generated">
              <a:extLst>
                <a:ext uri="{FF2B5EF4-FFF2-40B4-BE49-F238E27FC236}">
                  <a16:creationId xmlns:a16="http://schemas.microsoft.com/office/drawing/2014/main" id="{F4BC009B-EE5F-4E5E-8E03-516B48691DA8}"/>
                </a:ext>
              </a:extLst>
            </p:cNvPr>
            <p:cNvPicPr>
              <a:picLocks noChangeAspect="1"/>
            </p:cNvPicPr>
            <p:nvPr/>
          </p:nvPicPr>
          <p:blipFill>
            <a:blip r:embed="rId5"/>
            <a:stretch>
              <a:fillRect/>
            </a:stretch>
          </p:blipFill>
          <p:spPr>
            <a:xfrm>
              <a:off x="3453093" y="1789860"/>
              <a:ext cx="5429250" cy="4371974"/>
            </a:xfrm>
            <a:prstGeom prst="rect">
              <a:avLst/>
            </a:prstGeom>
          </p:spPr>
        </p:pic>
        <p:sp>
          <p:nvSpPr>
            <p:cNvPr id="26" name="Rectangle: Rounded Corners 25">
              <a:extLst>
                <a:ext uri="{FF2B5EF4-FFF2-40B4-BE49-F238E27FC236}">
                  <a16:creationId xmlns:a16="http://schemas.microsoft.com/office/drawing/2014/main" id="{89EAB9E5-7DF0-1DC5-3589-E4D25B7CD0CB}"/>
                </a:ext>
              </a:extLst>
            </p:cNvPr>
            <p:cNvSpPr/>
            <p:nvPr/>
          </p:nvSpPr>
          <p:spPr>
            <a:xfrm>
              <a:off x="8037342" y="2434039"/>
              <a:ext cx="154459" cy="175054"/>
            </a:xfrm>
            <a:prstGeom prst="roundRect">
              <a:avLst/>
            </a:prstGeom>
            <a:solidFill>
              <a:srgbClr val="FEFF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9B7C175-22D4-1D98-39C3-FCA09C5BF1E5}"/>
                </a:ext>
              </a:extLst>
            </p:cNvPr>
            <p:cNvSpPr txBox="1"/>
            <p:nvPr/>
          </p:nvSpPr>
          <p:spPr>
            <a:xfrm>
              <a:off x="8144638" y="2379791"/>
              <a:ext cx="929409"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dirty="0"/>
                <a:t>NNEO</a:t>
              </a:r>
            </a:p>
          </p:txBody>
        </p:sp>
        <p:sp>
          <p:nvSpPr>
            <p:cNvPr id="30" name="Rectangle: Rounded Corners 29">
              <a:extLst>
                <a:ext uri="{FF2B5EF4-FFF2-40B4-BE49-F238E27FC236}">
                  <a16:creationId xmlns:a16="http://schemas.microsoft.com/office/drawing/2014/main" id="{2E5B44F5-6AE5-92DC-54D7-F8D54F647986}"/>
                </a:ext>
              </a:extLst>
            </p:cNvPr>
            <p:cNvSpPr/>
            <p:nvPr/>
          </p:nvSpPr>
          <p:spPr>
            <a:xfrm>
              <a:off x="8037342" y="2803494"/>
              <a:ext cx="154459" cy="175054"/>
            </a:xfrm>
            <a:prstGeom prst="roundRect">
              <a:avLst/>
            </a:prstGeom>
            <a:solidFill>
              <a:srgbClr val="F08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ACB5838-391A-8079-BA15-9C911C0ED7DF}"/>
                </a:ext>
              </a:extLst>
            </p:cNvPr>
            <p:cNvSpPr txBox="1"/>
            <p:nvPr/>
          </p:nvSpPr>
          <p:spPr>
            <a:xfrm>
              <a:off x="8144638" y="2749245"/>
              <a:ext cx="8255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dirty="0"/>
                <a:t>BCKG</a:t>
              </a:r>
            </a:p>
          </p:txBody>
        </p:sp>
        <p:sp>
          <p:nvSpPr>
            <p:cNvPr id="34" name="TextBox 33">
              <a:extLst>
                <a:ext uri="{FF2B5EF4-FFF2-40B4-BE49-F238E27FC236}">
                  <a16:creationId xmlns:a16="http://schemas.microsoft.com/office/drawing/2014/main" id="{76B151B3-3DC8-27BF-4D3F-427073B2E0CB}"/>
                </a:ext>
              </a:extLst>
            </p:cNvPr>
            <p:cNvSpPr txBox="1"/>
            <p:nvPr/>
          </p:nvSpPr>
          <p:spPr>
            <a:xfrm>
              <a:off x="4072336" y="6122883"/>
              <a:ext cx="4118918" cy="4365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dirty="0"/>
                <a:t>Pixels</a:t>
              </a:r>
            </a:p>
          </p:txBody>
        </p:sp>
        <p:sp>
          <p:nvSpPr>
            <p:cNvPr id="36" name="TextBox 35">
              <a:extLst>
                <a:ext uri="{FF2B5EF4-FFF2-40B4-BE49-F238E27FC236}">
                  <a16:creationId xmlns:a16="http://schemas.microsoft.com/office/drawing/2014/main" id="{322DA414-E2EA-292A-210A-5C41D950A1E8}"/>
                </a:ext>
              </a:extLst>
            </p:cNvPr>
            <p:cNvSpPr txBox="1"/>
            <p:nvPr/>
          </p:nvSpPr>
          <p:spPr>
            <a:xfrm rot="16200000">
              <a:off x="1209687" y="4066042"/>
              <a:ext cx="4118917" cy="43128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400" dirty="0"/>
                <a:t>Pixels</a:t>
              </a:r>
            </a:p>
          </p:txBody>
        </p:sp>
      </p:grpSp>
      <p:pic>
        <p:nvPicPr>
          <p:cNvPr id="9" name="Picture 8" descr="WALL·E">
            <a:extLst>
              <a:ext uri="{FF2B5EF4-FFF2-40B4-BE49-F238E27FC236}">
                <a16:creationId xmlns:a16="http://schemas.microsoft.com/office/drawing/2014/main" id="{B9B4D0C5-1A1B-FD31-A6AC-7B28B1269A5A}"/>
              </a:ext>
            </a:extLst>
          </p:cNvPr>
          <p:cNvPicPr>
            <a:picLocks noChangeAspect="1"/>
          </p:cNvPicPr>
          <p:nvPr/>
        </p:nvPicPr>
        <p:blipFill>
          <a:blip r:embed="rId6"/>
          <a:srcRect l="24715" t="20812" r="23954" b="10427"/>
          <a:stretch/>
        </p:blipFill>
        <p:spPr>
          <a:xfrm>
            <a:off x="5583278" y="2718552"/>
            <a:ext cx="1408129" cy="1414689"/>
          </a:xfrm>
          <a:prstGeom prst="ellipse">
            <a:avLst/>
          </a:prstGeom>
        </p:spPr>
      </p:pic>
      <p:sp>
        <p:nvSpPr>
          <p:cNvPr id="11" name="Arrow: Right 10">
            <a:extLst>
              <a:ext uri="{FF2B5EF4-FFF2-40B4-BE49-F238E27FC236}">
                <a16:creationId xmlns:a16="http://schemas.microsoft.com/office/drawing/2014/main" id="{4AA2FCCE-B832-8530-F913-D9D1896C0B0F}"/>
              </a:ext>
            </a:extLst>
          </p:cNvPr>
          <p:cNvSpPr/>
          <p:nvPr/>
        </p:nvSpPr>
        <p:spPr>
          <a:xfrm>
            <a:off x="6993428" y="3242376"/>
            <a:ext cx="627528" cy="376517"/>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78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0627-CAA5-39DF-F963-7729F363071C}"/>
              </a:ext>
            </a:extLst>
          </p:cNvPr>
          <p:cNvSpPr>
            <a:spLocks noGrp="1"/>
          </p:cNvSpPr>
          <p:nvPr>
            <p:ph type="title"/>
          </p:nvPr>
        </p:nvSpPr>
        <p:spPr>
          <a:xfrm>
            <a:off x="2231136" y="447933"/>
            <a:ext cx="7729728" cy="628169"/>
          </a:xfrm>
        </p:spPr>
        <p:txBody>
          <a:bodyPr>
            <a:normAutofit fontScale="90000"/>
          </a:bodyPr>
          <a:lstStyle/>
          <a:p>
            <a:r>
              <a:rPr lang="en-US"/>
              <a:t>Convolutional Neural Network</a:t>
            </a:r>
          </a:p>
        </p:txBody>
      </p:sp>
      <p:pic>
        <p:nvPicPr>
          <p:cNvPr id="4" name="Picture 3" descr="Convolutional neural networks.">
            <a:extLst>
              <a:ext uri="{FF2B5EF4-FFF2-40B4-BE49-F238E27FC236}">
                <a16:creationId xmlns:a16="http://schemas.microsoft.com/office/drawing/2014/main" id="{9FE96232-1D96-ACB7-7FF7-FB5826B2EA42}"/>
              </a:ext>
            </a:extLst>
          </p:cNvPr>
          <p:cNvPicPr>
            <a:picLocks noChangeAspect="1"/>
          </p:cNvPicPr>
          <p:nvPr/>
        </p:nvPicPr>
        <p:blipFill>
          <a:blip r:embed="rId4"/>
          <a:stretch>
            <a:fillRect/>
          </a:stretch>
        </p:blipFill>
        <p:spPr>
          <a:xfrm>
            <a:off x="1825297" y="1451261"/>
            <a:ext cx="8541405" cy="4945201"/>
          </a:xfrm>
          <a:prstGeom prst="rect">
            <a:avLst/>
          </a:prstGeom>
        </p:spPr>
      </p:pic>
    </p:spTree>
    <p:extLst>
      <p:ext uri="{BB962C8B-B14F-4D97-AF65-F5344CB8AC3E}">
        <p14:creationId xmlns:p14="http://schemas.microsoft.com/office/powerpoint/2010/main" val="1170998185"/>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1F7B54D-AADD-F66A-5C90-93B4ACB8D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B3B3C-DB50-3507-89BC-BE46C0A4168A}"/>
              </a:ext>
            </a:extLst>
          </p:cNvPr>
          <p:cNvSpPr>
            <a:spLocks noGrp="1"/>
          </p:cNvSpPr>
          <p:nvPr>
            <p:ph type="title"/>
          </p:nvPr>
        </p:nvSpPr>
        <p:spPr>
          <a:xfrm>
            <a:off x="2231136" y="447933"/>
            <a:ext cx="7729728" cy="628169"/>
          </a:xfrm>
        </p:spPr>
        <p:txBody>
          <a:bodyPr>
            <a:normAutofit fontScale="90000"/>
          </a:bodyPr>
          <a:lstStyle/>
          <a:p>
            <a:r>
              <a:rPr lang="en-US"/>
              <a:t>Random FOREST</a:t>
            </a:r>
          </a:p>
        </p:txBody>
      </p:sp>
      <p:pic>
        <p:nvPicPr>
          <p:cNvPr id="2050" name="Picture 2">
            <a:extLst>
              <a:ext uri="{FF2B5EF4-FFF2-40B4-BE49-F238E27FC236}">
                <a16:creationId xmlns:a16="http://schemas.microsoft.com/office/drawing/2014/main" id="{BD8A74DB-0115-5F34-ED42-FBF470E4C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93850"/>
            <a:ext cx="7620000" cy="4610100"/>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023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FAD97-E6B4-43DD-C783-6DD44138C71E}"/>
              </a:ext>
            </a:extLst>
          </p:cNvPr>
          <p:cNvSpPr>
            <a:spLocks noGrp="1"/>
          </p:cNvSpPr>
          <p:nvPr>
            <p:ph sz="half" idx="2"/>
          </p:nvPr>
        </p:nvSpPr>
        <p:spPr>
          <a:xfrm>
            <a:off x="1529647" y="1906120"/>
            <a:ext cx="4270248" cy="3773917"/>
          </a:xfrm>
        </p:spPr>
        <p:txBody>
          <a:bodyPr>
            <a:normAutofit/>
          </a:bodyPr>
          <a:lstStyle/>
          <a:p>
            <a:r>
              <a:rPr lang="en-US" sz="2400"/>
              <a:t>Three essential components for machine learning</a:t>
            </a:r>
          </a:p>
          <a:p>
            <a:pPr lvl="1"/>
            <a:r>
              <a:rPr lang="en-US" sz="2400"/>
              <a:t>Data</a:t>
            </a:r>
          </a:p>
          <a:p>
            <a:pPr lvl="1"/>
            <a:r>
              <a:rPr lang="en-US" sz="2400"/>
              <a:t>Model</a:t>
            </a:r>
          </a:p>
          <a:p>
            <a:pPr lvl="1"/>
            <a:r>
              <a:rPr lang="en-US" sz="2400"/>
              <a:t>Training algorithm</a:t>
            </a:r>
          </a:p>
          <a:p>
            <a:r>
              <a:rPr lang="en-US" sz="2400"/>
              <a:t>Model</a:t>
            </a:r>
          </a:p>
          <a:p>
            <a:pPr lvl="1"/>
            <a:r>
              <a:rPr lang="en-US" sz="2400">
                <a:solidFill>
                  <a:srgbClr val="FF0000"/>
                </a:solidFill>
              </a:rPr>
              <a:t>Mathematical representation </a:t>
            </a:r>
            <a:r>
              <a:rPr lang="en-US" sz="2400"/>
              <a:t>of relationships in the data</a:t>
            </a:r>
          </a:p>
        </p:txBody>
      </p:sp>
      <p:sp>
        <p:nvSpPr>
          <p:cNvPr id="5" name="Content Placeholder 4">
            <a:extLst>
              <a:ext uri="{FF2B5EF4-FFF2-40B4-BE49-F238E27FC236}">
                <a16:creationId xmlns:a16="http://schemas.microsoft.com/office/drawing/2014/main" id="{EB7AC454-5531-CDA9-0B80-EA467BF62D50}"/>
              </a:ext>
            </a:extLst>
          </p:cNvPr>
          <p:cNvSpPr>
            <a:spLocks noGrp="1"/>
          </p:cNvSpPr>
          <p:nvPr>
            <p:ph sz="quarter" idx="4"/>
          </p:nvPr>
        </p:nvSpPr>
        <p:spPr>
          <a:xfrm>
            <a:off x="6284527" y="1906121"/>
            <a:ext cx="4253484" cy="3773916"/>
          </a:xfrm>
        </p:spPr>
        <p:txBody>
          <a:bodyPr>
            <a:normAutofit/>
          </a:bodyPr>
          <a:lstStyle/>
          <a:p>
            <a:r>
              <a:rPr lang="en-US" sz="2400"/>
              <a:t>Training algorithm</a:t>
            </a:r>
          </a:p>
          <a:p>
            <a:pPr lvl="1"/>
            <a:r>
              <a:rPr lang="en-US" sz="2400"/>
              <a:t>Uses data</a:t>
            </a:r>
          </a:p>
          <a:p>
            <a:pPr lvl="1"/>
            <a:r>
              <a:rPr lang="en-US" sz="2400"/>
              <a:t>Adjusts variables </a:t>
            </a:r>
            <a:r>
              <a:rPr lang="en-US" sz="2400" i="1"/>
              <a:t>in the model </a:t>
            </a:r>
            <a:r>
              <a:rPr lang="en-US" sz="2400"/>
              <a:t>until </a:t>
            </a:r>
            <a:r>
              <a:rPr lang="en-US" sz="2400">
                <a:solidFill>
                  <a:srgbClr val="FF0000"/>
                </a:solidFill>
              </a:rPr>
              <a:t>output matches input</a:t>
            </a:r>
          </a:p>
        </p:txBody>
      </p:sp>
      <p:sp>
        <p:nvSpPr>
          <p:cNvPr id="2" name="Title 1">
            <a:extLst>
              <a:ext uri="{FF2B5EF4-FFF2-40B4-BE49-F238E27FC236}">
                <a16:creationId xmlns:a16="http://schemas.microsoft.com/office/drawing/2014/main" id="{695B92D8-AEBC-EC6E-2568-F75AFF0B9881}"/>
              </a:ext>
            </a:extLst>
          </p:cNvPr>
          <p:cNvSpPr>
            <a:spLocks noGrp="1"/>
          </p:cNvSpPr>
          <p:nvPr>
            <p:ph type="title"/>
          </p:nvPr>
        </p:nvSpPr>
        <p:spPr>
          <a:xfrm>
            <a:off x="2231136" y="274321"/>
            <a:ext cx="7729728" cy="1188720"/>
          </a:xfrm>
        </p:spPr>
        <p:txBody>
          <a:bodyPr/>
          <a:lstStyle/>
          <a:p>
            <a:r>
              <a:rPr lang="en-US"/>
              <a:t>What is A Model?</a:t>
            </a:r>
          </a:p>
        </p:txBody>
      </p:sp>
    </p:spTree>
    <p:extLst>
      <p:ext uri="{BB962C8B-B14F-4D97-AF65-F5344CB8AC3E}">
        <p14:creationId xmlns:p14="http://schemas.microsoft.com/office/powerpoint/2010/main" val="93427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652-A338-BF39-D922-D68C37C129E5}"/>
              </a:ext>
            </a:extLst>
          </p:cNvPr>
          <p:cNvSpPr>
            <a:spLocks noGrp="1"/>
          </p:cNvSpPr>
          <p:nvPr>
            <p:ph type="title"/>
          </p:nvPr>
        </p:nvSpPr>
        <p:spPr>
          <a:xfrm>
            <a:off x="907161" y="311549"/>
            <a:ext cx="10263378" cy="579799"/>
          </a:xfrm>
        </p:spPr>
        <p:txBody>
          <a:bodyPr>
            <a:normAutofit fontScale="90000"/>
          </a:bodyPr>
          <a:lstStyle/>
          <a:p>
            <a:r>
              <a:rPr lang="en-US"/>
              <a:t>Temple University Health Digital Pathology Corpus</a:t>
            </a:r>
          </a:p>
        </p:txBody>
      </p:sp>
      <p:sp>
        <p:nvSpPr>
          <p:cNvPr id="3" name="TextBox 6">
            <a:extLst>
              <a:ext uri="{FF2B5EF4-FFF2-40B4-BE49-F238E27FC236}">
                <a16:creationId xmlns:a16="http://schemas.microsoft.com/office/drawing/2014/main" id="{4E4E2E34-0680-F5C4-D072-999DD7319980}"/>
              </a:ext>
            </a:extLst>
          </p:cNvPr>
          <p:cNvSpPr txBox="1"/>
          <p:nvPr/>
        </p:nvSpPr>
        <p:spPr>
          <a:xfrm>
            <a:off x="2110946" y="996341"/>
            <a:ext cx="4571999"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500"/>
              <a:t>3,505 Tissue Images</a:t>
            </a:r>
            <a:endParaRPr lang="en-US"/>
          </a:p>
        </p:txBody>
      </p:sp>
      <p:sp>
        <p:nvSpPr>
          <p:cNvPr id="4" name="TextBox 8">
            <a:extLst>
              <a:ext uri="{FF2B5EF4-FFF2-40B4-BE49-F238E27FC236}">
                <a16:creationId xmlns:a16="http://schemas.microsoft.com/office/drawing/2014/main" id="{8A5AD8F1-4CCD-76A1-0914-1A414855F50D}"/>
              </a:ext>
            </a:extLst>
          </p:cNvPr>
          <p:cNvSpPr txBox="1"/>
          <p:nvPr/>
        </p:nvSpPr>
        <p:spPr>
          <a:xfrm>
            <a:off x="5385487" y="996341"/>
            <a:ext cx="4571999" cy="4770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500"/>
              <a:t>1.23 Terabytes</a:t>
            </a:r>
            <a:endParaRPr lang="en-US"/>
          </a:p>
        </p:txBody>
      </p:sp>
      <p:pic>
        <p:nvPicPr>
          <p:cNvPr id="6" name="Picture 5" descr="A group of icons with text&#10;&#10;Description automatically generated">
            <a:extLst>
              <a:ext uri="{FF2B5EF4-FFF2-40B4-BE49-F238E27FC236}">
                <a16:creationId xmlns:a16="http://schemas.microsoft.com/office/drawing/2014/main" id="{73AF3D48-C1A9-2A9D-65A4-3B2124A83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823" y="1676399"/>
            <a:ext cx="9902353" cy="4685771"/>
          </a:xfrm>
          <a:prstGeom prst="rect">
            <a:avLst/>
          </a:prstGeom>
        </p:spPr>
      </p:pic>
    </p:spTree>
    <p:extLst>
      <p:ext uri="{BB962C8B-B14F-4D97-AF65-F5344CB8AC3E}">
        <p14:creationId xmlns:p14="http://schemas.microsoft.com/office/powerpoint/2010/main" val="171390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B90A3C-F9C5-F96C-20E6-B04232F786F1}"/>
              </a:ext>
            </a:extLst>
          </p:cNvPr>
          <p:cNvSpPr txBox="1"/>
          <p:nvPr/>
        </p:nvSpPr>
        <p:spPr>
          <a:xfrm>
            <a:off x="-5043" y="295834"/>
            <a:ext cx="121970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cap="all" spc="200">
                <a:solidFill>
                  <a:srgbClr val="262626"/>
                </a:solidFill>
                <a:latin typeface="+mj-lt"/>
                <a:ea typeface="+mj-ea"/>
                <a:cs typeface="+mj-cs"/>
              </a:rPr>
              <a:t>Labeled data Types</a:t>
            </a:r>
          </a:p>
        </p:txBody>
      </p:sp>
      <p:pic>
        <p:nvPicPr>
          <p:cNvPr id="3" name="Picture 2">
            <a:extLst>
              <a:ext uri="{FF2B5EF4-FFF2-40B4-BE49-F238E27FC236}">
                <a16:creationId xmlns:a16="http://schemas.microsoft.com/office/drawing/2014/main" id="{A51DB18A-C6DD-C4B7-647E-5165B15400BA}"/>
              </a:ext>
            </a:extLst>
          </p:cNvPr>
          <p:cNvPicPr>
            <a:picLocks noChangeAspect="1"/>
          </p:cNvPicPr>
          <p:nvPr/>
        </p:nvPicPr>
        <p:blipFill>
          <a:blip r:embed="rId3"/>
          <a:stretch>
            <a:fillRect/>
          </a:stretch>
        </p:blipFill>
        <p:spPr>
          <a:xfrm>
            <a:off x="1030960" y="1908301"/>
            <a:ext cx="1803674" cy="3308615"/>
          </a:xfrm>
          <a:prstGeom prst="rect">
            <a:avLst/>
          </a:prstGeom>
        </p:spPr>
      </p:pic>
      <p:pic>
        <p:nvPicPr>
          <p:cNvPr id="4" name="Picture 3">
            <a:extLst>
              <a:ext uri="{FF2B5EF4-FFF2-40B4-BE49-F238E27FC236}">
                <a16:creationId xmlns:a16="http://schemas.microsoft.com/office/drawing/2014/main" id="{117FE798-FD68-10A8-6B74-23C3B34232A2}"/>
              </a:ext>
            </a:extLst>
          </p:cNvPr>
          <p:cNvPicPr>
            <a:picLocks noChangeAspect="1"/>
          </p:cNvPicPr>
          <p:nvPr/>
        </p:nvPicPr>
        <p:blipFill>
          <a:blip r:embed="rId4"/>
          <a:stretch>
            <a:fillRect/>
          </a:stretch>
        </p:blipFill>
        <p:spPr>
          <a:xfrm>
            <a:off x="4267580" y="2054489"/>
            <a:ext cx="3341917" cy="3245934"/>
          </a:xfrm>
          <a:prstGeom prst="rect">
            <a:avLst/>
          </a:prstGeom>
        </p:spPr>
      </p:pic>
      <p:pic>
        <p:nvPicPr>
          <p:cNvPr id="5" name="Picture 4">
            <a:extLst>
              <a:ext uri="{FF2B5EF4-FFF2-40B4-BE49-F238E27FC236}">
                <a16:creationId xmlns:a16="http://schemas.microsoft.com/office/drawing/2014/main" id="{C23B78BD-E04F-FA28-5CFD-A452132F4B7F}"/>
              </a:ext>
            </a:extLst>
          </p:cNvPr>
          <p:cNvPicPr>
            <a:picLocks noChangeAspect="1"/>
          </p:cNvPicPr>
          <p:nvPr/>
        </p:nvPicPr>
        <p:blipFill>
          <a:blip r:embed="rId5"/>
          <a:stretch>
            <a:fillRect/>
          </a:stretch>
        </p:blipFill>
        <p:spPr>
          <a:xfrm>
            <a:off x="8568084" y="1970982"/>
            <a:ext cx="2438933" cy="3245934"/>
          </a:xfrm>
          <a:prstGeom prst="rect">
            <a:avLst/>
          </a:prstGeom>
        </p:spPr>
      </p:pic>
      <p:sp>
        <p:nvSpPr>
          <p:cNvPr id="6" name="TextBox 5">
            <a:extLst>
              <a:ext uri="{FF2B5EF4-FFF2-40B4-BE49-F238E27FC236}">
                <a16:creationId xmlns:a16="http://schemas.microsoft.com/office/drawing/2014/main" id="{7BF43396-CD94-4F65-D837-1304A7DBB2F3}"/>
              </a:ext>
            </a:extLst>
          </p:cNvPr>
          <p:cNvSpPr txBox="1"/>
          <p:nvPr/>
        </p:nvSpPr>
        <p:spPr>
          <a:xfrm>
            <a:off x="904923" y="1425692"/>
            <a:ext cx="2246769" cy="369332"/>
          </a:xfrm>
          <a:prstGeom prst="rect">
            <a:avLst/>
          </a:prstGeom>
          <a:noFill/>
        </p:spPr>
        <p:txBody>
          <a:bodyPr wrap="none" rtlCol="0">
            <a:spAutoFit/>
          </a:bodyPr>
          <a:lstStyle/>
          <a:p>
            <a:r>
              <a:rPr lang="en-US"/>
              <a:t>Non-Cancerous Types</a:t>
            </a:r>
          </a:p>
        </p:txBody>
      </p:sp>
      <p:sp>
        <p:nvSpPr>
          <p:cNvPr id="7" name="TextBox 6">
            <a:extLst>
              <a:ext uri="{FF2B5EF4-FFF2-40B4-BE49-F238E27FC236}">
                <a16:creationId xmlns:a16="http://schemas.microsoft.com/office/drawing/2014/main" id="{A43634B6-2CB9-0CD4-5651-1AB9215C8103}"/>
              </a:ext>
            </a:extLst>
          </p:cNvPr>
          <p:cNvSpPr txBox="1"/>
          <p:nvPr/>
        </p:nvSpPr>
        <p:spPr>
          <a:xfrm>
            <a:off x="4698359" y="1425692"/>
            <a:ext cx="2472793" cy="369332"/>
          </a:xfrm>
          <a:prstGeom prst="rect">
            <a:avLst/>
          </a:prstGeom>
          <a:noFill/>
        </p:spPr>
        <p:txBody>
          <a:bodyPr wrap="none" rtlCol="0">
            <a:spAutoFit/>
          </a:bodyPr>
          <a:lstStyle/>
          <a:p>
            <a:r>
              <a:rPr lang="en-US"/>
              <a:t>Carcinogenic-Signs Type </a:t>
            </a:r>
          </a:p>
        </p:txBody>
      </p:sp>
      <p:sp>
        <p:nvSpPr>
          <p:cNvPr id="8" name="TextBox 7">
            <a:extLst>
              <a:ext uri="{FF2B5EF4-FFF2-40B4-BE49-F238E27FC236}">
                <a16:creationId xmlns:a16="http://schemas.microsoft.com/office/drawing/2014/main" id="{7F3751DC-57D5-E88D-0117-F7D831BC8445}"/>
              </a:ext>
            </a:extLst>
          </p:cNvPr>
          <p:cNvSpPr txBox="1"/>
          <p:nvPr/>
        </p:nvSpPr>
        <p:spPr>
          <a:xfrm>
            <a:off x="8978666" y="1425692"/>
            <a:ext cx="1749838" cy="369332"/>
          </a:xfrm>
          <a:prstGeom prst="rect">
            <a:avLst/>
          </a:prstGeom>
          <a:noFill/>
        </p:spPr>
        <p:txBody>
          <a:bodyPr wrap="none" rtlCol="0">
            <a:spAutoFit/>
          </a:bodyPr>
          <a:lstStyle/>
          <a:p>
            <a:r>
              <a:rPr lang="en-US"/>
              <a:t>Cancerous Types</a:t>
            </a:r>
          </a:p>
        </p:txBody>
      </p:sp>
      <p:pic>
        <p:nvPicPr>
          <p:cNvPr id="9" name="Picture 8">
            <a:extLst>
              <a:ext uri="{FF2B5EF4-FFF2-40B4-BE49-F238E27FC236}">
                <a16:creationId xmlns:a16="http://schemas.microsoft.com/office/drawing/2014/main" id="{1541DB22-AFE9-4415-B716-B4BF56600734}"/>
              </a:ext>
            </a:extLst>
          </p:cNvPr>
          <p:cNvPicPr>
            <a:picLocks noChangeAspect="1"/>
          </p:cNvPicPr>
          <p:nvPr/>
        </p:nvPicPr>
        <p:blipFill rotWithShape="1">
          <a:blip r:embed="rId3"/>
          <a:srcRect l="75504" t="92282" r="15531" b="5218"/>
          <a:stretch/>
        </p:blipFill>
        <p:spPr>
          <a:xfrm>
            <a:off x="3151692" y="5398021"/>
            <a:ext cx="807677" cy="413173"/>
          </a:xfrm>
          <a:prstGeom prst="rect">
            <a:avLst/>
          </a:prstGeom>
        </p:spPr>
      </p:pic>
      <p:pic>
        <p:nvPicPr>
          <p:cNvPr id="10" name="Picture 9">
            <a:extLst>
              <a:ext uri="{FF2B5EF4-FFF2-40B4-BE49-F238E27FC236}">
                <a16:creationId xmlns:a16="http://schemas.microsoft.com/office/drawing/2014/main" id="{5A98A96C-D784-1E68-D9E9-6AA3055BA4C5}"/>
              </a:ext>
            </a:extLst>
          </p:cNvPr>
          <p:cNvPicPr>
            <a:picLocks noChangeAspect="1"/>
          </p:cNvPicPr>
          <p:nvPr/>
        </p:nvPicPr>
        <p:blipFill rotWithShape="1">
          <a:blip r:embed="rId3"/>
          <a:srcRect l="84725" t="32488" r="5624" b="64911"/>
          <a:stretch/>
        </p:blipFill>
        <p:spPr>
          <a:xfrm>
            <a:off x="3151692" y="2021885"/>
            <a:ext cx="836052" cy="413173"/>
          </a:xfrm>
          <a:prstGeom prst="rect">
            <a:avLst/>
          </a:prstGeom>
        </p:spPr>
      </p:pic>
      <p:cxnSp>
        <p:nvCxnSpPr>
          <p:cNvPr id="12" name="Straight Arrow Connector 11">
            <a:extLst>
              <a:ext uri="{FF2B5EF4-FFF2-40B4-BE49-F238E27FC236}">
                <a16:creationId xmlns:a16="http://schemas.microsoft.com/office/drawing/2014/main" id="{87FC25C1-8754-9031-5640-FF3551A6DD84}"/>
              </a:ext>
            </a:extLst>
          </p:cNvPr>
          <p:cNvCxnSpPr>
            <a:cxnSpLocks/>
          </p:cNvCxnSpPr>
          <p:nvPr/>
        </p:nvCxnSpPr>
        <p:spPr>
          <a:xfrm flipV="1">
            <a:off x="2763520" y="2512774"/>
            <a:ext cx="304800" cy="487813"/>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2CFCF693-656D-A2C0-B427-B8EE64954543}"/>
              </a:ext>
            </a:extLst>
          </p:cNvPr>
          <p:cNvCxnSpPr>
            <a:cxnSpLocks/>
          </p:cNvCxnSpPr>
          <p:nvPr/>
        </p:nvCxnSpPr>
        <p:spPr>
          <a:xfrm>
            <a:off x="2651038" y="5049520"/>
            <a:ext cx="417282" cy="382788"/>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F1896792-6E07-3C8A-1A6C-D8C5FF5A59EE}"/>
              </a:ext>
            </a:extLst>
          </p:cNvPr>
          <p:cNvCxnSpPr>
            <a:cxnSpLocks/>
          </p:cNvCxnSpPr>
          <p:nvPr/>
        </p:nvCxnSpPr>
        <p:spPr>
          <a:xfrm>
            <a:off x="339436" y="2351931"/>
            <a:ext cx="824346" cy="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382E276B-12C6-746D-6409-BE20CF9A4475}"/>
              </a:ext>
            </a:extLst>
          </p:cNvPr>
          <p:cNvCxnSpPr>
            <a:cxnSpLocks/>
          </p:cNvCxnSpPr>
          <p:nvPr/>
        </p:nvCxnSpPr>
        <p:spPr>
          <a:xfrm>
            <a:off x="670741" y="3924422"/>
            <a:ext cx="824346" cy="0"/>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1" name="Picture 10">
            <a:extLst>
              <a:ext uri="{FF2B5EF4-FFF2-40B4-BE49-F238E27FC236}">
                <a16:creationId xmlns:a16="http://schemas.microsoft.com/office/drawing/2014/main" id="{2E5A2FB2-8C4E-8C73-92CA-A4CCD48576F6}"/>
              </a:ext>
            </a:extLst>
          </p:cNvPr>
          <p:cNvPicPr>
            <a:picLocks noChangeAspect="1"/>
          </p:cNvPicPr>
          <p:nvPr/>
        </p:nvPicPr>
        <p:blipFill rotWithShape="1">
          <a:blip r:embed="rId4"/>
          <a:srcRect l="92114" t="55358" r="1144" b="40881"/>
          <a:stretch/>
        </p:blipFill>
        <p:spPr>
          <a:xfrm>
            <a:off x="7320459" y="3429000"/>
            <a:ext cx="907474" cy="491836"/>
          </a:xfrm>
          <a:prstGeom prst="rect">
            <a:avLst/>
          </a:prstGeom>
        </p:spPr>
      </p:pic>
      <p:pic>
        <p:nvPicPr>
          <p:cNvPr id="14" name="Picture 13">
            <a:extLst>
              <a:ext uri="{FF2B5EF4-FFF2-40B4-BE49-F238E27FC236}">
                <a16:creationId xmlns:a16="http://schemas.microsoft.com/office/drawing/2014/main" id="{EA21BF56-C473-AD98-C735-69ADDF371F82}"/>
              </a:ext>
            </a:extLst>
          </p:cNvPr>
          <p:cNvPicPr>
            <a:picLocks noChangeAspect="1"/>
          </p:cNvPicPr>
          <p:nvPr/>
        </p:nvPicPr>
        <p:blipFill rotWithShape="1">
          <a:blip r:embed="rId4"/>
          <a:srcRect l="65690" t="85644" r="28513" b="11605"/>
          <a:stretch/>
        </p:blipFill>
        <p:spPr>
          <a:xfrm>
            <a:off x="6412985" y="4687524"/>
            <a:ext cx="907474" cy="418320"/>
          </a:xfrm>
          <a:prstGeom prst="rect">
            <a:avLst/>
          </a:prstGeom>
        </p:spPr>
      </p:pic>
      <p:pic>
        <p:nvPicPr>
          <p:cNvPr id="15" name="Picture 14">
            <a:extLst>
              <a:ext uri="{FF2B5EF4-FFF2-40B4-BE49-F238E27FC236}">
                <a16:creationId xmlns:a16="http://schemas.microsoft.com/office/drawing/2014/main" id="{F5D4561A-9778-75A0-083A-2FDB195C2859}"/>
              </a:ext>
            </a:extLst>
          </p:cNvPr>
          <p:cNvPicPr>
            <a:picLocks noChangeAspect="1"/>
          </p:cNvPicPr>
          <p:nvPr/>
        </p:nvPicPr>
        <p:blipFill rotWithShape="1">
          <a:blip r:embed="rId5"/>
          <a:srcRect l="91994" t="93866" r="3632" b="4395"/>
          <a:stretch/>
        </p:blipFill>
        <p:spPr>
          <a:xfrm>
            <a:off x="10745403" y="4829639"/>
            <a:ext cx="831273" cy="439761"/>
          </a:xfrm>
          <a:prstGeom prst="rect">
            <a:avLst/>
          </a:prstGeom>
        </p:spPr>
      </p:pic>
      <p:pic>
        <p:nvPicPr>
          <p:cNvPr id="16" name="Picture 15">
            <a:extLst>
              <a:ext uri="{FF2B5EF4-FFF2-40B4-BE49-F238E27FC236}">
                <a16:creationId xmlns:a16="http://schemas.microsoft.com/office/drawing/2014/main" id="{F86D7BEF-23AF-B199-2E06-8D2866A70B69}"/>
              </a:ext>
            </a:extLst>
          </p:cNvPr>
          <p:cNvPicPr>
            <a:picLocks noChangeAspect="1"/>
          </p:cNvPicPr>
          <p:nvPr/>
        </p:nvPicPr>
        <p:blipFill rotWithShape="1">
          <a:blip r:embed="rId5"/>
          <a:srcRect l="91994" t="93866" r="3632" b="4395"/>
          <a:stretch/>
        </p:blipFill>
        <p:spPr>
          <a:xfrm>
            <a:off x="9228330" y="1995297"/>
            <a:ext cx="831273" cy="439761"/>
          </a:xfrm>
          <a:prstGeom prst="rect">
            <a:avLst/>
          </a:prstGeom>
        </p:spPr>
      </p:pic>
    </p:spTree>
    <p:extLst>
      <p:ext uri="{BB962C8B-B14F-4D97-AF65-F5344CB8AC3E}">
        <p14:creationId xmlns:p14="http://schemas.microsoft.com/office/powerpoint/2010/main" val="41218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57C3-EF18-9411-ED6F-0B66204DAF18}"/>
              </a:ext>
            </a:extLst>
          </p:cNvPr>
          <p:cNvSpPr>
            <a:spLocks noGrp="1"/>
          </p:cNvSpPr>
          <p:nvPr>
            <p:ph type="title"/>
          </p:nvPr>
        </p:nvSpPr>
        <p:spPr/>
        <p:txBody>
          <a:bodyPr/>
          <a:lstStyle/>
          <a:p>
            <a:r>
              <a:rPr lang="en-US"/>
              <a:t>Principal Component Analysis</a:t>
            </a:r>
            <a:br>
              <a:rPr lang="en-US"/>
            </a:br>
            <a:r>
              <a:rPr lang="en-US"/>
              <a:t>(Dimension Reduction)</a:t>
            </a:r>
          </a:p>
        </p:txBody>
      </p:sp>
      <p:sp>
        <p:nvSpPr>
          <p:cNvPr id="3" name="Content Placeholder 2">
            <a:extLst>
              <a:ext uri="{FF2B5EF4-FFF2-40B4-BE49-F238E27FC236}">
                <a16:creationId xmlns:a16="http://schemas.microsoft.com/office/drawing/2014/main" id="{562A8612-AEFF-0AEA-4A8E-255472704C1A}"/>
              </a:ext>
            </a:extLst>
          </p:cNvPr>
          <p:cNvSpPr>
            <a:spLocks noGrp="1"/>
          </p:cNvSpPr>
          <p:nvPr>
            <p:ph idx="1"/>
          </p:nvPr>
        </p:nvSpPr>
        <p:spPr>
          <a:xfrm>
            <a:off x="2231136" y="2638043"/>
            <a:ext cx="7729728" cy="3805787"/>
          </a:xfrm>
        </p:spPr>
        <p:txBody>
          <a:bodyPr>
            <a:normAutofit/>
          </a:bodyPr>
          <a:lstStyle/>
          <a:p>
            <a:r>
              <a:rPr lang="en-US" sz="2800" i="1"/>
              <a:t>After</a:t>
            </a:r>
            <a:r>
              <a:rPr lang="en-US" sz="2800"/>
              <a:t> </a:t>
            </a:r>
            <a:r>
              <a:rPr lang="en-US" sz="2800">
                <a:solidFill>
                  <a:srgbClr val="FF0000"/>
                </a:solidFill>
              </a:rPr>
              <a:t>feature generation</a:t>
            </a:r>
          </a:p>
          <a:p>
            <a:r>
              <a:rPr lang="en-US" sz="2800"/>
              <a:t>Also belongs in the </a:t>
            </a:r>
            <a:r>
              <a:rPr lang="en-US" sz="2800">
                <a:solidFill>
                  <a:srgbClr val="FF0000"/>
                </a:solidFill>
              </a:rPr>
              <a:t>pre-processor</a:t>
            </a:r>
            <a:r>
              <a:rPr lang="en-US" sz="2800"/>
              <a:t> stage after digitizing/segmenting slides and before training</a:t>
            </a:r>
          </a:p>
          <a:p>
            <a:r>
              <a:rPr lang="en-US" sz="2800"/>
              <a:t>Reduces the number of features while minimizing information lost from feature reduction</a:t>
            </a:r>
          </a:p>
          <a:p>
            <a:r>
              <a:rPr lang="en-US" sz="2800">
                <a:solidFill>
                  <a:srgbClr val="FF0000"/>
                </a:solidFill>
              </a:rPr>
              <a:t>Fewer features </a:t>
            </a:r>
            <a:r>
              <a:rPr lang="en-US" sz="2800"/>
              <a:t>compared to no PCA or dimension reduction</a:t>
            </a:r>
          </a:p>
          <a:p>
            <a:endParaRPr lang="en-US" sz="2800"/>
          </a:p>
          <a:p>
            <a:endParaRPr lang="en-US" sz="2800"/>
          </a:p>
        </p:txBody>
      </p:sp>
    </p:spTree>
    <p:extLst>
      <p:ext uri="{BB962C8B-B14F-4D97-AF65-F5344CB8AC3E}">
        <p14:creationId xmlns:p14="http://schemas.microsoft.com/office/powerpoint/2010/main" val="1026795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91ADFF-C5D4-D7C1-7850-DF03A65381F8}"/>
              </a:ext>
            </a:extLst>
          </p:cNvPr>
          <p:cNvPicPr>
            <a:picLocks noChangeAspect="1"/>
          </p:cNvPicPr>
          <p:nvPr/>
        </p:nvPicPr>
        <p:blipFill rotWithShape="1">
          <a:blip r:embed="rId2">
            <a:extLst>
              <a:ext uri="{28A0092B-C50C-407E-A947-70E740481C1C}">
                <a14:useLocalDpi xmlns:a14="http://schemas.microsoft.com/office/drawing/2010/main" val="0"/>
              </a:ext>
            </a:extLst>
          </a:blip>
          <a:srcRect t="1886" b="2599"/>
          <a:stretch/>
        </p:blipFill>
        <p:spPr bwMode="auto">
          <a:xfrm>
            <a:off x="2536171" y="332487"/>
            <a:ext cx="7119658" cy="6193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4473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9605-350E-9B7D-3C9B-CA28A98DB167}"/>
              </a:ext>
            </a:extLst>
          </p:cNvPr>
          <p:cNvSpPr>
            <a:spLocks noGrp="1"/>
          </p:cNvSpPr>
          <p:nvPr>
            <p:ph type="title"/>
          </p:nvPr>
        </p:nvSpPr>
        <p:spPr>
          <a:xfrm>
            <a:off x="2231136" y="964692"/>
            <a:ext cx="7729728" cy="756532"/>
          </a:xfrm>
        </p:spPr>
        <p:txBody>
          <a:bodyPr/>
          <a:lstStyle/>
          <a:p>
            <a:r>
              <a:rPr lang="en-US"/>
              <a:t>Testing GOALS</a:t>
            </a:r>
          </a:p>
        </p:txBody>
      </p:sp>
      <p:pic>
        <p:nvPicPr>
          <p:cNvPr id="3" name="Picture 2" descr="A diagram of a model trainer&#10;&#10;Description automatically generated">
            <a:extLst>
              <a:ext uri="{FF2B5EF4-FFF2-40B4-BE49-F238E27FC236}">
                <a16:creationId xmlns:a16="http://schemas.microsoft.com/office/drawing/2014/main" id="{E3673EC4-3414-04C5-5EFB-33EF8EE35F04}"/>
              </a:ext>
            </a:extLst>
          </p:cNvPr>
          <p:cNvPicPr>
            <a:picLocks noChangeAspect="1"/>
          </p:cNvPicPr>
          <p:nvPr/>
        </p:nvPicPr>
        <p:blipFill>
          <a:blip r:embed="rId4"/>
          <a:stretch>
            <a:fillRect/>
          </a:stretch>
        </p:blipFill>
        <p:spPr>
          <a:xfrm>
            <a:off x="2491946" y="2018358"/>
            <a:ext cx="7197810" cy="4427661"/>
          </a:xfrm>
          <a:prstGeom prst="rect">
            <a:avLst/>
          </a:prstGeom>
        </p:spPr>
      </p:pic>
      <p:sp>
        <p:nvSpPr>
          <p:cNvPr id="4" name="Rectangle 3">
            <a:extLst>
              <a:ext uri="{FF2B5EF4-FFF2-40B4-BE49-F238E27FC236}">
                <a16:creationId xmlns:a16="http://schemas.microsoft.com/office/drawing/2014/main" id="{80A1E676-DFF7-DC4B-A451-BAC41685F616}"/>
              </a:ext>
            </a:extLst>
          </p:cNvPr>
          <p:cNvSpPr/>
          <p:nvPr/>
        </p:nvSpPr>
        <p:spPr>
          <a:xfrm>
            <a:off x="2368378" y="3428999"/>
            <a:ext cx="1163594" cy="154459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9538AB-163B-A725-4B55-159E263A9736}"/>
              </a:ext>
            </a:extLst>
          </p:cNvPr>
          <p:cNvSpPr/>
          <p:nvPr/>
        </p:nvSpPr>
        <p:spPr>
          <a:xfrm>
            <a:off x="3523007" y="3437964"/>
            <a:ext cx="2049161" cy="154459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DB1033-2C34-9F05-C307-B41EA159E4FE}"/>
              </a:ext>
            </a:extLst>
          </p:cNvPr>
          <p:cNvSpPr/>
          <p:nvPr/>
        </p:nvSpPr>
        <p:spPr>
          <a:xfrm>
            <a:off x="5572170" y="3420036"/>
            <a:ext cx="2067089" cy="1562522"/>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81B67A-BDB4-6388-96BF-25890D65A3C6}"/>
              </a:ext>
            </a:extLst>
          </p:cNvPr>
          <p:cNvSpPr/>
          <p:nvPr/>
        </p:nvSpPr>
        <p:spPr>
          <a:xfrm>
            <a:off x="7630296" y="3533304"/>
            <a:ext cx="2059458" cy="144331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CE9787-E780-0E10-386E-2E61EA185211}"/>
              </a:ext>
            </a:extLst>
          </p:cNvPr>
          <p:cNvSpPr/>
          <p:nvPr/>
        </p:nvSpPr>
        <p:spPr>
          <a:xfrm>
            <a:off x="2366319" y="1995615"/>
            <a:ext cx="1163594" cy="154459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156C0A-9D0F-0FF9-7B91-8384D3237C42}"/>
              </a:ext>
            </a:extLst>
          </p:cNvPr>
          <p:cNvSpPr/>
          <p:nvPr/>
        </p:nvSpPr>
        <p:spPr>
          <a:xfrm>
            <a:off x="2364260" y="4907691"/>
            <a:ext cx="1245972" cy="15342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24FBD3-44DF-D744-CC54-2876D6918663}"/>
              </a:ext>
            </a:extLst>
          </p:cNvPr>
          <p:cNvSpPr/>
          <p:nvPr/>
        </p:nvSpPr>
        <p:spPr>
          <a:xfrm>
            <a:off x="3529913" y="4899453"/>
            <a:ext cx="2049161" cy="154459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94ED14-60E4-D78D-3BB8-2690407CAF24}"/>
              </a:ext>
            </a:extLst>
          </p:cNvPr>
          <p:cNvSpPr/>
          <p:nvPr/>
        </p:nvSpPr>
        <p:spPr>
          <a:xfrm>
            <a:off x="3527854" y="1993556"/>
            <a:ext cx="2049161" cy="154459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36CD76-31A9-9171-5AB0-BD6264C792C6}"/>
              </a:ext>
            </a:extLst>
          </p:cNvPr>
          <p:cNvSpPr/>
          <p:nvPr/>
        </p:nvSpPr>
        <p:spPr>
          <a:xfrm>
            <a:off x="5577016" y="4907691"/>
            <a:ext cx="4376350" cy="15342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D7E543-357A-29FD-F58B-0950BAFA7FA1}"/>
              </a:ext>
            </a:extLst>
          </p:cNvPr>
          <p:cNvSpPr/>
          <p:nvPr/>
        </p:nvSpPr>
        <p:spPr>
          <a:xfrm>
            <a:off x="5574957" y="1991497"/>
            <a:ext cx="4376350" cy="153429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2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5" grpId="0" animBg="1"/>
      <p:bldP spid="17" grpId="0" animBg="1"/>
      <p:bldP spid="19" grpId="0" animBg="1"/>
    </p:bldLst>
  </p:timing>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7B36-0FD2-CA54-E253-6E583445C966}"/>
              </a:ext>
            </a:extLst>
          </p:cNvPr>
          <p:cNvSpPr>
            <a:spLocks noGrp="1"/>
          </p:cNvSpPr>
          <p:nvPr>
            <p:ph type="title"/>
          </p:nvPr>
        </p:nvSpPr>
        <p:spPr/>
        <p:txBody>
          <a:bodyPr/>
          <a:lstStyle/>
          <a:p>
            <a:r>
              <a:rPr lang="en-US"/>
              <a:t>2-Dimensional DCT</a:t>
            </a:r>
          </a:p>
        </p:txBody>
      </p:sp>
      <p:sp>
        <p:nvSpPr>
          <p:cNvPr id="3" name="Content Placeholder 2">
            <a:extLst>
              <a:ext uri="{FF2B5EF4-FFF2-40B4-BE49-F238E27FC236}">
                <a16:creationId xmlns:a16="http://schemas.microsoft.com/office/drawing/2014/main" id="{1E610479-F616-7049-CEB4-0E7717E11855}"/>
              </a:ext>
            </a:extLst>
          </p:cNvPr>
          <p:cNvSpPr>
            <a:spLocks noGrp="1"/>
          </p:cNvSpPr>
          <p:nvPr>
            <p:ph idx="1"/>
          </p:nvPr>
        </p:nvSpPr>
        <p:spPr>
          <a:xfrm>
            <a:off x="2231136" y="2638044"/>
            <a:ext cx="7729728" cy="3708968"/>
          </a:xfrm>
        </p:spPr>
        <p:txBody>
          <a:bodyPr>
            <a:normAutofit/>
          </a:bodyPr>
          <a:lstStyle/>
          <a:p>
            <a:r>
              <a:rPr lang="en-US" sz="2800"/>
              <a:t>Part of </a:t>
            </a:r>
            <a:r>
              <a:rPr lang="en-US" sz="2800">
                <a:solidFill>
                  <a:srgbClr val="FF0000"/>
                </a:solidFill>
              </a:rPr>
              <a:t>feature generation</a:t>
            </a:r>
          </a:p>
          <a:p>
            <a:r>
              <a:rPr lang="en-US" sz="2800"/>
              <a:t>Belongs in the </a:t>
            </a:r>
            <a:r>
              <a:rPr lang="en-US" sz="2800">
                <a:solidFill>
                  <a:srgbClr val="FF0000"/>
                </a:solidFill>
              </a:rPr>
              <a:t>pre-processor</a:t>
            </a:r>
            <a:r>
              <a:rPr lang="en-US" sz="2800"/>
              <a:t> stage after digitizing/segmenting slides and before training</a:t>
            </a:r>
          </a:p>
          <a:p>
            <a:r>
              <a:rPr lang="en-US" sz="2800"/>
              <a:t>Greater spectral/energy density than one-dimensional DCT</a:t>
            </a:r>
          </a:p>
          <a:p>
            <a:r>
              <a:rPr lang="en-US" sz="2800"/>
              <a:t>Therefore, </a:t>
            </a:r>
            <a:r>
              <a:rPr lang="en-US" sz="2800">
                <a:solidFill>
                  <a:srgbClr val="FF0000"/>
                </a:solidFill>
              </a:rPr>
              <a:t>fewer features </a:t>
            </a:r>
            <a:r>
              <a:rPr lang="en-US" sz="2800"/>
              <a:t>compared to one-dimensional DCT</a:t>
            </a:r>
          </a:p>
        </p:txBody>
      </p:sp>
    </p:spTree>
    <p:extLst>
      <p:ext uri="{BB962C8B-B14F-4D97-AF65-F5344CB8AC3E}">
        <p14:creationId xmlns:p14="http://schemas.microsoft.com/office/powerpoint/2010/main" val="3551958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FFEF1-A57B-2AF1-1E68-0D10DA893AE5}"/>
              </a:ext>
            </a:extLst>
          </p:cNvPr>
          <p:cNvPicPr>
            <a:picLocks noChangeAspect="1"/>
          </p:cNvPicPr>
          <p:nvPr/>
        </p:nvPicPr>
        <p:blipFill>
          <a:blip r:embed="rId2"/>
          <a:stretch>
            <a:fillRect/>
          </a:stretch>
        </p:blipFill>
        <p:spPr>
          <a:xfrm>
            <a:off x="5841589" y="227330"/>
            <a:ext cx="2799715" cy="6393180"/>
          </a:xfrm>
          <a:prstGeom prst="rect">
            <a:avLst/>
          </a:prstGeom>
        </p:spPr>
      </p:pic>
      <p:pic>
        <p:nvPicPr>
          <p:cNvPr id="7" name="Picture 6">
            <a:extLst>
              <a:ext uri="{FF2B5EF4-FFF2-40B4-BE49-F238E27FC236}">
                <a16:creationId xmlns:a16="http://schemas.microsoft.com/office/drawing/2014/main" id="{FDB96E63-3C7E-6FD2-B2E9-67C30DE344E1}"/>
              </a:ext>
            </a:extLst>
          </p:cNvPr>
          <p:cNvPicPr>
            <a:picLocks noChangeAspect="1"/>
          </p:cNvPicPr>
          <p:nvPr/>
        </p:nvPicPr>
        <p:blipFill>
          <a:blip r:embed="rId3"/>
          <a:stretch>
            <a:fillRect/>
          </a:stretch>
        </p:blipFill>
        <p:spPr>
          <a:xfrm>
            <a:off x="8989097" y="227330"/>
            <a:ext cx="2811780" cy="6398260"/>
          </a:xfrm>
          <a:prstGeom prst="rect">
            <a:avLst/>
          </a:prstGeom>
        </p:spPr>
      </p:pic>
      <p:sp>
        <p:nvSpPr>
          <p:cNvPr id="8" name="Title 1">
            <a:extLst>
              <a:ext uri="{FF2B5EF4-FFF2-40B4-BE49-F238E27FC236}">
                <a16:creationId xmlns:a16="http://schemas.microsoft.com/office/drawing/2014/main" id="{08B36383-61C0-8470-8D27-3371BCA7F12E}"/>
              </a:ext>
            </a:extLst>
          </p:cNvPr>
          <p:cNvSpPr>
            <a:spLocks noGrp="1"/>
          </p:cNvSpPr>
          <p:nvPr>
            <p:ph type="title"/>
          </p:nvPr>
        </p:nvSpPr>
        <p:spPr>
          <a:xfrm>
            <a:off x="251729" y="237490"/>
            <a:ext cx="5242067" cy="1408430"/>
          </a:xfrm>
        </p:spPr>
        <p:txBody>
          <a:bodyPr/>
          <a:lstStyle/>
          <a:p>
            <a:r>
              <a:rPr lang="en-US"/>
              <a:t>2-Dimensional DCT</a:t>
            </a:r>
          </a:p>
        </p:txBody>
      </p:sp>
      <p:sp>
        <p:nvSpPr>
          <p:cNvPr id="9" name="Content Placeholder 2">
            <a:extLst>
              <a:ext uri="{FF2B5EF4-FFF2-40B4-BE49-F238E27FC236}">
                <a16:creationId xmlns:a16="http://schemas.microsoft.com/office/drawing/2014/main" id="{477ED317-EF89-3798-1F3C-CDA568FF876C}"/>
              </a:ext>
            </a:extLst>
          </p:cNvPr>
          <p:cNvSpPr>
            <a:spLocks noGrp="1"/>
          </p:cNvSpPr>
          <p:nvPr>
            <p:ph idx="1"/>
          </p:nvPr>
        </p:nvSpPr>
        <p:spPr>
          <a:xfrm>
            <a:off x="251729" y="1910841"/>
            <a:ext cx="5242067" cy="1187361"/>
          </a:xfrm>
        </p:spPr>
        <p:txBody>
          <a:bodyPr>
            <a:normAutofit/>
          </a:bodyPr>
          <a:lstStyle/>
          <a:p>
            <a:r>
              <a:rPr lang="en-US" sz="3200"/>
              <a:t>Belongs in the </a:t>
            </a:r>
            <a:r>
              <a:rPr lang="en-US" sz="3200">
                <a:solidFill>
                  <a:srgbClr val="FF0000"/>
                </a:solidFill>
              </a:rPr>
              <a:t>pre-processor</a:t>
            </a:r>
            <a:r>
              <a:rPr lang="en-US" sz="3200"/>
              <a:t> stage</a:t>
            </a:r>
          </a:p>
        </p:txBody>
      </p:sp>
      <p:sp>
        <p:nvSpPr>
          <p:cNvPr id="10" name="Content Placeholder 2">
            <a:extLst>
              <a:ext uri="{FF2B5EF4-FFF2-40B4-BE49-F238E27FC236}">
                <a16:creationId xmlns:a16="http://schemas.microsoft.com/office/drawing/2014/main" id="{65CB3235-3089-1F87-A576-F612A9B37AC2}"/>
              </a:ext>
            </a:extLst>
          </p:cNvPr>
          <p:cNvSpPr txBox="1">
            <a:spLocks/>
          </p:cNvSpPr>
          <p:nvPr/>
        </p:nvSpPr>
        <p:spPr>
          <a:xfrm>
            <a:off x="248019" y="3562140"/>
            <a:ext cx="5242067"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Converts colors to frequencies</a:t>
            </a:r>
          </a:p>
        </p:txBody>
      </p:sp>
      <p:sp>
        <p:nvSpPr>
          <p:cNvPr id="13" name="Content Placeholder 2">
            <a:extLst>
              <a:ext uri="{FF2B5EF4-FFF2-40B4-BE49-F238E27FC236}">
                <a16:creationId xmlns:a16="http://schemas.microsoft.com/office/drawing/2014/main" id="{21DC1744-A0D5-F63F-FDA2-0F62FE63FD12}"/>
              </a:ext>
            </a:extLst>
          </p:cNvPr>
          <p:cNvSpPr txBox="1">
            <a:spLocks/>
          </p:cNvSpPr>
          <p:nvPr/>
        </p:nvSpPr>
        <p:spPr>
          <a:xfrm>
            <a:off x="190429" y="5213439"/>
            <a:ext cx="5242067" cy="11873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200"/>
              <a:t>Allows us to retain </a:t>
            </a:r>
            <a:br>
              <a:rPr lang="en-US" sz="3200"/>
            </a:br>
            <a:r>
              <a:rPr lang="en-US" sz="3200">
                <a:solidFill>
                  <a:srgbClr val="FF0000"/>
                </a:solidFill>
              </a:rPr>
              <a:t>fewer features</a:t>
            </a:r>
          </a:p>
        </p:txBody>
      </p:sp>
      <p:cxnSp>
        <p:nvCxnSpPr>
          <p:cNvPr id="15" name="Straight Connector 14">
            <a:extLst>
              <a:ext uri="{FF2B5EF4-FFF2-40B4-BE49-F238E27FC236}">
                <a16:creationId xmlns:a16="http://schemas.microsoft.com/office/drawing/2014/main" id="{3C2ADB17-EF1B-AAB0-6941-A899058CCED4}"/>
              </a:ext>
            </a:extLst>
          </p:cNvPr>
          <p:cNvCxnSpPr/>
          <p:nvPr/>
        </p:nvCxnSpPr>
        <p:spPr>
          <a:xfrm>
            <a:off x="8825651" y="85060"/>
            <a:ext cx="0" cy="663471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74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83E2-AD38-BA8C-8238-D9EBC00327F9}"/>
              </a:ext>
            </a:extLst>
          </p:cNvPr>
          <p:cNvSpPr>
            <a:spLocks noGrp="1"/>
          </p:cNvSpPr>
          <p:nvPr>
            <p:ph type="title"/>
          </p:nvPr>
        </p:nvSpPr>
        <p:spPr/>
        <p:txBody>
          <a:bodyPr/>
          <a:lstStyle/>
          <a:p>
            <a:r>
              <a:rPr lang="en-US"/>
              <a:t>Scoring</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1DF7E6A6-4596-D8C7-BF47-06F2F0CB1B1D}"/>
                  </a:ext>
                </a:extLst>
              </p:cNvPr>
              <p:cNvSpPr>
                <a:spLocks noGrp="1"/>
              </p:cNvSpPr>
              <p:nvPr>
                <p:ph idx="1"/>
              </p:nvPr>
            </p:nvSpPr>
            <p:spPr>
              <a:xfrm>
                <a:off x="2231136" y="2412133"/>
                <a:ext cx="7729728" cy="3945636"/>
              </a:xfrm>
            </p:spPr>
            <p:txBody>
              <a:bodyPr>
                <a:noAutofit/>
              </a:bodyPr>
              <a:lstStyle/>
              <a:p>
                <a:r>
                  <a:rPr lang="en-US" sz="3200"/>
                  <a:t>Find </a:t>
                </a:r>
                <a:r>
                  <a:rPr lang="en-US" sz="3200">
                    <a:solidFill>
                      <a:srgbClr val="FF0000"/>
                    </a:solidFill>
                  </a:rPr>
                  <a:t>overlapping area </a:t>
                </a:r>
                <a:r>
                  <a:rPr lang="en-US" sz="3200"/>
                  <a:t>between the model’s predictions and the human pathologist’s predictions</a:t>
                </a:r>
              </a:p>
              <a:p>
                <a:r>
                  <a:rPr lang="en-US" sz="3200"/>
                  <a:t>Use overlapping area to construct a </a:t>
                </a:r>
                <a:r>
                  <a:rPr lang="en-US" sz="3200">
                    <a:solidFill>
                      <a:srgbClr val="FF0000"/>
                    </a:solidFill>
                  </a:rPr>
                  <a:t>confusion matrix</a:t>
                </a:r>
              </a:p>
              <a:p>
                <a:r>
                  <a:rPr lang="en-US" sz="3200"/>
                  <a:t>Use confusion matrix to generate </a:t>
                </a:r>
                <a:br>
                  <a:rPr lang="en-US" sz="3200"/>
                </a:br>
                <a14:m>
                  <m:oMath xmlns:m="http://schemas.openxmlformats.org/officeDocument/2006/math">
                    <m:sSub>
                      <m:sSubPr>
                        <m:ctrlPr>
                          <a:rPr lang="en-US" sz="3200" b="0" i="1" dirty="0" smtClean="0">
                            <a:solidFill>
                              <a:srgbClr val="FF0000"/>
                            </a:solidFill>
                            <a:latin typeface="Cambria Math" panose="02040503050406030204" pitchFamily="18" charset="0"/>
                          </a:rPr>
                        </m:ctrlPr>
                      </m:sSubPr>
                      <m:e>
                        <m:r>
                          <a:rPr lang="en-US" sz="3200" i="1" dirty="0" smtClean="0">
                            <a:solidFill>
                              <a:srgbClr val="FF0000"/>
                            </a:solidFill>
                            <a:latin typeface="Cambria Math" panose="02040503050406030204" pitchFamily="18" charset="0"/>
                          </a:rPr>
                          <m:t>𝐹</m:t>
                        </m:r>
                      </m:e>
                      <m:sub>
                        <m:r>
                          <a:rPr lang="en-US" sz="3200" i="1" dirty="0" smtClean="0">
                            <a:solidFill>
                              <a:srgbClr val="FF0000"/>
                            </a:solidFill>
                            <a:latin typeface="Cambria Math" panose="02040503050406030204" pitchFamily="18" charset="0"/>
                          </a:rPr>
                          <m:t>1</m:t>
                        </m:r>
                      </m:sub>
                    </m:sSub>
                  </m:oMath>
                </a14:m>
                <a:r>
                  <a:rPr lang="en-US" sz="3200">
                    <a:solidFill>
                      <a:srgbClr val="FF0000"/>
                    </a:solidFill>
                  </a:rPr>
                  <a:t> scores and Cohen’s kappa coefficients</a:t>
                </a:r>
                <a:endParaRPr lang="en-US" sz="3200"/>
              </a:p>
            </p:txBody>
          </p:sp>
        </mc:Choice>
        <mc:Fallback>
          <p:sp>
            <p:nvSpPr>
              <p:cNvPr id="5" name="Content Placeholder 4">
                <a:extLst>
                  <a:ext uri="{FF2B5EF4-FFF2-40B4-BE49-F238E27FC236}">
                    <a16:creationId xmlns:a16="http://schemas.microsoft.com/office/drawing/2014/main" id="{1DF7E6A6-4596-D8C7-BF47-06F2F0CB1B1D}"/>
                  </a:ext>
                </a:extLst>
              </p:cNvPr>
              <p:cNvSpPr>
                <a:spLocks noGrp="1" noRot="1" noChangeAspect="1" noMove="1" noResize="1" noEditPoints="1" noAdjustHandles="1" noChangeArrowheads="1" noChangeShapeType="1" noTextEdit="1"/>
              </p:cNvSpPr>
              <p:nvPr>
                <p:ph idx="1"/>
              </p:nvPr>
            </p:nvSpPr>
            <p:spPr>
              <a:xfrm>
                <a:off x="2231136" y="2412133"/>
                <a:ext cx="7729728" cy="3945636"/>
              </a:xfrm>
              <a:blipFill>
                <a:blip r:embed="rId2"/>
                <a:stretch>
                  <a:fillRect l="-1814" t="-2009" b="-464"/>
                </a:stretch>
              </a:blipFill>
            </p:spPr>
            <p:txBody>
              <a:bodyPr/>
              <a:lstStyle/>
              <a:p>
                <a:r>
                  <a:rPr lang="en-US">
                    <a:noFill/>
                  </a:rPr>
                  <a:t> </a:t>
                </a:r>
              </a:p>
            </p:txBody>
          </p:sp>
        </mc:Fallback>
      </mc:AlternateContent>
    </p:spTree>
    <p:extLst>
      <p:ext uri="{BB962C8B-B14F-4D97-AF65-F5344CB8AC3E}">
        <p14:creationId xmlns:p14="http://schemas.microsoft.com/office/powerpoint/2010/main" val="2660737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2963-BC05-AFD5-1375-6A928D10F7BB}"/>
              </a:ext>
            </a:extLst>
          </p:cNvPr>
          <p:cNvSpPr>
            <a:spLocks noGrp="1"/>
          </p:cNvSpPr>
          <p:nvPr>
            <p:ph type="title"/>
          </p:nvPr>
        </p:nvSpPr>
        <p:spPr>
          <a:xfrm>
            <a:off x="2231136" y="508870"/>
            <a:ext cx="7729728" cy="1188720"/>
          </a:xfrm>
        </p:spPr>
        <p:txBody>
          <a:bodyPr/>
          <a:lstStyle/>
          <a:p>
            <a:r>
              <a:rPr lang="en-US"/>
              <a:t>Overlapping Area</a:t>
            </a:r>
          </a:p>
        </p:txBody>
      </p:sp>
      <p:pic>
        <p:nvPicPr>
          <p:cNvPr id="4" name="Picture 3">
            <a:extLst>
              <a:ext uri="{FF2B5EF4-FFF2-40B4-BE49-F238E27FC236}">
                <a16:creationId xmlns:a16="http://schemas.microsoft.com/office/drawing/2014/main" id="{159661C7-8CFC-4691-FCB1-27CBCC6E9FC5}"/>
              </a:ext>
            </a:extLst>
          </p:cNvPr>
          <p:cNvPicPr>
            <a:picLocks noChangeAspect="1"/>
          </p:cNvPicPr>
          <p:nvPr/>
        </p:nvPicPr>
        <p:blipFill rotWithShape="1">
          <a:blip r:embed="rId3"/>
          <a:srcRect l="12343" t="18342" r="7335" b="13316"/>
          <a:stretch/>
        </p:blipFill>
        <p:spPr>
          <a:xfrm>
            <a:off x="2499281" y="1983131"/>
            <a:ext cx="7193438" cy="4365999"/>
          </a:xfrm>
          <a:prstGeom prst="rect">
            <a:avLst/>
          </a:prstGeom>
        </p:spPr>
      </p:pic>
      <p:sp>
        <p:nvSpPr>
          <p:cNvPr id="10" name="TextBox 9">
            <a:extLst>
              <a:ext uri="{FF2B5EF4-FFF2-40B4-BE49-F238E27FC236}">
                <a16:creationId xmlns:a16="http://schemas.microsoft.com/office/drawing/2014/main" id="{492F82E1-419A-5D88-A00B-CECA5773B0C1}"/>
              </a:ext>
            </a:extLst>
          </p:cNvPr>
          <p:cNvSpPr txBox="1"/>
          <p:nvPr/>
        </p:nvSpPr>
        <p:spPr>
          <a:xfrm>
            <a:off x="3752691" y="2275899"/>
            <a:ext cx="2021387" cy="707886"/>
          </a:xfrm>
          <a:prstGeom prst="rect">
            <a:avLst/>
          </a:prstGeom>
          <a:noFill/>
        </p:spPr>
        <p:txBody>
          <a:bodyPr wrap="none" rtlCol="0">
            <a:spAutoFit/>
          </a:bodyPr>
          <a:lstStyle/>
          <a:p>
            <a:pPr algn="ctr"/>
            <a:r>
              <a:rPr lang="en-US" sz="2000"/>
              <a:t>Model prediction:</a:t>
            </a:r>
            <a:br>
              <a:rPr lang="en-US" sz="2000"/>
            </a:br>
            <a:r>
              <a:rPr lang="en-US" sz="2000"/>
              <a:t>bckg</a:t>
            </a:r>
          </a:p>
        </p:txBody>
      </p:sp>
      <p:cxnSp>
        <p:nvCxnSpPr>
          <p:cNvPr id="12" name="Straight Arrow Connector 11">
            <a:extLst>
              <a:ext uri="{FF2B5EF4-FFF2-40B4-BE49-F238E27FC236}">
                <a16:creationId xmlns:a16="http://schemas.microsoft.com/office/drawing/2014/main" id="{DB0A55C0-9C60-A60F-FFA9-02CA2B6C0FDB}"/>
              </a:ext>
            </a:extLst>
          </p:cNvPr>
          <p:cNvCxnSpPr>
            <a:cxnSpLocks/>
            <a:stCxn id="10" idx="2"/>
            <a:endCxn id="14" idx="3"/>
          </p:cNvCxnSpPr>
          <p:nvPr/>
        </p:nvCxnSpPr>
        <p:spPr>
          <a:xfrm>
            <a:off x="4763385" y="2983785"/>
            <a:ext cx="0" cy="72365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4" name="Rectangle: Diagonal Corners Snipped 13">
            <a:extLst>
              <a:ext uri="{FF2B5EF4-FFF2-40B4-BE49-F238E27FC236}">
                <a16:creationId xmlns:a16="http://schemas.microsoft.com/office/drawing/2014/main" id="{74A40704-D51C-5789-891F-A00203C0E29D}"/>
              </a:ext>
            </a:extLst>
          </p:cNvPr>
          <p:cNvSpPr/>
          <p:nvPr/>
        </p:nvSpPr>
        <p:spPr>
          <a:xfrm>
            <a:off x="4199860" y="3707439"/>
            <a:ext cx="1127049" cy="1127049"/>
          </a:xfrm>
          <a:prstGeom prst="snip2DiagRect">
            <a:avLst/>
          </a:prstGeom>
          <a:solidFill>
            <a:schemeClr val="accent3">
              <a:lumMod val="60000"/>
              <a:lumOff val="40000"/>
              <a:alpha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107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table with numbers and letters&#10;&#10;Description automatically generated">
            <a:extLst>
              <a:ext uri="{FF2B5EF4-FFF2-40B4-BE49-F238E27FC236}">
                <a16:creationId xmlns:a16="http://schemas.microsoft.com/office/drawing/2014/main" id="{4AF04E62-9108-B770-E2CC-DD2ACA2F7CC6}"/>
              </a:ext>
            </a:extLst>
          </p:cNvPr>
          <p:cNvPicPr>
            <a:picLocks noChangeAspect="1"/>
          </p:cNvPicPr>
          <p:nvPr/>
        </p:nvPicPr>
        <p:blipFill>
          <a:blip r:embed="rId2">
            <a:extLst>
              <a:ext uri="{28A0092B-C50C-407E-A947-70E740481C1C}">
                <a14:useLocalDpi xmlns:a14="http://schemas.microsoft.com/office/drawing/2010/main" val="0"/>
              </a:ext>
            </a:extLst>
          </a:blip>
          <a:srcRect l="1731" t="8002"/>
          <a:stretch/>
        </p:blipFill>
        <p:spPr>
          <a:xfrm>
            <a:off x="1152683" y="0"/>
            <a:ext cx="9886633" cy="4662402"/>
          </a:xfrm>
          <a:prstGeom prst="rect">
            <a:avLst/>
          </a:prstGeom>
        </p:spPr>
      </p:pic>
      <p:pic>
        <p:nvPicPr>
          <p:cNvPr id="5" name="Picture 4" descr="A chart with numbers and text&#10;&#10;Description automatically generated with medium confidence">
            <a:extLst>
              <a:ext uri="{FF2B5EF4-FFF2-40B4-BE49-F238E27FC236}">
                <a16:creationId xmlns:a16="http://schemas.microsoft.com/office/drawing/2014/main" id="{E480CF8E-9472-8DBF-296D-D43660990C8D}"/>
              </a:ext>
            </a:extLst>
          </p:cNvPr>
          <p:cNvPicPr>
            <a:picLocks noChangeAspect="1"/>
          </p:cNvPicPr>
          <p:nvPr/>
        </p:nvPicPr>
        <p:blipFill>
          <a:blip r:embed="rId3">
            <a:extLst>
              <a:ext uri="{28A0092B-C50C-407E-A947-70E740481C1C}">
                <a14:useLocalDpi xmlns:a14="http://schemas.microsoft.com/office/drawing/2010/main" val="0"/>
              </a:ext>
            </a:extLst>
          </a:blip>
          <a:srcRect l="4851" t="16689"/>
          <a:stretch/>
        </p:blipFill>
        <p:spPr>
          <a:xfrm>
            <a:off x="1984158" y="4864586"/>
            <a:ext cx="8223682" cy="1993414"/>
          </a:xfrm>
          <a:prstGeom prst="rect">
            <a:avLst/>
          </a:prstGeom>
        </p:spPr>
      </p:pic>
      <p:cxnSp>
        <p:nvCxnSpPr>
          <p:cNvPr id="7" name="Connector: Elbow 6">
            <a:extLst>
              <a:ext uri="{FF2B5EF4-FFF2-40B4-BE49-F238E27FC236}">
                <a16:creationId xmlns:a16="http://schemas.microsoft.com/office/drawing/2014/main" id="{744C0ED3-B4DD-B188-6EEB-2C9A4F4618EC}"/>
              </a:ext>
            </a:extLst>
          </p:cNvPr>
          <p:cNvCxnSpPr>
            <a:stCxn id="4" idx="1"/>
            <a:endCxn id="5" idx="1"/>
          </p:cNvCxnSpPr>
          <p:nvPr/>
        </p:nvCxnSpPr>
        <p:spPr>
          <a:xfrm rot="10800000" flipH="1" flipV="1">
            <a:off x="1152682" y="2331201"/>
            <a:ext cx="831475" cy="3530092"/>
          </a:xfrm>
          <a:prstGeom prst="bentConnector3">
            <a:avLst>
              <a:gd name="adj1" fmla="val -27493"/>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6501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D9DD-5536-4717-EDFF-9815BAF7ABD7}"/>
              </a:ext>
            </a:extLst>
          </p:cNvPr>
          <p:cNvSpPr>
            <a:spLocks noGrp="1"/>
          </p:cNvSpPr>
          <p:nvPr>
            <p:ph type="title"/>
          </p:nvPr>
        </p:nvSpPr>
        <p:spPr>
          <a:xfrm>
            <a:off x="2231136" y="396216"/>
            <a:ext cx="7729728" cy="717006"/>
          </a:xfrm>
        </p:spPr>
        <p:txBody>
          <a:bodyPr>
            <a:normAutofit fontScale="90000"/>
          </a:bodyPr>
          <a:lstStyle/>
          <a:p>
            <a:r>
              <a:rPr lang="en-US"/>
              <a:t>Filters</a:t>
            </a:r>
          </a:p>
        </p:txBody>
      </p:sp>
      <p:pic>
        <p:nvPicPr>
          <p:cNvPr id="3" name="Picture 2" descr="A close-up of a white building&#10;&#10;Description automatically generated">
            <a:extLst>
              <a:ext uri="{FF2B5EF4-FFF2-40B4-BE49-F238E27FC236}">
                <a16:creationId xmlns:a16="http://schemas.microsoft.com/office/drawing/2014/main" id="{627401DA-1B0A-6A4E-C067-9111D018C40D}"/>
              </a:ext>
            </a:extLst>
          </p:cNvPr>
          <p:cNvPicPr>
            <a:picLocks noChangeAspect="1"/>
          </p:cNvPicPr>
          <p:nvPr/>
        </p:nvPicPr>
        <p:blipFill>
          <a:blip r:embed="rId3"/>
          <a:stretch>
            <a:fillRect/>
          </a:stretch>
        </p:blipFill>
        <p:spPr>
          <a:xfrm>
            <a:off x="1322010" y="1559000"/>
            <a:ext cx="9560075" cy="4840665"/>
          </a:xfrm>
          <a:prstGeom prst="rect">
            <a:avLst/>
          </a:prstGeom>
        </p:spPr>
      </p:pic>
    </p:spTree>
    <p:extLst>
      <p:ext uri="{BB962C8B-B14F-4D97-AF65-F5344CB8AC3E}">
        <p14:creationId xmlns:p14="http://schemas.microsoft.com/office/powerpoint/2010/main" val="3627773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6D72-A42E-0F07-A150-CF8A352099C4}"/>
              </a:ext>
            </a:extLst>
          </p:cNvPr>
          <p:cNvSpPr>
            <a:spLocks noGrp="1"/>
          </p:cNvSpPr>
          <p:nvPr>
            <p:ph type="title"/>
          </p:nvPr>
        </p:nvSpPr>
        <p:spPr>
          <a:xfrm>
            <a:off x="2231136" y="646193"/>
            <a:ext cx="7729728" cy="684586"/>
          </a:xfrm>
        </p:spPr>
        <p:txBody>
          <a:bodyPr>
            <a:normAutofit fontScale="90000"/>
          </a:bodyPr>
          <a:lstStyle/>
          <a:p>
            <a:r>
              <a:rPr lang="en-US"/>
              <a:t>Frame Level Evaluation Results</a:t>
            </a:r>
          </a:p>
        </p:txBody>
      </p:sp>
      <p:graphicFrame>
        <p:nvGraphicFramePr>
          <p:cNvPr id="5" name="Table 4">
            <a:extLst>
              <a:ext uri="{FF2B5EF4-FFF2-40B4-BE49-F238E27FC236}">
                <a16:creationId xmlns:a16="http://schemas.microsoft.com/office/drawing/2014/main" id="{11AFB8F6-AA42-0FEE-0E2B-5AC8A6EF2835}"/>
              </a:ext>
            </a:extLst>
          </p:cNvPr>
          <p:cNvGraphicFramePr>
            <a:graphicFrameLocks noGrp="1"/>
          </p:cNvGraphicFramePr>
          <p:nvPr>
            <p:extLst>
              <p:ext uri="{D42A27DB-BD31-4B8C-83A1-F6EECF244321}">
                <p14:modId xmlns:p14="http://schemas.microsoft.com/office/powerpoint/2010/main" val="1234244824"/>
              </p:ext>
            </p:extLst>
          </p:nvPr>
        </p:nvGraphicFramePr>
        <p:xfrm>
          <a:off x="4417246" y="2451914"/>
          <a:ext cx="5333998" cy="2229016"/>
        </p:xfrm>
        <a:graphic>
          <a:graphicData uri="http://schemas.openxmlformats.org/drawingml/2006/table">
            <a:tbl>
              <a:tblPr firstRow="1" bandRow="1">
                <a:tableStyleId>{00A15C55-8517-42AA-B614-E9B94910E393}</a:tableStyleId>
              </a:tblPr>
              <a:tblGrid>
                <a:gridCol w="2671481">
                  <a:extLst>
                    <a:ext uri="{9D8B030D-6E8A-4147-A177-3AD203B41FA5}">
                      <a16:colId xmlns:a16="http://schemas.microsoft.com/office/drawing/2014/main" val="636083966"/>
                    </a:ext>
                  </a:extLst>
                </a:gridCol>
                <a:gridCol w="2662517">
                  <a:extLst>
                    <a:ext uri="{9D8B030D-6E8A-4147-A177-3AD203B41FA5}">
                      <a16:colId xmlns:a16="http://schemas.microsoft.com/office/drawing/2014/main" val="1282610041"/>
                    </a:ext>
                  </a:extLst>
                </a:gridCol>
              </a:tblGrid>
              <a:tr h="557254">
                <a:tc>
                  <a:txBody>
                    <a:bodyPr/>
                    <a:lstStyle/>
                    <a:p>
                      <a:pPr lvl="0" algn="ctr">
                        <a:buNone/>
                      </a:pPr>
                      <a:r>
                        <a:rPr lang="en-US" b="0"/>
                        <a:t>Dataset</a:t>
                      </a:r>
                    </a:p>
                  </a:txBody>
                  <a:tcPr anchor="ctr"/>
                </a:tc>
                <a:tc>
                  <a:txBody>
                    <a:bodyPr/>
                    <a:lstStyle/>
                    <a:p>
                      <a:pPr algn="ctr"/>
                      <a:r>
                        <a:rPr lang="en-US" b="0"/>
                        <a:t>Accuracy Rate [%]</a:t>
                      </a:r>
                    </a:p>
                  </a:txBody>
                  <a:tcPr anchor="ctr"/>
                </a:tc>
                <a:extLst>
                  <a:ext uri="{0D108BD9-81ED-4DB2-BD59-A6C34878D82A}">
                    <a16:rowId xmlns:a16="http://schemas.microsoft.com/office/drawing/2014/main" val="712562460"/>
                  </a:ext>
                </a:extLst>
              </a:tr>
              <a:tr h="557254">
                <a:tc>
                  <a:txBody>
                    <a:bodyPr/>
                    <a:lstStyle/>
                    <a:p>
                      <a:pPr algn="ctr"/>
                      <a:r>
                        <a:rPr lang="en-US"/>
                        <a:t>TRAIN</a:t>
                      </a:r>
                    </a:p>
                  </a:txBody>
                  <a:tcPr anchor="ctr"/>
                </a:tc>
                <a:tc>
                  <a:txBody>
                    <a:bodyPr/>
                    <a:lstStyle/>
                    <a:p>
                      <a:pPr algn="ctr"/>
                      <a:r>
                        <a:rPr lang="en-US"/>
                        <a:t>100.00</a:t>
                      </a:r>
                    </a:p>
                  </a:txBody>
                  <a:tcPr anchor="ctr"/>
                </a:tc>
                <a:extLst>
                  <a:ext uri="{0D108BD9-81ED-4DB2-BD59-A6C34878D82A}">
                    <a16:rowId xmlns:a16="http://schemas.microsoft.com/office/drawing/2014/main" val="2784955841"/>
                  </a:ext>
                </a:extLst>
              </a:tr>
              <a:tr h="557254">
                <a:tc>
                  <a:txBody>
                    <a:bodyPr/>
                    <a:lstStyle/>
                    <a:p>
                      <a:pPr algn="ctr"/>
                      <a:r>
                        <a:rPr lang="en-US"/>
                        <a:t>DEV</a:t>
                      </a:r>
                    </a:p>
                  </a:txBody>
                  <a:tcPr anchor="ctr"/>
                </a:tc>
                <a:tc>
                  <a:txBody>
                    <a:bodyPr/>
                    <a:lstStyle/>
                    <a:p>
                      <a:pPr algn="ctr"/>
                      <a:r>
                        <a:rPr lang="en-US"/>
                        <a:t>86.33</a:t>
                      </a:r>
                    </a:p>
                  </a:txBody>
                  <a:tcPr anchor="ctr"/>
                </a:tc>
                <a:extLst>
                  <a:ext uri="{0D108BD9-81ED-4DB2-BD59-A6C34878D82A}">
                    <a16:rowId xmlns:a16="http://schemas.microsoft.com/office/drawing/2014/main" val="1203349781"/>
                  </a:ext>
                </a:extLst>
              </a:tr>
              <a:tr h="557254">
                <a:tc>
                  <a:txBody>
                    <a:bodyPr/>
                    <a:lstStyle/>
                    <a:p>
                      <a:pPr algn="ctr"/>
                      <a:r>
                        <a:rPr lang="en-US"/>
                        <a:t>EVAL</a:t>
                      </a:r>
                    </a:p>
                  </a:txBody>
                  <a:tcPr anchor="ctr"/>
                </a:tc>
                <a:tc>
                  <a:txBody>
                    <a:bodyPr/>
                    <a:lstStyle/>
                    <a:p>
                      <a:pPr lvl="0" algn="ctr">
                        <a:buNone/>
                      </a:pPr>
                      <a:r>
                        <a:rPr lang="en-US" sz="1800" b="0" i="0" u="none" strike="noStrike" noProof="0">
                          <a:solidFill>
                            <a:srgbClr val="000000"/>
                          </a:solidFill>
                          <a:latin typeface="Gill Sans MT"/>
                        </a:rPr>
                        <a:t>85.87</a:t>
                      </a:r>
                      <a:endParaRPr lang="en-US"/>
                    </a:p>
                  </a:txBody>
                  <a:tcPr anchor="ctr"/>
                </a:tc>
                <a:extLst>
                  <a:ext uri="{0D108BD9-81ED-4DB2-BD59-A6C34878D82A}">
                    <a16:rowId xmlns:a16="http://schemas.microsoft.com/office/drawing/2014/main" val="3276812140"/>
                  </a:ext>
                </a:extLst>
              </a:tr>
            </a:tbl>
          </a:graphicData>
        </a:graphic>
      </p:graphicFrame>
      <p:graphicFrame>
        <p:nvGraphicFramePr>
          <p:cNvPr id="6" name="Table 5">
            <a:extLst>
              <a:ext uri="{FF2B5EF4-FFF2-40B4-BE49-F238E27FC236}">
                <a16:creationId xmlns:a16="http://schemas.microsoft.com/office/drawing/2014/main" id="{4B647AFB-AC96-EB48-47B4-AF0806AC03C1}"/>
              </a:ext>
            </a:extLst>
          </p:cNvPr>
          <p:cNvGraphicFramePr>
            <a:graphicFrameLocks noGrp="1"/>
          </p:cNvGraphicFramePr>
          <p:nvPr>
            <p:extLst>
              <p:ext uri="{D42A27DB-BD31-4B8C-83A1-F6EECF244321}">
                <p14:modId xmlns:p14="http://schemas.microsoft.com/office/powerpoint/2010/main" val="3678294220"/>
              </p:ext>
            </p:extLst>
          </p:nvPr>
        </p:nvGraphicFramePr>
        <p:xfrm>
          <a:off x="2231136" y="2980002"/>
          <a:ext cx="2186110" cy="1698185"/>
        </p:xfrm>
        <a:graphic>
          <a:graphicData uri="http://schemas.openxmlformats.org/drawingml/2006/table">
            <a:tbl>
              <a:tblPr firstRow="1" bandRow="1">
                <a:tableStyleId>{00A15C55-8517-42AA-B614-E9B94910E393}</a:tableStyleId>
              </a:tblPr>
              <a:tblGrid>
                <a:gridCol w="2186110">
                  <a:extLst>
                    <a:ext uri="{9D8B030D-6E8A-4147-A177-3AD203B41FA5}">
                      <a16:colId xmlns:a16="http://schemas.microsoft.com/office/drawing/2014/main" val="57175665"/>
                    </a:ext>
                  </a:extLst>
                </a:gridCol>
              </a:tblGrid>
              <a:tr h="1698185">
                <a:tc>
                  <a:txBody>
                    <a:bodyPr/>
                    <a:lstStyle/>
                    <a:p>
                      <a:pPr algn="ctr"/>
                      <a:r>
                        <a:rPr lang="en-US" sz="2400">
                          <a:solidFill>
                            <a:schemeClr val="bg1"/>
                          </a:solidFill>
                        </a:rPr>
                        <a:t>Random Forest</a:t>
                      </a:r>
                    </a:p>
                  </a:txBody>
                  <a:tcPr anchor="ctr">
                    <a:solidFill>
                      <a:schemeClr val="accent4"/>
                    </a:solidFill>
                  </a:tcPr>
                </a:tc>
                <a:extLst>
                  <a:ext uri="{0D108BD9-81ED-4DB2-BD59-A6C34878D82A}">
                    <a16:rowId xmlns:a16="http://schemas.microsoft.com/office/drawing/2014/main" val="1446846767"/>
                  </a:ext>
                </a:extLst>
              </a:tr>
            </a:tbl>
          </a:graphicData>
        </a:graphic>
      </p:graphicFrame>
    </p:spTree>
    <p:extLst>
      <p:ext uri="{BB962C8B-B14F-4D97-AF65-F5344CB8AC3E}">
        <p14:creationId xmlns:p14="http://schemas.microsoft.com/office/powerpoint/2010/main" val="40032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D940-45D6-1890-9070-1FC691F4CB86}"/>
              </a:ext>
            </a:extLst>
          </p:cNvPr>
          <p:cNvSpPr>
            <a:spLocks noGrp="1"/>
          </p:cNvSpPr>
          <p:nvPr>
            <p:ph type="title"/>
          </p:nvPr>
        </p:nvSpPr>
        <p:spPr/>
        <p:txBody>
          <a:bodyPr/>
          <a:lstStyle/>
          <a:p>
            <a:r>
              <a:rPr lang="en-US"/>
              <a:t>OUR PRODUCT</a:t>
            </a:r>
          </a:p>
        </p:txBody>
      </p:sp>
      <p:pic>
        <p:nvPicPr>
          <p:cNvPr id="5" name="Picture 4" descr="A computer monitor and a machine&#10;&#10;Description automatically generated">
            <a:extLst>
              <a:ext uri="{FF2B5EF4-FFF2-40B4-BE49-F238E27FC236}">
                <a16:creationId xmlns:a16="http://schemas.microsoft.com/office/drawing/2014/main" id="{DEBE0ED1-735E-F0F1-916E-3648F03F3E61}"/>
              </a:ext>
            </a:extLst>
          </p:cNvPr>
          <p:cNvPicPr>
            <a:picLocks noChangeAspect="1"/>
          </p:cNvPicPr>
          <p:nvPr/>
        </p:nvPicPr>
        <p:blipFill>
          <a:blip r:embed="rId3"/>
          <a:stretch>
            <a:fillRect/>
          </a:stretch>
        </p:blipFill>
        <p:spPr>
          <a:xfrm>
            <a:off x="1253229" y="2934102"/>
            <a:ext cx="3551280" cy="2730328"/>
          </a:xfrm>
          <a:prstGeom prst="flowChartAlternateProcess">
            <a:avLst/>
          </a:prstGeom>
        </p:spPr>
      </p:pic>
      <p:sp>
        <p:nvSpPr>
          <p:cNvPr id="7" name="TextBox 6">
            <a:extLst>
              <a:ext uri="{FF2B5EF4-FFF2-40B4-BE49-F238E27FC236}">
                <a16:creationId xmlns:a16="http://schemas.microsoft.com/office/drawing/2014/main" id="{85BD7D05-FE75-2B30-5D7A-3EFA70B2C0ED}"/>
              </a:ext>
            </a:extLst>
          </p:cNvPr>
          <p:cNvSpPr txBox="1"/>
          <p:nvPr/>
        </p:nvSpPr>
        <p:spPr>
          <a:xfrm>
            <a:off x="1592396" y="2456450"/>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Scanning</a:t>
            </a:r>
            <a:endParaRPr lang="en-US"/>
          </a:p>
        </p:txBody>
      </p:sp>
      <p:sp>
        <p:nvSpPr>
          <p:cNvPr id="9" name="Arrow: Right 8">
            <a:extLst>
              <a:ext uri="{FF2B5EF4-FFF2-40B4-BE49-F238E27FC236}">
                <a16:creationId xmlns:a16="http://schemas.microsoft.com/office/drawing/2014/main" id="{7830B0C4-41C9-912F-2B2B-CA21C46088AF}"/>
              </a:ext>
            </a:extLst>
          </p:cNvPr>
          <p:cNvSpPr/>
          <p:nvPr/>
        </p:nvSpPr>
        <p:spPr>
          <a:xfrm>
            <a:off x="4804669" y="4194028"/>
            <a:ext cx="607539"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0A64DC1-EF0B-A384-2E75-A06863C3FB50}"/>
              </a:ext>
            </a:extLst>
          </p:cNvPr>
          <p:cNvSpPr/>
          <p:nvPr/>
        </p:nvSpPr>
        <p:spPr>
          <a:xfrm>
            <a:off x="8462269" y="4194028"/>
            <a:ext cx="607539" cy="19564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C495CC4-5B35-0FF0-AC2A-DC74C4134EF0}"/>
              </a:ext>
            </a:extLst>
          </p:cNvPr>
          <p:cNvSpPr txBox="1"/>
          <p:nvPr/>
        </p:nvSpPr>
        <p:spPr>
          <a:xfrm>
            <a:off x="5411361" y="2456450"/>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System</a:t>
            </a:r>
            <a:endParaRPr lang="en-US"/>
          </a:p>
        </p:txBody>
      </p:sp>
      <p:pic>
        <p:nvPicPr>
          <p:cNvPr id="10" name="Picture 9" descr="System - Free computer icons">
            <a:extLst>
              <a:ext uri="{FF2B5EF4-FFF2-40B4-BE49-F238E27FC236}">
                <a16:creationId xmlns:a16="http://schemas.microsoft.com/office/drawing/2014/main" id="{87C076E9-AE98-DE72-EFEB-9F09A035CBB7}"/>
              </a:ext>
            </a:extLst>
          </p:cNvPr>
          <p:cNvPicPr>
            <a:picLocks noChangeAspect="1"/>
          </p:cNvPicPr>
          <p:nvPr/>
        </p:nvPicPr>
        <p:blipFill rotWithShape="1">
          <a:blip r:embed="rId4"/>
          <a:srcRect t="-110" b="110"/>
          <a:stretch/>
        </p:blipFill>
        <p:spPr>
          <a:xfrm>
            <a:off x="5562672" y="2935942"/>
            <a:ext cx="2743202" cy="2743203"/>
          </a:xfrm>
          <a:prstGeom prst="rect">
            <a:avLst/>
          </a:prstGeom>
        </p:spPr>
      </p:pic>
      <p:pic>
        <p:nvPicPr>
          <p:cNvPr id="19" name="Picture 18" descr="Report Icon, Transparent Report.PNG ...">
            <a:extLst>
              <a:ext uri="{FF2B5EF4-FFF2-40B4-BE49-F238E27FC236}">
                <a16:creationId xmlns:a16="http://schemas.microsoft.com/office/drawing/2014/main" id="{F95EEBFC-29C3-152B-CCEF-B3B140AB792A}"/>
              </a:ext>
            </a:extLst>
          </p:cNvPr>
          <p:cNvPicPr>
            <a:picLocks noChangeAspect="1"/>
          </p:cNvPicPr>
          <p:nvPr/>
        </p:nvPicPr>
        <p:blipFill rotWithShape="1">
          <a:blip r:embed="rId5"/>
          <a:srcRect l="11060" t="2778" r="11060" b="1852"/>
          <a:stretch/>
        </p:blipFill>
        <p:spPr>
          <a:xfrm>
            <a:off x="9079641" y="3168919"/>
            <a:ext cx="1669071" cy="2043909"/>
          </a:xfrm>
          <a:prstGeom prst="roundRect">
            <a:avLst/>
          </a:prstGeom>
        </p:spPr>
      </p:pic>
      <p:sp>
        <p:nvSpPr>
          <p:cNvPr id="21" name="TextBox 20">
            <a:extLst>
              <a:ext uri="{FF2B5EF4-FFF2-40B4-BE49-F238E27FC236}">
                <a16:creationId xmlns:a16="http://schemas.microsoft.com/office/drawing/2014/main" id="{E9246C25-9690-C1EE-B939-46936C076CFA}"/>
              </a:ext>
            </a:extLst>
          </p:cNvPr>
          <p:cNvSpPr txBox="1"/>
          <p:nvPr/>
        </p:nvSpPr>
        <p:spPr>
          <a:xfrm>
            <a:off x="8542488" y="2460408"/>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Prediction Report</a:t>
            </a:r>
            <a:endParaRPr lang="en-US"/>
          </a:p>
        </p:txBody>
      </p:sp>
      <p:sp>
        <p:nvSpPr>
          <p:cNvPr id="3" name="TextBox 2">
            <a:extLst>
              <a:ext uri="{FF2B5EF4-FFF2-40B4-BE49-F238E27FC236}">
                <a16:creationId xmlns:a16="http://schemas.microsoft.com/office/drawing/2014/main" id="{92E25002-6262-6D10-12F6-F7B7BBE07710}"/>
              </a:ext>
            </a:extLst>
          </p:cNvPr>
          <p:cNvSpPr txBox="1"/>
          <p:nvPr/>
        </p:nvSpPr>
        <p:spPr>
          <a:xfrm>
            <a:off x="1659328" y="5734098"/>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(Data)</a:t>
            </a:r>
            <a:endParaRPr lang="en-US"/>
          </a:p>
        </p:txBody>
      </p:sp>
      <p:sp>
        <p:nvSpPr>
          <p:cNvPr id="4" name="TextBox 3">
            <a:extLst>
              <a:ext uri="{FF2B5EF4-FFF2-40B4-BE49-F238E27FC236}">
                <a16:creationId xmlns:a16="http://schemas.microsoft.com/office/drawing/2014/main" id="{615EEA6E-0C7A-A8CF-A2EB-FCEB5260CC41}"/>
              </a:ext>
            </a:extLst>
          </p:cNvPr>
          <p:cNvSpPr txBox="1"/>
          <p:nvPr/>
        </p:nvSpPr>
        <p:spPr>
          <a:xfrm>
            <a:off x="5411361" y="5734098"/>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(Model)</a:t>
            </a:r>
            <a:endParaRPr lang="en-US"/>
          </a:p>
        </p:txBody>
      </p:sp>
      <p:sp>
        <p:nvSpPr>
          <p:cNvPr id="6" name="TextBox 5">
            <a:extLst>
              <a:ext uri="{FF2B5EF4-FFF2-40B4-BE49-F238E27FC236}">
                <a16:creationId xmlns:a16="http://schemas.microsoft.com/office/drawing/2014/main" id="{E80DF871-F1F9-F4EF-940B-69FDB99CC7C1}"/>
              </a:ext>
            </a:extLst>
          </p:cNvPr>
          <p:cNvSpPr txBox="1"/>
          <p:nvPr/>
        </p:nvSpPr>
        <p:spPr>
          <a:xfrm>
            <a:off x="8542488" y="5734098"/>
            <a:ext cx="273908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t>(Output)</a:t>
            </a:r>
            <a:endParaRPr lang="en-US"/>
          </a:p>
        </p:txBody>
      </p:sp>
    </p:spTree>
    <p:extLst>
      <p:ext uri="{BB962C8B-B14F-4D97-AF65-F5344CB8AC3E}">
        <p14:creationId xmlns:p14="http://schemas.microsoft.com/office/powerpoint/2010/main" val="195667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4" grpId="0"/>
      <p:bldP spid="21" grpId="0"/>
      <p:bldP spid="3" grpId="0"/>
      <p:bldP spid="4"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9605-350E-9B7D-3C9B-CA28A98DB167}"/>
              </a:ext>
            </a:extLst>
          </p:cNvPr>
          <p:cNvSpPr>
            <a:spLocks noGrp="1"/>
          </p:cNvSpPr>
          <p:nvPr>
            <p:ph type="title"/>
          </p:nvPr>
        </p:nvSpPr>
        <p:spPr>
          <a:xfrm>
            <a:off x="2231136" y="964692"/>
            <a:ext cx="7729728" cy="756532"/>
          </a:xfrm>
        </p:spPr>
        <p:txBody>
          <a:bodyPr/>
          <a:lstStyle/>
          <a:p>
            <a:r>
              <a:rPr lang="en-US" err="1"/>
              <a:t>Github</a:t>
            </a:r>
            <a:r>
              <a:rPr lang="en-US"/>
              <a:t> and the server</a:t>
            </a:r>
          </a:p>
        </p:txBody>
      </p:sp>
      <p:grpSp>
        <p:nvGrpSpPr>
          <p:cNvPr id="8" name="Group 7">
            <a:extLst>
              <a:ext uri="{FF2B5EF4-FFF2-40B4-BE49-F238E27FC236}">
                <a16:creationId xmlns:a16="http://schemas.microsoft.com/office/drawing/2014/main" id="{E3B619A5-7771-93C3-9419-A3335EE96DE3}"/>
              </a:ext>
            </a:extLst>
          </p:cNvPr>
          <p:cNvGrpSpPr/>
          <p:nvPr/>
        </p:nvGrpSpPr>
        <p:grpSpPr>
          <a:xfrm flipH="1">
            <a:off x="596917" y="2975934"/>
            <a:ext cx="2002121" cy="1603595"/>
            <a:chOff x="8961799" y="3164193"/>
            <a:chExt cx="2002121" cy="1603595"/>
          </a:xfrm>
        </p:grpSpPr>
        <p:pic>
          <p:nvPicPr>
            <p:cNvPr id="3" name="Picture 2" descr="Reverse SSH, autossh, GatewayPorts - TurluCode">
              <a:extLst>
                <a:ext uri="{FF2B5EF4-FFF2-40B4-BE49-F238E27FC236}">
                  <a16:creationId xmlns:a16="http://schemas.microsoft.com/office/drawing/2014/main" id="{43E7007F-59C7-BF46-9EBD-EBD87C1660FB}"/>
                </a:ext>
              </a:extLst>
            </p:cNvPr>
            <p:cNvPicPr>
              <a:picLocks noChangeAspect="1"/>
            </p:cNvPicPr>
            <p:nvPr/>
          </p:nvPicPr>
          <p:blipFill rotWithShape="1">
            <a:blip r:embed="rId4"/>
            <a:srcRect l="76042" t="8225" r="421" b="24242"/>
            <a:stretch/>
          </p:blipFill>
          <p:spPr>
            <a:xfrm>
              <a:off x="9813324" y="3164193"/>
              <a:ext cx="1150596" cy="1603595"/>
            </a:xfrm>
            <a:prstGeom prst="rect">
              <a:avLst/>
            </a:prstGeom>
          </p:spPr>
        </p:pic>
        <p:sp>
          <p:nvSpPr>
            <p:cNvPr id="5" name="TextBox 4">
              <a:extLst>
                <a:ext uri="{FF2B5EF4-FFF2-40B4-BE49-F238E27FC236}">
                  <a16:creationId xmlns:a16="http://schemas.microsoft.com/office/drawing/2014/main" id="{7DBF58FB-8C42-1205-7458-851175E9EEBF}"/>
                </a:ext>
              </a:extLst>
            </p:cNvPr>
            <p:cNvSpPr txBox="1"/>
            <p:nvPr/>
          </p:nvSpPr>
          <p:spPr>
            <a:xfrm>
              <a:off x="8961799" y="4254116"/>
              <a:ext cx="19564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Local Computer</a:t>
              </a:r>
            </a:p>
          </p:txBody>
        </p:sp>
      </p:grpSp>
      <p:grpSp>
        <p:nvGrpSpPr>
          <p:cNvPr id="12" name="Group 11">
            <a:extLst>
              <a:ext uri="{FF2B5EF4-FFF2-40B4-BE49-F238E27FC236}">
                <a16:creationId xmlns:a16="http://schemas.microsoft.com/office/drawing/2014/main" id="{B0414022-DF8F-EA6A-B2D9-9D9E72CAE776}"/>
              </a:ext>
            </a:extLst>
          </p:cNvPr>
          <p:cNvGrpSpPr/>
          <p:nvPr/>
        </p:nvGrpSpPr>
        <p:grpSpPr>
          <a:xfrm flipH="1">
            <a:off x="1745816" y="2966969"/>
            <a:ext cx="3870656" cy="1610557"/>
            <a:chOff x="5941299" y="3164193"/>
            <a:chExt cx="3870656" cy="1610557"/>
          </a:xfrm>
        </p:grpSpPr>
        <p:pic>
          <p:nvPicPr>
            <p:cNvPr id="7" name="Picture 6" descr="Reverse SSH, autossh, GatewayPorts - TurluCode">
              <a:extLst>
                <a:ext uri="{FF2B5EF4-FFF2-40B4-BE49-F238E27FC236}">
                  <a16:creationId xmlns:a16="http://schemas.microsoft.com/office/drawing/2014/main" id="{E8A72EED-E88B-8815-DAD1-6232734E7366}"/>
                </a:ext>
              </a:extLst>
            </p:cNvPr>
            <p:cNvPicPr>
              <a:picLocks noChangeAspect="1"/>
            </p:cNvPicPr>
            <p:nvPr/>
          </p:nvPicPr>
          <p:blipFill rotWithShape="1">
            <a:blip r:embed="rId4"/>
            <a:srcRect l="26105" t="8348" r="23958" b="23826"/>
            <a:stretch/>
          </p:blipFill>
          <p:spPr>
            <a:xfrm>
              <a:off x="7370806" y="3164193"/>
              <a:ext cx="2441149" cy="1610557"/>
            </a:xfrm>
            <a:prstGeom prst="rect">
              <a:avLst/>
            </a:prstGeom>
          </p:spPr>
        </p:pic>
        <p:sp>
          <p:nvSpPr>
            <p:cNvPr id="10" name="TextBox 9">
              <a:extLst>
                <a:ext uri="{FF2B5EF4-FFF2-40B4-BE49-F238E27FC236}">
                  <a16:creationId xmlns:a16="http://schemas.microsoft.com/office/drawing/2014/main" id="{FE939099-3079-B07D-0CDE-5A3AC7CAE933}"/>
                </a:ext>
              </a:extLst>
            </p:cNvPr>
            <p:cNvSpPr txBox="1"/>
            <p:nvPr/>
          </p:nvSpPr>
          <p:spPr>
            <a:xfrm>
              <a:off x="5941299" y="3259518"/>
              <a:ext cx="19564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Firewall</a:t>
              </a:r>
            </a:p>
          </p:txBody>
        </p:sp>
      </p:grpSp>
      <p:grpSp>
        <p:nvGrpSpPr>
          <p:cNvPr id="13" name="Group 12">
            <a:extLst>
              <a:ext uri="{FF2B5EF4-FFF2-40B4-BE49-F238E27FC236}">
                <a16:creationId xmlns:a16="http://schemas.microsoft.com/office/drawing/2014/main" id="{600A66CB-361F-2520-30D8-B6179CB310DB}"/>
              </a:ext>
            </a:extLst>
          </p:cNvPr>
          <p:cNvGrpSpPr/>
          <p:nvPr/>
        </p:nvGrpSpPr>
        <p:grpSpPr>
          <a:xfrm flipH="1">
            <a:off x="4184942" y="2966969"/>
            <a:ext cx="1277471" cy="1620882"/>
            <a:chOff x="6092622" y="3164193"/>
            <a:chExt cx="1277471" cy="1620882"/>
          </a:xfrm>
        </p:grpSpPr>
        <p:pic>
          <p:nvPicPr>
            <p:cNvPr id="4" name="Picture 3" descr="Reverse SSH, autossh, GatewayPorts - TurluCode">
              <a:extLst>
                <a:ext uri="{FF2B5EF4-FFF2-40B4-BE49-F238E27FC236}">
                  <a16:creationId xmlns:a16="http://schemas.microsoft.com/office/drawing/2014/main" id="{7C0554B2-6AC0-E940-B807-5CC059A28813}"/>
                </a:ext>
              </a:extLst>
            </p:cNvPr>
            <p:cNvPicPr>
              <a:picLocks noChangeAspect="1"/>
            </p:cNvPicPr>
            <p:nvPr/>
          </p:nvPicPr>
          <p:blipFill rotWithShape="1">
            <a:blip r:embed="rId4"/>
            <a:srcRect l="141" t="8261" r="73726" b="23478"/>
            <a:stretch/>
          </p:blipFill>
          <p:spPr>
            <a:xfrm>
              <a:off x="6092622" y="3164193"/>
              <a:ext cx="1277471" cy="1620882"/>
            </a:xfrm>
            <a:prstGeom prst="rect">
              <a:avLst/>
            </a:prstGeom>
          </p:spPr>
        </p:pic>
        <p:sp>
          <p:nvSpPr>
            <p:cNvPr id="11" name="TextBox 10">
              <a:extLst>
                <a:ext uri="{FF2B5EF4-FFF2-40B4-BE49-F238E27FC236}">
                  <a16:creationId xmlns:a16="http://schemas.microsoft.com/office/drawing/2014/main" id="{31DA0284-513E-A944-61E6-554FB7D2803B}"/>
                </a:ext>
              </a:extLst>
            </p:cNvPr>
            <p:cNvSpPr txBox="1"/>
            <p:nvPr/>
          </p:nvSpPr>
          <p:spPr>
            <a:xfrm>
              <a:off x="6267056" y="4161683"/>
              <a:ext cx="907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Server</a:t>
              </a:r>
            </a:p>
          </p:txBody>
        </p:sp>
      </p:grpSp>
      <p:grpSp>
        <p:nvGrpSpPr>
          <p:cNvPr id="15" name="Group 14">
            <a:extLst>
              <a:ext uri="{FF2B5EF4-FFF2-40B4-BE49-F238E27FC236}">
                <a16:creationId xmlns:a16="http://schemas.microsoft.com/office/drawing/2014/main" id="{3F1A934E-BCFF-77F5-4C7D-D4809774A47D}"/>
              </a:ext>
            </a:extLst>
          </p:cNvPr>
          <p:cNvGrpSpPr/>
          <p:nvPr/>
        </p:nvGrpSpPr>
        <p:grpSpPr>
          <a:xfrm flipH="1">
            <a:off x="5688870" y="2778711"/>
            <a:ext cx="2002121" cy="1603595"/>
            <a:chOff x="8961799" y="3164193"/>
            <a:chExt cx="2002121" cy="1603595"/>
          </a:xfrm>
        </p:grpSpPr>
        <p:pic>
          <p:nvPicPr>
            <p:cNvPr id="9" name="Picture 8" descr="Reverse SSH, autossh, GatewayPorts - TurluCode">
              <a:extLst>
                <a:ext uri="{FF2B5EF4-FFF2-40B4-BE49-F238E27FC236}">
                  <a16:creationId xmlns:a16="http://schemas.microsoft.com/office/drawing/2014/main" id="{4413C469-F8FF-E4C6-BE63-3BC23A7D8B21}"/>
                </a:ext>
              </a:extLst>
            </p:cNvPr>
            <p:cNvPicPr>
              <a:picLocks noChangeAspect="1"/>
            </p:cNvPicPr>
            <p:nvPr/>
          </p:nvPicPr>
          <p:blipFill rotWithShape="1">
            <a:blip r:embed="rId4"/>
            <a:srcRect l="76042" t="8225" r="421" b="24242"/>
            <a:stretch/>
          </p:blipFill>
          <p:spPr>
            <a:xfrm>
              <a:off x="9813324" y="3164193"/>
              <a:ext cx="1150596" cy="1603595"/>
            </a:xfrm>
            <a:prstGeom prst="rect">
              <a:avLst/>
            </a:prstGeom>
          </p:spPr>
        </p:pic>
        <p:sp>
          <p:nvSpPr>
            <p:cNvPr id="14" name="TextBox 13">
              <a:extLst>
                <a:ext uri="{FF2B5EF4-FFF2-40B4-BE49-F238E27FC236}">
                  <a16:creationId xmlns:a16="http://schemas.microsoft.com/office/drawing/2014/main" id="{F66D75FD-B9A5-37FF-68A2-21952D6AE354}"/>
                </a:ext>
              </a:extLst>
            </p:cNvPr>
            <p:cNvSpPr txBox="1"/>
            <p:nvPr/>
          </p:nvSpPr>
          <p:spPr>
            <a:xfrm>
              <a:off x="8961799" y="4254116"/>
              <a:ext cx="19564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Local Computer</a:t>
              </a:r>
            </a:p>
          </p:txBody>
        </p:sp>
      </p:grpSp>
      <p:sp>
        <p:nvSpPr>
          <p:cNvPr id="16" name="TextBox 15">
            <a:extLst>
              <a:ext uri="{FF2B5EF4-FFF2-40B4-BE49-F238E27FC236}">
                <a16:creationId xmlns:a16="http://schemas.microsoft.com/office/drawing/2014/main" id="{F3283008-FAE9-13EA-CD04-ACF54E620E26}"/>
              </a:ext>
            </a:extLst>
          </p:cNvPr>
          <p:cNvSpPr txBox="1"/>
          <p:nvPr/>
        </p:nvSpPr>
        <p:spPr>
          <a:xfrm>
            <a:off x="2286000" y="2115670"/>
            <a:ext cx="278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Server</a:t>
            </a:r>
          </a:p>
        </p:txBody>
      </p:sp>
      <p:sp>
        <p:nvSpPr>
          <p:cNvPr id="17" name="Rectangle: Rounded Corners 16">
            <a:extLst>
              <a:ext uri="{FF2B5EF4-FFF2-40B4-BE49-F238E27FC236}">
                <a16:creationId xmlns:a16="http://schemas.microsoft.com/office/drawing/2014/main" id="{7E739F67-3310-2A10-C9D6-60123A9F21F9}"/>
              </a:ext>
            </a:extLst>
          </p:cNvPr>
          <p:cNvSpPr/>
          <p:nvPr/>
        </p:nvSpPr>
        <p:spPr>
          <a:xfrm>
            <a:off x="457199" y="2779059"/>
            <a:ext cx="5047129" cy="2043952"/>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F435EEC-226F-7C09-8252-B737F617CE79}"/>
              </a:ext>
            </a:extLst>
          </p:cNvPr>
          <p:cNvSpPr txBox="1"/>
          <p:nvPr/>
        </p:nvSpPr>
        <p:spPr>
          <a:xfrm>
            <a:off x="7521388" y="2097741"/>
            <a:ext cx="27880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GitHub</a:t>
            </a:r>
          </a:p>
        </p:txBody>
      </p:sp>
      <p:sp>
        <p:nvSpPr>
          <p:cNvPr id="21" name="Rectangle: Rounded Corners 20">
            <a:extLst>
              <a:ext uri="{FF2B5EF4-FFF2-40B4-BE49-F238E27FC236}">
                <a16:creationId xmlns:a16="http://schemas.microsoft.com/office/drawing/2014/main" id="{9A8738BF-E356-DD00-1AB3-B1188D451D13}"/>
              </a:ext>
            </a:extLst>
          </p:cNvPr>
          <p:cNvSpPr/>
          <p:nvPr/>
        </p:nvSpPr>
        <p:spPr>
          <a:xfrm>
            <a:off x="5692587" y="2832847"/>
            <a:ext cx="5047129" cy="3290047"/>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21FE8F8-ED98-F2DB-0212-C10F1B8EA5E2}"/>
              </a:ext>
            </a:extLst>
          </p:cNvPr>
          <p:cNvGrpSpPr/>
          <p:nvPr/>
        </p:nvGrpSpPr>
        <p:grpSpPr>
          <a:xfrm flipH="1">
            <a:off x="5688870" y="4741982"/>
            <a:ext cx="1957297" cy="1603595"/>
            <a:chOff x="9006623" y="3164193"/>
            <a:chExt cx="1957297" cy="1603595"/>
          </a:xfrm>
        </p:grpSpPr>
        <p:pic>
          <p:nvPicPr>
            <p:cNvPr id="23" name="Picture 22" descr="Reverse SSH, autossh, GatewayPorts - TurluCode">
              <a:extLst>
                <a:ext uri="{FF2B5EF4-FFF2-40B4-BE49-F238E27FC236}">
                  <a16:creationId xmlns:a16="http://schemas.microsoft.com/office/drawing/2014/main" id="{F5FC5A9A-3C40-5681-F7D9-5B49B6CC8B7C}"/>
                </a:ext>
              </a:extLst>
            </p:cNvPr>
            <p:cNvPicPr>
              <a:picLocks noChangeAspect="1"/>
            </p:cNvPicPr>
            <p:nvPr/>
          </p:nvPicPr>
          <p:blipFill rotWithShape="1">
            <a:blip r:embed="rId4"/>
            <a:srcRect l="76042" t="8225" r="421" b="24242"/>
            <a:stretch/>
          </p:blipFill>
          <p:spPr>
            <a:xfrm>
              <a:off x="9813324" y="3164193"/>
              <a:ext cx="1150596" cy="1603595"/>
            </a:xfrm>
            <a:prstGeom prst="rect">
              <a:avLst/>
            </a:prstGeom>
          </p:spPr>
        </p:pic>
        <p:sp>
          <p:nvSpPr>
            <p:cNvPr id="24" name="TextBox 23">
              <a:extLst>
                <a:ext uri="{FF2B5EF4-FFF2-40B4-BE49-F238E27FC236}">
                  <a16:creationId xmlns:a16="http://schemas.microsoft.com/office/drawing/2014/main" id="{6F1EC975-A8FF-3BA8-E258-D47DFC22B3CE}"/>
                </a:ext>
              </a:extLst>
            </p:cNvPr>
            <p:cNvSpPr txBox="1"/>
            <p:nvPr/>
          </p:nvSpPr>
          <p:spPr>
            <a:xfrm>
              <a:off x="9006623" y="3241104"/>
              <a:ext cx="19564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Local Computer</a:t>
              </a:r>
            </a:p>
          </p:txBody>
        </p:sp>
      </p:grpSp>
      <p:cxnSp>
        <p:nvCxnSpPr>
          <p:cNvPr id="28" name="Straight Arrow Connector 27">
            <a:extLst>
              <a:ext uri="{FF2B5EF4-FFF2-40B4-BE49-F238E27FC236}">
                <a16:creationId xmlns:a16="http://schemas.microsoft.com/office/drawing/2014/main" id="{82BB12FF-A098-79F3-0FCC-27EE7415B14A}"/>
              </a:ext>
            </a:extLst>
          </p:cNvPr>
          <p:cNvCxnSpPr/>
          <p:nvPr/>
        </p:nvCxnSpPr>
        <p:spPr>
          <a:xfrm flipV="1">
            <a:off x="6831105" y="3460375"/>
            <a:ext cx="770965" cy="89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0404C68-BCFB-362A-1CA7-F3C0E7860524}"/>
              </a:ext>
            </a:extLst>
          </p:cNvPr>
          <p:cNvCxnSpPr>
            <a:cxnSpLocks/>
          </p:cNvCxnSpPr>
          <p:nvPr/>
        </p:nvCxnSpPr>
        <p:spPr>
          <a:xfrm flipV="1">
            <a:off x="6831105" y="5405716"/>
            <a:ext cx="770965" cy="89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descr="Download Edit Icon PNG Transparent ...">
            <a:extLst>
              <a:ext uri="{FF2B5EF4-FFF2-40B4-BE49-F238E27FC236}">
                <a16:creationId xmlns:a16="http://schemas.microsoft.com/office/drawing/2014/main" id="{22445AE9-CE9B-01C2-472B-FDFCCF7B3947}"/>
              </a:ext>
            </a:extLst>
          </p:cNvPr>
          <p:cNvPicPr>
            <a:picLocks noChangeAspect="1"/>
          </p:cNvPicPr>
          <p:nvPr/>
        </p:nvPicPr>
        <p:blipFill>
          <a:blip r:embed="rId5"/>
          <a:stretch>
            <a:fillRect/>
          </a:stretch>
        </p:blipFill>
        <p:spPr>
          <a:xfrm>
            <a:off x="7606272" y="5145460"/>
            <a:ext cx="520514" cy="529479"/>
          </a:xfrm>
          <a:prstGeom prst="roundRect">
            <a:avLst/>
          </a:prstGeom>
        </p:spPr>
      </p:pic>
      <p:pic>
        <p:nvPicPr>
          <p:cNvPr id="32" name="Picture 31" descr="Download Edit Icon PNG Transparent ...">
            <a:extLst>
              <a:ext uri="{FF2B5EF4-FFF2-40B4-BE49-F238E27FC236}">
                <a16:creationId xmlns:a16="http://schemas.microsoft.com/office/drawing/2014/main" id="{FCEA841E-7EE5-4A08-C2D2-846A7101DCA6}"/>
              </a:ext>
            </a:extLst>
          </p:cNvPr>
          <p:cNvPicPr>
            <a:picLocks noChangeAspect="1"/>
          </p:cNvPicPr>
          <p:nvPr/>
        </p:nvPicPr>
        <p:blipFill>
          <a:blip r:embed="rId5"/>
          <a:stretch>
            <a:fillRect/>
          </a:stretch>
        </p:blipFill>
        <p:spPr>
          <a:xfrm>
            <a:off x="7606272" y="3200119"/>
            <a:ext cx="520514" cy="529479"/>
          </a:xfrm>
          <a:prstGeom prst="roundRect">
            <a:avLst/>
          </a:prstGeom>
        </p:spPr>
      </p:pic>
      <p:sp>
        <p:nvSpPr>
          <p:cNvPr id="34" name="TextBox 33">
            <a:extLst>
              <a:ext uri="{FF2B5EF4-FFF2-40B4-BE49-F238E27FC236}">
                <a16:creationId xmlns:a16="http://schemas.microsoft.com/office/drawing/2014/main" id="{FF145D38-3FCF-A063-34D9-82A11DAE02DE}"/>
              </a:ext>
            </a:extLst>
          </p:cNvPr>
          <p:cNvSpPr txBox="1"/>
          <p:nvPr/>
        </p:nvSpPr>
        <p:spPr>
          <a:xfrm flipH="1">
            <a:off x="6604081" y="2828728"/>
            <a:ext cx="2530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Changes On Same File</a:t>
            </a:r>
          </a:p>
        </p:txBody>
      </p:sp>
      <p:sp>
        <p:nvSpPr>
          <p:cNvPr id="35" name="TextBox 34">
            <a:extLst>
              <a:ext uri="{FF2B5EF4-FFF2-40B4-BE49-F238E27FC236}">
                <a16:creationId xmlns:a16="http://schemas.microsoft.com/office/drawing/2014/main" id="{14BAC5BA-E67F-4992-EA64-276F0EC9DCAA}"/>
              </a:ext>
            </a:extLst>
          </p:cNvPr>
          <p:cNvSpPr txBox="1"/>
          <p:nvPr/>
        </p:nvSpPr>
        <p:spPr>
          <a:xfrm flipH="1">
            <a:off x="6666834" y="5670539"/>
            <a:ext cx="25302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Changes On Same File</a:t>
            </a:r>
          </a:p>
        </p:txBody>
      </p:sp>
      <p:cxnSp>
        <p:nvCxnSpPr>
          <p:cNvPr id="36" name="Connector: Elbow 35">
            <a:extLst>
              <a:ext uri="{FF2B5EF4-FFF2-40B4-BE49-F238E27FC236}">
                <a16:creationId xmlns:a16="http://schemas.microsoft.com/office/drawing/2014/main" id="{2985C056-C4BD-7FDC-49BB-215093A62B27}"/>
              </a:ext>
            </a:extLst>
          </p:cNvPr>
          <p:cNvCxnSpPr/>
          <p:nvPr/>
        </p:nvCxnSpPr>
        <p:spPr>
          <a:xfrm flipV="1">
            <a:off x="8130988" y="4491317"/>
            <a:ext cx="1093694" cy="93232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1645F0F-1CA0-7E16-DA11-AA288FA590CF}"/>
              </a:ext>
            </a:extLst>
          </p:cNvPr>
          <p:cNvCxnSpPr>
            <a:cxnSpLocks/>
          </p:cNvCxnSpPr>
          <p:nvPr/>
        </p:nvCxnSpPr>
        <p:spPr>
          <a:xfrm>
            <a:off x="8130988" y="3460375"/>
            <a:ext cx="1093694" cy="103094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Github Logo - Free social media icons">
            <a:extLst>
              <a:ext uri="{FF2B5EF4-FFF2-40B4-BE49-F238E27FC236}">
                <a16:creationId xmlns:a16="http://schemas.microsoft.com/office/drawing/2014/main" id="{91E1D00C-16FC-6D94-CE60-AC994210C268}"/>
              </a:ext>
            </a:extLst>
          </p:cNvPr>
          <p:cNvPicPr>
            <a:picLocks noChangeAspect="1"/>
          </p:cNvPicPr>
          <p:nvPr/>
        </p:nvPicPr>
        <p:blipFill>
          <a:blip r:embed="rId6"/>
          <a:stretch>
            <a:fillRect/>
          </a:stretch>
        </p:blipFill>
        <p:spPr>
          <a:xfrm>
            <a:off x="9224682" y="4173069"/>
            <a:ext cx="663389" cy="636495"/>
          </a:xfrm>
          <a:prstGeom prst="rect">
            <a:avLst/>
          </a:prstGeom>
        </p:spPr>
      </p:pic>
      <p:sp>
        <p:nvSpPr>
          <p:cNvPr id="39" name="TextBox 38">
            <a:extLst>
              <a:ext uri="{FF2B5EF4-FFF2-40B4-BE49-F238E27FC236}">
                <a16:creationId xmlns:a16="http://schemas.microsoft.com/office/drawing/2014/main" id="{59F4B2D0-77D4-1AD1-2688-AE55A8E9535D}"/>
              </a:ext>
            </a:extLst>
          </p:cNvPr>
          <p:cNvSpPr txBox="1"/>
          <p:nvPr/>
        </p:nvSpPr>
        <p:spPr>
          <a:xfrm>
            <a:off x="9108140" y="4885764"/>
            <a:ext cx="8964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GitHub</a:t>
            </a:r>
          </a:p>
        </p:txBody>
      </p:sp>
    </p:spTree>
    <p:extLst>
      <p:ext uri="{BB962C8B-B14F-4D97-AF65-F5344CB8AC3E}">
        <p14:creationId xmlns:p14="http://schemas.microsoft.com/office/powerpoint/2010/main" val="28104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1" grpId="0" animBg="1"/>
      <p:bldP spid="34" grpId="0"/>
      <p:bldP spid="35" grpId="0"/>
      <p:bldP spid="39" grpId="0"/>
    </p:bldLst>
  </p:timing>
  <p:extLst>
    <p:ext uri="{6950BFC3-D8DA-4A85-94F7-54DA5524770B}">
      <p188:commentRel xmlns:p188="http://schemas.microsoft.com/office/powerpoint/2018/8/main" r:id="rId3"/>
    </p:ext>
  </p:extLs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EB4DA4F1-1834-6873-7509-05842E45C7E2}"/>
              </a:ext>
            </a:extLst>
          </p:cNvPr>
          <p:cNvCxnSpPr>
            <a:cxnSpLocks/>
          </p:cNvCxnSpPr>
          <p:nvPr/>
        </p:nvCxnSpPr>
        <p:spPr>
          <a:xfrm flipH="1">
            <a:off x="3471380" y="4713322"/>
            <a:ext cx="237" cy="941235"/>
          </a:xfrm>
          <a:prstGeom prst="straightConnector1">
            <a:avLst/>
          </a:prstGeom>
          <a:ln w="57150">
            <a:tailEnd type="triangle"/>
          </a:ln>
          <a:effectLst/>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07C9AE3-B19C-507A-E58F-B0F00530AA2C}"/>
              </a:ext>
            </a:extLst>
          </p:cNvPr>
          <p:cNvCxnSpPr>
            <a:cxnSpLocks/>
          </p:cNvCxnSpPr>
          <p:nvPr/>
        </p:nvCxnSpPr>
        <p:spPr>
          <a:xfrm flipH="1" flipV="1">
            <a:off x="4565073" y="3960228"/>
            <a:ext cx="1407696" cy="59"/>
          </a:xfrm>
          <a:prstGeom prst="straightConnector1">
            <a:avLst/>
          </a:prstGeom>
          <a:ln w="57150">
            <a:tailEnd type="triangle"/>
          </a:ln>
          <a:effectLst/>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6F64A89-5C3F-5C83-C6EA-F50591C58155}"/>
              </a:ext>
            </a:extLst>
          </p:cNvPr>
          <p:cNvCxnSpPr>
            <a:cxnSpLocks/>
          </p:cNvCxnSpPr>
          <p:nvPr/>
        </p:nvCxnSpPr>
        <p:spPr>
          <a:xfrm>
            <a:off x="3059240" y="3655487"/>
            <a:ext cx="2070609" cy="53728"/>
          </a:xfrm>
          <a:prstGeom prst="straightConnector1">
            <a:avLst/>
          </a:prstGeom>
          <a:ln w="57150">
            <a:tailEnd type="triangle"/>
          </a:ln>
          <a:effectLst/>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A18DB9C-5626-7F06-08B2-1725D1ABD97B}"/>
              </a:ext>
            </a:extLst>
          </p:cNvPr>
          <p:cNvCxnSpPr>
            <a:cxnSpLocks/>
          </p:cNvCxnSpPr>
          <p:nvPr/>
        </p:nvCxnSpPr>
        <p:spPr>
          <a:xfrm>
            <a:off x="701522" y="3655487"/>
            <a:ext cx="1676162" cy="26834"/>
          </a:xfrm>
          <a:prstGeom prst="straightConnector1">
            <a:avLst/>
          </a:prstGeom>
          <a:ln w="57150">
            <a:tailEnd type="triangle"/>
          </a:ln>
          <a:effectLst/>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6A17C4F-9056-71DC-18F9-FC57B3C9FCE3}"/>
              </a:ext>
            </a:extLst>
          </p:cNvPr>
          <p:cNvSpPr>
            <a:spLocks noGrp="1"/>
          </p:cNvSpPr>
          <p:nvPr>
            <p:ph type="title"/>
          </p:nvPr>
        </p:nvSpPr>
        <p:spPr/>
        <p:txBody>
          <a:bodyPr/>
          <a:lstStyle/>
          <a:p>
            <a:r>
              <a:rPr lang="en-US"/>
              <a:t>Explain Train, Dev, and Eval in the process</a:t>
            </a:r>
          </a:p>
        </p:txBody>
      </p:sp>
      <p:sp>
        <p:nvSpPr>
          <p:cNvPr id="5" name="Cylinder 4">
            <a:extLst>
              <a:ext uri="{FF2B5EF4-FFF2-40B4-BE49-F238E27FC236}">
                <a16:creationId xmlns:a16="http://schemas.microsoft.com/office/drawing/2014/main" id="{A111735F-0426-F32E-0D0D-A5660056B101}"/>
              </a:ext>
            </a:extLst>
          </p:cNvPr>
          <p:cNvSpPr/>
          <p:nvPr/>
        </p:nvSpPr>
        <p:spPr>
          <a:xfrm>
            <a:off x="688245" y="3227035"/>
            <a:ext cx="1059600" cy="919970"/>
          </a:xfrm>
          <a:prstGeom prst="can">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solidFill>
                  <a:schemeClr val="tx1"/>
                </a:solidFill>
              </a:rPr>
              <a:t>TRAIN</a:t>
            </a:r>
          </a:p>
        </p:txBody>
      </p:sp>
      <p:sp>
        <p:nvSpPr>
          <p:cNvPr id="4" name="Cylinder 3">
            <a:extLst>
              <a:ext uri="{FF2B5EF4-FFF2-40B4-BE49-F238E27FC236}">
                <a16:creationId xmlns:a16="http://schemas.microsoft.com/office/drawing/2014/main" id="{C7C58870-403F-24A4-9D50-2180EF06FF93}"/>
              </a:ext>
            </a:extLst>
          </p:cNvPr>
          <p:cNvSpPr/>
          <p:nvPr/>
        </p:nvSpPr>
        <p:spPr>
          <a:xfrm>
            <a:off x="5118305" y="3227035"/>
            <a:ext cx="1059600" cy="919969"/>
          </a:xfrm>
          <a:prstGeom prst="ca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solidFill>
                  <a:schemeClr val="tx1"/>
                </a:solidFill>
              </a:rPr>
              <a:t>DEV</a:t>
            </a:r>
          </a:p>
        </p:txBody>
      </p:sp>
      <p:sp>
        <p:nvSpPr>
          <p:cNvPr id="6" name="Cylinder 5">
            <a:extLst>
              <a:ext uri="{FF2B5EF4-FFF2-40B4-BE49-F238E27FC236}">
                <a16:creationId xmlns:a16="http://schemas.microsoft.com/office/drawing/2014/main" id="{50B41FCF-FEF4-0846-5DE1-79C4662D64F2}"/>
              </a:ext>
            </a:extLst>
          </p:cNvPr>
          <p:cNvSpPr/>
          <p:nvPr/>
        </p:nvSpPr>
        <p:spPr>
          <a:xfrm>
            <a:off x="2941372" y="5656469"/>
            <a:ext cx="1059601" cy="919970"/>
          </a:xfrm>
          <a:prstGeom prst="can">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solidFill>
                  <a:schemeClr val="tx1"/>
                </a:solidFill>
              </a:rPr>
              <a:t>EVAL</a:t>
            </a:r>
          </a:p>
        </p:txBody>
      </p:sp>
      <p:grpSp>
        <p:nvGrpSpPr>
          <p:cNvPr id="28" name="Group 27">
            <a:extLst>
              <a:ext uri="{FF2B5EF4-FFF2-40B4-BE49-F238E27FC236}">
                <a16:creationId xmlns:a16="http://schemas.microsoft.com/office/drawing/2014/main" id="{7FBA20C6-E945-0D2C-D991-B097A5A2A417}"/>
              </a:ext>
            </a:extLst>
          </p:cNvPr>
          <p:cNvGrpSpPr/>
          <p:nvPr/>
        </p:nvGrpSpPr>
        <p:grpSpPr>
          <a:xfrm>
            <a:off x="8359309" y="2572589"/>
            <a:ext cx="2178984" cy="2187949"/>
            <a:chOff x="2379850" y="2572589"/>
            <a:chExt cx="2178984" cy="2187949"/>
          </a:xfrm>
        </p:grpSpPr>
        <p:pic>
          <p:nvPicPr>
            <p:cNvPr id="29" name="Picture 28" descr="Laptop - Free computer icons">
              <a:extLst>
                <a:ext uri="{FF2B5EF4-FFF2-40B4-BE49-F238E27FC236}">
                  <a16:creationId xmlns:a16="http://schemas.microsoft.com/office/drawing/2014/main" id="{0CB610F8-902A-53DE-8189-540773EE3BBD}"/>
                </a:ext>
              </a:extLst>
            </p:cNvPr>
            <p:cNvPicPr>
              <a:picLocks noChangeAspect="1"/>
            </p:cNvPicPr>
            <p:nvPr/>
          </p:nvPicPr>
          <p:blipFill>
            <a:blip r:embed="rId3"/>
            <a:stretch>
              <a:fillRect/>
            </a:stretch>
          </p:blipFill>
          <p:spPr>
            <a:xfrm>
              <a:off x="2379850" y="2572589"/>
              <a:ext cx="2178984" cy="2187949"/>
            </a:xfrm>
            <a:prstGeom prst="rect">
              <a:avLst/>
            </a:prstGeom>
          </p:spPr>
        </p:pic>
        <p:pic>
          <p:nvPicPr>
            <p:cNvPr id="30" name="Picture 29" descr="Robot Icon PNG Images, Vectors Free Download - Pngtree">
              <a:extLst>
                <a:ext uri="{FF2B5EF4-FFF2-40B4-BE49-F238E27FC236}">
                  <a16:creationId xmlns:a16="http://schemas.microsoft.com/office/drawing/2014/main" id="{4C660C3E-DCF5-99E5-8EC2-7E48A3225DEC}"/>
                </a:ext>
              </a:extLst>
            </p:cNvPr>
            <p:cNvPicPr>
              <a:picLocks noChangeAspect="1"/>
            </p:cNvPicPr>
            <p:nvPr/>
          </p:nvPicPr>
          <p:blipFill>
            <a:blip r:embed="rId4"/>
            <a:stretch>
              <a:fillRect/>
            </a:stretch>
          </p:blipFill>
          <p:spPr>
            <a:xfrm>
              <a:off x="3209365" y="3070411"/>
              <a:ext cx="528919" cy="502025"/>
            </a:xfrm>
            <a:prstGeom prst="roundRect">
              <a:avLst/>
            </a:prstGeom>
          </p:spPr>
        </p:pic>
      </p:grpSp>
      <p:grpSp>
        <p:nvGrpSpPr>
          <p:cNvPr id="33" name="Group 32">
            <a:extLst>
              <a:ext uri="{FF2B5EF4-FFF2-40B4-BE49-F238E27FC236}">
                <a16:creationId xmlns:a16="http://schemas.microsoft.com/office/drawing/2014/main" id="{70978C64-C812-BF0F-1F6F-BE35F316A870}"/>
              </a:ext>
            </a:extLst>
          </p:cNvPr>
          <p:cNvGrpSpPr/>
          <p:nvPr/>
        </p:nvGrpSpPr>
        <p:grpSpPr>
          <a:xfrm>
            <a:off x="2379850" y="2617413"/>
            <a:ext cx="2178984" cy="2187949"/>
            <a:chOff x="2379850" y="2312613"/>
            <a:chExt cx="2178984" cy="2187949"/>
          </a:xfrm>
        </p:grpSpPr>
        <p:pic>
          <p:nvPicPr>
            <p:cNvPr id="32" name="Picture 31" descr="Laptop - Free computer icons">
              <a:extLst>
                <a:ext uri="{FF2B5EF4-FFF2-40B4-BE49-F238E27FC236}">
                  <a16:creationId xmlns:a16="http://schemas.microsoft.com/office/drawing/2014/main" id="{F49BE251-AE28-F163-2357-E8B1067D67D6}"/>
                </a:ext>
              </a:extLst>
            </p:cNvPr>
            <p:cNvPicPr>
              <a:picLocks noChangeAspect="1"/>
            </p:cNvPicPr>
            <p:nvPr/>
          </p:nvPicPr>
          <p:blipFill>
            <a:blip r:embed="rId3"/>
            <a:stretch>
              <a:fillRect/>
            </a:stretch>
          </p:blipFill>
          <p:spPr>
            <a:xfrm>
              <a:off x="2379850" y="2312613"/>
              <a:ext cx="2178984" cy="2187949"/>
            </a:xfrm>
            <a:prstGeom prst="rect">
              <a:avLst/>
            </a:prstGeom>
          </p:spPr>
        </p:pic>
        <p:pic>
          <p:nvPicPr>
            <p:cNvPr id="27" name="Picture 26" descr="Loading icon in simple style Royalty Free Vector Image">
              <a:extLst>
                <a:ext uri="{FF2B5EF4-FFF2-40B4-BE49-F238E27FC236}">
                  <a16:creationId xmlns:a16="http://schemas.microsoft.com/office/drawing/2014/main" id="{E54DB6DF-BE42-405B-590D-CEF1C557A69E}"/>
                </a:ext>
              </a:extLst>
            </p:cNvPr>
            <p:cNvPicPr>
              <a:picLocks noChangeAspect="1"/>
            </p:cNvPicPr>
            <p:nvPr/>
          </p:nvPicPr>
          <p:blipFill rotWithShape="1">
            <a:blip r:embed="rId5"/>
            <a:srcRect l="5732" t="1327" r="5095" b="8228"/>
            <a:stretch/>
          </p:blipFill>
          <p:spPr>
            <a:xfrm>
              <a:off x="3114114" y="2698118"/>
              <a:ext cx="719178" cy="737131"/>
            </a:xfrm>
            <a:prstGeom prst="flowChartConnector">
              <a:avLst/>
            </a:prstGeom>
          </p:spPr>
        </p:pic>
      </p:grpSp>
      <p:sp>
        <p:nvSpPr>
          <p:cNvPr id="35" name="TextBox 34">
            <a:extLst>
              <a:ext uri="{FF2B5EF4-FFF2-40B4-BE49-F238E27FC236}">
                <a16:creationId xmlns:a16="http://schemas.microsoft.com/office/drawing/2014/main" id="{A319F07F-4B8D-B88E-5F16-2A68A6B2A9C1}"/>
              </a:ext>
            </a:extLst>
          </p:cNvPr>
          <p:cNvSpPr txBox="1"/>
          <p:nvPr/>
        </p:nvSpPr>
        <p:spPr>
          <a:xfrm>
            <a:off x="8783316" y="4756067"/>
            <a:ext cx="1344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Final Model</a:t>
            </a:r>
          </a:p>
        </p:txBody>
      </p:sp>
      <p:sp>
        <p:nvSpPr>
          <p:cNvPr id="37" name="TextBox 36">
            <a:extLst>
              <a:ext uri="{FF2B5EF4-FFF2-40B4-BE49-F238E27FC236}">
                <a16:creationId xmlns:a16="http://schemas.microsoft.com/office/drawing/2014/main" id="{62751149-F714-66FC-0210-47963D65D261}"/>
              </a:ext>
            </a:extLst>
          </p:cNvPr>
          <p:cNvSpPr txBox="1"/>
          <p:nvPr/>
        </p:nvSpPr>
        <p:spPr>
          <a:xfrm>
            <a:off x="2810028" y="2246415"/>
            <a:ext cx="1344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Initial Model</a:t>
            </a:r>
          </a:p>
        </p:txBody>
      </p:sp>
    </p:spTree>
    <p:extLst>
      <p:ext uri="{BB962C8B-B14F-4D97-AF65-F5344CB8AC3E}">
        <p14:creationId xmlns:p14="http://schemas.microsoft.com/office/powerpoint/2010/main" val="112402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35" grpId="0"/>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6D72-A42E-0F07-A150-CF8A352099C4}"/>
              </a:ext>
            </a:extLst>
          </p:cNvPr>
          <p:cNvSpPr>
            <a:spLocks noGrp="1"/>
          </p:cNvSpPr>
          <p:nvPr>
            <p:ph type="title"/>
          </p:nvPr>
        </p:nvSpPr>
        <p:spPr>
          <a:xfrm>
            <a:off x="2231136" y="646193"/>
            <a:ext cx="7729728" cy="684586"/>
          </a:xfrm>
        </p:spPr>
        <p:txBody>
          <a:bodyPr>
            <a:normAutofit fontScale="90000"/>
          </a:bodyPr>
          <a:lstStyle/>
          <a:p>
            <a:r>
              <a:rPr lang="en-US"/>
              <a:t>RNF Confusion Matrix</a:t>
            </a:r>
          </a:p>
        </p:txBody>
      </p:sp>
      <p:sp>
        <p:nvSpPr>
          <p:cNvPr id="6" name="TextBox 5">
            <a:extLst>
              <a:ext uri="{FF2B5EF4-FFF2-40B4-BE49-F238E27FC236}">
                <a16:creationId xmlns:a16="http://schemas.microsoft.com/office/drawing/2014/main" id="{1EA1E13A-882D-9B31-4D41-D27160DF1C8D}"/>
              </a:ext>
            </a:extLst>
          </p:cNvPr>
          <p:cNvSpPr txBox="1"/>
          <p:nvPr/>
        </p:nvSpPr>
        <p:spPr>
          <a:xfrm>
            <a:off x="626534" y="5203305"/>
            <a:ext cx="3334189" cy="38370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TRAIN</a:t>
            </a:r>
          </a:p>
        </p:txBody>
      </p:sp>
      <p:sp>
        <p:nvSpPr>
          <p:cNvPr id="7" name="TextBox 6">
            <a:extLst>
              <a:ext uri="{FF2B5EF4-FFF2-40B4-BE49-F238E27FC236}">
                <a16:creationId xmlns:a16="http://schemas.microsoft.com/office/drawing/2014/main" id="{701EA30D-8D8B-FE81-C85A-0280F4527CCF}"/>
              </a:ext>
            </a:extLst>
          </p:cNvPr>
          <p:cNvSpPr txBox="1"/>
          <p:nvPr/>
        </p:nvSpPr>
        <p:spPr>
          <a:xfrm>
            <a:off x="4463270" y="5203305"/>
            <a:ext cx="3334189" cy="38370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DEV</a:t>
            </a:r>
          </a:p>
        </p:txBody>
      </p:sp>
      <p:sp>
        <p:nvSpPr>
          <p:cNvPr id="8" name="TextBox 7">
            <a:extLst>
              <a:ext uri="{FF2B5EF4-FFF2-40B4-BE49-F238E27FC236}">
                <a16:creationId xmlns:a16="http://schemas.microsoft.com/office/drawing/2014/main" id="{77ADA5DB-AEC4-3B7C-ACD0-012B2A256E23}"/>
              </a:ext>
            </a:extLst>
          </p:cNvPr>
          <p:cNvSpPr txBox="1"/>
          <p:nvPr/>
        </p:nvSpPr>
        <p:spPr>
          <a:xfrm>
            <a:off x="8318388" y="5163756"/>
            <a:ext cx="3281273" cy="38370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EVAL</a:t>
            </a:r>
          </a:p>
        </p:txBody>
      </p:sp>
      <p:pic>
        <p:nvPicPr>
          <p:cNvPr id="10" name="Picture 9" descr="A graph with numbers and a blue square&#10;&#10;Description automatically generated">
            <a:extLst>
              <a:ext uri="{FF2B5EF4-FFF2-40B4-BE49-F238E27FC236}">
                <a16:creationId xmlns:a16="http://schemas.microsoft.com/office/drawing/2014/main" id="{632DA6B1-A7AA-A2C7-F33B-C3EB9EEED5A6}"/>
              </a:ext>
            </a:extLst>
          </p:cNvPr>
          <p:cNvPicPr>
            <a:picLocks noChangeAspect="1"/>
          </p:cNvPicPr>
          <p:nvPr/>
        </p:nvPicPr>
        <p:blipFill>
          <a:blip r:embed="rId3"/>
          <a:stretch>
            <a:fillRect/>
          </a:stretch>
        </p:blipFill>
        <p:spPr>
          <a:xfrm>
            <a:off x="4464050" y="2679170"/>
            <a:ext cx="3306234" cy="2505075"/>
          </a:xfrm>
          <a:prstGeom prst="rect">
            <a:avLst/>
          </a:prstGeom>
        </p:spPr>
      </p:pic>
      <p:pic>
        <p:nvPicPr>
          <p:cNvPr id="3" name="Picture 2">
            <a:extLst>
              <a:ext uri="{FF2B5EF4-FFF2-40B4-BE49-F238E27FC236}">
                <a16:creationId xmlns:a16="http://schemas.microsoft.com/office/drawing/2014/main" id="{88DDE46E-D045-0790-1FD0-76E95DEB6769}"/>
              </a:ext>
            </a:extLst>
          </p:cNvPr>
          <p:cNvPicPr>
            <a:picLocks noChangeAspect="1"/>
          </p:cNvPicPr>
          <p:nvPr/>
        </p:nvPicPr>
        <p:blipFill>
          <a:blip r:embed="rId4"/>
          <a:stretch>
            <a:fillRect/>
          </a:stretch>
        </p:blipFill>
        <p:spPr>
          <a:xfrm>
            <a:off x="4468256" y="2656446"/>
            <a:ext cx="3451139" cy="2543947"/>
          </a:xfrm>
          <a:prstGeom prst="rect">
            <a:avLst/>
          </a:prstGeom>
        </p:spPr>
      </p:pic>
      <p:pic>
        <p:nvPicPr>
          <p:cNvPr id="4" name="Picture 3" descr="A blue and white graph&#10;&#10;Description automatically generated">
            <a:extLst>
              <a:ext uri="{FF2B5EF4-FFF2-40B4-BE49-F238E27FC236}">
                <a16:creationId xmlns:a16="http://schemas.microsoft.com/office/drawing/2014/main" id="{44A991CA-B149-370D-94A2-24EB15A81CF5}"/>
              </a:ext>
            </a:extLst>
          </p:cNvPr>
          <p:cNvPicPr>
            <a:picLocks noChangeAspect="1"/>
          </p:cNvPicPr>
          <p:nvPr/>
        </p:nvPicPr>
        <p:blipFill>
          <a:blip r:embed="rId5"/>
          <a:stretch>
            <a:fillRect/>
          </a:stretch>
        </p:blipFill>
        <p:spPr>
          <a:xfrm>
            <a:off x="8319444" y="2656444"/>
            <a:ext cx="3276086" cy="2543948"/>
          </a:xfrm>
          <a:prstGeom prst="rect">
            <a:avLst/>
          </a:prstGeom>
        </p:spPr>
      </p:pic>
      <p:pic>
        <p:nvPicPr>
          <p:cNvPr id="12" name="Picture 11">
            <a:extLst>
              <a:ext uri="{FF2B5EF4-FFF2-40B4-BE49-F238E27FC236}">
                <a16:creationId xmlns:a16="http://schemas.microsoft.com/office/drawing/2014/main" id="{46FDF774-C804-A5AF-C44F-3CBD05671D62}"/>
              </a:ext>
            </a:extLst>
          </p:cNvPr>
          <p:cNvPicPr>
            <a:picLocks noChangeAspect="1"/>
          </p:cNvPicPr>
          <p:nvPr/>
        </p:nvPicPr>
        <p:blipFill>
          <a:blip r:embed="rId6"/>
          <a:stretch>
            <a:fillRect/>
          </a:stretch>
        </p:blipFill>
        <p:spPr>
          <a:xfrm>
            <a:off x="756465" y="2699951"/>
            <a:ext cx="3295908" cy="2498125"/>
          </a:xfrm>
          <a:prstGeom prst="rect">
            <a:avLst/>
          </a:prstGeom>
        </p:spPr>
      </p:pic>
    </p:spTree>
    <p:extLst>
      <p:ext uri="{BB962C8B-B14F-4D97-AF65-F5344CB8AC3E}">
        <p14:creationId xmlns:p14="http://schemas.microsoft.com/office/powerpoint/2010/main" val="552470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6D72-A42E-0F07-A150-CF8A352099C4}"/>
              </a:ext>
            </a:extLst>
          </p:cNvPr>
          <p:cNvSpPr>
            <a:spLocks noGrp="1"/>
          </p:cNvSpPr>
          <p:nvPr>
            <p:ph type="title"/>
          </p:nvPr>
        </p:nvSpPr>
        <p:spPr>
          <a:xfrm>
            <a:off x="2231136" y="646193"/>
            <a:ext cx="7729728" cy="684586"/>
          </a:xfrm>
        </p:spPr>
        <p:txBody>
          <a:bodyPr>
            <a:normAutofit fontScale="90000"/>
          </a:bodyPr>
          <a:lstStyle/>
          <a:p>
            <a:r>
              <a:rPr lang="en-US"/>
              <a:t>RNF Decision Surfaces</a:t>
            </a:r>
          </a:p>
        </p:txBody>
      </p:sp>
      <p:grpSp>
        <p:nvGrpSpPr>
          <p:cNvPr id="3" name="Group 2">
            <a:extLst>
              <a:ext uri="{FF2B5EF4-FFF2-40B4-BE49-F238E27FC236}">
                <a16:creationId xmlns:a16="http://schemas.microsoft.com/office/drawing/2014/main" id="{E9BF1780-7C70-E660-CE13-CC4025EBD6FC}"/>
              </a:ext>
            </a:extLst>
          </p:cNvPr>
          <p:cNvGrpSpPr/>
          <p:nvPr/>
        </p:nvGrpSpPr>
        <p:grpSpPr>
          <a:xfrm>
            <a:off x="3176813" y="1720588"/>
            <a:ext cx="3264871" cy="2530795"/>
            <a:chOff x="3176813" y="1789860"/>
            <a:chExt cx="5897234" cy="4643614"/>
          </a:xfrm>
        </p:grpSpPr>
        <p:pic>
          <p:nvPicPr>
            <p:cNvPr id="4" name="Picture 3" descr="A close-up of a map&#10;&#10;Description automatically generated">
              <a:extLst>
                <a:ext uri="{FF2B5EF4-FFF2-40B4-BE49-F238E27FC236}">
                  <a16:creationId xmlns:a16="http://schemas.microsoft.com/office/drawing/2014/main" id="{569EE60E-817E-91A9-2345-C02823582B37}"/>
                </a:ext>
              </a:extLst>
            </p:cNvPr>
            <p:cNvPicPr>
              <a:picLocks noChangeAspect="1"/>
            </p:cNvPicPr>
            <p:nvPr/>
          </p:nvPicPr>
          <p:blipFill>
            <a:blip r:embed="rId3"/>
            <a:stretch>
              <a:fillRect/>
            </a:stretch>
          </p:blipFill>
          <p:spPr>
            <a:xfrm>
              <a:off x="3453093" y="1789860"/>
              <a:ext cx="5429250" cy="4371975"/>
            </a:xfrm>
            <a:prstGeom prst="rect">
              <a:avLst/>
            </a:prstGeom>
          </p:spPr>
        </p:pic>
        <p:sp>
          <p:nvSpPr>
            <p:cNvPr id="5" name="Rectangle: Rounded Corners 4">
              <a:extLst>
                <a:ext uri="{FF2B5EF4-FFF2-40B4-BE49-F238E27FC236}">
                  <a16:creationId xmlns:a16="http://schemas.microsoft.com/office/drawing/2014/main" id="{A9490C26-6E28-CA05-F0CA-7C56ECAF8CC7}"/>
                </a:ext>
              </a:extLst>
            </p:cNvPr>
            <p:cNvSpPr/>
            <p:nvPr/>
          </p:nvSpPr>
          <p:spPr>
            <a:xfrm>
              <a:off x="8037342" y="2434039"/>
              <a:ext cx="154459" cy="175054"/>
            </a:xfrm>
            <a:prstGeom prst="roundRect">
              <a:avLst/>
            </a:prstGeom>
            <a:solidFill>
              <a:srgbClr val="FEFF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9DFF9A-2248-E586-9E4E-DAF679BB6AEA}"/>
                </a:ext>
              </a:extLst>
            </p:cNvPr>
            <p:cNvSpPr txBox="1"/>
            <p:nvPr/>
          </p:nvSpPr>
          <p:spPr>
            <a:xfrm>
              <a:off x="8144638" y="2379791"/>
              <a:ext cx="929409"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a:t>NNEO</a:t>
              </a:r>
            </a:p>
          </p:txBody>
        </p:sp>
        <p:sp>
          <p:nvSpPr>
            <p:cNvPr id="9" name="Rectangle: Rounded Corners 8">
              <a:extLst>
                <a:ext uri="{FF2B5EF4-FFF2-40B4-BE49-F238E27FC236}">
                  <a16:creationId xmlns:a16="http://schemas.microsoft.com/office/drawing/2014/main" id="{7BB5F5C2-690C-D0BB-B243-FF8DACCF63E7}"/>
                </a:ext>
              </a:extLst>
            </p:cNvPr>
            <p:cNvSpPr/>
            <p:nvPr/>
          </p:nvSpPr>
          <p:spPr>
            <a:xfrm>
              <a:off x="8037342" y="2803494"/>
              <a:ext cx="154459" cy="175054"/>
            </a:xfrm>
            <a:prstGeom prst="roundRect">
              <a:avLst/>
            </a:prstGeom>
            <a:solidFill>
              <a:srgbClr val="F080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47B6331-3F98-F2A2-76B1-C80D4B06FC8D}"/>
                </a:ext>
              </a:extLst>
            </p:cNvPr>
            <p:cNvSpPr txBox="1"/>
            <p:nvPr/>
          </p:nvSpPr>
          <p:spPr>
            <a:xfrm>
              <a:off x="8144638" y="2749245"/>
              <a:ext cx="82550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a:t>BCKG</a:t>
              </a:r>
            </a:p>
          </p:txBody>
        </p:sp>
        <p:sp>
          <p:nvSpPr>
            <p:cNvPr id="6" name="TextBox 5">
              <a:extLst>
                <a:ext uri="{FF2B5EF4-FFF2-40B4-BE49-F238E27FC236}">
                  <a16:creationId xmlns:a16="http://schemas.microsoft.com/office/drawing/2014/main" id="{202E4709-A455-C501-96F5-61060E7EF8AB}"/>
                </a:ext>
              </a:extLst>
            </p:cNvPr>
            <p:cNvSpPr txBox="1"/>
            <p:nvPr/>
          </p:nvSpPr>
          <p:spPr>
            <a:xfrm>
              <a:off x="4072336" y="6248808"/>
              <a:ext cx="4118918" cy="1846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00"/>
                <a:t>Pixels</a:t>
              </a:r>
            </a:p>
          </p:txBody>
        </p:sp>
        <p:sp>
          <p:nvSpPr>
            <p:cNvPr id="10" name="TextBox 9">
              <a:extLst>
                <a:ext uri="{FF2B5EF4-FFF2-40B4-BE49-F238E27FC236}">
                  <a16:creationId xmlns:a16="http://schemas.microsoft.com/office/drawing/2014/main" id="{1870B6E7-5B2D-183A-4C93-E9FDAF5AF457}"/>
                </a:ext>
              </a:extLst>
            </p:cNvPr>
            <p:cNvSpPr txBox="1"/>
            <p:nvPr/>
          </p:nvSpPr>
          <p:spPr>
            <a:xfrm rot="16200000">
              <a:off x="1209687" y="4189348"/>
              <a:ext cx="4118918" cy="18466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00"/>
                <a:t>Pixels</a:t>
              </a:r>
            </a:p>
          </p:txBody>
        </p:sp>
      </p:grpSp>
    </p:spTree>
    <p:extLst>
      <p:ext uri="{BB962C8B-B14F-4D97-AF65-F5344CB8AC3E}">
        <p14:creationId xmlns:p14="http://schemas.microsoft.com/office/powerpoint/2010/main" val="2708080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7A78B-E324-B35E-944C-594F6772E4F6}"/>
              </a:ext>
            </a:extLst>
          </p:cNvPr>
          <p:cNvSpPr txBox="1"/>
          <p:nvPr/>
        </p:nvSpPr>
        <p:spPr>
          <a:xfrm>
            <a:off x="893" y="-1747"/>
            <a:ext cx="12190215" cy="1188720"/>
          </a:xfrm>
          <a:prstGeom prst="rect">
            <a:avLst/>
          </a:prstGeom>
        </p:spPr>
        <p:txBody>
          <a:bodyPr rot="0" spcFirstLastPara="0" vertOverflow="overflow" horzOverflow="overflow" vert="horz" lIns="182880" tIns="182880" rIns="182880" bIns="182880" numCol="1" spcCol="0" rtlCol="0" fromWordArt="0" anchor="ctr" anchorCtr="1" forceAA="0" compatLnSpc="1">
            <a:prstTxWarp prst="textNoShape">
              <a:avLst/>
            </a:prstTxWarp>
            <a:normAutofit/>
          </a:bodyPr>
          <a:lstStyle/>
          <a:p>
            <a:pPr algn="ctr" defTabSz="914400">
              <a:lnSpc>
                <a:spcPct val="90000"/>
              </a:lnSpc>
              <a:spcBef>
                <a:spcPct val="0"/>
              </a:spcBef>
              <a:spcAft>
                <a:spcPts val="600"/>
              </a:spcAft>
            </a:pPr>
            <a:r>
              <a:rPr lang="en-US" sz="3200" b="1" cap="all" spc="200">
                <a:solidFill>
                  <a:srgbClr val="262626"/>
                </a:solidFill>
                <a:latin typeface="Gill Sans MT"/>
                <a:ea typeface="+mj-ea"/>
                <a:cs typeface="Helvetica"/>
              </a:rPr>
              <a:t>How THIS FITS</a:t>
            </a:r>
          </a:p>
        </p:txBody>
      </p:sp>
      <p:pic>
        <p:nvPicPr>
          <p:cNvPr id="6" name="Picture 5">
            <a:extLst>
              <a:ext uri="{FF2B5EF4-FFF2-40B4-BE49-F238E27FC236}">
                <a16:creationId xmlns:a16="http://schemas.microsoft.com/office/drawing/2014/main" id="{BD3FFB4E-3523-E86A-F4CA-B1B58DF7B6E9}"/>
              </a:ext>
            </a:extLst>
          </p:cNvPr>
          <p:cNvPicPr>
            <a:picLocks noChangeAspect="1"/>
          </p:cNvPicPr>
          <p:nvPr/>
        </p:nvPicPr>
        <p:blipFill>
          <a:blip r:embed="rId3"/>
          <a:stretch>
            <a:fillRect/>
          </a:stretch>
        </p:blipFill>
        <p:spPr>
          <a:xfrm>
            <a:off x="1596328" y="1362446"/>
            <a:ext cx="8999344" cy="4572527"/>
          </a:xfrm>
          <a:prstGeom prst="rect">
            <a:avLst/>
          </a:prstGeom>
        </p:spPr>
      </p:pic>
      <p:sp>
        <p:nvSpPr>
          <p:cNvPr id="2" name="Rectangle 1">
            <a:extLst>
              <a:ext uri="{FF2B5EF4-FFF2-40B4-BE49-F238E27FC236}">
                <a16:creationId xmlns:a16="http://schemas.microsoft.com/office/drawing/2014/main" id="{39C636BC-CCCF-AAF2-94B0-2F92007A5237}"/>
              </a:ext>
            </a:extLst>
          </p:cNvPr>
          <p:cNvSpPr/>
          <p:nvPr/>
        </p:nvSpPr>
        <p:spPr>
          <a:xfrm>
            <a:off x="1699053" y="1472513"/>
            <a:ext cx="1966784" cy="1956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3606BCC-071C-E364-3334-2F04EF958233}"/>
              </a:ext>
            </a:extLst>
          </p:cNvPr>
          <p:cNvSpPr/>
          <p:nvPr/>
        </p:nvSpPr>
        <p:spPr>
          <a:xfrm>
            <a:off x="3665837" y="1472513"/>
            <a:ext cx="1966784" cy="1956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a:extLst>
              <a:ext uri="{FF2B5EF4-FFF2-40B4-BE49-F238E27FC236}">
                <a16:creationId xmlns:a16="http://schemas.microsoft.com/office/drawing/2014/main" id="{F4DF891D-F48D-369B-6ED0-8329D2979DCE}"/>
              </a:ext>
            </a:extLst>
          </p:cNvPr>
          <p:cNvSpPr/>
          <p:nvPr/>
        </p:nvSpPr>
        <p:spPr>
          <a:xfrm>
            <a:off x="5632620" y="1359242"/>
            <a:ext cx="2584621" cy="1956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F3032346-2C91-4A5E-6209-4B8587FF9ADF}"/>
              </a:ext>
            </a:extLst>
          </p:cNvPr>
          <p:cNvSpPr/>
          <p:nvPr/>
        </p:nvSpPr>
        <p:spPr>
          <a:xfrm>
            <a:off x="8217241" y="1472512"/>
            <a:ext cx="2275703" cy="19564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920598CB-C3FD-03D3-EA62-C485F84E60AF}"/>
              </a:ext>
            </a:extLst>
          </p:cNvPr>
          <p:cNvSpPr/>
          <p:nvPr/>
        </p:nvSpPr>
        <p:spPr>
          <a:xfrm>
            <a:off x="2533133" y="3552566"/>
            <a:ext cx="2275703" cy="2224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1B2AA0-054A-3451-CBA7-091AA9ADA20D}"/>
              </a:ext>
            </a:extLst>
          </p:cNvPr>
          <p:cNvSpPr/>
          <p:nvPr/>
        </p:nvSpPr>
        <p:spPr>
          <a:xfrm>
            <a:off x="4808836" y="3428998"/>
            <a:ext cx="5684108" cy="5148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D7E40E-D38F-01EC-8A4B-C58354EA985D}"/>
              </a:ext>
            </a:extLst>
          </p:cNvPr>
          <p:cNvSpPr/>
          <p:nvPr/>
        </p:nvSpPr>
        <p:spPr>
          <a:xfrm>
            <a:off x="4808835" y="3943863"/>
            <a:ext cx="2275703" cy="19461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05BC0B-AB80-C822-757B-C607DB76783E}"/>
              </a:ext>
            </a:extLst>
          </p:cNvPr>
          <p:cNvSpPr/>
          <p:nvPr/>
        </p:nvSpPr>
        <p:spPr>
          <a:xfrm>
            <a:off x="7084538" y="3943863"/>
            <a:ext cx="2275703" cy="18329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810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7A78B-E324-B35E-944C-594F6772E4F6}"/>
              </a:ext>
            </a:extLst>
          </p:cNvPr>
          <p:cNvSpPr txBox="1"/>
          <p:nvPr/>
        </p:nvSpPr>
        <p:spPr>
          <a:xfrm>
            <a:off x="0" y="274466"/>
            <a:ext cx="121970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cap="all" spc="200">
                <a:solidFill>
                  <a:srgbClr val="262626"/>
                </a:solidFill>
                <a:latin typeface="+mj-lt"/>
                <a:ea typeface="+mj-ea"/>
                <a:cs typeface="+mj-cs"/>
              </a:rPr>
              <a:t>DESIGN CRITERIA / Requirements</a:t>
            </a:r>
          </a:p>
        </p:txBody>
      </p:sp>
      <p:grpSp>
        <p:nvGrpSpPr>
          <p:cNvPr id="19" name="Group 18">
            <a:extLst>
              <a:ext uri="{FF2B5EF4-FFF2-40B4-BE49-F238E27FC236}">
                <a16:creationId xmlns:a16="http://schemas.microsoft.com/office/drawing/2014/main" id="{3D9787B7-DBC1-D94B-CD36-D6EC3C71F458}"/>
              </a:ext>
            </a:extLst>
          </p:cNvPr>
          <p:cNvGrpSpPr/>
          <p:nvPr/>
        </p:nvGrpSpPr>
        <p:grpSpPr>
          <a:xfrm>
            <a:off x="263783" y="1931039"/>
            <a:ext cx="3043447" cy="2744296"/>
            <a:chOff x="8398648" y="1755985"/>
            <a:chExt cx="3043447" cy="2744296"/>
          </a:xfrm>
        </p:grpSpPr>
        <p:sp>
          <p:nvSpPr>
            <p:cNvPr id="11" name="Rectangle 10">
              <a:extLst>
                <a:ext uri="{FF2B5EF4-FFF2-40B4-BE49-F238E27FC236}">
                  <a16:creationId xmlns:a16="http://schemas.microsoft.com/office/drawing/2014/main" id="{88E9681A-A778-F500-E464-0894C2C784FE}"/>
                </a:ext>
              </a:extLst>
            </p:cNvPr>
            <p:cNvSpPr/>
            <p:nvPr/>
          </p:nvSpPr>
          <p:spPr>
            <a:xfrm>
              <a:off x="8399929" y="1864658"/>
              <a:ext cx="3039036" cy="2635623"/>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ick and cross symbol. Green checkmark OK and red X icons">
              <a:extLst>
                <a:ext uri="{FF2B5EF4-FFF2-40B4-BE49-F238E27FC236}">
                  <a16:creationId xmlns:a16="http://schemas.microsoft.com/office/drawing/2014/main" id="{B0005165-47B3-5A74-846E-0C0FCD3A4A9F}"/>
                </a:ext>
              </a:extLst>
            </p:cNvPr>
            <p:cNvPicPr>
              <a:picLocks noChangeAspect="1"/>
            </p:cNvPicPr>
            <p:nvPr/>
          </p:nvPicPr>
          <p:blipFill rotWithShape="1">
            <a:blip r:embed="rId4"/>
            <a:srcRect b="18627"/>
            <a:stretch/>
          </p:blipFill>
          <p:spPr>
            <a:xfrm>
              <a:off x="8548772" y="2859243"/>
              <a:ext cx="2743200" cy="1488143"/>
            </a:xfrm>
            <a:prstGeom prst="flowChartAlternateProcess">
              <a:avLst/>
            </a:prstGeom>
          </p:spPr>
        </p:pic>
        <p:sp>
          <p:nvSpPr>
            <p:cNvPr id="13" name="TextBox 12">
              <a:extLst>
                <a:ext uri="{FF2B5EF4-FFF2-40B4-BE49-F238E27FC236}">
                  <a16:creationId xmlns:a16="http://schemas.microsoft.com/office/drawing/2014/main" id="{C69F2ED6-599E-1AC1-DEF4-4B0527945F68}"/>
                </a:ext>
              </a:extLst>
            </p:cNvPr>
            <p:cNvSpPr txBox="1"/>
            <p:nvPr/>
          </p:nvSpPr>
          <p:spPr>
            <a:xfrm>
              <a:off x="8398648" y="1755985"/>
              <a:ext cx="3043447" cy="1464231"/>
            </a:xfrm>
            <a:prstGeom prst="flowChartAlternateProcess">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a:solidFill>
                    <a:srgbClr val="FF0000"/>
                  </a:solidFill>
                </a:rPr>
                <a:t>Image Classification</a:t>
              </a:r>
              <a:endParaRPr lang="en-US"/>
            </a:p>
          </p:txBody>
        </p:sp>
      </p:grpSp>
      <p:pic>
        <p:nvPicPr>
          <p:cNvPr id="21" name="Picture 20" descr="Image result for good gui">
            <a:extLst>
              <a:ext uri="{FF2B5EF4-FFF2-40B4-BE49-F238E27FC236}">
                <a16:creationId xmlns:a16="http://schemas.microsoft.com/office/drawing/2014/main" id="{1F9AD25D-62C2-B7D1-896E-6D2E09E771CC}"/>
              </a:ext>
            </a:extLst>
          </p:cNvPr>
          <p:cNvPicPr>
            <a:picLocks noChangeAspect="1"/>
          </p:cNvPicPr>
          <p:nvPr/>
        </p:nvPicPr>
        <p:blipFill>
          <a:blip r:embed="rId5"/>
          <a:stretch>
            <a:fillRect/>
          </a:stretch>
        </p:blipFill>
        <p:spPr>
          <a:xfrm>
            <a:off x="3797644" y="2000082"/>
            <a:ext cx="4596712" cy="2826943"/>
          </a:xfrm>
          <a:prstGeom prst="flowChartAlternateProcess">
            <a:avLst/>
          </a:prstGeom>
        </p:spPr>
      </p:pic>
      <p:pic>
        <p:nvPicPr>
          <p:cNvPr id="22" name="Picture 21" descr="Clock Cartoon Pictures - ClipArt Best">
            <a:extLst>
              <a:ext uri="{FF2B5EF4-FFF2-40B4-BE49-F238E27FC236}">
                <a16:creationId xmlns:a16="http://schemas.microsoft.com/office/drawing/2014/main" id="{ECA49881-F45A-38BC-8137-659ADAEAFECC}"/>
              </a:ext>
            </a:extLst>
          </p:cNvPr>
          <p:cNvPicPr>
            <a:picLocks noChangeAspect="1"/>
          </p:cNvPicPr>
          <p:nvPr/>
        </p:nvPicPr>
        <p:blipFill>
          <a:blip r:embed="rId6"/>
          <a:stretch>
            <a:fillRect/>
          </a:stretch>
        </p:blipFill>
        <p:spPr>
          <a:xfrm>
            <a:off x="8843319" y="2047103"/>
            <a:ext cx="2743200" cy="2743200"/>
          </a:xfrm>
          <a:prstGeom prst="rect">
            <a:avLst/>
          </a:prstGeom>
        </p:spPr>
      </p:pic>
      <p:sp>
        <p:nvSpPr>
          <p:cNvPr id="25" name="TextBox 24">
            <a:extLst>
              <a:ext uri="{FF2B5EF4-FFF2-40B4-BE49-F238E27FC236}">
                <a16:creationId xmlns:a16="http://schemas.microsoft.com/office/drawing/2014/main" id="{99107E5B-0B6A-AB9C-8259-B09FBF2017F0}"/>
              </a:ext>
            </a:extLst>
          </p:cNvPr>
          <p:cNvSpPr txBox="1"/>
          <p:nvPr/>
        </p:nvSpPr>
        <p:spPr>
          <a:xfrm>
            <a:off x="265822" y="4673705"/>
            <a:ext cx="3052869"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Whole Slide Image Classification</a:t>
            </a:r>
            <a:br>
              <a:rPr lang="en-US"/>
            </a:br>
            <a:r>
              <a:rPr lang="en-US">
                <a:hlinkClick r:id="rId7"/>
              </a:rPr>
              <a:t>Source</a:t>
            </a:r>
            <a:endParaRPr lang="en-US"/>
          </a:p>
        </p:txBody>
      </p:sp>
      <p:sp>
        <p:nvSpPr>
          <p:cNvPr id="27" name="TextBox 26">
            <a:extLst>
              <a:ext uri="{FF2B5EF4-FFF2-40B4-BE49-F238E27FC236}">
                <a16:creationId xmlns:a16="http://schemas.microsoft.com/office/drawing/2014/main" id="{5C82A555-C9E8-01D0-EC87-6E9E81F013EE}"/>
              </a:ext>
            </a:extLst>
          </p:cNvPr>
          <p:cNvSpPr txBox="1"/>
          <p:nvPr/>
        </p:nvSpPr>
        <p:spPr>
          <a:xfrm>
            <a:off x="3797090" y="5238460"/>
            <a:ext cx="4596921"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Functional GUI</a:t>
            </a:r>
          </a:p>
        </p:txBody>
      </p:sp>
      <p:sp>
        <p:nvSpPr>
          <p:cNvPr id="29" name="TextBox 28">
            <a:extLst>
              <a:ext uri="{FF2B5EF4-FFF2-40B4-BE49-F238E27FC236}">
                <a16:creationId xmlns:a16="http://schemas.microsoft.com/office/drawing/2014/main" id="{0C4E6EDA-7348-6BA0-D82D-8F79D84C1199}"/>
              </a:ext>
            </a:extLst>
          </p:cNvPr>
          <p:cNvSpPr txBox="1"/>
          <p:nvPr/>
        </p:nvSpPr>
        <p:spPr>
          <a:xfrm>
            <a:off x="8880432" y="4947696"/>
            <a:ext cx="2711975"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Train Time &lt; 3 Days</a:t>
            </a:r>
          </a:p>
        </p:txBody>
      </p:sp>
      <p:sp>
        <p:nvSpPr>
          <p:cNvPr id="4" name="TextBox 3">
            <a:extLst>
              <a:ext uri="{FF2B5EF4-FFF2-40B4-BE49-F238E27FC236}">
                <a16:creationId xmlns:a16="http://schemas.microsoft.com/office/drawing/2014/main" id="{B742E81B-DAC6-BD0E-12B4-94CDACD09AA4}"/>
              </a:ext>
            </a:extLst>
          </p:cNvPr>
          <p:cNvSpPr txBox="1"/>
          <p:nvPr/>
        </p:nvSpPr>
        <p:spPr>
          <a:xfrm>
            <a:off x="3795030" y="5596806"/>
            <a:ext cx="4596921"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ctr">
              <a:buFont typeface="Arial"/>
              <a:buChar char="•"/>
            </a:pPr>
            <a:r>
              <a:rPr lang="en-US"/>
              <a:t>Show location of areas</a:t>
            </a:r>
          </a:p>
        </p:txBody>
      </p:sp>
      <p:sp>
        <p:nvSpPr>
          <p:cNvPr id="6" name="TextBox 5">
            <a:extLst>
              <a:ext uri="{FF2B5EF4-FFF2-40B4-BE49-F238E27FC236}">
                <a16:creationId xmlns:a16="http://schemas.microsoft.com/office/drawing/2014/main" id="{E540D730-E063-EFC3-5B00-06EF2BD6D9D2}"/>
              </a:ext>
            </a:extLst>
          </p:cNvPr>
          <p:cNvSpPr txBox="1"/>
          <p:nvPr/>
        </p:nvSpPr>
        <p:spPr>
          <a:xfrm>
            <a:off x="3782674" y="5955153"/>
            <a:ext cx="4596921" cy="36933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gn="ctr">
              <a:buFont typeface="Arial"/>
              <a:buChar char="•"/>
            </a:pPr>
            <a:r>
              <a:rPr lang="en-US"/>
              <a:t>Show area's probability of malignancy</a:t>
            </a:r>
          </a:p>
        </p:txBody>
      </p:sp>
    </p:spTree>
    <p:extLst>
      <p:ext uri="{BB962C8B-B14F-4D97-AF65-F5344CB8AC3E}">
        <p14:creationId xmlns:p14="http://schemas.microsoft.com/office/powerpoint/2010/main" val="27520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4" grpId="0"/>
      <p:bldP spid="6" grpId="0"/>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7A78B-E324-B35E-944C-594F6772E4F6}"/>
              </a:ext>
            </a:extLst>
          </p:cNvPr>
          <p:cNvSpPr txBox="1"/>
          <p:nvPr/>
        </p:nvSpPr>
        <p:spPr>
          <a:xfrm>
            <a:off x="0" y="274466"/>
            <a:ext cx="121970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cap="all" spc="200">
                <a:solidFill>
                  <a:srgbClr val="262626"/>
                </a:solidFill>
                <a:latin typeface="+mj-lt"/>
                <a:ea typeface="+mj-ea"/>
                <a:cs typeface="+mj-cs"/>
              </a:rPr>
              <a:t>DESIGN CRITERIA / Requirements</a:t>
            </a:r>
            <a:endParaRPr lang="en-US" sz="3200" cap="all" spc="200" err="1">
              <a:solidFill>
                <a:srgbClr val="000000"/>
              </a:solidFill>
              <a:latin typeface="+mj-lt"/>
              <a:ea typeface="+mj-ea"/>
              <a:cs typeface="+mj-cs"/>
            </a:endParaRPr>
          </a:p>
        </p:txBody>
      </p:sp>
      <p:grpSp>
        <p:nvGrpSpPr>
          <p:cNvPr id="46" name="Group 45">
            <a:extLst>
              <a:ext uri="{FF2B5EF4-FFF2-40B4-BE49-F238E27FC236}">
                <a16:creationId xmlns:a16="http://schemas.microsoft.com/office/drawing/2014/main" id="{D4D7B1AF-B881-56A4-7FEB-8177774E8419}"/>
              </a:ext>
            </a:extLst>
          </p:cNvPr>
          <p:cNvGrpSpPr/>
          <p:nvPr/>
        </p:nvGrpSpPr>
        <p:grpSpPr>
          <a:xfrm>
            <a:off x="6593735" y="1789840"/>
            <a:ext cx="4774250" cy="3298370"/>
            <a:chOff x="7415893" y="1779814"/>
            <a:chExt cx="4774250" cy="3298370"/>
          </a:xfrm>
        </p:grpSpPr>
        <p:sp>
          <p:nvSpPr>
            <p:cNvPr id="17" name="Rectangle 16">
              <a:extLst>
                <a:ext uri="{FF2B5EF4-FFF2-40B4-BE49-F238E27FC236}">
                  <a16:creationId xmlns:a16="http://schemas.microsoft.com/office/drawing/2014/main" id="{B5BBE56C-DE56-2865-2967-4F6A788D9DE6}"/>
                </a:ext>
              </a:extLst>
            </p:cNvPr>
            <p:cNvSpPr/>
            <p:nvPr/>
          </p:nvSpPr>
          <p:spPr>
            <a:xfrm>
              <a:off x="7415893" y="1779814"/>
              <a:ext cx="4495800" cy="3298370"/>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diagram of different types of positive indicators&#10;&#10;Description automatically generated">
              <a:extLst>
                <a:ext uri="{FF2B5EF4-FFF2-40B4-BE49-F238E27FC236}">
                  <a16:creationId xmlns:a16="http://schemas.microsoft.com/office/drawing/2014/main" id="{36F39477-E765-8AC4-537D-B197A51462D1}"/>
                </a:ext>
              </a:extLst>
            </p:cNvPr>
            <p:cNvPicPr>
              <a:picLocks noChangeAspect="1"/>
            </p:cNvPicPr>
            <p:nvPr/>
          </p:nvPicPr>
          <p:blipFill rotWithShape="1">
            <a:blip r:embed="rId3"/>
            <a:srcRect l="70129" t="37490" r="23520" b="49681"/>
            <a:stretch/>
          </p:blipFill>
          <p:spPr>
            <a:xfrm>
              <a:off x="7798596" y="3194009"/>
              <a:ext cx="692894" cy="731388"/>
            </a:xfrm>
            <a:prstGeom prst="flowChartAlternateProcess">
              <a:avLst/>
            </a:prstGeom>
          </p:spPr>
        </p:pic>
        <p:pic>
          <p:nvPicPr>
            <p:cNvPr id="15" name="Picture 14" descr="A diagram of different types of positive indicators&#10;&#10;Description automatically generated">
              <a:extLst>
                <a:ext uri="{FF2B5EF4-FFF2-40B4-BE49-F238E27FC236}">
                  <a16:creationId xmlns:a16="http://schemas.microsoft.com/office/drawing/2014/main" id="{4FCC7F27-2064-D279-8048-822A82285D9E}"/>
                </a:ext>
              </a:extLst>
            </p:cNvPr>
            <p:cNvPicPr>
              <a:picLocks noChangeAspect="1"/>
            </p:cNvPicPr>
            <p:nvPr/>
          </p:nvPicPr>
          <p:blipFill rotWithShape="1">
            <a:blip r:embed="rId3"/>
            <a:srcRect l="70149" t="51878" r="23463" b="35329"/>
            <a:stretch/>
          </p:blipFill>
          <p:spPr>
            <a:xfrm>
              <a:off x="9750337" y="4065659"/>
              <a:ext cx="695134" cy="720894"/>
            </a:xfrm>
            <a:prstGeom prst="flowChartAlternateProcess">
              <a:avLst/>
            </a:prstGeom>
          </p:spPr>
        </p:pic>
        <p:pic>
          <p:nvPicPr>
            <p:cNvPr id="16" name="Picture 15" descr="A diagram of different types of positive indicators&#10;&#10;Description automatically generated">
              <a:extLst>
                <a:ext uri="{FF2B5EF4-FFF2-40B4-BE49-F238E27FC236}">
                  <a16:creationId xmlns:a16="http://schemas.microsoft.com/office/drawing/2014/main" id="{5477ABD9-7241-79EF-1F63-440243568C09}"/>
                </a:ext>
              </a:extLst>
            </p:cNvPr>
            <p:cNvPicPr>
              <a:picLocks noChangeAspect="1"/>
            </p:cNvPicPr>
            <p:nvPr/>
          </p:nvPicPr>
          <p:blipFill rotWithShape="1">
            <a:blip r:embed="rId3"/>
            <a:srcRect l="91714" t="51878" r="1901" b="35329"/>
            <a:stretch/>
          </p:blipFill>
          <p:spPr>
            <a:xfrm>
              <a:off x="10954931" y="4061400"/>
              <a:ext cx="685504" cy="711501"/>
            </a:xfrm>
            <a:prstGeom prst="flowChartAlternateProcess">
              <a:avLst/>
            </a:prstGeom>
          </p:spPr>
        </p:pic>
        <p:sp>
          <p:nvSpPr>
            <p:cNvPr id="24" name="Rectangle 23">
              <a:extLst>
                <a:ext uri="{FF2B5EF4-FFF2-40B4-BE49-F238E27FC236}">
                  <a16:creationId xmlns:a16="http://schemas.microsoft.com/office/drawing/2014/main" id="{1DF81575-1A95-60AA-95B9-D4036416FF3C}"/>
                </a:ext>
              </a:extLst>
            </p:cNvPr>
            <p:cNvSpPr/>
            <p:nvPr/>
          </p:nvSpPr>
          <p:spPr>
            <a:xfrm>
              <a:off x="7815887" y="3956242"/>
              <a:ext cx="3752932" cy="32107"/>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diagram of different types of positive indicators&#10;&#10;Description automatically generated">
              <a:extLst>
                <a:ext uri="{FF2B5EF4-FFF2-40B4-BE49-F238E27FC236}">
                  <a16:creationId xmlns:a16="http://schemas.microsoft.com/office/drawing/2014/main" id="{486EC673-E0CE-1EBA-8AF9-B6F5B83EECF9}"/>
                </a:ext>
              </a:extLst>
            </p:cNvPr>
            <p:cNvPicPr>
              <a:picLocks noChangeAspect="1"/>
            </p:cNvPicPr>
            <p:nvPr/>
          </p:nvPicPr>
          <p:blipFill rotWithShape="1">
            <a:blip r:embed="rId3"/>
            <a:srcRect l="70129" t="37490" r="23520" b="49681"/>
            <a:stretch/>
          </p:blipFill>
          <p:spPr>
            <a:xfrm>
              <a:off x="7798596" y="4037652"/>
              <a:ext cx="692894" cy="731388"/>
            </a:xfrm>
            <a:prstGeom prst="flowChartAlternateProcess">
              <a:avLst/>
            </a:prstGeom>
          </p:spPr>
        </p:pic>
        <p:pic>
          <p:nvPicPr>
            <p:cNvPr id="32" name="Picture 31" descr="A diagram of different types of positive indicators&#10;&#10;Description automatically generated">
              <a:extLst>
                <a:ext uri="{FF2B5EF4-FFF2-40B4-BE49-F238E27FC236}">
                  <a16:creationId xmlns:a16="http://schemas.microsoft.com/office/drawing/2014/main" id="{16678611-9253-143C-F67F-0C3D4309EAE7}"/>
                </a:ext>
              </a:extLst>
            </p:cNvPr>
            <p:cNvPicPr>
              <a:picLocks noChangeAspect="1"/>
            </p:cNvPicPr>
            <p:nvPr/>
          </p:nvPicPr>
          <p:blipFill rotWithShape="1">
            <a:blip r:embed="rId3"/>
            <a:srcRect l="66091" t="52660" r="30087" b="38533"/>
            <a:stretch/>
          </p:blipFill>
          <p:spPr>
            <a:xfrm>
              <a:off x="8563482" y="4170477"/>
              <a:ext cx="410260" cy="489781"/>
            </a:xfrm>
            <a:prstGeom prst="flowChartAlternateProcess">
              <a:avLst/>
            </a:prstGeom>
          </p:spPr>
        </p:pic>
        <p:sp>
          <p:nvSpPr>
            <p:cNvPr id="36" name="TextBox 35">
              <a:extLst>
                <a:ext uri="{FF2B5EF4-FFF2-40B4-BE49-F238E27FC236}">
                  <a16:creationId xmlns:a16="http://schemas.microsoft.com/office/drawing/2014/main" id="{FD0E99B9-F463-3CAB-1C42-CBD32F2046A7}"/>
                </a:ext>
              </a:extLst>
            </p:cNvPr>
            <p:cNvSpPr txBox="1"/>
            <p:nvPr/>
          </p:nvSpPr>
          <p:spPr>
            <a:xfrm>
              <a:off x="8963644" y="3981326"/>
              <a:ext cx="3226499" cy="919401"/>
            </a:xfrm>
            <a:prstGeom prst="flowChartAlternateProcess">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Bell MT"/>
                  <a:cs typeface="Helvetica"/>
                </a:rPr>
                <a:t>.5</a:t>
              </a:r>
              <a:r>
                <a:rPr lang="en-US" sz="2000">
                  <a:latin typeface="Bell MT"/>
                  <a:cs typeface="Helvetica"/>
                </a:rPr>
                <a:t> </a:t>
              </a:r>
              <a:r>
                <a:rPr lang="en-US" sz="4800">
                  <a:latin typeface="Bell MT"/>
                  <a:cs typeface="Helvetica"/>
                </a:rPr>
                <a:t>(    </a:t>
              </a:r>
              <a:r>
                <a:rPr lang="en-US" sz="2000">
                  <a:latin typeface="Bell MT"/>
                  <a:cs typeface="Helvetica"/>
                </a:rPr>
                <a:t>  </a:t>
              </a:r>
              <a:r>
                <a:rPr lang="en-US" sz="4800">
                  <a:latin typeface="Bell MT"/>
                  <a:cs typeface="Helvetica"/>
                </a:rPr>
                <a:t>)</a:t>
              </a:r>
              <a:r>
                <a:rPr lang="en-US" sz="3000">
                  <a:latin typeface="Bell MT"/>
                  <a:cs typeface="Helvetica"/>
                </a:rPr>
                <a:t> </a:t>
              </a:r>
              <a:r>
                <a:rPr lang="en-US" sz="4800">
                  <a:latin typeface="Bell MT"/>
                  <a:cs typeface="Helvetica"/>
                </a:rPr>
                <a:t>(   </a:t>
              </a:r>
              <a:r>
                <a:rPr lang="en-US" sz="4400">
                  <a:latin typeface="Bell MT"/>
                  <a:cs typeface="Helvetica"/>
                </a:rPr>
                <a:t> </a:t>
              </a:r>
              <a:r>
                <a:rPr lang="en-US" sz="2000">
                  <a:latin typeface="Bell MT"/>
                  <a:cs typeface="Helvetica"/>
                </a:rPr>
                <a:t> </a:t>
              </a:r>
              <a:r>
                <a:rPr lang="en-US" sz="1000">
                  <a:latin typeface="Bell MT"/>
                  <a:cs typeface="Helvetica"/>
                </a:rPr>
                <a:t> </a:t>
              </a:r>
              <a:r>
                <a:rPr lang="en-US" sz="4800">
                  <a:latin typeface="Bell MT"/>
                  <a:cs typeface="Helvetica"/>
                </a:rPr>
                <a:t>)</a:t>
              </a:r>
            </a:p>
          </p:txBody>
        </p:sp>
        <p:sp>
          <p:nvSpPr>
            <p:cNvPr id="37" name="TextBox 36">
              <a:extLst>
                <a:ext uri="{FF2B5EF4-FFF2-40B4-BE49-F238E27FC236}">
                  <a16:creationId xmlns:a16="http://schemas.microsoft.com/office/drawing/2014/main" id="{5F3080C3-B90E-EF7B-5C54-1502E738BA31}"/>
                </a:ext>
              </a:extLst>
            </p:cNvPr>
            <p:cNvSpPr txBox="1"/>
            <p:nvPr/>
          </p:nvSpPr>
          <p:spPr>
            <a:xfrm>
              <a:off x="8053551" y="1999422"/>
              <a:ext cx="3507827" cy="578882"/>
            </a:xfrm>
            <a:prstGeom prst="flowChartAlternateProcess">
              <a:avLst/>
            </a:prstGeom>
            <a:no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a:latin typeface="Bell MT"/>
                  <a:cs typeface="Helvetica"/>
                </a:rPr>
                <a:t>F1 Score</a:t>
              </a:r>
            </a:p>
          </p:txBody>
        </p:sp>
      </p:grpSp>
      <p:sp>
        <p:nvSpPr>
          <p:cNvPr id="43" name="TextBox 42">
            <a:extLst>
              <a:ext uri="{FF2B5EF4-FFF2-40B4-BE49-F238E27FC236}">
                <a16:creationId xmlns:a16="http://schemas.microsoft.com/office/drawing/2014/main" id="{52089693-403A-B22E-3935-B0EBCB079556}"/>
              </a:ext>
            </a:extLst>
          </p:cNvPr>
          <p:cNvSpPr txBox="1"/>
          <p:nvPr/>
        </p:nvSpPr>
        <p:spPr>
          <a:xfrm>
            <a:off x="6596925" y="5234149"/>
            <a:ext cx="4506684"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F1 Score &gt; 90%</a:t>
            </a:r>
          </a:p>
          <a:p>
            <a:pPr algn="ctr"/>
            <a:r>
              <a:rPr lang="en-US">
                <a:hlinkClick r:id="rId4"/>
              </a:rPr>
              <a:t>Source</a:t>
            </a:r>
          </a:p>
        </p:txBody>
      </p:sp>
      <p:sp>
        <p:nvSpPr>
          <p:cNvPr id="2" name="Oval 1">
            <a:extLst>
              <a:ext uri="{FF2B5EF4-FFF2-40B4-BE49-F238E27FC236}">
                <a16:creationId xmlns:a16="http://schemas.microsoft.com/office/drawing/2014/main" id="{1070C1B1-0014-4B9D-48BC-B44F6AA2C9C6}"/>
              </a:ext>
            </a:extLst>
          </p:cNvPr>
          <p:cNvSpPr/>
          <p:nvPr/>
        </p:nvSpPr>
        <p:spPr>
          <a:xfrm>
            <a:off x="1227116" y="2058389"/>
            <a:ext cx="2741220" cy="2741220"/>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a:t>    Model</a:t>
            </a:r>
            <a:br>
              <a:rPr lang="en-US" sz="1600"/>
            </a:br>
            <a:r>
              <a:rPr lang="en-US" sz="1600"/>
              <a:t>Predictions</a:t>
            </a:r>
          </a:p>
        </p:txBody>
      </p:sp>
      <p:sp>
        <p:nvSpPr>
          <p:cNvPr id="4" name="Oval 3">
            <a:extLst>
              <a:ext uri="{FF2B5EF4-FFF2-40B4-BE49-F238E27FC236}">
                <a16:creationId xmlns:a16="http://schemas.microsoft.com/office/drawing/2014/main" id="{023D2A1A-8734-1B8D-E7DA-EDF8446F1F73}"/>
              </a:ext>
            </a:extLst>
          </p:cNvPr>
          <p:cNvSpPr/>
          <p:nvPr/>
        </p:nvSpPr>
        <p:spPr>
          <a:xfrm>
            <a:off x="2751116" y="2058389"/>
            <a:ext cx="2741220" cy="2741220"/>
          </a:xfrm>
          <a:prstGeom prst="ellipse">
            <a:avLst/>
          </a:prstGeom>
          <a:solidFill>
            <a:srgbClr val="208DD8"/>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US" sz="1600"/>
              <a:t>Pathologist</a:t>
            </a:r>
            <a:br>
              <a:rPr lang="en-US" sz="1600"/>
            </a:br>
            <a:r>
              <a:rPr lang="en-US" sz="1600"/>
              <a:t>Predictions</a:t>
            </a:r>
          </a:p>
        </p:txBody>
      </p:sp>
      <p:sp>
        <p:nvSpPr>
          <p:cNvPr id="7" name="Oval 6">
            <a:extLst>
              <a:ext uri="{FF2B5EF4-FFF2-40B4-BE49-F238E27FC236}">
                <a16:creationId xmlns:a16="http://schemas.microsoft.com/office/drawing/2014/main" id="{9DF0DBB4-95C4-F49E-7196-B9FE01055FA3}"/>
              </a:ext>
            </a:extLst>
          </p:cNvPr>
          <p:cNvSpPr/>
          <p:nvPr/>
        </p:nvSpPr>
        <p:spPr>
          <a:xfrm>
            <a:off x="2751116" y="2285999"/>
            <a:ext cx="1217221" cy="2286000"/>
          </a:xfrm>
          <a:prstGeom prst="ellipse">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Cohen's Kappa</a:t>
            </a:r>
          </a:p>
        </p:txBody>
      </p:sp>
      <p:sp>
        <p:nvSpPr>
          <p:cNvPr id="18" name="TextBox 17">
            <a:extLst>
              <a:ext uri="{FF2B5EF4-FFF2-40B4-BE49-F238E27FC236}">
                <a16:creationId xmlns:a16="http://schemas.microsoft.com/office/drawing/2014/main" id="{FCFC7199-E9FB-7605-BCAB-DEFF75CE7ED1}"/>
              </a:ext>
            </a:extLst>
          </p:cNvPr>
          <p:cNvSpPr txBox="1"/>
          <p:nvPr/>
        </p:nvSpPr>
        <p:spPr>
          <a:xfrm>
            <a:off x="1228348" y="5077901"/>
            <a:ext cx="4506684"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t>Cohen's Kappa &gt; 60%</a:t>
            </a:r>
          </a:p>
          <a:p>
            <a:pPr algn="ctr"/>
            <a:r>
              <a:rPr lang="en-US">
                <a:hlinkClick r:id="rId5"/>
              </a:rPr>
              <a:t>Source</a:t>
            </a:r>
            <a:endParaRPr lang="en-US"/>
          </a:p>
        </p:txBody>
      </p:sp>
      <p:pic>
        <p:nvPicPr>
          <p:cNvPr id="19" name="Picture 18" descr="Python Logo, symbol, meaning, history, PNG, brand">
            <a:extLst>
              <a:ext uri="{FF2B5EF4-FFF2-40B4-BE49-F238E27FC236}">
                <a16:creationId xmlns:a16="http://schemas.microsoft.com/office/drawing/2014/main" id="{DED9476D-45B5-0620-3EA2-9951E291C1D2}"/>
              </a:ext>
            </a:extLst>
          </p:cNvPr>
          <p:cNvPicPr>
            <a:picLocks noChangeAspect="1"/>
          </p:cNvPicPr>
          <p:nvPr/>
        </p:nvPicPr>
        <p:blipFill>
          <a:blip r:embed="rId6"/>
          <a:stretch>
            <a:fillRect/>
          </a:stretch>
        </p:blipFill>
        <p:spPr>
          <a:xfrm>
            <a:off x="-419100" y="742448"/>
            <a:ext cx="2743200" cy="1543050"/>
          </a:xfrm>
          <a:prstGeom prst="rect">
            <a:avLst/>
          </a:prstGeom>
        </p:spPr>
      </p:pic>
    </p:spTree>
    <p:extLst>
      <p:ext uri="{BB962C8B-B14F-4D97-AF65-F5344CB8AC3E}">
        <p14:creationId xmlns:p14="http://schemas.microsoft.com/office/powerpoint/2010/main" val="423962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animBg="1"/>
      <p:bldP spid="4" grpId="0" animBg="1"/>
      <p:bldP spid="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FD0ED-F7C1-34B3-B5CB-A0CC2D630E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62721-4EC0-EB1B-287E-757125FEDA27}"/>
              </a:ext>
            </a:extLst>
          </p:cNvPr>
          <p:cNvSpPr>
            <a:spLocks noGrp="1"/>
          </p:cNvSpPr>
          <p:nvPr>
            <p:ph type="title"/>
          </p:nvPr>
        </p:nvSpPr>
        <p:spPr/>
        <p:txBody>
          <a:bodyPr/>
          <a:lstStyle/>
          <a:p>
            <a:r>
              <a:rPr lang="en-US"/>
              <a:t>Deeper Look AT F1 Score</a:t>
            </a:r>
          </a:p>
        </p:txBody>
      </p:sp>
      <p:grpSp>
        <p:nvGrpSpPr>
          <p:cNvPr id="39" name="Group 38">
            <a:extLst>
              <a:ext uri="{FF2B5EF4-FFF2-40B4-BE49-F238E27FC236}">
                <a16:creationId xmlns:a16="http://schemas.microsoft.com/office/drawing/2014/main" id="{369C9596-F76B-D3B7-7916-CF39EAF14C83}"/>
              </a:ext>
            </a:extLst>
          </p:cNvPr>
          <p:cNvGrpSpPr/>
          <p:nvPr/>
        </p:nvGrpSpPr>
        <p:grpSpPr>
          <a:xfrm>
            <a:off x="2231136" y="2885496"/>
            <a:ext cx="3241619" cy="543504"/>
            <a:chOff x="2231136" y="2885496"/>
            <a:chExt cx="3241619" cy="543504"/>
          </a:xfrm>
        </p:grpSpPr>
        <p:pic>
          <p:nvPicPr>
            <p:cNvPr id="4" name="Picture 3" descr="A red apple with green leaf&#10;&#10;Description automatically generated">
              <a:extLst>
                <a:ext uri="{FF2B5EF4-FFF2-40B4-BE49-F238E27FC236}">
                  <a16:creationId xmlns:a16="http://schemas.microsoft.com/office/drawing/2014/main" id="{B1236677-C0B9-1214-165E-BA33C8A08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1136" y="2885496"/>
              <a:ext cx="485945" cy="543504"/>
            </a:xfrm>
            <a:prstGeom prst="rect">
              <a:avLst/>
            </a:prstGeom>
          </p:spPr>
        </p:pic>
        <p:pic>
          <p:nvPicPr>
            <p:cNvPr id="6" name="Picture 5" descr="A yellow banana with black background&#10;&#10;Description automatically generated">
              <a:extLst>
                <a:ext uri="{FF2B5EF4-FFF2-40B4-BE49-F238E27FC236}">
                  <a16:creationId xmlns:a16="http://schemas.microsoft.com/office/drawing/2014/main" id="{B85C64ED-C81C-06BD-740F-6BE4D056D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168" y="2885496"/>
              <a:ext cx="672587" cy="543504"/>
            </a:xfrm>
            <a:prstGeom prst="rect">
              <a:avLst/>
            </a:prstGeom>
          </p:spPr>
        </p:pic>
        <p:pic>
          <p:nvPicPr>
            <p:cNvPr id="7" name="Picture 6" descr="A red apple with green leaf&#10;&#10;Description automatically generated">
              <a:extLst>
                <a:ext uri="{FF2B5EF4-FFF2-40B4-BE49-F238E27FC236}">
                  <a16:creationId xmlns:a16="http://schemas.microsoft.com/office/drawing/2014/main" id="{F847C4D4-7932-AD28-8F71-3D8E9D0C7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94" y="2885496"/>
              <a:ext cx="485945" cy="543504"/>
            </a:xfrm>
            <a:prstGeom prst="rect">
              <a:avLst/>
            </a:prstGeom>
          </p:spPr>
        </p:pic>
        <p:pic>
          <p:nvPicPr>
            <p:cNvPr id="8" name="Picture 7" descr="A red apple with green leaf&#10;&#10;Description automatically generated">
              <a:extLst>
                <a:ext uri="{FF2B5EF4-FFF2-40B4-BE49-F238E27FC236}">
                  <a16:creationId xmlns:a16="http://schemas.microsoft.com/office/drawing/2014/main" id="{8E340E21-F8D3-20B5-AAA4-B47608171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652" y="2885496"/>
              <a:ext cx="485945" cy="543504"/>
            </a:xfrm>
            <a:prstGeom prst="rect">
              <a:avLst/>
            </a:prstGeom>
          </p:spPr>
        </p:pic>
        <p:pic>
          <p:nvPicPr>
            <p:cNvPr id="9" name="Picture 8" descr="A red apple with green leaf&#10;&#10;Description automatically generated">
              <a:extLst>
                <a:ext uri="{FF2B5EF4-FFF2-40B4-BE49-F238E27FC236}">
                  <a16:creationId xmlns:a16="http://schemas.microsoft.com/office/drawing/2014/main" id="{B9C9AE51-4AB9-7037-EF32-3A6FC4063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910" y="2885496"/>
              <a:ext cx="485945" cy="543504"/>
            </a:xfrm>
            <a:prstGeom prst="rect">
              <a:avLst/>
            </a:prstGeom>
          </p:spPr>
        </p:pic>
      </p:grpSp>
      <p:grpSp>
        <p:nvGrpSpPr>
          <p:cNvPr id="40" name="Group 39">
            <a:extLst>
              <a:ext uri="{FF2B5EF4-FFF2-40B4-BE49-F238E27FC236}">
                <a16:creationId xmlns:a16="http://schemas.microsoft.com/office/drawing/2014/main" id="{EA9CCFA7-C96D-DAD4-4672-2A18C7120AFE}"/>
              </a:ext>
            </a:extLst>
          </p:cNvPr>
          <p:cNvGrpSpPr/>
          <p:nvPr/>
        </p:nvGrpSpPr>
        <p:grpSpPr>
          <a:xfrm>
            <a:off x="6905887" y="2885496"/>
            <a:ext cx="3054977" cy="543504"/>
            <a:chOff x="6905887" y="2885496"/>
            <a:chExt cx="3054977" cy="543504"/>
          </a:xfrm>
        </p:grpSpPr>
        <p:pic>
          <p:nvPicPr>
            <p:cNvPr id="11" name="Picture 10" descr="A red apple with green leaf&#10;&#10;Description automatically generated">
              <a:extLst>
                <a:ext uri="{FF2B5EF4-FFF2-40B4-BE49-F238E27FC236}">
                  <a16:creationId xmlns:a16="http://schemas.microsoft.com/office/drawing/2014/main" id="{68433602-8809-F609-30AD-C31A9FB3D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887" y="2885496"/>
              <a:ext cx="485945" cy="543504"/>
            </a:xfrm>
            <a:prstGeom prst="rect">
              <a:avLst/>
            </a:prstGeom>
          </p:spPr>
        </p:pic>
        <p:pic>
          <p:nvPicPr>
            <p:cNvPr id="12" name="Picture 11" descr="A red apple with green leaf&#10;&#10;Description automatically generated">
              <a:extLst>
                <a:ext uri="{FF2B5EF4-FFF2-40B4-BE49-F238E27FC236}">
                  <a16:creationId xmlns:a16="http://schemas.microsoft.com/office/drawing/2014/main" id="{078DD692-760B-C8F4-EF7C-40DA9CB74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145" y="2885496"/>
              <a:ext cx="485945" cy="543504"/>
            </a:xfrm>
            <a:prstGeom prst="rect">
              <a:avLst/>
            </a:prstGeom>
          </p:spPr>
        </p:pic>
        <p:pic>
          <p:nvPicPr>
            <p:cNvPr id="13" name="Picture 12" descr="A red apple with green leaf&#10;&#10;Description automatically generated">
              <a:extLst>
                <a:ext uri="{FF2B5EF4-FFF2-40B4-BE49-F238E27FC236}">
                  <a16:creationId xmlns:a16="http://schemas.microsoft.com/office/drawing/2014/main" id="{F6332E65-E988-CE2E-7F88-89984D2D0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403" y="2885496"/>
              <a:ext cx="485945" cy="543504"/>
            </a:xfrm>
            <a:prstGeom prst="rect">
              <a:avLst/>
            </a:prstGeom>
          </p:spPr>
        </p:pic>
        <p:pic>
          <p:nvPicPr>
            <p:cNvPr id="14" name="Picture 13" descr="A red apple with green leaf&#10;&#10;Description automatically generated">
              <a:extLst>
                <a:ext uri="{FF2B5EF4-FFF2-40B4-BE49-F238E27FC236}">
                  <a16:creationId xmlns:a16="http://schemas.microsoft.com/office/drawing/2014/main" id="{CC58F274-867F-82A7-7EAA-B6528201B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661" y="2885496"/>
              <a:ext cx="485945" cy="543504"/>
            </a:xfrm>
            <a:prstGeom prst="rect">
              <a:avLst/>
            </a:prstGeom>
          </p:spPr>
        </p:pic>
        <p:pic>
          <p:nvPicPr>
            <p:cNvPr id="15" name="Picture 14" descr="A red apple with green leaf&#10;&#10;Description automatically generated">
              <a:extLst>
                <a:ext uri="{FF2B5EF4-FFF2-40B4-BE49-F238E27FC236}">
                  <a16:creationId xmlns:a16="http://schemas.microsoft.com/office/drawing/2014/main" id="{4E4A9767-091C-8E95-BCC0-4FB14889E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919" y="2885496"/>
              <a:ext cx="485945" cy="543504"/>
            </a:xfrm>
            <a:prstGeom prst="rect">
              <a:avLst/>
            </a:prstGeom>
          </p:spPr>
        </p:pic>
      </p:grpSp>
      <p:sp>
        <p:nvSpPr>
          <p:cNvPr id="16" name="TextBox 15">
            <a:extLst>
              <a:ext uri="{FF2B5EF4-FFF2-40B4-BE49-F238E27FC236}">
                <a16:creationId xmlns:a16="http://schemas.microsoft.com/office/drawing/2014/main" id="{2053C80B-2EFC-F2E1-F990-2CAC310A8038}"/>
              </a:ext>
            </a:extLst>
          </p:cNvPr>
          <p:cNvSpPr txBox="1"/>
          <p:nvPr/>
        </p:nvSpPr>
        <p:spPr>
          <a:xfrm>
            <a:off x="2442756" y="2242455"/>
            <a:ext cx="2631736"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000"/>
              <a:t>Actual Classes</a:t>
            </a:r>
          </a:p>
        </p:txBody>
      </p:sp>
      <p:sp>
        <p:nvSpPr>
          <p:cNvPr id="17" name="TextBox 16">
            <a:extLst>
              <a:ext uri="{FF2B5EF4-FFF2-40B4-BE49-F238E27FC236}">
                <a16:creationId xmlns:a16="http://schemas.microsoft.com/office/drawing/2014/main" id="{BD8B6DEB-DEB1-D2FB-EDC8-25289AB6EC73}"/>
              </a:ext>
            </a:extLst>
          </p:cNvPr>
          <p:cNvSpPr txBox="1"/>
          <p:nvPr/>
        </p:nvSpPr>
        <p:spPr>
          <a:xfrm>
            <a:off x="6905887" y="2242455"/>
            <a:ext cx="3054977" cy="55399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000"/>
              <a:t>Predicted Classes</a:t>
            </a:r>
          </a:p>
        </p:txBody>
      </p:sp>
      <p:grpSp>
        <p:nvGrpSpPr>
          <p:cNvPr id="18" name="Group 17">
            <a:extLst>
              <a:ext uri="{FF2B5EF4-FFF2-40B4-BE49-F238E27FC236}">
                <a16:creationId xmlns:a16="http://schemas.microsoft.com/office/drawing/2014/main" id="{57E15776-2D0D-53EB-7C9A-122F70465609}"/>
              </a:ext>
            </a:extLst>
          </p:cNvPr>
          <p:cNvGrpSpPr/>
          <p:nvPr/>
        </p:nvGrpSpPr>
        <p:grpSpPr>
          <a:xfrm>
            <a:off x="969160" y="3667526"/>
            <a:ext cx="4165147" cy="2845751"/>
            <a:chOff x="7415893" y="1779814"/>
            <a:chExt cx="4884097" cy="3298370"/>
          </a:xfrm>
        </p:grpSpPr>
        <p:sp>
          <p:nvSpPr>
            <p:cNvPr id="19" name="Rectangle 18">
              <a:extLst>
                <a:ext uri="{FF2B5EF4-FFF2-40B4-BE49-F238E27FC236}">
                  <a16:creationId xmlns:a16="http://schemas.microsoft.com/office/drawing/2014/main" id="{F2CD279F-FD47-99B1-BDC8-917A7219F18F}"/>
                </a:ext>
              </a:extLst>
            </p:cNvPr>
            <p:cNvSpPr/>
            <p:nvPr/>
          </p:nvSpPr>
          <p:spPr>
            <a:xfrm>
              <a:off x="7415893" y="1779814"/>
              <a:ext cx="4495800" cy="3298370"/>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diagram of different types of positive indicators&#10;&#10;Description automatically generated">
              <a:extLst>
                <a:ext uri="{FF2B5EF4-FFF2-40B4-BE49-F238E27FC236}">
                  <a16:creationId xmlns:a16="http://schemas.microsoft.com/office/drawing/2014/main" id="{3B1E33B3-B75D-FC3D-D8F7-04D1B98A73FC}"/>
                </a:ext>
              </a:extLst>
            </p:cNvPr>
            <p:cNvPicPr>
              <a:picLocks noChangeAspect="1"/>
            </p:cNvPicPr>
            <p:nvPr/>
          </p:nvPicPr>
          <p:blipFill rotWithShape="1">
            <a:blip r:embed="rId5"/>
            <a:srcRect l="70129" t="37490" r="23520" b="49681"/>
            <a:stretch/>
          </p:blipFill>
          <p:spPr>
            <a:xfrm>
              <a:off x="7798596" y="3194009"/>
              <a:ext cx="692894" cy="731388"/>
            </a:xfrm>
            <a:prstGeom prst="flowChartAlternateProcess">
              <a:avLst/>
            </a:prstGeom>
          </p:spPr>
        </p:pic>
        <p:pic>
          <p:nvPicPr>
            <p:cNvPr id="21" name="Picture 20" descr="A diagram of different types of positive indicators&#10;&#10;Description automatically generated">
              <a:extLst>
                <a:ext uri="{FF2B5EF4-FFF2-40B4-BE49-F238E27FC236}">
                  <a16:creationId xmlns:a16="http://schemas.microsoft.com/office/drawing/2014/main" id="{6788EF1B-38A3-BFB2-2E16-9440E8519157}"/>
                </a:ext>
              </a:extLst>
            </p:cNvPr>
            <p:cNvPicPr>
              <a:picLocks noChangeAspect="1"/>
            </p:cNvPicPr>
            <p:nvPr/>
          </p:nvPicPr>
          <p:blipFill rotWithShape="1">
            <a:blip r:embed="rId5"/>
            <a:srcRect l="70149" t="51878" r="23463" b="35329"/>
            <a:stretch/>
          </p:blipFill>
          <p:spPr>
            <a:xfrm>
              <a:off x="9750337" y="4065659"/>
              <a:ext cx="695134" cy="720894"/>
            </a:xfrm>
            <a:prstGeom prst="flowChartAlternateProcess">
              <a:avLst/>
            </a:prstGeom>
          </p:spPr>
        </p:pic>
        <p:pic>
          <p:nvPicPr>
            <p:cNvPr id="22" name="Picture 21" descr="A diagram of different types of positive indicators&#10;&#10;Description automatically generated">
              <a:extLst>
                <a:ext uri="{FF2B5EF4-FFF2-40B4-BE49-F238E27FC236}">
                  <a16:creationId xmlns:a16="http://schemas.microsoft.com/office/drawing/2014/main" id="{0C1F25D5-DF9C-DEC9-6CDB-A0F772E28C37}"/>
                </a:ext>
              </a:extLst>
            </p:cNvPr>
            <p:cNvPicPr>
              <a:picLocks noChangeAspect="1"/>
            </p:cNvPicPr>
            <p:nvPr/>
          </p:nvPicPr>
          <p:blipFill rotWithShape="1">
            <a:blip r:embed="rId5"/>
            <a:srcRect l="91714" t="51878" r="1901" b="35329"/>
            <a:stretch/>
          </p:blipFill>
          <p:spPr>
            <a:xfrm>
              <a:off x="10954931" y="4061400"/>
              <a:ext cx="685504" cy="711501"/>
            </a:xfrm>
            <a:prstGeom prst="flowChartAlternateProcess">
              <a:avLst/>
            </a:prstGeom>
          </p:spPr>
        </p:pic>
        <p:sp>
          <p:nvSpPr>
            <p:cNvPr id="23" name="Rectangle 22">
              <a:extLst>
                <a:ext uri="{FF2B5EF4-FFF2-40B4-BE49-F238E27FC236}">
                  <a16:creationId xmlns:a16="http://schemas.microsoft.com/office/drawing/2014/main" id="{64C17E67-E6F3-713E-8B31-D237DDA8BC70}"/>
                </a:ext>
              </a:extLst>
            </p:cNvPr>
            <p:cNvSpPr/>
            <p:nvPr/>
          </p:nvSpPr>
          <p:spPr>
            <a:xfrm>
              <a:off x="7815887" y="3956242"/>
              <a:ext cx="3752932" cy="32107"/>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diagram of different types of positive indicators&#10;&#10;Description automatically generated">
              <a:extLst>
                <a:ext uri="{FF2B5EF4-FFF2-40B4-BE49-F238E27FC236}">
                  <a16:creationId xmlns:a16="http://schemas.microsoft.com/office/drawing/2014/main" id="{116B817E-8027-0514-8CED-09CA4FE52DE5}"/>
                </a:ext>
              </a:extLst>
            </p:cNvPr>
            <p:cNvPicPr>
              <a:picLocks noChangeAspect="1"/>
            </p:cNvPicPr>
            <p:nvPr/>
          </p:nvPicPr>
          <p:blipFill rotWithShape="1">
            <a:blip r:embed="rId5"/>
            <a:srcRect l="70129" t="37490" r="23520" b="49681"/>
            <a:stretch/>
          </p:blipFill>
          <p:spPr>
            <a:xfrm>
              <a:off x="7798596" y="4037652"/>
              <a:ext cx="692894" cy="731388"/>
            </a:xfrm>
            <a:prstGeom prst="flowChartAlternateProcess">
              <a:avLst/>
            </a:prstGeom>
          </p:spPr>
        </p:pic>
        <p:pic>
          <p:nvPicPr>
            <p:cNvPr id="25" name="Picture 24" descr="A diagram of different types of positive indicators&#10;&#10;Description automatically generated">
              <a:extLst>
                <a:ext uri="{FF2B5EF4-FFF2-40B4-BE49-F238E27FC236}">
                  <a16:creationId xmlns:a16="http://schemas.microsoft.com/office/drawing/2014/main" id="{162B9BAF-2CE2-F312-28C1-CC7082A6E429}"/>
                </a:ext>
              </a:extLst>
            </p:cNvPr>
            <p:cNvPicPr>
              <a:picLocks noChangeAspect="1"/>
            </p:cNvPicPr>
            <p:nvPr/>
          </p:nvPicPr>
          <p:blipFill rotWithShape="1">
            <a:blip r:embed="rId5"/>
            <a:srcRect l="66091" t="52660" r="30087" b="38533"/>
            <a:stretch/>
          </p:blipFill>
          <p:spPr>
            <a:xfrm>
              <a:off x="8563482" y="4170477"/>
              <a:ext cx="410260" cy="489781"/>
            </a:xfrm>
            <a:prstGeom prst="flowChartAlternateProcess">
              <a:avLst/>
            </a:prstGeom>
          </p:spPr>
        </p:pic>
        <p:sp>
          <p:nvSpPr>
            <p:cNvPr id="26" name="TextBox 25">
              <a:extLst>
                <a:ext uri="{FF2B5EF4-FFF2-40B4-BE49-F238E27FC236}">
                  <a16:creationId xmlns:a16="http://schemas.microsoft.com/office/drawing/2014/main" id="{33875177-9063-B480-F316-172CFEEB217C}"/>
                </a:ext>
              </a:extLst>
            </p:cNvPr>
            <p:cNvSpPr txBox="1"/>
            <p:nvPr/>
          </p:nvSpPr>
          <p:spPr>
            <a:xfrm>
              <a:off x="9073491" y="4019195"/>
              <a:ext cx="3226499" cy="710422"/>
            </a:xfrm>
            <a:prstGeom prst="flowChartAlternateProcess">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latin typeface="Bell MT"/>
                  <a:cs typeface="Helvetica"/>
                </a:rPr>
                <a:t>.5</a:t>
              </a:r>
              <a:r>
                <a:rPr lang="en-US" sz="1000">
                  <a:latin typeface="Bell MT"/>
                  <a:cs typeface="Helvetica"/>
                </a:rPr>
                <a:t>  </a:t>
              </a:r>
              <a:r>
                <a:rPr lang="en-US" sz="3000">
                  <a:latin typeface="Bell MT"/>
                  <a:cs typeface="Helvetica"/>
                </a:rPr>
                <a:t>(      </a:t>
              </a:r>
              <a:r>
                <a:rPr lang="en-US" sz="1000">
                  <a:latin typeface="Bell MT"/>
                  <a:cs typeface="Helvetica"/>
                </a:rPr>
                <a:t> </a:t>
              </a:r>
              <a:r>
                <a:rPr lang="en-US" sz="3000">
                  <a:latin typeface="Bell MT"/>
                  <a:cs typeface="Helvetica"/>
                </a:rPr>
                <a:t>)  (      )</a:t>
              </a:r>
            </a:p>
          </p:txBody>
        </p:sp>
        <p:sp>
          <p:nvSpPr>
            <p:cNvPr id="27" name="TextBox 26">
              <a:extLst>
                <a:ext uri="{FF2B5EF4-FFF2-40B4-BE49-F238E27FC236}">
                  <a16:creationId xmlns:a16="http://schemas.microsoft.com/office/drawing/2014/main" id="{32086436-33C7-974F-74B9-C2F4EC36DE5A}"/>
                </a:ext>
              </a:extLst>
            </p:cNvPr>
            <p:cNvSpPr txBox="1"/>
            <p:nvPr/>
          </p:nvSpPr>
          <p:spPr>
            <a:xfrm>
              <a:off x="8053551" y="1953386"/>
              <a:ext cx="3507827" cy="670954"/>
            </a:xfrm>
            <a:prstGeom prst="flowChartAlternateProcess">
              <a:avLst/>
            </a:prstGeom>
            <a:noFill/>
            <a:ln w="28575">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a:latin typeface="Bell MT"/>
                  <a:cs typeface="Helvetica"/>
                </a:rPr>
                <a:t>F1 Score</a:t>
              </a:r>
            </a:p>
          </p:txBody>
        </p:sp>
      </p:grpSp>
      <p:sp>
        <p:nvSpPr>
          <p:cNvPr id="28" name="TextBox 27">
            <a:extLst>
              <a:ext uri="{FF2B5EF4-FFF2-40B4-BE49-F238E27FC236}">
                <a16:creationId xmlns:a16="http://schemas.microsoft.com/office/drawing/2014/main" id="{0989C404-8FC7-C9E7-B935-87907716E554}"/>
              </a:ext>
            </a:extLst>
          </p:cNvPr>
          <p:cNvSpPr txBox="1"/>
          <p:nvPr/>
        </p:nvSpPr>
        <p:spPr>
          <a:xfrm>
            <a:off x="5642883" y="3945252"/>
            <a:ext cx="2515032" cy="461665"/>
          </a:xfrm>
          <a:prstGeom prst="rect">
            <a:avLst/>
          </a:prstGeom>
          <a:noFill/>
        </p:spPr>
        <p:txBody>
          <a:bodyPr wrap="square" rtlCol="0">
            <a:spAutoFit/>
          </a:bodyPr>
          <a:lstStyle/>
          <a:p>
            <a:r>
              <a:rPr lang="en-US" sz="2400"/>
              <a:t>Apples</a:t>
            </a:r>
          </a:p>
        </p:txBody>
      </p:sp>
      <p:sp>
        <p:nvSpPr>
          <p:cNvPr id="30" name="TextBox 29">
            <a:extLst>
              <a:ext uri="{FF2B5EF4-FFF2-40B4-BE49-F238E27FC236}">
                <a16:creationId xmlns:a16="http://schemas.microsoft.com/office/drawing/2014/main" id="{6FEC92EB-A286-A8EB-3ADD-5B16AFE43824}"/>
              </a:ext>
            </a:extLst>
          </p:cNvPr>
          <p:cNvSpPr txBox="1"/>
          <p:nvPr/>
        </p:nvSpPr>
        <p:spPr>
          <a:xfrm>
            <a:off x="5642883" y="4406917"/>
            <a:ext cx="2515032" cy="461665"/>
          </a:xfrm>
          <a:prstGeom prst="rect">
            <a:avLst/>
          </a:prstGeom>
          <a:noFill/>
        </p:spPr>
        <p:txBody>
          <a:bodyPr wrap="square" rtlCol="0">
            <a:spAutoFit/>
          </a:bodyPr>
          <a:lstStyle/>
          <a:p>
            <a:r>
              <a:rPr lang="en-US" sz="2400"/>
              <a:t>True Positive = 4</a:t>
            </a:r>
          </a:p>
        </p:txBody>
      </p:sp>
      <p:sp>
        <p:nvSpPr>
          <p:cNvPr id="31" name="TextBox 30">
            <a:extLst>
              <a:ext uri="{FF2B5EF4-FFF2-40B4-BE49-F238E27FC236}">
                <a16:creationId xmlns:a16="http://schemas.microsoft.com/office/drawing/2014/main" id="{BDE84B3A-1B87-9E4A-3C7F-0FC06535F584}"/>
              </a:ext>
            </a:extLst>
          </p:cNvPr>
          <p:cNvSpPr txBox="1"/>
          <p:nvPr/>
        </p:nvSpPr>
        <p:spPr>
          <a:xfrm>
            <a:off x="5642883" y="4868221"/>
            <a:ext cx="2515032" cy="461665"/>
          </a:xfrm>
          <a:prstGeom prst="rect">
            <a:avLst/>
          </a:prstGeom>
          <a:noFill/>
        </p:spPr>
        <p:txBody>
          <a:bodyPr wrap="square" rtlCol="0">
            <a:spAutoFit/>
          </a:bodyPr>
          <a:lstStyle/>
          <a:p>
            <a:r>
              <a:rPr lang="en-US" sz="2400"/>
              <a:t>False Negative = 0</a:t>
            </a:r>
          </a:p>
        </p:txBody>
      </p:sp>
      <p:sp>
        <p:nvSpPr>
          <p:cNvPr id="32" name="TextBox 31">
            <a:extLst>
              <a:ext uri="{FF2B5EF4-FFF2-40B4-BE49-F238E27FC236}">
                <a16:creationId xmlns:a16="http://schemas.microsoft.com/office/drawing/2014/main" id="{E9393FDF-A53B-7ACB-F6B8-CBE59CF6AE3D}"/>
              </a:ext>
            </a:extLst>
          </p:cNvPr>
          <p:cNvSpPr txBox="1"/>
          <p:nvPr/>
        </p:nvSpPr>
        <p:spPr>
          <a:xfrm>
            <a:off x="5642883" y="5328499"/>
            <a:ext cx="2515032" cy="461665"/>
          </a:xfrm>
          <a:prstGeom prst="rect">
            <a:avLst/>
          </a:prstGeom>
          <a:noFill/>
        </p:spPr>
        <p:txBody>
          <a:bodyPr wrap="square" rtlCol="0">
            <a:spAutoFit/>
          </a:bodyPr>
          <a:lstStyle/>
          <a:p>
            <a:r>
              <a:rPr lang="en-US" sz="2400"/>
              <a:t>False Positive = 1</a:t>
            </a:r>
          </a:p>
        </p:txBody>
      </p:sp>
      <p:sp>
        <p:nvSpPr>
          <p:cNvPr id="33" name="TextBox 32">
            <a:extLst>
              <a:ext uri="{FF2B5EF4-FFF2-40B4-BE49-F238E27FC236}">
                <a16:creationId xmlns:a16="http://schemas.microsoft.com/office/drawing/2014/main" id="{93315889-A047-92C1-45E9-6C6701BAEB87}"/>
              </a:ext>
            </a:extLst>
          </p:cNvPr>
          <p:cNvSpPr txBox="1"/>
          <p:nvPr/>
        </p:nvSpPr>
        <p:spPr>
          <a:xfrm>
            <a:off x="5642883" y="5762303"/>
            <a:ext cx="2515032" cy="461665"/>
          </a:xfrm>
          <a:prstGeom prst="rect">
            <a:avLst/>
          </a:prstGeom>
          <a:noFill/>
        </p:spPr>
        <p:txBody>
          <a:bodyPr wrap="square" rtlCol="0">
            <a:spAutoFit/>
          </a:bodyPr>
          <a:lstStyle/>
          <a:p>
            <a:r>
              <a:rPr lang="en-US" sz="2400"/>
              <a:t>F1 Score = 89%</a:t>
            </a:r>
          </a:p>
        </p:txBody>
      </p:sp>
      <p:sp>
        <p:nvSpPr>
          <p:cNvPr id="34" name="TextBox 33">
            <a:extLst>
              <a:ext uri="{FF2B5EF4-FFF2-40B4-BE49-F238E27FC236}">
                <a16:creationId xmlns:a16="http://schemas.microsoft.com/office/drawing/2014/main" id="{7C454F66-A838-8A91-A99B-02C37C381853}"/>
              </a:ext>
            </a:extLst>
          </p:cNvPr>
          <p:cNvSpPr txBox="1"/>
          <p:nvPr/>
        </p:nvSpPr>
        <p:spPr>
          <a:xfrm>
            <a:off x="8341228" y="3945252"/>
            <a:ext cx="2515032" cy="461665"/>
          </a:xfrm>
          <a:prstGeom prst="rect">
            <a:avLst/>
          </a:prstGeom>
          <a:noFill/>
        </p:spPr>
        <p:txBody>
          <a:bodyPr wrap="square" rtlCol="0">
            <a:spAutoFit/>
          </a:bodyPr>
          <a:lstStyle/>
          <a:p>
            <a:r>
              <a:rPr lang="en-US" sz="2400"/>
              <a:t>Bananas</a:t>
            </a:r>
          </a:p>
        </p:txBody>
      </p:sp>
      <p:sp>
        <p:nvSpPr>
          <p:cNvPr id="35" name="TextBox 34">
            <a:extLst>
              <a:ext uri="{FF2B5EF4-FFF2-40B4-BE49-F238E27FC236}">
                <a16:creationId xmlns:a16="http://schemas.microsoft.com/office/drawing/2014/main" id="{D973408D-D56C-72BB-BBC2-ABB9C96DB62C}"/>
              </a:ext>
            </a:extLst>
          </p:cNvPr>
          <p:cNvSpPr txBox="1"/>
          <p:nvPr/>
        </p:nvSpPr>
        <p:spPr>
          <a:xfrm>
            <a:off x="8341228" y="4406917"/>
            <a:ext cx="2515032" cy="461665"/>
          </a:xfrm>
          <a:prstGeom prst="rect">
            <a:avLst/>
          </a:prstGeom>
          <a:noFill/>
        </p:spPr>
        <p:txBody>
          <a:bodyPr wrap="square" rtlCol="0">
            <a:spAutoFit/>
          </a:bodyPr>
          <a:lstStyle/>
          <a:p>
            <a:r>
              <a:rPr lang="en-US" sz="2400"/>
              <a:t>True Positive = 0</a:t>
            </a:r>
          </a:p>
        </p:txBody>
      </p:sp>
      <p:sp>
        <p:nvSpPr>
          <p:cNvPr id="36" name="TextBox 35">
            <a:extLst>
              <a:ext uri="{FF2B5EF4-FFF2-40B4-BE49-F238E27FC236}">
                <a16:creationId xmlns:a16="http://schemas.microsoft.com/office/drawing/2014/main" id="{AEDD086A-793F-3F26-7621-FC4CE690716A}"/>
              </a:ext>
            </a:extLst>
          </p:cNvPr>
          <p:cNvSpPr txBox="1"/>
          <p:nvPr/>
        </p:nvSpPr>
        <p:spPr>
          <a:xfrm>
            <a:off x="8341228" y="4868221"/>
            <a:ext cx="2515032" cy="461665"/>
          </a:xfrm>
          <a:prstGeom prst="rect">
            <a:avLst/>
          </a:prstGeom>
          <a:noFill/>
        </p:spPr>
        <p:txBody>
          <a:bodyPr wrap="square" rtlCol="0">
            <a:spAutoFit/>
          </a:bodyPr>
          <a:lstStyle/>
          <a:p>
            <a:r>
              <a:rPr lang="en-US" sz="2400"/>
              <a:t>False Negative = 1</a:t>
            </a:r>
          </a:p>
        </p:txBody>
      </p:sp>
      <p:sp>
        <p:nvSpPr>
          <p:cNvPr id="37" name="TextBox 36">
            <a:extLst>
              <a:ext uri="{FF2B5EF4-FFF2-40B4-BE49-F238E27FC236}">
                <a16:creationId xmlns:a16="http://schemas.microsoft.com/office/drawing/2014/main" id="{8F3C9794-F137-34E5-CF1D-7694A3199345}"/>
              </a:ext>
            </a:extLst>
          </p:cNvPr>
          <p:cNvSpPr txBox="1"/>
          <p:nvPr/>
        </p:nvSpPr>
        <p:spPr>
          <a:xfrm>
            <a:off x="8341228" y="5328499"/>
            <a:ext cx="2515032" cy="461665"/>
          </a:xfrm>
          <a:prstGeom prst="rect">
            <a:avLst/>
          </a:prstGeom>
          <a:noFill/>
        </p:spPr>
        <p:txBody>
          <a:bodyPr wrap="square" rtlCol="0">
            <a:spAutoFit/>
          </a:bodyPr>
          <a:lstStyle/>
          <a:p>
            <a:r>
              <a:rPr lang="en-US" sz="2400"/>
              <a:t>False Positive = 0</a:t>
            </a:r>
          </a:p>
        </p:txBody>
      </p:sp>
      <p:sp>
        <p:nvSpPr>
          <p:cNvPr id="38" name="TextBox 37">
            <a:extLst>
              <a:ext uri="{FF2B5EF4-FFF2-40B4-BE49-F238E27FC236}">
                <a16:creationId xmlns:a16="http://schemas.microsoft.com/office/drawing/2014/main" id="{33A0E024-FA03-A2B7-D19B-79E24C593DD2}"/>
              </a:ext>
            </a:extLst>
          </p:cNvPr>
          <p:cNvSpPr txBox="1"/>
          <p:nvPr/>
        </p:nvSpPr>
        <p:spPr>
          <a:xfrm>
            <a:off x="8341228" y="5762303"/>
            <a:ext cx="2515032" cy="461665"/>
          </a:xfrm>
          <a:prstGeom prst="rect">
            <a:avLst/>
          </a:prstGeom>
          <a:noFill/>
        </p:spPr>
        <p:txBody>
          <a:bodyPr wrap="square" rtlCol="0">
            <a:spAutoFit/>
          </a:bodyPr>
          <a:lstStyle/>
          <a:p>
            <a:r>
              <a:rPr lang="en-US" sz="2400"/>
              <a:t>F1 Score = 0%</a:t>
            </a:r>
          </a:p>
        </p:txBody>
      </p:sp>
    </p:spTree>
    <p:extLst>
      <p:ext uri="{BB962C8B-B14F-4D97-AF65-F5344CB8AC3E}">
        <p14:creationId xmlns:p14="http://schemas.microsoft.com/office/powerpoint/2010/main" val="12440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0" grpId="0"/>
      <p:bldP spid="31" grpId="0"/>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652-A338-BF39-D922-D68C37C129E5}"/>
              </a:ext>
            </a:extLst>
          </p:cNvPr>
          <p:cNvSpPr>
            <a:spLocks noGrp="1"/>
          </p:cNvSpPr>
          <p:nvPr>
            <p:ph type="title"/>
          </p:nvPr>
        </p:nvSpPr>
        <p:spPr>
          <a:xfrm>
            <a:off x="2231136" y="311549"/>
            <a:ext cx="7729728" cy="579799"/>
          </a:xfrm>
        </p:spPr>
        <p:txBody>
          <a:bodyPr>
            <a:normAutofit fontScale="90000"/>
          </a:bodyPr>
          <a:lstStyle/>
          <a:p>
            <a:r>
              <a:rPr lang="en-US"/>
              <a:t>Preliminary Design</a:t>
            </a:r>
          </a:p>
        </p:txBody>
      </p:sp>
      <p:pic>
        <p:nvPicPr>
          <p:cNvPr id="4" name="Picture 3">
            <a:extLst>
              <a:ext uri="{FF2B5EF4-FFF2-40B4-BE49-F238E27FC236}">
                <a16:creationId xmlns:a16="http://schemas.microsoft.com/office/drawing/2014/main" id="{5811C184-4157-4AE9-145D-F31AF29A2BFB}"/>
              </a:ext>
            </a:extLst>
          </p:cNvPr>
          <p:cNvPicPr>
            <a:picLocks noChangeAspect="1"/>
          </p:cNvPicPr>
          <p:nvPr/>
        </p:nvPicPr>
        <p:blipFill>
          <a:blip r:embed="rId3">
            <a:extLst>
              <a:ext uri="{28A0092B-C50C-407E-A947-70E740481C1C}">
                <a14:useLocalDpi xmlns:a14="http://schemas.microsoft.com/office/drawing/2010/main" val="0"/>
              </a:ext>
            </a:extLst>
          </a:blip>
          <a:srcRect l="79510"/>
          <a:stretch/>
        </p:blipFill>
        <p:spPr>
          <a:xfrm>
            <a:off x="9169091" y="3073172"/>
            <a:ext cx="2133600" cy="932770"/>
          </a:xfrm>
          <a:prstGeom prst="rect">
            <a:avLst/>
          </a:prstGeom>
        </p:spPr>
      </p:pic>
      <p:pic>
        <p:nvPicPr>
          <p:cNvPr id="3" name="Picture 2">
            <a:extLst>
              <a:ext uri="{FF2B5EF4-FFF2-40B4-BE49-F238E27FC236}">
                <a16:creationId xmlns:a16="http://schemas.microsoft.com/office/drawing/2014/main" id="{A117C7D4-520A-EA65-5FEB-963B8EF1371E}"/>
              </a:ext>
            </a:extLst>
          </p:cNvPr>
          <p:cNvPicPr>
            <a:picLocks noChangeAspect="1"/>
          </p:cNvPicPr>
          <p:nvPr/>
        </p:nvPicPr>
        <p:blipFill>
          <a:blip r:embed="rId3">
            <a:extLst>
              <a:ext uri="{28A0092B-C50C-407E-A947-70E740481C1C}">
                <a14:useLocalDpi xmlns:a14="http://schemas.microsoft.com/office/drawing/2010/main" val="0"/>
              </a:ext>
            </a:extLst>
          </a:blip>
          <a:srcRect l="58886" r="20624"/>
          <a:stretch/>
        </p:blipFill>
        <p:spPr>
          <a:xfrm>
            <a:off x="7021288" y="3073172"/>
            <a:ext cx="2133600" cy="932770"/>
          </a:xfrm>
          <a:prstGeom prst="rect">
            <a:avLst/>
          </a:prstGeom>
        </p:spPr>
      </p:pic>
      <p:pic>
        <p:nvPicPr>
          <p:cNvPr id="5" name="Picture 4">
            <a:extLst>
              <a:ext uri="{FF2B5EF4-FFF2-40B4-BE49-F238E27FC236}">
                <a16:creationId xmlns:a16="http://schemas.microsoft.com/office/drawing/2014/main" id="{29647E10-A0F9-D7FC-A30C-0A8A3E37674A}"/>
              </a:ext>
            </a:extLst>
          </p:cNvPr>
          <p:cNvPicPr>
            <a:picLocks noChangeAspect="1"/>
          </p:cNvPicPr>
          <p:nvPr/>
        </p:nvPicPr>
        <p:blipFill>
          <a:blip r:embed="rId3">
            <a:extLst>
              <a:ext uri="{28A0092B-C50C-407E-A947-70E740481C1C}">
                <a14:useLocalDpi xmlns:a14="http://schemas.microsoft.com/office/drawing/2010/main" val="0"/>
              </a:ext>
            </a:extLst>
          </a:blip>
          <a:srcRect l="38396" r="41114"/>
          <a:stretch/>
        </p:blipFill>
        <p:spPr>
          <a:xfrm>
            <a:off x="4887687" y="3073172"/>
            <a:ext cx="2133600" cy="932770"/>
          </a:xfrm>
          <a:prstGeom prst="rect">
            <a:avLst/>
          </a:prstGeom>
        </p:spPr>
      </p:pic>
      <p:pic>
        <p:nvPicPr>
          <p:cNvPr id="6" name="Picture 5">
            <a:extLst>
              <a:ext uri="{FF2B5EF4-FFF2-40B4-BE49-F238E27FC236}">
                <a16:creationId xmlns:a16="http://schemas.microsoft.com/office/drawing/2014/main" id="{7E9F1220-3E58-941E-C0D9-930A38EBFADE}"/>
              </a:ext>
            </a:extLst>
          </p:cNvPr>
          <p:cNvPicPr>
            <a:picLocks noChangeAspect="1"/>
          </p:cNvPicPr>
          <p:nvPr/>
        </p:nvPicPr>
        <p:blipFill>
          <a:blip r:embed="rId3">
            <a:extLst>
              <a:ext uri="{28A0092B-C50C-407E-A947-70E740481C1C}">
                <a14:useLocalDpi xmlns:a14="http://schemas.microsoft.com/office/drawing/2010/main" val="0"/>
              </a:ext>
            </a:extLst>
          </a:blip>
          <a:srcRect l="17908" r="61603"/>
          <a:stretch/>
        </p:blipFill>
        <p:spPr>
          <a:xfrm>
            <a:off x="2754087" y="3073172"/>
            <a:ext cx="2133599" cy="932770"/>
          </a:xfrm>
          <a:prstGeom prst="rect">
            <a:avLst/>
          </a:prstGeom>
        </p:spPr>
      </p:pic>
      <p:pic>
        <p:nvPicPr>
          <p:cNvPr id="7" name="Picture 6">
            <a:extLst>
              <a:ext uri="{FF2B5EF4-FFF2-40B4-BE49-F238E27FC236}">
                <a16:creationId xmlns:a16="http://schemas.microsoft.com/office/drawing/2014/main" id="{51229EB9-CBC7-9B44-74CF-4AA755C94F4E}"/>
              </a:ext>
            </a:extLst>
          </p:cNvPr>
          <p:cNvPicPr>
            <a:picLocks noChangeAspect="1"/>
          </p:cNvPicPr>
          <p:nvPr/>
        </p:nvPicPr>
        <p:blipFill>
          <a:blip r:embed="rId3">
            <a:extLst>
              <a:ext uri="{28A0092B-C50C-407E-A947-70E740481C1C}">
                <a14:useLocalDpi xmlns:a14="http://schemas.microsoft.com/office/drawing/2010/main" val="0"/>
              </a:ext>
            </a:extLst>
          </a:blip>
          <a:srcRect r="82092"/>
          <a:stretch/>
        </p:blipFill>
        <p:spPr>
          <a:xfrm>
            <a:off x="889307" y="3073172"/>
            <a:ext cx="1864780" cy="932770"/>
          </a:xfrm>
          <a:prstGeom prst="rect">
            <a:avLst/>
          </a:prstGeom>
        </p:spPr>
      </p:pic>
    </p:spTree>
    <p:extLst>
      <p:ext uri="{BB962C8B-B14F-4D97-AF65-F5344CB8AC3E}">
        <p14:creationId xmlns:p14="http://schemas.microsoft.com/office/powerpoint/2010/main" val="36267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D42D6790E03B49A8362F36A11A2DAB" ma:contentTypeVersion="15" ma:contentTypeDescription="Create a new document." ma:contentTypeScope="" ma:versionID="00c6970370a7e18390b8959300a42515">
  <xsd:schema xmlns:xsd="http://www.w3.org/2001/XMLSchema" xmlns:xs="http://www.w3.org/2001/XMLSchema" xmlns:p="http://schemas.microsoft.com/office/2006/metadata/properties" xmlns:ns3="0fd2952d-e17f-4546-9ec1-557e83943789" xmlns:ns4="d1796fe5-c7de-494d-87ad-5995d0086be5" targetNamespace="http://schemas.microsoft.com/office/2006/metadata/properties" ma:root="true" ma:fieldsID="c2417a83003b6c08ce82f5ca5ae00cd4" ns3:_="" ns4:_="">
    <xsd:import namespace="0fd2952d-e17f-4546-9ec1-557e83943789"/>
    <xsd:import namespace="d1796fe5-c7de-494d-87ad-5995d0086be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DateTaken"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d2952d-e17f-4546-9ec1-557e839437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796fe5-c7de-494d-87ad-5995d0086be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fd2952d-e17f-4546-9ec1-557e83943789" xsi:nil="true"/>
  </documentManagement>
</p:properties>
</file>

<file path=customXml/itemProps1.xml><?xml version="1.0" encoding="utf-8"?>
<ds:datastoreItem xmlns:ds="http://schemas.openxmlformats.org/officeDocument/2006/customXml" ds:itemID="{2296ADE5-885D-4ED1-9D15-881723BAF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d2952d-e17f-4546-9ec1-557e83943789"/>
    <ds:schemaRef ds:uri="d1796fe5-c7de-494d-87ad-5995d0086b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F024C6-95F2-48AC-B65F-6602DB0A45B1}">
  <ds:schemaRefs>
    <ds:schemaRef ds:uri="http://schemas.microsoft.com/sharepoint/v3/contenttype/forms"/>
  </ds:schemaRefs>
</ds:datastoreItem>
</file>

<file path=customXml/itemProps3.xml><?xml version="1.0" encoding="utf-8"?>
<ds:datastoreItem xmlns:ds="http://schemas.openxmlformats.org/officeDocument/2006/customXml" ds:itemID="{9E531409-9D6A-4E8D-9C79-71BDC7A89F75}">
  <ds:schemaRefs>
    <ds:schemaRef ds:uri="http://schemas.microsoft.com/office/2006/documentManagement/types"/>
    <ds:schemaRef ds:uri="http://schemas.microsoft.com/office/2006/metadata/properties"/>
    <ds:schemaRef ds:uri="http://purl.org/dc/elements/1.1/"/>
    <ds:schemaRef ds:uri="http://purl.org/dc/dcmitype/"/>
    <ds:schemaRef ds:uri="0fd2952d-e17f-4546-9ec1-557e83943789"/>
    <ds:schemaRef ds:uri="http://www.w3.org/XML/1998/namespace"/>
    <ds:schemaRef ds:uri="http://schemas.openxmlformats.org/package/2006/metadata/core-properties"/>
    <ds:schemaRef ds:uri="http://schemas.microsoft.com/office/infopath/2007/PartnerControls"/>
    <ds:schemaRef ds:uri="d1796fe5-c7de-494d-87ad-5995d0086be5"/>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4958</Words>
  <Application>Microsoft Office PowerPoint</Application>
  <PresentationFormat>Widescreen</PresentationFormat>
  <Paragraphs>614</Paragraphs>
  <Slides>54</Slides>
  <Notes>46</Notes>
  <HiddenSlides>25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Bell MT</vt:lpstr>
      <vt:lpstr>Calibri</vt:lpstr>
      <vt:lpstr>Cambria Math</vt:lpstr>
      <vt:lpstr>gg sans</vt:lpstr>
      <vt:lpstr>Gill Sans MT</vt:lpstr>
      <vt:lpstr>Helvetica</vt:lpstr>
      <vt:lpstr>Segoe UI</vt:lpstr>
      <vt:lpstr>Parcel</vt:lpstr>
      <vt:lpstr>ML in Digital Pathology</vt:lpstr>
      <vt:lpstr>PowerPoint Presentation</vt:lpstr>
      <vt:lpstr>Temple University Health Digital Pathology (TUHDP) Corpus</vt:lpstr>
      <vt:lpstr>PowerPoint Presentation</vt:lpstr>
      <vt:lpstr>OUR PRODUCT</vt:lpstr>
      <vt:lpstr>PowerPoint Presentation</vt:lpstr>
      <vt:lpstr>PowerPoint Presentation</vt:lpstr>
      <vt:lpstr>Deeper Look AT F1 Score</vt:lpstr>
      <vt:lpstr>Preliminary Design</vt:lpstr>
      <vt:lpstr>Preliminary Design</vt:lpstr>
      <vt:lpstr>Training, Tuning, evaluation Pipelines</vt:lpstr>
      <vt:lpstr>Preliminary Design</vt:lpstr>
      <vt:lpstr>2-Dimensional DCT</vt:lpstr>
      <vt:lpstr>2-Dimensional DCT</vt:lpstr>
      <vt:lpstr>2-Dimensional DCT</vt:lpstr>
      <vt:lpstr>Principal Component Analysis (PCA)</vt:lpstr>
      <vt:lpstr>Preliminary Design</vt:lpstr>
      <vt:lpstr>Convolutional Neural Network</vt:lpstr>
      <vt:lpstr>Preliminary Design</vt:lpstr>
      <vt:lpstr>PowerPoint Presentation</vt:lpstr>
      <vt:lpstr>Frame to patch</vt:lpstr>
      <vt:lpstr>PowerPoint Presentation</vt:lpstr>
      <vt:lpstr>window to patch</vt:lpstr>
      <vt:lpstr>Frame to patch</vt:lpstr>
      <vt:lpstr>FRAME to patch</vt:lpstr>
      <vt:lpstr>fRAME to patch</vt:lpstr>
      <vt:lpstr>patch to image level</vt:lpstr>
      <vt:lpstr>Preliminary Design</vt:lpstr>
      <vt:lpstr>Future work</vt:lpstr>
      <vt:lpstr>PowerPoint Presentation</vt:lpstr>
      <vt:lpstr>Progress SINCE LAST PRESENTATION</vt:lpstr>
      <vt:lpstr>PowerPoint Presentation</vt:lpstr>
      <vt:lpstr>window to patch</vt:lpstr>
      <vt:lpstr>PowerPoint Presentation</vt:lpstr>
      <vt:lpstr>PowerPoint Presentation</vt:lpstr>
      <vt:lpstr>Convolutional Neural Network</vt:lpstr>
      <vt:lpstr>Random FOREST</vt:lpstr>
      <vt:lpstr>What is A Model?</vt:lpstr>
      <vt:lpstr>Temple University Health Digital Pathology Corpus</vt:lpstr>
      <vt:lpstr>Principal Component Analysis (Dimension Reduction)</vt:lpstr>
      <vt:lpstr>PowerPoint Presentation</vt:lpstr>
      <vt:lpstr>Testing GOALS</vt:lpstr>
      <vt:lpstr>2-Dimensional DCT</vt:lpstr>
      <vt:lpstr>2-Dimensional DCT</vt:lpstr>
      <vt:lpstr>Scoring</vt:lpstr>
      <vt:lpstr>Overlapping Area</vt:lpstr>
      <vt:lpstr>PowerPoint Presentation</vt:lpstr>
      <vt:lpstr>Filters</vt:lpstr>
      <vt:lpstr>Frame Level Evaluation Results</vt:lpstr>
      <vt:lpstr>Github and the server</vt:lpstr>
      <vt:lpstr>Explain Train, Dev, and Eval in the process</vt:lpstr>
      <vt:lpstr>RNF Confusion Matrix</vt:lpstr>
      <vt:lpstr>RNF Decision Surfaces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Muhotasim Ahmed</dc:creator>
  <cp:lastModifiedBy>Leo Grant Berman</cp:lastModifiedBy>
  <cp:revision>10</cp:revision>
  <dcterms:created xsi:type="dcterms:W3CDTF">2024-02-09T04:16:01Z</dcterms:created>
  <dcterms:modified xsi:type="dcterms:W3CDTF">2024-11-27T18:15:36Z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0x01010091D42D6790E03B49A8362F36A11A2DAB</vt:lpwstr>
  </property>
</Properties>
</file>