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81" r:id="rId3"/>
    <p:sldId id="257" r:id="rId4"/>
    <p:sldId id="280" r:id="rId5"/>
    <p:sldId id="259" r:id="rId6"/>
    <p:sldId id="282" r:id="rId7"/>
    <p:sldId id="260" r:id="rId8"/>
    <p:sldId id="273" r:id="rId9"/>
    <p:sldId id="275" r:id="rId10"/>
    <p:sldId id="262" r:id="rId11"/>
    <p:sldId id="263" r:id="rId12"/>
    <p:sldId id="265" r:id="rId13"/>
    <p:sldId id="274" r:id="rId14"/>
    <p:sldId id="277" r:id="rId15"/>
    <p:sldId id="267" r:id="rId16"/>
    <p:sldId id="268" r:id="rId17"/>
    <p:sldId id="269" r:id="rId18"/>
    <p:sldId id="270" r:id="rId19"/>
    <p:sldId id="278" r:id="rId20"/>
    <p:sldId id="279"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31183-8A2D-4A9C-B600-8ACB7AAC2430}" v="956" dt="2024-09-27T03:13:45.614"/>
    <p1510:client id="{2E37025E-B093-5138-926F-126C500D87C4}" v="876" dt="2024-09-26T19:40:03.171"/>
    <p1510:client id="{EAD485AA-6572-0C81-0F8B-B40D3DD78545}" v="3" dt="2024-09-27T14:39:42.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28281-4187-47A4-9055-926EDF69334C}"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60B61-CCAD-470B-90AA-F7B650A0F024}" type="slidenum">
              <a:rPr lang="en-US" smtClean="0"/>
              <a:t>‹#›</a:t>
            </a:fld>
            <a:endParaRPr lang="en-US"/>
          </a:p>
        </p:txBody>
      </p:sp>
    </p:spTree>
    <p:extLst>
      <p:ext uri="{BB962C8B-B14F-4D97-AF65-F5344CB8AC3E}">
        <p14:creationId xmlns:p14="http://schemas.microsoft.com/office/powerpoint/2010/main" val="302877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(Shane) Introduce the team and the title</a:t>
            </a:r>
          </a:p>
        </p:txBody>
      </p:sp>
      <p:sp>
        <p:nvSpPr>
          <p:cNvPr id="4" name="Slide Number Placeholder 3"/>
          <p:cNvSpPr>
            <a:spLocks noGrp="1"/>
          </p:cNvSpPr>
          <p:nvPr>
            <p:ph type="sldNum" sz="quarter" idx="5"/>
          </p:nvPr>
        </p:nvSpPr>
        <p:spPr/>
        <p:txBody>
          <a:bodyPr/>
          <a:lstStyle/>
          <a:p>
            <a:fld id="{CD460B61-CCAD-470B-90AA-F7B650A0F024}" type="slidenum">
              <a:rPr lang="en-US" smtClean="0"/>
              <a:t>1</a:t>
            </a:fld>
            <a:endParaRPr lang="en-US"/>
          </a:p>
        </p:txBody>
      </p:sp>
    </p:spTree>
    <p:extLst>
      <p:ext uri="{BB962C8B-B14F-4D97-AF65-F5344CB8AC3E}">
        <p14:creationId xmlns:p14="http://schemas.microsoft.com/office/powerpoint/2010/main" val="26403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a:p>
            <a:r>
              <a:rPr lang="en-US"/>
              <a:t>In order to make machine learning easy and accessible to all, it is important for there to be an intuitive interface with many visualizations and support for the user. Here, we developed a prototype for us to follow as we will develop the UI of the web version of IMLD. In this design, a major change made from the previous one is the algorithm toolbar, where users are able to easily select between algorithms, adjust the corresponding parameters, and immediately train and evaluate the models created.</a:t>
            </a:r>
          </a:p>
        </p:txBody>
      </p:sp>
      <p:sp>
        <p:nvSpPr>
          <p:cNvPr id="4" name="Slide Number Placeholder 3"/>
          <p:cNvSpPr>
            <a:spLocks noGrp="1"/>
          </p:cNvSpPr>
          <p:nvPr>
            <p:ph type="sldNum" sz="quarter" idx="5"/>
          </p:nvPr>
        </p:nvSpPr>
        <p:spPr/>
        <p:txBody>
          <a:bodyPr/>
          <a:lstStyle/>
          <a:p>
            <a:fld id="{CD460B61-CCAD-470B-90AA-F7B650A0F024}" type="slidenum">
              <a:rPr lang="en-US" smtClean="0"/>
              <a:t>10</a:t>
            </a:fld>
            <a:endParaRPr lang="en-US"/>
          </a:p>
        </p:txBody>
      </p:sp>
    </p:spTree>
    <p:extLst>
      <p:ext uri="{BB962C8B-B14F-4D97-AF65-F5344CB8AC3E}">
        <p14:creationId xmlns:p14="http://schemas.microsoft.com/office/powerpoint/2010/main" val="158044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Discuss how important the GUI is in this application. Since ML is hard, we don’t want the interface to get in the way of the user. Make it easy for the user to learn ML. Discuss both requirements. Mention how the final metrics were based on tests done using the old IMLD.</a:t>
            </a:r>
          </a:p>
        </p:txBody>
      </p:sp>
      <p:sp>
        <p:nvSpPr>
          <p:cNvPr id="4" name="Slide Number Placeholder 3"/>
          <p:cNvSpPr>
            <a:spLocks noGrp="1"/>
          </p:cNvSpPr>
          <p:nvPr>
            <p:ph type="sldNum" sz="quarter" idx="5"/>
          </p:nvPr>
        </p:nvSpPr>
        <p:spPr/>
        <p:txBody>
          <a:bodyPr/>
          <a:lstStyle/>
          <a:p>
            <a:fld id="{CD460B61-CCAD-470B-90AA-F7B650A0F024}" type="slidenum">
              <a:rPr lang="en-US" smtClean="0"/>
              <a:t>11</a:t>
            </a:fld>
            <a:endParaRPr lang="en-US"/>
          </a:p>
        </p:txBody>
      </p:sp>
    </p:spTree>
    <p:extLst>
      <p:ext uri="{BB962C8B-B14F-4D97-AF65-F5344CB8AC3E}">
        <p14:creationId xmlns:p14="http://schemas.microsoft.com/office/powerpoint/2010/main" val="203848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Since IMLD is moving to the web, make sure that the performance can match or exceed the original IMLD.</a:t>
            </a:r>
          </a:p>
        </p:txBody>
      </p:sp>
      <p:sp>
        <p:nvSpPr>
          <p:cNvPr id="4" name="Slide Number Placeholder 3"/>
          <p:cNvSpPr>
            <a:spLocks noGrp="1"/>
          </p:cNvSpPr>
          <p:nvPr>
            <p:ph type="sldNum" sz="quarter" idx="5"/>
          </p:nvPr>
        </p:nvSpPr>
        <p:spPr/>
        <p:txBody>
          <a:bodyPr/>
          <a:lstStyle/>
          <a:p>
            <a:fld id="{CD460B61-CCAD-470B-90AA-F7B650A0F024}" type="slidenum">
              <a:rPr lang="en-US" smtClean="0"/>
              <a:t>12</a:t>
            </a:fld>
            <a:endParaRPr lang="en-US"/>
          </a:p>
        </p:txBody>
      </p:sp>
    </p:spTree>
    <p:extLst>
      <p:ext uri="{BB962C8B-B14F-4D97-AF65-F5344CB8AC3E}">
        <p14:creationId xmlns:p14="http://schemas.microsoft.com/office/powerpoint/2010/main" val="95962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To make IMLD more accessible, it will be moving to the web. Make sure that the new IMLD implementation can handle enough load to support our accessibility goals.</a:t>
            </a:r>
          </a:p>
        </p:txBody>
      </p:sp>
      <p:sp>
        <p:nvSpPr>
          <p:cNvPr id="4" name="Slide Number Placeholder 3"/>
          <p:cNvSpPr>
            <a:spLocks noGrp="1"/>
          </p:cNvSpPr>
          <p:nvPr>
            <p:ph type="sldNum" sz="quarter" idx="5"/>
          </p:nvPr>
        </p:nvSpPr>
        <p:spPr/>
        <p:txBody>
          <a:bodyPr/>
          <a:lstStyle/>
          <a:p>
            <a:fld id="{CD460B61-CCAD-470B-90AA-F7B650A0F024}" type="slidenum">
              <a:rPr lang="en-US" smtClean="0"/>
              <a:t>13</a:t>
            </a:fld>
            <a:endParaRPr lang="en-US"/>
          </a:p>
        </p:txBody>
      </p:sp>
    </p:spTree>
    <p:extLst>
      <p:ext uri="{BB962C8B-B14F-4D97-AF65-F5344CB8AC3E}">
        <p14:creationId xmlns:p14="http://schemas.microsoft.com/office/powerpoint/2010/main" val="176637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(Ray) To make IMLD more accessible, it will be moving to the web. Make sure that the new IMLD implementation can handle enough load to support our accessibility goals.</a:t>
            </a:r>
          </a:p>
        </p:txBody>
      </p:sp>
      <p:sp>
        <p:nvSpPr>
          <p:cNvPr id="4" name="Slide Number Placeholder 3"/>
          <p:cNvSpPr>
            <a:spLocks noGrp="1"/>
          </p:cNvSpPr>
          <p:nvPr>
            <p:ph type="sldNum" sz="quarter" idx="5"/>
          </p:nvPr>
        </p:nvSpPr>
        <p:spPr/>
        <p:txBody>
          <a:bodyPr/>
          <a:lstStyle/>
          <a:p>
            <a:fld id="{CD460B61-CCAD-470B-90AA-F7B650A0F024}" type="slidenum">
              <a:rPr lang="en-US" smtClean="0"/>
              <a:t>14</a:t>
            </a:fld>
            <a:endParaRPr lang="en-US"/>
          </a:p>
        </p:txBody>
      </p:sp>
    </p:spTree>
    <p:extLst>
      <p:ext uri="{BB962C8B-B14F-4D97-AF65-F5344CB8AC3E}">
        <p14:creationId xmlns:p14="http://schemas.microsoft.com/office/powerpoint/2010/main" val="122725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Discuss the top-level architecture, describing the importance of each layer.</a:t>
            </a:r>
          </a:p>
        </p:txBody>
      </p:sp>
      <p:sp>
        <p:nvSpPr>
          <p:cNvPr id="4" name="Slide Number Placeholder 3"/>
          <p:cNvSpPr>
            <a:spLocks noGrp="1"/>
          </p:cNvSpPr>
          <p:nvPr>
            <p:ph type="sldNum" sz="quarter" idx="5"/>
          </p:nvPr>
        </p:nvSpPr>
        <p:spPr/>
        <p:txBody>
          <a:bodyPr/>
          <a:lstStyle/>
          <a:p>
            <a:fld id="{CD460B61-CCAD-470B-90AA-F7B650A0F024}" type="slidenum">
              <a:rPr lang="en-US" smtClean="0"/>
              <a:t>15</a:t>
            </a:fld>
            <a:endParaRPr lang="en-US"/>
          </a:p>
        </p:txBody>
      </p:sp>
    </p:spTree>
    <p:extLst>
      <p:ext uri="{BB962C8B-B14F-4D97-AF65-F5344CB8AC3E}">
        <p14:creationId xmlns:p14="http://schemas.microsoft.com/office/powerpoint/2010/main" val="222173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 Describe the application layer. This is where all the calculations will come from. It starts with ML Tools, where all the algorithm calculations (training and evaluation) will come from. ML Tools is paired with our data generation library, that generates the various distributions that can be used to train the algorithms. The most important part of machine learning is the data, so the data generation library is very important. Finally, the IMLD Tools library connects the two, providing functionality such as decision surfaces, plotting supplements, and error rates. IMLD Tools will be what the communication layer uses.</a:t>
            </a:r>
          </a:p>
        </p:txBody>
      </p:sp>
      <p:sp>
        <p:nvSpPr>
          <p:cNvPr id="4" name="Slide Number Placeholder 3"/>
          <p:cNvSpPr>
            <a:spLocks noGrp="1"/>
          </p:cNvSpPr>
          <p:nvPr>
            <p:ph type="sldNum" sz="quarter" idx="5"/>
          </p:nvPr>
        </p:nvSpPr>
        <p:spPr/>
        <p:txBody>
          <a:bodyPr/>
          <a:lstStyle/>
          <a:p>
            <a:fld id="{CD460B61-CCAD-470B-90AA-F7B650A0F024}" type="slidenum">
              <a:rPr lang="en-US" smtClean="0"/>
              <a:t>16</a:t>
            </a:fld>
            <a:endParaRPr lang="en-US"/>
          </a:p>
        </p:txBody>
      </p:sp>
    </p:spTree>
    <p:extLst>
      <p:ext uri="{BB962C8B-B14F-4D97-AF65-F5344CB8AC3E}">
        <p14:creationId xmlns:p14="http://schemas.microsoft.com/office/powerpoint/2010/main" val="246080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 Discuss the communication layer and how it interfaces with the application layer. Discuss the important of each component. The components will be a web framework (Flask), and a web server (Apache). The layer starts with Flask, where the IMLD Tools library is exposed to the internet. Flask contains the logic for serving the client requests. The requests and responses are passed through an Apache server. The Apache server handles the HTTP requests, handling security and managing load. Discuss how the combination of Flask and Apache can make a production app.</a:t>
            </a:r>
          </a:p>
        </p:txBody>
      </p:sp>
      <p:sp>
        <p:nvSpPr>
          <p:cNvPr id="4" name="Slide Number Placeholder 3"/>
          <p:cNvSpPr>
            <a:spLocks noGrp="1"/>
          </p:cNvSpPr>
          <p:nvPr>
            <p:ph type="sldNum" sz="quarter" idx="5"/>
          </p:nvPr>
        </p:nvSpPr>
        <p:spPr/>
        <p:txBody>
          <a:bodyPr/>
          <a:lstStyle/>
          <a:p>
            <a:fld id="{CD460B61-CCAD-470B-90AA-F7B650A0F024}" type="slidenum">
              <a:rPr lang="en-US" smtClean="0"/>
              <a:t>17</a:t>
            </a:fld>
            <a:endParaRPr lang="en-US"/>
          </a:p>
        </p:txBody>
      </p:sp>
    </p:spTree>
    <p:extLst>
      <p:ext uri="{BB962C8B-B14F-4D97-AF65-F5344CB8AC3E}">
        <p14:creationId xmlns:p14="http://schemas.microsoft.com/office/powerpoint/2010/main" val="280762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(Kayla) The presentation layer presents the backend to the user. The user’s browser will make requests to the communication layer through the Apache server. Users can select options that will make requests to the communication layer, acting as if a desktop app would.</a:t>
            </a:r>
          </a:p>
        </p:txBody>
      </p:sp>
      <p:sp>
        <p:nvSpPr>
          <p:cNvPr id="4" name="Slide Number Placeholder 3"/>
          <p:cNvSpPr>
            <a:spLocks noGrp="1"/>
          </p:cNvSpPr>
          <p:nvPr>
            <p:ph type="sldNum" sz="quarter" idx="5"/>
          </p:nvPr>
        </p:nvSpPr>
        <p:spPr/>
        <p:txBody>
          <a:bodyPr/>
          <a:lstStyle/>
          <a:p>
            <a:fld id="{CD460B61-CCAD-470B-90AA-F7B650A0F024}" type="slidenum">
              <a:rPr lang="en-US" smtClean="0"/>
              <a:t>18</a:t>
            </a:fld>
            <a:endParaRPr lang="en-US"/>
          </a:p>
        </p:txBody>
      </p:sp>
    </p:spTree>
    <p:extLst>
      <p:ext uri="{BB962C8B-B14F-4D97-AF65-F5344CB8AC3E}">
        <p14:creationId xmlns:p14="http://schemas.microsoft.com/office/powerpoint/2010/main" val="166498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Here are some of the benchmarks that were tested in order to generate some of the requirements mentioned previously:</a:t>
            </a:r>
          </a:p>
          <a:p>
            <a:pPr marL="171450" indent="-171450">
              <a:buFont typeface="Arial"/>
              <a:buChar char="•"/>
            </a:pPr>
            <a:r>
              <a:rPr lang="en-US"/>
              <a:t>Top Left: Algorithm Performance for each algorithm on both training and evaluation</a:t>
            </a:r>
          </a:p>
          <a:p>
            <a:pPr marL="171450" indent="-171450">
              <a:buFont typeface="Arial"/>
              <a:buChar char="•"/>
            </a:pPr>
            <a:r>
              <a:rPr lang="en-US"/>
              <a:t>Bottom Left: Load Time for 3 different vector sizes - 10k, 50k, 100k</a:t>
            </a:r>
          </a:p>
          <a:p>
            <a:pPr marL="171450" indent="-171450">
              <a:buFont typeface="Arial"/>
              <a:buChar char="•"/>
            </a:pPr>
            <a:r>
              <a:rPr lang="en-US"/>
              <a:t>Right: UI Testing on 3 different tasks – loading in training and eval datasets, training that data, and then evaluating that data</a:t>
            </a:r>
          </a:p>
        </p:txBody>
      </p:sp>
      <p:sp>
        <p:nvSpPr>
          <p:cNvPr id="4" name="Slide Number Placeholder 3"/>
          <p:cNvSpPr>
            <a:spLocks noGrp="1"/>
          </p:cNvSpPr>
          <p:nvPr>
            <p:ph type="sldNum" sz="quarter" idx="5"/>
          </p:nvPr>
        </p:nvSpPr>
        <p:spPr/>
        <p:txBody>
          <a:bodyPr/>
          <a:lstStyle/>
          <a:p>
            <a:fld id="{CD460B61-CCAD-470B-90AA-F7B650A0F024}" type="slidenum">
              <a:rPr lang="en-US" smtClean="0"/>
              <a:t>19</a:t>
            </a:fld>
            <a:endParaRPr lang="en-US"/>
          </a:p>
        </p:txBody>
      </p:sp>
    </p:spTree>
    <p:extLst>
      <p:ext uri="{BB962C8B-B14F-4D97-AF65-F5344CB8AC3E}">
        <p14:creationId xmlns:p14="http://schemas.microsoft.com/office/powerpoint/2010/main" val="20563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Quickly discuss how the future is AI and how students need to learn it.</a:t>
            </a:r>
          </a:p>
        </p:txBody>
      </p:sp>
      <p:sp>
        <p:nvSpPr>
          <p:cNvPr id="4" name="Slide Number Placeholder 3"/>
          <p:cNvSpPr>
            <a:spLocks noGrp="1"/>
          </p:cNvSpPr>
          <p:nvPr>
            <p:ph type="sldNum" sz="quarter" idx="5"/>
          </p:nvPr>
        </p:nvSpPr>
        <p:spPr/>
        <p:txBody>
          <a:bodyPr/>
          <a:lstStyle/>
          <a:p>
            <a:fld id="{CD460B61-CCAD-470B-90AA-F7B650A0F024}" type="slidenum">
              <a:rPr lang="en-US" smtClean="0"/>
              <a:t>2</a:t>
            </a:fld>
            <a:endParaRPr lang="en-US"/>
          </a:p>
        </p:txBody>
      </p:sp>
    </p:spTree>
    <p:extLst>
      <p:ext uri="{BB962C8B-B14F-4D97-AF65-F5344CB8AC3E}">
        <p14:creationId xmlns:p14="http://schemas.microsoft.com/office/powerpoint/2010/main" val="321633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In the future, we will be performing the same tests to determine how the new application compares to the benchmarks</a:t>
            </a:r>
          </a:p>
          <a:p>
            <a:pPr marL="228600" indent="-228600">
              <a:buAutoNum type="arabicPeriod"/>
            </a:pPr>
            <a:r>
              <a:rPr lang="en-US"/>
              <a:t>Obviously, we expect slower performance in algorithm performance as there is a communication layer with the web servers. However, we will also test a local version where users can download it, where performance should be comparable.</a:t>
            </a:r>
          </a:p>
          <a:p>
            <a:pPr marL="228600" indent="-228600">
              <a:buAutoNum type="arabicPeriod"/>
            </a:pPr>
            <a:r>
              <a:rPr lang="en-US"/>
              <a:t>In terms of UI, we noticed in the legacy version, people took some time to realize that training a model required two steps: selecting and algorithm and then processing it. We hope that this time will improve with the new algorithm toolbar. The same goes for eval, as it will also be included in the toolbar.</a:t>
            </a:r>
          </a:p>
        </p:txBody>
      </p:sp>
      <p:sp>
        <p:nvSpPr>
          <p:cNvPr id="4" name="Slide Number Placeholder 3"/>
          <p:cNvSpPr>
            <a:spLocks noGrp="1"/>
          </p:cNvSpPr>
          <p:nvPr>
            <p:ph type="sldNum" sz="quarter" idx="5"/>
          </p:nvPr>
        </p:nvSpPr>
        <p:spPr/>
        <p:txBody>
          <a:bodyPr/>
          <a:lstStyle/>
          <a:p>
            <a:fld id="{CD460B61-CCAD-470B-90AA-F7B650A0F024}" type="slidenum">
              <a:rPr lang="en-US" smtClean="0"/>
              <a:t>20</a:t>
            </a:fld>
            <a:endParaRPr lang="en-US"/>
          </a:p>
        </p:txBody>
      </p:sp>
    </p:spTree>
    <p:extLst>
      <p:ext uri="{BB962C8B-B14F-4D97-AF65-F5344CB8AC3E}">
        <p14:creationId xmlns:p14="http://schemas.microsoft.com/office/powerpoint/2010/main" val="2119143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Discuss the milestones for the semester here. Ultimately should end with a prototype for the ML class to test.</a:t>
            </a:r>
          </a:p>
        </p:txBody>
      </p:sp>
      <p:sp>
        <p:nvSpPr>
          <p:cNvPr id="4" name="Slide Number Placeholder 3"/>
          <p:cNvSpPr>
            <a:spLocks noGrp="1"/>
          </p:cNvSpPr>
          <p:nvPr>
            <p:ph type="sldNum" sz="quarter" idx="5"/>
          </p:nvPr>
        </p:nvSpPr>
        <p:spPr/>
        <p:txBody>
          <a:bodyPr/>
          <a:lstStyle/>
          <a:p>
            <a:fld id="{CD460B61-CCAD-470B-90AA-F7B650A0F024}" type="slidenum">
              <a:rPr lang="en-US" smtClean="0"/>
              <a:t>21</a:t>
            </a:fld>
            <a:endParaRPr lang="en-US"/>
          </a:p>
        </p:txBody>
      </p:sp>
    </p:spTree>
    <p:extLst>
      <p:ext uri="{BB962C8B-B14F-4D97-AF65-F5344CB8AC3E}">
        <p14:creationId xmlns:p14="http://schemas.microsoft.com/office/powerpoint/2010/main" val="328243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(Shane) Ask if anybody has any questions</a:t>
            </a:r>
          </a:p>
        </p:txBody>
      </p:sp>
      <p:sp>
        <p:nvSpPr>
          <p:cNvPr id="4" name="Slide Number Placeholder 3"/>
          <p:cNvSpPr>
            <a:spLocks noGrp="1"/>
          </p:cNvSpPr>
          <p:nvPr>
            <p:ph type="sldNum" sz="quarter" idx="5"/>
          </p:nvPr>
        </p:nvSpPr>
        <p:spPr/>
        <p:txBody>
          <a:bodyPr/>
          <a:lstStyle/>
          <a:p>
            <a:fld id="{CD460B61-CCAD-470B-90AA-F7B650A0F024}" type="slidenum">
              <a:rPr lang="en-US" smtClean="0"/>
              <a:t>22</a:t>
            </a:fld>
            <a:endParaRPr lang="en-US"/>
          </a:p>
        </p:txBody>
      </p:sp>
    </p:spTree>
    <p:extLst>
      <p:ext uri="{BB962C8B-B14F-4D97-AF65-F5344CB8AC3E}">
        <p14:creationId xmlns:p14="http://schemas.microsoft.com/office/powerpoint/2010/main" val="57089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Ask how many people have used machine learning and how if people are comfortable using it. Start showing the problem of machine learning is how to learn due to math and visualizations. </a:t>
            </a:r>
          </a:p>
        </p:txBody>
      </p:sp>
      <p:sp>
        <p:nvSpPr>
          <p:cNvPr id="4" name="Slide Number Placeholder 3"/>
          <p:cNvSpPr>
            <a:spLocks noGrp="1"/>
          </p:cNvSpPr>
          <p:nvPr>
            <p:ph type="sldNum" sz="quarter" idx="5"/>
          </p:nvPr>
        </p:nvSpPr>
        <p:spPr/>
        <p:txBody>
          <a:bodyPr/>
          <a:lstStyle/>
          <a:p>
            <a:fld id="{CD460B61-CCAD-470B-90AA-F7B650A0F024}" type="slidenum">
              <a:rPr lang="en-US" smtClean="0"/>
              <a:t>3</a:t>
            </a:fld>
            <a:endParaRPr lang="en-US"/>
          </a:p>
        </p:txBody>
      </p:sp>
    </p:spTree>
    <p:extLst>
      <p:ext uri="{BB962C8B-B14F-4D97-AF65-F5344CB8AC3E}">
        <p14:creationId xmlns:p14="http://schemas.microsoft.com/office/powerpoint/2010/main" val="271475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Pose the problem we are trying to solve. Trying to “demystify” machine learning.</a:t>
            </a:r>
          </a:p>
        </p:txBody>
      </p:sp>
      <p:sp>
        <p:nvSpPr>
          <p:cNvPr id="4" name="Slide Number Placeholder 3"/>
          <p:cNvSpPr>
            <a:spLocks noGrp="1"/>
          </p:cNvSpPr>
          <p:nvPr>
            <p:ph type="sldNum" sz="quarter" idx="5"/>
          </p:nvPr>
        </p:nvSpPr>
        <p:spPr/>
        <p:txBody>
          <a:bodyPr/>
          <a:lstStyle/>
          <a:p>
            <a:fld id="{CD460B61-CCAD-470B-90AA-F7B650A0F024}" type="slidenum">
              <a:rPr lang="en-US" smtClean="0"/>
              <a:t>4</a:t>
            </a:fld>
            <a:endParaRPr lang="en-US"/>
          </a:p>
        </p:txBody>
      </p:sp>
    </p:spTree>
    <p:extLst>
      <p:ext uri="{BB962C8B-B14F-4D97-AF65-F5344CB8AC3E}">
        <p14:creationId xmlns:p14="http://schemas.microsoft.com/office/powerpoint/2010/main" val="250261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Briefly describe the solution to the problem. Do not go too in detail.</a:t>
            </a:r>
          </a:p>
        </p:txBody>
      </p:sp>
      <p:sp>
        <p:nvSpPr>
          <p:cNvPr id="4" name="Slide Number Placeholder 3"/>
          <p:cNvSpPr>
            <a:spLocks noGrp="1"/>
          </p:cNvSpPr>
          <p:nvPr>
            <p:ph type="sldNum" sz="quarter" idx="5"/>
          </p:nvPr>
        </p:nvSpPr>
        <p:spPr/>
        <p:txBody>
          <a:bodyPr/>
          <a:lstStyle/>
          <a:p>
            <a:fld id="{CD460B61-CCAD-470B-90AA-F7B650A0F024}" type="slidenum">
              <a:rPr lang="en-US" smtClean="0"/>
              <a:t>5</a:t>
            </a:fld>
            <a:endParaRPr lang="en-US"/>
          </a:p>
        </p:txBody>
      </p:sp>
    </p:spTree>
    <p:extLst>
      <p:ext uri="{BB962C8B-B14F-4D97-AF65-F5344CB8AC3E}">
        <p14:creationId xmlns:p14="http://schemas.microsoft.com/office/powerpoint/2010/main" val="391830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(Shane) Go through the history of IMLD. Discuss how it started as a Java Applet. Java Applets began to deprecate by mid 2010s. IMLD was then revived in 2021 as a Python app. To keep up with the times and reach a bigger audience, we are looking to transform IMLD into its next iteration.</a:t>
            </a:r>
          </a:p>
        </p:txBody>
      </p:sp>
      <p:sp>
        <p:nvSpPr>
          <p:cNvPr id="4" name="Slide Number Placeholder 3"/>
          <p:cNvSpPr>
            <a:spLocks noGrp="1"/>
          </p:cNvSpPr>
          <p:nvPr>
            <p:ph type="sldNum" sz="quarter" idx="5"/>
          </p:nvPr>
        </p:nvSpPr>
        <p:spPr/>
        <p:txBody>
          <a:bodyPr/>
          <a:lstStyle/>
          <a:p>
            <a:fld id="{CD460B61-CCAD-470B-90AA-F7B650A0F024}" type="slidenum">
              <a:rPr lang="en-US" smtClean="0"/>
              <a:t>6</a:t>
            </a:fld>
            <a:endParaRPr lang="en-US"/>
          </a:p>
        </p:txBody>
      </p:sp>
    </p:spTree>
    <p:extLst>
      <p:ext uri="{BB962C8B-B14F-4D97-AF65-F5344CB8AC3E}">
        <p14:creationId xmlns:p14="http://schemas.microsoft.com/office/powerpoint/2010/main" val="107841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a:t>
            </a:r>
          </a:p>
          <a:p>
            <a:r>
              <a:rPr lang="en-US" dirty="0"/>
              <a:t>As Shane mentioned, there is a demanding need for visualizations in machine learning, as it provides a good way to visualize what is happening.</a:t>
            </a:r>
          </a:p>
          <a:p>
            <a:r>
              <a:rPr lang="en-US" dirty="0"/>
              <a:t>So the heart of our application is the core logic, which is responsible for taking in training data, and then applying a machine learning algorithm, which then outputs a trained model. Essentially, this is a classification of the data sets to determine where they belong. Imagine a dataset of a bunch of points of cats and dogs, and the algorithm is trying to classify those points into the proper groups.</a:t>
            </a:r>
          </a:p>
        </p:txBody>
      </p:sp>
      <p:sp>
        <p:nvSpPr>
          <p:cNvPr id="4" name="Slide Number Placeholder 3"/>
          <p:cNvSpPr>
            <a:spLocks noGrp="1"/>
          </p:cNvSpPr>
          <p:nvPr>
            <p:ph type="sldNum" sz="quarter" idx="5"/>
          </p:nvPr>
        </p:nvSpPr>
        <p:spPr/>
        <p:txBody>
          <a:bodyPr/>
          <a:lstStyle/>
          <a:p>
            <a:fld id="{CD460B61-CCAD-470B-90AA-F7B650A0F024}" type="slidenum">
              <a:rPr lang="en-US" smtClean="0"/>
              <a:t>7</a:t>
            </a:fld>
            <a:endParaRPr lang="en-US"/>
          </a:p>
        </p:txBody>
      </p:sp>
    </p:spTree>
    <p:extLst>
      <p:ext uri="{BB962C8B-B14F-4D97-AF65-F5344CB8AC3E}">
        <p14:creationId xmlns:p14="http://schemas.microsoft.com/office/powerpoint/2010/main" val="113181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 </a:t>
            </a:r>
          </a:p>
          <a:p>
            <a:r>
              <a:rPr lang="en-US"/>
              <a:t>So how many of you have used ChatGPT before? And how many of you have noticed that it can give you wrong answers, especially in math calculations? So here, using the trained model and inputting an unseen dataset, similar to asking a question to ChatGPT, a trained LLM, we then receive an evaluation output, similar to a ChatGPT response. Above, we can see the limitations of how a model can produce wrong answers, similar to ChatGPT giving you the wrong calculation. Visualization is a great tool as it provides the users, especially those unfamiliar with machine learning, to see the limitations of the modeling and how it can be improved.</a:t>
            </a:r>
          </a:p>
        </p:txBody>
      </p:sp>
      <p:sp>
        <p:nvSpPr>
          <p:cNvPr id="4" name="Slide Number Placeholder 3"/>
          <p:cNvSpPr>
            <a:spLocks noGrp="1"/>
          </p:cNvSpPr>
          <p:nvPr>
            <p:ph type="sldNum" sz="quarter" idx="5"/>
          </p:nvPr>
        </p:nvSpPr>
        <p:spPr/>
        <p:txBody>
          <a:bodyPr/>
          <a:lstStyle/>
          <a:p>
            <a:fld id="{CD460B61-CCAD-470B-90AA-F7B650A0F024}" type="slidenum">
              <a:rPr lang="en-US" smtClean="0"/>
              <a:t>8</a:t>
            </a:fld>
            <a:endParaRPr lang="en-US"/>
          </a:p>
        </p:txBody>
      </p:sp>
    </p:spTree>
    <p:extLst>
      <p:ext uri="{BB962C8B-B14F-4D97-AF65-F5344CB8AC3E}">
        <p14:creationId xmlns:p14="http://schemas.microsoft.com/office/powerpoint/2010/main" val="340808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(Brian)</a:t>
            </a:r>
          </a:p>
          <a:p>
            <a:r>
              <a:rPr lang="en-US">
                <a:latin typeface="Calibri"/>
                <a:cs typeface="Calibri"/>
              </a:rPr>
              <a:t>Obviously, as we are transitioning to a web application version of IMLD, there are many benefits that come with this.</a:t>
            </a:r>
          </a:p>
          <a:p>
            <a:r>
              <a:rPr lang="en-US">
                <a:latin typeface="Calibri"/>
                <a:cs typeface="Calibri"/>
              </a:rPr>
              <a:t>Go through the list of the benefits on the slide.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CD460B61-CCAD-470B-90AA-F7B650A0F024}" type="slidenum">
              <a:rPr lang="en-US" smtClean="0"/>
              <a:t>9</a:t>
            </a:fld>
            <a:endParaRPr lang="en-US"/>
          </a:p>
        </p:txBody>
      </p:sp>
    </p:spTree>
    <p:extLst>
      <p:ext uri="{BB962C8B-B14F-4D97-AF65-F5344CB8AC3E}">
        <p14:creationId xmlns:p14="http://schemas.microsoft.com/office/powerpoint/2010/main" val="402640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2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5360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248981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05669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A62F6A-10D9-48BA-AAF8-011E950245C3}"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C4D50-92C6-4ABF-A6C9-BC1784C55B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2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62F6A-10D9-48BA-AAF8-011E950245C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3054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A62F6A-10D9-48BA-AAF8-011E950245C3}"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418454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A62F6A-10D9-48BA-AAF8-011E950245C3}"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245938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A62F6A-10D9-48BA-AAF8-011E950245C3}" type="datetimeFigureOut">
              <a:rPr lang="en-US" smtClean="0"/>
              <a:t>9/27/2024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189131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A62F6A-10D9-48BA-AAF8-011E950245C3}" type="datetimeFigureOut">
              <a:rPr lang="en-US" smtClean="0"/>
              <a:t>9/27/2024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0C4D50-92C6-4ABF-A6C9-BC1784C55BDA}" type="slidenum">
              <a:rPr lang="en-US" smtClean="0"/>
              <a:t>‹#›</a:t>
            </a:fld>
            <a:endParaRPr lang="en-US"/>
          </a:p>
        </p:txBody>
      </p:sp>
    </p:spTree>
    <p:extLst>
      <p:ext uri="{BB962C8B-B14F-4D97-AF65-F5344CB8AC3E}">
        <p14:creationId xmlns:p14="http://schemas.microsoft.com/office/powerpoint/2010/main" val="29127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62F6A-10D9-48BA-AAF8-011E950245C3}"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C4D50-92C6-4ABF-A6C9-BC1784C55BDA}" type="slidenum">
              <a:rPr lang="en-US" smtClean="0"/>
              <a:t>‹#›</a:t>
            </a:fld>
            <a:endParaRPr lang="en-US"/>
          </a:p>
        </p:txBody>
      </p:sp>
    </p:spTree>
    <p:extLst>
      <p:ext uri="{BB962C8B-B14F-4D97-AF65-F5344CB8AC3E}">
        <p14:creationId xmlns:p14="http://schemas.microsoft.com/office/powerpoint/2010/main" val="13961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A62F6A-10D9-48BA-AAF8-011E950245C3}" type="datetimeFigureOut">
              <a:rPr lang="en-US" smtClean="0"/>
              <a:t>9/27/2024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0C4D50-92C6-4ABF-A6C9-BC1784C55BD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557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m/news/technology-302905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upplychaintoday.com/artificial-intelligence-machine-learning-job-risk/" TargetMode="External"/><Relationship Id="rId4" Type="http://schemas.openxmlformats.org/officeDocument/2006/relationships/hyperlink" Target="https://bothsidesofthetable.com/mark-cuban-on-why-you-need-to-study-artificial-intelligence-or-youll-be-a-dinosaur-in-3-years-db3447bea1b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65138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apers.ssrn.com/sol3/papers.cfm?abstract_id=58720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7DDDFB-40AA-49DF-8CC0-2110FB01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26E26-D16A-F037-151F-D791A2F6CB5A}"/>
              </a:ext>
            </a:extLst>
          </p:cNvPr>
          <p:cNvSpPr>
            <a:spLocks noGrp="1"/>
          </p:cNvSpPr>
          <p:nvPr>
            <p:ph type="ctrTitle"/>
          </p:nvPr>
        </p:nvSpPr>
        <p:spPr>
          <a:xfrm>
            <a:off x="638423" y="3766457"/>
            <a:ext cx="10909073" cy="1654629"/>
          </a:xfrm>
        </p:spPr>
        <p:txBody>
          <a:bodyPr vert="horz" lIns="91440" tIns="45720" rIns="91440" bIns="45720" rtlCol="0">
            <a:normAutofit/>
          </a:bodyPr>
          <a:lstStyle/>
          <a:p>
            <a:pPr algn="ctr"/>
            <a:r>
              <a:rPr lang="en-US" sz="6000" kern="1200">
                <a:latin typeface="+mj-lt"/>
                <a:ea typeface="+mj-ea"/>
                <a:cs typeface="+mj-cs"/>
              </a:rPr>
              <a:t>ISIP Machine Learning Demonstration</a:t>
            </a:r>
          </a:p>
        </p:txBody>
      </p:sp>
      <p:sp>
        <p:nvSpPr>
          <p:cNvPr id="3" name="Subtitle 2">
            <a:extLst>
              <a:ext uri="{FF2B5EF4-FFF2-40B4-BE49-F238E27FC236}">
                <a16:creationId xmlns:a16="http://schemas.microsoft.com/office/drawing/2014/main" id="{1A38C505-42D9-737E-FBFE-E0EF4188C495}"/>
              </a:ext>
            </a:extLst>
          </p:cNvPr>
          <p:cNvSpPr>
            <a:spLocks noGrp="1"/>
          </p:cNvSpPr>
          <p:nvPr>
            <p:ph type="subTitle" idx="1"/>
          </p:nvPr>
        </p:nvSpPr>
        <p:spPr>
          <a:xfrm>
            <a:off x="1281474" y="5496089"/>
            <a:ext cx="9622971" cy="771743"/>
          </a:xfrm>
        </p:spPr>
        <p:txBody>
          <a:bodyPr vert="horz" lIns="91440" tIns="45720" rIns="91440" bIns="45720" rtlCol="0">
            <a:normAutofit/>
          </a:bodyPr>
          <a:lstStyle/>
          <a:p>
            <a:pPr algn="ctr"/>
            <a:r>
              <a:rPr lang="en-US" sz="1700">
                <a:solidFill>
                  <a:schemeClr val="tx1">
                    <a:lumMod val="85000"/>
                    <a:lumOff val="15000"/>
                  </a:schemeClr>
                </a:solidFill>
              </a:rPr>
              <a:t>Shane McNicholas, Brian Thai, Kayla Toner, Raynel Lopez-morel</a:t>
            </a:r>
          </a:p>
          <a:p>
            <a:pPr algn="ctr"/>
            <a:r>
              <a:rPr lang="en-US" sz="1700">
                <a:solidFill>
                  <a:schemeClr val="tx1">
                    <a:lumMod val="85000"/>
                    <a:lumOff val="15000"/>
                  </a:schemeClr>
                </a:solidFill>
              </a:rPr>
              <a:t>In Collaboration with The institute for signal and information processing</a:t>
            </a:r>
          </a:p>
        </p:txBody>
      </p:sp>
      <p:pic>
        <p:nvPicPr>
          <p:cNvPr id="4" name="Picture 3" descr="A computer and computer parts on a black background&#10;&#10;Description automatically generated">
            <a:extLst>
              <a:ext uri="{FF2B5EF4-FFF2-40B4-BE49-F238E27FC236}">
                <a16:creationId xmlns:a16="http://schemas.microsoft.com/office/drawing/2014/main" id="{B0DDD055-945D-761E-F5FE-43B77C35784E}"/>
              </a:ext>
            </a:extLst>
          </p:cNvPr>
          <p:cNvPicPr>
            <a:picLocks noChangeAspect="1"/>
          </p:cNvPicPr>
          <p:nvPr/>
        </p:nvPicPr>
        <p:blipFill>
          <a:blip r:embed="rId3"/>
          <a:stretch>
            <a:fillRect/>
          </a:stretch>
        </p:blipFill>
        <p:spPr>
          <a:xfrm>
            <a:off x="3132424" y="211102"/>
            <a:ext cx="5921070" cy="3495484"/>
          </a:xfrm>
          <a:prstGeom prst="rect">
            <a:avLst/>
          </a:prstGeom>
        </p:spPr>
      </p:pic>
      <p:cxnSp>
        <p:nvCxnSpPr>
          <p:cNvPr id="19" name="Straight Connector 18">
            <a:extLst>
              <a:ext uri="{FF2B5EF4-FFF2-40B4-BE49-F238E27FC236}">
                <a16:creationId xmlns:a16="http://schemas.microsoft.com/office/drawing/2014/main" id="{011DDDDD-6700-45E0-BAAD-E0545B1A1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90FBE95-F1FA-4B84-A331-ED3A64A6B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758D0B1-7F15-4582-8198-F5FF2D2EF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9734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14187-2EB8-43D3-53DA-935A0FCAF40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The Prototype</a:t>
            </a:r>
          </a:p>
        </p:txBody>
      </p:sp>
      <p:pic>
        <p:nvPicPr>
          <p:cNvPr id="6" name="Content Placeholder 5" descr="A screenshot of a graph&#10;&#10;Description automatically generated">
            <a:extLst>
              <a:ext uri="{FF2B5EF4-FFF2-40B4-BE49-F238E27FC236}">
                <a16:creationId xmlns:a16="http://schemas.microsoft.com/office/drawing/2014/main" id="{4F432B3A-C2D8-133F-7325-1E99ECEE0F1F}"/>
              </a:ext>
            </a:extLst>
          </p:cNvPr>
          <p:cNvPicPr>
            <a:picLocks noGrp="1" noChangeAspect="1"/>
          </p:cNvPicPr>
          <p:nvPr>
            <p:ph idx="1"/>
          </p:nvPr>
        </p:nvPicPr>
        <p:blipFill>
          <a:blip r:embed="rId3"/>
          <a:stretch>
            <a:fillRect/>
          </a:stretch>
        </p:blipFill>
        <p:spPr>
          <a:xfrm>
            <a:off x="633999" y="1387264"/>
            <a:ext cx="6912217" cy="3559790"/>
          </a:xfrm>
          <a:prstGeom prst="rect">
            <a:avLst/>
          </a:prstGeom>
        </p:spPr>
      </p:pic>
      <p:cxnSp>
        <p:nvCxnSpPr>
          <p:cNvPr id="19" name="Straight Connector 18">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824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A8EB-8962-EE27-B923-14A87151B79D}"/>
              </a:ext>
            </a:extLst>
          </p:cNvPr>
          <p:cNvSpPr>
            <a:spLocks noGrp="1"/>
          </p:cNvSpPr>
          <p:nvPr>
            <p:ph type="title"/>
          </p:nvPr>
        </p:nvSpPr>
        <p:spPr/>
        <p:txBody>
          <a:bodyPr/>
          <a:lstStyle/>
          <a:p>
            <a:pPr algn="ctr"/>
            <a:r>
              <a:rPr lang="en-US"/>
              <a:t> Design Requirements  - Usability</a:t>
            </a:r>
            <a:endParaRPr lang="en-US">
              <a:ea typeface="Calibri Light"/>
              <a:cs typeface="Calibri Light"/>
            </a:endParaRPr>
          </a:p>
        </p:txBody>
      </p:sp>
      <p:graphicFrame>
        <p:nvGraphicFramePr>
          <p:cNvPr id="10" name="Table 9">
            <a:extLst>
              <a:ext uri="{FF2B5EF4-FFF2-40B4-BE49-F238E27FC236}">
                <a16:creationId xmlns:a16="http://schemas.microsoft.com/office/drawing/2014/main" id="{9204FA5B-8E04-4F20-96A5-EA9F80221219}"/>
              </a:ext>
            </a:extLst>
          </p:cNvPr>
          <p:cNvGraphicFramePr>
            <a:graphicFrameLocks noGrp="1"/>
          </p:cNvGraphicFramePr>
          <p:nvPr>
            <p:extLst>
              <p:ext uri="{D42A27DB-BD31-4B8C-83A1-F6EECF244321}">
                <p14:modId xmlns:p14="http://schemas.microsoft.com/office/powerpoint/2010/main" val="2450815080"/>
              </p:ext>
            </p:extLst>
          </p:nvPr>
        </p:nvGraphicFramePr>
        <p:xfrm>
          <a:off x="1193321" y="2070339"/>
          <a:ext cx="9963352" cy="4034790"/>
        </p:xfrm>
        <a:graphic>
          <a:graphicData uri="http://schemas.openxmlformats.org/drawingml/2006/table">
            <a:tbl>
              <a:tblPr firstRow="1" bandRow="1">
                <a:tableStyleId>{5C22544A-7EE6-4342-B048-85BDC9FD1C3A}</a:tableStyleId>
              </a:tblPr>
              <a:tblGrid>
                <a:gridCol w="2222500">
                  <a:extLst>
                    <a:ext uri="{9D8B030D-6E8A-4147-A177-3AD203B41FA5}">
                      <a16:colId xmlns:a16="http://schemas.microsoft.com/office/drawing/2014/main" val="1230234444"/>
                    </a:ext>
                  </a:extLst>
                </a:gridCol>
                <a:gridCol w="2143125">
                  <a:extLst>
                    <a:ext uri="{9D8B030D-6E8A-4147-A177-3AD203B41FA5}">
                      <a16:colId xmlns:a16="http://schemas.microsoft.com/office/drawing/2014/main" val="3833230157"/>
                    </a:ext>
                  </a:extLst>
                </a:gridCol>
                <a:gridCol w="1889125">
                  <a:extLst>
                    <a:ext uri="{9D8B030D-6E8A-4147-A177-3AD203B41FA5}">
                      <a16:colId xmlns:a16="http://schemas.microsoft.com/office/drawing/2014/main" val="926908583"/>
                    </a:ext>
                  </a:extLst>
                </a:gridCol>
                <a:gridCol w="3708602">
                  <a:extLst>
                    <a:ext uri="{9D8B030D-6E8A-4147-A177-3AD203B41FA5}">
                      <a16:colId xmlns:a16="http://schemas.microsoft.com/office/drawing/2014/main" val="2320288528"/>
                    </a:ext>
                  </a:extLst>
                </a:gridCol>
              </a:tblGrid>
              <a:tr h="409347">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Requirement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algn="ct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2430601728"/>
                  </a:ext>
                </a:extLst>
              </a:tr>
              <a:tr h="666750">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Intuitive Data Loading Feature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Time to Complete Task</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&lt; 25 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Make sure it is intuitive to upload datasets.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4271179005"/>
                  </a:ext>
                </a:extLst>
              </a:tr>
              <a:tr h="777875">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Intuitive Algorithm Selection Feature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Time to Complete Task</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&lt; 35 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Make sure it is intuitive to select algorithms and train models.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4071867674"/>
                  </a:ext>
                </a:extLst>
              </a:tr>
              <a:tr h="777875">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Intuitive Model Evaluation Feature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Time to Complete Task</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&lt; 7 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Make sure it is intuitive to evaluate trained models on datasets.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536617211"/>
                  </a:ext>
                </a:extLst>
              </a:tr>
              <a:tr h="1381125">
                <a:tc>
                  <a:txBody>
                    <a:bodyPr/>
                    <a:lstStyle/>
                    <a:p>
                      <a:pPr lvl="0" algn="ctr">
                        <a:lnSpc>
                          <a:spcPts val="1370"/>
                        </a:lnSpc>
                        <a:buNone/>
                      </a:pPr>
                      <a:r>
                        <a:rPr lang="en-US" sz="1600" b="0" i="0" u="none" strike="noStrike" noProof="0">
                          <a:solidFill>
                            <a:srgbClr val="000000"/>
                          </a:solidFill>
                          <a:effectLst/>
                          <a:latin typeface="Calibri"/>
                        </a:rPr>
                        <a:t>Scalability</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b="0" i="0" u="none" strike="noStrike" noProof="0">
                          <a:solidFill>
                            <a:srgbClr val="000000"/>
                          </a:solidFill>
                          <a:effectLst/>
                          <a:latin typeface="Calibri"/>
                        </a:rPr>
                        <a:t>Users</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b="0" i="0" u="none" strike="noStrike" noProof="0">
                          <a:solidFill>
                            <a:srgbClr val="000000"/>
                          </a:solidFill>
                          <a:effectLst/>
                          <a:latin typeface="Calibri"/>
                        </a:rPr>
                        <a:t>Maintain ideal performance while 100+ users/bots are interacting with the app online</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b="0" i="0" u="none" strike="noStrike" noProof="0">
                          <a:solidFill>
                            <a:srgbClr val="000000"/>
                          </a:solidFill>
                          <a:effectLst/>
                          <a:latin typeface="Calibri"/>
                        </a:rPr>
                        <a:t>The goal of this project is to build a product that can be used by people all over the world. Make sure that it can scale to handle decent load.</a:t>
                      </a:r>
                      <a:endParaRPr lang="en-US" sz="160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587887528"/>
                  </a:ext>
                </a:extLst>
              </a:tr>
            </a:tbl>
          </a:graphicData>
        </a:graphic>
      </p:graphicFrame>
    </p:spTree>
    <p:extLst>
      <p:ext uri="{BB962C8B-B14F-4D97-AF65-F5344CB8AC3E}">
        <p14:creationId xmlns:p14="http://schemas.microsoft.com/office/powerpoint/2010/main" val="291929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70B-9A11-DB25-A6F9-FBDAAC293AD8}"/>
              </a:ext>
            </a:extLst>
          </p:cNvPr>
          <p:cNvSpPr>
            <a:spLocks noGrp="1"/>
          </p:cNvSpPr>
          <p:nvPr>
            <p:ph type="title"/>
          </p:nvPr>
        </p:nvSpPr>
        <p:spPr/>
        <p:txBody>
          <a:bodyPr/>
          <a:lstStyle/>
          <a:p>
            <a:pPr algn="ctr"/>
            <a:r>
              <a:rPr lang="en-US"/>
              <a:t>Design Requirements  - Performance</a:t>
            </a:r>
          </a:p>
        </p:txBody>
      </p:sp>
      <p:graphicFrame>
        <p:nvGraphicFramePr>
          <p:cNvPr id="7" name="Table 6">
            <a:extLst>
              <a:ext uri="{FF2B5EF4-FFF2-40B4-BE49-F238E27FC236}">
                <a16:creationId xmlns:a16="http://schemas.microsoft.com/office/drawing/2014/main" id="{A619CDC3-481D-00AC-B754-22BBF97CAD4B}"/>
              </a:ext>
            </a:extLst>
          </p:cNvPr>
          <p:cNvGraphicFramePr>
            <a:graphicFrameLocks noGrp="1"/>
          </p:cNvGraphicFramePr>
          <p:nvPr>
            <p:extLst>
              <p:ext uri="{D42A27DB-BD31-4B8C-83A1-F6EECF244321}">
                <p14:modId xmlns:p14="http://schemas.microsoft.com/office/powerpoint/2010/main" val="1268080569"/>
              </p:ext>
            </p:extLst>
          </p:nvPr>
        </p:nvGraphicFramePr>
        <p:xfrm>
          <a:off x="1178943" y="2021531"/>
          <a:ext cx="9970744" cy="4182380"/>
        </p:xfrm>
        <a:graphic>
          <a:graphicData uri="http://schemas.openxmlformats.org/drawingml/2006/table">
            <a:tbl>
              <a:tblPr firstRow="1" bandRow="1">
                <a:tableStyleId>{5C22544A-7EE6-4342-B048-85BDC9FD1C3A}</a:tableStyleId>
              </a:tblPr>
              <a:tblGrid>
                <a:gridCol w="2222500">
                  <a:extLst>
                    <a:ext uri="{9D8B030D-6E8A-4147-A177-3AD203B41FA5}">
                      <a16:colId xmlns:a16="http://schemas.microsoft.com/office/drawing/2014/main" val="1198116150"/>
                    </a:ext>
                  </a:extLst>
                </a:gridCol>
                <a:gridCol w="2047874">
                  <a:extLst>
                    <a:ext uri="{9D8B030D-6E8A-4147-A177-3AD203B41FA5}">
                      <a16:colId xmlns:a16="http://schemas.microsoft.com/office/drawing/2014/main" val="1450792763"/>
                    </a:ext>
                  </a:extLst>
                </a:gridCol>
                <a:gridCol w="1984374">
                  <a:extLst>
                    <a:ext uri="{9D8B030D-6E8A-4147-A177-3AD203B41FA5}">
                      <a16:colId xmlns:a16="http://schemas.microsoft.com/office/drawing/2014/main" val="20539237"/>
                    </a:ext>
                  </a:extLst>
                </a:gridCol>
                <a:gridCol w="3715996">
                  <a:extLst>
                    <a:ext uri="{9D8B030D-6E8A-4147-A177-3AD203B41FA5}">
                      <a16:colId xmlns:a16="http://schemas.microsoft.com/office/drawing/2014/main" val="3455058724"/>
                    </a:ext>
                  </a:extLst>
                </a:gridCol>
              </a:tblGrid>
              <a:tr h="450486">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Requirement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algn="ct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2271558884"/>
                  </a:ext>
                </a:extLst>
              </a:tr>
              <a:tr h="1000125">
                <a:tc>
                  <a:txBody>
                    <a:bodyPr/>
                    <a:lstStyle/>
                    <a:p>
                      <a:pPr algn="ctr">
                        <a:lnSpc>
                          <a:spcPts val="1370"/>
                        </a:lnSpc>
                      </a:pPr>
                      <a:r>
                        <a:rPr lang="en-US" sz="1600">
                          <a:solidFill>
                            <a:srgbClr val="000000"/>
                          </a:solidFill>
                          <a:effectLst/>
                          <a:latin typeface="Calibri"/>
                          <a:ea typeface="Times New Roman" panose="02020603050405020304" pitchFamily="18" charset="0"/>
                          <a:cs typeface="Calibri"/>
                        </a:rPr>
                        <a:t>Load Performance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Within range of 2x baseline time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For each of the selected dataset sizes to be loaded, the application should stay within 2x of the baseline time to account for network communications.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2360370207"/>
                  </a:ext>
                </a:extLst>
              </a:tr>
              <a:tr h="968375">
                <a:tc>
                  <a:txBody>
                    <a:bodyPr/>
                    <a:lstStyle/>
                    <a:p>
                      <a:pPr marL="100330" algn="ctr">
                        <a:lnSpc>
                          <a:spcPts val="1370"/>
                        </a:lnSpc>
                      </a:pPr>
                      <a:r>
                        <a:rPr lang="en-US" sz="1600">
                          <a:solidFill>
                            <a:srgbClr val="000000"/>
                          </a:solidFill>
                          <a:effectLst/>
                          <a:latin typeface="Calibri"/>
                          <a:ea typeface="Times New Roman" panose="02020603050405020304" pitchFamily="18" charset="0"/>
                          <a:cs typeface="Calibri"/>
                        </a:rPr>
                        <a:t>Algorithm Performance</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Seconds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Within range of 2x baseline time</a:t>
                      </a:r>
                      <a:endParaRPr lang="en-US" sz="1600">
                        <a:effectLst/>
                        <a:latin typeface="Calibri"/>
                        <a:cs typeface="Calibri"/>
                      </a:endParaRPr>
                    </a:p>
                    <a:p>
                      <a:pPr algn="ct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Times New Roman" panose="02020603050405020304" pitchFamily="18" charset="0"/>
                          <a:cs typeface="Calibri"/>
                        </a:rPr>
                        <a:t>For each algorithm given a dataset with 50K vectors, the application should stay within 2x of the baseline time to account for network communications.</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802573072"/>
                  </a:ext>
                </a:extLst>
              </a:tr>
              <a:tr h="762000">
                <a:tc>
                  <a:txBody>
                    <a:bodyPr/>
                    <a:lstStyle/>
                    <a:p>
                      <a:pPr lvl="0" algn="ctr">
                        <a:lnSpc>
                          <a:spcPts val="1370"/>
                        </a:lnSpc>
                        <a:buNone/>
                      </a:pPr>
                      <a:r>
                        <a:rPr lang="en-US" sz="1600">
                          <a:solidFill>
                            <a:srgbClr val="000000"/>
                          </a:solidFill>
                          <a:effectLst/>
                          <a:latin typeface="Calibri"/>
                          <a:cs typeface="Calibri"/>
                        </a:rPr>
                        <a:t>Algorithm Output Validation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a:solidFill>
                            <a:srgbClr val="000000"/>
                          </a:solidFill>
                          <a:effectLst/>
                          <a:latin typeface="Calibri"/>
                          <a:cs typeface="Calibri"/>
                        </a:rPr>
                        <a:t>Comparison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a:solidFill>
                            <a:srgbClr val="000000"/>
                          </a:solidFill>
                          <a:effectLst/>
                          <a:latin typeface="Calibri"/>
                          <a:cs typeface="Calibri"/>
                        </a:rPr>
                        <a:t>Pass/Fail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buNone/>
                      </a:pPr>
                      <a:r>
                        <a:rPr lang="en-US" sz="1600">
                          <a:solidFill>
                            <a:srgbClr val="000000"/>
                          </a:solidFill>
                          <a:effectLst/>
                          <a:latin typeface="Calibri"/>
                          <a:cs typeface="Calibri"/>
                        </a:rPr>
                        <a:t>After running the algorithms, it is important that the results from them are the same in both the web version and the legacy version.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123245034"/>
                  </a:ext>
                </a:extLst>
              </a:tr>
              <a:tr h="968375">
                <a:tc>
                  <a:txBody>
                    <a:bodyPr/>
                    <a:lstStyle/>
                    <a:p>
                      <a:pPr lvl="0" algn="ctr">
                        <a:lnSpc>
                          <a:spcPts val="1370"/>
                        </a:lnSpc>
                        <a:buNone/>
                      </a:pPr>
                      <a:r>
                        <a:rPr lang="en-US" sz="1600">
                          <a:solidFill>
                            <a:srgbClr val="000000"/>
                          </a:solidFill>
                          <a:effectLst/>
                          <a:latin typeface="Calibri"/>
                          <a:cs typeface="Calibri"/>
                        </a:rPr>
                        <a:t>Graph Visualization Output Validation</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tc>
                  <a:txBody>
                    <a:bodyPr/>
                    <a:lstStyle/>
                    <a:p>
                      <a:pPr lvl="0" algn="ctr">
                        <a:buNone/>
                      </a:pPr>
                      <a:r>
                        <a:rPr lang="en-US" sz="1600">
                          <a:solidFill>
                            <a:srgbClr val="000000"/>
                          </a:solidFill>
                          <a:effectLst/>
                          <a:latin typeface="Calibri"/>
                          <a:cs typeface="Calibri"/>
                        </a:rPr>
                        <a:t>Comparison</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tc>
                  <a:txBody>
                    <a:bodyPr/>
                    <a:lstStyle/>
                    <a:p>
                      <a:pPr lvl="0" algn="ctr">
                        <a:buNone/>
                      </a:pPr>
                      <a:r>
                        <a:rPr lang="en-US" sz="1600">
                          <a:solidFill>
                            <a:srgbClr val="000000"/>
                          </a:solidFill>
                          <a:effectLst/>
                          <a:latin typeface="Calibri"/>
                          <a:cs typeface="Calibri"/>
                        </a:rPr>
                        <a:t>Pass/Fail</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tc>
                  <a:txBody>
                    <a:bodyPr/>
                    <a:lstStyle/>
                    <a:p>
                      <a:pPr lvl="0" algn="ctr">
                        <a:buNone/>
                      </a:pPr>
                      <a:r>
                        <a:rPr lang="en-US" sz="1600">
                          <a:solidFill>
                            <a:srgbClr val="000000"/>
                          </a:solidFill>
                          <a:effectLst/>
                          <a:latin typeface="Calibri"/>
                          <a:cs typeface="Calibri"/>
                        </a:rPr>
                        <a:t>When displaying the run visually on the graph, the decision surfaces on the web version and the legacy version should be the same graph.</a:t>
                      </a:r>
                      <a:endParaRPr lang="en-US" sz="1600">
                        <a:effectLst/>
                        <a:latin typeface="Calibri"/>
                        <a:cs typeface="Calibri"/>
                      </a:endParaRPr>
                    </a:p>
                  </a:txBody>
                  <a:tcPr marL="9524" marR="9524" marT="9524" marB="0" anchor="ctr">
                    <a:lnL w="12700">
                      <a:solidFill>
                        <a:srgbClr val="FFFFFF"/>
                      </a:solidFill>
                    </a:lnL>
                    <a:lnR w="12700">
                      <a:solidFill>
                        <a:srgbClr val="FFFFFF"/>
                      </a:solidFill>
                    </a:lnR>
                    <a:lnT w="12700">
                      <a:solidFill>
                        <a:srgbClr val="FFFFFF"/>
                      </a:solidFill>
                    </a:lnT>
                    <a:lnB w="12700">
                      <a:solidFill>
                        <a:srgbClr val="FFFFFF"/>
                      </a:solidFill>
                    </a:lnB>
                    <a:solidFill>
                      <a:srgbClr val="EAEEF7"/>
                    </a:solidFill>
                  </a:tcPr>
                </a:tc>
                <a:extLst>
                  <a:ext uri="{0D108BD9-81ED-4DB2-BD59-A6C34878D82A}">
                    <a16:rowId xmlns:a16="http://schemas.microsoft.com/office/drawing/2014/main" val="2574390891"/>
                  </a:ext>
                </a:extLst>
              </a:tr>
            </a:tbl>
          </a:graphicData>
        </a:graphic>
      </p:graphicFrame>
    </p:spTree>
    <p:extLst>
      <p:ext uri="{BB962C8B-B14F-4D97-AF65-F5344CB8AC3E}">
        <p14:creationId xmlns:p14="http://schemas.microsoft.com/office/powerpoint/2010/main" val="342177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70B-9A11-DB25-A6F9-FBDAAC293AD8}"/>
              </a:ext>
            </a:extLst>
          </p:cNvPr>
          <p:cNvSpPr>
            <a:spLocks noGrp="1"/>
          </p:cNvSpPr>
          <p:nvPr>
            <p:ph type="title"/>
          </p:nvPr>
        </p:nvSpPr>
        <p:spPr/>
        <p:txBody>
          <a:bodyPr/>
          <a:lstStyle/>
          <a:p>
            <a:pPr algn="ctr"/>
            <a:r>
              <a:rPr lang="en-US"/>
              <a:t>Design Constraints  - Compliance</a:t>
            </a:r>
          </a:p>
        </p:txBody>
      </p:sp>
      <p:graphicFrame>
        <p:nvGraphicFramePr>
          <p:cNvPr id="4" name="Table 3">
            <a:extLst>
              <a:ext uri="{FF2B5EF4-FFF2-40B4-BE49-F238E27FC236}">
                <a16:creationId xmlns:a16="http://schemas.microsoft.com/office/drawing/2014/main" id="{5D2BF432-C4A2-E81B-48F3-AE5F3CC6147C}"/>
              </a:ext>
            </a:extLst>
          </p:cNvPr>
          <p:cNvGraphicFramePr>
            <a:graphicFrameLocks noGrp="1"/>
          </p:cNvGraphicFramePr>
          <p:nvPr>
            <p:extLst>
              <p:ext uri="{D42A27DB-BD31-4B8C-83A1-F6EECF244321}">
                <p14:modId xmlns:p14="http://schemas.microsoft.com/office/powerpoint/2010/main" val="122622234"/>
              </p:ext>
            </p:extLst>
          </p:nvPr>
        </p:nvGraphicFramePr>
        <p:xfrm>
          <a:off x="1206500" y="2074333"/>
          <a:ext cx="9953746" cy="413978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226905476"/>
                    </a:ext>
                  </a:extLst>
                </a:gridCol>
                <a:gridCol w="1825625">
                  <a:extLst>
                    <a:ext uri="{9D8B030D-6E8A-4147-A177-3AD203B41FA5}">
                      <a16:colId xmlns:a16="http://schemas.microsoft.com/office/drawing/2014/main" val="3945670552"/>
                    </a:ext>
                  </a:extLst>
                </a:gridCol>
                <a:gridCol w="2016125">
                  <a:extLst>
                    <a:ext uri="{9D8B030D-6E8A-4147-A177-3AD203B41FA5}">
                      <a16:colId xmlns:a16="http://schemas.microsoft.com/office/drawing/2014/main" val="1294509429"/>
                    </a:ext>
                  </a:extLst>
                </a:gridCol>
                <a:gridCol w="3825996">
                  <a:extLst>
                    <a:ext uri="{9D8B030D-6E8A-4147-A177-3AD203B41FA5}">
                      <a16:colId xmlns:a16="http://schemas.microsoft.com/office/drawing/2014/main" val="1502210190"/>
                    </a:ext>
                  </a:extLst>
                </a:gridCol>
              </a:tblGrid>
              <a:tr h="541634">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Constraint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marR="73025" algn="ctr">
                        <a:spcBef>
                          <a:spcPts val="0"/>
                        </a:spcBef>
                        <a:spcAft>
                          <a:spcPts val="0"/>
                        </a:spcAft>
                      </a:pP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a:t>
                      </a:r>
                      <a:r>
                        <a:rPr lang="en-US" sz="1600" b="1" spc="-10">
                          <a:solidFill>
                            <a:srgbClr val="FFFFFF"/>
                          </a:solidFill>
                          <a:effectLst/>
                          <a:latin typeface="Calibri"/>
                          <a:ea typeface="Times New Roman" panose="02020603050405020304" pitchFamily="18" charset="0"/>
                          <a:cs typeface="Calibri"/>
                        </a:rPr>
                        <a:t>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127970399"/>
                  </a:ext>
                </a:extLst>
              </a:tr>
              <a:tr h="851139">
                <a:tc>
                  <a:txBody>
                    <a:bodyPr/>
                    <a:lstStyle/>
                    <a:p>
                      <a:pPr marL="73025" algn="ctr">
                        <a:lnSpc>
                          <a:spcPts val="1370"/>
                        </a:lnSpc>
                      </a:pPr>
                      <a:r>
                        <a:rPr lang="en-US" sz="1600">
                          <a:solidFill>
                            <a:srgbClr val="000000"/>
                          </a:solidFill>
                          <a:effectLst/>
                          <a:latin typeface="Calibri"/>
                          <a:ea typeface="Times New Roman" panose="02020603050405020304" pitchFamily="18" charset="0"/>
                        </a:rPr>
                        <a:t>Compatible on Modern Web Browsers</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algn="ctr">
                        <a:lnSpc>
                          <a:spcPts val="1370"/>
                        </a:lnSpc>
                      </a:pPr>
                      <a:r>
                        <a:rPr lang="en-US" sz="1600">
                          <a:solidFill>
                            <a:srgbClr val="000000"/>
                          </a:solidFill>
                          <a:effectLst/>
                          <a:latin typeface="Calibri"/>
                          <a:ea typeface="Times New Roman" panose="02020603050405020304" pitchFamily="18" charset="0"/>
                        </a:rPr>
                        <a:t>Testing</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algn="ctr">
                        <a:lnSpc>
                          <a:spcPts val="1370"/>
                        </a:lnSpc>
                      </a:pPr>
                      <a:r>
                        <a:rPr lang="en-US" sz="1600">
                          <a:solidFill>
                            <a:srgbClr val="000000"/>
                          </a:solidFill>
                          <a:effectLst/>
                          <a:latin typeface="Calibri"/>
                          <a:ea typeface="Times New Roman" panose="02020603050405020304" pitchFamily="18" charset="0"/>
                        </a:rPr>
                        <a:t>Successful usage of IMLD program on 3 of the most popular browsers</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algn="ctr">
                        <a:lnSpc>
                          <a:spcPts val="1370"/>
                        </a:lnSpc>
                      </a:pPr>
                      <a:r>
                        <a:rPr lang="en-US" sz="1600">
                          <a:solidFill>
                            <a:srgbClr val="000000"/>
                          </a:solidFill>
                          <a:effectLst/>
                          <a:latin typeface="Calibri"/>
                          <a:ea typeface="Times New Roman" panose="02020603050405020304" pitchFamily="18" charset="0"/>
                        </a:rPr>
                        <a:t>Ensure the program is compatible with modern web browsers (Chromium, Firefox, Safari, etc...)</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990121331"/>
                  </a:ext>
                </a:extLst>
              </a:tr>
              <a:tr h="968375">
                <a:tc>
                  <a:txBody>
                    <a:bodyPr/>
                    <a:lstStyle/>
                    <a:p>
                      <a:pPr marL="73025" algn="ctr">
                        <a:lnSpc>
                          <a:spcPts val="1370"/>
                        </a:lnSpc>
                      </a:pPr>
                      <a:r>
                        <a:rPr lang="en-US" sz="1600">
                          <a:solidFill>
                            <a:srgbClr val="000000"/>
                          </a:solidFill>
                          <a:effectLst/>
                          <a:latin typeface="Calibri"/>
                          <a:ea typeface="MS Mincho"/>
                        </a:rPr>
                        <a:t>Consistent Visual Design </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algn="ctr">
                        <a:lnSpc>
                          <a:spcPts val="1370"/>
                        </a:lnSpc>
                      </a:pPr>
                      <a:r>
                        <a:rPr lang="en-US" sz="1600">
                          <a:solidFill>
                            <a:srgbClr val="000000"/>
                          </a:solidFill>
                          <a:effectLst/>
                          <a:latin typeface="Calibri"/>
                          <a:ea typeface="MS Mincho"/>
                        </a:rPr>
                        <a:t>Approval</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algn="ctr">
                        <a:lnSpc>
                          <a:spcPts val="1370"/>
                        </a:lnSpc>
                      </a:pPr>
                      <a:r>
                        <a:rPr lang="en-US" sz="1600">
                          <a:solidFill>
                            <a:srgbClr val="000000"/>
                          </a:solidFill>
                          <a:effectLst/>
                          <a:latin typeface="Calibri"/>
                          <a:ea typeface="Times New Roman" panose="02020603050405020304" pitchFamily="18" charset="0"/>
                        </a:rPr>
                        <a:t>Pass/Fail</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marR="191770" algn="ctr">
                        <a:spcBef>
                          <a:spcPts val="0"/>
                        </a:spcBef>
                        <a:spcAft>
                          <a:spcPts val="0"/>
                        </a:spcAft>
                      </a:pPr>
                      <a:r>
                        <a:rPr lang="en-US" sz="1600">
                          <a:solidFill>
                            <a:srgbClr val="000000"/>
                          </a:solidFill>
                          <a:effectLst/>
                          <a:latin typeface="Calibri"/>
                          <a:ea typeface="MS Mincho"/>
                        </a:rPr>
                        <a:t>Maintain a consistent visual style through the webpage, including schemes, typography, spacing. Review frontend with mentor.</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67254603"/>
                  </a:ext>
                </a:extLst>
              </a:tr>
              <a:tr h="793750">
                <a:tc>
                  <a:txBody>
                    <a:bodyPr/>
                    <a:lstStyle/>
                    <a:p>
                      <a:pPr marL="73025" lvl="0" algn="ctr">
                        <a:lnSpc>
                          <a:spcPts val="1370"/>
                        </a:lnSpc>
                        <a:buNone/>
                      </a:pPr>
                      <a:r>
                        <a:rPr lang="en-US" sz="1600">
                          <a:solidFill>
                            <a:srgbClr val="000000"/>
                          </a:solidFill>
                          <a:effectLst/>
                          <a:latin typeface="Calibri"/>
                          <a:ea typeface="MS Mincho"/>
                        </a:rPr>
                        <a:t>Sufficient Documentation</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Approval</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lvl="0" algn="ctr">
                        <a:lnSpc>
                          <a:spcPts val="1370"/>
                        </a:lnSpc>
                        <a:buNone/>
                      </a:pPr>
                      <a:r>
                        <a:rPr lang="en-US" sz="1600">
                          <a:solidFill>
                            <a:srgbClr val="000000"/>
                          </a:solidFill>
                          <a:effectLst/>
                          <a:latin typeface="Calibri"/>
                          <a:ea typeface="MS Mincho"/>
                        </a:rPr>
                        <a:t>15-25% comment-to-code ratio </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Ensure that there are detailed comments for all code written. Pass code reviews run by software architect.</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190571626"/>
                  </a:ext>
                </a:extLst>
              </a:tr>
              <a:tr h="968375">
                <a:tc>
                  <a:txBody>
                    <a:bodyPr/>
                    <a:lstStyle/>
                    <a:p>
                      <a:pPr lvl="0" algn="ctr">
                        <a:lnSpc>
                          <a:spcPts val="1370"/>
                        </a:lnSpc>
                        <a:buNone/>
                      </a:pPr>
                      <a:r>
                        <a:rPr lang="en-US" sz="1600">
                          <a:solidFill>
                            <a:srgbClr val="000000"/>
                          </a:solidFill>
                          <a:effectLst/>
                          <a:latin typeface="Calibri"/>
                          <a:ea typeface="MS Mincho"/>
                        </a:rPr>
                        <a:t>Adherence to ISIP Standards</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lnSpc>
                          <a:spcPts val="1370"/>
                        </a:lnSpc>
                        <a:buNone/>
                      </a:pPr>
                      <a:r>
                        <a:rPr lang="en-US" sz="1600">
                          <a:solidFill>
                            <a:srgbClr val="000000"/>
                          </a:solidFill>
                          <a:effectLst/>
                          <a:latin typeface="Calibri"/>
                          <a:ea typeface="MS Mincho"/>
                        </a:rPr>
                        <a:t>Approval</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lnSpc>
                          <a:spcPts val="1370"/>
                        </a:lnSpc>
                        <a:buNone/>
                      </a:pPr>
                      <a:r>
                        <a:rPr lang="en-US" sz="1600">
                          <a:solidFill>
                            <a:srgbClr val="000000"/>
                          </a:solidFill>
                          <a:effectLst/>
                          <a:latin typeface="Calibri"/>
                          <a:ea typeface="MS Mincho"/>
                        </a:rPr>
                        <a:t>100% adherence to chosen style guide</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lvl="0" algn="ctr">
                        <a:lnSpc>
                          <a:spcPts val="1370"/>
                        </a:lnSpc>
                        <a:buNone/>
                      </a:pPr>
                      <a:r>
                        <a:rPr lang="en-US" sz="1600">
                          <a:solidFill>
                            <a:srgbClr val="000000"/>
                          </a:solidFill>
                          <a:effectLst/>
                          <a:latin typeface="Calibri"/>
                          <a:ea typeface="MS Mincho"/>
                        </a:rPr>
                        <a:t>Write all code in accordance with ISIP standards. Pass code reviews run by software architect.</a:t>
                      </a:r>
                      <a:endParaRPr lang="en-US" sz="1600">
                        <a:effectLst/>
                        <a:latin typeface="Calibri"/>
                      </a:endParaRPr>
                    </a:p>
                  </a:txBody>
                  <a:tcPr marL="9524" marR="9524" marT="9524" marB="0" anchor="ctr">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559567657"/>
                  </a:ext>
                </a:extLst>
              </a:tr>
            </a:tbl>
          </a:graphicData>
        </a:graphic>
      </p:graphicFrame>
    </p:spTree>
    <p:extLst>
      <p:ext uri="{BB962C8B-B14F-4D97-AF65-F5344CB8AC3E}">
        <p14:creationId xmlns:p14="http://schemas.microsoft.com/office/powerpoint/2010/main" val="203077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70B-9A11-DB25-A6F9-FBDAAC293AD8}"/>
              </a:ext>
            </a:extLst>
          </p:cNvPr>
          <p:cNvSpPr>
            <a:spLocks noGrp="1"/>
          </p:cNvSpPr>
          <p:nvPr>
            <p:ph type="title"/>
          </p:nvPr>
        </p:nvSpPr>
        <p:spPr/>
        <p:txBody>
          <a:bodyPr/>
          <a:lstStyle/>
          <a:p>
            <a:pPr algn="ctr"/>
            <a:r>
              <a:rPr lang="en-US"/>
              <a:t>Design Constraints  - Validation</a:t>
            </a:r>
          </a:p>
        </p:txBody>
      </p:sp>
      <p:graphicFrame>
        <p:nvGraphicFramePr>
          <p:cNvPr id="4" name="Table 3">
            <a:extLst>
              <a:ext uri="{FF2B5EF4-FFF2-40B4-BE49-F238E27FC236}">
                <a16:creationId xmlns:a16="http://schemas.microsoft.com/office/drawing/2014/main" id="{990768B9-CBCF-B41B-7D65-0859F31B105A}"/>
              </a:ext>
            </a:extLst>
          </p:cNvPr>
          <p:cNvGraphicFramePr>
            <a:graphicFrameLocks noGrp="1"/>
          </p:cNvGraphicFramePr>
          <p:nvPr>
            <p:extLst>
              <p:ext uri="{D42A27DB-BD31-4B8C-83A1-F6EECF244321}">
                <p14:modId xmlns:p14="http://schemas.microsoft.com/office/powerpoint/2010/main" val="3129244589"/>
              </p:ext>
            </p:extLst>
          </p:nvPr>
        </p:nvGraphicFramePr>
        <p:xfrm>
          <a:off x="1227109" y="2099399"/>
          <a:ext cx="9937859" cy="3422647"/>
        </p:xfrm>
        <a:graphic>
          <a:graphicData uri="http://schemas.openxmlformats.org/drawingml/2006/table">
            <a:tbl>
              <a:tblPr firstRow="1" bandRow="1">
                <a:tableStyleId>{5C22544A-7EE6-4342-B048-85BDC9FD1C3A}</a:tableStyleId>
              </a:tblPr>
              <a:tblGrid>
                <a:gridCol w="2349499">
                  <a:extLst>
                    <a:ext uri="{9D8B030D-6E8A-4147-A177-3AD203B41FA5}">
                      <a16:colId xmlns:a16="http://schemas.microsoft.com/office/drawing/2014/main" val="1404272858"/>
                    </a:ext>
                  </a:extLst>
                </a:gridCol>
                <a:gridCol w="1714500">
                  <a:extLst>
                    <a:ext uri="{9D8B030D-6E8A-4147-A177-3AD203B41FA5}">
                      <a16:colId xmlns:a16="http://schemas.microsoft.com/office/drawing/2014/main" val="760086731"/>
                    </a:ext>
                  </a:extLst>
                </a:gridCol>
                <a:gridCol w="1952625">
                  <a:extLst>
                    <a:ext uri="{9D8B030D-6E8A-4147-A177-3AD203B41FA5}">
                      <a16:colId xmlns:a16="http://schemas.microsoft.com/office/drawing/2014/main" val="3261662757"/>
                    </a:ext>
                  </a:extLst>
                </a:gridCol>
                <a:gridCol w="3921235">
                  <a:extLst>
                    <a:ext uri="{9D8B030D-6E8A-4147-A177-3AD203B41FA5}">
                      <a16:colId xmlns:a16="http://schemas.microsoft.com/office/drawing/2014/main" val="677763912"/>
                    </a:ext>
                  </a:extLst>
                </a:gridCol>
              </a:tblGrid>
              <a:tr h="549275">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Constraint</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Metric</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25">
                          <a:solidFill>
                            <a:srgbClr val="FFFFFF"/>
                          </a:solidFill>
                          <a:effectLst/>
                          <a:latin typeface="Calibri"/>
                          <a:ea typeface="Times New Roman" panose="02020603050405020304" pitchFamily="18" charset="0"/>
                          <a:cs typeface="Calibri"/>
                        </a:rPr>
                        <a:t>Target</a:t>
                      </a:r>
                      <a:r>
                        <a:rPr lang="en-US" sz="1600" b="1" spc="-10">
                          <a:solidFill>
                            <a:srgbClr val="FFFFFF"/>
                          </a:solidFill>
                          <a:effectLst/>
                          <a:latin typeface="Calibri"/>
                          <a:ea typeface="Times New Roman" panose="02020603050405020304" pitchFamily="18" charset="0"/>
                          <a:cs typeface="Calibri"/>
                        </a:rPr>
                        <a:t> </a:t>
                      </a:r>
                      <a:r>
                        <a:rPr lang="en-US" sz="1600" b="1" spc="-15">
                          <a:solidFill>
                            <a:srgbClr val="FFFFFF"/>
                          </a:solidFill>
                          <a:effectLst/>
                          <a:latin typeface="Calibri"/>
                          <a:ea typeface="Times New Roman" panose="02020603050405020304" pitchFamily="18" charset="0"/>
                          <a:cs typeface="Calibri"/>
                        </a:rPr>
                        <a:t>Value,</a:t>
                      </a:r>
                      <a:endParaRPr lang="en-US" sz="1600">
                        <a:effectLst/>
                        <a:latin typeface="Calibri"/>
                        <a:cs typeface="Calibri"/>
                      </a:endParaRPr>
                    </a:p>
                    <a:p>
                      <a:pPr marL="73025" marR="73025" algn="ctr">
                        <a:spcBef>
                          <a:spcPts val="0"/>
                        </a:spcBef>
                        <a:spcAft>
                          <a:spcPts val="0"/>
                        </a:spcAft>
                      </a:pPr>
                      <a:r>
                        <a:rPr lang="en-US" sz="1600" b="1" spc="-10">
                          <a:solidFill>
                            <a:srgbClr val="FFFFFF"/>
                          </a:solidFill>
                          <a:effectLst/>
                          <a:latin typeface="Calibri"/>
                          <a:ea typeface="Times New Roman" panose="02020603050405020304" pitchFamily="18" charset="0"/>
                          <a:cs typeface="Calibri"/>
                        </a:rPr>
                        <a:t>Range, </a:t>
                      </a:r>
                      <a:r>
                        <a:rPr lang="en-US" sz="1600" b="1">
                          <a:solidFill>
                            <a:srgbClr val="FFFFFF"/>
                          </a:solidFill>
                          <a:effectLst/>
                          <a:latin typeface="Calibri"/>
                          <a:ea typeface="Times New Roman" panose="02020603050405020304" pitchFamily="18" charset="0"/>
                          <a:cs typeface="Calibri"/>
                        </a:rPr>
                        <a:t>or</a:t>
                      </a:r>
                      <a:r>
                        <a:rPr lang="en-US" sz="1600" b="1" spc="-25">
                          <a:solidFill>
                            <a:srgbClr val="FFFFFF"/>
                          </a:solidFill>
                          <a:effectLst/>
                          <a:latin typeface="Calibri"/>
                          <a:ea typeface="Times New Roman" panose="02020603050405020304" pitchFamily="18" charset="0"/>
                          <a:cs typeface="Calibri"/>
                        </a:rPr>
                        <a:t> </a:t>
                      </a:r>
                      <a:r>
                        <a:rPr lang="en-US" sz="1600" b="1" spc="-5">
                          <a:solidFill>
                            <a:srgbClr val="FFFFFF"/>
                          </a:solidFill>
                          <a:effectLst/>
                          <a:latin typeface="Calibri"/>
                          <a:ea typeface="Times New Roman" panose="02020603050405020304" pitchFamily="18" charset="0"/>
                          <a:cs typeface="Calibri"/>
                        </a:rPr>
                        <a:t>pass/</a:t>
                      </a:r>
                      <a:r>
                        <a:rPr lang="en-US" sz="1600" b="1" spc="-10">
                          <a:solidFill>
                            <a:srgbClr val="FFFFFF"/>
                          </a:solidFill>
                          <a:effectLst/>
                          <a:latin typeface="Calibri"/>
                          <a:ea typeface="Times New Roman" panose="02020603050405020304" pitchFamily="18" charset="0"/>
                          <a:cs typeface="Calibri"/>
                        </a:rPr>
                        <a:t>fail</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tc>
                  <a:txBody>
                    <a:bodyPr/>
                    <a:lstStyle/>
                    <a:p>
                      <a:pPr marL="73025" algn="ctr">
                        <a:lnSpc>
                          <a:spcPts val="1370"/>
                        </a:lnSpc>
                      </a:pPr>
                      <a:r>
                        <a:rPr lang="en-US" sz="1600" b="1" spc="-5">
                          <a:solidFill>
                            <a:srgbClr val="FFFFFF"/>
                          </a:solidFill>
                          <a:effectLst/>
                          <a:latin typeface="Calibri"/>
                          <a:ea typeface="Times New Roman" panose="02020603050405020304" pitchFamily="18" charset="0"/>
                          <a:cs typeface="Calibri"/>
                        </a:rPr>
                        <a:t>Justification</a:t>
                      </a:r>
                      <a:endParaRPr lang="en-US" sz="1600">
                        <a:effectLst/>
                        <a:latin typeface="Calibri"/>
                        <a:cs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3220672727"/>
                  </a:ext>
                </a:extLst>
              </a:tr>
              <a:tr h="1047748">
                <a:tc>
                  <a:txBody>
                    <a:bodyPr/>
                    <a:lstStyle/>
                    <a:p>
                      <a:pPr marL="73025" lvl="0" algn="ctr">
                        <a:lnSpc>
                          <a:spcPts val="1370"/>
                        </a:lnSpc>
                        <a:buNone/>
                      </a:pPr>
                      <a:r>
                        <a:rPr lang="en-US" sz="1600">
                          <a:solidFill>
                            <a:srgbClr val="000000"/>
                          </a:solidFill>
                          <a:effectLst/>
                          <a:latin typeface="Calibri"/>
                          <a:ea typeface="MS Mincho"/>
                        </a:rPr>
                        <a:t>Input Validation</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Testing</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lvl="0" algn="ctr">
                        <a:lnSpc>
                          <a:spcPts val="1370"/>
                        </a:lnSpc>
                        <a:buNone/>
                      </a:pPr>
                      <a:r>
                        <a:rPr lang="en-US" sz="1600">
                          <a:solidFill>
                            <a:srgbClr val="000000"/>
                          </a:solidFill>
                          <a:effectLst/>
                          <a:latin typeface="Calibri"/>
                          <a:ea typeface="MS Mincho"/>
                        </a:rPr>
                        <a:t>100% of all user inputs undergo validation before processing</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marR="191770" lvl="0" algn="ctr">
                        <a:lnSpc>
                          <a:spcPct val="107000"/>
                        </a:lnSpc>
                        <a:spcBef>
                          <a:spcPts val="0"/>
                        </a:spcBef>
                        <a:spcAft>
                          <a:spcPts val="0"/>
                        </a:spcAft>
                        <a:buNone/>
                      </a:pPr>
                      <a:r>
                        <a:rPr lang="en-US" sz="1600">
                          <a:solidFill>
                            <a:srgbClr val="000000"/>
                          </a:solidFill>
                          <a:effectLst/>
                          <a:latin typeface="Calibri"/>
                          <a:ea typeface="MS Mincho"/>
                        </a:rPr>
                        <a:t>The machine learning algorithms require specific formatting for data sets and parameters. This ensures that inputs are properly formatted.</a:t>
                      </a:r>
                      <a:endParaRPr lang="en-US" sz="1600">
                        <a:effectLst/>
                        <a:latin typeface="Calibri"/>
                        <a:ea typeface="MS Mincho"/>
                      </a:endParaRPr>
                    </a:p>
                  </a:txBody>
                  <a:tcPr marL="9524" marR="9524" marT="9524" marB="0"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533931739"/>
                  </a:ext>
                </a:extLst>
              </a:tr>
              <a:tr h="1047749">
                <a:tc>
                  <a:txBody>
                    <a:bodyPr/>
                    <a:lstStyle/>
                    <a:p>
                      <a:pPr algn="ctr">
                        <a:lnSpc>
                          <a:spcPts val="1370"/>
                        </a:lnSpc>
                      </a:pPr>
                      <a:r>
                        <a:rPr lang="en-US" sz="1600">
                          <a:solidFill>
                            <a:srgbClr val="000000"/>
                          </a:solidFill>
                          <a:effectLst/>
                          <a:latin typeface="Calibri"/>
                          <a:ea typeface="MS Mincho"/>
                        </a:rPr>
                        <a:t>Cybersecurity and Sanitization</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tc>
                  <a:txBody>
                    <a:bodyPr/>
                    <a:lstStyle/>
                    <a:p>
                      <a:pPr algn="ctr">
                        <a:lnSpc>
                          <a:spcPts val="1370"/>
                        </a:lnSpc>
                      </a:pPr>
                      <a:r>
                        <a:rPr lang="en-US" sz="1600">
                          <a:solidFill>
                            <a:srgbClr val="000000"/>
                          </a:solidFill>
                          <a:effectLst/>
                          <a:latin typeface="Calibri"/>
                          <a:ea typeface="MS Mincho"/>
                        </a:rPr>
                        <a:t>Testing</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tc>
                  <a:txBody>
                    <a:bodyPr/>
                    <a:lstStyle/>
                    <a:p>
                      <a:pPr algn="ctr">
                        <a:lnSpc>
                          <a:spcPts val="1370"/>
                        </a:lnSpc>
                      </a:pPr>
                      <a:r>
                        <a:rPr lang="en-US" sz="1600">
                          <a:solidFill>
                            <a:srgbClr val="000000"/>
                          </a:solidFill>
                          <a:effectLst/>
                          <a:latin typeface="Calibri"/>
                          <a:ea typeface="MS Mincho"/>
                        </a:rPr>
                        <a:t>100% of all malicious user inputs are successfully sanitized before processing</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tc>
                  <a:txBody>
                    <a:bodyPr/>
                    <a:lstStyle/>
                    <a:p>
                      <a:pPr algn="ctr"/>
                      <a:r>
                        <a:rPr lang="en-US" sz="1600">
                          <a:solidFill>
                            <a:srgbClr val="000000"/>
                          </a:solidFill>
                          <a:effectLst/>
                          <a:latin typeface="Calibri"/>
                          <a:ea typeface="MS Mincho"/>
                        </a:rPr>
                        <a:t>Users may intend to harm the system or send malicious data to crash the system. Therefore, it is important to remove these threats when sent to the website.</a:t>
                      </a:r>
                      <a:endParaRPr lang="en-US" sz="1600">
                        <a:effectLst/>
                        <a:latin typeface="Calibri"/>
                        <a:ea typeface="MS Mincho"/>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216345065"/>
                  </a:ext>
                </a:extLst>
              </a:tr>
              <a:tr h="777875">
                <a:tc>
                  <a:txBody>
                    <a:bodyPr/>
                    <a:lstStyle/>
                    <a:p>
                      <a:pPr marL="73025" lvl="0" algn="ctr">
                        <a:lnSpc>
                          <a:spcPts val="1370"/>
                        </a:lnSpc>
                        <a:buNone/>
                      </a:pPr>
                      <a:r>
                        <a:rPr lang="en-US" sz="1600">
                          <a:solidFill>
                            <a:srgbClr val="000000"/>
                          </a:solidFill>
                          <a:effectLst/>
                          <a:latin typeface="Calibri"/>
                          <a:ea typeface="MS Mincho"/>
                        </a:rPr>
                        <a:t>Hosted Entirely on </a:t>
                      </a:r>
                      <a:r>
                        <a:rPr lang="en-US" sz="1600" err="1">
                          <a:solidFill>
                            <a:srgbClr val="000000"/>
                          </a:solidFill>
                          <a:effectLst/>
                          <a:latin typeface="Calibri"/>
                          <a:ea typeface="MS Mincho"/>
                        </a:rPr>
                        <a:t>Neuronix</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Status</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00330" lvl="0" algn="ctr">
                        <a:lnSpc>
                          <a:spcPts val="1370"/>
                        </a:lnSpc>
                        <a:buNone/>
                      </a:pPr>
                      <a:r>
                        <a:rPr lang="en-US" sz="1600">
                          <a:solidFill>
                            <a:srgbClr val="000000"/>
                          </a:solidFill>
                          <a:effectLst/>
                          <a:latin typeface="Calibri"/>
                          <a:ea typeface="MS Mincho"/>
                        </a:rPr>
                        <a:t>Pass/Fail</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73025" lvl="0" algn="ctr">
                        <a:lnSpc>
                          <a:spcPts val="1370"/>
                        </a:lnSpc>
                        <a:buNone/>
                      </a:pPr>
                      <a:r>
                        <a:rPr lang="en-US" sz="1600">
                          <a:solidFill>
                            <a:srgbClr val="000000"/>
                          </a:solidFill>
                          <a:effectLst/>
                          <a:latin typeface="Calibri"/>
                          <a:ea typeface="MS Mincho"/>
                        </a:rPr>
                        <a:t>Ensure that the web app is hosted entirely on the existing </a:t>
                      </a:r>
                      <a:r>
                        <a:rPr lang="en-US" sz="1600" err="1">
                          <a:solidFill>
                            <a:srgbClr val="000000"/>
                          </a:solidFill>
                          <a:effectLst/>
                          <a:latin typeface="Calibri"/>
                          <a:ea typeface="MS Mincho"/>
                        </a:rPr>
                        <a:t>Neuronix</a:t>
                      </a:r>
                      <a:r>
                        <a:rPr lang="en-US" sz="1600">
                          <a:solidFill>
                            <a:srgbClr val="000000"/>
                          </a:solidFill>
                          <a:effectLst/>
                          <a:latin typeface="Calibri"/>
                          <a:ea typeface="MS Mincho"/>
                        </a:rPr>
                        <a:t> server. Cloud computing services should not be used.</a:t>
                      </a:r>
                      <a:endParaRPr lang="en-US" sz="160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083470340"/>
                  </a:ext>
                </a:extLst>
              </a:tr>
            </a:tbl>
          </a:graphicData>
        </a:graphic>
      </p:graphicFrame>
    </p:spTree>
    <p:extLst>
      <p:ext uri="{BB962C8B-B14F-4D97-AF65-F5344CB8AC3E}">
        <p14:creationId xmlns:p14="http://schemas.microsoft.com/office/powerpoint/2010/main" val="305579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Architecture Overview</a:t>
            </a:r>
          </a:p>
        </p:txBody>
      </p:sp>
      <p:pic>
        <p:nvPicPr>
          <p:cNvPr id="6" name="Picture 5">
            <a:extLst>
              <a:ext uri="{FF2B5EF4-FFF2-40B4-BE49-F238E27FC236}">
                <a16:creationId xmlns:a16="http://schemas.microsoft.com/office/drawing/2014/main" id="{83E00A21-6074-B303-9000-DF3F4915D8C7}"/>
              </a:ext>
            </a:extLst>
          </p:cNvPr>
          <p:cNvPicPr>
            <a:picLocks noChangeAspect="1"/>
          </p:cNvPicPr>
          <p:nvPr/>
        </p:nvPicPr>
        <p:blipFill>
          <a:blip r:embed="rId3"/>
          <a:stretch>
            <a:fillRect/>
          </a:stretch>
        </p:blipFill>
        <p:spPr>
          <a:xfrm>
            <a:off x="1664112" y="640081"/>
            <a:ext cx="4851990" cy="5054156"/>
          </a:xfrm>
          <a:prstGeom prst="rect">
            <a:avLst/>
          </a:prstGeom>
        </p:spPr>
      </p:pic>
      <p:cxnSp>
        <p:nvCxnSpPr>
          <p:cNvPr id="19" name="Straight Connector 18">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8604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Application Layer</a:t>
            </a:r>
          </a:p>
        </p:txBody>
      </p:sp>
      <p:pic>
        <p:nvPicPr>
          <p:cNvPr id="6" name="Picture 5">
            <a:extLst>
              <a:ext uri="{FF2B5EF4-FFF2-40B4-BE49-F238E27FC236}">
                <a16:creationId xmlns:a16="http://schemas.microsoft.com/office/drawing/2014/main" id="{D2E852ED-F07C-08FD-CC93-CFF897E109B5}"/>
              </a:ext>
            </a:extLst>
          </p:cNvPr>
          <p:cNvPicPr>
            <a:picLocks noChangeAspect="1"/>
          </p:cNvPicPr>
          <p:nvPr/>
        </p:nvPicPr>
        <p:blipFill>
          <a:blip r:embed="rId3">
            <a:extLst>
              <a:ext uri="{28A0092B-C50C-407E-A947-70E740481C1C}">
                <a14:useLocalDpi xmlns:a14="http://schemas.microsoft.com/office/drawing/2010/main" val="0"/>
              </a:ext>
            </a:extLst>
          </a:blip>
          <a:srcRect t="80" b="80"/>
          <a:stretch/>
        </p:blipFill>
        <p:spPr>
          <a:xfrm>
            <a:off x="2347192" y="2181498"/>
            <a:ext cx="7497615" cy="3276911"/>
          </a:xfrm>
          <a:prstGeom prst="rect">
            <a:avLst/>
          </a:prstGeom>
        </p:spPr>
      </p:pic>
      <p:sp>
        <p:nvSpPr>
          <p:cNvPr id="3" name="Rectangle 2">
            <a:extLst>
              <a:ext uri="{FF2B5EF4-FFF2-40B4-BE49-F238E27FC236}">
                <a16:creationId xmlns:a16="http://schemas.microsoft.com/office/drawing/2014/main" id="{C8E8011C-073C-FB50-14E8-70B62CACA31C}"/>
              </a:ext>
            </a:extLst>
          </p:cNvPr>
          <p:cNvSpPr/>
          <p:nvPr/>
        </p:nvSpPr>
        <p:spPr>
          <a:xfrm>
            <a:off x="3151864" y="4035085"/>
            <a:ext cx="2115080" cy="1332444"/>
          </a:xfrm>
          <a:prstGeom prst="rect">
            <a:avLst/>
          </a:prstGeom>
          <a:noFill/>
          <a:ln w="57150">
            <a:solidFill>
              <a:srgbClr val="FFFF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0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29167E-6 3.33333E-6 L -0.00013 -0.20672 " pathEditMode="relative" rAng="0" ptsTypes="AA">
                                      <p:cBhvr>
                                        <p:cTn id="11" dur="2000" fill="hold"/>
                                        <p:tgtEl>
                                          <p:spTgt spid="3"/>
                                        </p:tgtEl>
                                        <p:attrNameLst>
                                          <p:attrName>ppt_x</p:attrName>
                                          <p:attrName>ppt_y</p:attrName>
                                        </p:attrNameLst>
                                      </p:cBhvr>
                                      <p:rCtr x="-13" y="-10347"/>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00013 -0.20672 L 0.30729 -0.11019 " pathEditMode="relative" rAng="0" ptsTypes="AA">
                                      <p:cBhvr>
                                        <p:cTn id="15" dur="2000" fill="hold"/>
                                        <p:tgtEl>
                                          <p:spTgt spid="3"/>
                                        </p:tgtEl>
                                        <p:attrNameLst>
                                          <p:attrName>ppt_x</p:attrName>
                                          <p:attrName>ppt_y</p:attrName>
                                        </p:attrNameLst>
                                      </p:cBhvr>
                                      <p:rCtr x="15365"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Communication Layer</a:t>
            </a:r>
          </a:p>
        </p:txBody>
      </p:sp>
      <p:pic>
        <p:nvPicPr>
          <p:cNvPr id="5" name="Picture 4" descr="A diagram of a computer process&#10;&#10;Description automatically generated with medium confidence">
            <a:extLst>
              <a:ext uri="{FF2B5EF4-FFF2-40B4-BE49-F238E27FC236}">
                <a16:creationId xmlns:a16="http://schemas.microsoft.com/office/drawing/2014/main" id="{6E0B410F-9AD5-A2BF-3ACC-6424C4A2F315}"/>
              </a:ext>
            </a:extLst>
          </p:cNvPr>
          <p:cNvPicPr>
            <a:picLocks noChangeAspect="1"/>
          </p:cNvPicPr>
          <p:nvPr/>
        </p:nvPicPr>
        <p:blipFill>
          <a:blip r:embed="rId3">
            <a:extLst>
              <a:ext uri="{28A0092B-C50C-407E-A947-70E740481C1C}">
                <a14:useLocalDpi xmlns:a14="http://schemas.microsoft.com/office/drawing/2010/main" val="0"/>
              </a:ext>
            </a:extLst>
          </a:blip>
          <a:srcRect t="29334" b="47016"/>
          <a:stretch/>
        </p:blipFill>
        <p:spPr>
          <a:xfrm>
            <a:off x="2002721" y="2418610"/>
            <a:ext cx="8186557" cy="2020779"/>
          </a:xfrm>
          <a:prstGeom prst="rect">
            <a:avLst/>
          </a:prstGeom>
        </p:spPr>
      </p:pic>
      <p:sp>
        <p:nvSpPr>
          <p:cNvPr id="9" name="Rectangle 8">
            <a:extLst>
              <a:ext uri="{FF2B5EF4-FFF2-40B4-BE49-F238E27FC236}">
                <a16:creationId xmlns:a16="http://schemas.microsoft.com/office/drawing/2014/main" id="{B5583E0F-388A-C4AC-1F9D-614F184B8604}"/>
              </a:ext>
            </a:extLst>
          </p:cNvPr>
          <p:cNvSpPr/>
          <p:nvPr/>
        </p:nvSpPr>
        <p:spPr>
          <a:xfrm>
            <a:off x="7028539" y="2949236"/>
            <a:ext cx="2210712" cy="1403690"/>
          </a:xfrm>
          <a:prstGeom prst="rect">
            <a:avLst/>
          </a:prstGeom>
          <a:noFill/>
          <a:ln w="57150">
            <a:solidFill>
              <a:srgbClr val="FFFF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6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70833E-6 2.59259E-6 L -0.33503 -0.00185 " pathEditMode="relative" rAng="0" ptsTypes="AA">
                                      <p:cBhvr>
                                        <p:cTn id="11" dur="2000" fill="hold"/>
                                        <p:tgtEl>
                                          <p:spTgt spid="9"/>
                                        </p:tgtEl>
                                        <p:attrNameLst>
                                          <p:attrName>ppt_x</p:attrName>
                                          <p:attrName>ppt_y</p:attrName>
                                        </p:attrNameLst>
                                      </p:cBhvr>
                                      <p:rCtr x="-1675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Presentation Layer</a:t>
            </a:r>
          </a:p>
        </p:txBody>
      </p:sp>
      <p:pic>
        <p:nvPicPr>
          <p:cNvPr id="4" name="Picture 3" descr="A diagram of a computer process&#10;&#10;Description automatically generated with medium confidence">
            <a:extLst>
              <a:ext uri="{FF2B5EF4-FFF2-40B4-BE49-F238E27FC236}">
                <a16:creationId xmlns:a16="http://schemas.microsoft.com/office/drawing/2014/main" id="{04683C23-3E0B-016A-14F8-FD295839393C}"/>
              </a:ext>
            </a:extLst>
          </p:cNvPr>
          <p:cNvPicPr>
            <a:picLocks noChangeAspect="1"/>
          </p:cNvPicPr>
          <p:nvPr/>
        </p:nvPicPr>
        <p:blipFill>
          <a:blip r:embed="rId3">
            <a:extLst>
              <a:ext uri="{28A0092B-C50C-407E-A947-70E740481C1C}">
                <a14:useLocalDpi xmlns:a14="http://schemas.microsoft.com/office/drawing/2010/main" val="0"/>
              </a:ext>
            </a:extLst>
          </a:blip>
          <a:srcRect t="688" b="75661"/>
          <a:stretch/>
        </p:blipFill>
        <p:spPr>
          <a:xfrm>
            <a:off x="1713699" y="2503786"/>
            <a:ext cx="8764602" cy="2163464"/>
          </a:xfrm>
          <a:prstGeom prst="rect">
            <a:avLst/>
          </a:prstGeom>
        </p:spPr>
      </p:pic>
      <p:sp>
        <p:nvSpPr>
          <p:cNvPr id="7" name="Rectangle 6">
            <a:extLst>
              <a:ext uri="{FF2B5EF4-FFF2-40B4-BE49-F238E27FC236}">
                <a16:creationId xmlns:a16="http://schemas.microsoft.com/office/drawing/2014/main" id="{96F22847-15E7-F5CD-07DC-BEED2D588F29}"/>
              </a:ext>
            </a:extLst>
          </p:cNvPr>
          <p:cNvSpPr/>
          <p:nvPr/>
        </p:nvSpPr>
        <p:spPr>
          <a:xfrm>
            <a:off x="4938598" y="3054012"/>
            <a:ext cx="2314803" cy="1508464"/>
          </a:xfrm>
          <a:prstGeom prst="rect">
            <a:avLst/>
          </a:prstGeom>
          <a:noFill/>
          <a:ln w="57150">
            <a:solidFill>
              <a:srgbClr val="FFFF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cs typeface="Calibri Light"/>
              </a:rPr>
              <a:t>Benchmarks</a:t>
            </a:r>
          </a:p>
        </p:txBody>
      </p:sp>
      <p:graphicFrame>
        <p:nvGraphicFramePr>
          <p:cNvPr id="4" name="Table 3">
            <a:extLst>
              <a:ext uri="{FF2B5EF4-FFF2-40B4-BE49-F238E27FC236}">
                <a16:creationId xmlns:a16="http://schemas.microsoft.com/office/drawing/2014/main" id="{3E35A8B2-697C-A4BA-F982-0DB4851A73D6}"/>
              </a:ext>
            </a:extLst>
          </p:cNvPr>
          <p:cNvGraphicFramePr>
            <a:graphicFrameLocks noGrp="1"/>
          </p:cNvGraphicFramePr>
          <p:nvPr>
            <p:extLst>
              <p:ext uri="{D42A27DB-BD31-4B8C-83A1-F6EECF244321}">
                <p14:modId xmlns:p14="http://schemas.microsoft.com/office/powerpoint/2010/main" val="2792164720"/>
              </p:ext>
            </p:extLst>
          </p:nvPr>
        </p:nvGraphicFramePr>
        <p:xfrm>
          <a:off x="9429750" y="2412999"/>
          <a:ext cx="2635231" cy="3714115"/>
        </p:xfrm>
        <a:graphic>
          <a:graphicData uri="http://schemas.openxmlformats.org/drawingml/2006/table">
            <a:tbl>
              <a:tblPr bandRow="1">
                <a:tableStyleId>{5C22544A-7EE6-4342-B048-85BDC9FD1C3A}</a:tableStyleId>
              </a:tblPr>
              <a:tblGrid>
                <a:gridCol w="936625">
                  <a:extLst>
                    <a:ext uri="{9D8B030D-6E8A-4147-A177-3AD203B41FA5}">
                      <a16:colId xmlns:a16="http://schemas.microsoft.com/office/drawing/2014/main" val="2297713488"/>
                    </a:ext>
                  </a:extLst>
                </a:gridCol>
                <a:gridCol w="571496">
                  <a:extLst>
                    <a:ext uri="{9D8B030D-6E8A-4147-A177-3AD203B41FA5}">
                      <a16:colId xmlns:a16="http://schemas.microsoft.com/office/drawing/2014/main" val="3430617307"/>
                    </a:ext>
                  </a:extLst>
                </a:gridCol>
                <a:gridCol w="555625">
                  <a:extLst>
                    <a:ext uri="{9D8B030D-6E8A-4147-A177-3AD203B41FA5}">
                      <a16:colId xmlns:a16="http://schemas.microsoft.com/office/drawing/2014/main" val="1064999910"/>
                    </a:ext>
                  </a:extLst>
                </a:gridCol>
                <a:gridCol w="571485">
                  <a:extLst>
                    <a:ext uri="{9D8B030D-6E8A-4147-A177-3AD203B41FA5}">
                      <a16:colId xmlns:a16="http://schemas.microsoft.com/office/drawing/2014/main" val="2038464497"/>
                    </a:ext>
                  </a:extLst>
                </a:gridCol>
              </a:tblGrid>
              <a:tr h="269875">
                <a:tc gridSpan="4">
                  <a:txBody>
                    <a:bodyPr/>
                    <a:lstStyle/>
                    <a:p>
                      <a:pPr algn="ctr" rtl="0" fontAlgn="b"/>
                      <a:r>
                        <a:rPr lang="en-US" sz="1400" b="1">
                          <a:effectLst/>
                        </a:rPr>
                        <a:t>Totals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0043270"/>
                  </a:ext>
                </a:extLst>
              </a:tr>
              <a:tr h="200025">
                <a:tc>
                  <a:txBody>
                    <a:bodyPr/>
                    <a:lstStyle/>
                    <a:p>
                      <a:pPr rtl="0" fontAlgn="b"/>
                      <a:r>
                        <a:rPr lang="en-US" sz="1400" b="1">
                          <a:effectLst/>
                        </a:rPr>
                        <a:t>Person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effectLst/>
                        </a:rPr>
                        <a:t>Load Time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effectLst/>
                        </a:rPr>
                        <a:t>Train Time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b="1">
                          <a:effectLst/>
                        </a:rPr>
                        <a:t>Eval Time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70477415"/>
                  </a:ext>
                </a:extLst>
              </a:tr>
              <a:tr h="200025">
                <a:tc>
                  <a:txBody>
                    <a:bodyPr/>
                    <a:lstStyle/>
                    <a:p>
                      <a:pPr rtl="0" fontAlgn="b"/>
                      <a:r>
                        <a:rPr lang="en-US" sz="1400">
                          <a:effectLst/>
                        </a:rPr>
                        <a:t>Person #1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19.990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47.250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14.940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27317799"/>
                  </a:ext>
                </a:extLst>
              </a:tr>
              <a:tr h="200025">
                <a:tc>
                  <a:txBody>
                    <a:bodyPr/>
                    <a:lstStyle/>
                    <a:p>
                      <a:pPr rtl="0" fontAlgn="b"/>
                      <a:r>
                        <a:rPr lang="en-US" sz="1400">
                          <a:effectLst/>
                        </a:rPr>
                        <a:t>Person #2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35.990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41.670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8.730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8956065"/>
                  </a:ext>
                </a:extLst>
              </a:tr>
              <a:tr h="200025">
                <a:tc>
                  <a:txBody>
                    <a:bodyPr/>
                    <a:lstStyle/>
                    <a:p>
                      <a:pPr rtl="0" fontAlgn="b"/>
                      <a:r>
                        <a:rPr lang="en-US" sz="1400">
                          <a:effectLst/>
                        </a:rPr>
                        <a:t>Person #3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28.730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22.750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6.840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831184276"/>
                  </a:ext>
                </a:extLst>
              </a:tr>
              <a:tr h="200025">
                <a:tc>
                  <a:txBody>
                    <a:bodyPr/>
                    <a:lstStyle/>
                    <a:p>
                      <a:pPr rtl="0" fontAlgn="b"/>
                      <a:r>
                        <a:rPr lang="en-US" sz="1400">
                          <a:effectLst/>
                        </a:rPr>
                        <a:t>Person #4</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29.800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23.800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3.720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85279334"/>
                  </a:ext>
                </a:extLst>
              </a:tr>
              <a:tr h="200025">
                <a:tc>
                  <a:txBody>
                    <a:bodyPr/>
                    <a:lstStyle/>
                    <a:p>
                      <a:pPr rtl="0" fontAlgn="b"/>
                      <a:r>
                        <a:rPr lang="en-US" sz="1400">
                          <a:effectLst/>
                        </a:rPr>
                        <a:t>Person #5</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40.630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75.790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12.130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40319187"/>
                  </a:ext>
                </a:extLst>
              </a:tr>
              <a:tr h="200025">
                <a:tc>
                  <a:txBody>
                    <a:bodyPr/>
                    <a:lstStyle/>
                    <a:p>
                      <a:pPr rtl="0" fontAlgn="b"/>
                      <a:r>
                        <a:rPr lang="en-US" sz="1400">
                          <a:effectLst/>
                        </a:rPr>
                        <a:t>Person #6</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29.070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39.730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12.980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34772494"/>
                  </a:ext>
                </a:extLst>
              </a:tr>
              <a:tr h="200025">
                <a:tc>
                  <a:txBody>
                    <a:bodyPr/>
                    <a:lstStyle/>
                    <a:p>
                      <a:pPr rtl="0" fontAlgn="b"/>
                      <a:r>
                        <a:rPr lang="en-US" sz="1400">
                          <a:effectLst/>
                        </a:rPr>
                        <a:t>Person #7</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17.160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26.780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4.090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029022505"/>
                  </a:ext>
                </a:extLst>
              </a:tr>
              <a:tr h="200025">
                <a:tc>
                  <a:txBody>
                    <a:bodyPr/>
                    <a:lstStyle/>
                    <a:p>
                      <a:pPr rtl="0" fontAlgn="b"/>
                      <a:r>
                        <a:rPr lang="en-US" sz="1400">
                          <a:effectLst/>
                        </a:rPr>
                        <a:t>Person #8</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21.020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11.300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1.690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78536493"/>
                  </a:ext>
                </a:extLst>
              </a:tr>
              <a:tr h="200025">
                <a:tc>
                  <a:txBody>
                    <a:bodyPr/>
                    <a:lstStyle/>
                    <a:p>
                      <a:pPr rtl="0" fontAlgn="b"/>
                      <a:r>
                        <a:rPr lang="en-US" sz="1400">
                          <a:effectLst/>
                        </a:rPr>
                        <a:t>Person #9</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19.460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25.120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3.320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89483183"/>
                  </a:ext>
                </a:extLst>
              </a:tr>
              <a:tr h="200025">
                <a:tc>
                  <a:txBody>
                    <a:bodyPr/>
                    <a:lstStyle/>
                    <a:p>
                      <a:pPr rtl="0" fontAlgn="b"/>
                      <a:r>
                        <a:rPr lang="en-US" sz="1400">
                          <a:effectLst/>
                        </a:rPr>
                        <a:t>Person #10</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13.910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39.980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400">
                          <a:effectLst/>
                        </a:rPr>
                        <a:t>1.530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78605963"/>
                  </a:ext>
                </a:extLst>
              </a:tr>
              <a:tr h="200025">
                <a:tc>
                  <a:txBody>
                    <a:bodyPr/>
                    <a:lstStyle/>
                    <a:p>
                      <a:pPr rtl="0" fontAlgn="b"/>
                      <a:r>
                        <a:rPr lang="en-US" sz="1400" b="1">
                          <a:effectLst/>
                        </a:rPr>
                        <a:t>Average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400" b="1">
                          <a:effectLst/>
                        </a:rPr>
                        <a:t>25.576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400" b="1">
                          <a:effectLst/>
                        </a:rPr>
                        <a:t>35.417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400" b="1">
                          <a:effectLst/>
                        </a:rPr>
                        <a:t>6.997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3634598"/>
                  </a:ext>
                </a:extLst>
              </a:tr>
            </a:tbl>
          </a:graphicData>
        </a:graphic>
      </p:graphicFrame>
      <p:graphicFrame>
        <p:nvGraphicFramePr>
          <p:cNvPr id="6" name="Table 5">
            <a:extLst>
              <a:ext uri="{FF2B5EF4-FFF2-40B4-BE49-F238E27FC236}">
                <a16:creationId xmlns:a16="http://schemas.microsoft.com/office/drawing/2014/main" id="{0A6C2987-B22C-52EC-EE8C-94A853CDF901}"/>
              </a:ext>
            </a:extLst>
          </p:cNvPr>
          <p:cNvGraphicFramePr>
            <a:graphicFrameLocks noGrp="1"/>
          </p:cNvGraphicFramePr>
          <p:nvPr>
            <p:extLst>
              <p:ext uri="{D42A27DB-BD31-4B8C-83A1-F6EECF244321}">
                <p14:modId xmlns:p14="http://schemas.microsoft.com/office/powerpoint/2010/main" val="1001459088"/>
              </p:ext>
            </p:extLst>
          </p:nvPr>
        </p:nvGraphicFramePr>
        <p:xfrm>
          <a:off x="486833" y="5069417"/>
          <a:ext cx="8477231" cy="1104900"/>
        </p:xfrm>
        <a:graphic>
          <a:graphicData uri="http://schemas.openxmlformats.org/drawingml/2006/table">
            <a:tbl>
              <a:tblPr bandRow="1">
                <a:tableStyleId>{5C22544A-7EE6-4342-B048-85BDC9FD1C3A}</a:tableStyleId>
              </a:tblPr>
              <a:tblGrid>
                <a:gridCol w="1682750">
                  <a:extLst>
                    <a:ext uri="{9D8B030D-6E8A-4147-A177-3AD203B41FA5}">
                      <a16:colId xmlns:a16="http://schemas.microsoft.com/office/drawing/2014/main" val="2362666015"/>
                    </a:ext>
                  </a:extLst>
                </a:gridCol>
                <a:gridCol w="1206498">
                  <a:extLst>
                    <a:ext uri="{9D8B030D-6E8A-4147-A177-3AD203B41FA5}">
                      <a16:colId xmlns:a16="http://schemas.microsoft.com/office/drawing/2014/main" val="2268235113"/>
                    </a:ext>
                  </a:extLst>
                </a:gridCol>
                <a:gridCol w="1236344">
                  <a:extLst>
                    <a:ext uri="{9D8B030D-6E8A-4147-A177-3AD203B41FA5}">
                      <a16:colId xmlns:a16="http://schemas.microsoft.com/office/drawing/2014/main" val="3009782760"/>
                    </a:ext>
                  </a:extLst>
                </a:gridCol>
                <a:gridCol w="1143000">
                  <a:extLst>
                    <a:ext uri="{9D8B030D-6E8A-4147-A177-3AD203B41FA5}">
                      <a16:colId xmlns:a16="http://schemas.microsoft.com/office/drawing/2014/main" val="2627955049"/>
                    </a:ext>
                  </a:extLst>
                </a:gridCol>
                <a:gridCol w="1109345">
                  <a:extLst>
                    <a:ext uri="{9D8B030D-6E8A-4147-A177-3AD203B41FA5}">
                      <a16:colId xmlns:a16="http://schemas.microsoft.com/office/drawing/2014/main" val="305808000"/>
                    </a:ext>
                  </a:extLst>
                </a:gridCol>
                <a:gridCol w="1143000">
                  <a:extLst>
                    <a:ext uri="{9D8B030D-6E8A-4147-A177-3AD203B41FA5}">
                      <a16:colId xmlns:a16="http://schemas.microsoft.com/office/drawing/2014/main" val="2885411118"/>
                    </a:ext>
                  </a:extLst>
                </a:gridCol>
                <a:gridCol w="956294">
                  <a:extLst>
                    <a:ext uri="{9D8B030D-6E8A-4147-A177-3AD203B41FA5}">
                      <a16:colId xmlns:a16="http://schemas.microsoft.com/office/drawing/2014/main" val="1016204024"/>
                    </a:ext>
                  </a:extLst>
                </a:gridCol>
              </a:tblGrid>
              <a:tr h="200025">
                <a:tc rowSpan="2">
                  <a:txBody>
                    <a:bodyPr/>
                    <a:lstStyle/>
                    <a:p>
                      <a:pPr rtl="0" fontAlgn="b"/>
                      <a:endParaRPr lang="en-US" sz="120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6">
                  <a:txBody>
                    <a:bodyPr/>
                    <a:lstStyle/>
                    <a:p>
                      <a:pPr algn="ctr" rtl="0" fontAlgn="b"/>
                      <a:r>
                        <a:rPr lang="en-US" sz="1200" b="1">
                          <a:effectLst/>
                        </a:rPr>
                        <a:t>Load Time (seconds)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87676"/>
                  </a:ext>
                </a:extLst>
              </a:tr>
              <a:tr h="200025">
                <a:tc vMerge="1">
                  <a:txBody>
                    <a:bodyPr/>
                    <a:lstStyle/>
                    <a:p>
                      <a:endParaRPr lang="en-US"/>
                    </a:p>
                  </a:txBody>
                  <a:tcPr/>
                </a:tc>
                <a:tc>
                  <a:txBody>
                    <a:bodyPr/>
                    <a:lstStyle/>
                    <a:p>
                      <a:pPr rtl="0" fontAlgn="b"/>
                      <a:r>
                        <a:rPr lang="en-US" sz="1200" b="1">
                          <a:effectLst/>
                        </a:rPr>
                        <a:t>Run Time #1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Average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50833653"/>
                  </a:ext>
                </a:extLst>
              </a:tr>
              <a:tr h="200025">
                <a:tc>
                  <a:txBody>
                    <a:bodyPr/>
                    <a:lstStyle/>
                    <a:p>
                      <a:pPr rtl="0" fontAlgn="b"/>
                      <a:r>
                        <a:rPr lang="en-US" sz="1200" b="1">
                          <a:effectLst/>
                        </a:rPr>
                        <a:t>Vector Size 10k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1.930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687364350"/>
                  </a:ext>
                </a:extLst>
              </a:tr>
              <a:tr h="200025">
                <a:tc>
                  <a:txBody>
                    <a:bodyPr/>
                    <a:lstStyle/>
                    <a:p>
                      <a:pPr rtl="0" fontAlgn="b"/>
                      <a:r>
                        <a:rPr lang="en-US" sz="1200" b="1">
                          <a:effectLst/>
                        </a:rPr>
                        <a:t>Vector Size 50k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1.856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702281197"/>
                  </a:ext>
                </a:extLst>
              </a:tr>
              <a:tr h="200025">
                <a:tc>
                  <a:txBody>
                    <a:bodyPr/>
                    <a:lstStyle/>
                    <a:p>
                      <a:pPr rtl="0" fontAlgn="b"/>
                      <a:r>
                        <a:rPr lang="en-US" sz="1200" b="1">
                          <a:effectLst/>
                        </a:rPr>
                        <a:t>Vector Size 100k</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1.970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2.080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2.310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2.420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1.860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2.128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08467868"/>
                  </a:ext>
                </a:extLst>
              </a:tr>
            </a:tbl>
          </a:graphicData>
        </a:graphic>
      </p:graphicFrame>
      <p:graphicFrame>
        <p:nvGraphicFramePr>
          <p:cNvPr id="9" name="Table 8">
            <a:extLst>
              <a:ext uri="{FF2B5EF4-FFF2-40B4-BE49-F238E27FC236}">
                <a16:creationId xmlns:a16="http://schemas.microsoft.com/office/drawing/2014/main" id="{AABF100A-823A-55A6-964D-53EF60064B82}"/>
              </a:ext>
            </a:extLst>
          </p:cNvPr>
          <p:cNvGraphicFramePr>
            <a:graphicFrameLocks noGrp="1"/>
          </p:cNvGraphicFramePr>
          <p:nvPr>
            <p:extLst>
              <p:ext uri="{D42A27DB-BD31-4B8C-83A1-F6EECF244321}">
                <p14:modId xmlns:p14="http://schemas.microsoft.com/office/powerpoint/2010/main" val="2516319877"/>
              </p:ext>
            </p:extLst>
          </p:nvPr>
        </p:nvGraphicFramePr>
        <p:xfrm>
          <a:off x="370416" y="1968500"/>
          <a:ext cx="8715367" cy="2849736"/>
        </p:xfrm>
        <a:graphic>
          <a:graphicData uri="http://schemas.openxmlformats.org/drawingml/2006/table">
            <a:tbl>
              <a:tblPr bandRow="1">
                <a:tableStyleId>{5C22544A-7EE6-4342-B048-85BDC9FD1C3A}</a:tableStyleId>
              </a:tblPr>
              <a:tblGrid>
                <a:gridCol w="619124">
                  <a:extLst>
                    <a:ext uri="{9D8B030D-6E8A-4147-A177-3AD203B41FA5}">
                      <a16:colId xmlns:a16="http://schemas.microsoft.com/office/drawing/2014/main" val="707873184"/>
                    </a:ext>
                  </a:extLst>
                </a:gridCol>
                <a:gridCol w="603249">
                  <a:extLst>
                    <a:ext uri="{9D8B030D-6E8A-4147-A177-3AD203B41FA5}">
                      <a16:colId xmlns:a16="http://schemas.microsoft.com/office/drawing/2014/main" val="1285718272"/>
                    </a:ext>
                  </a:extLst>
                </a:gridCol>
                <a:gridCol w="634998">
                  <a:extLst>
                    <a:ext uri="{9D8B030D-6E8A-4147-A177-3AD203B41FA5}">
                      <a16:colId xmlns:a16="http://schemas.microsoft.com/office/drawing/2014/main" val="657240054"/>
                    </a:ext>
                  </a:extLst>
                </a:gridCol>
                <a:gridCol w="698500">
                  <a:extLst>
                    <a:ext uri="{9D8B030D-6E8A-4147-A177-3AD203B41FA5}">
                      <a16:colId xmlns:a16="http://schemas.microsoft.com/office/drawing/2014/main" val="815747341"/>
                    </a:ext>
                  </a:extLst>
                </a:gridCol>
                <a:gridCol w="603249">
                  <a:extLst>
                    <a:ext uri="{9D8B030D-6E8A-4147-A177-3AD203B41FA5}">
                      <a16:colId xmlns:a16="http://schemas.microsoft.com/office/drawing/2014/main" val="4218078227"/>
                    </a:ext>
                  </a:extLst>
                </a:gridCol>
                <a:gridCol w="587374">
                  <a:extLst>
                    <a:ext uri="{9D8B030D-6E8A-4147-A177-3AD203B41FA5}">
                      <a16:colId xmlns:a16="http://schemas.microsoft.com/office/drawing/2014/main" val="1763531060"/>
                    </a:ext>
                  </a:extLst>
                </a:gridCol>
                <a:gridCol w="730249">
                  <a:extLst>
                    <a:ext uri="{9D8B030D-6E8A-4147-A177-3AD203B41FA5}">
                      <a16:colId xmlns:a16="http://schemas.microsoft.com/office/drawing/2014/main" val="1801582085"/>
                    </a:ext>
                  </a:extLst>
                </a:gridCol>
                <a:gridCol w="809625">
                  <a:extLst>
                    <a:ext uri="{9D8B030D-6E8A-4147-A177-3AD203B41FA5}">
                      <a16:colId xmlns:a16="http://schemas.microsoft.com/office/drawing/2014/main" val="1658798327"/>
                    </a:ext>
                  </a:extLst>
                </a:gridCol>
                <a:gridCol w="666750">
                  <a:extLst>
                    <a:ext uri="{9D8B030D-6E8A-4147-A177-3AD203B41FA5}">
                      <a16:colId xmlns:a16="http://schemas.microsoft.com/office/drawing/2014/main" val="2658200684"/>
                    </a:ext>
                  </a:extLst>
                </a:gridCol>
                <a:gridCol w="698500">
                  <a:extLst>
                    <a:ext uri="{9D8B030D-6E8A-4147-A177-3AD203B41FA5}">
                      <a16:colId xmlns:a16="http://schemas.microsoft.com/office/drawing/2014/main" val="2906753363"/>
                    </a:ext>
                  </a:extLst>
                </a:gridCol>
                <a:gridCol w="650875">
                  <a:extLst>
                    <a:ext uri="{9D8B030D-6E8A-4147-A177-3AD203B41FA5}">
                      <a16:colId xmlns:a16="http://schemas.microsoft.com/office/drawing/2014/main" val="1971980385"/>
                    </a:ext>
                  </a:extLst>
                </a:gridCol>
                <a:gridCol w="666750">
                  <a:extLst>
                    <a:ext uri="{9D8B030D-6E8A-4147-A177-3AD203B41FA5}">
                      <a16:colId xmlns:a16="http://schemas.microsoft.com/office/drawing/2014/main" val="3390473453"/>
                    </a:ext>
                  </a:extLst>
                </a:gridCol>
                <a:gridCol w="746124">
                  <a:extLst>
                    <a:ext uri="{9D8B030D-6E8A-4147-A177-3AD203B41FA5}">
                      <a16:colId xmlns:a16="http://schemas.microsoft.com/office/drawing/2014/main" val="2170078255"/>
                    </a:ext>
                  </a:extLst>
                </a:gridCol>
              </a:tblGrid>
              <a:tr h="222250">
                <a:tc rowSpan="2">
                  <a:txBody>
                    <a:bodyPr/>
                    <a:lstStyle/>
                    <a:p>
                      <a:pPr rtl="0" fontAlgn="b"/>
                      <a:endParaRPr lang="en-US" sz="1200">
                        <a:effectLst/>
                      </a:endParaRP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6">
                  <a:txBody>
                    <a:bodyPr/>
                    <a:lstStyle/>
                    <a:p>
                      <a:pPr algn="ctr" rtl="0" fontAlgn="b"/>
                      <a:r>
                        <a:rPr lang="en-US" sz="1200" b="1">
                          <a:effectLst/>
                        </a:rPr>
                        <a:t>Train (seconds)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0" fontAlgn="b"/>
                      <a:r>
                        <a:rPr lang="en-US" sz="1200" b="1">
                          <a:effectLst/>
                        </a:rPr>
                        <a:t>Eval (seconds)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0134355"/>
                  </a:ext>
                </a:extLst>
              </a:tr>
              <a:tr h="559363">
                <a:tc vMerge="1">
                  <a:txBody>
                    <a:bodyPr/>
                    <a:lstStyle/>
                    <a:p>
                      <a:endParaRPr lang="en-US"/>
                    </a:p>
                  </a:txBody>
                  <a:tcPr/>
                </a:tc>
                <a:tc>
                  <a:txBody>
                    <a:bodyPr/>
                    <a:lstStyle/>
                    <a:p>
                      <a:pPr rtl="0" fontAlgn="b"/>
                      <a:r>
                        <a:rPr lang="en-US" sz="1200" b="1">
                          <a:effectLst/>
                        </a:rPr>
                        <a:t>Run Time #1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Average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1200" b="1">
                          <a:effectLst/>
                        </a:rPr>
                        <a:t>Run Time #1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Run Time #5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200" b="1">
                          <a:effectLst/>
                        </a:rPr>
                        <a:t>Average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030580835"/>
                  </a:ext>
                </a:extLst>
              </a:tr>
              <a:tr h="200526">
                <a:tc>
                  <a:txBody>
                    <a:bodyPr/>
                    <a:lstStyle/>
                    <a:p>
                      <a:pPr rtl="0" fontAlgn="b"/>
                      <a:r>
                        <a:rPr lang="en-US" sz="1200" b="1">
                          <a:effectLst/>
                        </a:rPr>
                        <a:t>PCA</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1.200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1.090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1.200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1.150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1.166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0.900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0.890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0.740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0.858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877989066"/>
                  </a:ext>
                </a:extLst>
              </a:tr>
              <a:tr h="379944">
                <a:tc>
                  <a:txBody>
                    <a:bodyPr/>
                    <a:lstStyle/>
                    <a:p>
                      <a:pPr rtl="0" fontAlgn="b"/>
                      <a:r>
                        <a:rPr lang="en-US" sz="1200" b="1">
                          <a:effectLst/>
                        </a:rPr>
                        <a:t>Naive Bayes</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0.240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555361593"/>
                  </a:ext>
                </a:extLst>
              </a:tr>
              <a:tr h="200526">
                <a:tc>
                  <a:txBody>
                    <a:bodyPr/>
                    <a:lstStyle/>
                    <a:p>
                      <a:pPr rtl="0" fontAlgn="b"/>
                      <a:r>
                        <a:rPr lang="en-US" sz="1200" b="1">
                          <a:effectLst/>
                        </a:rPr>
                        <a:t>KNN</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2.780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2.640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2.590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2.730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2.800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2.708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1.460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1.512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304952813"/>
                  </a:ext>
                </a:extLst>
              </a:tr>
              <a:tr h="200526">
                <a:tc>
                  <a:txBody>
                    <a:bodyPr/>
                    <a:lstStyle/>
                    <a:p>
                      <a:pPr rtl="0" fontAlgn="b"/>
                      <a:r>
                        <a:rPr lang="en-US" sz="1200" b="1">
                          <a:effectLst/>
                        </a:rPr>
                        <a:t>RNF</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1.830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1.768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0.208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001939625"/>
                  </a:ext>
                </a:extLst>
              </a:tr>
              <a:tr h="559363">
                <a:tc>
                  <a:txBody>
                    <a:bodyPr/>
                    <a:lstStyle/>
                    <a:p>
                      <a:pPr rtl="0" fontAlgn="b"/>
                      <a:r>
                        <a:rPr lang="en-US" sz="1200" b="1">
                          <a:effectLst/>
                        </a:rPr>
                        <a:t>K-Means</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22.450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23.330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22.110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21.680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23.070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22.528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1.490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1.390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1.434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684891516"/>
                  </a:ext>
                </a:extLst>
              </a:tr>
              <a:tr h="200526">
                <a:tc>
                  <a:txBody>
                    <a:bodyPr/>
                    <a:lstStyle/>
                    <a:p>
                      <a:pPr rtl="0" fontAlgn="b"/>
                      <a:r>
                        <a:rPr lang="en-US" sz="1200" b="1">
                          <a:effectLst/>
                        </a:rPr>
                        <a:t>SVM</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0.500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0.560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0.468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r" rtl="0" fontAlgn="b"/>
                      <a:r>
                        <a:rPr lang="en-US" sz="1200">
                          <a:effectLst/>
                        </a:rPr>
                        <a:t>0.290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0.340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0.170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r>
                        <a:rPr lang="en-US" sz="1200">
                          <a:effectLst/>
                        </a:rPr>
                        <a:t>0.300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015872945"/>
                  </a:ext>
                </a:extLst>
              </a:tr>
              <a:tr h="200526">
                <a:tc>
                  <a:txBody>
                    <a:bodyPr/>
                    <a:lstStyle/>
                    <a:p>
                      <a:pPr rtl="0" fontAlgn="b"/>
                      <a:r>
                        <a:rPr lang="en-US" sz="1200" b="1">
                          <a:effectLst/>
                        </a:rPr>
                        <a:t>MLP</a:t>
                      </a:r>
                    </a:p>
                  </a:txBody>
                  <a:tcPr marL="28575" marR="28575" marT="19050" marB="1905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0.810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0.670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0.750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0.738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1200">
                          <a:effectLst/>
                        </a:rPr>
                        <a:t>0.320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0.210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r>
                        <a:rPr lang="en-US" sz="1200">
                          <a:effectLst/>
                        </a:rPr>
                        <a:t>0.242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7379998"/>
                  </a:ext>
                </a:extLst>
              </a:tr>
            </a:tbl>
          </a:graphicData>
        </a:graphic>
      </p:graphicFrame>
    </p:spTree>
    <p:extLst>
      <p:ext uri="{BB962C8B-B14F-4D97-AF65-F5344CB8AC3E}">
        <p14:creationId xmlns:p14="http://schemas.microsoft.com/office/powerpoint/2010/main" val="39948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15915-73CB-D251-7BD5-E9E52E39A957}"/>
              </a:ext>
            </a:extLst>
          </p:cNvPr>
          <p:cNvSpPr txBox="1"/>
          <p:nvPr/>
        </p:nvSpPr>
        <p:spPr>
          <a:xfrm>
            <a:off x="667512" y="2018574"/>
            <a:ext cx="5010912" cy="1569660"/>
          </a:xfrm>
          <a:prstGeom prst="rect">
            <a:avLst/>
          </a:prstGeom>
          <a:noFill/>
        </p:spPr>
        <p:txBody>
          <a:bodyPr wrap="square" rtlCol="0">
            <a:spAutoFit/>
          </a:bodyPr>
          <a:lstStyle/>
          <a:p>
            <a:pPr algn="ctr"/>
            <a:r>
              <a:rPr lang="en-US" sz="2400">
                <a:solidFill>
                  <a:schemeClr val="tx1">
                    <a:lumMod val="75000"/>
                    <a:lumOff val="25000"/>
                  </a:schemeClr>
                </a:solidFill>
              </a:rPr>
              <a:t>“The development of full artificial intelligence could spell the end of the human race.”</a:t>
            </a:r>
          </a:p>
          <a:p>
            <a:pPr algn="ctr"/>
            <a:r>
              <a:rPr lang="en-US" sz="2400">
                <a:solidFill>
                  <a:schemeClr val="tx1">
                    <a:lumMod val="75000"/>
                    <a:lumOff val="25000"/>
                  </a:schemeClr>
                </a:solidFill>
              </a:rPr>
              <a:t>- Stephen Hawking [</a:t>
            </a:r>
            <a:r>
              <a:rPr lang="en-US" sz="2400" err="1">
                <a:hlinkClick r:id="rId3"/>
              </a:rPr>
              <a:t>src</a:t>
            </a:r>
            <a:r>
              <a:rPr lang="en-US" sz="2400">
                <a:solidFill>
                  <a:schemeClr val="tx1">
                    <a:lumMod val="75000"/>
                    <a:lumOff val="25000"/>
                  </a:schemeClr>
                </a:solidFill>
              </a:rPr>
              <a:t>]</a:t>
            </a:r>
          </a:p>
        </p:txBody>
      </p:sp>
      <p:sp>
        <p:nvSpPr>
          <p:cNvPr id="3" name="TextBox 2">
            <a:extLst>
              <a:ext uri="{FF2B5EF4-FFF2-40B4-BE49-F238E27FC236}">
                <a16:creationId xmlns:a16="http://schemas.microsoft.com/office/drawing/2014/main" id="{DDC07D20-E19E-2424-6D8D-F907F87D87B8}"/>
              </a:ext>
            </a:extLst>
          </p:cNvPr>
          <p:cNvSpPr txBox="1"/>
          <p:nvPr/>
        </p:nvSpPr>
        <p:spPr>
          <a:xfrm>
            <a:off x="1005840" y="4116568"/>
            <a:ext cx="4672584" cy="1938992"/>
          </a:xfrm>
          <a:prstGeom prst="rect">
            <a:avLst/>
          </a:prstGeom>
          <a:noFill/>
        </p:spPr>
        <p:txBody>
          <a:bodyPr wrap="square" rtlCol="0">
            <a:spAutoFit/>
          </a:bodyPr>
          <a:lstStyle/>
          <a:p>
            <a:pPr algn="ctr"/>
            <a:r>
              <a:rPr lang="en-US" sz="2400">
                <a:solidFill>
                  <a:schemeClr val="tx1">
                    <a:lumMod val="75000"/>
                    <a:lumOff val="25000"/>
                  </a:schemeClr>
                </a:solidFill>
              </a:rPr>
              <a:t>“Artificial Intelligence, deep learning, machine learning — whatever you’re doing if you don’t understand it — learn it.”</a:t>
            </a:r>
          </a:p>
          <a:p>
            <a:pPr algn="ctr"/>
            <a:r>
              <a:rPr lang="en-US" sz="2400">
                <a:solidFill>
                  <a:schemeClr val="tx1">
                    <a:lumMod val="75000"/>
                    <a:lumOff val="25000"/>
                  </a:schemeClr>
                </a:solidFill>
              </a:rPr>
              <a:t>- Mark Cuban [</a:t>
            </a:r>
            <a:r>
              <a:rPr lang="en-US" sz="2400" err="1">
                <a:hlinkClick r:id="rId4"/>
              </a:rPr>
              <a:t>src</a:t>
            </a:r>
            <a:r>
              <a:rPr lang="en-US" sz="2400">
                <a:solidFill>
                  <a:schemeClr val="tx1">
                    <a:lumMod val="75000"/>
                    <a:lumOff val="25000"/>
                  </a:schemeClr>
                </a:solidFill>
              </a:rPr>
              <a:t>]</a:t>
            </a:r>
          </a:p>
        </p:txBody>
      </p:sp>
      <p:sp>
        <p:nvSpPr>
          <p:cNvPr id="4" name="TextBox 3">
            <a:extLst>
              <a:ext uri="{FF2B5EF4-FFF2-40B4-BE49-F238E27FC236}">
                <a16:creationId xmlns:a16="http://schemas.microsoft.com/office/drawing/2014/main" id="{AB1C4D8C-A139-D2C6-C84D-9B55907DE945}"/>
              </a:ext>
            </a:extLst>
          </p:cNvPr>
          <p:cNvSpPr txBox="1"/>
          <p:nvPr/>
        </p:nvSpPr>
        <p:spPr>
          <a:xfrm>
            <a:off x="6294120" y="2878574"/>
            <a:ext cx="5230368" cy="1569660"/>
          </a:xfrm>
          <a:prstGeom prst="rect">
            <a:avLst/>
          </a:prstGeom>
          <a:noFill/>
        </p:spPr>
        <p:txBody>
          <a:bodyPr wrap="square" rtlCol="0">
            <a:spAutoFit/>
          </a:bodyPr>
          <a:lstStyle/>
          <a:p>
            <a:pPr algn="ctr"/>
            <a:r>
              <a:rPr lang="en-US" sz="2400">
                <a:solidFill>
                  <a:schemeClr val="tx1">
                    <a:lumMod val="75000"/>
                    <a:lumOff val="25000"/>
                  </a:schemeClr>
                </a:solidFill>
              </a:rPr>
              <a:t>“Machine learning and deep learning will create a new set of hot jobs in the next 5 years.”</a:t>
            </a:r>
          </a:p>
          <a:p>
            <a:pPr algn="ctr"/>
            <a:r>
              <a:rPr lang="en-US" sz="2400">
                <a:solidFill>
                  <a:schemeClr val="tx1">
                    <a:lumMod val="75000"/>
                    <a:lumOff val="25000"/>
                  </a:schemeClr>
                </a:solidFill>
              </a:rPr>
              <a:t>- Dave Waters [</a:t>
            </a:r>
            <a:r>
              <a:rPr lang="en-US" sz="2400" err="1">
                <a:hlinkClick r:id="rId5"/>
              </a:rPr>
              <a:t>src</a:t>
            </a:r>
            <a:r>
              <a:rPr lang="en-US" sz="2400">
                <a:solidFill>
                  <a:schemeClr val="tx1">
                    <a:lumMod val="75000"/>
                    <a:lumOff val="25000"/>
                  </a:schemeClr>
                </a:solidFill>
              </a:rPr>
              <a:t>]</a:t>
            </a:r>
          </a:p>
        </p:txBody>
      </p:sp>
      <p:sp>
        <p:nvSpPr>
          <p:cNvPr id="5" name="Title 4">
            <a:extLst>
              <a:ext uri="{FF2B5EF4-FFF2-40B4-BE49-F238E27FC236}">
                <a16:creationId xmlns:a16="http://schemas.microsoft.com/office/drawing/2014/main" id="{95F229E2-43FB-2C35-3CB3-8E8936EDC042}"/>
              </a:ext>
            </a:extLst>
          </p:cNvPr>
          <p:cNvSpPr>
            <a:spLocks noGrp="1"/>
          </p:cNvSpPr>
          <p:nvPr>
            <p:ph type="title"/>
          </p:nvPr>
        </p:nvSpPr>
        <p:spPr/>
        <p:txBody>
          <a:bodyPr/>
          <a:lstStyle/>
          <a:p>
            <a:pPr algn="ctr"/>
            <a:r>
              <a:rPr lang="en-US"/>
              <a:t>The Future is Machine Learning</a:t>
            </a:r>
          </a:p>
        </p:txBody>
      </p:sp>
    </p:spTree>
    <p:extLst>
      <p:ext uri="{BB962C8B-B14F-4D97-AF65-F5344CB8AC3E}">
        <p14:creationId xmlns:p14="http://schemas.microsoft.com/office/powerpoint/2010/main" val="22685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DE53-9E8D-309B-28E4-76391B4E102E}"/>
              </a:ext>
            </a:extLst>
          </p:cNvPr>
          <p:cNvSpPr>
            <a:spLocks noGrp="1"/>
          </p:cNvSpPr>
          <p:nvPr>
            <p:ph type="title"/>
          </p:nvPr>
        </p:nvSpPr>
        <p:spPr/>
        <p:txBody>
          <a:bodyPr/>
          <a:lstStyle/>
          <a:p>
            <a:pPr algn="ctr"/>
            <a:r>
              <a:rPr lang="en-US"/>
              <a:t>Future Testing</a:t>
            </a:r>
          </a:p>
        </p:txBody>
      </p:sp>
      <p:pic>
        <p:nvPicPr>
          <p:cNvPr id="6" name="Picture 5" descr="Web Page Redesign">
            <a:extLst>
              <a:ext uri="{FF2B5EF4-FFF2-40B4-BE49-F238E27FC236}">
                <a16:creationId xmlns:a16="http://schemas.microsoft.com/office/drawing/2014/main" id="{F36EDF30-A4C1-2B68-AF2A-FBC334E2B393}"/>
              </a:ext>
            </a:extLst>
          </p:cNvPr>
          <p:cNvPicPr>
            <a:picLocks noChangeAspect="1"/>
          </p:cNvPicPr>
          <p:nvPr/>
        </p:nvPicPr>
        <p:blipFill>
          <a:blip r:embed="rId3"/>
          <a:stretch>
            <a:fillRect/>
          </a:stretch>
        </p:blipFill>
        <p:spPr>
          <a:xfrm>
            <a:off x="1095393" y="2170719"/>
            <a:ext cx="5611282" cy="3726289"/>
          </a:xfrm>
          <a:prstGeom prst="rect">
            <a:avLst/>
          </a:prstGeom>
        </p:spPr>
      </p:pic>
      <p:pic>
        <p:nvPicPr>
          <p:cNvPr id="7" name="Picture 6" descr="250+ Free Timer Clipart Images">
            <a:extLst>
              <a:ext uri="{FF2B5EF4-FFF2-40B4-BE49-F238E27FC236}">
                <a16:creationId xmlns:a16="http://schemas.microsoft.com/office/drawing/2014/main" id="{BBE8E720-E118-220E-F456-9E944F6FD3D8}"/>
              </a:ext>
            </a:extLst>
          </p:cNvPr>
          <p:cNvPicPr>
            <a:picLocks noChangeAspect="1"/>
          </p:cNvPicPr>
          <p:nvPr/>
        </p:nvPicPr>
        <p:blipFill>
          <a:blip r:embed="rId4"/>
          <a:stretch>
            <a:fillRect/>
          </a:stretch>
        </p:blipFill>
        <p:spPr>
          <a:xfrm>
            <a:off x="7785315" y="2446716"/>
            <a:ext cx="2743200" cy="3178602"/>
          </a:xfrm>
          <a:prstGeom prst="rect">
            <a:avLst/>
          </a:prstGeom>
        </p:spPr>
      </p:pic>
    </p:spTree>
    <p:extLst>
      <p:ext uri="{BB962C8B-B14F-4D97-AF65-F5344CB8AC3E}">
        <p14:creationId xmlns:p14="http://schemas.microsoft.com/office/powerpoint/2010/main" val="400588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9E085669-B98A-4058-A3EE-9CDCCD8CF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8B39F-5DA8-54A3-6579-306430CAE380}"/>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6000">
                <a:solidFill>
                  <a:schemeClr val="tx1">
                    <a:lumMod val="85000"/>
                    <a:lumOff val="15000"/>
                  </a:schemeClr>
                </a:solidFill>
              </a:rPr>
              <a:t>Milestones</a:t>
            </a:r>
          </a:p>
        </p:txBody>
      </p:sp>
      <p:pic>
        <p:nvPicPr>
          <p:cNvPr id="3" name="Picture 2">
            <a:extLst>
              <a:ext uri="{FF2B5EF4-FFF2-40B4-BE49-F238E27FC236}">
                <a16:creationId xmlns:a16="http://schemas.microsoft.com/office/drawing/2014/main" id="{D6488500-A20C-409B-F99A-D37DD075DD27}"/>
              </a:ext>
            </a:extLst>
          </p:cNvPr>
          <p:cNvPicPr>
            <a:picLocks noChangeAspect="1"/>
          </p:cNvPicPr>
          <p:nvPr/>
        </p:nvPicPr>
        <p:blipFill>
          <a:blip r:embed="rId3"/>
          <a:stretch>
            <a:fillRect/>
          </a:stretch>
        </p:blipFill>
        <p:spPr>
          <a:xfrm>
            <a:off x="635457" y="1841194"/>
            <a:ext cx="10916463" cy="2401621"/>
          </a:xfrm>
          <a:prstGeom prst="rect">
            <a:avLst/>
          </a:prstGeom>
        </p:spPr>
      </p:pic>
      <p:cxnSp>
        <p:nvCxnSpPr>
          <p:cNvPr id="40" name="Straight Connector 39">
            <a:extLst>
              <a:ext uri="{FF2B5EF4-FFF2-40B4-BE49-F238E27FC236}">
                <a16:creationId xmlns:a16="http://schemas.microsoft.com/office/drawing/2014/main" id="{73A7C6B8-4726-4319-8661-22605DA41E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69B4FDC-9532-4F57-AE3F-2E0DE717C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BB5D465D-4A19-4A72-8D6D-9CEEC1DFA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0704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CBCBB-17EA-D402-7137-5DA94B409AF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Questions?</a:t>
            </a:r>
          </a:p>
        </p:txBody>
      </p:sp>
      <p:pic>
        <p:nvPicPr>
          <p:cNvPr id="4" name="Picture 3" descr="Vector Bubbles With Question Mark Question Icons Isolated On White Stock  Illustration - Download Image Now - iStock">
            <a:extLst>
              <a:ext uri="{FF2B5EF4-FFF2-40B4-BE49-F238E27FC236}">
                <a16:creationId xmlns:a16="http://schemas.microsoft.com/office/drawing/2014/main" id="{DE295522-9D23-5F15-46B2-A4CCE00761C2}"/>
              </a:ext>
            </a:extLst>
          </p:cNvPr>
          <p:cNvPicPr>
            <a:picLocks noChangeAspect="1"/>
          </p:cNvPicPr>
          <p:nvPr/>
        </p:nvPicPr>
        <p:blipFill>
          <a:blip r:embed="rId3"/>
          <a:srcRect r="3183" b="837"/>
          <a:stretch/>
        </p:blipFill>
        <p:spPr>
          <a:xfrm>
            <a:off x="931260" y="640081"/>
            <a:ext cx="6307134" cy="5170623"/>
          </a:xfrm>
          <a:prstGeom prst="rect">
            <a:avLst/>
          </a:prstGeom>
        </p:spPr>
      </p:pic>
      <p:cxnSp>
        <p:nvCxnSpPr>
          <p:cNvPr id="17" name="Straight Connector 16">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614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DFCF-317E-1625-6F08-D30CA03AA059}"/>
              </a:ext>
            </a:extLst>
          </p:cNvPr>
          <p:cNvSpPr>
            <a:spLocks noGrp="1"/>
          </p:cNvSpPr>
          <p:nvPr>
            <p:ph type="title"/>
          </p:nvPr>
        </p:nvSpPr>
        <p:spPr/>
        <p:txBody>
          <a:bodyPr/>
          <a:lstStyle/>
          <a:p>
            <a:pPr algn="ctr"/>
            <a:r>
              <a:rPr lang="en-US"/>
              <a:t>The Problem</a:t>
            </a:r>
          </a:p>
        </p:txBody>
      </p:sp>
      <p:sp>
        <p:nvSpPr>
          <p:cNvPr id="3" name="Content Placeholder 2">
            <a:extLst>
              <a:ext uri="{FF2B5EF4-FFF2-40B4-BE49-F238E27FC236}">
                <a16:creationId xmlns:a16="http://schemas.microsoft.com/office/drawing/2014/main" id="{D285E154-6F14-043A-D58E-BE25D870FF05}"/>
              </a:ext>
            </a:extLst>
          </p:cNvPr>
          <p:cNvSpPr>
            <a:spLocks noGrp="1"/>
          </p:cNvSpPr>
          <p:nvPr>
            <p:ph idx="1"/>
          </p:nvPr>
        </p:nvSpPr>
        <p:spPr>
          <a:xfrm>
            <a:off x="1698276" y="2069521"/>
            <a:ext cx="8856407" cy="473536"/>
          </a:xfrm>
        </p:spPr>
        <p:txBody>
          <a:bodyPr>
            <a:normAutofit lnSpcReduction="10000"/>
          </a:bodyPr>
          <a:lstStyle/>
          <a:p>
            <a:pPr algn="ctr"/>
            <a:r>
              <a:rPr lang="en-US" sz="2800"/>
              <a:t>“Machine Learning is difficult to learn.”</a:t>
            </a:r>
          </a:p>
        </p:txBody>
      </p:sp>
      <p:sp>
        <p:nvSpPr>
          <p:cNvPr id="4" name="Content Placeholder 2">
            <a:extLst>
              <a:ext uri="{FF2B5EF4-FFF2-40B4-BE49-F238E27FC236}">
                <a16:creationId xmlns:a16="http://schemas.microsoft.com/office/drawing/2014/main" id="{EC5F7FB0-49B1-6E6C-9C39-68A2C9ECC48A}"/>
              </a:ext>
            </a:extLst>
          </p:cNvPr>
          <p:cNvSpPr txBox="1">
            <a:spLocks/>
          </p:cNvSpPr>
          <p:nvPr/>
        </p:nvSpPr>
        <p:spPr>
          <a:xfrm>
            <a:off x="3945807" y="4475432"/>
            <a:ext cx="4300384" cy="938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1">
                    <a:lumMod val="75000"/>
                    <a:lumOff val="25000"/>
                  </a:schemeClr>
                </a:solidFill>
              </a:rPr>
              <a:t>“65% of the population are visual learners” [</a:t>
            </a:r>
            <a:r>
              <a:rPr lang="en-US" err="1">
                <a:hlinkClick r:id="rId3"/>
              </a:rPr>
              <a:t>src</a:t>
            </a:r>
            <a:r>
              <a:rPr lang="en-US">
                <a:solidFill>
                  <a:schemeClr val="tx1">
                    <a:lumMod val="75000"/>
                    <a:lumOff val="25000"/>
                  </a:schemeClr>
                </a:solidFill>
              </a:rPr>
              <a:t>]</a:t>
            </a:r>
          </a:p>
        </p:txBody>
      </p:sp>
      <p:sp>
        <p:nvSpPr>
          <p:cNvPr id="5" name="Content Placeholder 2">
            <a:extLst>
              <a:ext uri="{FF2B5EF4-FFF2-40B4-BE49-F238E27FC236}">
                <a16:creationId xmlns:a16="http://schemas.microsoft.com/office/drawing/2014/main" id="{1BAFDFA5-41D6-FD36-C387-9682B7296A25}"/>
              </a:ext>
            </a:extLst>
          </p:cNvPr>
          <p:cNvSpPr txBox="1">
            <a:spLocks/>
          </p:cNvSpPr>
          <p:nvPr/>
        </p:nvSpPr>
        <p:spPr>
          <a:xfrm>
            <a:off x="3668968" y="2796623"/>
            <a:ext cx="4854063" cy="1425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1">
                    <a:lumMod val="75000"/>
                    <a:lumOff val="25000"/>
                  </a:schemeClr>
                </a:solidFill>
              </a:rPr>
              <a:t>“the failure rate of [college level] introductory statistics courses is around 50%.” [</a:t>
            </a:r>
            <a:r>
              <a:rPr lang="en-US" err="1">
                <a:hlinkClick r:id="rId4"/>
              </a:rPr>
              <a:t>src</a:t>
            </a:r>
            <a:r>
              <a:rPr lang="en-US">
                <a:solidFill>
                  <a:schemeClr val="tx1">
                    <a:lumMod val="75000"/>
                    <a:lumOff val="25000"/>
                  </a:schemeClr>
                </a:solidFill>
              </a:rPr>
              <a:t>]</a:t>
            </a:r>
          </a:p>
        </p:txBody>
      </p:sp>
    </p:spTree>
    <p:extLst>
      <p:ext uri="{BB962C8B-B14F-4D97-AF65-F5344CB8AC3E}">
        <p14:creationId xmlns:p14="http://schemas.microsoft.com/office/powerpoint/2010/main" val="105976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DFCF-317E-1625-6F08-D30CA03AA059}"/>
              </a:ext>
            </a:extLst>
          </p:cNvPr>
          <p:cNvSpPr>
            <a:spLocks noGrp="1"/>
          </p:cNvSpPr>
          <p:nvPr>
            <p:ph type="title"/>
          </p:nvPr>
        </p:nvSpPr>
        <p:spPr/>
        <p:txBody>
          <a:bodyPr/>
          <a:lstStyle/>
          <a:p>
            <a:pPr algn="ctr"/>
            <a:r>
              <a:rPr lang="en-US"/>
              <a:t>Problem Statement</a:t>
            </a:r>
          </a:p>
        </p:txBody>
      </p:sp>
      <p:sp>
        <p:nvSpPr>
          <p:cNvPr id="6" name="Content Placeholder 2">
            <a:extLst>
              <a:ext uri="{FF2B5EF4-FFF2-40B4-BE49-F238E27FC236}">
                <a16:creationId xmlns:a16="http://schemas.microsoft.com/office/drawing/2014/main" id="{5AA233AB-B01E-3B0B-045A-E90EA2E944AC}"/>
              </a:ext>
            </a:extLst>
          </p:cNvPr>
          <p:cNvSpPr txBox="1">
            <a:spLocks/>
          </p:cNvSpPr>
          <p:nvPr/>
        </p:nvSpPr>
        <p:spPr>
          <a:xfrm>
            <a:off x="1698276" y="2998572"/>
            <a:ext cx="8856407" cy="8608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a:t>“Machine learning is hard to learn due to a lack of visual feedback and accessibility.”</a:t>
            </a:r>
          </a:p>
        </p:txBody>
      </p:sp>
    </p:spTree>
    <p:extLst>
      <p:ext uri="{BB962C8B-B14F-4D97-AF65-F5344CB8AC3E}">
        <p14:creationId xmlns:p14="http://schemas.microsoft.com/office/powerpoint/2010/main" val="162578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835BE9E-CF4A-4CA3-AD55-408B33AF4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20FCB907-FEEC-4FCC-9763-908A105A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4" name="Straight Connector 63">
            <a:extLst>
              <a:ext uri="{FF2B5EF4-FFF2-40B4-BE49-F238E27FC236}">
                <a16:creationId xmlns:a16="http://schemas.microsoft.com/office/drawing/2014/main" id="{A722B2B8-34B1-4241-8E4B-6FA962F810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6" name="Rectangle 65">
            <a:extLst>
              <a:ext uri="{FF2B5EF4-FFF2-40B4-BE49-F238E27FC236}">
                <a16:creationId xmlns:a16="http://schemas.microsoft.com/office/drawing/2014/main" id="{01AD49CC-C3BC-4A7D-BF74-FC5E2CCCE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0F126-1D43-743B-2285-F12FCCC315DA}"/>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6000">
                <a:solidFill>
                  <a:schemeClr val="tx1">
                    <a:lumMod val="85000"/>
                    <a:lumOff val="15000"/>
                  </a:schemeClr>
                </a:solidFill>
              </a:rPr>
              <a:t>The Solution</a:t>
            </a:r>
          </a:p>
        </p:txBody>
      </p:sp>
      <p:pic>
        <p:nvPicPr>
          <p:cNvPr id="3" name="Picture 2" descr="A diagram of a computer system&#10;&#10;Description automatically generated">
            <a:extLst>
              <a:ext uri="{FF2B5EF4-FFF2-40B4-BE49-F238E27FC236}">
                <a16:creationId xmlns:a16="http://schemas.microsoft.com/office/drawing/2014/main" id="{84357907-FD37-B123-840B-F1EC48161E82}"/>
              </a:ext>
            </a:extLst>
          </p:cNvPr>
          <p:cNvPicPr>
            <a:picLocks noChangeAspect="1"/>
          </p:cNvPicPr>
          <p:nvPr/>
        </p:nvPicPr>
        <p:blipFill>
          <a:blip r:embed="rId3"/>
          <a:stretch>
            <a:fillRect/>
          </a:stretch>
        </p:blipFill>
        <p:spPr>
          <a:xfrm>
            <a:off x="635457" y="1042989"/>
            <a:ext cx="5131653" cy="279691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B72390F-17D2-5DF1-2F33-591187A1365A}"/>
              </a:ext>
            </a:extLst>
          </p:cNvPr>
          <p:cNvPicPr>
            <a:picLocks noChangeAspect="1"/>
          </p:cNvPicPr>
          <p:nvPr/>
        </p:nvPicPr>
        <p:blipFill>
          <a:blip r:embed="rId4"/>
          <a:stretch>
            <a:fillRect/>
          </a:stretch>
        </p:blipFill>
        <p:spPr>
          <a:xfrm>
            <a:off x="7237327" y="755098"/>
            <a:ext cx="3584722" cy="3602736"/>
          </a:xfrm>
          <a:prstGeom prst="rect">
            <a:avLst/>
          </a:prstGeom>
        </p:spPr>
      </p:pic>
      <p:cxnSp>
        <p:nvCxnSpPr>
          <p:cNvPr id="70" name="Straight Connector 69">
            <a:extLst>
              <a:ext uri="{FF2B5EF4-FFF2-40B4-BE49-F238E27FC236}">
                <a16:creationId xmlns:a16="http://schemas.microsoft.com/office/drawing/2014/main" id="{B357C8D6-2CCE-4C32-B718-EB7C2415F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C2B3798B-77F4-4FBC-9B9D-D5136C79B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4" name="Rectangle 73">
            <a:extLst>
              <a:ext uri="{FF2B5EF4-FFF2-40B4-BE49-F238E27FC236}">
                <a16:creationId xmlns:a16="http://schemas.microsoft.com/office/drawing/2014/main" id="{052FD2DC-C823-4501-B04D-0DD3CB91E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4622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id="{137FE325-E8FC-9F37-C71B-442A4CF7B742}"/>
              </a:ext>
            </a:extLst>
          </p:cNvPr>
          <p:cNvSpPr/>
          <p:nvPr/>
        </p:nvSpPr>
        <p:spPr>
          <a:xfrm>
            <a:off x="5031486" y="329184"/>
            <a:ext cx="2002536" cy="118872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a:solidFill>
                  <a:schemeClr val="bg1"/>
                </a:solidFill>
              </a:rPr>
              <a:t>2021</a:t>
            </a:r>
          </a:p>
        </p:txBody>
      </p:sp>
      <p:sp>
        <p:nvSpPr>
          <p:cNvPr id="6" name="Arrow: Pentagon 5">
            <a:extLst>
              <a:ext uri="{FF2B5EF4-FFF2-40B4-BE49-F238E27FC236}">
                <a16:creationId xmlns:a16="http://schemas.microsoft.com/office/drawing/2014/main" id="{12985E7D-8C70-B83E-8188-9282E7E9A19B}"/>
              </a:ext>
            </a:extLst>
          </p:cNvPr>
          <p:cNvSpPr/>
          <p:nvPr/>
        </p:nvSpPr>
        <p:spPr>
          <a:xfrm>
            <a:off x="1545336" y="329184"/>
            <a:ext cx="2002536" cy="118872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a:t>2000</a:t>
            </a:r>
            <a:endParaRPr lang="en-US" sz="2800" b="1"/>
          </a:p>
        </p:txBody>
      </p:sp>
      <p:sp>
        <p:nvSpPr>
          <p:cNvPr id="7" name="Arrow: Chevron 6">
            <a:extLst>
              <a:ext uri="{FF2B5EF4-FFF2-40B4-BE49-F238E27FC236}">
                <a16:creationId xmlns:a16="http://schemas.microsoft.com/office/drawing/2014/main" id="{F846664C-1FEB-E55D-2A83-F00EC55F45E9}"/>
              </a:ext>
            </a:extLst>
          </p:cNvPr>
          <p:cNvSpPr/>
          <p:nvPr/>
        </p:nvSpPr>
        <p:spPr>
          <a:xfrm>
            <a:off x="8517636" y="329184"/>
            <a:ext cx="2002536" cy="118872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a:solidFill>
                  <a:schemeClr val="bg1"/>
                </a:solidFill>
              </a:rPr>
              <a:t>Now</a:t>
            </a:r>
            <a:endParaRPr lang="en-US" sz="2000" b="1">
              <a:solidFill>
                <a:schemeClr val="bg1"/>
              </a:solidFill>
            </a:endParaRPr>
          </a:p>
        </p:txBody>
      </p:sp>
      <p:cxnSp>
        <p:nvCxnSpPr>
          <p:cNvPr id="9" name="Straight Connector 8">
            <a:extLst>
              <a:ext uri="{FF2B5EF4-FFF2-40B4-BE49-F238E27FC236}">
                <a16:creationId xmlns:a16="http://schemas.microsoft.com/office/drawing/2014/main" id="{95F21142-265F-287B-F5D1-FC8B631E6F03}"/>
              </a:ext>
            </a:extLst>
          </p:cNvPr>
          <p:cNvCxnSpPr>
            <a:cxnSpLocks/>
            <a:stCxn id="6" idx="2"/>
          </p:cNvCxnSpPr>
          <p:nvPr/>
        </p:nvCxnSpPr>
        <p:spPr>
          <a:xfrm>
            <a:off x="2249424" y="1517904"/>
            <a:ext cx="9144" cy="1911096"/>
          </a:xfrm>
          <a:prstGeom prst="line">
            <a:avLst/>
          </a:prstGeom>
        </p:spPr>
        <p:style>
          <a:lnRef idx="2">
            <a:schemeClr val="dk1"/>
          </a:lnRef>
          <a:fillRef idx="0">
            <a:schemeClr val="dk1"/>
          </a:fillRef>
          <a:effectRef idx="1">
            <a:schemeClr val="dk1"/>
          </a:effectRef>
          <a:fontRef idx="minor">
            <a:schemeClr val="tx1"/>
          </a:fontRef>
        </p:style>
      </p:cxnSp>
      <p:pic>
        <p:nvPicPr>
          <p:cNvPr id="12" name="Picture 11" descr="A screenshot of a computer&#10;&#10;Description automatically generated">
            <a:extLst>
              <a:ext uri="{FF2B5EF4-FFF2-40B4-BE49-F238E27FC236}">
                <a16:creationId xmlns:a16="http://schemas.microsoft.com/office/drawing/2014/main" id="{4E7DFEAE-9A8C-A92F-0AA6-FA9134C8E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670" y="3326426"/>
            <a:ext cx="2213736" cy="1754546"/>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cxnSp>
        <p:nvCxnSpPr>
          <p:cNvPr id="16" name="Straight Connector 15">
            <a:extLst>
              <a:ext uri="{FF2B5EF4-FFF2-40B4-BE49-F238E27FC236}">
                <a16:creationId xmlns:a16="http://schemas.microsoft.com/office/drawing/2014/main" id="{AD51608F-7312-249C-0EE7-9C0DE49DEB53}"/>
              </a:ext>
            </a:extLst>
          </p:cNvPr>
          <p:cNvCxnSpPr>
            <a:cxnSpLocks/>
          </p:cNvCxnSpPr>
          <p:nvPr/>
        </p:nvCxnSpPr>
        <p:spPr>
          <a:xfrm>
            <a:off x="5918454" y="1517904"/>
            <a:ext cx="0" cy="813816"/>
          </a:xfrm>
          <a:prstGeom prst="line">
            <a:avLst/>
          </a:prstGeom>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C4213EFF-2C8D-9E1F-C3F4-7E73154B43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21758" y="2331720"/>
            <a:ext cx="1993392" cy="1989413"/>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cxnSp>
        <p:nvCxnSpPr>
          <p:cNvPr id="22" name="Straight Connector 21">
            <a:extLst>
              <a:ext uri="{FF2B5EF4-FFF2-40B4-BE49-F238E27FC236}">
                <a16:creationId xmlns:a16="http://schemas.microsoft.com/office/drawing/2014/main" id="{8762D265-4D88-E87B-16E6-4635E9824C8C}"/>
              </a:ext>
            </a:extLst>
          </p:cNvPr>
          <p:cNvCxnSpPr>
            <a:cxnSpLocks/>
          </p:cNvCxnSpPr>
          <p:nvPr/>
        </p:nvCxnSpPr>
        <p:spPr>
          <a:xfrm>
            <a:off x="9404604" y="1517904"/>
            <a:ext cx="9144" cy="1911096"/>
          </a:xfrm>
          <a:prstGeom prst="line">
            <a:avLst/>
          </a:prstGeom>
        </p:spPr>
        <p:style>
          <a:lnRef idx="2">
            <a:schemeClr val="dk1"/>
          </a:lnRef>
          <a:fillRef idx="0">
            <a:schemeClr val="dk1"/>
          </a:fillRef>
          <a:effectRef idx="1">
            <a:schemeClr val="dk1"/>
          </a:effectRef>
          <a:fontRef idx="minor">
            <a:schemeClr val="tx1"/>
          </a:fontRef>
        </p:style>
      </p:cxnSp>
      <p:sp>
        <p:nvSpPr>
          <p:cNvPr id="25" name="Arrow: Chevron 24">
            <a:extLst>
              <a:ext uri="{FF2B5EF4-FFF2-40B4-BE49-F238E27FC236}">
                <a16:creationId xmlns:a16="http://schemas.microsoft.com/office/drawing/2014/main" id="{2B56AE77-CB38-40D4-7904-8F30922493F0}"/>
              </a:ext>
            </a:extLst>
          </p:cNvPr>
          <p:cNvSpPr/>
          <p:nvPr/>
        </p:nvSpPr>
        <p:spPr>
          <a:xfrm>
            <a:off x="3477991"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sp>
        <p:nvSpPr>
          <p:cNvPr id="27" name="Arrow: Chevron 26">
            <a:extLst>
              <a:ext uri="{FF2B5EF4-FFF2-40B4-BE49-F238E27FC236}">
                <a16:creationId xmlns:a16="http://schemas.microsoft.com/office/drawing/2014/main" id="{55ABED99-1F49-897A-A83E-8C3E0C8B6931}"/>
              </a:ext>
            </a:extLst>
          </p:cNvPr>
          <p:cNvSpPr/>
          <p:nvPr/>
        </p:nvSpPr>
        <p:spPr>
          <a:xfrm>
            <a:off x="4383309"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sp>
        <p:nvSpPr>
          <p:cNvPr id="28" name="Arrow: Chevron 27">
            <a:extLst>
              <a:ext uri="{FF2B5EF4-FFF2-40B4-BE49-F238E27FC236}">
                <a16:creationId xmlns:a16="http://schemas.microsoft.com/office/drawing/2014/main" id="{60E0AD6E-E6A5-0EF7-81EE-5F4C7243D1E4}"/>
              </a:ext>
            </a:extLst>
          </p:cNvPr>
          <p:cNvSpPr/>
          <p:nvPr/>
        </p:nvSpPr>
        <p:spPr>
          <a:xfrm>
            <a:off x="6993446"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sp>
        <p:nvSpPr>
          <p:cNvPr id="29" name="Arrow: Chevron 28">
            <a:extLst>
              <a:ext uri="{FF2B5EF4-FFF2-40B4-BE49-F238E27FC236}">
                <a16:creationId xmlns:a16="http://schemas.microsoft.com/office/drawing/2014/main" id="{DDB0C37B-1230-7F7D-C056-7145878657FA}"/>
              </a:ext>
            </a:extLst>
          </p:cNvPr>
          <p:cNvSpPr/>
          <p:nvPr/>
        </p:nvSpPr>
        <p:spPr>
          <a:xfrm>
            <a:off x="7864703" y="592074"/>
            <a:ext cx="997902" cy="66294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b="1">
              <a:solidFill>
                <a:schemeClr val="bg1"/>
              </a:solidFill>
            </a:endParaRPr>
          </a:p>
        </p:txBody>
      </p:sp>
      <p:pic>
        <p:nvPicPr>
          <p:cNvPr id="19" name="Picture 18">
            <a:extLst>
              <a:ext uri="{FF2B5EF4-FFF2-40B4-BE49-F238E27FC236}">
                <a16:creationId xmlns:a16="http://schemas.microsoft.com/office/drawing/2014/main" id="{083752B7-A573-84F5-055F-6D1D942B51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55559" y="3429000"/>
            <a:ext cx="3098090" cy="1687249"/>
          </a:xfrm>
          <a:prstGeom prst="rect">
            <a:avLst/>
          </a:prstGeom>
          <a:ln w="38100" cap="sq">
            <a:solidFill>
              <a:schemeClr val="tx1">
                <a:lumMod val="65000"/>
                <a:lumOff val="35000"/>
              </a:schemeClr>
            </a:solidFill>
            <a:prstDash val="solid"/>
            <a:miter lim="800000"/>
          </a:ln>
          <a:effectLst>
            <a:outerShdw blurRad="50800" dist="38100" dir="2700000" algn="tl" rotWithShape="0">
              <a:srgbClr val="000000">
                <a:alpha val="43000"/>
              </a:srgbClr>
            </a:outerShdw>
          </a:effectLst>
        </p:spPr>
      </p:pic>
      <p:sp>
        <p:nvSpPr>
          <p:cNvPr id="33" name="TextBox 32">
            <a:extLst>
              <a:ext uri="{FF2B5EF4-FFF2-40B4-BE49-F238E27FC236}">
                <a16:creationId xmlns:a16="http://schemas.microsoft.com/office/drawing/2014/main" id="{8D989432-45BC-B6F3-9BBA-25FF145D6BE0}"/>
              </a:ext>
            </a:extLst>
          </p:cNvPr>
          <p:cNvSpPr txBox="1"/>
          <p:nvPr/>
        </p:nvSpPr>
        <p:spPr>
          <a:xfrm>
            <a:off x="1142556" y="5239512"/>
            <a:ext cx="2213736" cy="646331"/>
          </a:xfrm>
          <a:prstGeom prst="rect">
            <a:avLst/>
          </a:prstGeom>
          <a:noFill/>
        </p:spPr>
        <p:txBody>
          <a:bodyPr wrap="square" rtlCol="0">
            <a:spAutoFit/>
          </a:bodyPr>
          <a:lstStyle/>
          <a:p>
            <a:pPr algn="ctr"/>
            <a:r>
              <a:rPr lang="en-US" b="1">
                <a:solidFill>
                  <a:schemeClr val="tx1">
                    <a:lumMod val="75000"/>
                    <a:lumOff val="25000"/>
                  </a:schemeClr>
                </a:solidFill>
              </a:rPr>
              <a:t>Original IMLD</a:t>
            </a:r>
          </a:p>
          <a:p>
            <a:pPr algn="ctr"/>
            <a:r>
              <a:rPr lang="en-US">
                <a:solidFill>
                  <a:schemeClr val="tx1">
                    <a:lumMod val="75000"/>
                    <a:lumOff val="25000"/>
                  </a:schemeClr>
                </a:solidFill>
              </a:rPr>
              <a:t>Java Applet</a:t>
            </a:r>
          </a:p>
        </p:txBody>
      </p:sp>
      <p:sp>
        <p:nvSpPr>
          <p:cNvPr id="34" name="TextBox 33">
            <a:extLst>
              <a:ext uri="{FF2B5EF4-FFF2-40B4-BE49-F238E27FC236}">
                <a16:creationId xmlns:a16="http://schemas.microsoft.com/office/drawing/2014/main" id="{213D9692-EAC5-EE3B-8D0C-50A7B920133A}"/>
              </a:ext>
            </a:extLst>
          </p:cNvPr>
          <p:cNvSpPr txBox="1"/>
          <p:nvPr/>
        </p:nvSpPr>
        <p:spPr>
          <a:xfrm>
            <a:off x="4811586" y="4488618"/>
            <a:ext cx="2213736" cy="646331"/>
          </a:xfrm>
          <a:prstGeom prst="rect">
            <a:avLst/>
          </a:prstGeom>
          <a:noFill/>
        </p:spPr>
        <p:txBody>
          <a:bodyPr wrap="square" rtlCol="0">
            <a:spAutoFit/>
          </a:bodyPr>
          <a:lstStyle/>
          <a:p>
            <a:pPr algn="ctr"/>
            <a:r>
              <a:rPr lang="en-US" b="1">
                <a:solidFill>
                  <a:schemeClr val="tx1">
                    <a:lumMod val="75000"/>
                    <a:lumOff val="25000"/>
                  </a:schemeClr>
                </a:solidFill>
              </a:rPr>
              <a:t>Modern IMLD</a:t>
            </a:r>
          </a:p>
          <a:p>
            <a:pPr algn="ctr"/>
            <a:r>
              <a:rPr lang="en-US">
                <a:solidFill>
                  <a:schemeClr val="tx1">
                    <a:lumMod val="75000"/>
                    <a:lumOff val="25000"/>
                  </a:schemeClr>
                </a:solidFill>
              </a:rPr>
              <a:t>Python App</a:t>
            </a:r>
          </a:p>
        </p:txBody>
      </p:sp>
      <p:sp>
        <p:nvSpPr>
          <p:cNvPr id="35" name="TextBox 34">
            <a:extLst>
              <a:ext uri="{FF2B5EF4-FFF2-40B4-BE49-F238E27FC236}">
                <a16:creationId xmlns:a16="http://schemas.microsoft.com/office/drawing/2014/main" id="{BAA167CE-E20E-5349-DB45-7DC8406736CE}"/>
              </a:ext>
            </a:extLst>
          </p:cNvPr>
          <p:cNvSpPr txBox="1"/>
          <p:nvPr/>
        </p:nvSpPr>
        <p:spPr>
          <a:xfrm>
            <a:off x="8297736" y="5279820"/>
            <a:ext cx="2213736" cy="646331"/>
          </a:xfrm>
          <a:prstGeom prst="rect">
            <a:avLst/>
          </a:prstGeom>
          <a:noFill/>
        </p:spPr>
        <p:txBody>
          <a:bodyPr wrap="square" rtlCol="0">
            <a:spAutoFit/>
          </a:bodyPr>
          <a:lstStyle/>
          <a:p>
            <a:pPr algn="ctr"/>
            <a:r>
              <a:rPr lang="en-US" b="1">
                <a:solidFill>
                  <a:schemeClr val="tx1">
                    <a:lumMod val="75000"/>
                    <a:lumOff val="25000"/>
                  </a:schemeClr>
                </a:solidFill>
              </a:rPr>
              <a:t>Future IMLD</a:t>
            </a:r>
          </a:p>
          <a:p>
            <a:pPr algn="ctr"/>
            <a:r>
              <a:rPr lang="en-US">
                <a:solidFill>
                  <a:schemeClr val="tx1">
                    <a:lumMod val="75000"/>
                    <a:lumOff val="25000"/>
                  </a:schemeClr>
                </a:solidFill>
              </a:rPr>
              <a:t>Web App</a:t>
            </a:r>
          </a:p>
        </p:txBody>
      </p:sp>
    </p:spTree>
    <p:extLst>
      <p:ext uri="{BB962C8B-B14F-4D97-AF65-F5344CB8AC3E}">
        <p14:creationId xmlns:p14="http://schemas.microsoft.com/office/powerpoint/2010/main" val="248790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641-D2C2-9448-5E0B-164B3178E172}"/>
              </a:ext>
            </a:extLst>
          </p:cNvPr>
          <p:cNvSpPr>
            <a:spLocks noGrp="1"/>
          </p:cNvSpPr>
          <p:nvPr>
            <p:ph type="title"/>
          </p:nvPr>
        </p:nvSpPr>
        <p:spPr/>
        <p:txBody>
          <a:bodyPr/>
          <a:lstStyle/>
          <a:p>
            <a:pPr algn="ctr"/>
            <a:r>
              <a:rPr lang="en-US"/>
              <a:t>The Decision Surface</a:t>
            </a:r>
          </a:p>
        </p:txBody>
      </p:sp>
      <p:pic>
        <p:nvPicPr>
          <p:cNvPr id="11" name="Graphic 10" descr="Left Brain with solid fill">
            <a:extLst>
              <a:ext uri="{FF2B5EF4-FFF2-40B4-BE49-F238E27FC236}">
                <a16:creationId xmlns:a16="http://schemas.microsoft.com/office/drawing/2014/main" id="{DDC65CA5-8E26-C404-2CB0-D2C9EC406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621" y="3086300"/>
            <a:ext cx="1450758" cy="1450758"/>
          </a:xfrm>
          <a:prstGeom prst="rect">
            <a:avLst/>
          </a:prstGeom>
        </p:spPr>
      </p:pic>
      <p:pic>
        <p:nvPicPr>
          <p:cNvPr id="15" name="Picture 14">
            <a:extLst>
              <a:ext uri="{FF2B5EF4-FFF2-40B4-BE49-F238E27FC236}">
                <a16:creationId xmlns:a16="http://schemas.microsoft.com/office/drawing/2014/main" id="{E84AC049-D990-38D7-69EA-51D3D55431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0395" y="2462729"/>
            <a:ext cx="3067699" cy="2730252"/>
          </a:xfrm>
          <a:prstGeom prst="rect">
            <a:avLst/>
          </a:prstGeom>
        </p:spPr>
      </p:pic>
      <p:pic>
        <p:nvPicPr>
          <p:cNvPr id="16" name="Picture 15">
            <a:extLst>
              <a:ext uri="{FF2B5EF4-FFF2-40B4-BE49-F238E27FC236}">
                <a16:creationId xmlns:a16="http://schemas.microsoft.com/office/drawing/2014/main" id="{61051782-C306-D8A5-F4F3-64B6F5A289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93906" y="2480624"/>
            <a:ext cx="3067699" cy="2694461"/>
          </a:xfrm>
          <a:prstGeom prst="rect">
            <a:avLst/>
          </a:prstGeom>
        </p:spPr>
      </p:pic>
      <p:sp>
        <p:nvSpPr>
          <p:cNvPr id="17" name="Plus Sign 16">
            <a:extLst>
              <a:ext uri="{FF2B5EF4-FFF2-40B4-BE49-F238E27FC236}">
                <a16:creationId xmlns:a16="http://schemas.microsoft.com/office/drawing/2014/main" id="{AD593C5B-0295-0A60-B8D6-700EA82B075D}"/>
              </a:ext>
            </a:extLst>
          </p:cNvPr>
          <p:cNvSpPr/>
          <p:nvPr/>
        </p:nvSpPr>
        <p:spPr>
          <a:xfrm>
            <a:off x="4076096" y="3390505"/>
            <a:ext cx="916523" cy="842349"/>
          </a:xfrm>
          <a:prstGeom prst="mathPlus">
            <a:avLst>
              <a:gd name="adj1" fmla="val 14081"/>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Equals 17">
            <a:extLst>
              <a:ext uri="{FF2B5EF4-FFF2-40B4-BE49-F238E27FC236}">
                <a16:creationId xmlns:a16="http://schemas.microsoft.com/office/drawing/2014/main" id="{66EDC12F-E441-89AD-01A6-0B7D42FB9616}"/>
              </a:ext>
            </a:extLst>
          </p:cNvPr>
          <p:cNvSpPr/>
          <p:nvPr/>
        </p:nvSpPr>
        <p:spPr>
          <a:xfrm>
            <a:off x="7100433" y="3517236"/>
            <a:ext cx="1114419" cy="588886"/>
          </a:xfrm>
          <a:prstGeom prst="mathEqual">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F11720BD-967E-BD29-1CD7-4763847AD662}"/>
              </a:ext>
            </a:extLst>
          </p:cNvPr>
          <p:cNvSpPr txBox="1"/>
          <p:nvPr/>
        </p:nvSpPr>
        <p:spPr>
          <a:xfrm>
            <a:off x="1001365" y="2111292"/>
            <a:ext cx="2524539" cy="369332"/>
          </a:xfrm>
          <a:prstGeom prst="rect">
            <a:avLst/>
          </a:prstGeom>
          <a:noFill/>
        </p:spPr>
        <p:txBody>
          <a:bodyPr wrap="square" rtlCol="0">
            <a:spAutoFit/>
          </a:bodyPr>
          <a:lstStyle/>
          <a:p>
            <a:pPr algn="ctr"/>
            <a:r>
              <a:rPr lang="en-US"/>
              <a:t>Training Data</a:t>
            </a:r>
          </a:p>
        </p:txBody>
      </p:sp>
      <p:sp>
        <p:nvSpPr>
          <p:cNvPr id="20" name="TextBox 19">
            <a:extLst>
              <a:ext uri="{FF2B5EF4-FFF2-40B4-BE49-F238E27FC236}">
                <a16:creationId xmlns:a16="http://schemas.microsoft.com/office/drawing/2014/main" id="{6DCA520F-C8EB-F1D4-1122-C0F53FE45405}"/>
              </a:ext>
            </a:extLst>
          </p:cNvPr>
          <p:cNvSpPr txBox="1"/>
          <p:nvPr/>
        </p:nvSpPr>
        <p:spPr>
          <a:xfrm>
            <a:off x="4833730" y="2088664"/>
            <a:ext cx="2524539" cy="646331"/>
          </a:xfrm>
          <a:prstGeom prst="rect">
            <a:avLst/>
          </a:prstGeom>
          <a:noFill/>
        </p:spPr>
        <p:txBody>
          <a:bodyPr wrap="square" rtlCol="0">
            <a:spAutoFit/>
          </a:bodyPr>
          <a:lstStyle/>
          <a:p>
            <a:pPr algn="ctr"/>
            <a:r>
              <a:rPr lang="en-US"/>
              <a:t>Machine Learning Algorithm</a:t>
            </a:r>
          </a:p>
        </p:txBody>
      </p:sp>
      <p:sp>
        <p:nvSpPr>
          <p:cNvPr id="21" name="TextBox 20">
            <a:extLst>
              <a:ext uri="{FF2B5EF4-FFF2-40B4-BE49-F238E27FC236}">
                <a16:creationId xmlns:a16="http://schemas.microsoft.com/office/drawing/2014/main" id="{500E66F5-FBF3-9E47-868B-221192700592}"/>
              </a:ext>
            </a:extLst>
          </p:cNvPr>
          <p:cNvSpPr txBox="1"/>
          <p:nvPr/>
        </p:nvSpPr>
        <p:spPr>
          <a:xfrm>
            <a:off x="8765485" y="2131189"/>
            <a:ext cx="2524539" cy="369332"/>
          </a:xfrm>
          <a:prstGeom prst="rect">
            <a:avLst/>
          </a:prstGeom>
          <a:noFill/>
        </p:spPr>
        <p:txBody>
          <a:bodyPr wrap="square" rtlCol="0">
            <a:spAutoFit/>
          </a:bodyPr>
          <a:lstStyle/>
          <a:p>
            <a:pPr algn="ctr"/>
            <a:r>
              <a:rPr lang="en-US"/>
              <a:t>A Trained Model</a:t>
            </a:r>
          </a:p>
        </p:txBody>
      </p:sp>
    </p:spTree>
    <p:extLst>
      <p:ext uri="{BB962C8B-B14F-4D97-AF65-F5344CB8AC3E}">
        <p14:creationId xmlns:p14="http://schemas.microsoft.com/office/powerpoint/2010/main" val="6629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F641-D2C2-9448-5E0B-164B3178E172}"/>
              </a:ext>
            </a:extLst>
          </p:cNvPr>
          <p:cNvSpPr>
            <a:spLocks noGrp="1"/>
          </p:cNvSpPr>
          <p:nvPr>
            <p:ph type="title"/>
          </p:nvPr>
        </p:nvSpPr>
        <p:spPr/>
        <p:txBody>
          <a:bodyPr/>
          <a:lstStyle/>
          <a:p>
            <a:pPr algn="ctr"/>
            <a:r>
              <a:rPr lang="en-US"/>
              <a:t>The Decision Surface</a:t>
            </a:r>
          </a:p>
        </p:txBody>
      </p:sp>
      <p:pic>
        <p:nvPicPr>
          <p:cNvPr id="7" name="Picture 6">
            <a:extLst>
              <a:ext uri="{FF2B5EF4-FFF2-40B4-BE49-F238E27FC236}">
                <a16:creationId xmlns:a16="http://schemas.microsoft.com/office/drawing/2014/main" id="{50C59E82-E807-6748-E008-626E1CFC1B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728" y="2411239"/>
            <a:ext cx="3067699" cy="2759215"/>
          </a:xfrm>
          <a:prstGeom prst="rect">
            <a:avLst/>
          </a:prstGeom>
        </p:spPr>
      </p:pic>
      <p:pic>
        <p:nvPicPr>
          <p:cNvPr id="3" name="Picture 2">
            <a:extLst>
              <a:ext uri="{FF2B5EF4-FFF2-40B4-BE49-F238E27FC236}">
                <a16:creationId xmlns:a16="http://schemas.microsoft.com/office/drawing/2014/main" id="{B0DF3636-0031-80C3-BE1E-AA39ACACB8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92630" y="2474079"/>
            <a:ext cx="3067699" cy="2696375"/>
          </a:xfrm>
          <a:prstGeom prst="rect">
            <a:avLst/>
          </a:prstGeom>
        </p:spPr>
      </p:pic>
      <p:sp>
        <p:nvSpPr>
          <p:cNvPr id="6" name="Equals 5">
            <a:extLst>
              <a:ext uri="{FF2B5EF4-FFF2-40B4-BE49-F238E27FC236}">
                <a16:creationId xmlns:a16="http://schemas.microsoft.com/office/drawing/2014/main" id="{F87A9207-8689-47AF-A9E1-33CDB8AD7519}"/>
              </a:ext>
            </a:extLst>
          </p:cNvPr>
          <p:cNvSpPr/>
          <p:nvPr/>
        </p:nvSpPr>
        <p:spPr>
          <a:xfrm>
            <a:off x="7711086" y="3594233"/>
            <a:ext cx="1114419" cy="588886"/>
          </a:xfrm>
          <a:prstGeom prst="mathEqual">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lus Sign 7">
            <a:extLst>
              <a:ext uri="{FF2B5EF4-FFF2-40B4-BE49-F238E27FC236}">
                <a16:creationId xmlns:a16="http://schemas.microsoft.com/office/drawing/2014/main" id="{6848C01D-EE69-935D-D714-5299FAB6B04F}"/>
              </a:ext>
            </a:extLst>
          </p:cNvPr>
          <p:cNvSpPr/>
          <p:nvPr/>
        </p:nvSpPr>
        <p:spPr>
          <a:xfrm>
            <a:off x="3466767" y="3467501"/>
            <a:ext cx="916523" cy="842349"/>
          </a:xfrm>
          <a:prstGeom prst="mathPlus">
            <a:avLst>
              <a:gd name="adj1" fmla="val 14081"/>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Picture 8">
            <a:extLst>
              <a:ext uri="{FF2B5EF4-FFF2-40B4-BE49-F238E27FC236}">
                <a16:creationId xmlns:a16="http://schemas.microsoft.com/office/drawing/2014/main" id="{F7D248CC-BFA0-ACDD-6331-5FF8DEAAD6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36893" y="2474079"/>
            <a:ext cx="2984977" cy="2696375"/>
          </a:xfrm>
          <a:prstGeom prst="rect">
            <a:avLst/>
          </a:prstGeom>
        </p:spPr>
      </p:pic>
      <p:sp>
        <p:nvSpPr>
          <p:cNvPr id="15" name="TextBox 14">
            <a:extLst>
              <a:ext uri="{FF2B5EF4-FFF2-40B4-BE49-F238E27FC236}">
                <a16:creationId xmlns:a16="http://schemas.microsoft.com/office/drawing/2014/main" id="{A98C6205-92C6-89B7-D926-8B354AD0C393}"/>
              </a:ext>
            </a:extLst>
          </p:cNvPr>
          <p:cNvSpPr txBox="1"/>
          <p:nvPr/>
        </p:nvSpPr>
        <p:spPr>
          <a:xfrm>
            <a:off x="461307" y="2111798"/>
            <a:ext cx="2524539" cy="369332"/>
          </a:xfrm>
          <a:prstGeom prst="rect">
            <a:avLst/>
          </a:prstGeom>
          <a:noFill/>
        </p:spPr>
        <p:txBody>
          <a:bodyPr wrap="square" rtlCol="0">
            <a:spAutoFit/>
          </a:bodyPr>
          <a:lstStyle/>
          <a:p>
            <a:pPr algn="ctr"/>
            <a:r>
              <a:rPr lang="en-US"/>
              <a:t>An Unseen Dataset</a:t>
            </a:r>
          </a:p>
        </p:txBody>
      </p:sp>
      <p:sp>
        <p:nvSpPr>
          <p:cNvPr id="16" name="TextBox 15">
            <a:extLst>
              <a:ext uri="{FF2B5EF4-FFF2-40B4-BE49-F238E27FC236}">
                <a16:creationId xmlns:a16="http://schemas.microsoft.com/office/drawing/2014/main" id="{D7D03F5D-1D9D-C1F5-CB48-D4A7C9C34D76}"/>
              </a:ext>
            </a:extLst>
          </p:cNvPr>
          <p:cNvSpPr txBox="1"/>
          <p:nvPr/>
        </p:nvSpPr>
        <p:spPr>
          <a:xfrm>
            <a:off x="4937899" y="2111798"/>
            <a:ext cx="2524539" cy="369332"/>
          </a:xfrm>
          <a:prstGeom prst="rect">
            <a:avLst/>
          </a:prstGeom>
          <a:noFill/>
        </p:spPr>
        <p:txBody>
          <a:bodyPr wrap="square" rtlCol="0">
            <a:spAutoFit/>
          </a:bodyPr>
          <a:lstStyle/>
          <a:p>
            <a:pPr algn="ctr"/>
            <a:r>
              <a:rPr lang="en-US"/>
              <a:t>A Trained Model</a:t>
            </a:r>
          </a:p>
        </p:txBody>
      </p:sp>
      <p:sp>
        <p:nvSpPr>
          <p:cNvPr id="17" name="TextBox 16">
            <a:extLst>
              <a:ext uri="{FF2B5EF4-FFF2-40B4-BE49-F238E27FC236}">
                <a16:creationId xmlns:a16="http://schemas.microsoft.com/office/drawing/2014/main" id="{ED9E40A1-0378-9214-A7BD-246C3AE10B79}"/>
              </a:ext>
            </a:extLst>
          </p:cNvPr>
          <p:cNvSpPr txBox="1"/>
          <p:nvPr/>
        </p:nvSpPr>
        <p:spPr>
          <a:xfrm>
            <a:off x="9414491" y="1973298"/>
            <a:ext cx="2524539" cy="646331"/>
          </a:xfrm>
          <a:prstGeom prst="rect">
            <a:avLst/>
          </a:prstGeom>
          <a:noFill/>
        </p:spPr>
        <p:txBody>
          <a:bodyPr wrap="square" rtlCol="0">
            <a:spAutoFit/>
          </a:bodyPr>
          <a:lstStyle/>
          <a:p>
            <a:pPr algn="ctr"/>
            <a:r>
              <a:rPr lang="en-US"/>
              <a:t>Performance on Unseen Data</a:t>
            </a:r>
          </a:p>
        </p:txBody>
      </p:sp>
    </p:spTree>
    <p:extLst>
      <p:ext uri="{BB962C8B-B14F-4D97-AF65-F5344CB8AC3E}">
        <p14:creationId xmlns:p14="http://schemas.microsoft.com/office/powerpoint/2010/main" val="3551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79EF-2C2E-4960-DB4D-46A5AFF14CD3}"/>
              </a:ext>
            </a:extLst>
          </p:cNvPr>
          <p:cNvSpPr>
            <a:spLocks noGrp="1"/>
          </p:cNvSpPr>
          <p:nvPr>
            <p:ph type="title"/>
          </p:nvPr>
        </p:nvSpPr>
        <p:spPr/>
        <p:txBody>
          <a:bodyPr/>
          <a:lstStyle/>
          <a:p>
            <a:pPr algn="ctr"/>
            <a:r>
              <a:rPr lang="en-US"/>
              <a:t>The Web App</a:t>
            </a:r>
          </a:p>
        </p:txBody>
      </p:sp>
      <p:sp>
        <p:nvSpPr>
          <p:cNvPr id="17" name="Content Placeholder 16">
            <a:extLst>
              <a:ext uri="{FF2B5EF4-FFF2-40B4-BE49-F238E27FC236}">
                <a16:creationId xmlns:a16="http://schemas.microsoft.com/office/drawing/2014/main" id="{BE3EF4BA-91C8-F658-429D-549E71C17E34}"/>
              </a:ext>
            </a:extLst>
          </p:cNvPr>
          <p:cNvSpPr>
            <a:spLocks noGrp="1"/>
          </p:cNvSpPr>
          <p:nvPr>
            <p:ph idx="1"/>
          </p:nvPr>
        </p:nvSpPr>
        <p:spPr>
          <a:xfrm>
            <a:off x="1097280" y="1845734"/>
            <a:ext cx="5494439" cy="4478866"/>
          </a:xfrm>
        </p:spPr>
        <p:txBody>
          <a:bodyPr anchor="ctr"/>
          <a:lstStyle/>
          <a:p>
            <a:pPr>
              <a:buFont typeface="Arial" panose="020B0604020202020204" pitchFamily="34" charset="0"/>
              <a:buChar char="•"/>
            </a:pPr>
            <a:r>
              <a:rPr lang="en-US" sz="2800"/>
              <a:t>Full application running completely within the browser.</a:t>
            </a:r>
          </a:p>
          <a:p>
            <a:pPr>
              <a:buFont typeface="Arial" panose="020B0604020202020204" pitchFamily="34" charset="0"/>
              <a:buChar char="•"/>
            </a:pPr>
            <a:r>
              <a:rPr lang="en-US" sz="2800"/>
              <a:t>Greater product accessibility through simple web searches.</a:t>
            </a:r>
          </a:p>
          <a:p>
            <a:pPr>
              <a:buFont typeface="Arial" panose="020B0604020202020204" pitchFamily="34" charset="0"/>
              <a:buChar char="•"/>
            </a:pPr>
            <a:r>
              <a:rPr lang="en-US" sz="2800"/>
              <a:t>Can be accessed on any type of a device with a browser.</a:t>
            </a:r>
          </a:p>
          <a:p>
            <a:pPr>
              <a:buFont typeface="Arial" panose="020B0604020202020204" pitchFamily="34" charset="0"/>
              <a:buChar char="•"/>
            </a:pPr>
            <a:r>
              <a:rPr lang="en-US" sz="2800"/>
              <a:t>No need for complicated installations.</a:t>
            </a:r>
          </a:p>
          <a:p>
            <a:endParaRPr lang="en-US"/>
          </a:p>
        </p:txBody>
      </p:sp>
      <p:pic>
        <p:nvPicPr>
          <p:cNvPr id="19" name="Picture 18" descr="A computer with many icons around it&#10;&#10;Description automatically generated">
            <a:extLst>
              <a:ext uri="{FF2B5EF4-FFF2-40B4-BE49-F238E27FC236}">
                <a16:creationId xmlns:a16="http://schemas.microsoft.com/office/drawing/2014/main" id="{1E980A68-8F8F-ABBC-5A3B-01C9FF0478E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114233" y="2236350"/>
            <a:ext cx="4344028" cy="3242128"/>
          </a:xfrm>
          <a:prstGeom prst="rect">
            <a:avLst/>
          </a:prstGeom>
        </p:spPr>
      </p:pic>
    </p:spTree>
    <p:extLst>
      <p:ext uri="{BB962C8B-B14F-4D97-AF65-F5344CB8AC3E}">
        <p14:creationId xmlns:p14="http://schemas.microsoft.com/office/powerpoint/2010/main" val="3388389896"/>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46464A"/>
      </a:dk2>
      <a:lt2>
        <a:srgbClr val="FFFFF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ISIP Machine Learning Demonstration</vt:lpstr>
      <vt:lpstr>The Future is Machine Learning</vt:lpstr>
      <vt:lpstr>The Problem</vt:lpstr>
      <vt:lpstr>Problem Statement</vt:lpstr>
      <vt:lpstr>The Solution</vt:lpstr>
      <vt:lpstr>PowerPoint Presentation</vt:lpstr>
      <vt:lpstr>The Decision Surface</vt:lpstr>
      <vt:lpstr>The Decision Surface</vt:lpstr>
      <vt:lpstr>The Web App</vt:lpstr>
      <vt:lpstr>The Prototype</vt:lpstr>
      <vt:lpstr> Design Requirements  - Usability</vt:lpstr>
      <vt:lpstr>Design Requirements  - Performance</vt:lpstr>
      <vt:lpstr>Design Constraints  - Compliance</vt:lpstr>
      <vt:lpstr>Design Constraints  - Validation</vt:lpstr>
      <vt:lpstr>Architecture Overview</vt:lpstr>
      <vt:lpstr>Application Layer</vt:lpstr>
      <vt:lpstr>Communication Layer</vt:lpstr>
      <vt:lpstr>Presentation Layer</vt:lpstr>
      <vt:lpstr>Benchmarks</vt:lpstr>
      <vt:lpstr>Future Testing</vt:lpstr>
      <vt:lpstr>Milestones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Shane McNicholas</dc:creator>
  <cp:revision>10</cp:revision>
  <dcterms:created xsi:type="dcterms:W3CDTF">2024-09-21T14:15:24Z</dcterms:created>
  <dcterms:modified xsi:type="dcterms:W3CDTF">2024-09-27T14:39:50Z</dcterms:modified>
</cp:coreProperties>
</file>