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6576000" cy="27432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Helvetica" pitchFamily="-111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">
          <p15:clr>
            <a:srgbClr val="A4A3A4"/>
          </p15:clr>
        </p15:guide>
        <p15:guide id="2" orient="horz" pos="16708">
          <p15:clr>
            <a:srgbClr val="A4A3A4"/>
          </p15:clr>
        </p15:guide>
        <p15:guide id="3" orient="horz" pos="2064" userDrawn="1">
          <p15:clr>
            <a:srgbClr val="A4A3A4"/>
          </p15:clr>
        </p15:guide>
        <p15:guide id="4" orient="horz" pos="1234">
          <p15:clr>
            <a:srgbClr val="A4A3A4"/>
          </p15:clr>
        </p15:guide>
        <p15:guide id="5" pos="5852">
          <p15:clr>
            <a:srgbClr val="A4A3A4"/>
          </p15:clr>
        </p15:guide>
        <p15:guide id="6" pos="2932">
          <p15:clr>
            <a:srgbClr val="A4A3A4"/>
          </p15:clr>
        </p15:guide>
        <p15:guide id="7" pos="7440" userDrawn="1">
          <p15:clr>
            <a:srgbClr val="A4A3A4"/>
          </p15:clr>
        </p15:guide>
        <p15:guide id="8" pos="16080" userDrawn="1">
          <p15:clr>
            <a:srgbClr val="A4A3A4"/>
          </p15:clr>
        </p15:guide>
        <p15:guide id="9" pos="821">
          <p15:clr>
            <a:srgbClr val="A4A3A4"/>
          </p15:clr>
        </p15:guide>
        <p15:guide id="10" pos="15720" userDrawn="1">
          <p15:clr>
            <a:srgbClr val="A4A3A4"/>
          </p15:clr>
        </p15:guide>
        <p15:guide id="11" pos="16488" userDrawn="1">
          <p15:clr>
            <a:srgbClr val="A4A3A4"/>
          </p15:clr>
        </p15:guide>
        <p15:guide id="12" pos="22498">
          <p15:clr>
            <a:srgbClr val="A4A3A4"/>
          </p15:clr>
        </p15:guide>
        <p15:guide id="13" pos="15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0F0F6"/>
    <a:srgbClr val="DFE4ED"/>
    <a:srgbClr val="F3F0F6"/>
    <a:srgbClr val="E6E0EC"/>
    <a:srgbClr val="0000FF"/>
    <a:srgbClr val="008000"/>
    <a:srgbClr val="CC0099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8B02C-5BBC-4990-8E68-E6DBE3DF6DB0}" v="875" dt="2025-04-23T15:09:52.347"/>
    <p1510:client id="{8F1F7719-9FDB-9A71-8D7E-4FDBEA2DBA4C}" v="16" dt="2025-04-23T13:37:55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1258" y="67"/>
      </p:cViewPr>
      <p:guideLst>
        <p:guide orient="horz" pos="166"/>
        <p:guide orient="horz" pos="16708"/>
        <p:guide orient="horz" pos="2064"/>
        <p:guide orient="horz" pos="1234"/>
        <p:guide pos="5852"/>
        <p:guide pos="2932"/>
        <p:guide pos="7440"/>
        <p:guide pos="16080"/>
        <p:guide pos="821"/>
        <p:guide pos="15720"/>
        <p:guide pos="16488"/>
        <p:guide pos="22498"/>
        <p:guide pos="15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21" tIns="8861" rIns="17721" bIns="886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21" tIns="8861" rIns="17721" bIns="88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200"/>
            </a:lvl1pPr>
          </a:lstStyle>
          <a:p>
            <a:pPr>
              <a:defRPr/>
            </a:pPr>
            <a:fld id="{1D941F17-B025-4BAA-9A7A-F5801763A34F}" type="datetime1">
              <a:rPr lang="en-US"/>
              <a:pPr>
                <a:defRPr/>
              </a:pPr>
              <a:t>4/23/2025</a:t>
            </a:fld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21" tIns="8861" rIns="17721" bIns="886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21" tIns="8861" rIns="17721" bIns="88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200"/>
            </a:lvl1pPr>
          </a:lstStyle>
          <a:p>
            <a:pPr>
              <a:defRPr/>
            </a:pPr>
            <a:fld id="{7164F600-FCDE-4693-AEFA-BCE463254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08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17721" tIns="8861" rIns="17721" bIns="8861" rtlCol="0"/>
          <a:lstStyle>
            <a:lvl1pPr algn="l">
              <a:defRPr sz="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17721" tIns="8861" rIns="17721" bIns="8861" numCol="1" anchor="t" anchorCtr="0" compatLnSpc="1">
            <a:prstTxWarp prst="textNoShape">
              <a:avLst/>
            </a:prstTxWarp>
          </a:bodyPr>
          <a:lstStyle>
            <a:lvl1pPr algn="r">
              <a:defRPr sz="200"/>
            </a:lvl1pPr>
          </a:lstStyle>
          <a:p>
            <a:pPr>
              <a:defRPr/>
            </a:pPr>
            <a:fld id="{718A947C-AE5D-4AA4-B479-7DBBBB3EE248}" type="datetime1">
              <a:rPr lang="en-US"/>
              <a:pPr>
                <a:defRPr/>
              </a:pPr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721" tIns="8861" rIns="17721" bIns="886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17721" tIns="8861" rIns="17721" bIns="886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17721" tIns="8861" rIns="17721" bIns="8861" rtlCol="0" anchor="b"/>
          <a:lstStyle>
            <a:lvl1pPr algn="l">
              <a:defRPr sz="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17721" tIns="8861" rIns="17721" bIns="8861" numCol="1" anchor="b" anchorCtr="0" compatLnSpc="1">
            <a:prstTxWarp prst="textNoShape">
              <a:avLst/>
            </a:prstTxWarp>
          </a:bodyPr>
          <a:lstStyle>
            <a:lvl1pPr algn="r">
              <a:defRPr sz="200"/>
            </a:lvl1pPr>
          </a:lstStyle>
          <a:p>
            <a:pPr>
              <a:defRPr/>
            </a:pPr>
            <a:fld id="{ECB238E2-453A-49B1-BA45-8712F4F11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61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cs typeface="Calibri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B63862-3AF5-4819-AC91-87370E59704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0226675"/>
            <a:ext cx="43526075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653125"/>
            <a:ext cx="358457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5ACE8-194B-4A62-B460-7281DDF9D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1953E-9503-4DD1-99A1-32841EFF5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2925763"/>
            <a:ext cx="10880725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925763"/>
            <a:ext cx="32492950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84F1E-8517-4ADB-85E5-800CF21BA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C1027-0BBD-4C87-8DBE-7F6A416B1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38"/>
            <a:ext cx="4352607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607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167A8-4CA0-4DC2-8EF9-929AD6F12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9510713"/>
            <a:ext cx="21686837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510713"/>
            <a:ext cx="21686838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BB099-9A7D-4ECF-9460-FE7EFB36B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369175"/>
            <a:ext cx="226250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439400"/>
            <a:ext cx="226250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369175"/>
            <a:ext cx="22632988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439400"/>
            <a:ext cx="22632988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75151-BAFE-4106-AD5E-7981054C7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4E174-DED7-4029-8174-28A990BF0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E7285-BD2F-4FA3-8A94-58E11AFDC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1275"/>
            <a:ext cx="1684655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311275"/>
            <a:ext cx="286258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888163"/>
            <a:ext cx="168465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CCDD1-AEC0-4305-B05E-533338B07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3042563"/>
            <a:ext cx="3072447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941638"/>
            <a:ext cx="30724475" cy="19750087"/>
          </a:xfrm>
        </p:spPr>
        <p:txBody>
          <a:bodyPr lIns="407557" tIns="203779" rIns="407557" bIns="203779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5763538"/>
            <a:ext cx="3072447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219F9-DB05-4D39-98A9-85EC91C4B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2438400"/>
            <a:ext cx="3108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0069" tIns="155035" rIns="310069" bIns="1550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7926388"/>
            <a:ext cx="31089600" cy="1645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0069" tIns="155035" rIns="310069" bIns="1550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43200" y="24993600"/>
            <a:ext cx="7620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0069" tIns="155035" rIns="310069" bIns="155035" numCol="1" anchor="t" anchorCtr="0" compatLnSpc="1">
            <a:prstTxWarp prst="textNoShape">
              <a:avLst/>
            </a:prstTxWarp>
          </a:bodyPr>
          <a:lstStyle>
            <a:lvl1pPr>
              <a:defRPr sz="47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6800" y="24993600"/>
            <a:ext cx="1158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0069" tIns="155035" rIns="310069" bIns="155035" numCol="1" anchor="t" anchorCtr="0" compatLnSpc="1">
            <a:prstTxWarp prst="textNoShape">
              <a:avLst/>
            </a:prstTxWarp>
          </a:bodyPr>
          <a:lstStyle>
            <a:lvl1pPr algn="ctr">
              <a:defRPr sz="47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2800" y="24993600"/>
            <a:ext cx="7620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0069" tIns="155035" rIns="310069" bIns="155035" numCol="1" anchor="t" anchorCtr="0" compatLnSpc="1">
            <a:prstTxWarp prst="textNoShape">
              <a:avLst/>
            </a:prstTxWarp>
          </a:bodyPr>
          <a:lstStyle>
            <a:lvl1pPr algn="r">
              <a:defRPr sz="47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7C10EFD-250F-4354-805C-9A21ADF92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00388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3100388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3100388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3100388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3100388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6pPr>
      <a:lvl7pPr marL="9144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7pPr>
      <a:lvl8pPr marL="13716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8pPr>
      <a:lvl9pPr marL="18288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9pPr>
    </p:titleStyle>
    <p:bodyStyle>
      <a:lvl1pPr marL="1163638" indent="-1163638" algn="l" defTabSz="3100388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2519363" indent="-968375" algn="l" defTabSz="310038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  <a:ea typeface="ＭＳ Ｐゴシック" pitchFamily="-65" charset="-128"/>
        </a:defRPr>
      </a:lvl2pPr>
      <a:lvl3pPr marL="3875088" indent="-774700" algn="l" defTabSz="3100388" rtl="0" eaLnBrk="0" fontAlgn="base" hangingPunct="0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  <a:ea typeface="ＭＳ Ｐゴシック" pitchFamily="-65" charset="-128"/>
        </a:defRPr>
      </a:lvl3pPr>
      <a:lvl4pPr marL="5426075" indent="-774700" algn="l" defTabSz="3100388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  <a:ea typeface="ＭＳ Ｐゴシック" pitchFamily="-65" charset="-128"/>
        </a:defRPr>
      </a:lvl4pPr>
      <a:lvl5pPr marL="6975475" indent="-773113" algn="l" defTabSz="3100388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  <a:ea typeface="ＭＳ Ｐゴシック" pitchFamily="-65" charset="-128"/>
        </a:defRPr>
      </a:lvl5pPr>
      <a:lvl6pPr marL="96266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6pPr>
      <a:lvl7pPr marL="100838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7pPr>
      <a:lvl8pPr marL="105410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8pPr>
      <a:lvl9pPr marL="109982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7">
            <a:extLst>
              <a:ext uri="{FF2B5EF4-FFF2-40B4-BE49-F238E27FC236}">
                <a16:creationId xmlns:a16="http://schemas.microsoft.com/office/drawing/2014/main" id="{76D264A9-E0AD-2542-065A-1CC9386AD285}"/>
              </a:ext>
            </a:extLst>
          </p:cNvPr>
          <p:cNvSpPr txBox="1">
            <a:spLocks/>
          </p:cNvSpPr>
          <p:nvPr/>
        </p:nvSpPr>
        <p:spPr bwMode="auto">
          <a:xfrm>
            <a:off x="18419635" y="3323703"/>
            <a:ext cx="8823960" cy="23884729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56032" tIns="256032" rIns="256032" bIns="228600"/>
          <a:lstStyle/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Results</a:t>
            </a:r>
          </a:p>
          <a:p>
            <a:pPr algn="just" defTabSz="695325">
              <a:spcBef>
                <a:spcPts val="0"/>
              </a:spcBef>
              <a:spcAft>
                <a:spcPts val="1200"/>
              </a:spcAft>
              <a:tabLst>
                <a:tab pos="381000" algn="l"/>
              </a:tabLst>
              <a:defRPr/>
            </a:pPr>
            <a:br>
              <a:rPr lang="en-US" b="1">
                <a:latin typeface="Arial" pitchFamily="34" charset="0"/>
                <a:cs typeface="Arial" pitchFamily="34" charset="0"/>
              </a:rPr>
            </a:b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FF7A893B-61D0-8843-B138-F81986CA053A}"/>
              </a:ext>
            </a:extLst>
          </p:cNvPr>
          <p:cNvSpPr txBox="1">
            <a:spLocks/>
          </p:cNvSpPr>
          <p:nvPr/>
        </p:nvSpPr>
        <p:spPr bwMode="auto">
          <a:xfrm>
            <a:off x="9390888" y="3312929"/>
            <a:ext cx="8823960" cy="17024277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56032" tIns="256032" rIns="256032" bIns="228600"/>
          <a:lstStyle/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Design Criteria</a:t>
            </a:r>
          </a:p>
          <a:p>
            <a:pPr algn="just" defTabSz="695325">
              <a:spcBef>
                <a:spcPts val="0"/>
              </a:spcBef>
              <a:spcAft>
                <a:spcPts val="1200"/>
              </a:spcAft>
              <a:tabLst>
                <a:tab pos="381000" algn="l"/>
              </a:tabLst>
              <a:defRPr/>
            </a:pPr>
            <a:br>
              <a:rPr lang="en-US" b="1">
                <a:latin typeface="Arial" pitchFamily="34" charset="0"/>
                <a:cs typeface="Arial" pitchFamily="34" charset="0"/>
              </a:rPr>
            </a:b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7"/>
          <p:cNvSpPr txBox="1">
            <a:spLocks/>
          </p:cNvSpPr>
          <p:nvPr/>
        </p:nvSpPr>
        <p:spPr bwMode="auto">
          <a:xfrm>
            <a:off x="9336024" y="20799706"/>
            <a:ext cx="8823960" cy="6375198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56032" tIns="228600" rIns="457200" bIns="228600"/>
          <a:lstStyle/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Testing Methods</a:t>
            </a:r>
          </a:p>
          <a:p>
            <a:pPr marL="228600" indent="-228600" defTabSz="695325">
              <a:spcAft>
                <a:spcPts val="1200"/>
              </a:spcAft>
              <a:buFont typeface="Wingdings" pitchFamily="2" charset="2"/>
              <a:buChar char="Ø"/>
              <a:tabLst>
                <a:tab pos="381000" algn="l"/>
              </a:tabLst>
              <a:defRPr/>
            </a:pPr>
            <a:endParaRPr lang="en-US" b="1">
              <a:latin typeface="Arial" pitchFamily="34" charset="0"/>
              <a:cs typeface="Arial" pitchFamily="34" charset="0"/>
            </a:endParaRPr>
          </a:p>
          <a:p>
            <a:pPr marL="228600" indent="-228600" defTabSz="695325">
              <a:spcAft>
                <a:spcPts val="1200"/>
              </a:spcAft>
              <a:buFont typeface="Arial" pitchFamily="34" charset="0"/>
              <a:buChar char="•"/>
              <a:tabLst>
                <a:tab pos="381000" algn="l"/>
              </a:tabLst>
              <a:defRPr/>
            </a:pP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Text Box 7"/>
          <p:cNvSpPr txBox="1">
            <a:spLocks/>
          </p:cNvSpPr>
          <p:nvPr/>
        </p:nvSpPr>
        <p:spPr bwMode="auto">
          <a:xfrm>
            <a:off x="252413" y="3282854"/>
            <a:ext cx="8823960" cy="12202280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56032" tIns="256032" rIns="256032" bIns="228600"/>
          <a:lstStyle/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Abstract</a:t>
            </a:r>
          </a:p>
          <a:p>
            <a:pPr algn="just" defTabSz="695325">
              <a:spcBef>
                <a:spcPts val="0"/>
              </a:spcBef>
              <a:spcAft>
                <a:spcPts val="1200"/>
              </a:spcAft>
              <a:tabLst>
                <a:tab pos="381000" algn="l"/>
              </a:tabLst>
              <a:defRPr/>
            </a:pPr>
            <a:br>
              <a:rPr lang="en-US" b="1">
                <a:latin typeface="Arial" pitchFamily="34" charset="0"/>
                <a:cs typeface="Arial" pitchFamily="34" charset="0"/>
              </a:rPr>
            </a:br>
            <a:endParaRPr lang="en-US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1E4B80F-3518-2299-1AB9-B63ECBC66E9A}"/>
              </a:ext>
            </a:extLst>
          </p:cNvPr>
          <p:cNvGrpSpPr/>
          <p:nvPr/>
        </p:nvGrpSpPr>
        <p:grpSpPr>
          <a:xfrm>
            <a:off x="1246188" y="67271"/>
            <a:ext cx="34072512" cy="2862196"/>
            <a:chOff x="1246188" y="2270151"/>
            <a:chExt cx="34072512" cy="2862196"/>
          </a:xfrm>
        </p:grpSpPr>
        <p:sp>
          <p:nvSpPr>
            <p:cNvPr id="1031" name="Text Box 14"/>
            <p:cNvSpPr txBox="1">
              <a:spLocks noChangeArrowheads="1"/>
            </p:cNvSpPr>
            <p:nvPr/>
          </p:nvSpPr>
          <p:spPr bwMode="auto">
            <a:xfrm>
              <a:off x="1246188" y="3439576"/>
              <a:ext cx="34072512" cy="16927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695325">
                <a:spcAft>
                  <a:spcPts val="1200"/>
                </a:spcAft>
              </a:pPr>
              <a:r>
                <a:rPr lang="en-US" sz="4800" b="1">
                  <a:solidFill>
                    <a:srgbClr val="BE0F34"/>
                  </a:solidFill>
                  <a:latin typeface="Arial" charset="0"/>
                  <a:cs typeface="Arial" charset="0"/>
                </a:rPr>
                <a:t>Raynel Lopez, Shane McNicholas, Brian Thai, &amp; Kayla Toner</a:t>
              </a:r>
              <a:br>
                <a:rPr lang="en-US" sz="4600" b="1">
                  <a:latin typeface="Arial" charset="0"/>
                  <a:cs typeface="Arial" charset="0"/>
                </a:rPr>
              </a:br>
              <a:r>
                <a:rPr lang="en-US" sz="2800" b="1">
                  <a:latin typeface="Arial" charset="0"/>
                  <a:cs typeface="Arial" charset="0"/>
                </a:rPr>
                <a:t>Instructor: Dr. Maryam Alibeik, Advisor: Dr. Joseph Picone</a:t>
              </a:r>
            </a:p>
            <a:p>
              <a:pPr algn="ctr" defTabSz="695325">
                <a:spcAft>
                  <a:spcPts val="1200"/>
                </a:spcAft>
              </a:pPr>
              <a:r>
                <a:rPr lang="en-US" b="1">
                  <a:latin typeface="Arial" charset="0"/>
                  <a:cs typeface="Arial" charset="0"/>
                </a:rPr>
                <a:t>Department of Electrical and Computer Engineering, Temple University, Philadelphia, Pennsylvania</a:t>
              </a:r>
            </a:p>
          </p:txBody>
        </p:sp>
        <p:sp>
          <p:nvSpPr>
            <p:cNvPr id="1032" name="Rectangle 180"/>
            <p:cNvSpPr>
              <a:spLocks noChangeArrowheads="1"/>
            </p:cNvSpPr>
            <p:nvPr/>
          </p:nvSpPr>
          <p:spPr bwMode="auto">
            <a:xfrm>
              <a:off x="6150769" y="2270151"/>
              <a:ext cx="24263350" cy="10859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9568" tIns="34784" rIns="69568" bIns="34784">
              <a:spAutoFit/>
            </a:bodyPr>
            <a:lstStyle/>
            <a:p>
              <a:pPr algn="ctr" defTabSz="695325"/>
              <a:r>
                <a:rPr lang="en-US" sz="6600" b="1">
                  <a:solidFill>
                    <a:srgbClr val="333399"/>
                  </a:solidFill>
                  <a:latin typeface="Arial" charset="0"/>
                  <a:cs typeface="Arial" charset="0"/>
                </a:rPr>
                <a:t>Team 14: The ISIP Machine Learning Demonstration (IMLD)</a:t>
              </a:r>
            </a:p>
          </p:txBody>
        </p:sp>
      </p:grpSp>
      <p:sp>
        <p:nvSpPr>
          <p:cNvPr id="1033" name="Rectangle 67"/>
          <p:cNvSpPr>
            <a:spLocks noChangeArrowheads="1"/>
          </p:cNvSpPr>
          <p:nvPr/>
        </p:nvSpPr>
        <p:spPr bwMode="auto">
          <a:xfrm>
            <a:off x="768350" y="17432338"/>
            <a:ext cx="7467600" cy="855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568" tIns="69568" rIns="69568" bIns="69568"/>
          <a:lstStyle/>
          <a:p>
            <a:pPr defTabSz="695325" eaLnBrk="0" hangingPunct="0"/>
            <a:endParaRPr lang="en-US" sz="1600">
              <a:latin typeface="Arial" charset="0"/>
              <a:cs typeface="Arial" charset="0"/>
            </a:endParaRPr>
          </a:p>
          <a:p>
            <a:pPr defTabSz="695325" eaLnBrk="0" hangingPunct="0"/>
            <a:r>
              <a:rPr lang="en-US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4411" name="Rectangle 75"/>
          <p:cNvSpPr>
            <a:spLocks noChangeArrowheads="1"/>
          </p:cNvSpPr>
          <p:nvPr/>
        </p:nvSpPr>
        <p:spPr bwMode="auto">
          <a:xfrm>
            <a:off x="609600" y="-230188"/>
            <a:ext cx="184150" cy="46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13" name="Rectangle 77"/>
          <p:cNvSpPr>
            <a:spLocks noChangeArrowheads="1"/>
          </p:cNvSpPr>
          <p:nvPr/>
        </p:nvSpPr>
        <p:spPr bwMode="auto">
          <a:xfrm>
            <a:off x="609600" y="-230188"/>
            <a:ext cx="184150" cy="46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15" name="Rectangle 79"/>
          <p:cNvSpPr>
            <a:spLocks noChangeArrowheads="1"/>
          </p:cNvSpPr>
          <p:nvPr/>
        </p:nvSpPr>
        <p:spPr bwMode="auto">
          <a:xfrm>
            <a:off x="609600" y="-230188"/>
            <a:ext cx="184150" cy="46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67"/>
          <p:cNvSpPr>
            <a:spLocks noChangeArrowheads="1"/>
          </p:cNvSpPr>
          <p:nvPr/>
        </p:nvSpPr>
        <p:spPr bwMode="auto">
          <a:xfrm>
            <a:off x="1300163" y="21655088"/>
            <a:ext cx="6443662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568" tIns="69568" rIns="69568" bIns="69568"/>
          <a:lstStyle/>
          <a:p>
            <a:pPr defTabSz="695325" eaLnBrk="0" hangingPunct="0"/>
            <a:endParaRPr lang="en-US" sz="1500">
              <a:latin typeface="Arial" charset="0"/>
              <a:cs typeface="Arial" charset="0"/>
            </a:endParaRPr>
          </a:p>
        </p:txBody>
      </p:sp>
      <p:pic>
        <p:nvPicPr>
          <p:cNvPr id="1071" name="Picture 175" descr="temple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2157" y="369492"/>
            <a:ext cx="1618479" cy="161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27" name="Text Box 114"/>
          <p:cNvSpPr txBox="1">
            <a:spLocks/>
          </p:cNvSpPr>
          <p:nvPr/>
        </p:nvSpPr>
        <p:spPr bwMode="auto">
          <a:xfrm>
            <a:off x="252413" y="15753144"/>
            <a:ext cx="8823960" cy="11422823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56032" tIns="228600" rIns="457200" bIns="228600"/>
          <a:lstStyle/>
          <a:p>
            <a:pPr defTabSz="695325">
              <a:spcBef>
                <a:spcPct val="50000"/>
              </a:spcBef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Methods</a:t>
            </a:r>
          </a:p>
          <a:p>
            <a:pPr algn="just" defTabSz="695325">
              <a:spcBef>
                <a:spcPct val="10000"/>
              </a:spcBef>
              <a:spcAft>
                <a:spcPts val="1200"/>
              </a:spcAft>
              <a:tabLst>
                <a:tab pos="228600" algn="l"/>
              </a:tabLst>
              <a:defRPr/>
            </a:pPr>
            <a:r>
              <a:rPr lang="en-US" sz="1800">
                <a:latin typeface="Arial" pitchFamily="34" charset="0"/>
                <a:cs typeface="Arial" pitchFamily="34" charset="0"/>
              </a:rPr>
              <a:t> </a:t>
            </a:r>
            <a:endParaRPr lang="en-US" sz="2000" b="1">
              <a:latin typeface="Arial" pitchFamily="34" charset="0"/>
              <a:cs typeface="Arial" pitchFamily="34" charset="0"/>
            </a:endParaRPr>
          </a:p>
          <a:p>
            <a:pPr algn="just" defTabSz="695325">
              <a:spcBef>
                <a:spcPct val="10000"/>
              </a:spcBef>
              <a:tabLst>
                <a:tab pos="381000" algn="l"/>
              </a:tabLst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  <a:p>
            <a:pPr algn="just" defTabSz="695325">
              <a:spcBef>
                <a:spcPct val="10000"/>
              </a:spcBef>
              <a:tabLst>
                <a:tab pos="381000" algn="l"/>
              </a:tabLst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1062" name="Picture 2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024824" y="256032"/>
            <a:ext cx="229235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07D059F-10CA-2568-F826-3BD89D078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17150"/>
              </p:ext>
            </p:extLst>
          </p:nvPr>
        </p:nvGraphicFramePr>
        <p:xfrm>
          <a:off x="9573768" y="7293762"/>
          <a:ext cx="8458200" cy="5731224"/>
        </p:xfrm>
        <a:graphic>
          <a:graphicData uri="http://schemas.openxmlformats.org/drawingml/2006/table">
            <a:tbl>
              <a:tblPr firstRow="1" firstCol="1" bandRow="1"/>
              <a:tblGrid>
                <a:gridCol w="1798217">
                  <a:extLst>
                    <a:ext uri="{9D8B030D-6E8A-4147-A177-3AD203B41FA5}">
                      <a16:colId xmlns:a16="http://schemas.microsoft.com/office/drawing/2014/main" val="2301488581"/>
                    </a:ext>
                  </a:extLst>
                </a:gridCol>
                <a:gridCol w="1535400">
                  <a:extLst>
                    <a:ext uri="{9D8B030D-6E8A-4147-A177-3AD203B41FA5}">
                      <a16:colId xmlns:a16="http://schemas.microsoft.com/office/drawing/2014/main" val="3718437195"/>
                    </a:ext>
                  </a:extLst>
                </a:gridCol>
                <a:gridCol w="5124583">
                  <a:extLst>
                    <a:ext uri="{9D8B030D-6E8A-4147-A177-3AD203B41FA5}">
                      <a16:colId xmlns:a16="http://schemas.microsoft.com/office/drawing/2014/main" val="625680821"/>
                    </a:ext>
                  </a:extLst>
                </a:gridCol>
              </a:tblGrid>
              <a:tr h="28907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Requirement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Target Value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chemeClr val="lt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893952"/>
                  </a:ext>
                </a:extLst>
              </a:tr>
              <a:tr h="89404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Algorithm Independent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All processing is done in ML Tools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Frontend and machine learning tools are decoupled to allow integration of any algorithm without modifying the user interface, and vice versa. [2]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95691"/>
                  </a:ext>
                </a:extLst>
              </a:tr>
              <a:tr h="59155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Data Loading Interface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&lt; 25 seconds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Compared data loading times between legacy and web IMLD by timing the file upload process. [2]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654199"/>
                  </a:ext>
                </a:extLst>
              </a:tr>
              <a:tr h="89404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Algorithm Selection Interface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&lt; 35 seconds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Compared algorithm selection and model training times between legacy and web IMLD by timing the process to select an algorithm and train a model. [2]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300500"/>
                  </a:ext>
                </a:extLst>
              </a:tr>
              <a:tr h="59155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Model Evaluation Interface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&lt; 7 seconds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Compared model evaluation times between legacy and web IMLD by timing the process to evaluate.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57"/>
                  </a:ext>
                </a:extLst>
              </a:tr>
              <a:tr h="59155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Hosted Entirely on </a:t>
                      </a:r>
                      <a:r>
                        <a:rPr lang="en-US" sz="1800" kern="100" err="1">
                          <a:effectLst/>
                        </a:rPr>
                        <a:t>Neuronix</a:t>
                      </a:r>
                      <a:endParaRPr lang="en-US" sz="1800" kern="100" err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Pass/Fail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Web IMLD is to be hosted on </a:t>
                      </a:r>
                      <a:r>
                        <a:rPr lang="en-US" sz="1800" kern="10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Neuronix</a:t>
                      </a: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server, using an Apache server to manage web hosting and tasks.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051516"/>
                  </a:ext>
                </a:extLst>
              </a:tr>
              <a:tr h="69627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HTTPS Protocol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Pass/Fail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Web IMLD is to utilize HTTPS Protocol to securely encrypt data between the client and server.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81913"/>
                  </a:ext>
                </a:extLst>
              </a:tr>
              <a:tr h="59155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Comment-to-Code Ratio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50-60%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Comment-to-code ratio calculated by Linux tool </a:t>
                      </a:r>
                      <a:r>
                        <a:rPr lang="en-US" sz="1800" kern="10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cloc</a:t>
                      </a: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, counting the number of comment and code lines.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7177"/>
                  </a:ext>
                </a:extLst>
              </a:tr>
              <a:tr h="59155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PEP8 Python Style Guide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Pass/Fail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written code must follow the standards of the PEP8 Python Style Guide to ensure consistency.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83384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029C9A0F-52F8-3551-1548-072497089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66908"/>
              </p:ext>
            </p:extLst>
          </p:nvPr>
        </p:nvGraphicFramePr>
        <p:xfrm>
          <a:off x="9573768" y="14617629"/>
          <a:ext cx="8458201" cy="5265503"/>
        </p:xfrm>
        <a:graphic>
          <a:graphicData uri="http://schemas.openxmlformats.org/drawingml/2006/table">
            <a:tbl>
              <a:tblPr firstRow="1" firstCol="1" bandRow="1"/>
              <a:tblGrid>
                <a:gridCol w="1802045">
                  <a:extLst>
                    <a:ext uri="{9D8B030D-6E8A-4147-A177-3AD203B41FA5}">
                      <a16:colId xmlns:a16="http://schemas.microsoft.com/office/drawing/2014/main" val="2677083487"/>
                    </a:ext>
                  </a:extLst>
                </a:gridCol>
                <a:gridCol w="1550018">
                  <a:extLst>
                    <a:ext uri="{9D8B030D-6E8A-4147-A177-3AD203B41FA5}">
                      <a16:colId xmlns:a16="http://schemas.microsoft.com/office/drawing/2014/main" val="1407312510"/>
                    </a:ext>
                  </a:extLst>
                </a:gridCol>
                <a:gridCol w="5106138">
                  <a:extLst>
                    <a:ext uri="{9D8B030D-6E8A-4147-A177-3AD203B41FA5}">
                      <a16:colId xmlns:a16="http://schemas.microsoft.com/office/drawing/2014/main" val="3881896419"/>
                    </a:ext>
                  </a:extLst>
                </a:gridCol>
              </a:tblGrid>
              <a:tr h="32122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Requirement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Target Value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chemeClr val="lt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09957"/>
                  </a:ext>
                </a:extLst>
              </a:tr>
              <a:tr h="68671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Performance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&lt; 10 seconds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performance was evaluated by measuring the training times of all machine learning algorithms.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837166"/>
                  </a:ext>
                </a:extLst>
              </a:tr>
              <a:tr h="149119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Scalability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90% of Users Experience Within 20% of Baseline Performance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Scalability was tested by having bots run three tasks – data generation, model training, and model evaluation, first with one user to establish a baseline performance, then with ten concurrent users to assess if the target values were met.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997592"/>
                  </a:ext>
                </a:extLst>
              </a:tr>
              <a:tr h="68671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Output Validation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Same Output as IMLD v1.8.1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Compared outputs in both plots and process logs between legacy and web IMLD to ensure accuracy.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255012"/>
                  </a:ext>
                </a:extLst>
              </a:tr>
              <a:tr h="88937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ADA Compliance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Pass/Fail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ADA compliance ensured by evaluating IMLD's accessibility features to meet Compliance Level A [7].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999712"/>
                  </a:ext>
                </a:extLst>
              </a:tr>
              <a:tr h="119028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Compatible with Modern Web Browsers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Successful usage on Chrome, Firefox, Safari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same tasks were performed in IMLD on browsers Chrome, Firefox, and Safari, with outputs compared to validate consistent functionality.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205683"/>
                  </a:ext>
                </a:extLst>
              </a:tr>
            </a:tbl>
          </a:graphicData>
        </a:graphic>
      </p:graphicFrame>
      <p:sp>
        <p:nvSpPr>
          <p:cNvPr id="51" name="Text Box 7"/>
          <p:cNvSpPr txBox="1">
            <a:spLocks/>
          </p:cNvSpPr>
          <p:nvPr/>
        </p:nvSpPr>
        <p:spPr bwMode="auto">
          <a:xfrm>
            <a:off x="27496008" y="11768328"/>
            <a:ext cx="8823960" cy="15440104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56032" tIns="228600" rIns="457200" bIns="228600"/>
          <a:lstStyle/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Conclusion</a:t>
            </a: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sz="3200" b="1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1800" b="1">
                <a:latin typeface="Arial" pitchFamily="34" charset="0"/>
                <a:cs typeface="Arial" pitchFamily="34" charset="0"/>
              </a:rPr>
              <a:t>	</a:t>
            </a:r>
            <a:endParaRPr lang="en-US" sz="1800" b="1"/>
          </a:p>
          <a:p>
            <a:pPr>
              <a:buNone/>
            </a:pPr>
            <a:endParaRPr lang="en-US" sz="1800" b="1">
              <a:latin typeface="Arial" pitchFamily="34" charset="0"/>
              <a:cs typeface="Arial" pitchFamily="34" charset="0"/>
            </a:endParaRPr>
          </a:p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b="1">
              <a:latin typeface="Arial" pitchFamily="34" charset="0"/>
              <a:cs typeface="Arial" pitchFamily="34" charset="0"/>
            </a:endParaRPr>
          </a:p>
          <a:p>
            <a:pPr marL="228600" indent="-228600" defTabSz="695325">
              <a:spcAft>
                <a:spcPts val="1200"/>
              </a:spcAft>
              <a:buFont typeface="Arial" pitchFamily="34" charset="0"/>
              <a:buChar char="•"/>
              <a:tabLst>
                <a:tab pos="381000" algn="l"/>
              </a:tabLst>
              <a:defRPr/>
            </a:pP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7"/>
          <p:cNvSpPr txBox="1">
            <a:spLocks/>
          </p:cNvSpPr>
          <p:nvPr/>
        </p:nvSpPr>
        <p:spPr bwMode="auto">
          <a:xfrm>
            <a:off x="27496008" y="3282854"/>
            <a:ext cx="8823960" cy="8225816"/>
          </a:xfrm>
          <a:prstGeom prst="rect">
            <a:avLst/>
          </a:prstGeom>
          <a:solidFill>
            <a:schemeClr val="bg1"/>
          </a:solidFill>
          <a:ln w="12700">
            <a:solidFill>
              <a:srgbClr val="BE0F34"/>
            </a:solidFill>
            <a:miter lim="800000"/>
            <a:headEnd/>
            <a:tailEnd/>
          </a:ln>
          <a:effectLst>
            <a:outerShdw blurRad="139700" dist="139700" dir="2700000" algn="tl" rotWithShape="0">
              <a:srgbClr val="BE0F34">
                <a:alpha val="40000"/>
              </a:srgbClr>
            </a:outerShdw>
          </a:effectLst>
        </p:spPr>
        <p:txBody>
          <a:bodyPr lIns="256032" tIns="228600" rIns="457200" bIns="228600"/>
          <a:lstStyle/>
          <a:p>
            <a:pPr defTabSz="695325">
              <a:spcAft>
                <a:spcPts val="1200"/>
              </a:spcAft>
              <a:tabLst>
                <a:tab pos="381000" algn="l"/>
              </a:tabLst>
              <a:defRPr/>
            </a:pPr>
            <a:r>
              <a:rPr lang="en-US" sz="3200" b="1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Future Directions</a:t>
            </a:r>
          </a:p>
          <a:p>
            <a:pPr lvl="0" defTabSz="695325">
              <a:spcAft>
                <a:spcPts val="1200"/>
              </a:spcAft>
              <a:tabLst>
                <a:tab pos="381000" algn="l"/>
              </a:tabLst>
              <a:defRPr/>
            </a:pPr>
            <a:endParaRPr lang="en-US" b="1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D4E58A-A219-FC74-F7B6-C314B50E337F}"/>
              </a:ext>
            </a:extLst>
          </p:cNvPr>
          <p:cNvSpPr txBox="1">
            <a:spLocks/>
          </p:cNvSpPr>
          <p:nvPr/>
        </p:nvSpPr>
        <p:spPr>
          <a:xfrm>
            <a:off x="27652127" y="4052477"/>
            <a:ext cx="8458200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>
                <a:latin typeface="Helvetica"/>
                <a:ea typeface="ＭＳ Ｐゴシック"/>
                <a:cs typeface="Helvetica"/>
              </a:rPr>
              <a:t>As we continue to develop IMLD, future work will focus on expanding accessibility, improving system performance and scalability, and incorporating a wider range of machine learning algorithms.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Improve algorithm processing times showing in Fig. 8 and ensure the platform can support more simultaneous users.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We plan to expand IMLD's compatibility to include mobile devices such as tablets and smartphones.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Integrate more relevant ML algorithms to better reflect the evolving landscape of AI to provide users with a more comprehensive learning experience. </a:t>
            </a:r>
          </a:p>
          <a:p>
            <a:pPr algn="just">
              <a:spcAft>
                <a:spcPts val="600"/>
              </a:spcAft>
            </a:pPr>
            <a:r>
              <a:rPr lang="en-US">
                <a:latin typeface="Helvetica"/>
                <a:ea typeface="ＭＳ Ｐゴシック"/>
                <a:cs typeface="Helvetica"/>
              </a:rPr>
              <a:t>These updates will help IMLD grow into a powerful online platform supporting further exploration of machine learning.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A4BD30-560B-61E2-2D5A-9D42A165FD00}"/>
              </a:ext>
            </a:extLst>
          </p:cNvPr>
          <p:cNvSpPr txBox="1"/>
          <p:nvPr/>
        </p:nvSpPr>
        <p:spPr>
          <a:xfrm>
            <a:off x="9518904" y="21430197"/>
            <a:ext cx="8458200" cy="57246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/>
              <a:t>The testing process began by first benchmarking the original IMLD application to establish a performance and usability baseline. Functional testing, performance testing, load testing, and output validation testing were all conducted.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Timing users completing tasks on key UI components to assess speed and ease of use improvements.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Algorithm response benchmarking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Load testing with varying dataset sizes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Simulated scalability testing with concurrent users.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Comparing decision surfaces and model metrics with legacy.</a:t>
            </a:r>
          </a:p>
          <a:p>
            <a:pPr algn="just">
              <a:spcAft>
                <a:spcPts val="600"/>
              </a:spcAft>
            </a:pPr>
            <a:r>
              <a:rPr lang="en-US"/>
              <a:t>The testing methodology followed ISO 25010 [5] and ISO 9241 [3] standards to ensure functionality, efficiency, and usability.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62D7C9-3CE8-A269-CA79-558ED1F2685E}"/>
              </a:ext>
            </a:extLst>
          </p:cNvPr>
          <p:cNvSpPr txBox="1"/>
          <p:nvPr/>
        </p:nvSpPr>
        <p:spPr>
          <a:xfrm>
            <a:off x="3106332" y="23415356"/>
            <a:ext cx="3352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Fig. 2 Architecture Overview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0E01464-62C2-AC75-A518-F764122EEC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146" y="16561854"/>
            <a:ext cx="7799016" cy="685350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DC46BFC-78DD-B431-68E6-F966B313097D}"/>
              </a:ext>
            </a:extLst>
          </p:cNvPr>
          <p:cNvSpPr txBox="1"/>
          <p:nvPr/>
        </p:nvSpPr>
        <p:spPr>
          <a:xfrm>
            <a:off x="10874872" y="19883132"/>
            <a:ext cx="584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Fig. 4 Negotiable Design Requirements and Constraints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FAC1ED57-ECAD-F9BB-EB32-BC305B306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559022"/>
              </p:ext>
            </p:extLst>
          </p:nvPr>
        </p:nvGraphicFramePr>
        <p:xfrm>
          <a:off x="18599472" y="25165010"/>
          <a:ext cx="8453628" cy="1463040"/>
        </p:xfrm>
        <a:graphic>
          <a:graphicData uri="http://schemas.openxmlformats.org/drawingml/2006/table">
            <a:tbl>
              <a:tblPr firstRow="1" bandRow="1"/>
              <a:tblGrid>
                <a:gridCol w="1166046">
                  <a:extLst>
                    <a:ext uri="{9D8B030D-6E8A-4147-A177-3AD203B41FA5}">
                      <a16:colId xmlns:a16="http://schemas.microsoft.com/office/drawing/2014/main" val="1038683021"/>
                    </a:ext>
                  </a:extLst>
                </a:gridCol>
                <a:gridCol w="947361">
                  <a:extLst>
                    <a:ext uri="{9D8B030D-6E8A-4147-A177-3AD203B41FA5}">
                      <a16:colId xmlns:a16="http://schemas.microsoft.com/office/drawing/2014/main" val="1712174446"/>
                    </a:ext>
                  </a:extLst>
                </a:gridCol>
                <a:gridCol w="1120588">
                  <a:extLst>
                    <a:ext uri="{9D8B030D-6E8A-4147-A177-3AD203B41FA5}">
                      <a16:colId xmlns:a16="http://schemas.microsoft.com/office/drawing/2014/main" val="3730133189"/>
                    </a:ext>
                  </a:extLst>
                </a:gridCol>
                <a:gridCol w="992819">
                  <a:extLst>
                    <a:ext uri="{9D8B030D-6E8A-4147-A177-3AD203B41FA5}">
                      <a16:colId xmlns:a16="http://schemas.microsoft.com/office/drawing/2014/main" val="2200849062"/>
                    </a:ext>
                  </a:extLst>
                </a:gridCol>
                <a:gridCol w="1108306">
                  <a:extLst>
                    <a:ext uri="{9D8B030D-6E8A-4147-A177-3AD203B41FA5}">
                      <a16:colId xmlns:a16="http://schemas.microsoft.com/office/drawing/2014/main" val="155637907"/>
                    </a:ext>
                  </a:extLst>
                </a:gridCol>
                <a:gridCol w="1005101">
                  <a:extLst>
                    <a:ext uri="{9D8B030D-6E8A-4147-A177-3AD203B41FA5}">
                      <a16:colId xmlns:a16="http://schemas.microsoft.com/office/drawing/2014/main" val="3773157897"/>
                    </a:ext>
                  </a:extLst>
                </a:gridCol>
                <a:gridCol w="1107082">
                  <a:extLst>
                    <a:ext uri="{9D8B030D-6E8A-4147-A177-3AD203B41FA5}">
                      <a16:colId xmlns:a16="http://schemas.microsoft.com/office/drawing/2014/main" val="214153048"/>
                    </a:ext>
                  </a:extLst>
                </a:gridCol>
                <a:gridCol w="1006325">
                  <a:extLst>
                    <a:ext uri="{9D8B030D-6E8A-4147-A177-3AD203B41FA5}">
                      <a16:colId xmlns:a16="http://schemas.microsoft.com/office/drawing/2014/main" val="2764260818"/>
                    </a:ext>
                  </a:extLst>
                </a:gridCol>
              </a:tblGrid>
              <a:tr h="2326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Alg.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Avg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Alg.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Avg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Alg.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Avg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Alg.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Avg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02388"/>
                  </a:ext>
                </a:extLst>
              </a:tr>
              <a:tr h="2326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NB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0.7663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RNF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2.0692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Euclidean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2.2404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QDA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1.7276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900784"/>
                  </a:ext>
                </a:extLst>
              </a:tr>
              <a:tr h="2326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6.4812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SVM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0.8423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PCA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2.5409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QLDA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1.6097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333143"/>
                  </a:ext>
                </a:extLst>
              </a:tr>
              <a:tr h="2326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KMEANS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10.0391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MLP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1.8584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LDA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1.7891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169115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BA50CBD5-F370-5FAB-BB7F-92D6E9C60C6E}"/>
              </a:ext>
            </a:extLst>
          </p:cNvPr>
          <p:cNvSpPr txBox="1"/>
          <p:nvPr/>
        </p:nvSpPr>
        <p:spPr>
          <a:xfrm>
            <a:off x="20742490" y="26693515"/>
            <a:ext cx="3969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Fig. 9 Algorithm Performance Times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FC22D9-778E-BF33-9D83-D8E369B89CEF}"/>
              </a:ext>
            </a:extLst>
          </p:cNvPr>
          <p:cNvSpPr txBox="1">
            <a:spLocks/>
          </p:cNvSpPr>
          <p:nvPr/>
        </p:nvSpPr>
        <p:spPr>
          <a:xfrm>
            <a:off x="9573768" y="13383283"/>
            <a:ext cx="84582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/>
              <a:t>Negotiable requirements are desirable but flexible, allowing trade-offs based on constraints like time, complexity, or resources.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F51FDF-AEBB-A197-357D-B31B3DF22EB1}"/>
              </a:ext>
            </a:extLst>
          </p:cNvPr>
          <p:cNvSpPr txBox="1"/>
          <p:nvPr/>
        </p:nvSpPr>
        <p:spPr>
          <a:xfrm>
            <a:off x="438912" y="23784688"/>
            <a:ext cx="8458200" cy="32778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/>
              <a:t>IMLD uses a three-tiered client-server design, which separates the user interface (frontend) from the processing logic (backend) to keep the design modular and scalable.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The Presentation layer provides the user interface.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The Communication layer manages the data flow between system components.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The Application layer contains the core logic and processing that drive the system’s functionality.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6AFF1ED-4047-F6DD-61B0-6029E6B9C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303238"/>
              </p:ext>
            </p:extLst>
          </p:nvPr>
        </p:nvGraphicFramePr>
        <p:xfrm>
          <a:off x="18624804" y="19207389"/>
          <a:ext cx="8454204" cy="1463040"/>
        </p:xfrm>
        <a:graphic>
          <a:graphicData uri="http://schemas.openxmlformats.org/drawingml/2006/table">
            <a:tbl>
              <a:tblPr firstRow="1" bandRow="1"/>
              <a:tblGrid>
                <a:gridCol w="3025431">
                  <a:extLst>
                    <a:ext uri="{9D8B030D-6E8A-4147-A177-3AD203B41FA5}">
                      <a16:colId xmlns:a16="http://schemas.microsoft.com/office/drawing/2014/main" val="1038683021"/>
                    </a:ext>
                  </a:extLst>
                </a:gridCol>
                <a:gridCol w="2864716">
                  <a:extLst>
                    <a:ext uri="{9D8B030D-6E8A-4147-A177-3AD203B41FA5}">
                      <a16:colId xmlns:a16="http://schemas.microsoft.com/office/drawing/2014/main" val="1712174446"/>
                    </a:ext>
                  </a:extLst>
                </a:gridCol>
                <a:gridCol w="2564057">
                  <a:extLst>
                    <a:ext uri="{9D8B030D-6E8A-4147-A177-3AD203B41FA5}">
                      <a16:colId xmlns:a16="http://schemas.microsoft.com/office/drawing/2014/main" val="3730133189"/>
                    </a:ext>
                  </a:extLst>
                </a:gridCol>
              </a:tblGrid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Benchmark Time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New Time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02388"/>
                  </a:ext>
                </a:extLst>
              </a:tr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kern="1200">
                          <a:solidFill>
                            <a:schemeClr val="lt1"/>
                          </a:solidFill>
                          <a:latin typeface="Calibri"/>
                          <a:ea typeface="+mn-ea"/>
                          <a:cs typeface="+mn-cs"/>
                        </a:rPr>
                        <a:t>Data Loading Interface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25.576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21.908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900784"/>
                  </a:ext>
                </a:extLst>
              </a:tr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kern="1200">
                          <a:solidFill>
                            <a:schemeClr val="lt1"/>
                          </a:solidFill>
                          <a:latin typeface="Calibri"/>
                          <a:ea typeface="+mn-ea"/>
                          <a:cs typeface="+mn-cs"/>
                        </a:rPr>
                        <a:t>Algorithm Selection Interface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35.417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5.898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333143"/>
                  </a:ext>
                </a:extLst>
              </a:tr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kern="1200">
                          <a:solidFill>
                            <a:schemeClr val="lt1"/>
                          </a:solidFill>
                          <a:latin typeface="Calibri"/>
                          <a:ea typeface="+mn-ea"/>
                          <a:cs typeface="+mn-cs"/>
                        </a:rPr>
                        <a:t>Model Evaluation Interface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6.998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1.968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16911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7F85437-16C3-B16F-89D7-6123AF9C481A}"/>
              </a:ext>
            </a:extLst>
          </p:cNvPr>
          <p:cNvSpPr txBox="1">
            <a:spLocks/>
          </p:cNvSpPr>
          <p:nvPr/>
        </p:nvSpPr>
        <p:spPr>
          <a:xfrm>
            <a:off x="18598896" y="13900119"/>
            <a:ext cx="8453627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>
                <a:latin typeface="Helvetica"/>
                <a:ea typeface="ＭＳ Ｐゴシック"/>
                <a:cs typeface="Helvetica"/>
              </a:rPr>
              <a:t>Results demonstrate strong alignment with the established design criteria. All non-negotiable requirements were successfully met.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The data loading interface, algorithm selection interface, and model evaluation interface all showed significant improvement, as seen in Fig. 5. </a:t>
            </a:r>
          </a:p>
          <a:p>
            <a:pPr marL="347472" indent="-347472" algn="just" rtl="0" fontAlgn="base">
              <a:spcAft>
                <a:spcPts val="600"/>
              </a:spcAft>
              <a:buClrTx/>
              <a:buSzPts val="2400"/>
              <a:buFont typeface="Courier New" panose="02070309020205020404" pitchFamily="49" charset="0"/>
              <a:buChar char="o"/>
            </a:pPr>
            <a:r>
              <a:rPr lang="en-US" kern="1200">
                <a:solidFill>
                  <a:srgbClr val="000000"/>
                </a:solidFill>
                <a:effectLst/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rPr>
              <a:t>The system is algorithm-independent, with all processing handled through the ML Tools library.</a:t>
            </a:r>
            <a:endParaRPr lang="en-US">
              <a:effectLst/>
            </a:endParaRPr>
          </a:p>
          <a:p>
            <a:pPr marL="347472" indent="-347472" algn="just" rtl="0" fontAlgn="base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200">
                <a:solidFill>
                  <a:srgbClr val="000000"/>
                </a:solidFill>
                <a:effectLst/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rPr>
              <a:t>Website was deployed on Dr. Picone’s Neuronix server using HTTPS protocol, meeting hosting requirements.</a:t>
            </a:r>
            <a:endParaRPr lang="en-US">
              <a:effectLst/>
            </a:endParaRPr>
          </a:p>
          <a:p>
            <a:pPr marL="347472" indent="-347472" algn="just" rtl="0" fontAlgn="base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200">
                <a:solidFill>
                  <a:srgbClr val="000000"/>
                </a:solidFill>
                <a:effectLst/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rPr>
              <a:t>Code quality standards were achieved with 52% comment-to-code ratio and full compliance with the PEP8 Python Style Guide [4]. </a:t>
            </a:r>
            <a:endParaRPr lang="en-US">
              <a:effectLst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D11AC6-325C-76D2-D954-8B313FBCFD5F}"/>
              </a:ext>
            </a:extLst>
          </p:cNvPr>
          <p:cNvSpPr txBox="1"/>
          <p:nvPr/>
        </p:nvSpPr>
        <p:spPr>
          <a:xfrm>
            <a:off x="20997299" y="20656655"/>
            <a:ext cx="3715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Fig. 8 Interface Time Comparisons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31690E-9A23-397E-17FD-096C8927449C}"/>
              </a:ext>
            </a:extLst>
          </p:cNvPr>
          <p:cNvSpPr txBox="1">
            <a:spLocks/>
          </p:cNvSpPr>
          <p:nvPr/>
        </p:nvSpPr>
        <p:spPr>
          <a:xfrm>
            <a:off x="18598896" y="21006117"/>
            <a:ext cx="8458200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>
                <a:latin typeface="Helvetica"/>
                <a:ea typeface="ＭＳ Ｐゴシック"/>
                <a:cs typeface="Helvetica"/>
              </a:rPr>
              <a:t>Among the negotiable criteria, most were satisfied.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The application reached ADA Compliance Level A [1] and is compatible with modern web browsers.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Output validation confirmed consistency with results from the legacy IMLD.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All but K-means satisfied the algorithm performance target value, as seen in Fig. 6.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latin typeface="Helvetica"/>
                <a:ea typeface="ＭＳ Ｐゴシック"/>
                <a:cs typeface="Helvetica"/>
              </a:rPr>
              <a:t>Scalability testing showed that data generation remained efficient under multiple users, but training and evaluation times increased beyond the target at 10 concurrent users.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DAB42C-A6C3-D2AB-2DD9-5CA22D5DDB57}"/>
              </a:ext>
            </a:extLst>
          </p:cNvPr>
          <p:cNvSpPr txBox="1">
            <a:spLocks/>
          </p:cNvSpPr>
          <p:nvPr/>
        </p:nvSpPr>
        <p:spPr>
          <a:xfrm>
            <a:off x="27678888" y="12530281"/>
            <a:ext cx="8458200" cy="68941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>
                <a:latin typeface="Helvetica"/>
                <a:ea typeface="ＭＳ Ｐゴシック"/>
                <a:cs typeface="Helvetica"/>
              </a:rPr>
              <a:t>In conclusion, the redevelopment of IMLD into a fully functional web application marks a significant step toward making machine learning more accessible and engaging. By transforming a legacy Python application into a modern, scalable, and interactive platform, IMLD allows users to explore core ML concepts through visual and hands-on experimentation. </a:t>
            </a:r>
          </a:p>
          <a:p>
            <a:pPr algn="just">
              <a:spcAft>
                <a:spcPts val="600"/>
              </a:spcAft>
            </a:pPr>
            <a:r>
              <a:rPr lang="en-US">
                <a:latin typeface="Helvetica"/>
                <a:ea typeface="ＭＳ Ｐゴシック"/>
                <a:cs typeface="Helvetica"/>
              </a:rPr>
              <a:t>The project successfully met all non-negotiable design requirements and most negotiable ones, confirming its usability, performance, and reliability. With features such as user-uploaded datasets, custom data drawing, and support for 11 algorithms and 8 preloaded data distributions, IMLD delivers a comprehensive learning tool. </a:t>
            </a:r>
          </a:p>
          <a:p>
            <a:pPr algn="just">
              <a:spcAft>
                <a:spcPts val="600"/>
              </a:spcAft>
            </a:pPr>
            <a:r>
              <a:rPr lang="en-US">
                <a:latin typeface="Helvetica"/>
                <a:ea typeface="ＭＳ Ｐゴシック"/>
                <a:cs typeface="Helvetica"/>
              </a:rPr>
              <a:t>As the platform continues to grow with new algorithms in development and planned improvements in scalability, mobile compatibility, and accessibility, it is well-positioned to become a valuable resource for students, educators, and researchers alike.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45112AF-6A6B-9C5B-6BD2-D3235520DF97}"/>
              </a:ext>
            </a:extLst>
          </p:cNvPr>
          <p:cNvGrpSpPr/>
          <p:nvPr/>
        </p:nvGrpSpPr>
        <p:grpSpPr>
          <a:xfrm>
            <a:off x="27678888" y="19327638"/>
            <a:ext cx="8458200" cy="7985765"/>
            <a:chOff x="27678888" y="19215242"/>
            <a:chExt cx="8458200" cy="798576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BC52591-5E24-34C4-EE32-878A015FFD7E}"/>
                </a:ext>
              </a:extLst>
            </p:cNvPr>
            <p:cNvSpPr txBox="1">
              <a:spLocks/>
            </p:cNvSpPr>
            <p:nvPr/>
          </p:nvSpPr>
          <p:spPr>
            <a:xfrm>
              <a:off x="27678888" y="19537371"/>
              <a:ext cx="8458200" cy="766363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spAutoFit/>
            </a:bodyPr>
            <a:lstStyle/>
            <a:p>
              <a:pPr marL="449263" indent="-449263" defTabSz="695325">
                <a:spcAft>
                  <a:spcPts val="1200"/>
                </a:spcAft>
                <a:tabLst>
                  <a:tab pos="368300" algn="l"/>
                </a:tabLst>
                <a:defRPr/>
              </a:pPr>
              <a:r>
                <a:rPr lang="en-US" sz="1800" b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[1] 	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Accessibility audit report for isip.piconepress.com/projects/</a:t>
              </a:r>
              <a:r>
                <a:rPr lang="en-US" sz="1800" err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imld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/ resources/app,” </a:t>
              </a:r>
              <a:r>
                <a:rPr lang="en-US" sz="1800" i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Acsbace.com, Apr. 14,2025. 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https://acsbace.com/reports/67 fc72e16a6952e69a0ef611?brandId=67fd1f9354d1a7ff77055355 (accessed Apr. 21, 2025).</a:t>
              </a:r>
            </a:p>
            <a:p>
              <a:pPr marL="449263" indent="-449263" defTabSz="695325">
                <a:spcAft>
                  <a:spcPts val="1200"/>
                </a:spcAft>
                <a:tabLst>
                  <a:tab pos="368300" algn="l"/>
                </a:tabLst>
                <a:defRPr/>
              </a:pPr>
              <a:r>
                <a:rPr lang="en-US" sz="1800" b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[2] 	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D. F. Galletta, R. Henry, S. McCoy, and P. Polak, “Web Site Delays: How Tolerant are Users?,” </a:t>
              </a:r>
              <a:r>
                <a:rPr lang="en-US" sz="1800" i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AIS Electronic Library (AISeL), 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2025. https://aisel.aisnet.org/jais/vol5/iss1/1/ (accessed Jan. 28, 2025).</a:t>
              </a:r>
            </a:p>
            <a:p>
              <a:pPr marL="449263" marR="457200" indent="-449263" defTabSz="695325">
                <a:spcAft>
                  <a:spcPts val="1200"/>
                </a:spcAft>
                <a:tabLst>
                  <a:tab pos="368300" algn="l"/>
                </a:tabLst>
                <a:defRPr/>
              </a:pPr>
              <a:r>
                <a:rPr lang="en-US" sz="1800" b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[3] 	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“Ergonomics of human-system interaction.” Available: https://cdn.standards.iteh.ai/samples/75258/83c8cf072187487686645aad04eff40e/ISO-9241-110-2020.pdf </a:t>
              </a:r>
            </a:p>
            <a:p>
              <a:pPr marL="449263" marR="457200" indent="-449263" defTabSz="695325">
                <a:spcAft>
                  <a:spcPts val="1200"/>
                </a:spcAft>
                <a:tabLst>
                  <a:tab pos="368300" algn="l"/>
                </a:tabLst>
                <a:defRPr/>
              </a:pPr>
              <a:r>
                <a:rPr lang="en-US" sz="1800" b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[4] 	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G. van Rossum, B. Warsaw, and N. Coghlan, “PEP 8 – Style Guide for Python Code,” </a:t>
              </a:r>
              <a:r>
                <a:rPr lang="en-US" sz="1800" i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peps.python.org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, Jul. 05, 2001. https://peps.python.org/pep-0008/</a:t>
              </a:r>
            </a:p>
            <a:p>
              <a:pPr marL="449263" indent="-449263" defTabSz="695325">
                <a:spcAft>
                  <a:spcPts val="1200"/>
                </a:spcAft>
                <a:tabLst>
                  <a:tab pos="368300" algn="l"/>
                </a:tabLst>
                <a:defRPr/>
              </a:pPr>
              <a:r>
                <a:rPr lang="en-US" sz="1800" b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[5] 	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“ISO/IEC 25010,” </a:t>
              </a:r>
              <a:r>
                <a:rPr lang="en-US" sz="1800" i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iso25000.com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, 2022. https://iso25000.com/index.php/en/iso-25000-standards/iso-25010</a:t>
              </a:r>
            </a:p>
            <a:p>
              <a:pPr marL="449263" indent="-449263" defTabSz="695325">
                <a:spcAft>
                  <a:spcPts val="1200"/>
                </a:spcAft>
                <a:tabLst>
                  <a:tab pos="368300" algn="l"/>
                </a:tabLst>
                <a:defRPr/>
              </a:pPr>
              <a:r>
                <a:rPr lang="en-US" sz="1800" b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[6] 	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Shaffer, J., Hamaker, J., &amp; Picone, J. (1998).</a:t>
              </a:r>
              <a:r>
                <a:rPr lang="en-US" sz="1800" i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 Visualization of signal processing concepts. Proceedings of the IEEE International Conference on Acoustics, Speech and Signal Processing, 3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, 1853–1856. </a:t>
              </a:r>
              <a:r>
                <a:rPr lang="en-US" sz="1800" err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doi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: 10.1109/ICASSP.1998.681824.</a:t>
              </a:r>
            </a:p>
            <a:p>
              <a:pPr marL="449263" indent="-449263" defTabSz="695325">
                <a:spcAft>
                  <a:spcPts val="1200"/>
                </a:spcAft>
                <a:tabLst>
                  <a:tab pos="368300" algn="l"/>
                </a:tabLst>
                <a:defRPr/>
              </a:pPr>
              <a:r>
                <a:rPr lang="en-US" sz="1800" b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[7] 	</a:t>
              </a:r>
              <a:r>
                <a:rPr lang="en-US" sz="1800" err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wat_access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, “Do All Websites Have to Be ADA Compliant? - </a:t>
              </a:r>
              <a:r>
                <a:rPr lang="en-US" sz="1800" i="1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Accessible Metrics,” Accessible Metrics,</a:t>
              </a:r>
              <a:r>
                <a:rPr lang="en-US" sz="1800">
                  <a:solidFill>
                    <a:srgbClr val="000000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rPr>
                <a:t> Sep. 10, 2019. https://www.accessiblemetrics.com/blog/do-all-websites-have-to-be-ada-compliant/ (accessed Feb. 03, 2025).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98DB487-99B9-2F8A-6497-3ED2FE3B6F9A}"/>
                </a:ext>
              </a:extLst>
            </p:cNvPr>
            <p:cNvSpPr txBox="1"/>
            <p:nvPr/>
          </p:nvSpPr>
          <p:spPr>
            <a:xfrm>
              <a:off x="27678888" y="19215242"/>
              <a:ext cx="23936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333399"/>
                  </a:solidFill>
                  <a:latin typeface="Arial" pitchFamily="34" charset="0"/>
                  <a:cs typeface="Arial" pitchFamily="34" charset="0"/>
                </a:rPr>
                <a:t>References</a:t>
              </a:r>
              <a:endParaRPr lang="en-US" sz="3200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CEA9120D-01A6-03A8-D158-5D389A26B9BA}"/>
              </a:ext>
            </a:extLst>
          </p:cNvPr>
          <p:cNvSpPr txBox="1">
            <a:spLocks/>
          </p:cNvSpPr>
          <p:nvPr/>
        </p:nvSpPr>
        <p:spPr>
          <a:xfrm>
            <a:off x="21423464" y="4150551"/>
            <a:ext cx="5686430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/>
              <a:t>The IMLD website is a stable, interactive platform for exploring machine learning.</a:t>
            </a:r>
          </a:p>
          <a:p>
            <a:pPr>
              <a:spcAft>
                <a:spcPts val="600"/>
              </a:spcAft>
            </a:pPr>
            <a:r>
              <a:rPr lang="en-US"/>
              <a:t>The algorithm toolbar, seen in Fig. 5, handles all algorithm-related functionality.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Displays all available machine learning algorithms for classification.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Allows users to select an algorithm and adjust its parameters.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Designed to be intuitive and modular.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ED2F622-543C-109D-8BBF-0AA0B0A4C93B}"/>
              </a:ext>
            </a:extLst>
          </p:cNvPr>
          <p:cNvSpPr txBox="1"/>
          <p:nvPr/>
        </p:nvSpPr>
        <p:spPr>
          <a:xfrm>
            <a:off x="19461500" y="13253038"/>
            <a:ext cx="209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Fig. 7 Process Log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8077619-FED9-ACE2-BB41-29357396AEBB}"/>
              </a:ext>
            </a:extLst>
          </p:cNvPr>
          <p:cNvSpPr txBox="1">
            <a:spLocks/>
          </p:cNvSpPr>
          <p:nvPr/>
        </p:nvSpPr>
        <p:spPr>
          <a:xfrm>
            <a:off x="18605820" y="8631532"/>
            <a:ext cx="4994492" cy="32008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/>
              <a:t>The Train and Eval plots are where visualizations of the machine learning algorithm occur.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Provides immediate feedback on how well the model separates the different classes.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>
                <a:effectLst/>
              </a:rPr>
              <a:t>Makes abstract concepts visually interpretable.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5D36FBA-8F98-B147-5713-3FE6E6A3B2B7}"/>
              </a:ext>
            </a:extLst>
          </p:cNvPr>
          <p:cNvSpPr txBox="1">
            <a:spLocks/>
          </p:cNvSpPr>
          <p:nvPr/>
        </p:nvSpPr>
        <p:spPr>
          <a:xfrm>
            <a:off x="22485735" y="12129021"/>
            <a:ext cx="4624159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>
                <a:effectLst/>
              </a:rPr>
              <a:t>The Process log tracks each step the user takes and outputs results from training and evaluation, as shown in Fig. 7.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B2DA7EA-DA5C-E55F-9F83-632999D61E9B}"/>
              </a:ext>
            </a:extLst>
          </p:cNvPr>
          <p:cNvSpPr txBox="1"/>
          <p:nvPr/>
        </p:nvSpPr>
        <p:spPr>
          <a:xfrm>
            <a:off x="18742563" y="7978914"/>
            <a:ext cx="2630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Fig. 5 Algorithm Toolbar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1764C65-DC45-70E9-D215-D3312465F657}"/>
              </a:ext>
            </a:extLst>
          </p:cNvPr>
          <p:cNvSpPr txBox="1"/>
          <p:nvPr/>
        </p:nvSpPr>
        <p:spPr>
          <a:xfrm>
            <a:off x="24004968" y="11283814"/>
            <a:ext cx="2890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Fig. 6 Decision Surface on Train Plot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35F01630-84EA-F9CC-7CC0-6D3DC26BE4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621287" y="12416994"/>
            <a:ext cx="3773093" cy="83099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970F20DC-1BAB-99EF-1966-97C1BD3F17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812531" y="4319524"/>
            <a:ext cx="2490406" cy="3608304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A984E9D7-8AF0-895A-7633-DE42DF4DA7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004968" y="8356041"/>
            <a:ext cx="2890763" cy="2919671"/>
          </a:xfrm>
          <a:prstGeom prst="rect">
            <a:avLst/>
          </a:prstGeom>
        </p:spPr>
      </p:pic>
      <p:pic>
        <p:nvPicPr>
          <p:cNvPr id="58" name="Picture 2">
            <a:extLst>
              <a:ext uri="{FF2B5EF4-FFF2-40B4-BE49-F238E27FC236}">
                <a16:creationId xmlns:a16="http://schemas.microsoft.com/office/drawing/2014/main" id="{5BE82F6A-F511-DC50-A577-8C0C3EB8068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98" y="4077544"/>
            <a:ext cx="8267389" cy="438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06FDC7DC-68FD-D6E7-6E48-848CCD4876D3}"/>
              </a:ext>
            </a:extLst>
          </p:cNvPr>
          <p:cNvSpPr txBox="1"/>
          <p:nvPr/>
        </p:nvSpPr>
        <p:spPr>
          <a:xfrm>
            <a:off x="3213031" y="8459779"/>
            <a:ext cx="2902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Fig. 1 IMLD User Interface</a:t>
            </a:r>
          </a:p>
        </p:txBody>
      </p: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F389B5DB-2676-EE13-DFA2-5D788BFB6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006945"/>
              </p:ext>
            </p:extLst>
          </p:nvPr>
        </p:nvGraphicFramePr>
        <p:xfrm>
          <a:off x="27678888" y="9488458"/>
          <a:ext cx="8454204" cy="1463040"/>
        </p:xfrm>
        <a:graphic>
          <a:graphicData uri="http://schemas.openxmlformats.org/drawingml/2006/table">
            <a:tbl>
              <a:tblPr firstRow="1" bandRow="1"/>
              <a:tblGrid>
                <a:gridCol w="3025431">
                  <a:extLst>
                    <a:ext uri="{9D8B030D-6E8A-4147-A177-3AD203B41FA5}">
                      <a16:colId xmlns:a16="http://schemas.microsoft.com/office/drawing/2014/main" val="1038683021"/>
                    </a:ext>
                  </a:extLst>
                </a:gridCol>
                <a:gridCol w="2864716">
                  <a:extLst>
                    <a:ext uri="{9D8B030D-6E8A-4147-A177-3AD203B41FA5}">
                      <a16:colId xmlns:a16="http://schemas.microsoft.com/office/drawing/2014/main" val="1712174446"/>
                    </a:ext>
                  </a:extLst>
                </a:gridCol>
                <a:gridCol w="2564057">
                  <a:extLst>
                    <a:ext uri="{9D8B030D-6E8A-4147-A177-3AD203B41FA5}">
                      <a16:colId xmlns:a16="http://schemas.microsoft.com/office/drawing/2014/main" val="3730133189"/>
                    </a:ext>
                  </a:extLst>
                </a:gridCol>
              </a:tblGrid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Baseline – Single User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10 Concurrent Users (s)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02388"/>
                  </a:ext>
                </a:extLst>
              </a:tr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kern="1200">
                          <a:solidFill>
                            <a:schemeClr val="lt1"/>
                          </a:solidFill>
                          <a:latin typeface="Calibri"/>
                          <a:ea typeface="+mn-ea"/>
                          <a:cs typeface="+mn-cs"/>
                        </a:rPr>
                        <a:t>Data Generation Task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0.600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0.690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900784"/>
                  </a:ext>
                </a:extLst>
              </a:tr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kern="1200">
                          <a:solidFill>
                            <a:schemeClr val="lt1"/>
                          </a:solidFill>
                          <a:latin typeface="Calibri"/>
                          <a:ea typeface="+mn-ea"/>
                          <a:cs typeface="+mn-cs"/>
                        </a:rPr>
                        <a:t>Training Task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0.750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1.400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333143"/>
                  </a:ext>
                </a:extLst>
              </a:tr>
              <a:tr h="36512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kern="1200">
                          <a:solidFill>
                            <a:schemeClr val="lt1"/>
                          </a:solidFill>
                          <a:latin typeface="Calibri"/>
                          <a:ea typeface="+mn-ea"/>
                          <a:cs typeface="+mn-cs"/>
                        </a:rPr>
                        <a:t>Evaluation Task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0.620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/>
                        <a:t>1.200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4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169115"/>
                  </a:ext>
                </a:extLst>
              </a:tr>
            </a:tbl>
          </a:graphicData>
        </a:graphic>
      </p:graphicFrame>
      <p:sp>
        <p:nvSpPr>
          <p:cNvPr id="62" name="TextBox 61">
            <a:extLst>
              <a:ext uri="{FF2B5EF4-FFF2-40B4-BE49-F238E27FC236}">
                <a16:creationId xmlns:a16="http://schemas.microsoft.com/office/drawing/2014/main" id="{21E428FD-B121-87F4-5D94-17EEC55A7016}"/>
              </a:ext>
            </a:extLst>
          </p:cNvPr>
          <p:cNvSpPr txBox="1"/>
          <p:nvPr/>
        </p:nvSpPr>
        <p:spPr>
          <a:xfrm>
            <a:off x="29383210" y="10951498"/>
            <a:ext cx="504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Fig. 10 Scalability Testing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0EC20A-9FC1-689B-483F-42E2B3BCE26B}"/>
              </a:ext>
            </a:extLst>
          </p:cNvPr>
          <p:cNvSpPr txBox="1"/>
          <p:nvPr/>
        </p:nvSpPr>
        <p:spPr>
          <a:xfrm>
            <a:off x="10570792" y="13021128"/>
            <a:ext cx="6348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Fig. 3 Non-Negotiable Design Requirements and Constraints</a:t>
            </a:r>
          </a:p>
        </p:txBody>
      </p:sp>
      <p:sp>
        <p:nvSpPr>
          <p:cNvPr id="14336" name="TextBox 14335">
            <a:extLst>
              <a:ext uri="{FF2B5EF4-FFF2-40B4-BE49-F238E27FC236}">
                <a16:creationId xmlns:a16="http://schemas.microsoft.com/office/drawing/2014/main" id="{E2364624-931B-3FF5-CD11-FA48999FC270}"/>
              </a:ext>
            </a:extLst>
          </p:cNvPr>
          <p:cNvSpPr txBox="1">
            <a:spLocks/>
          </p:cNvSpPr>
          <p:nvPr/>
        </p:nvSpPr>
        <p:spPr>
          <a:xfrm>
            <a:off x="9573768" y="4058611"/>
            <a:ext cx="8458200" cy="32008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/>
              <a:t>The tables below outline the negotiable and non-negotiable design requirements used to evaluate the updated IMLD system. </a:t>
            </a:r>
          </a:p>
          <a:p>
            <a:pPr algn="just">
              <a:spcAft>
                <a:spcPts val="600"/>
              </a:spcAft>
            </a:pPr>
            <a:r>
              <a:rPr lang="en-US"/>
              <a:t>These were chosen to ensure improvements in performance, accessibility, compatibility, and maintainability while supporting future integration. </a:t>
            </a:r>
          </a:p>
          <a:p>
            <a:pPr algn="just">
              <a:spcAft>
                <a:spcPts val="600"/>
              </a:spcAft>
            </a:pPr>
            <a:r>
              <a:rPr lang="en-US"/>
              <a:t>Non-negotiable requirements are critical to the system’s core functionality and must be met for successful deployment.</a:t>
            </a:r>
            <a:endParaRPr lang="en-US">
              <a:latin typeface="Helvetica"/>
              <a:ea typeface="ＭＳ Ｐゴシック"/>
              <a:cs typeface="Helvetica"/>
            </a:endParaRPr>
          </a:p>
        </p:txBody>
      </p:sp>
      <p:sp>
        <p:nvSpPr>
          <p:cNvPr id="14338" name="TextBox 14337">
            <a:extLst>
              <a:ext uri="{FF2B5EF4-FFF2-40B4-BE49-F238E27FC236}">
                <a16:creationId xmlns:a16="http://schemas.microsoft.com/office/drawing/2014/main" id="{D410CDC6-7E22-C23B-3744-61402048CEA7}"/>
              </a:ext>
            </a:extLst>
          </p:cNvPr>
          <p:cNvSpPr txBox="1"/>
          <p:nvPr/>
        </p:nvSpPr>
        <p:spPr>
          <a:xfrm>
            <a:off x="507345" y="8846220"/>
            <a:ext cx="8458200" cy="66171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/>
              <a:t>Machine Learning can be difficult to learn due to its abstract math and complexity. The ISIP Machine Learning Demonstration (IMLD) project helps address this by offering an interactive, web-based platform.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Visualizes core ML concepts to support learning.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Lowers barriers for students and educators</a:t>
            </a:r>
          </a:p>
          <a:p>
            <a:pPr>
              <a:spcAft>
                <a:spcPts val="600"/>
              </a:spcAft>
              <a:buNone/>
            </a:pPr>
            <a:r>
              <a:rPr lang="en-US"/>
              <a:t>Originally a Java applet, then a Python app, IMLD is now fully online to support accessibility. 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No installation needed—runs in any browser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Supports learning through hands-on experimentation</a:t>
            </a:r>
          </a:p>
          <a:p>
            <a:pPr>
              <a:spcAft>
                <a:spcPts val="600"/>
              </a:spcAft>
            </a:pPr>
            <a:r>
              <a:rPr lang="en-US"/>
              <a:t>By letting users generate data, select algorithms, and see decision boundaries, IMLD bridges the gap between theory and intuition.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Designed for students, educators, and researchers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/>
              <a:t>Encourages exploration and understanding through interaction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solidFill>
          <a:schemeClr val="bg1"/>
        </a:solidFill>
        <a:ln w="12700">
          <a:solidFill>
            <a:srgbClr val="BE0F34"/>
          </a:solidFill>
          <a:miter lim="800000"/>
          <a:headEnd/>
          <a:tailEnd/>
        </a:ln>
        <a:effectLst>
          <a:outerShdw blurRad="139700" dist="139700" dir="2700000" algn="tl" rotWithShape="0">
            <a:srgbClr val="BE0F34">
              <a:alpha val="40000"/>
            </a:srgbClr>
          </a:outerShdw>
        </a:effectLst>
      </a:spPr>
      <a:bodyPr lIns="256032" tIns="228600" rIns="457200" bIns="228600"/>
      <a:lstStyle>
        <a:defPPr algn="l" defTabSz="695325">
          <a:spcAft>
            <a:spcPts val="1200"/>
          </a:spcAft>
          <a:tabLst>
            <a:tab pos="381000" algn="l"/>
          </a:tabLst>
          <a:defRPr sz="3200" b="1" dirty="0">
            <a:solidFill>
              <a:srgbClr val="333399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1840</Words>
  <Application>Microsoft Office PowerPoint</Application>
  <PresentationFormat>Custom</PresentationFormat>
  <Paragraphs>200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Helvetica</vt:lpstr>
      <vt:lpstr>Times New Roman</vt:lpstr>
      <vt:lpstr>Wingdings</vt:lpstr>
      <vt:lpstr>Default Design</vt:lpstr>
      <vt:lpstr>PowerPoint Presentation</vt:lpstr>
    </vt:vector>
  </TitlesOfParts>
  <Company>Swarthmore College</Company>
  <LinksUpToDate>false</LinksUpToDate>
  <SharedDoc>false</SharedDoc>
  <HyperlinkBase>http://www.swarthmore.edu/NatSci/cpurrin1/posteradvice.htm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for scientific posters (Swarthmore College)</dc:title>
  <dc:creator>Colin Purrington</dc:creator>
  <dc:description>Suggestions and gripes to: cpurrin1@swarthmore.edu</dc:description>
  <cp:lastModifiedBy>Kayla Toner</cp:lastModifiedBy>
  <cp:revision>1</cp:revision>
  <cp:lastPrinted>2009-04-08T18:36:54Z</cp:lastPrinted>
  <dcterms:created xsi:type="dcterms:W3CDTF">2009-07-23T17:37:26Z</dcterms:created>
  <dcterms:modified xsi:type="dcterms:W3CDTF">2025-04-23T15:09:52Z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