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firstSlideNum="0" strictFirstAndLastChars="0" saveSubsetFonts="1">
  <p:sldMasterIdLst>
    <p:sldMasterId id="2147483648" r:id="rId4"/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080">
          <p15:clr>
            <a:srgbClr val="A4A3A4"/>
          </p15:clr>
        </p15:guide>
        <p15:guide id="2" pos="2880">
          <p15:clr>
            <a:srgbClr val="A4A3A4"/>
          </p15:clr>
        </p15:guide>
        <p15:guide id="3" pos="5616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384">
          <p15:clr>
            <a:srgbClr val="A4A3A4"/>
          </p15:clr>
        </p15:guide>
        <p15:guide id="6" orient="horz" pos="912">
          <p15:clr>
            <a:srgbClr val="A4A3A4"/>
          </p15:clr>
        </p15:guide>
        <p15:guide id="7" pos="144">
          <p15:clr>
            <a:srgbClr val="A4A3A4"/>
          </p15:clr>
        </p15:guide>
        <p15:guide id="8" pos="4245">
          <p15:clr>
            <a:srgbClr val="A4A3A4"/>
          </p15:clr>
        </p15:guide>
        <p15:guide id="9" pos="1504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jw82Avxtx4tteYM+QlxZfaWBnt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080" orient="horz"/>
        <p:guide pos="2880"/>
        <p:guide pos="5616"/>
        <p:guide pos="2160" orient="horz"/>
        <p:guide pos="384" orient="horz"/>
        <p:guide pos="912" orient="horz"/>
        <p:guide pos="144"/>
        <p:guide pos="4245"/>
        <p:guide pos="150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5.xml"/><Relationship Id="rId22" Type="http://schemas.openxmlformats.org/officeDocument/2006/relationships/font" Target="fonts/Roboto-italic.fntdata"/><Relationship Id="rId10" Type="http://schemas.openxmlformats.org/officeDocument/2006/relationships/slide" Target="slides/slide4.xml"/><Relationship Id="rId21" Type="http://schemas.openxmlformats.org/officeDocument/2006/relationships/font" Target="fonts/Roboto-bold.fntdata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font" Target="fonts/Roboto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" name="Google Shape;3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efdb957b0e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efdb957b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2efdb957b0e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" name="Google Shape;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5" name="Google Shape;55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efc0c9ec93_1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efc0c9ec93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g2efc0c9ec93_1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ef464384c6_4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ef464384c6_4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2ef464384c6_4_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efc0c9ec93_3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efc0c9ec93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2efc0c9ec93_3_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efc0c9ec93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efc0c9ec9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2efc0c9ec93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/>
          <p:nvPr>
            <p:ph type="title"/>
          </p:nvPr>
        </p:nvSpPr>
        <p:spPr>
          <a:xfrm>
            <a:off x="-1" y="6"/>
            <a:ext cx="9155545" cy="533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21"/>
          <p:cNvSpPr txBox="1"/>
          <p:nvPr>
            <p:ph idx="1" type="body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1"/>
          <p:cNvSpPr txBox="1"/>
          <p:nvPr>
            <p:ph idx="10" type="dt"/>
          </p:nvPr>
        </p:nvSpPr>
        <p:spPr>
          <a:xfrm>
            <a:off x="822964" y="6459792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1"/>
          <p:cNvSpPr txBox="1"/>
          <p:nvPr>
            <p:ph idx="11" type="ftr"/>
          </p:nvPr>
        </p:nvSpPr>
        <p:spPr>
          <a:xfrm>
            <a:off x="2764640" y="6459792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1"/>
          <p:cNvSpPr txBox="1"/>
          <p:nvPr>
            <p:ph idx="12" type="sldNum"/>
          </p:nvPr>
        </p:nvSpPr>
        <p:spPr>
          <a:xfrm>
            <a:off x="7425347" y="6459792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 txBox="1"/>
          <p:nvPr>
            <p:ph idx="12" type="sldNum"/>
          </p:nvPr>
        </p:nvSpPr>
        <p:spPr>
          <a:xfrm>
            <a:off x="8719645" y="6547622"/>
            <a:ext cx="4462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22"/>
          <p:cNvSpPr txBox="1"/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-76200" y="-76200"/>
            <a:ext cx="9372599" cy="6944360"/>
          </a:xfrm>
          <a:prstGeom prst="rect">
            <a:avLst/>
          </a:prstGeom>
          <a:gradFill>
            <a:gsLst>
              <a:gs pos="0">
                <a:srgbClr val="FFACAF">
                  <a:alpha val="49803"/>
                </a:srgbClr>
              </a:gs>
              <a:gs pos="100000">
                <a:srgbClr val="FFFFFF"/>
              </a:gs>
            </a:gsLst>
            <a:lin ang="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7"/>
          <p:cNvSpPr/>
          <p:nvPr/>
        </p:nvSpPr>
        <p:spPr>
          <a:xfrm flipH="1" rot="10800000">
            <a:off x="-76200" y="4356010"/>
            <a:ext cx="9372599" cy="2522310"/>
          </a:xfrm>
          <a:prstGeom prst="flowChartDocument">
            <a:avLst/>
          </a:prstGeom>
          <a:gradFill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</a:gradFill>
          <a:ln>
            <a:noFill/>
          </a:ln>
          <a:effectLst>
            <a:outerShdw blurRad="40000" rotWithShape="0" dir="5400000" dist="23000">
              <a:schemeClr val="lt1">
                <a:alpha val="34901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33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/>
          <p:nvPr/>
        </p:nvSpPr>
        <p:spPr>
          <a:xfrm>
            <a:off x="1" y="0"/>
            <a:ext cx="9155545" cy="533400"/>
          </a:xfrm>
          <a:prstGeom prst="flowChartDocument">
            <a:avLst/>
          </a:prstGeom>
          <a:gradFill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</a:gradFill>
          <a:ln>
            <a:noFill/>
          </a:ln>
          <a:effectLst>
            <a:outerShdw blurRad="40000" rotWithShape="0" dir="5400000" dist="23000">
              <a:schemeClr val="lt1">
                <a:alpha val="34901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33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9"/>
          <p:cNvSpPr/>
          <p:nvPr/>
        </p:nvSpPr>
        <p:spPr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9"/>
          <p:cNvSpPr txBox="1"/>
          <p:nvPr/>
        </p:nvSpPr>
        <p:spPr>
          <a:xfrm>
            <a:off x="39094" y="6612964"/>
            <a:ext cx="9115855" cy="238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28575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V. Khalkhali: Low Latency Real-Time Seizure Detection Using Transfer Deep Learning</a:t>
            </a:r>
            <a:r>
              <a:rPr b="1" i="0" lang="en-US" sz="1000" u="none" cap="none" strike="noStrike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	December 4, 2021</a:t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" name="Google Shape;23;p19"/>
          <p:cNvCxnSpPr/>
          <p:nvPr/>
        </p:nvCxnSpPr>
        <p:spPr>
          <a:xfrm>
            <a:off x="392406" y="6629400"/>
            <a:ext cx="8751595" cy="0"/>
          </a:xfrm>
          <a:prstGeom prst="straightConnector1">
            <a:avLst/>
          </a:prstGeom>
          <a:solidFill>
            <a:schemeClr val="accent2"/>
          </a:solidFill>
          <a:ln cap="sq" cmpd="sng" w="19050">
            <a:solidFill>
              <a:srgbClr val="FFACA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19"/>
          <p:cNvSpPr txBox="1"/>
          <p:nvPr/>
        </p:nvSpPr>
        <p:spPr>
          <a:xfrm>
            <a:off x="8741541" y="6657110"/>
            <a:ext cx="364736" cy="153888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9"/>
          <p:cNvSpPr txBox="1"/>
          <p:nvPr>
            <p:ph type="title"/>
          </p:nvPr>
        </p:nvSpPr>
        <p:spPr>
          <a:xfrm>
            <a:off x="-1" y="2"/>
            <a:ext cx="9155545" cy="3284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6" name="Google Shape;26;p1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9093" y="6594646"/>
            <a:ext cx="320040" cy="22071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2"/>
    <p:sldLayoutId id="2147483653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"/>
          <p:cNvSpPr txBox="1"/>
          <p:nvPr/>
        </p:nvSpPr>
        <p:spPr>
          <a:xfrm>
            <a:off x="123175" y="1181598"/>
            <a:ext cx="86868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80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Machine Learning ​</a:t>
            </a:r>
            <a:endParaRPr sz="62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applied to </a:t>
            </a:r>
            <a:endParaRPr sz="62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Cardiology​</a:t>
            </a:r>
            <a:endParaRPr b="1" sz="36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9" name="Google Shape;39;p1"/>
          <p:cNvSpPr txBox="1"/>
          <p:nvPr/>
        </p:nvSpPr>
        <p:spPr>
          <a:xfrm>
            <a:off x="368297" y="5072393"/>
            <a:ext cx="5791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15887" lvl="0" marL="115887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2800">
                <a:solidFill>
                  <a:srgbClr val="C0504D"/>
                </a:solidFill>
              </a:rPr>
              <a:t>Dena Pan </a:t>
            </a:r>
            <a:endParaRPr b="1" sz="2800">
              <a:solidFill>
                <a:srgbClr val="C0504D"/>
              </a:solidFill>
            </a:endParaRPr>
          </a:p>
          <a:p>
            <a:pPr indent="-115887" lvl="0" marL="115887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2800">
                <a:solidFill>
                  <a:srgbClr val="C0504D"/>
                </a:solidFill>
              </a:rPr>
              <a:t>Jahmosi Joslyn</a:t>
            </a:r>
            <a:endParaRPr b="1" sz="2800">
              <a:solidFill>
                <a:srgbClr val="C0504D"/>
              </a:solidFill>
            </a:endParaRPr>
          </a:p>
          <a:p>
            <a:pPr indent="-115887" lvl="0" marL="115887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2300">
              <a:solidFill>
                <a:srgbClr val="C0504D"/>
              </a:solidFill>
            </a:endParaRPr>
          </a:p>
        </p:txBody>
      </p:sp>
      <p:pic>
        <p:nvPicPr>
          <p:cNvPr id="40" name="Google Shape;40;p1"/>
          <p:cNvPicPr preferRelativeResize="0"/>
          <p:nvPr/>
        </p:nvPicPr>
        <p:blipFill rotWithShape="1">
          <a:blip r:embed="rId3">
            <a:alphaModFix/>
          </a:blip>
          <a:srcRect b="17273" l="0" r="0" t="0"/>
          <a:stretch/>
        </p:blipFill>
        <p:spPr>
          <a:xfrm>
            <a:off x="6159500" y="4925901"/>
            <a:ext cx="2984502" cy="164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 txBox="1"/>
          <p:nvPr>
            <p:ph type="title"/>
          </p:nvPr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82875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146" name="Google Shape;146;p8"/>
          <p:cNvSpPr/>
          <p:nvPr/>
        </p:nvSpPr>
        <p:spPr>
          <a:xfrm>
            <a:off x="-56700" y="6214325"/>
            <a:ext cx="9257400" cy="71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8"/>
          <p:cNvSpPr txBox="1"/>
          <p:nvPr/>
        </p:nvSpPr>
        <p:spPr>
          <a:xfrm>
            <a:off x="3574200" y="379750"/>
            <a:ext cx="559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8"/>
          <p:cNvSpPr txBox="1"/>
          <p:nvPr/>
        </p:nvSpPr>
        <p:spPr>
          <a:xfrm>
            <a:off x="1015250" y="1103588"/>
            <a:ext cx="7251300" cy="4787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</a:rPr>
              <a:t>Machine learning and and </a:t>
            </a:r>
            <a:r>
              <a:rPr b="1" lang="en-US" sz="2300">
                <a:solidFill>
                  <a:schemeClr val="dk1"/>
                </a:solidFill>
              </a:rPr>
              <a:t>especially</a:t>
            </a:r>
            <a:r>
              <a:rPr b="1" lang="en-US" sz="2300">
                <a:solidFill>
                  <a:schemeClr val="dk1"/>
                </a:solidFill>
              </a:rPr>
              <a:t> in  </a:t>
            </a:r>
            <a:r>
              <a:rPr b="1" lang="en-US" sz="2300">
                <a:solidFill>
                  <a:schemeClr val="dk1"/>
                </a:solidFill>
              </a:rPr>
              <a:t>cardiology </a:t>
            </a:r>
            <a:r>
              <a:rPr b="1" lang="en-US" sz="2300">
                <a:solidFill>
                  <a:schemeClr val="dk1"/>
                </a:solidFill>
              </a:rPr>
              <a:t>aspect cannot be compacted into just one month however introduced 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AutoNum type="arabicParenR"/>
            </a:pPr>
            <a:r>
              <a:rPr b="1" lang="en-US" sz="2300">
                <a:solidFill>
                  <a:schemeClr val="dk1"/>
                </a:solidFill>
              </a:rPr>
              <a:t>exposure to real life applications 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AutoNum type="arabicParenR"/>
            </a:pPr>
            <a:r>
              <a:rPr b="1" lang="en-US" sz="2300">
                <a:solidFill>
                  <a:schemeClr val="dk1"/>
                </a:solidFill>
              </a:rPr>
              <a:t>there is always not enough data to analyze from 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AutoNum type="arabicParenR"/>
            </a:pPr>
            <a:r>
              <a:rPr b="1" lang="en-US" sz="2300">
                <a:solidFill>
                  <a:schemeClr val="dk1"/>
                </a:solidFill>
              </a:rPr>
              <a:t>models, programs and </a:t>
            </a:r>
            <a:r>
              <a:rPr b="1" lang="en-US" sz="2300">
                <a:solidFill>
                  <a:schemeClr val="dk1"/>
                </a:solidFill>
              </a:rPr>
              <a:t>research</a:t>
            </a:r>
            <a:r>
              <a:rPr b="1" lang="en-US" sz="2300">
                <a:solidFill>
                  <a:schemeClr val="dk1"/>
                </a:solidFill>
              </a:rPr>
              <a:t> is always adapting </a:t>
            </a:r>
            <a:endParaRPr b="1" sz="23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 txBox="1"/>
          <p:nvPr>
            <p:ph type="title"/>
          </p:nvPr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82875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Reflection</a:t>
            </a:r>
            <a:endParaRPr/>
          </a:p>
        </p:txBody>
      </p:sp>
      <p:sp>
        <p:nvSpPr>
          <p:cNvPr id="155" name="Google Shape;155;p10"/>
          <p:cNvSpPr/>
          <p:nvPr/>
        </p:nvSpPr>
        <p:spPr>
          <a:xfrm>
            <a:off x="-56700" y="6214325"/>
            <a:ext cx="9257400" cy="71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0"/>
          <p:cNvSpPr txBox="1"/>
          <p:nvPr/>
        </p:nvSpPr>
        <p:spPr>
          <a:xfrm>
            <a:off x="-56700" y="1205100"/>
            <a:ext cx="8771400" cy="3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Learned New topics, and opened </a:t>
            </a:r>
            <a:r>
              <a:rPr b="1" lang="en-US" sz="2000"/>
              <a:t>opportunities</a:t>
            </a:r>
            <a:r>
              <a:rPr b="1" lang="en-US" sz="2000"/>
              <a:t> for future choices in careers.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Projects such as an Python Mp3 Player helped build </a:t>
            </a:r>
            <a:r>
              <a:rPr b="1" lang="en-US" sz="2000"/>
              <a:t>new coding</a:t>
            </a:r>
            <a:r>
              <a:rPr b="1" lang="en-US" sz="2000"/>
              <a:t> skills</a:t>
            </a:r>
            <a:endParaRPr b="1"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Learning Unix/Linux which is </a:t>
            </a:r>
            <a:r>
              <a:rPr b="1" lang="en-US" sz="2000"/>
              <a:t>essential</a:t>
            </a:r>
            <a:r>
              <a:rPr b="1" lang="en-US" sz="2000"/>
              <a:t> in  Computer and  </a:t>
            </a:r>
            <a:r>
              <a:rPr b="1" lang="en-US" sz="2000"/>
              <a:t>Electrical</a:t>
            </a:r>
            <a:r>
              <a:rPr b="1" lang="en-US" sz="2000"/>
              <a:t> Engineering.</a:t>
            </a:r>
            <a:endParaRPr b="1"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Learned </a:t>
            </a:r>
            <a:r>
              <a:rPr b="1" lang="en-US" sz="2000"/>
              <a:t>professional</a:t>
            </a:r>
            <a:r>
              <a:rPr b="1" lang="en-US" sz="2000"/>
              <a:t> level skills that are </a:t>
            </a:r>
            <a:r>
              <a:rPr b="1" lang="en-US" sz="2000"/>
              <a:t>useful in the workforce.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efdb957b0e_0_0"/>
          <p:cNvSpPr txBox="1"/>
          <p:nvPr>
            <p:ph type="title"/>
          </p:nvPr>
        </p:nvSpPr>
        <p:spPr>
          <a:xfrm>
            <a:off x="179325" y="-239787"/>
            <a:ext cx="8229600" cy="1143000"/>
          </a:xfrm>
          <a:prstGeom prst="rect">
            <a:avLst/>
          </a:prstGeom>
        </p:spPr>
        <p:txBody>
          <a:bodyPr anchorCtr="0" anchor="ctr" bIns="0" lIns="91425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Acknowledgments</a:t>
            </a:r>
            <a:endParaRPr/>
          </a:p>
        </p:txBody>
      </p:sp>
      <p:sp>
        <p:nvSpPr>
          <p:cNvPr id="163" name="Google Shape;163;g2efdb957b0e_0_0"/>
          <p:cNvSpPr txBox="1"/>
          <p:nvPr>
            <p:ph idx="1" type="body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/>
              <a:t>We’d like to give our acknowledgments to our two mentors Dimitry and Dylan, for the help and support we’ve </a:t>
            </a:r>
            <a:r>
              <a:rPr b="1" lang="en-US"/>
              <a:t>received</a:t>
            </a:r>
            <a:r>
              <a:rPr b="1" lang="en-US"/>
              <a:t> over the summer and Dr.Picone, our professor, for guiding us.</a:t>
            </a:r>
            <a:endParaRPr b="1"/>
          </a:p>
        </p:txBody>
      </p:sp>
      <p:sp>
        <p:nvSpPr>
          <p:cNvPr id="164" name="Google Shape;164;g2efdb957b0e_0_0"/>
          <p:cNvSpPr/>
          <p:nvPr/>
        </p:nvSpPr>
        <p:spPr>
          <a:xfrm>
            <a:off x="-56700" y="6214325"/>
            <a:ext cx="9257400" cy="71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/>
          <p:nvPr>
            <p:ph type="title"/>
          </p:nvPr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82875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171" name="Google Shape;171;p9"/>
          <p:cNvSpPr/>
          <p:nvPr/>
        </p:nvSpPr>
        <p:spPr>
          <a:xfrm>
            <a:off x="-56700" y="6214325"/>
            <a:ext cx="9257400" cy="71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9"/>
          <p:cNvSpPr txBox="1"/>
          <p:nvPr/>
        </p:nvSpPr>
        <p:spPr>
          <a:xfrm>
            <a:off x="223400" y="871200"/>
            <a:ext cx="8691900" cy="52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</a:rPr>
              <a:t>Ribeiro, Antônio H., et al. “Automatic Diagnosis of the 12-Lead ECG Using a Deep Neural Network.” </a:t>
            </a:r>
            <a:r>
              <a:rPr i="1" lang="en-US" sz="2100">
                <a:solidFill>
                  <a:schemeClr val="dk1"/>
                </a:solidFill>
              </a:rPr>
              <a:t>Nature News</a:t>
            </a:r>
            <a:r>
              <a:rPr lang="en-US" sz="2100">
                <a:solidFill>
                  <a:schemeClr val="dk1"/>
                </a:solidFill>
              </a:rPr>
              <a:t>, Nature Publishing Group, 9 Apr. 2020, www.nature.com/articles/s41467-020-15432-4.</a:t>
            </a:r>
            <a:endParaRPr sz="2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 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</a:rPr>
              <a:t>Picone, Joseph. </a:t>
            </a:r>
            <a:r>
              <a:rPr i="1" lang="en-US" sz="2100">
                <a:solidFill>
                  <a:schemeClr val="dk1"/>
                </a:solidFill>
              </a:rPr>
              <a:t>The Institute for Signal and Information Processing</a:t>
            </a:r>
            <a:r>
              <a:rPr lang="en-US" sz="2100">
                <a:solidFill>
                  <a:schemeClr val="dk1"/>
                </a:solidFill>
              </a:rPr>
              <a:t>, isip.piconepress.com/. Accessed 30 July 2024. </a:t>
            </a:r>
            <a:endParaRPr sz="2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/>
          <p:nvPr/>
        </p:nvSpPr>
        <p:spPr>
          <a:xfrm>
            <a:off x="0" y="919"/>
            <a:ext cx="9144000" cy="5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82875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Introduction:</a:t>
            </a:r>
            <a:r>
              <a:rPr b="1" lang="en-US" sz="2400">
                <a:solidFill>
                  <a:schemeClr val="dk1"/>
                </a:solidFill>
              </a:rPr>
              <a:t> Study of Machine Learning and Cardiology</a:t>
            </a: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-56700" y="6214325"/>
            <a:ext cx="9257400" cy="71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3"/>
          <p:cNvSpPr txBox="1"/>
          <p:nvPr/>
        </p:nvSpPr>
        <p:spPr>
          <a:xfrm>
            <a:off x="109600" y="735750"/>
            <a:ext cx="44625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chemeClr val="dk1"/>
                </a:solidFill>
              </a:rPr>
              <a:t>What is machine </a:t>
            </a:r>
            <a:r>
              <a:rPr b="1" lang="en-US" sz="2000" u="sng">
                <a:solidFill>
                  <a:schemeClr val="dk1"/>
                </a:solidFill>
              </a:rPr>
              <a:t>learning</a:t>
            </a:r>
            <a:r>
              <a:rPr b="1" lang="en-US" sz="2000" u="sng">
                <a:solidFill>
                  <a:schemeClr val="dk1"/>
                </a:solidFill>
              </a:rPr>
              <a:t>?</a:t>
            </a:r>
            <a:endParaRPr b="1" sz="2000" u="sng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computer systems that are able to learn and adapt to analyze and draw inferences from patterns in data.</a:t>
            </a:r>
            <a:endParaRPr b="1" sz="2000">
              <a:solidFill>
                <a:schemeClr val="dk1"/>
              </a:solidFill>
            </a:endParaRPr>
          </a:p>
        </p:txBody>
      </p:sp>
      <p:pic>
        <p:nvPicPr>
          <p:cNvPr id="49" name="Google Shape;49;p3"/>
          <p:cNvPicPr preferRelativeResize="0"/>
          <p:nvPr/>
        </p:nvPicPr>
        <p:blipFill rotWithShape="1">
          <a:blip r:embed="rId3">
            <a:alphaModFix/>
          </a:blip>
          <a:srcRect b="8029" l="11207" r="14964" t="0"/>
          <a:stretch/>
        </p:blipFill>
        <p:spPr>
          <a:xfrm>
            <a:off x="365475" y="2875673"/>
            <a:ext cx="5494901" cy="3586400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0" name="Google Shape;50;p3"/>
          <p:cNvSpPr txBox="1"/>
          <p:nvPr/>
        </p:nvSpPr>
        <p:spPr>
          <a:xfrm>
            <a:off x="5391475" y="603700"/>
            <a:ext cx="33309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chemeClr val="dk1"/>
                </a:solidFill>
              </a:rPr>
              <a:t>Ideal in Cardiology:</a:t>
            </a:r>
            <a:endParaRPr b="1" sz="2000" u="sng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-US" sz="2000">
                <a:solidFill>
                  <a:schemeClr val="dk1"/>
                </a:solidFill>
              </a:rPr>
              <a:t>transverse</a:t>
            </a:r>
            <a:r>
              <a:rPr b="1" lang="en-US" sz="2000">
                <a:solidFill>
                  <a:schemeClr val="dk1"/>
                </a:solidFill>
              </a:rPr>
              <a:t> through large data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-US" sz="2000">
                <a:solidFill>
                  <a:schemeClr val="dk1"/>
                </a:solidFill>
              </a:rPr>
              <a:t>efficient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-US" sz="2000">
                <a:solidFill>
                  <a:schemeClr val="dk1"/>
                </a:solidFill>
              </a:rPr>
              <a:t>accounts for the large ranges of conditions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51" name="Google Shape;51;p3"/>
          <p:cNvSpPr txBox="1"/>
          <p:nvPr/>
        </p:nvSpPr>
        <p:spPr>
          <a:xfrm>
            <a:off x="5997725" y="3586013"/>
            <a:ext cx="3010200" cy="1816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Goal: </a:t>
            </a:r>
            <a:endParaRPr b="1" sz="20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utilizing machine learning to detect </a:t>
            </a:r>
            <a:r>
              <a:rPr b="1" lang="en-US" sz="2000">
                <a:solidFill>
                  <a:schemeClr val="dk1"/>
                </a:solidFill>
              </a:rPr>
              <a:t>several</a:t>
            </a:r>
            <a:r>
              <a:rPr b="1" lang="en-US" sz="2000">
                <a:solidFill>
                  <a:schemeClr val="dk1"/>
                </a:solidFill>
              </a:rPr>
              <a:t> of </a:t>
            </a:r>
            <a:r>
              <a:rPr b="1" lang="en-US" sz="2000">
                <a:solidFill>
                  <a:schemeClr val="dk1"/>
                </a:solidFill>
              </a:rPr>
              <a:t>cardiology</a:t>
            </a:r>
            <a:r>
              <a:rPr b="1" lang="en-US" sz="2000">
                <a:solidFill>
                  <a:schemeClr val="dk1"/>
                </a:solidFill>
              </a:rPr>
              <a:t> </a:t>
            </a:r>
            <a:r>
              <a:rPr b="1" lang="en-US" sz="2000">
                <a:solidFill>
                  <a:schemeClr val="dk1"/>
                </a:solidFill>
              </a:rPr>
              <a:t>conditions</a:t>
            </a:r>
            <a:r>
              <a:rPr b="1" lang="en-US" sz="2000">
                <a:solidFill>
                  <a:schemeClr val="dk1"/>
                </a:solidFill>
              </a:rPr>
              <a:t> </a:t>
            </a:r>
            <a:endParaRPr b="1"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/>
          <p:nvPr>
            <p:ph type="title"/>
          </p:nvPr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82875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Introduction: Study of Machine Learning and Cardiology</a:t>
            </a: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-56700" y="6214325"/>
            <a:ext cx="9257400" cy="71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27" y="658075"/>
            <a:ext cx="4491348" cy="3188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650" y="4452775"/>
            <a:ext cx="8606475" cy="23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4"/>
          <p:cNvSpPr txBox="1"/>
          <p:nvPr/>
        </p:nvSpPr>
        <p:spPr>
          <a:xfrm>
            <a:off x="4685450" y="887688"/>
            <a:ext cx="41070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US" sz="1800">
                <a:solidFill>
                  <a:schemeClr val="dk1"/>
                </a:solidFill>
              </a:rPr>
              <a:t>data is a signal represented by a wavelength 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US" sz="1800">
                <a:solidFill>
                  <a:schemeClr val="dk1"/>
                </a:solidFill>
              </a:rPr>
              <a:t>the different patterns of peaks and troughs is then categorized into named interval 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62" name="Google Shape;62;p4"/>
          <p:cNvSpPr txBox="1"/>
          <p:nvPr/>
        </p:nvSpPr>
        <p:spPr>
          <a:xfrm>
            <a:off x="4808400" y="2962200"/>
            <a:ext cx="4107000" cy="22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</a:rPr>
              <a:t>Cardionary </a:t>
            </a:r>
            <a:r>
              <a:rPr b="1" lang="en-US" sz="1800" u="sng">
                <a:solidFill>
                  <a:schemeClr val="dk1"/>
                </a:solidFill>
              </a:rPr>
              <a:t>Diseases</a:t>
            </a:r>
            <a:r>
              <a:rPr b="1" lang="en-US" sz="1800" u="sng">
                <a:solidFill>
                  <a:schemeClr val="dk1"/>
                </a:solidFill>
              </a:rPr>
              <a:t>:</a:t>
            </a:r>
            <a:endParaRPr b="1" sz="1800" u="sng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US" sz="1800">
                <a:solidFill>
                  <a:schemeClr val="dk1"/>
                </a:solidFill>
              </a:rPr>
              <a:t>anomalies</a:t>
            </a:r>
            <a:r>
              <a:rPr b="1" lang="en-US" sz="1800">
                <a:solidFill>
                  <a:schemeClr val="dk1"/>
                </a:solidFill>
              </a:rPr>
              <a:t> in diseases also have certain wavelength pattern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US" sz="1800">
                <a:solidFill>
                  <a:schemeClr val="dk1"/>
                </a:solidFill>
              </a:rPr>
              <a:t>the different trends of wavelength can </a:t>
            </a:r>
            <a:r>
              <a:rPr b="1" lang="en-US" sz="1800">
                <a:solidFill>
                  <a:schemeClr val="dk1"/>
                </a:solidFill>
              </a:rPr>
              <a:t>correlate</a:t>
            </a:r>
            <a:r>
              <a:rPr b="1" lang="en-US" sz="1800">
                <a:solidFill>
                  <a:schemeClr val="dk1"/>
                </a:solidFill>
              </a:rPr>
              <a:t> to the </a:t>
            </a:r>
            <a:r>
              <a:rPr b="1" lang="en-US" sz="1800">
                <a:solidFill>
                  <a:schemeClr val="dk1"/>
                </a:solidFill>
              </a:rPr>
              <a:t>specifics</a:t>
            </a:r>
            <a:r>
              <a:rPr b="1" lang="en-US" sz="1800">
                <a:solidFill>
                  <a:schemeClr val="dk1"/>
                </a:solidFill>
              </a:rPr>
              <a:t> of </a:t>
            </a:r>
            <a:r>
              <a:rPr b="1" lang="en-US" sz="1800">
                <a:solidFill>
                  <a:schemeClr val="dk1"/>
                </a:solidFill>
              </a:rPr>
              <a:t>diseases</a:t>
            </a:r>
            <a:r>
              <a:rPr b="1" lang="en-US" sz="1800">
                <a:solidFill>
                  <a:schemeClr val="dk1"/>
                </a:solidFill>
              </a:rPr>
              <a:t> 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efc0c9ec93_1_3"/>
          <p:cNvSpPr txBox="1"/>
          <p:nvPr>
            <p:ph type="title"/>
          </p:nvPr>
        </p:nvSpPr>
        <p:spPr>
          <a:xfrm>
            <a:off x="78200" y="-274625"/>
            <a:ext cx="8433000" cy="1143000"/>
          </a:xfrm>
          <a:prstGeom prst="rect">
            <a:avLst/>
          </a:prstGeom>
        </p:spPr>
        <p:txBody>
          <a:bodyPr anchorCtr="0" anchor="ctr" bIns="0" lIns="91425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Introduction: Confusion Matrices</a:t>
            </a:r>
            <a:endParaRPr/>
          </a:p>
        </p:txBody>
      </p:sp>
      <p:sp>
        <p:nvSpPr>
          <p:cNvPr id="69" name="Google Shape;69;g2efc0c9ec93_1_3"/>
          <p:cNvSpPr txBox="1"/>
          <p:nvPr>
            <p:ph idx="1" type="body"/>
          </p:nvPr>
        </p:nvSpPr>
        <p:spPr>
          <a:xfrm>
            <a:off x="-198300" y="518700"/>
            <a:ext cx="4992600" cy="185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64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To make sure the output we are getting measures the accuracy of 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 model, it uses Confusion Matrices.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g2efc0c9ec93_1_3"/>
          <p:cNvSpPr/>
          <p:nvPr/>
        </p:nvSpPr>
        <p:spPr>
          <a:xfrm>
            <a:off x="-56700" y="6214325"/>
            <a:ext cx="9257400" cy="71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g2efc0c9ec93_1_3"/>
          <p:cNvSpPr txBox="1"/>
          <p:nvPr/>
        </p:nvSpPr>
        <p:spPr>
          <a:xfrm>
            <a:off x="-164550" y="1535775"/>
            <a:ext cx="4925100" cy="28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 sz="1800"/>
              <a:t>Confusion Matrices are a chart that contains information about predictions vs actual results.</a:t>
            </a:r>
            <a:endParaRPr b="1"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US" sz="1800">
                <a:solidFill>
                  <a:schemeClr val="dk1"/>
                </a:solidFill>
                <a:highlight>
                  <a:srgbClr val="FFFFFF"/>
                </a:highlight>
              </a:rPr>
              <a:t>The Confusion Matrix created has four different quadrants:</a:t>
            </a:r>
            <a:endParaRPr b="1"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900">
                <a:solidFill>
                  <a:schemeClr val="dk1"/>
                </a:solidFill>
                <a:highlight>
                  <a:srgbClr val="FFFFFF"/>
                </a:highlight>
              </a:rPr>
              <a:t>   </a:t>
            </a:r>
            <a:r>
              <a:rPr b="1" lang="en-US" sz="1800">
                <a:solidFill>
                  <a:schemeClr val="dk1"/>
                </a:solidFill>
                <a:highlight>
                  <a:srgbClr val="FFFFFF"/>
                </a:highlight>
              </a:rPr>
              <a:t> True Negative (Top-Left Quadrant)</a:t>
            </a:r>
            <a:br>
              <a:rPr b="1" lang="en-US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b="1" lang="en-US" sz="1800">
                <a:solidFill>
                  <a:schemeClr val="dk1"/>
                </a:solidFill>
                <a:highlight>
                  <a:srgbClr val="FFFFFF"/>
                </a:highlight>
              </a:rPr>
              <a:t>    False Positive (Top-Right Quadrant)</a:t>
            </a:r>
            <a:br>
              <a:rPr b="1" lang="en-US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b="1" lang="en-US" sz="1800">
                <a:solidFill>
                  <a:schemeClr val="dk1"/>
                </a:solidFill>
                <a:highlight>
                  <a:srgbClr val="FFFFFF"/>
                </a:highlight>
              </a:rPr>
              <a:t>    False Negative (Bottom-Left Quadrant)</a:t>
            </a:r>
            <a:br>
              <a:rPr b="1" lang="en-US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b="1" lang="en-US" sz="1800">
                <a:solidFill>
                  <a:schemeClr val="dk1"/>
                </a:solidFill>
                <a:highlight>
                  <a:srgbClr val="FFFFFF"/>
                </a:highlight>
              </a:rPr>
              <a:t>    True Positive (Bottom-Right Quadrant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)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</p:txBody>
      </p:sp>
      <p:pic>
        <p:nvPicPr>
          <p:cNvPr id="72" name="Google Shape;72;g2efc0c9ec93_1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9937" y="2964950"/>
            <a:ext cx="4695475" cy="342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g2ef464384c6_4_17"/>
          <p:cNvPicPr preferRelativeResize="0"/>
          <p:nvPr/>
        </p:nvPicPr>
        <p:blipFill rotWithShape="1">
          <a:blip r:embed="rId3">
            <a:alphaModFix/>
          </a:blip>
          <a:srcRect b="0" l="0" r="49917" t="0"/>
          <a:stretch/>
        </p:blipFill>
        <p:spPr>
          <a:xfrm>
            <a:off x="3375725" y="1052420"/>
            <a:ext cx="2908076" cy="546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2ef464384c6_4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2125" y="1091401"/>
            <a:ext cx="2908075" cy="538559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2ef464384c6_4_17"/>
          <p:cNvSpPr txBox="1"/>
          <p:nvPr/>
        </p:nvSpPr>
        <p:spPr>
          <a:xfrm>
            <a:off x="0" y="919"/>
            <a:ext cx="9144000" cy="5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82875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Basic Model of Machine Learning: IMLD</a:t>
            </a:r>
            <a:endParaRPr/>
          </a:p>
        </p:txBody>
      </p:sp>
      <p:sp>
        <p:nvSpPr>
          <p:cNvPr id="81" name="Google Shape;81;g2ef464384c6_4_17"/>
          <p:cNvSpPr/>
          <p:nvPr/>
        </p:nvSpPr>
        <p:spPr>
          <a:xfrm>
            <a:off x="-56700" y="6477000"/>
            <a:ext cx="9257400" cy="71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2ef464384c6_4_17"/>
          <p:cNvSpPr txBox="1"/>
          <p:nvPr/>
        </p:nvSpPr>
        <p:spPr>
          <a:xfrm>
            <a:off x="-7975" y="1254750"/>
            <a:ext cx="3459900" cy="22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</a:rPr>
              <a:t>Linear Mapping: </a:t>
            </a:r>
            <a:endParaRPr b="1" sz="1800" u="sng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US" sz="1800">
                <a:solidFill>
                  <a:schemeClr val="dk1"/>
                </a:solidFill>
              </a:rPr>
              <a:t>visual tool basic understanding of machine learning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US" sz="1800">
                <a:solidFill>
                  <a:schemeClr val="dk1"/>
                </a:solidFill>
              </a:rPr>
              <a:t>deals with </a:t>
            </a:r>
            <a:r>
              <a:rPr b="1" lang="en-US" sz="1800">
                <a:solidFill>
                  <a:schemeClr val="dk1"/>
                </a:solidFill>
              </a:rPr>
              <a:t>simpler</a:t>
            </a:r>
            <a:r>
              <a:rPr b="1" lang="en-US" sz="1800">
                <a:solidFill>
                  <a:schemeClr val="dk1"/>
                </a:solidFill>
              </a:rPr>
              <a:t> data sets and classification on an 2D plane 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83" name="Google Shape;83;g2ef464384c6_4_17"/>
          <p:cNvSpPr txBox="1"/>
          <p:nvPr/>
        </p:nvSpPr>
        <p:spPr>
          <a:xfrm>
            <a:off x="-7975" y="3763400"/>
            <a:ext cx="3459900" cy="29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</a:rPr>
              <a:t>Process:</a:t>
            </a:r>
            <a:endParaRPr b="1" sz="1800" u="sng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US" sz="1800">
                <a:solidFill>
                  <a:schemeClr val="dk1"/>
                </a:solidFill>
              </a:rPr>
              <a:t>takes in data set opt for </a:t>
            </a:r>
            <a:r>
              <a:rPr b="1" lang="en-US" sz="1800">
                <a:solidFill>
                  <a:schemeClr val="dk1"/>
                </a:solidFill>
              </a:rPr>
              <a:t>training</a:t>
            </a:r>
            <a:endParaRPr b="1"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b="1" lang="en-US" sz="1800">
                <a:solidFill>
                  <a:schemeClr val="dk1"/>
                </a:solidFill>
              </a:rPr>
              <a:t>the two set of classes defined 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US" sz="1800">
                <a:solidFill>
                  <a:schemeClr val="dk1"/>
                </a:solidFill>
              </a:rPr>
              <a:t>applies </a:t>
            </a:r>
            <a:r>
              <a:rPr b="1" lang="en-US" sz="1800">
                <a:solidFill>
                  <a:schemeClr val="dk1"/>
                </a:solidFill>
              </a:rPr>
              <a:t>algorithm</a:t>
            </a:r>
            <a:r>
              <a:rPr b="1" lang="en-US" sz="1800">
                <a:solidFill>
                  <a:schemeClr val="dk1"/>
                </a:solidFill>
              </a:rPr>
              <a:t> in this </a:t>
            </a:r>
            <a:r>
              <a:rPr b="1" lang="en-US" sz="1800">
                <a:solidFill>
                  <a:schemeClr val="dk1"/>
                </a:solidFill>
              </a:rPr>
              <a:t>controlled</a:t>
            </a:r>
            <a:r>
              <a:rPr b="1" lang="en-US" sz="1800">
                <a:solidFill>
                  <a:schemeClr val="dk1"/>
                </a:solidFill>
              </a:rPr>
              <a:t> state 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US" sz="1800">
                <a:solidFill>
                  <a:schemeClr val="dk1"/>
                </a:solidFill>
              </a:rPr>
              <a:t>apply the same </a:t>
            </a:r>
            <a:r>
              <a:rPr b="1" lang="en-US" sz="1800">
                <a:solidFill>
                  <a:schemeClr val="dk1"/>
                </a:solidFill>
              </a:rPr>
              <a:t>algorithm</a:t>
            </a:r>
            <a:r>
              <a:rPr b="1" lang="en-US" sz="1800">
                <a:solidFill>
                  <a:schemeClr val="dk1"/>
                </a:solidFill>
              </a:rPr>
              <a:t> for eval data: raw data </a:t>
            </a:r>
            <a:endParaRPr b="1" sz="1800">
              <a:solidFill>
                <a:schemeClr val="dk1"/>
              </a:solidFill>
            </a:endParaRPr>
          </a:p>
        </p:txBody>
      </p:sp>
      <p:cxnSp>
        <p:nvCxnSpPr>
          <p:cNvPr id="84" name="Google Shape;84;g2ef464384c6_4_17"/>
          <p:cNvCxnSpPr/>
          <p:nvPr/>
        </p:nvCxnSpPr>
        <p:spPr>
          <a:xfrm>
            <a:off x="6234825" y="945725"/>
            <a:ext cx="43800" cy="5636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5" name="Google Shape;85;g2ef464384c6_4_17"/>
          <p:cNvSpPr txBox="1"/>
          <p:nvPr/>
        </p:nvSpPr>
        <p:spPr>
          <a:xfrm>
            <a:off x="133975" y="647488"/>
            <a:ext cx="482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Machine Learning Demo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efc0c9ec93_3_10"/>
          <p:cNvSpPr txBox="1"/>
          <p:nvPr>
            <p:ph type="title"/>
          </p:nvPr>
        </p:nvSpPr>
        <p:spPr>
          <a:xfrm>
            <a:off x="78200" y="-274625"/>
            <a:ext cx="8433000" cy="1143000"/>
          </a:xfrm>
          <a:prstGeom prst="rect">
            <a:avLst/>
          </a:prstGeom>
        </p:spPr>
        <p:txBody>
          <a:bodyPr anchorCtr="0" anchor="ctr" bIns="0" lIns="91425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and Results: </a:t>
            </a:r>
            <a:r>
              <a:rPr lang="en-US"/>
              <a:t>IMLD</a:t>
            </a:r>
            <a:endParaRPr/>
          </a:p>
        </p:txBody>
      </p:sp>
      <p:sp>
        <p:nvSpPr>
          <p:cNvPr id="92" name="Google Shape;92;g2efc0c9ec93_3_10"/>
          <p:cNvSpPr/>
          <p:nvPr/>
        </p:nvSpPr>
        <p:spPr>
          <a:xfrm>
            <a:off x="-56700" y="6214325"/>
            <a:ext cx="9257400" cy="71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g2efc0c9ec93_3_10"/>
          <p:cNvPicPr preferRelativeResize="0"/>
          <p:nvPr/>
        </p:nvPicPr>
        <p:blipFill rotWithShape="1">
          <a:blip r:embed="rId3">
            <a:alphaModFix/>
          </a:blip>
          <a:srcRect b="43558" l="0" r="12434" t="28674"/>
          <a:stretch/>
        </p:blipFill>
        <p:spPr>
          <a:xfrm>
            <a:off x="0" y="5433150"/>
            <a:ext cx="4454450" cy="12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efc0c9ec93_3_10"/>
          <p:cNvPicPr preferRelativeResize="0"/>
          <p:nvPr/>
        </p:nvPicPr>
        <p:blipFill rotWithShape="1">
          <a:blip r:embed="rId3">
            <a:alphaModFix/>
          </a:blip>
          <a:srcRect b="0" l="0" r="11229" t="71234"/>
          <a:stretch/>
        </p:blipFill>
        <p:spPr>
          <a:xfrm>
            <a:off x="4572000" y="5401537"/>
            <a:ext cx="4572000" cy="1353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2efc0c9ec93_3_10"/>
          <p:cNvPicPr preferRelativeResize="0"/>
          <p:nvPr/>
        </p:nvPicPr>
        <p:blipFill rotWithShape="1">
          <a:blip r:embed="rId4">
            <a:alphaModFix/>
          </a:blip>
          <a:srcRect b="0" l="0" r="49917" t="0"/>
          <a:stretch/>
        </p:blipFill>
        <p:spPr>
          <a:xfrm>
            <a:off x="633900" y="609599"/>
            <a:ext cx="2387599" cy="448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2efc0c9ec93_3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8575" y="641587"/>
            <a:ext cx="2387600" cy="442173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2efc0c9ec93_3_10"/>
          <p:cNvSpPr/>
          <p:nvPr/>
        </p:nvSpPr>
        <p:spPr>
          <a:xfrm>
            <a:off x="-56700" y="5283000"/>
            <a:ext cx="3183300" cy="444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2efc0c9ec93_3_10"/>
          <p:cNvSpPr/>
          <p:nvPr/>
        </p:nvSpPr>
        <p:spPr>
          <a:xfrm>
            <a:off x="4639225" y="5283000"/>
            <a:ext cx="3385800" cy="4449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2efc0c9ec93_3_10"/>
          <p:cNvSpPr/>
          <p:nvPr/>
        </p:nvSpPr>
        <p:spPr>
          <a:xfrm>
            <a:off x="25" y="5612400"/>
            <a:ext cx="4454400" cy="1143000"/>
          </a:xfrm>
          <a:prstGeom prst="flowChartAlternateProcess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00" name="Google Shape;100;g2efc0c9ec93_3_10"/>
          <p:cNvSpPr/>
          <p:nvPr/>
        </p:nvSpPr>
        <p:spPr>
          <a:xfrm>
            <a:off x="4630800" y="5612400"/>
            <a:ext cx="4454400" cy="1143000"/>
          </a:xfrm>
          <a:prstGeom prst="flowChartAlternateProcess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01" name="Google Shape;101;g2efc0c9ec93_3_10"/>
          <p:cNvSpPr/>
          <p:nvPr/>
        </p:nvSpPr>
        <p:spPr>
          <a:xfrm>
            <a:off x="5426775" y="6214325"/>
            <a:ext cx="2012100" cy="4449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2efc0c9ec93_3_10"/>
          <p:cNvSpPr/>
          <p:nvPr/>
        </p:nvSpPr>
        <p:spPr>
          <a:xfrm>
            <a:off x="7438800" y="5947575"/>
            <a:ext cx="1761900" cy="4449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2efc0c9ec93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820550"/>
            <a:ext cx="9144000" cy="194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2efc0c9ec93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9237" y="3314000"/>
            <a:ext cx="5136975" cy="288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2efc0c9ec93_0_12"/>
          <p:cNvSpPr txBox="1"/>
          <p:nvPr/>
        </p:nvSpPr>
        <p:spPr>
          <a:xfrm>
            <a:off x="0" y="919"/>
            <a:ext cx="9144000" cy="5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82875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Data Introduction: Confusion Matrices</a:t>
            </a:r>
            <a:endParaRPr/>
          </a:p>
        </p:txBody>
      </p:sp>
      <p:sp>
        <p:nvSpPr>
          <p:cNvPr id="111" name="Google Shape;111;g2efc0c9ec93_0_12"/>
          <p:cNvSpPr/>
          <p:nvPr/>
        </p:nvSpPr>
        <p:spPr>
          <a:xfrm>
            <a:off x="2316600" y="625575"/>
            <a:ext cx="1676100" cy="2335200"/>
          </a:xfrm>
          <a:prstGeom prst="flowChartConnecto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2efc0c9ec93_0_12"/>
          <p:cNvSpPr/>
          <p:nvPr/>
        </p:nvSpPr>
        <p:spPr>
          <a:xfrm>
            <a:off x="4643000" y="501925"/>
            <a:ext cx="1676100" cy="2335200"/>
          </a:xfrm>
          <a:prstGeom prst="flowChartConnecto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2efc0c9ec93_0_12"/>
          <p:cNvSpPr/>
          <p:nvPr/>
        </p:nvSpPr>
        <p:spPr>
          <a:xfrm>
            <a:off x="6199475" y="501925"/>
            <a:ext cx="1676100" cy="2335200"/>
          </a:xfrm>
          <a:prstGeom prst="flowChartConnecto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2efc0c9ec93_0_12"/>
          <p:cNvSpPr/>
          <p:nvPr/>
        </p:nvSpPr>
        <p:spPr>
          <a:xfrm>
            <a:off x="6261025" y="4435675"/>
            <a:ext cx="1126200" cy="1036500"/>
          </a:xfrm>
          <a:prstGeom prst="flowChartConnecto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2efc0c9ec93_0_12"/>
          <p:cNvSpPr/>
          <p:nvPr/>
        </p:nvSpPr>
        <p:spPr>
          <a:xfrm>
            <a:off x="7449625" y="4435675"/>
            <a:ext cx="1126200" cy="1036500"/>
          </a:xfrm>
          <a:prstGeom prst="flowChartConnecto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2efc0c9ec93_0_12"/>
          <p:cNvSpPr/>
          <p:nvPr/>
        </p:nvSpPr>
        <p:spPr>
          <a:xfrm>
            <a:off x="6208975" y="5131425"/>
            <a:ext cx="1230300" cy="1186800"/>
          </a:xfrm>
          <a:prstGeom prst="flowChartConnecto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2efc0c9ec93_0_12"/>
          <p:cNvSpPr txBox="1"/>
          <p:nvPr/>
        </p:nvSpPr>
        <p:spPr>
          <a:xfrm>
            <a:off x="909325" y="3922200"/>
            <a:ext cx="3459900" cy="19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</a:rPr>
              <a:t>Used for </a:t>
            </a:r>
            <a:r>
              <a:rPr b="1" lang="en-US" sz="2400" u="sng">
                <a:solidFill>
                  <a:schemeClr val="dk1"/>
                </a:solidFill>
              </a:rPr>
              <a:t>Calculating</a:t>
            </a:r>
            <a:r>
              <a:rPr b="1" lang="en-US" sz="2400" u="sng">
                <a:solidFill>
                  <a:schemeClr val="dk1"/>
                </a:solidFill>
              </a:rPr>
              <a:t>:</a:t>
            </a:r>
            <a:endParaRPr b="1" sz="2400" u="sng">
              <a:solidFill>
                <a:schemeClr val="dk1"/>
              </a:solidFill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lang="en-US" sz="2100">
                <a:solidFill>
                  <a:schemeClr val="dk1"/>
                </a:solidFill>
              </a:rPr>
              <a:t>Accuracy</a:t>
            </a:r>
            <a:r>
              <a:rPr b="1" lang="en-US" sz="2100">
                <a:solidFill>
                  <a:schemeClr val="dk1"/>
                </a:solidFill>
              </a:rPr>
              <a:t> </a:t>
            </a:r>
            <a:endParaRPr b="1" sz="2100">
              <a:solidFill>
                <a:schemeClr val="dk1"/>
              </a:solidFill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lang="en-US" sz="2100">
                <a:solidFill>
                  <a:schemeClr val="dk1"/>
                </a:solidFill>
              </a:rPr>
              <a:t>Sensitivity</a:t>
            </a:r>
            <a:r>
              <a:rPr b="1" lang="en-US" sz="2100">
                <a:solidFill>
                  <a:schemeClr val="dk1"/>
                </a:solidFill>
              </a:rPr>
              <a:t> </a:t>
            </a:r>
            <a:endParaRPr b="1" sz="2100">
              <a:solidFill>
                <a:schemeClr val="dk1"/>
              </a:solidFill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lang="en-US" sz="2100">
                <a:solidFill>
                  <a:schemeClr val="dk1"/>
                </a:solidFill>
              </a:rPr>
              <a:t>P</a:t>
            </a:r>
            <a:r>
              <a:rPr b="1" lang="en-US" sz="2100">
                <a:solidFill>
                  <a:schemeClr val="dk1"/>
                </a:solidFill>
              </a:rPr>
              <a:t>recision</a:t>
            </a:r>
            <a:r>
              <a:rPr b="1" lang="en-US" sz="2100">
                <a:solidFill>
                  <a:schemeClr val="dk1"/>
                </a:solidFill>
              </a:rPr>
              <a:t> </a:t>
            </a:r>
            <a:endParaRPr b="1" sz="2100">
              <a:solidFill>
                <a:schemeClr val="dk1"/>
              </a:solidFill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lang="en-US" sz="2100">
                <a:solidFill>
                  <a:schemeClr val="dk1"/>
                </a:solidFill>
              </a:rPr>
              <a:t>Specificity</a:t>
            </a:r>
            <a:r>
              <a:rPr b="1" lang="en-US" sz="2100">
                <a:solidFill>
                  <a:schemeClr val="dk1"/>
                </a:solidFill>
              </a:rPr>
              <a:t> </a:t>
            </a:r>
            <a:endParaRPr b="1" sz="2100">
              <a:solidFill>
                <a:schemeClr val="dk1"/>
              </a:solidFill>
            </a:endParaRPr>
          </a:p>
        </p:txBody>
      </p:sp>
      <p:sp>
        <p:nvSpPr>
          <p:cNvPr id="118" name="Google Shape;118;g2efc0c9ec93_0_12"/>
          <p:cNvSpPr/>
          <p:nvPr/>
        </p:nvSpPr>
        <p:spPr>
          <a:xfrm>
            <a:off x="-56700" y="6413100"/>
            <a:ext cx="9257400" cy="71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>
            <p:ph type="title"/>
          </p:nvPr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82875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Method: </a:t>
            </a:r>
            <a:r>
              <a:rPr lang="en-US"/>
              <a:t>Cardiology</a:t>
            </a:r>
            <a:r>
              <a:rPr lang="en-US"/>
              <a:t> Experiment</a:t>
            </a:r>
            <a:endParaRPr/>
          </a:p>
        </p:txBody>
      </p:sp>
      <p:sp>
        <p:nvSpPr>
          <p:cNvPr id="125" name="Google Shape;125;p5"/>
          <p:cNvSpPr/>
          <p:nvPr/>
        </p:nvSpPr>
        <p:spPr>
          <a:xfrm>
            <a:off x="-56700" y="6214325"/>
            <a:ext cx="9257400" cy="71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"/>
          <p:cNvSpPr txBox="1"/>
          <p:nvPr/>
        </p:nvSpPr>
        <p:spPr>
          <a:xfrm>
            <a:off x="-111275" y="846300"/>
            <a:ext cx="5393700" cy="25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 sz="2200"/>
              <a:t>In our experiment we trained a ResNet-18 model</a:t>
            </a:r>
            <a:r>
              <a:rPr b="1" lang="en-US" sz="2400"/>
              <a:t> </a:t>
            </a:r>
            <a:r>
              <a:rPr b="1" lang="en-US" sz="2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using  a system</a:t>
            </a:r>
            <a:endParaRPr b="1" sz="22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of 8 channel data and 2,000 training samples</a:t>
            </a:r>
            <a:r>
              <a:rPr b="1" lang="en-US" sz="2200"/>
              <a:t> which </a:t>
            </a:r>
            <a:r>
              <a:rPr b="1" lang="en-US" sz="24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outputs a prediction for presence or absence of six cardiac conditions. </a:t>
            </a:r>
            <a:endParaRPr b="1" sz="2400"/>
          </a:p>
        </p:txBody>
      </p:sp>
      <p:sp>
        <p:nvSpPr>
          <p:cNvPr id="127" name="Google Shape;127;p5"/>
          <p:cNvSpPr txBox="1"/>
          <p:nvPr/>
        </p:nvSpPr>
        <p:spPr>
          <a:xfrm>
            <a:off x="-78550" y="3547850"/>
            <a:ext cx="4932300" cy="26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n-US" sz="2200"/>
              <a:t>There are three major key steps in our project, training, decoding and score. edf and csv files go in as inputs, and serve as the name of output models.</a:t>
            </a:r>
            <a:endParaRPr b="1" sz="2200"/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 b="1789" l="61019" r="0" t="-1790"/>
          <a:stretch/>
        </p:blipFill>
        <p:spPr>
          <a:xfrm>
            <a:off x="5282425" y="609600"/>
            <a:ext cx="3861574" cy="2300025"/>
          </a:xfrm>
          <a:prstGeom prst="rect">
            <a:avLst/>
          </a:prstGeom>
          <a:noFill/>
          <a:ln cap="flat" cmpd="sng" w="38100">
            <a:solidFill>
              <a:srgbClr val="C0504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9" name="Google Shape;12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2425" y="3456638"/>
            <a:ext cx="3801874" cy="2423125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/>
          <p:nvPr>
            <p:ph type="title"/>
          </p:nvPr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82875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Data and Results: </a:t>
            </a:r>
            <a:r>
              <a:rPr lang="en-US"/>
              <a:t>Cardiology Experiment</a:t>
            </a: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-56700" y="6214325"/>
            <a:ext cx="9257400" cy="71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6"/>
          <p:cNvPicPr preferRelativeResize="0"/>
          <p:nvPr/>
        </p:nvPicPr>
        <p:blipFill rotWithShape="1">
          <a:blip r:embed="rId3">
            <a:alphaModFix/>
          </a:blip>
          <a:srcRect b="0" l="0" r="17437" t="0"/>
          <a:stretch/>
        </p:blipFill>
        <p:spPr>
          <a:xfrm>
            <a:off x="4394650" y="608425"/>
            <a:ext cx="4688599" cy="564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6"/>
          <p:cNvSpPr txBox="1"/>
          <p:nvPr/>
        </p:nvSpPr>
        <p:spPr>
          <a:xfrm>
            <a:off x="-123725" y="855750"/>
            <a:ext cx="4334700" cy="20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The </a:t>
            </a:r>
            <a:r>
              <a:rPr b="1" lang="en-US" sz="2000"/>
              <a:t>final output shows several metrics derived</a:t>
            </a:r>
            <a:r>
              <a:rPr b="1" lang="en-US" sz="2000">
                <a:solidFill>
                  <a:schemeClr val="dk1"/>
                </a:solidFill>
                <a:highlight>
                  <a:srgbClr val="FFFFFF"/>
                </a:highlight>
              </a:rPr>
              <a:t> from confusion matrices for each disease, at the top it shows the error and accuracy rate. (0.3313 to 0.6687)</a:t>
            </a:r>
            <a:endParaRPr b="1" sz="2000"/>
          </a:p>
        </p:txBody>
      </p:sp>
      <p:sp>
        <p:nvSpPr>
          <p:cNvPr id="139" name="Google Shape;139;p6"/>
          <p:cNvSpPr txBox="1"/>
          <p:nvPr/>
        </p:nvSpPr>
        <p:spPr>
          <a:xfrm>
            <a:off x="-123725" y="3307925"/>
            <a:ext cx="3808800" cy="25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The most important output being the micro f1 scores, which are </a:t>
            </a:r>
            <a:r>
              <a:rPr b="1" lang="en-US" sz="2000">
                <a:solidFill>
                  <a:schemeClr val="dk1"/>
                </a:solidFill>
              </a:rPr>
              <a:t>numerical value that summarizes findings of confusion matrices in terms of accuracy</a:t>
            </a:r>
            <a:endParaRPr b="1"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ISIP Content 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ISIP Title 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2012-05-05T20:20:58Z</dcterms:created>
  <dc:creator>Masih Tabrizi</dc:creator>
</cp:coreProperties>
</file>