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25" r:id="rId2"/>
    <p:sldId id="256" r:id="rId3"/>
    <p:sldId id="300" r:id="rId4"/>
    <p:sldId id="304" r:id="rId5"/>
    <p:sldId id="303" r:id="rId6"/>
    <p:sldId id="305" r:id="rId7"/>
    <p:sldId id="306" r:id="rId8"/>
    <p:sldId id="307" r:id="rId9"/>
    <p:sldId id="311" r:id="rId10"/>
    <p:sldId id="314" r:id="rId11"/>
    <p:sldId id="312" r:id="rId12"/>
    <p:sldId id="313" r:id="rId13"/>
    <p:sldId id="316" r:id="rId14"/>
    <p:sldId id="317" r:id="rId15"/>
    <p:sldId id="320" r:id="rId16"/>
    <p:sldId id="319" r:id="rId17"/>
    <p:sldId id="321" r:id="rId18"/>
    <p:sldId id="322" r:id="rId19"/>
    <p:sldId id="323" r:id="rId20"/>
    <p:sldId id="324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04489-3AE9-470F-9403-11562408CD1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CEACC-7C60-4FD4-B785-48B8FD14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2BB-F32B-CD21-D50D-4709CFE75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3C36-10F5-1A9B-A770-D00544653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0F345-4092-17FC-22DA-05084C27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FBB7-4171-4F84-A8F5-E95FD49BFE1B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1C21B-7AD1-E210-8FA8-C2E1D213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1C19-FEF9-0A2A-3226-37708E8C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5C68-AEFA-3511-CB0C-98FC1A88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E6A90-DA7A-D886-3FD5-6A2A6DAC2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ACBAE-C767-F877-CF28-AE9D7283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E4EB-278A-4221-BBF6-B11CE3ABB02D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CC6F-0829-A642-908B-468C2158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39CC-179F-3A3B-9BA3-A720B7DC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3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21A92-4E3A-771F-2B6A-40E018AC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93C00-A456-3DCA-F69F-88A2C69CD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4C6DF-FB95-0B1C-D7AC-150D6517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5E6E-3C8A-4B8D-80FD-A4C93E4D4B77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18A5F-0E94-394D-3FBF-E92E80E8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DC23-5709-F4D3-20AF-1A04A89B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C91C-34A9-5B84-F01C-5F384104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3687-E184-3686-519A-8A69DF72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1EFE-950C-EA06-82EF-AB7C7D58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D97-CFB5-40F2-B46B-FF8D877D5D80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E395-9562-251D-1C9D-EF28A86C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D2C38-3A85-277C-BA42-799A3661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3BB6-E722-8F0E-8FF2-13F285D6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D9E4-1DA0-BEB7-7F41-EC25740D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FB3D9-B3A5-056B-3E89-5DF18ABD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3A2A-0877-4F70-A952-1AEA2C2B117F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E89A-FDF3-2750-38E6-506F51D1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160E-0163-A539-F654-198579AF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B480-F60C-8E87-2EBB-89364693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33CAB-4DD1-F7CE-D4A1-16F7C6588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B12A5-DF88-C14D-2FCA-C0988C528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245CF-1B30-EA48-12B0-FCC1E5BA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8D1-D1F8-44D6-A18F-3147697804C2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5C70D-9950-32FB-48BE-4297BEED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DE1A7-4C47-DFED-ED38-53AA49F3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8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C549-F873-AD97-6E70-51BD01D3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427E-FF0F-3983-BCF2-E480E8E76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49100-4F78-29F2-39F2-1D1726762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819DE-83D2-9E2C-D782-BE24CBC1E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B8180-9DE1-3190-2D81-9E761A44D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72553-4A60-FF89-63F0-083D85AD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9E0F-AD7A-442A-A5F2-E08FF20150FB}" type="datetime1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8E9AE-985A-5630-C320-D9277715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35FB0-7519-1048-F367-2AD4A4FA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32E5-9759-1806-CCE2-70455231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40BD2-4D26-1096-40DC-B7FE059D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4D4-707D-4726-B7C4-D88916D1FAA0}" type="datetime1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7C159-89B8-95B6-3D68-35B0605C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72917-1308-2EE0-DD62-D002D59C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0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A93F0-78D3-336C-C00B-5359F8C8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D32-A9C4-4C52-84AC-64E2658B508F}" type="datetime1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447EF-376E-234A-D10F-B9AF86D7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81309-30A7-3A29-7DD6-2C40DF1A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8DD7-E448-EDB0-68EC-F9AB72E3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4FE2-8F51-5BD8-06C0-4B72E8AF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62A7E-F93D-2DB7-EE77-1FC360866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F880D-F4D2-456C-6E66-35A3A4C3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037C-9B9A-48FE-A58D-E41EB0953096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42755-B83B-2006-4A16-2A0685A6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7AFF0-894B-BA9D-98A9-EED8FA39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A7F3-B315-BBE5-5798-B8E306D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5FAEE-B97B-47F8-3168-112AF9401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3D70A-A01D-9848-268D-8B48D735F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09DDE-0EC2-3122-313D-992E6266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B63B-CEB7-43F2-8496-899C82825062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9AB58-683A-A3B0-0327-1B2CD8B9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1E2E1-B649-187C-FC24-D9024349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A6411-A4D7-59A8-F5AE-C3B298C3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696FD-B2BC-0BC7-263C-ED847B018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28C6-3955-BEE7-8139-380FF5A21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8A8F-2FD3-45CA-8ABF-7F22EE10B5F9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BA29-B836-BDEB-7DD0-625C21FF9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A49DB-E062-EAC6-974E-AF30CC42D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anaduAI/qml-benchmark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4DF3-BECA-1534-8FB4-C73D0C9B8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56AAA-AC1F-8F31-7FB9-4099E9F45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Sadia Afrin Purba</a:t>
            </a:r>
          </a:p>
        </p:txBody>
      </p:sp>
    </p:spTree>
    <p:extLst>
      <p:ext uri="{BB962C8B-B14F-4D97-AF65-F5344CB8AC3E}">
        <p14:creationId xmlns:p14="http://schemas.microsoft.com/office/powerpoint/2010/main" val="33536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D33D-F1D3-7507-7631-E098FD809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520A2E-6010-3459-3168-10BBC2A49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Sadia Afrin Purba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84F2D-FC82-1F2C-AABA-214256AA0A0F}"/>
              </a:ext>
            </a:extLst>
          </p:cNvPr>
          <p:cNvSpPr txBox="1"/>
          <p:nvPr/>
        </p:nvSpPr>
        <p:spPr>
          <a:xfrm>
            <a:off x="1385740" y="6052008"/>
            <a:ext cx="86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Schuld and F. </a:t>
            </a:r>
            <a:r>
              <a:rPr lang="en-US" sz="1400" dirty="0" err="1"/>
              <a:t>Petruccione</a:t>
            </a:r>
            <a:r>
              <a:rPr lang="en-US" sz="1400" dirty="0"/>
              <a:t>, Machine Learning with Quantum Computers, Quantum Science and Technology, https://doi.org/10.1007/978-3-030-83098-4_6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76A0E-2E53-0F2E-FE73-601A1052A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597" y="1992505"/>
            <a:ext cx="5608806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3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94EC7-D173-F79D-177E-068CD64DE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91E3-89EC-D5C3-3DCC-5ADB282A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0E9EC-FD2D-BAD0-4874-BE0E8F8DE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kernel methods can replace NN in fault-tolerant quantum computer</a:t>
            </a:r>
          </a:p>
          <a:p>
            <a:pPr lvl="1"/>
            <a:r>
              <a:rPr lang="en-US" dirty="0"/>
              <a:t>“larger quantum computers will most likely enable us to reduce the quadratic scaling of kernel methods to linear scaling, which may make classical as well as quantum kernel methods a strong alternative to neural networks for big data processing one day”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pt-BR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A4043-AB5C-7121-C792-194A7C79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7" y="4342679"/>
            <a:ext cx="6576630" cy="122692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5DFB36-751F-30B2-E9AF-553589A2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E723-AE5E-444D-8CE5-54A61AF4B1EE}" type="datetime1">
              <a:rPr lang="en-US" smtClean="0"/>
              <a:t>1/31/2025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98E9FB-2423-8568-0731-14FF92D3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A9483-983F-5D5E-058B-54FC04EFB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F2AB-6160-0D86-6CD7-9D495BFB3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0" y="1122363"/>
            <a:ext cx="9725320" cy="2374981"/>
          </a:xfrm>
        </p:spPr>
        <p:txBody>
          <a:bodyPr>
            <a:normAutofit/>
          </a:bodyPr>
          <a:lstStyle/>
          <a:p>
            <a:r>
              <a:rPr lang="en-US" b="1" dirty="0"/>
              <a:t>??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794FD-74B2-3661-CA8B-EC6D8371B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Sadia Afrin Purba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C1753-1D55-F908-329D-20E16B5C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5262" y="1135181"/>
            <a:ext cx="7761475" cy="458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11F74-30FD-323D-E1DB-42D40B4A1410}"/>
              </a:ext>
            </a:extLst>
          </p:cNvPr>
          <p:cNvSpPr txBox="1"/>
          <p:nvPr/>
        </p:nvSpPr>
        <p:spPr>
          <a:xfrm>
            <a:off x="1385740" y="6052008"/>
            <a:ext cx="865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Code: https://github.com/Tim-Li/cuTN-QSVM</a:t>
            </a:r>
          </a:p>
        </p:txBody>
      </p:sp>
    </p:spTree>
    <p:extLst>
      <p:ext uri="{BB962C8B-B14F-4D97-AF65-F5344CB8AC3E}">
        <p14:creationId xmlns:p14="http://schemas.microsoft.com/office/powerpoint/2010/main" val="243500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AAE324E4-5A59-EE83-B476-001969518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3" y="200908"/>
            <a:ext cx="5181600" cy="3358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107732-494F-258C-2A6D-47126A812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59" y="323485"/>
            <a:ext cx="5241093" cy="3730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18F278-F220-9533-A035-E8A910DDF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004" y="4385489"/>
            <a:ext cx="6081287" cy="214902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C9808-A772-044D-3274-C06FEF20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602D-E554-4AA0-87C3-E1D6738E94D4}" type="datetime1">
              <a:rPr lang="en-US" smtClean="0"/>
              <a:t>1/31/2025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75A6C-3ADC-A71F-4FEA-EEEDFBB2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AFC44-A3A1-7A6D-C069-CBB835CC2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D2C2-8BE4-34F0-6C77-A5F8B7621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0" y="1122363"/>
            <a:ext cx="9725320" cy="2374981"/>
          </a:xfrm>
        </p:spPr>
        <p:txBody>
          <a:bodyPr>
            <a:normAutofit/>
          </a:bodyPr>
          <a:lstStyle/>
          <a:p>
            <a:r>
              <a:rPr lang="en-US" b="1" dirty="0"/>
              <a:t>??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28C52-75BB-A5B4-6486-FE419B28A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Sadia Afrin Purba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1B9AC-9E81-FFAD-9580-E20B0615F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5262" y="1519534"/>
            <a:ext cx="7761475" cy="381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ECB6B-4D27-504C-7D5C-995C25E2673B}"/>
              </a:ext>
            </a:extLst>
          </p:cNvPr>
          <p:cNvSpPr txBox="1"/>
          <p:nvPr/>
        </p:nvSpPr>
        <p:spPr>
          <a:xfrm>
            <a:off x="1385740" y="6052008"/>
            <a:ext cx="865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William Huggins 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inherit"/>
              </a:rPr>
              <a:t>et al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 2019 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inherit"/>
              </a:rPr>
              <a:t>Quantum </a:t>
            </a:r>
            <a:r>
              <a:rPr lang="fr-FR" sz="1400" b="0" i="1" dirty="0" err="1">
                <a:solidFill>
                  <a:srgbClr val="333333"/>
                </a:solidFill>
                <a:effectLst/>
                <a:latin typeface="inherit"/>
              </a:rPr>
              <a:t>Sci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inherit"/>
              </a:rPr>
              <a:t>. </a:t>
            </a:r>
            <a:r>
              <a:rPr lang="fr-FR" sz="1400" b="0" i="1" dirty="0" err="1">
                <a:solidFill>
                  <a:srgbClr val="333333"/>
                </a:solidFill>
                <a:effectLst/>
                <a:latin typeface="inherit"/>
              </a:rPr>
              <a:t>Technol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inherit"/>
              </a:rPr>
              <a:t>.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fr-FR" sz="1400" b="1" i="0" dirty="0">
                <a:solidFill>
                  <a:srgbClr val="333333"/>
                </a:solidFill>
                <a:effectLst/>
                <a:latin typeface="inherit"/>
              </a:rPr>
              <a:t>4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 024001 </a:t>
            </a:r>
            <a:r>
              <a:rPr lang="fr-FR" sz="1400" b="1" i="0" dirty="0">
                <a:solidFill>
                  <a:srgbClr val="333333"/>
                </a:solidFill>
                <a:effectLst/>
                <a:latin typeface="inherit"/>
              </a:rPr>
              <a:t>DOI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 10.1088/2058-9565/aaea94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038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977473-A2C3-D30B-AEFF-9FA0BEB8E9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868" t="4062" r="1531"/>
          <a:stretch/>
        </p:blipFill>
        <p:spPr>
          <a:xfrm>
            <a:off x="6372519" y="820132"/>
            <a:ext cx="4694550" cy="33755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5382F4-4799-D9C3-CF26-BA3D4B024260}"/>
              </a:ext>
            </a:extLst>
          </p:cNvPr>
          <p:cNvSpPr txBox="1"/>
          <p:nvPr/>
        </p:nvSpPr>
        <p:spPr>
          <a:xfrm>
            <a:off x="980387" y="5438299"/>
            <a:ext cx="455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William Huggins 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inherit"/>
              </a:rPr>
              <a:t>et al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 2019 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inherit"/>
              </a:rPr>
              <a:t>Quantum </a:t>
            </a:r>
            <a:r>
              <a:rPr lang="fr-FR" sz="1400" b="0" i="1" dirty="0" err="1">
                <a:solidFill>
                  <a:srgbClr val="333333"/>
                </a:solidFill>
                <a:effectLst/>
                <a:latin typeface="inherit"/>
              </a:rPr>
              <a:t>Sci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inherit"/>
              </a:rPr>
              <a:t>. </a:t>
            </a:r>
            <a:r>
              <a:rPr lang="fr-FR" sz="1400" b="0" i="1" dirty="0" err="1">
                <a:solidFill>
                  <a:srgbClr val="333333"/>
                </a:solidFill>
                <a:effectLst/>
                <a:latin typeface="inherit"/>
              </a:rPr>
              <a:t>Technol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inherit"/>
              </a:rPr>
              <a:t>.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fr-FR" sz="1400" b="1" i="0" dirty="0">
                <a:solidFill>
                  <a:srgbClr val="333333"/>
                </a:solidFill>
                <a:effectLst/>
                <a:latin typeface="inherit"/>
              </a:rPr>
              <a:t>4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 024001 </a:t>
            </a:r>
            <a:r>
              <a:rPr lang="fr-FR" sz="1400" b="1" i="0" dirty="0">
                <a:solidFill>
                  <a:srgbClr val="333333"/>
                </a:solidFill>
                <a:effectLst/>
                <a:latin typeface="inherit"/>
              </a:rPr>
              <a:t>DOI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 10.1088/2058-9565/aaea94</a:t>
            </a:r>
            <a:endParaRPr lang="en-US" sz="1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29C0AC-D754-43FE-DA3E-2167041E8D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8306" y="681037"/>
            <a:ext cx="4754633" cy="435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1877E1-CE68-066C-0C4B-90CE06EEB5D2}"/>
              </a:ext>
            </a:extLst>
          </p:cNvPr>
          <p:cNvSpPr txBox="1"/>
          <p:nvPr/>
        </p:nvSpPr>
        <p:spPr>
          <a:xfrm>
            <a:off x="6561055" y="5438299"/>
            <a:ext cx="495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https://www.youtube.com/watch?v=fq3_7vBcj3g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46301A-CB7D-F108-4807-A77406227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FDE4-9361-4300-B56B-4D92DF248B12}" type="datetime1">
              <a:rPr lang="en-US" smtClean="0"/>
              <a:t>1/31/2025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0457A5-85BA-0576-4B62-87379426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0FCBE-4AC2-9E6B-6D73-12C8A2CF7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A3F6-EF48-16FD-108C-0F6110F1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53BA-B6AC-F3AA-73DC-250113317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decompose any size of tensor using SVD</a:t>
            </a:r>
          </a:p>
          <a:p>
            <a:r>
              <a:rPr lang="en-US" dirty="0"/>
              <a:t>Matrix product state (MPS) tensor network -&gt; take a bigger tensor and decompose as a tensor network</a:t>
            </a:r>
          </a:p>
          <a:p>
            <a:r>
              <a:rPr lang="en-US" dirty="0"/>
              <a:t>All quantum circuits can be represented as tensor networks</a:t>
            </a:r>
          </a:p>
          <a:p>
            <a:r>
              <a:rPr lang="en-US" dirty="0"/>
              <a:t>Sometimes tensor networks are so powerful</a:t>
            </a:r>
          </a:p>
          <a:p>
            <a:pPr lvl="1"/>
            <a:r>
              <a:rPr lang="en-US" dirty="0"/>
              <a:t>we can flip the script: quantum algorithms become new "quantum inspired" classical algorithms</a:t>
            </a:r>
          </a:p>
          <a:p>
            <a:r>
              <a:rPr lang="en-US" dirty="0"/>
              <a:t>Need an extensive classical computing power</a:t>
            </a:r>
          </a:p>
          <a:p>
            <a:r>
              <a:rPr lang="en-US" dirty="0"/>
              <a:t>Noiseless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pt-BR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711F8-6E97-0186-B803-9711E157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C1E6-C6A7-442E-8FAC-1BB4FF769C07}" type="datetime1">
              <a:rPr lang="en-US" smtClean="0"/>
              <a:t>1/31/2025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C8DD0-B325-9D3A-8619-74FBC71B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9077D-3DCF-9ECF-BD5B-EE28EE89F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1FA5-DD3B-2EA8-DBEB-27E1E967F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0" y="1122363"/>
            <a:ext cx="9725320" cy="2374981"/>
          </a:xfrm>
        </p:spPr>
        <p:txBody>
          <a:bodyPr>
            <a:normAutofit/>
          </a:bodyPr>
          <a:lstStyle/>
          <a:p>
            <a:r>
              <a:rPr lang="en-US" b="1" dirty="0"/>
              <a:t>??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A85E3-BBF1-966C-34DD-E0B33C855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Sadia Afrin Purba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1DC93-8B26-67EA-C8CE-26EEA180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5262" y="1797368"/>
            <a:ext cx="7761475" cy="326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DA9ACF-4941-E587-1508-79916AE8DF64}"/>
              </a:ext>
            </a:extLst>
          </p:cNvPr>
          <p:cNvSpPr txBox="1"/>
          <p:nvPr/>
        </p:nvSpPr>
        <p:spPr>
          <a:xfrm>
            <a:off x="1385740" y="6052008"/>
            <a:ext cx="86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Liu, C. Y., Yang, C. H. H.,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Hsieh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, M. H., &amp;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Goan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, H. S. (2024). A Quantum Circuit-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Based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 Compression Perspective for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Parameter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-Efficient Learning.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</a:rPr>
              <a:t>International Conference on Learning Representations (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ICLR 2025)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532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89CD7-8928-F3C0-B813-BC2FD44F7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65" y="282772"/>
            <a:ext cx="7254869" cy="5418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30BA74-AE4F-CCF7-02F0-F80638D246C9}"/>
              </a:ext>
            </a:extLst>
          </p:cNvPr>
          <p:cNvSpPr txBox="1"/>
          <p:nvPr/>
        </p:nvSpPr>
        <p:spPr>
          <a:xfrm>
            <a:off x="1385740" y="6052008"/>
            <a:ext cx="86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Liu, C. Y., Yang, C. H. H.,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Hsieh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, M. H., &amp;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Goan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, H. S. (2024). A Quantum Circuit-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Based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 Compression Perspective for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Parameter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-Efficient Learning.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</a:rPr>
              <a:t>International Conference on Learning Representations (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ICLR 2025)</a:t>
            </a: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551A25-2754-34F0-7266-6C9A68E2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DD0-8182-4615-BB76-3408384C3185}" type="datetime1">
              <a:rPr lang="en-US" smtClean="0"/>
              <a:t>1/31/2025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7A3A0B-FBD9-722B-F9EA-B15798D5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43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BB37E-B668-D5D8-93C7-2A938A492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43289E-CB3F-4926-2F62-9735BA7AD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20" y="1935350"/>
            <a:ext cx="7140559" cy="2987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31537-E829-5828-B406-830CE59511B3}"/>
              </a:ext>
            </a:extLst>
          </p:cNvPr>
          <p:cNvSpPr txBox="1"/>
          <p:nvPr/>
        </p:nvSpPr>
        <p:spPr>
          <a:xfrm>
            <a:off x="1385740" y="6052008"/>
            <a:ext cx="86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Liu, C. Y., Yang, C. H. H.,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Hsieh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, M. H., &amp;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Goan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, H. S. (2024). A Quantum Circuit-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Based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 Compression Perspective for </a:t>
            </a:r>
            <a:r>
              <a:rPr lang="fr-FR" sz="1400" b="0" i="0" dirty="0" err="1">
                <a:solidFill>
                  <a:srgbClr val="333333"/>
                </a:solidFill>
                <a:effectLst/>
                <a:latin typeface="-apple-system"/>
              </a:rPr>
              <a:t>Parameter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-Efficient Learning.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</a:rPr>
              <a:t>International Conference on Learning Representations (</a:t>
            </a:r>
            <a:r>
              <a:rPr lang="fr-FR" sz="1400" b="0" i="0" dirty="0">
                <a:solidFill>
                  <a:srgbClr val="333333"/>
                </a:solidFill>
                <a:effectLst/>
                <a:latin typeface="-apple-system"/>
              </a:rPr>
              <a:t>ICLR 2025)</a:t>
            </a:r>
            <a:endParaRPr lang="en-US" sz="14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E94AA-F5D1-CAFB-0295-0A0BD170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DA38-ED53-41DF-B4C8-C22E2B442B8A}" type="datetime1">
              <a:rPr lang="en-US" smtClean="0"/>
              <a:t>1/31/2025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D441D6-D84B-649E-41FD-62A9E8EF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E68A-94DC-5F8D-182B-465DE54A6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0" y="1122363"/>
            <a:ext cx="9725320" cy="2374981"/>
          </a:xfrm>
        </p:spPr>
        <p:txBody>
          <a:bodyPr>
            <a:normAutofit/>
          </a:bodyPr>
          <a:lstStyle/>
          <a:p>
            <a:r>
              <a:rPr lang="en-US" b="1" dirty="0"/>
              <a:t>??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70811-0837-A546-83EC-B116474BC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Sadia Afrin Purba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86094-25C5-D8CD-1605-4BE599B51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73" y="1135181"/>
            <a:ext cx="9388654" cy="458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DE262-593B-5EA2-7037-FF6FEA5A38B0}"/>
              </a:ext>
            </a:extLst>
          </p:cNvPr>
          <p:cNvSpPr txBox="1"/>
          <p:nvPr/>
        </p:nvSpPr>
        <p:spPr>
          <a:xfrm>
            <a:off x="1385740" y="6052008"/>
            <a:ext cx="865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Code: </a:t>
            </a:r>
            <a:r>
              <a:rPr lang="en-US" dirty="0">
                <a:hlinkClick r:id="rId3"/>
              </a:rPr>
              <a:t>https://github.com/XanaduAI/qml-benchmarks</a:t>
            </a:r>
            <a:br>
              <a:rPr lang="en-US" dirty="0"/>
            </a:br>
            <a:r>
              <a:rPr lang="en-US" dirty="0"/>
              <a:t>Data:  https://pennylane.ai/datasets/</a:t>
            </a:r>
          </a:p>
        </p:txBody>
      </p:sp>
    </p:spTree>
    <p:extLst>
      <p:ext uri="{BB962C8B-B14F-4D97-AF65-F5344CB8AC3E}">
        <p14:creationId xmlns:p14="http://schemas.microsoft.com/office/powerpoint/2010/main" val="345962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B4388-02F9-E2A1-BB54-E6960B35B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173CB-BDB4-386A-094C-8669AC19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2999-9D13-F5AE-8711-B6A89DB8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Introduces Quantum Parameter Adaptation (QPA), a novel approach that combines quantum computing with parameter-efficient fine-tuning (PEFT) methods for LLMs</a:t>
            </a:r>
          </a:p>
          <a:p>
            <a:r>
              <a:rPr lang="en-US" dirty="0"/>
              <a:t>QPA only requires 4-11 qubits</a:t>
            </a:r>
          </a:p>
          <a:p>
            <a:r>
              <a:rPr lang="en-US" dirty="0"/>
              <a:t>Quantum noise in QPA's circuit acts like beneficial noise seen in classical LLM fine-tuning, potentially helping explore parameter spaces more effectively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pt-BR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D9434-48F8-724F-85A7-AF6ED07C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FD25-8120-4C01-A796-229143CD0ED6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9DF3B-9433-DCF6-4A66-29861533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1449-2893-8E5F-B80D-6C8F432B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we go from here??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4B62-69EB-F159-37B8-0B5ADF814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How to solve </a:t>
            </a:r>
            <a:r>
              <a:rPr lang="en-US" dirty="0"/>
              <a:t>Barren Plateaus phenomena in the quantum neural network for gradient-based learning; it’s a current bottleneck of this field?</a:t>
            </a:r>
          </a:p>
          <a:p>
            <a:r>
              <a:rPr lang="en-US" dirty="0"/>
              <a:t>Figure out what’s the role of entanglement in the quantum models and come up with mathematical theory?</a:t>
            </a:r>
            <a:endParaRPr lang="fr-FR" dirty="0"/>
          </a:p>
          <a:p>
            <a:r>
              <a:rPr lang="en-US" dirty="0"/>
              <a:t>Equivalency in quantum and classical operations?</a:t>
            </a:r>
          </a:p>
          <a:p>
            <a:pPr lvl="1"/>
            <a:r>
              <a:rPr lang="en-US" dirty="0"/>
              <a:t>try to come up with better kernel function for SVM</a:t>
            </a:r>
          </a:p>
          <a:p>
            <a:r>
              <a:rPr lang="fr-FR" dirty="0"/>
              <a:t>Quantum </a:t>
            </a:r>
            <a:r>
              <a:rPr lang="fr-FR" dirty="0" err="1"/>
              <a:t>transformers</a:t>
            </a:r>
            <a:r>
              <a:rPr lang="fr-FR" dirty="0"/>
              <a:t> for classification </a:t>
            </a:r>
            <a:r>
              <a:rPr lang="fr-FR" dirty="0" err="1"/>
              <a:t>problem</a:t>
            </a:r>
            <a:r>
              <a:rPr lang="fr-FR" dirty="0"/>
              <a:t>?</a:t>
            </a:r>
          </a:p>
          <a:p>
            <a:r>
              <a:rPr lang="fr-FR" dirty="0"/>
              <a:t>Quantum </a:t>
            </a:r>
            <a:r>
              <a:rPr lang="fr-FR" dirty="0" err="1"/>
              <a:t>parameter</a:t>
            </a:r>
            <a:r>
              <a:rPr lang="fr-FR" dirty="0"/>
              <a:t>-efficient fine-tuning for </a:t>
            </a:r>
            <a:r>
              <a:rPr lang="fr-FR" dirty="0" err="1"/>
              <a:t>LLMs</a:t>
            </a:r>
            <a:r>
              <a:rPr lang="fr-FR" dirty="0"/>
              <a:t>?</a:t>
            </a:r>
          </a:p>
          <a:p>
            <a:r>
              <a:rPr lang="fr-FR" dirty="0" err="1"/>
              <a:t>Variational</a:t>
            </a:r>
            <a:r>
              <a:rPr lang="fr-FR" dirty="0"/>
              <a:t> Quantum </a:t>
            </a:r>
            <a:r>
              <a:rPr lang="fr-FR" dirty="0" err="1"/>
              <a:t>Embedding</a:t>
            </a:r>
            <a:r>
              <a:rPr lang="fr-FR" dirty="0"/>
              <a:t>?</a:t>
            </a:r>
          </a:p>
          <a:p>
            <a:r>
              <a:rPr lang="fr-FR" dirty="0"/>
              <a:t>Quantum </a:t>
            </a:r>
            <a:r>
              <a:rPr lang="fr-FR" dirty="0" err="1"/>
              <a:t>Reinforcement</a:t>
            </a:r>
            <a:r>
              <a:rPr lang="fr-FR" dirty="0"/>
              <a:t> Learning?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BFD13-FE94-1404-E0A3-1913969F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7EAE-8837-4DC6-9AA1-7A03C9333933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99897-2B32-9E5D-3AD7-3281C0BE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F449-2488-9E45-3D3A-04300969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B24D7-B6BE-D393-9432-CDAD8DE5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Select QML </a:t>
            </a:r>
            <a:r>
              <a:rPr lang="fr-FR" dirty="0" err="1"/>
              <a:t>models</a:t>
            </a:r>
            <a:r>
              <a:rPr lang="fr-FR" dirty="0"/>
              <a:t> for classification and compare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accuracy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classical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  <a:p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influential</a:t>
            </a:r>
            <a:r>
              <a:rPr lang="fr-FR" dirty="0"/>
              <a:t> 12 </a:t>
            </a:r>
            <a:r>
              <a:rPr lang="fr-FR" dirty="0" err="1"/>
              <a:t>models</a:t>
            </a:r>
            <a:endParaRPr lang="fr-FR" dirty="0"/>
          </a:p>
          <a:p>
            <a:pPr lvl="1"/>
            <a:r>
              <a:rPr lang="fr-FR" dirty="0"/>
              <a:t>six quantum neural network </a:t>
            </a:r>
            <a:r>
              <a:rPr lang="fr-FR" dirty="0" err="1"/>
              <a:t>classifiers</a:t>
            </a:r>
            <a:endParaRPr lang="fr-FR" dirty="0"/>
          </a:p>
          <a:p>
            <a:pPr lvl="1"/>
            <a:r>
              <a:rPr lang="fr-FR" dirty="0"/>
              <a:t>four quantum kernel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classifiers</a:t>
            </a:r>
            <a:endParaRPr lang="fr-FR" dirty="0"/>
          </a:p>
          <a:p>
            <a:pPr lvl="1"/>
            <a:r>
              <a:rPr lang="fr-FR" dirty="0" err="1"/>
              <a:t>two</a:t>
            </a:r>
            <a:r>
              <a:rPr lang="fr-FR" dirty="0"/>
              <a:t> quantum CNN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classifiers</a:t>
            </a:r>
            <a:endParaRPr lang="fr-FR" dirty="0"/>
          </a:p>
          <a:p>
            <a:pPr lvl="1"/>
            <a:endParaRPr lang="en-US" dirty="0"/>
          </a:p>
          <a:p>
            <a:r>
              <a:rPr lang="fr-FR" dirty="0"/>
              <a:t>160 </a:t>
            </a:r>
            <a:r>
              <a:rPr lang="fr-FR" dirty="0" err="1"/>
              <a:t>datasets</a:t>
            </a:r>
            <a:endParaRPr lang="fr-FR" dirty="0"/>
          </a:p>
          <a:p>
            <a:pPr lvl="1"/>
            <a:r>
              <a:rPr lang="fr-FR" dirty="0"/>
              <a:t>6 data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err="1"/>
              <a:t>procedures</a:t>
            </a:r>
            <a:endParaRPr lang="fr-FR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B0110-5C9C-08C3-B740-96A791B4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B7B-966A-4FA5-AE7C-BBFEFE4A3EB3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66EA-F00B-45C3-752F-AF73DF0F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DBC8A-2455-612C-A0AF-2A07F49D8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02" y="677941"/>
            <a:ext cx="10104996" cy="550211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F9CB0-5F5C-3441-4C13-BD4C9CE4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4983-BD10-4A4F-B457-FC6AD055A29E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7719D-09A9-0E82-9A3A-27CF9314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71ACB-4917-FB7C-E21A-58EC9F3A1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83" y="335012"/>
            <a:ext cx="5163961" cy="561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A0E9C3-76DA-5CF2-974F-3CE5DD415E00}"/>
              </a:ext>
            </a:extLst>
          </p:cNvPr>
          <p:cNvSpPr txBox="1"/>
          <p:nvPr/>
        </p:nvSpPr>
        <p:spPr>
          <a:xfrm>
            <a:off x="1442300" y="6215211"/>
            <a:ext cx="918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</a:rPr>
              <a:t>Bowles, J., Ahmed, S., &amp; Schuld, M. (2024). Better than classical? the subtle art of benchmarking quantum machine learning models.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-apple-system"/>
              </a:rPr>
              <a:t>arXiv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</a:rPr>
              <a:t> preprint arXiv:2403.07059.</a:t>
            </a:r>
            <a:endParaRPr lang="en-US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D01C3-9DB6-67F8-0844-EE2BE47C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3343-96A9-4997-9054-34423D438EB0}" type="datetime1">
              <a:rPr lang="en-US" smtClean="0"/>
              <a:t>1/31/2025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5EFBF-5F33-061A-7625-5CE0492B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4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246E7-A7B4-43BE-0926-6D8C8C41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009" y="1714351"/>
            <a:ext cx="4861981" cy="3429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943AE2-B4A4-A26E-B02E-160D540A37EC}"/>
              </a:ext>
            </a:extLst>
          </p:cNvPr>
          <p:cNvSpPr txBox="1"/>
          <p:nvPr/>
        </p:nvSpPr>
        <p:spPr>
          <a:xfrm>
            <a:off x="1442300" y="6215211"/>
            <a:ext cx="918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</a:rPr>
              <a:t>Bowles, J., Ahmed, S., &amp; Schuld, M. (2024). Better than classical? the subtle art of benchmarking quantum machine learning models.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-apple-system"/>
              </a:rPr>
              <a:t>arXiv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</a:rPr>
              <a:t> preprint arXiv:2403.07059.</a:t>
            </a:r>
            <a:endParaRPr lang="en-US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0FBF8-07C6-D16A-C333-5BC1A985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F0DC-83A3-4B28-9BD9-D95927378E64}" type="datetime1">
              <a:rPr lang="en-US" smtClean="0"/>
              <a:t>1/31/2025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9DAA4-7750-D083-4F26-16469BC0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1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B5DEB-BB7C-4229-B0B8-5C11D72BB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39" y="694989"/>
            <a:ext cx="4397121" cy="5486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9AFBE-CF99-74BA-C732-1DD8F3C2F4DB}"/>
              </a:ext>
            </a:extLst>
          </p:cNvPr>
          <p:cNvSpPr txBox="1"/>
          <p:nvPr/>
        </p:nvSpPr>
        <p:spPr>
          <a:xfrm>
            <a:off x="1442300" y="6215211"/>
            <a:ext cx="918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</a:rPr>
              <a:t>Bowles, J., Ahmed, S., &amp; Schuld, M. (2024). Better than classical? the subtle art of benchmarking quantum machine learning models.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-apple-system"/>
              </a:rPr>
              <a:t>arXiv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</a:rPr>
              <a:t> preprint arXiv:2403.07059.</a:t>
            </a:r>
            <a:endParaRPr lang="en-US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BB43B-FA41-9D21-8654-A76E0155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63BC-413E-4B57-B864-CEF132A34F39}" type="datetime1">
              <a:rPr lang="en-US" smtClean="0"/>
              <a:t>1/31/2025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D1DBD-C488-4F0D-DDD1-1F27C6CE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BB74-F3B2-8BEB-BBDC-14DD0A78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255F-DD4D-4988-0BBB-897CBDF7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Classical models outperform quantum models</a:t>
            </a:r>
          </a:p>
          <a:p>
            <a:r>
              <a:rPr lang="en-US" dirty="0"/>
              <a:t>Quantum circuits without entanglement do well </a:t>
            </a:r>
          </a:p>
          <a:p>
            <a:r>
              <a:rPr lang="en-US" dirty="0"/>
              <a:t>QNN did not perform well due to “Barren Plateaus” </a:t>
            </a:r>
          </a:p>
          <a:p>
            <a:pPr lvl="1"/>
            <a:r>
              <a:rPr lang="en-US" dirty="0"/>
              <a:t>In simpler term, barren plateaus is nothing but vanishing gradient problem when the number of qubits increases</a:t>
            </a:r>
          </a:p>
          <a:p>
            <a:r>
              <a:rPr lang="pt-BR" dirty="0"/>
              <a:t>Do quantum components in hybrid models help?</a:t>
            </a:r>
          </a:p>
          <a:p>
            <a:pPr lvl="1"/>
            <a:r>
              <a:rPr lang="pt-BR" dirty="0"/>
              <a:t>For a simple hybrid-quantum NN</a:t>
            </a:r>
          </a:p>
          <a:p>
            <a:pPr lvl="2"/>
            <a:r>
              <a:rPr lang="pt-BR" dirty="0"/>
              <a:t>the performance does not improve, but accuracy do not decrease dramatically</a:t>
            </a:r>
          </a:p>
          <a:p>
            <a:pPr lvl="1"/>
            <a:r>
              <a:rPr lang="en-US" dirty="0"/>
              <a:t>For hybrid QCNN</a:t>
            </a:r>
          </a:p>
          <a:p>
            <a:pPr lvl="2"/>
            <a:r>
              <a:rPr lang="en-US" dirty="0"/>
              <a:t>feature map actually degrades the data so that it is subsequently more difficult for the classical convolution to learn from</a:t>
            </a:r>
          </a:p>
          <a:p>
            <a:pPr lvl="1"/>
            <a:endParaRPr lang="pt-BR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9DF69-68CD-D116-143F-CBAB9DF0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A885-0251-47B6-B1C0-316BBDC09240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731E-F749-D14B-5AAC-AC72382F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E39CA-6F51-C506-CF15-547DEB56D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C653-945B-68E0-C385-2AD3224BD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0" y="1122363"/>
            <a:ext cx="9725320" cy="2374981"/>
          </a:xfrm>
        </p:spPr>
        <p:txBody>
          <a:bodyPr>
            <a:normAutofit/>
          </a:bodyPr>
          <a:lstStyle/>
          <a:p>
            <a:r>
              <a:rPr lang="en-US" b="1" dirty="0"/>
              <a:t>??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0A40D-DF80-711E-F6B3-1A01CCAC7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Sadia Afrin Purba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B96E6-2C11-844C-FC5F-CE4F7B8BC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3473" y="1135181"/>
            <a:ext cx="8765053" cy="458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46037-B734-B4EB-5FA6-6CA95AE5FFAD}"/>
              </a:ext>
            </a:extLst>
          </p:cNvPr>
          <p:cNvSpPr txBox="1"/>
          <p:nvPr/>
        </p:nvSpPr>
        <p:spPr>
          <a:xfrm>
            <a:off x="1385740" y="6052008"/>
            <a:ext cx="86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Schuld and F. </a:t>
            </a:r>
            <a:r>
              <a:rPr lang="en-US" sz="1400" dirty="0" err="1"/>
              <a:t>Petruccione</a:t>
            </a:r>
            <a:r>
              <a:rPr lang="en-US" sz="1400" dirty="0"/>
              <a:t>, Machine Learning with Quantum Computers, Quantum Science and Technology, https://doi.org/10.1007/978-3-030-83098-4_6</a:t>
            </a:r>
          </a:p>
        </p:txBody>
      </p:sp>
    </p:spTree>
    <p:extLst>
      <p:ext uri="{BB962C8B-B14F-4D97-AF65-F5344CB8AC3E}">
        <p14:creationId xmlns:p14="http://schemas.microsoft.com/office/powerpoint/2010/main" val="92987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14607</TotalTime>
  <Words>829</Words>
  <Application>Microsoft Office PowerPoint</Application>
  <PresentationFormat>Widescreen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inherit</vt:lpstr>
      <vt:lpstr>Office Theme</vt:lpstr>
      <vt:lpstr>Literature Review</vt:lpstr>
      <vt:lpstr>?? </vt:lpstr>
      <vt:lpstr>Main Idea</vt:lpstr>
      <vt:lpstr>PowerPoint Presentation</vt:lpstr>
      <vt:lpstr>PowerPoint Presentation</vt:lpstr>
      <vt:lpstr>PowerPoint Presentation</vt:lpstr>
      <vt:lpstr>PowerPoint Presentation</vt:lpstr>
      <vt:lpstr>Summary</vt:lpstr>
      <vt:lpstr>?? </vt:lpstr>
      <vt:lpstr>PowerPoint Presentation</vt:lpstr>
      <vt:lpstr>Summary</vt:lpstr>
      <vt:lpstr>?? </vt:lpstr>
      <vt:lpstr>PowerPoint Presentation</vt:lpstr>
      <vt:lpstr>?? </vt:lpstr>
      <vt:lpstr>PowerPoint Presentation</vt:lpstr>
      <vt:lpstr>Summary</vt:lpstr>
      <vt:lpstr>?? </vt:lpstr>
      <vt:lpstr>PowerPoint Presentation</vt:lpstr>
      <vt:lpstr>PowerPoint Presentation</vt:lpstr>
      <vt:lpstr>Summary</vt:lpstr>
      <vt:lpstr>Where can we go from here??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Sadia Afrin Purba</dc:creator>
  <cp:lastModifiedBy>Sadia Afrin Purba</cp:lastModifiedBy>
  <cp:revision>24</cp:revision>
  <dcterms:created xsi:type="dcterms:W3CDTF">2024-09-12T01:13:00Z</dcterms:created>
  <dcterms:modified xsi:type="dcterms:W3CDTF">2025-01-31T16:28:32Z</dcterms:modified>
</cp:coreProperties>
</file>