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3" r:id="rId4"/>
    <p:sldId id="285" r:id="rId5"/>
    <p:sldId id="276" r:id="rId6"/>
    <p:sldId id="279" r:id="rId7"/>
    <p:sldId id="286" r:id="rId8"/>
    <p:sldId id="287" r:id="rId9"/>
    <p:sldId id="277" r:id="rId10"/>
    <p:sldId id="280" r:id="rId11"/>
    <p:sldId id="288" r:id="rId12"/>
    <p:sldId id="289" r:id="rId13"/>
    <p:sldId id="278" r:id="rId14"/>
    <p:sldId id="281" r:id="rId15"/>
    <p:sldId id="290" r:id="rId16"/>
    <p:sldId id="291" r:id="rId17"/>
    <p:sldId id="292" r:id="rId18"/>
    <p:sldId id="294" r:id="rId19"/>
    <p:sldId id="297" r:id="rId20"/>
    <p:sldId id="296" r:id="rId21"/>
    <p:sldId id="298" r:id="rId22"/>
    <p:sldId id="299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42BB-F32B-CD21-D50D-4709CFE75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7F3C36-10F5-1A9B-A770-D00544653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0F345-4092-17FC-22DA-05084C27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0769-642C-4B48-AD3E-C1C531F9ACF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1C21B-7AD1-E210-8FA8-C2E1D213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1C19-FEF9-0A2A-3226-37708E8C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867E-F7A6-4114-917E-345E2E0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4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35C68-AEFA-3511-CB0C-98FC1A88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FE6A90-DA7A-D886-3FD5-6A2A6DAC2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ACBAE-C767-F877-CF28-AE9D72830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0769-642C-4B48-AD3E-C1C531F9ACF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ACC6F-0829-A642-908B-468C21583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F39CC-179F-3A3B-9BA3-A720B7DC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867E-F7A6-4114-917E-345E2E0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3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321A92-4E3A-771F-2B6A-40E018AC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93C00-A456-3DCA-F69F-88A2C69CD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4C6DF-FB95-0B1C-D7AC-150D65174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0769-642C-4B48-AD3E-C1C531F9ACF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18A5F-0E94-394D-3FBF-E92E80E8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DDC23-5709-F4D3-20AF-1A04A89BA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867E-F7A6-4114-917E-345E2E0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1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C91C-34A9-5B84-F01C-5F3841049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83687-E184-3686-519A-8A69DF72B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01EFE-950C-EA06-82EF-AB7C7D58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0769-642C-4B48-AD3E-C1C531F9ACF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BE395-9562-251D-1C9D-EF28A86C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D2C38-3A85-277C-BA42-799A3661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867E-F7A6-4114-917E-345E2E0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3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3BB6-E722-8F0E-8FF2-13F285D6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2D9E4-1DA0-BEB7-7F41-EC25740D7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FB3D9-B3A5-056B-3E89-5DF18ABDB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0769-642C-4B48-AD3E-C1C531F9ACF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7E89A-FDF3-2750-38E6-506F51D1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B160E-0163-A539-F654-198579AFD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867E-F7A6-4114-917E-345E2E0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5B480-F60C-8E87-2EBB-8936469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33CAB-4DD1-F7CE-D4A1-16F7C6588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B12A5-DF88-C14D-2FCA-C0988C528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245CF-1B30-EA48-12B0-FCC1E5BA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0769-642C-4B48-AD3E-C1C531F9ACF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5C70D-9950-32FB-48BE-4297BEED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DE1A7-4C47-DFED-ED38-53AA49F33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867E-F7A6-4114-917E-345E2E0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8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CC549-F873-AD97-6E70-51BD01D3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427E-FF0F-3983-BCF2-E480E8E76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49100-4F78-29F2-39F2-1D1726762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B819DE-83D2-9E2C-D782-BE24CBC1E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7B8180-9DE1-3190-2D81-9E761A44D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72553-4A60-FF89-63F0-083D85AD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0769-642C-4B48-AD3E-C1C531F9ACF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48E9AE-985A-5630-C320-D9277715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035FB0-7519-1048-F367-2AD4A4FA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867E-F7A6-4114-917E-345E2E0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6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32E5-9759-1806-CCE2-70455231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40BD2-4D26-1096-40DC-B7FE059D4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0769-642C-4B48-AD3E-C1C531F9ACF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7C159-89B8-95B6-3D68-35B0605C6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72917-1308-2EE0-DD62-D002D59CC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867E-F7A6-4114-917E-345E2E0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0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6A93F0-78D3-336C-C00B-5359F8C8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0769-642C-4B48-AD3E-C1C531F9ACF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6447EF-376E-234A-D10F-B9AF86D7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81309-30A7-3A29-7DD6-2C40DF1A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867E-F7A6-4114-917E-345E2E0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1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8DD7-E448-EDB0-68EC-F9AB72E33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14FE2-8F51-5BD8-06C0-4B72E8AFB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62A7E-F93D-2DB7-EE77-1FC360866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F880D-F4D2-456C-6E66-35A3A4C30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0769-642C-4B48-AD3E-C1C531F9ACF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42755-B83B-2006-4A16-2A0685A6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7AFF0-894B-BA9D-98A9-EED8FA39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867E-F7A6-4114-917E-345E2E0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20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EA7F3-B315-BBE5-5798-B8E306D2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F5FAEE-B97B-47F8-3168-112AF9401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3D70A-A01D-9848-268D-8B48D735F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09DDE-0EC2-3122-313D-992E6266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0769-642C-4B48-AD3E-C1C531F9ACF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9AB58-683A-A3B0-0327-1B2CD8B97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1E2E1-B649-187C-FC24-D9024349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867E-F7A6-4114-917E-345E2E0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8A6411-A4D7-59A8-F5AE-C3B298C3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696FD-B2BC-0BC7-263C-ED847B018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228C6-3955-BEE7-8139-380FF5A21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C0769-642C-4B48-AD3E-C1C531F9ACF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2BA29-B836-BDEB-7DD0-625C21FF9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A49DB-E062-EAC6-974E-AF30CC42D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6867E-F7A6-4114-917E-345E2E0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1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qiskit.github.io/qiskit-aer/stubs/qiskit_aer.AerSimulator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E68A-94DC-5F8D-182B-465DE54A6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680" y="1122363"/>
            <a:ext cx="9725320" cy="2374981"/>
          </a:xfrm>
        </p:spPr>
        <p:txBody>
          <a:bodyPr>
            <a:normAutofit/>
          </a:bodyPr>
          <a:lstStyle/>
          <a:p>
            <a:r>
              <a:rPr lang="en-US" dirty="0"/>
              <a:t>Performance Comparison of SVM and QSVM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70811-0837-A546-83EC-B116474BC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en-US" dirty="0"/>
              <a:t>Sadia Afrin Purba</a:t>
            </a:r>
          </a:p>
        </p:txBody>
      </p:sp>
    </p:spTree>
    <p:extLst>
      <p:ext uri="{BB962C8B-B14F-4D97-AF65-F5344CB8AC3E}">
        <p14:creationId xmlns:p14="http://schemas.microsoft.com/office/powerpoint/2010/main" val="345962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08E62-7347-D453-D66F-4B81C223C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77197-F79D-A6E2-3448-7B2A233C5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Yin-Yang – 100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36FD8-70AB-4DA7-31D1-4E742B245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7E24CF-9D70-01D9-7CAC-432D6EF7D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714FF02-2571-F1F5-48F4-826B78A6E3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19C2C78-048E-D7E0-730C-31E205BFB80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646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F17AD-3D36-35BB-0CD9-E27D0A048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EC16-9608-B1E0-7334-5D7978CFA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Yin-Yang – 500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4E91D-54E1-4AC3-14AC-C56F20EA7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AD61AC-E287-7C85-B00C-D5DC846A4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E3CA0BB-CEE8-856B-063B-5498491652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48E6345-CEEA-5928-24A7-6FF38FF883F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33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21F7C-9EBA-44BA-A04C-8ED0EC973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6AAFB-5EE9-1F65-ADBE-3EA32FAEA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Yin-Yang – 1000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0B979-505F-7552-43CA-7BB64FDF9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A1D73-AECC-B1F0-2025-15BEBEFE1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1863A67-DFD4-18C9-FE8C-9B514A1868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CB57A89-B34E-8773-B311-B46A66C44C9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17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BF144-4F41-5536-D413-93C08A4EC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53055-FF5F-39EC-888B-122CE34E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Toroidal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70DC55-4B74-3BC3-6466-331F3534C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380" y="1344857"/>
            <a:ext cx="9795236" cy="5385829"/>
          </a:xfrm>
        </p:spPr>
      </p:pic>
    </p:spTree>
    <p:extLst>
      <p:ext uri="{BB962C8B-B14F-4D97-AF65-F5344CB8AC3E}">
        <p14:creationId xmlns:p14="http://schemas.microsoft.com/office/powerpoint/2010/main" val="268121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9C594-61F4-75EB-D715-EF94EA19E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68C66-0695-60DD-7088-0767E5F95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Toroidal – 100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28EE8-BA20-5457-ECB5-B05E5F425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962BB8-38C2-675D-00DE-B3CD8B02D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7069447-02F2-864F-9FCA-CA8A233B8F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7E24127-001D-8EA9-D43D-0C901FDD52B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54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06371-38A7-EC90-FD3A-F4776F7C8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7BBEB-0958-FCA8-AAD4-F0EC6054C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Toroidal – 500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0E4D2-DAAE-3112-EBBC-505BF2EC4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A1C340-091C-09E9-5B95-DC51B54D4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076C40F-0C2E-2116-34E4-A186472074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DB0868B-57DA-88F3-10A8-44AF2CCDA8A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276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67756-B53F-7365-57D1-2E9AD4420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4C72-3B84-4A01-3CFD-A5007828D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Toroidal – 1000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1049C-B929-38DF-2905-183D5B0B5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E83B6-476A-3469-B45D-CAA3D77C6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6845831-F561-F140-12DB-9821B7ABD6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4F48FD7-8ABD-8016-9B38-9183198312A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510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BC6B-0312-4157-6222-B7CA961C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Periodic Kernel </a:t>
            </a:r>
          </a:p>
        </p:txBody>
      </p:sp>
    </p:spTree>
    <p:extLst>
      <p:ext uri="{BB962C8B-B14F-4D97-AF65-F5344CB8AC3E}">
        <p14:creationId xmlns:p14="http://schemas.microsoft.com/office/powerpoint/2010/main" val="3706624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84676-810B-E351-F441-5BED38D66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26FEF-D4A4-A1F7-8CF7-0C7482199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SVM with Gaussian Data and Periodic Kernel – 1000 Samples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F87C94-0F4D-8FE4-290F-306453482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7919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184E-3D11-3167-7DA2-A6996E06C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Generated Periodic Dataset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CF5DB7-6497-4A4E-8EF2-262239ADB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29619"/>
            <a:ext cx="10515600" cy="3943350"/>
          </a:xfrm>
        </p:spPr>
      </p:pic>
    </p:spTree>
    <p:extLst>
      <p:ext uri="{BB962C8B-B14F-4D97-AF65-F5344CB8AC3E}">
        <p14:creationId xmlns:p14="http://schemas.microsoft.com/office/powerpoint/2010/main" val="100307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0AD9E-305D-E077-12E6-7F55D3AD3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Gaussian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34A921-37AC-BF7D-F746-17E7B60C6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380" y="1344857"/>
            <a:ext cx="9795236" cy="5385829"/>
          </a:xfrm>
        </p:spPr>
      </p:pic>
    </p:spTree>
    <p:extLst>
      <p:ext uri="{BB962C8B-B14F-4D97-AF65-F5344CB8AC3E}">
        <p14:creationId xmlns:p14="http://schemas.microsoft.com/office/powerpoint/2010/main" val="275479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549C0-9B4D-2815-9BD2-EC2B3BF43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D09FA-D6E0-5077-7CC0-C35E1C32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Periodic Dataset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6CBC15-0184-1F08-4A0F-3A292C420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380" y="1344857"/>
            <a:ext cx="9795236" cy="5385829"/>
          </a:xfrm>
        </p:spPr>
      </p:pic>
    </p:spTree>
    <p:extLst>
      <p:ext uri="{BB962C8B-B14F-4D97-AF65-F5344CB8AC3E}">
        <p14:creationId xmlns:p14="http://schemas.microsoft.com/office/powerpoint/2010/main" val="2867014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99CE5-F8F3-38B2-C0CC-4EA4B4D9C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AF6C-CF0D-67EB-C64A-63BCF682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Periodic – 100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C4AA5-9391-828B-3781-79954EE61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23A119-B07E-B3E1-9463-E5DFBFE60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2C77821-44AE-573A-D9F9-3D900AB366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36A97B1-B76B-E39E-D269-BE3221EBA11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389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42D41-C37D-41DA-8DC1-B8F883181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6962F-CC36-A675-48D9-C0D543597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Periodic </a:t>
            </a:r>
            <a:r>
              <a:rPr lang="en-US"/>
              <a:t>– 1000 </a:t>
            </a:r>
            <a:r>
              <a:rPr lang="en-US" dirty="0"/>
              <a:t>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CFCC4-28E3-5B92-6A02-FAD7245CB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6DCAAE-5F4A-BE08-6C72-549E65ABC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CF1B6BD-AC1E-60E9-09DC-553A5364314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FAFAB65-DA98-C585-316E-513B83D7444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31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31449-2893-8E5F-B80D-6C8F432B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34B62-69EB-F159-37B8-0B5ADF814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decision plots were generated using 100 samples</a:t>
            </a:r>
          </a:p>
          <a:p>
            <a:r>
              <a:rPr lang="en-US" dirty="0"/>
              <a:t>All quantum-based experiments were conducted using IBM's </a:t>
            </a:r>
            <a:r>
              <a:rPr lang="en-US" dirty="0" err="1">
                <a:hlinkClick r:id="rId2"/>
              </a:rPr>
              <a:t>AerSimulator</a:t>
            </a:r>
            <a:r>
              <a:rPr lang="en-US" dirty="0"/>
              <a:t> local simulation.</a:t>
            </a:r>
          </a:p>
          <a:p>
            <a:r>
              <a:rPr lang="en-US" dirty="0"/>
              <a:t>QSVM </a:t>
            </a:r>
            <a:r>
              <a:rPr lang="en-US" b="1" dirty="0"/>
              <a:t>did not </a:t>
            </a:r>
            <a:r>
              <a:rPr lang="en-US" dirty="0"/>
              <a:t>perform better than traditional SVM.</a:t>
            </a:r>
          </a:p>
          <a:p>
            <a:r>
              <a:rPr lang="en-US" dirty="0"/>
              <a:t>Feature Encoding:</a:t>
            </a:r>
          </a:p>
          <a:p>
            <a:pPr lvl="1"/>
            <a:r>
              <a:rPr lang="en-US" dirty="0" err="1"/>
              <a:t>ZZFeatureMap</a:t>
            </a:r>
            <a:r>
              <a:rPr lang="en-US" dirty="0"/>
              <a:t> encodes classical data into quantum states through rotations</a:t>
            </a:r>
          </a:p>
          <a:p>
            <a:pPr lvl="1"/>
            <a:r>
              <a:rPr lang="en-US" dirty="0"/>
              <a:t>These rotations have a period of 2π</a:t>
            </a:r>
          </a:p>
          <a:p>
            <a:pPr lvl="1"/>
            <a:r>
              <a:rPr lang="en-US" dirty="0"/>
              <a:t>The periodic nature of quantum rotations (based on sine/cosine) naturally creates these stripe-like patterns </a:t>
            </a:r>
          </a:p>
          <a:p>
            <a:r>
              <a:rPr lang="en-US" dirty="0"/>
              <a:t>For Gaussian and toroidal datasets, we can run the experiments on real quantum devices. I believe we can process 100 samples using the free tier.</a:t>
            </a:r>
          </a:p>
          <a:p>
            <a:r>
              <a:rPr lang="en-US" dirty="0"/>
              <a:t>Data: </a:t>
            </a:r>
            <a:r>
              <a:rPr lang="pt-BR" dirty="0"/>
              <a:t>/data/isip/exp/quantum_ml/exp_0011/qsvm/data</a:t>
            </a:r>
          </a:p>
          <a:p>
            <a:r>
              <a:rPr lang="pt-BR" dirty="0"/>
              <a:t>Results: /data/isip/exp/quantum_ml/exp_0011/qsvm/output</a:t>
            </a:r>
          </a:p>
          <a:p>
            <a:r>
              <a:rPr lang="pt-BR" dirty="0"/>
              <a:t>Scripts: </a:t>
            </a:r>
          </a:p>
          <a:p>
            <a:pPr lvl="1"/>
            <a:r>
              <a:rPr lang="pt-BR" dirty="0"/>
              <a:t>/data/isip/exp/quantum_ml/exp_0011/qsvm/run_classical.sh</a:t>
            </a:r>
          </a:p>
          <a:p>
            <a:pPr lvl="1"/>
            <a:r>
              <a:rPr lang="en-US" dirty="0"/>
              <a:t>/data/isip/exp/quantum_ml/exp_0011/qsvm/run_quantum.sh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04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7AF4-2FCF-284E-12F8-220DCA2E7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38DE-F6A5-95BB-40DA-817CA452C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Gaussian – 100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7DA61-34CA-60CB-0E1D-AE973EEC5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1C5EA3-8992-25C7-D938-CEBE17139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57B6D9D-2C7D-44AA-4645-E47DD76A1F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2E531C6-6BBB-5EDD-FC5F-86C2412ABCB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010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2A417-F2AB-ED90-ACC1-E7EFC6922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AC0CD-F952-9714-AF09-D018419D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Gaussian – 500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7F8CF-7C3C-6FB7-3062-2FD0ACF31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988A58-EC12-FFB1-CF25-F422F0E2B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B9BC9BC-2810-5582-A245-8B16DC1FD7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C7989A3-77DF-B781-3B71-F48548B395E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61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13469-6A56-B2B5-76E2-C7CA05E7D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7472-CBD2-52E1-D935-824520B10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Overlapping Gaussian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33D95E-7A4E-1427-90A4-D3649FA2E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380" y="1344857"/>
            <a:ext cx="9795236" cy="5385829"/>
          </a:xfrm>
        </p:spPr>
      </p:pic>
    </p:spTree>
    <p:extLst>
      <p:ext uri="{BB962C8B-B14F-4D97-AF65-F5344CB8AC3E}">
        <p14:creationId xmlns:p14="http://schemas.microsoft.com/office/powerpoint/2010/main" val="324941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497FC-C7F8-BDBC-B012-6AE668101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5F1B-ECDA-2198-557B-F2739794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Overlapping Gaussian – 100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6791A-C9A6-D890-A065-8DEBC2453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09314A-8261-75E5-EACB-99570422D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DA404A4-ED96-78B9-10D7-B89E74ECBFD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3EBCEF1-8CFF-F603-676B-32408CF8DD0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441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E54BB-EFF0-AC0C-06A9-9617AB13B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BD3A-301A-264F-9AC4-9F9F82AB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Overlapping Gaussian – 500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8FB1E-3B55-6AF8-AC99-C4E207FE0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66F728-CA8F-2D1D-63BA-6A706D48A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1EB8E3E-C5E0-73DC-04C0-AB8E9E5358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4D643A8-8E91-ED72-6132-6699546E628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84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CEFF7-C31F-FE94-4BF8-7588F39A3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4C8E-AB6B-3004-9F7E-FD50422BC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Overlapping Gaussian – 1000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E1E27-8AB1-6570-34FC-F397357D0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QSVC on Eval 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FC1116-855A-406C-ABB1-FDA63FA99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SVC on Eval Set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859D3EF-5B70-7CC5-50C1-94EF81D378F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291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90C9824-AA71-7B6E-82D3-716513540AC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404" y="2505075"/>
            <a:ext cx="475278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700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79419-1E67-4388-D073-73C20F550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B9C8-8023-DA49-4D54-AE61A0D5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Dataset: Yin-Yang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6F97D3-5B85-5A57-E911-FD4129B8A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380" y="1344857"/>
            <a:ext cx="9795236" cy="5385829"/>
          </a:xfrm>
        </p:spPr>
      </p:pic>
    </p:spTree>
    <p:extLst>
      <p:ext uri="{BB962C8B-B14F-4D97-AF65-F5344CB8AC3E}">
        <p14:creationId xmlns:p14="http://schemas.microsoft.com/office/powerpoint/2010/main" val="2915809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11543</TotalTime>
  <Words>407</Words>
  <Application>Microsoft Office PowerPoint</Application>
  <PresentationFormat>Widescreen</PresentationFormat>
  <Paragraphs>63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Performance Comparison of SVM and QSVM</vt:lpstr>
      <vt:lpstr>Dataset: Gaussian</vt:lpstr>
      <vt:lpstr>Dataset: Gaussian – 100 Samples</vt:lpstr>
      <vt:lpstr>Dataset: Gaussian – 500 Samples</vt:lpstr>
      <vt:lpstr>Dataset: Overlapping Gaussian</vt:lpstr>
      <vt:lpstr>Dataset: Overlapping Gaussian – 100 Samples</vt:lpstr>
      <vt:lpstr>Dataset: Overlapping Gaussian – 500 Samples</vt:lpstr>
      <vt:lpstr>Dataset: Overlapping Gaussian – 1000 Samples</vt:lpstr>
      <vt:lpstr>Dataset: Yin-Yang</vt:lpstr>
      <vt:lpstr>Dataset: Yin-Yang – 100 Samples</vt:lpstr>
      <vt:lpstr>Dataset: Yin-Yang – 500 Samples</vt:lpstr>
      <vt:lpstr>Dataset: Yin-Yang – 1000 Samples</vt:lpstr>
      <vt:lpstr>Dataset: Toroidal</vt:lpstr>
      <vt:lpstr>Dataset: Toroidal – 100 Samples</vt:lpstr>
      <vt:lpstr>Dataset: Toroidal – 500 Samples</vt:lpstr>
      <vt:lpstr>Dataset: Toroidal – 1000 Samples</vt:lpstr>
      <vt:lpstr>Periodic Kernel </vt:lpstr>
      <vt:lpstr>Classical SVM with Gaussian Data and Periodic Kernel – 1000 Samples</vt:lpstr>
      <vt:lpstr>Generated Periodic Dataset</vt:lpstr>
      <vt:lpstr>Dataset: Periodic Dataset</vt:lpstr>
      <vt:lpstr>Dataset: Periodic – 100 Samples</vt:lpstr>
      <vt:lpstr>Dataset: Periodic – 1000 Samples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Sadia Afrin Purba</dc:creator>
  <cp:lastModifiedBy>Sadia Afrin Purba</cp:lastModifiedBy>
  <cp:revision>22</cp:revision>
  <dcterms:created xsi:type="dcterms:W3CDTF">2024-09-12T01:13:00Z</dcterms:created>
  <dcterms:modified xsi:type="dcterms:W3CDTF">2024-12-22T16:28:20Z</dcterms:modified>
</cp:coreProperties>
</file>