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42BB-F32B-CD21-D50D-4709CFE753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F3C36-10F5-1A9B-A770-D005446532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0F345-4092-17FC-22DA-05084C277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C0769-642C-4B48-AD3E-C1C531F9ACF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1C21B-7AD1-E210-8FA8-C2E1D2130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41C19-FEF9-0A2A-3226-37708E8CB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6867E-F7A6-4114-917E-345E2E083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24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35C68-AEFA-3511-CB0C-98FC1A88C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FE6A90-DA7A-D886-3FD5-6A2A6DAC21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ACBAE-C767-F877-CF28-AE9D72830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C0769-642C-4B48-AD3E-C1C531F9ACF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ACC6F-0829-A642-908B-468C21583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F39CC-179F-3A3B-9BA3-A720B7DCD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6867E-F7A6-4114-917E-345E2E083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3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321A92-4E3A-771F-2B6A-40E018ACB2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493C00-A456-3DCA-F69F-88A2C69CD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4C6DF-FB95-0B1C-D7AC-150D65174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C0769-642C-4B48-AD3E-C1C531F9ACF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18A5F-0E94-394D-3FBF-E92E80E85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DDC23-5709-F4D3-20AF-1A04A89BA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6867E-F7A6-4114-917E-345E2E083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12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DC91C-34A9-5B84-F01C-5F3841049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83687-E184-3686-519A-8A69DF72B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A01EFE-950C-EA06-82EF-AB7C7D58D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C0769-642C-4B48-AD3E-C1C531F9ACF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395-9562-251D-1C9D-EF28A86C1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D2C38-3A85-277C-BA42-799A3661F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6867E-F7A6-4114-917E-345E2E083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3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C3BB6-E722-8F0E-8FF2-13F285D67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D2D9E4-1DA0-BEB7-7F41-EC25740D7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FB3D9-B3A5-056B-3E89-5DF18ABDB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C0769-642C-4B48-AD3E-C1C531F9ACF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7E89A-FDF3-2750-38E6-506F51D18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B160E-0163-A539-F654-198579AF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6867E-F7A6-4114-917E-345E2E083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49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5B480-F60C-8E87-2EBB-893646936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33CAB-4DD1-F7CE-D4A1-16F7C6588E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BB12A5-DF88-C14D-2FCA-C0988C528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D245CF-1B30-EA48-12B0-FCC1E5BAF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C0769-642C-4B48-AD3E-C1C531F9ACF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5C70D-9950-32FB-48BE-4297BEED7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DDE1A7-4C47-DFED-ED38-53AA49F33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6867E-F7A6-4114-917E-345E2E083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181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CC549-F873-AD97-6E70-51BD01D33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BD427E-FF0F-3983-BCF2-E480E8E76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149100-4F78-29F2-39F2-1D1726762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B819DE-83D2-9E2C-D782-BE24CBC1E9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7B8180-9DE1-3190-2D81-9E761A44D9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872553-4A60-FF89-63F0-083D85AD8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C0769-642C-4B48-AD3E-C1C531F9ACF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48E9AE-985A-5630-C320-D92777152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035FB0-7519-1048-F367-2AD4A4FA9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6867E-F7A6-4114-917E-345E2E083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46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B32E5-9759-1806-CCE2-704552312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940BD2-4D26-1096-40DC-B7FE059D4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C0769-642C-4B48-AD3E-C1C531F9ACF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7C159-89B8-95B6-3D68-35B0605C6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472917-1308-2EE0-DD62-D002D59CC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6867E-F7A6-4114-917E-345E2E083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0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6A93F0-78D3-336C-C00B-5359F8C8E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C0769-642C-4B48-AD3E-C1C531F9ACF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6447EF-376E-234A-D10F-B9AF86D73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381309-30A7-3A29-7DD6-2C40DF1AC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6867E-F7A6-4114-917E-345E2E083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14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F8DD7-E448-EDB0-68EC-F9AB72E33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14FE2-8F51-5BD8-06C0-4B72E8AFB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262A7E-F93D-2DB7-EE77-1FC360866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F880D-F4D2-456C-6E66-35A3A4C30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C0769-642C-4B48-AD3E-C1C531F9ACF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A42755-B83B-2006-4A16-2A0685A65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E7AFF0-894B-BA9D-98A9-EED8FA39C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6867E-F7A6-4114-917E-345E2E083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20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EA7F3-B315-BBE5-5798-B8E306D2F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F5FAEE-B97B-47F8-3168-112AF94016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23D70A-A01D-9848-268D-8B48D735F5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709DDE-0EC2-3122-313D-992E62669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C0769-642C-4B48-AD3E-C1C531F9ACF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9AB58-683A-A3B0-0327-1B2CD8B97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E1E2E1-B649-187C-FC24-D9024349B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6867E-F7A6-4114-917E-345E2E083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0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8A6411-A4D7-59A8-F5AE-C3B298C3B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D696FD-B2BC-0BC7-263C-ED847B018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228C6-3955-BEE7-8139-380FF5A21E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C0769-642C-4B48-AD3E-C1C531F9ACF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2BA29-B836-BDEB-7DD0-625C21FF9F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A49DB-E062-EAC6-974E-AF30CC42DD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6867E-F7A6-4114-917E-345E2E083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1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FE68A-94DC-5F8D-182B-465DE54A62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Experiment Design Comparison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B70811-0837-A546-83EC-B116474BC1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r>
              <a:rPr lang="en-US" dirty="0"/>
              <a:t>Sadia Afrin Purba</a:t>
            </a:r>
          </a:p>
        </p:txBody>
      </p:sp>
    </p:spTree>
    <p:extLst>
      <p:ext uri="{BB962C8B-B14F-4D97-AF65-F5344CB8AC3E}">
        <p14:creationId xmlns:p14="http://schemas.microsoft.com/office/powerpoint/2010/main" val="345962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88E9EA-24D7-8A7C-9E5F-AC4A558E89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C04F9A0-CB64-7B1C-E25E-248E0B906F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53712"/>
              </p:ext>
            </p:extLst>
          </p:nvPr>
        </p:nvGraphicFramePr>
        <p:xfrm>
          <a:off x="857052" y="67054"/>
          <a:ext cx="4610496" cy="6746752"/>
        </p:xfrm>
        <a:graphic>
          <a:graphicData uri="http://schemas.openxmlformats.org/drawingml/2006/table">
            <a:tbl>
              <a:tblPr/>
              <a:tblGrid>
                <a:gridCol w="1152624">
                  <a:extLst>
                    <a:ext uri="{9D8B030D-6E8A-4147-A177-3AD203B41FA5}">
                      <a16:colId xmlns:a16="http://schemas.microsoft.com/office/drawing/2014/main" val="1773394000"/>
                    </a:ext>
                  </a:extLst>
                </a:gridCol>
                <a:gridCol w="1152624">
                  <a:extLst>
                    <a:ext uri="{9D8B030D-6E8A-4147-A177-3AD203B41FA5}">
                      <a16:colId xmlns:a16="http://schemas.microsoft.com/office/drawing/2014/main" val="513035538"/>
                    </a:ext>
                  </a:extLst>
                </a:gridCol>
                <a:gridCol w="1152624">
                  <a:extLst>
                    <a:ext uri="{9D8B030D-6E8A-4147-A177-3AD203B41FA5}">
                      <a16:colId xmlns:a16="http://schemas.microsoft.com/office/drawing/2014/main" val="1136644371"/>
                    </a:ext>
                  </a:extLst>
                </a:gridCol>
                <a:gridCol w="1152624">
                  <a:extLst>
                    <a:ext uri="{9D8B030D-6E8A-4147-A177-3AD203B41FA5}">
                      <a16:colId xmlns:a16="http://schemas.microsoft.com/office/drawing/2014/main" val="432516772"/>
                    </a:ext>
                  </a:extLst>
                </a:gridCol>
              </a:tblGrid>
              <a:tr h="249429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latin typeface="+mn-lt"/>
                          <a:cs typeface="Arial" panose="020B0604020202020204" pitchFamily="34" charset="0"/>
                        </a:rPr>
                        <a:t>Set-08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latin typeface="+mn-lt"/>
                          <a:cs typeface="Arial" panose="020B0604020202020204" pitchFamily="34" charset="0"/>
                        </a:rPr>
                        <a:t>Generic RBM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03735"/>
                  </a:ext>
                </a:extLst>
              </a:tr>
              <a:tr h="367857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Variables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[1] ML tools RBM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[2] ML tools RBM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[3] Mahdi's QRBM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806121"/>
                  </a:ext>
                </a:extLst>
              </a:tr>
              <a:tr h="224801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+mn-lt"/>
                          <a:cs typeface="Arial" panose="020B0604020202020204" pitchFamily="34" charset="0"/>
                        </a:rPr>
                        <a:t>n_features</a:t>
                      </a:r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010305"/>
                  </a:ext>
                </a:extLst>
              </a:tr>
              <a:tr h="224801">
                <a:tc>
                  <a:txBody>
                    <a:bodyPr/>
                    <a:lstStyle/>
                    <a:p>
                      <a:r>
                        <a:rPr lang="en-US" sz="1050">
                          <a:latin typeface="+mn-lt"/>
                          <a:cs typeface="Arial" panose="020B0604020202020204" pitchFamily="34" charset="0"/>
                        </a:rPr>
                        <a:t>n_hidden_layer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540264"/>
                  </a:ext>
                </a:extLst>
              </a:tr>
              <a:tr h="224801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+mn-lt"/>
                          <a:cs typeface="Arial" panose="020B0604020202020204" pitchFamily="34" charset="0"/>
                        </a:rPr>
                        <a:t>n_visible_layer</a:t>
                      </a:r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9349922"/>
                  </a:ext>
                </a:extLst>
              </a:tr>
              <a:tr h="224801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+mn-lt"/>
                          <a:cs typeface="Arial" panose="020B0604020202020204" pitchFamily="34" charset="0"/>
                        </a:rPr>
                        <a:t>learning_rate</a:t>
                      </a:r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0.01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0.01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0.01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453503"/>
                  </a:ext>
                </a:extLst>
              </a:tr>
              <a:tr h="224801">
                <a:tc>
                  <a:txBody>
                    <a:bodyPr/>
                    <a:lstStyle/>
                    <a:p>
                      <a:r>
                        <a:rPr lang="en-US" sz="1050">
                          <a:latin typeface="+mn-lt"/>
                          <a:cs typeface="Arial" panose="020B0604020202020204" pitchFamily="34" charset="0"/>
                        </a:rPr>
                        <a:t>epoch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4101216"/>
                  </a:ext>
                </a:extLst>
              </a:tr>
              <a:tr h="1083134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+mn-lt"/>
                          <a:cs typeface="Arial" panose="020B0604020202020204" pitchFamily="34" charset="0"/>
                        </a:rPr>
                        <a:t>batch_size</a:t>
                      </a:r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NONE (in each epoch, one by one training data is used, there was not any batch-wise operation)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104189"/>
                  </a:ext>
                </a:extLst>
              </a:tr>
              <a:tr h="552153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RBM Learning algorithm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Persistent contrastive divergence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Persistent contrastive divergence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Contrastive divergence</a:t>
                      </a:r>
                    </a:p>
                    <a:p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3354625"/>
                  </a:ext>
                </a:extLst>
              </a:tr>
              <a:tr h="1016602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Sampling Technique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Gibbs sampling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Gibbs sampling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Simulated annealing sampling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9624866"/>
                  </a:ext>
                </a:extLst>
              </a:tr>
              <a:tr h="670470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Evaluation Function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Mean Squared Error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Mean Squared Error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Mean Squared Error</a:t>
                      </a:r>
                    </a:p>
                    <a:p>
                      <a:pPr algn="l"/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716704"/>
                  </a:ext>
                </a:extLst>
              </a:tr>
              <a:tr h="224801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# of training 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300,000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535217"/>
                  </a:ext>
                </a:extLst>
              </a:tr>
              <a:tr h="224801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# of experiments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4797345"/>
                  </a:ext>
                </a:extLst>
              </a:tr>
              <a:tr h="224801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Average </a:t>
                      </a:r>
                      <a:r>
                        <a:rPr lang="en-US" sz="1050" dirty="0" err="1">
                          <a:latin typeface="+mn-lt"/>
                          <a:cs typeface="Arial" panose="020B0604020202020204" pitchFamily="34" charset="0"/>
                        </a:rPr>
                        <a:t>train_err</a:t>
                      </a:r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25.035860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33.9734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9.7751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009817"/>
                  </a:ext>
                </a:extLst>
              </a:tr>
              <a:tr h="224801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Average </a:t>
                      </a:r>
                      <a:r>
                        <a:rPr lang="en-US" sz="1050" dirty="0" err="1">
                          <a:latin typeface="+mn-lt"/>
                          <a:cs typeface="Arial" panose="020B0604020202020204" pitchFamily="34" charset="0"/>
                        </a:rPr>
                        <a:t>dev_err</a:t>
                      </a:r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25.045548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33.9492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9.7754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2450861"/>
                  </a:ext>
                </a:extLst>
              </a:tr>
              <a:tr h="224801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Average </a:t>
                      </a:r>
                      <a:r>
                        <a:rPr lang="en-US" sz="1050" dirty="0" err="1">
                          <a:latin typeface="+mn-lt"/>
                          <a:cs typeface="Arial" panose="020B0604020202020204" pitchFamily="34" charset="0"/>
                        </a:rPr>
                        <a:t>eval_err</a:t>
                      </a: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25.046822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33.9494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9.7778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7932400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30F52E2-90BA-27DB-FD92-A3DFC1603D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317650"/>
              </p:ext>
            </p:extLst>
          </p:nvPr>
        </p:nvGraphicFramePr>
        <p:xfrm>
          <a:off x="7061460" y="67054"/>
          <a:ext cx="4610496" cy="6746752"/>
        </p:xfrm>
        <a:graphic>
          <a:graphicData uri="http://schemas.openxmlformats.org/drawingml/2006/table">
            <a:tbl>
              <a:tblPr/>
              <a:tblGrid>
                <a:gridCol w="1152624">
                  <a:extLst>
                    <a:ext uri="{9D8B030D-6E8A-4147-A177-3AD203B41FA5}">
                      <a16:colId xmlns:a16="http://schemas.microsoft.com/office/drawing/2014/main" val="1773394000"/>
                    </a:ext>
                  </a:extLst>
                </a:gridCol>
                <a:gridCol w="1152624">
                  <a:extLst>
                    <a:ext uri="{9D8B030D-6E8A-4147-A177-3AD203B41FA5}">
                      <a16:colId xmlns:a16="http://schemas.microsoft.com/office/drawing/2014/main" val="513035538"/>
                    </a:ext>
                  </a:extLst>
                </a:gridCol>
                <a:gridCol w="1152624">
                  <a:extLst>
                    <a:ext uri="{9D8B030D-6E8A-4147-A177-3AD203B41FA5}">
                      <a16:colId xmlns:a16="http://schemas.microsoft.com/office/drawing/2014/main" val="1136644371"/>
                    </a:ext>
                  </a:extLst>
                </a:gridCol>
                <a:gridCol w="1152624">
                  <a:extLst>
                    <a:ext uri="{9D8B030D-6E8A-4147-A177-3AD203B41FA5}">
                      <a16:colId xmlns:a16="http://schemas.microsoft.com/office/drawing/2014/main" val="432516772"/>
                    </a:ext>
                  </a:extLst>
                </a:gridCol>
              </a:tblGrid>
              <a:tr h="249429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latin typeface="+mn-lt"/>
                          <a:cs typeface="Arial" panose="020B0604020202020204" pitchFamily="34" charset="0"/>
                        </a:rPr>
                        <a:t>Set-09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latin typeface="+mn-lt"/>
                          <a:cs typeface="Arial" panose="020B0604020202020204" pitchFamily="34" charset="0"/>
                        </a:rPr>
                        <a:t>Generic RBM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03735"/>
                  </a:ext>
                </a:extLst>
              </a:tr>
              <a:tr h="367857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Variables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[1] ML tools RBM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[2] ML tools RBM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[3] Mahdi's QRBM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806121"/>
                  </a:ext>
                </a:extLst>
              </a:tr>
              <a:tr h="224801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+mn-lt"/>
                          <a:cs typeface="Arial" panose="020B0604020202020204" pitchFamily="34" charset="0"/>
                        </a:rPr>
                        <a:t>n_features</a:t>
                      </a:r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010305"/>
                  </a:ext>
                </a:extLst>
              </a:tr>
              <a:tr h="224801">
                <a:tc>
                  <a:txBody>
                    <a:bodyPr/>
                    <a:lstStyle/>
                    <a:p>
                      <a:r>
                        <a:rPr lang="en-US" sz="1050">
                          <a:latin typeface="+mn-lt"/>
                          <a:cs typeface="Arial" panose="020B0604020202020204" pitchFamily="34" charset="0"/>
                        </a:rPr>
                        <a:t>n_hidden_layer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540264"/>
                  </a:ext>
                </a:extLst>
              </a:tr>
              <a:tr h="224801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+mn-lt"/>
                          <a:cs typeface="Arial" panose="020B0604020202020204" pitchFamily="34" charset="0"/>
                        </a:rPr>
                        <a:t>n_visible_layer</a:t>
                      </a:r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9349922"/>
                  </a:ext>
                </a:extLst>
              </a:tr>
              <a:tr h="224801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+mn-lt"/>
                          <a:cs typeface="Arial" panose="020B0604020202020204" pitchFamily="34" charset="0"/>
                        </a:rPr>
                        <a:t>learning_rate</a:t>
                      </a:r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0.01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0.01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0.01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453503"/>
                  </a:ext>
                </a:extLst>
              </a:tr>
              <a:tr h="224801">
                <a:tc>
                  <a:txBody>
                    <a:bodyPr/>
                    <a:lstStyle/>
                    <a:p>
                      <a:r>
                        <a:rPr lang="en-US" sz="1050">
                          <a:latin typeface="+mn-lt"/>
                          <a:cs typeface="Arial" panose="020B0604020202020204" pitchFamily="34" charset="0"/>
                        </a:rPr>
                        <a:t>epoch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4101216"/>
                  </a:ext>
                </a:extLst>
              </a:tr>
              <a:tr h="1083134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+mn-lt"/>
                          <a:cs typeface="Arial" panose="020B0604020202020204" pitchFamily="34" charset="0"/>
                        </a:rPr>
                        <a:t>batch_size</a:t>
                      </a:r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NONE (in each epoch, one by one training data is used, there was not any batch-wise operation)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104189"/>
                  </a:ext>
                </a:extLst>
              </a:tr>
              <a:tr h="552153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RBM Learning algorithm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Persistent contrastive divergence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Persistent contrastive divergence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Contrastive divergence</a:t>
                      </a:r>
                    </a:p>
                    <a:p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3354625"/>
                  </a:ext>
                </a:extLst>
              </a:tr>
              <a:tr h="1016602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Sampling Technique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Gibbs sampling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Gibbs sampling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Simulated annealing sampling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9624866"/>
                  </a:ext>
                </a:extLst>
              </a:tr>
              <a:tr h="670470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Evaluation Function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Mean Squared Error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Mean Squared Error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Mean Squared Error</a:t>
                      </a:r>
                    </a:p>
                    <a:p>
                      <a:pPr algn="l"/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716704"/>
                  </a:ext>
                </a:extLst>
              </a:tr>
              <a:tr h="224801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# of training 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500,000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535217"/>
                  </a:ext>
                </a:extLst>
              </a:tr>
              <a:tr h="224801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# of experiments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4797345"/>
                  </a:ext>
                </a:extLst>
              </a:tr>
              <a:tr h="224801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Average </a:t>
                      </a:r>
                      <a:r>
                        <a:rPr lang="en-US" sz="1050" dirty="0" err="1">
                          <a:latin typeface="+mn-lt"/>
                          <a:cs typeface="Arial" panose="020B0604020202020204" pitchFamily="34" charset="0"/>
                        </a:rPr>
                        <a:t>train_err</a:t>
                      </a:r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28.28418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34.6480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9.9613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009817"/>
                  </a:ext>
                </a:extLst>
              </a:tr>
              <a:tr h="224801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Average </a:t>
                      </a:r>
                      <a:r>
                        <a:rPr lang="en-US" sz="1050" dirty="0" err="1">
                          <a:latin typeface="+mn-lt"/>
                          <a:cs typeface="Arial" panose="020B0604020202020204" pitchFamily="34" charset="0"/>
                        </a:rPr>
                        <a:t>dev_err</a:t>
                      </a:r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28.12582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34.6543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10.128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2450861"/>
                  </a:ext>
                </a:extLst>
              </a:tr>
              <a:tr h="224801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Average </a:t>
                      </a:r>
                      <a:r>
                        <a:rPr lang="en-US" sz="1050" dirty="0" err="1">
                          <a:latin typeface="+mn-lt"/>
                          <a:cs typeface="Arial" panose="020B0604020202020204" pitchFamily="34" charset="0"/>
                        </a:rPr>
                        <a:t>eval_err</a:t>
                      </a: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28.21323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34.6693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10.088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7932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214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F52D912-63C7-412F-CD93-3462CBB0C3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851748"/>
              </p:ext>
            </p:extLst>
          </p:nvPr>
        </p:nvGraphicFramePr>
        <p:xfrm>
          <a:off x="875906" y="128301"/>
          <a:ext cx="10737916" cy="6601398"/>
        </p:xfrm>
        <a:graphic>
          <a:graphicData uri="http://schemas.openxmlformats.org/drawingml/2006/table">
            <a:tbl>
              <a:tblPr/>
              <a:tblGrid>
                <a:gridCol w="1533988">
                  <a:extLst>
                    <a:ext uri="{9D8B030D-6E8A-4147-A177-3AD203B41FA5}">
                      <a16:colId xmlns:a16="http://schemas.microsoft.com/office/drawing/2014/main" val="1773394000"/>
                    </a:ext>
                  </a:extLst>
                </a:gridCol>
                <a:gridCol w="1533988">
                  <a:extLst>
                    <a:ext uri="{9D8B030D-6E8A-4147-A177-3AD203B41FA5}">
                      <a16:colId xmlns:a16="http://schemas.microsoft.com/office/drawing/2014/main" val="513035538"/>
                    </a:ext>
                  </a:extLst>
                </a:gridCol>
                <a:gridCol w="1533988">
                  <a:extLst>
                    <a:ext uri="{9D8B030D-6E8A-4147-A177-3AD203B41FA5}">
                      <a16:colId xmlns:a16="http://schemas.microsoft.com/office/drawing/2014/main" val="3887527445"/>
                    </a:ext>
                  </a:extLst>
                </a:gridCol>
                <a:gridCol w="1533988">
                  <a:extLst>
                    <a:ext uri="{9D8B030D-6E8A-4147-A177-3AD203B41FA5}">
                      <a16:colId xmlns:a16="http://schemas.microsoft.com/office/drawing/2014/main" val="432516772"/>
                    </a:ext>
                  </a:extLst>
                </a:gridCol>
                <a:gridCol w="1533988">
                  <a:extLst>
                    <a:ext uri="{9D8B030D-6E8A-4147-A177-3AD203B41FA5}">
                      <a16:colId xmlns:a16="http://schemas.microsoft.com/office/drawing/2014/main" val="1758756987"/>
                    </a:ext>
                  </a:extLst>
                </a:gridCol>
                <a:gridCol w="1533988">
                  <a:extLst>
                    <a:ext uri="{9D8B030D-6E8A-4147-A177-3AD203B41FA5}">
                      <a16:colId xmlns:a16="http://schemas.microsoft.com/office/drawing/2014/main" val="2170856888"/>
                    </a:ext>
                  </a:extLst>
                </a:gridCol>
                <a:gridCol w="1533988">
                  <a:extLst>
                    <a:ext uri="{9D8B030D-6E8A-4147-A177-3AD203B41FA5}">
                      <a16:colId xmlns:a16="http://schemas.microsoft.com/office/drawing/2014/main" val="2539658847"/>
                    </a:ext>
                  </a:extLst>
                </a:gridCol>
              </a:tblGrid>
              <a:tr h="279008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latin typeface="+mn-lt"/>
                          <a:cs typeface="Arial" panose="020B0604020202020204" pitchFamily="34" charset="0"/>
                        </a:rPr>
                        <a:t>Set-10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latin typeface="+mn-lt"/>
                          <a:cs typeface="Arial" panose="020B0604020202020204" pitchFamily="34" charset="0"/>
                        </a:rPr>
                        <a:t>Generic RBM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latin typeface="+mn-lt"/>
                          <a:cs typeface="Arial" panose="020B0604020202020204" pitchFamily="34" charset="0"/>
                        </a:rPr>
                        <a:t>RBM as classifier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03735"/>
                  </a:ext>
                </a:extLst>
              </a:tr>
              <a:tr h="352932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Variables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[1] ML tools RBM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[2] ML tools RBM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[3] Mahdi's QRBM_50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[4] Mahdi's QRBM_2000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[5] ML Tools RBM + KNN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[6] Mahdi's QRBM + KNN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806121"/>
                  </a:ext>
                </a:extLst>
              </a:tr>
              <a:tr h="220582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+mn-lt"/>
                          <a:cs typeface="Arial" panose="020B0604020202020204" pitchFamily="34" charset="0"/>
                        </a:rPr>
                        <a:t>n_features</a:t>
                      </a:r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010305"/>
                  </a:ext>
                </a:extLst>
              </a:tr>
              <a:tr h="220582">
                <a:tc>
                  <a:txBody>
                    <a:bodyPr/>
                    <a:lstStyle/>
                    <a:p>
                      <a:r>
                        <a:rPr lang="en-US" sz="1050">
                          <a:latin typeface="+mn-lt"/>
                          <a:cs typeface="Arial" panose="020B0604020202020204" pitchFamily="34" charset="0"/>
                        </a:rPr>
                        <a:t>n_hidden_layer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540264"/>
                  </a:ext>
                </a:extLst>
              </a:tr>
              <a:tr h="220582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+mn-lt"/>
                          <a:cs typeface="Arial" panose="020B0604020202020204" pitchFamily="34" charset="0"/>
                        </a:rPr>
                        <a:t>n_visible_layer</a:t>
                      </a:r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9349922"/>
                  </a:ext>
                </a:extLst>
              </a:tr>
              <a:tr h="220582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+mn-lt"/>
                          <a:cs typeface="Arial" panose="020B0604020202020204" pitchFamily="34" charset="0"/>
                        </a:rPr>
                        <a:t>learning_rate</a:t>
                      </a:r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0.01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0.01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0.01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0.01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0.01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0.01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453503"/>
                  </a:ext>
                </a:extLst>
              </a:tr>
              <a:tr h="220582">
                <a:tc>
                  <a:txBody>
                    <a:bodyPr/>
                    <a:lstStyle/>
                    <a:p>
                      <a:r>
                        <a:rPr lang="en-US" sz="1050">
                          <a:latin typeface="+mn-lt"/>
                          <a:cs typeface="Arial" panose="020B0604020202020204" pitchFamily="34" charset="0"/>
                        </a:rPr>
                        <a:t>epoch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4101216"/>
                  </a:ext>
                </a:extLst>
              </a:tr>
              <a:tr h="882330">
                <a:tc>
                  <a:txBody>
                    <a:bodyPr/>
                    <a:lstStyle/>
                    <a:p>
                      <a:r>
                        <a:rPr lang="en-US" sz="1050" dirty="0" err="1">
                          <a:latin typeface="+mn-lt"/>
                          <a:cs typeface="Arial" panose="020B0604020202020204" pitchFamily="34" charset="0"/>
                        </a:rPr>
                        <a:t>batch_size</a:t>
                      </a:r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256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256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NONE (in each epoch, one by one training data is used, there was not any batch-wise operation)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NONE (in each epoch, one by one training data is used, there was not any batch-wise operation)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NONE (in each epoch, one by one training data is used, there was not any batch-wise operation)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104189"/>
                  </a:ext>
                </a:extLst>
              </a:tr>
              <a:tr h="617631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RBM Learning algorithm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Persistent contrastive divergence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Persistent contrastive divergence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Contrastive divergence</a:t>
                      </a:r>
                    </a:p>
                    <a:p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Contrastive divergence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Persistent contrastive divergence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Contrastive divergence</a:t>
                      </a:r>
                    </a:p>
                    <a:p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3354625"/>
                  </a:ext>
                </a:extLst>
              </a:tr>
              <a:tr h="1137159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Sampling Technique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dirty="0">
                          <a:solidFill>
                            <a:srgbClr val="22283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Gibbs sampling </a:t>
                      </a:r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dirty="0">
                          <a:solidFill>
                            <a:srgbClr val="22283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Gibbs sampling </a:t>
                      </a:r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Simulated annealing sampling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Simulated annealing sampling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Gibbs sampling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Simulated annealing sampling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9624866"/>
                  </a:ext>
                </a:extLst>
              </a:tr>
              <a:tr h="749980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Evaluation Function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Mean Squared Error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Mean Squared Error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Mean Squared Error</a:t>
                      </a:r>
                    </a:p>
                    <a:p>
                      <a:pPr algn="l"/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Mean Squared Error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Error rate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Error rate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716704"/>
                  </a:ext>
                </a:extLst>
              </a:tr>
              <a:tr h="220582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# of training 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2000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535217"/>
                  </a:ext>
                </a:extLst>
              </a:tr>
              <a:tr h="220582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# of experiments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4797345"/>
                  </a:ext>
                </a:extLst>
              </a:tr>
              <a:tr h="220582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Average </a:t>
                      </a:r>
                      <a:r>
                        <a:rPr lang="en-US" sz="1050" dirty="0" err="1">
                          <a:latin typeface="+mn-lt"/>
                          <a:cs typeface="Arial" panose="020B0604020202020204" pitchFamily="34" charset="0"/>
                        </a:rPr>
                        <a:t>train_err</a:t>
                      </a:r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25.42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34.7476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10.132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7.4382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6.752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46.692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009817"/>
                  </a:ext>
                </a:extLst>
              </a:tr>
              <a:tr h="220582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Average </a:t>
                      </a:r>
                      <a:r>
                        <a:rPr lang="en-US" sz="1050" dirty="0" err="1">
                          <a:latin typeface="+mn-lt"/>
                          <a:cs typeface="Arial" panose="020B0604020202020204" pitchFamily="34" charset="0"/>
                        </a:rPr>
                        <a:t>dev_err</a:t>
                      </a:r>
                      <a:endParaRPr lang="en-US" sz="105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25.47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34.5173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10.183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7.4345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40.218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49.48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2450861"/>
                  </a:ext>
                </a:extLst>
              </a:tr>
              <a:tr h="220582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Average </a:t>
                      </a:r>
                      <a:r>
                        <a:rPr lang="en-US" sz="1050" dirty="0" err="1">
                          <a:latin typeface="+mn-lt"/>
                          <a:cs typeface="Arial" panose="020B0604020202020204" pitchFamily="34" charset="0"/>
                        </a:rPr>
                        <a:t>eval_err</a:t>
                      </a:r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25.43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34.3803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10.200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7.3806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34.708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+mn-lt"/>
                          <a:cs typeface="Arial" panose="020B0604020202020204" pitchFamily="34" charset="0"/>
                        </a:rPr>
                        <a:t>49.85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7932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2799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7770</TotalTime>
  <Words>560</Words>
  <Application>Microsoft Office PowerPoint</Application>
  <PresentationFormat>Widescreen</PresentationFormat>
  <Paragraphs>234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Experiment Design Comparison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Sadia Afrin Purba</dc:creator>
  <cp:lastModifiedBy>Sadia Afrin Purba</cp:lastModifiedBy>
  <cp:revision>11</cp:revision>
  <dcterms:created xsi:type="dcterms:W3CDTF">2024-09-12T01:13:00Z</dcterms:created>
  <dcterms:modified xsi:type="dcterms:W3CDTF">2024-11-01T16:06:10Z</dcterms:modified>
</cp:coreProperties>
</file>