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257" r:id="rId4"/>
    <p:sldId id="262" r:id="rId5"/>
    <p:sldId id="258" r:id="rId6"/>
    <p:sldId id="261" r:id="rId7"/>
    <p:sldId id="259"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4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080" autoAdjust="0"/>
  </p:normalViewPr>
  <p:slideViewPr>
    <p:cSldViewPr snapToGrid="0">
      <p:cViewPr varScale="1">
        <p:scale>
          <a:sx n="119" d="100"/>
          <a:sy n="119" d="100"/>
        </p:scale>
        <p:origin x="27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05CFA0-0988-4FAA-8597-D20B88B37199}" type="datetimeFigureOut">
              <a:rPr lang="en-US" smtClean="0"/>
              <a:t>10/24/2024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1D4433-5240-4612-880A-142ECC2F8EF9}" type="slidenum">
              <a:rPr lang="en-US" smtClean="0"/>
              <a:t>‹#›</a:t>
            </a:fld>
            <a:endParaRPr lang="en-US"/>
          </a:p>
        </p:txBody>
      </p:sp>
    </p:spTree>
    <p:extLst>
      <p:ext uri="{BB962C8B-B14F-4D97-AF65-F5344CB8AC3E}">
        <p14:creationId xmlns:p14="http://schemas.microsoft.com/office/powerpoint/2010/main" val="2433249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1D4433-5240-4612-880A-142ECC2F8EF9}" type="slidenum">
              <a:rPr lang="en-US" smtClean="0"/>
              <a:t>6</a:t>
            </a:fld>
            <a:endParaRPr lang="en-US"/>
          </a:p>
        </p:txBody>
      </p:sp>
    </p:spTree>
    <p:extLst>
      <p:ext uri="{BB962C8B-B14F-4D97-AF65-F5344CB8AC3E}">
        <p14:creationId xmlns:p14="http://schemas.microsoft.com/office/powerpoint/2010/main" val="556489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47B71-101C-8A66-9ACA-88591C5B5D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8537B4-51CF-6B9B-91E9-4E2DE897B9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875999-D483-A3C5-25AE-422FB100F7F2}"/>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5" name="Footer Placeholder 4">
            <a:extLst>
              <a:ext uri="{FF2B5EF4-FFF2-40B4-BE49-F238E27FC236}">
                <a16:creationId xmlns:a16="http://schemas.microsoft.com/office/drawing/2014/main" id="{3F3AE8D9-269D-E869-FCBD-5EF586D93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513507-4EFC-8307-C651-CC4E2858B452}"/>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1728005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79EFD-6A9E-C366-9ABD-24776187C6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5086BC-4138-30F6-EF21-71E4A9DF8D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2280D6-DDF4-505A-4E86-C8C774AF0094}"/>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5" name="Footer Placeholder 4">
            <a:extLst>
              <a:ext uri="{FF2B5EF4-FFF2-40B4-BE49-F238E27FC236}">
                <a16:creationId xmlns:a16="http://schemas.microsoft.com/office/drawing/2014/main" id="{A119F0BF-BAA5-EFEC-09F1-4CC96B8340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17CDC8-D003-0AA3-BD0B-C309EAED11CF}"/>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76905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3FA975-233C-D49F-D137-DDAA505F96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064642-CA9D-C4F2-1C95-59EFD89389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F8B842-8F70-9765-0083-38C3382CF90A}"/>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5" name="Footer Placeholder 4">
            <a:extLst>
              <a:ext uri="{FF2B5EF4-FFF2-40B4-BE49-F238E27FC236}">
                <a16:creationId xmlns:a16="http://schemas.microsoft.com/office/drawing/2014/main" id="{B1F612AA-BEB4-A501-3186-ED12B2873F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6D5D0-4073-C9A3-3CA9-8517E3381343}"/>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281395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FBA65-05CE-E3A0-8408-9DB35A26B2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9D00A9-91E1-A429-4670-83D0AF939F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549F0-BA97-6B99-954D-6FA587976655}"/>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5" name="Footer Placeholder 4">
            <a:extLst>
              <a:ext uri="{FF2B5EF4-FFF2-40B4-BE49-F238E27FC236}">
                <a16:creationId xmlns:a16="http://schemas.microsoft.com/office/drawing/2014/main" id="{603FD08F-637B-490E-D09D-1BBE975A90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31EF2-CACF-59B8-D5C8-29CD709089A0}"/>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1966729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786BD-000D-B881-BF27-3D92D789B4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E1C19A-BECF-4F70-764B-BE6139558D6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7986E2-5DB0-57FB-8419-B6DC60FAD197}"/>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5" name="Footer Placeholder 4">
            <a:extLst>
              <a:ext uri="{FF2B5EF4-FFF2-40B4-BE49-F238E27FC236}">
                <a16:creationId xmlns:a16="http://schemas.microsoft.com/office/drawing/2014/main" id="{EBE48514-CD43-8903-A8D0-53DEC80111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3C788A-E1C7-48FB-8ED3-A89E8E4D2339}"/>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1482704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AF0D-2050-FAB2-FC97-AE16A488BE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4D3E0A-00BE-896B-9B1E-BECFA6D157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E0805F-8052-BFA4-1AD2-BD6D688716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948917-40BD-64C5-B6D6-656A33D9593E}"/>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6" name="Footer Placeholder 5">
            <a:extLst>
              <a:ext uri="{FF2B5EF4-FFF2-40B4-BE49-F238E27FC236}">
                <a16:creationId xmlns:a16="http://schemas.microsoft.com/office/drawing/2014/main" id="{4EBD2944-B126-0CB3-D6A4-2B57092A44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D07B22-3333-63BC-F755-3F4D944EA44F}"/>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38471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B7F5-E063-C5F4-6AD1-B1802BB533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7FEC6F-A76B-0D88-C52F-E3BBBD2F20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0C15-F6B3-8A0C-9B16-529DCC1CD6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8C53F0-F469-2E02-98E4-6D0DE01C56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BD5ED2-D981-B344-B61B-FAD23231FD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479DF5-E0EC-33D8-9F09-6B800BEDE0DF}"/>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8" name="Footer Placeholder 7">
            <a:extLst>
              <a:ext uri="{FF2B5EF4-FFF2-40B4-BE49-F238E27FC236}">
                <a16:creationId xmlns:a16="http://schemas.microsoft.com/office/drawing/2014/main" id="{549D22DD-9CC0-99BA-B77A-4106B5407F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ED1B40-8F5B-0119-07C0-28BCE94D275C}"/>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2768719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BBF7F-39EF-E220-5149-9DA4C17DB0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713945-8EC6-436C-9C0B-383836FDED0C}"/>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4" name="Footer Placeholder 3">
            <a:extLst>
              <a:ext uri="{FF2B5EF4-FFF2-40B4-BE49-F238E27FC236}">
                <a16:creationId xmlns:a16="http://schemas.microsoft.com/office/drawing/2014/main" id="{B602D599-0B73-4BA4-D388-4A8F9D298D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F1F84D-C658-1A7D-A9C0-40EDB89460E0}"/>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2613361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8A0DC-9F3C-D66B-F4BC-9E129CE65B5A}"/>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3" name="Footer Placeholder 2">
            <a:extLst>
              <a:ext uri="{FF2B5EF4-FFF2-40B4-BE49-F238E27FC236}">
                <a16:creationId xmlns:a16="http://schemas.microsoft.com/office/drawing/2014/main" id="{93140CDA-6127-C1D0-EB6D-90523FECFD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E32442-2C1E-ACDF-83A8-FA304CFB35DA}"/>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3595051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0B8F1-C6C4-7D58-6221-834A6C34A6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BA31AF-364E-8BA7-1759-8F53C32C12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5CCBB6-60FD-BFFA-EB8E-AC65482A0F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977BD5-4C9F-F607-D4F4-91553EB134E8}"/>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6" name="Footer Placeholder 5">
            <a:extLst>
              <a:ext uri="{FF2B5EF4-FFF2-40B4-BE49-F238E27FC236}">
                <a16:creationId xmlns:a16="http://schemas.microsoft.com/office/drawing/2014/main" id="{541333ED-BF7F-A638-00D9-C9ABF6B672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060280-003F-DFBC-338B-801CD1F554EB}"/>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3164871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DA7A6-708F-64EA-E5F9-46520EC9F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DB58F2-0914-E155-4797-A54088D4E4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64E927-724E-660C-9D8C-4CB8ED6F4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F40619-C1D1-E5EA-1D45-A5888AC0F5AE}"/>
              </a:ext>
            </a:extLst>
          </p:cNvPr>
          <p:cNvSpPr>
            <a:spLocks noGrp="1"/>
          </p:cNvSpPr>
          <p:nvPr>
            <p:ph type="dt" sz="half" idx="10"/>
          </p:nvPr>
        </p:nvSpPr>
        <p:spPr/>
        <p:txBody>
          <a:bodyPr/>
          <a:lstStyle/>
          <a:p>
            <a:fld id="{B4264F64-0256-45AB-9AC0-84BD4F880A30}" type="datetimeFigureOut">
              <a:rPr lang="en-US" smtClean="0"/>
              <a:t>10/24/2024</a:t>
            </a:fld>
            <a:endParaRPr lang="en-US"/>
          </a:p>
        </p:txBody>
      </p:sp>
      <p:sp>
        <p:nvSpPr>
          <p:cNvPr id="6" name="Footer Placeholder 5">
            <a:extLst>
              <a:ext uri="{FF2B5EF4-FFF2-40B4-BE49-F238E27FC236}">
                <a16:creationId xmlns:a16="http://schemas.microsoft.com/office/drawing/2014/main" id="{63C5BE03-10DB-F353-6E0F-4A3E96AD47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D33354-D690-F3F0-D69D-087D3790BD25}"/>
              </a:ext>
            </a:extLst>
          </p:cNvPr>
          <p:cNvSpPr>
            <a:spLocks noGrp="1"/>
          </p:cNvSpPr>
          <p:nvPr>
            <p:ph type="sldNum" sz="quarter" idx="12"/>
          </p:nvPr>
        </p:nvSpPr>
        <p:spPr/>
        <p:txBody>
          <a:bodyPr/>
          <a:lstStyle/>
          <a:p>
            <a:fld id="{9FD7B599-5EED-40B4-A31B-FB213A2C9FC6}" type="slidenum">
              <a:rPr lang="en-US" smtClean="0"/>
              <a:t>‹#›</a:t>
            </a:fld>
            <a:endParaRPr lang="en-US"/>
          </a:p>
        </p:txBody>
      </p:sp>
    </p:spTree>
    <p:extLst>
      <p:ext uri="{BB962C8B-B14F-4D97-AF65-F5344CB8AC3E}">
        <p14:creationId xmlns:p14="http://schemas.microsoft.com/office/powerpoint/2010/main" val="1601121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3AC6CA-F0F5-96B6-E540-81E402F130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6A367E-AEA4-EFB5-8C0F-3B590B6962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D3C3DC-9292-C76B-BC4E-792C8086AF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4264F64-0256-45AB-9AC0-84BD4F880A30}" type="datetimeFigureOut">
              <a:rPr lang="en-US" smtClean="0"/>
              <a:t>10/24/2024</a:t>
            </a:fld>
            <a:endParaRPr lang="en-US"/>
          </a:p>
        </p:txBody>
      </p:sp>
      <p:sp>
        <p:nvSpPr>
          <p:cNvPr id="5" name="Footer Placeholder 4">
            <a:extLst>
              <a:ext uri="{FF2B5EF4-FFF2-40B4-BE49-F238E27FC236}">
                <a16:creationId xmlns:a16="http://schemas.microsoft.com/office/drawing/2014/main" id="{19BDA148-FBE0-B669-7E99-3AF1A725C4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B30CE78-5660-574E-3752-0B9A6382B7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D7B599-5EED-40B4-A31B-FB213A2C9FC6}" type="slidenum">
              <a:rPr lang="en-US" smtClean="0"/>
              <a:t>‹#›</a:t>
            </a:fld>
            <a:endParaRPr lang="en-US"/>
          </a:p>
        </p:txBody>
      </p:sp>
    </p:spTree>
    <p:extLst>
      <p:ext uri="{BB962C8B-B14F-4D97-AF65-F5344CB8AC3E}">
        <p14:creationId xmlns:p14="http://schemas.microsoft.com/office/powerpoint/2010/main" val="137099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8DD8B-9D9C-A0F2-9D4C-A6D4670871EC}"/>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4A2FE36-74F1-ACA1-4A93-51FAD51A0A96}"/>
              </a:ext>
            </a:extLst>
          </p:cNvPr>
          <p:cNvSpPr>
            <a:spLocks noGrp="1"/>
          </p:cNvSpPr>
          <p:nvPr>
            <p:ph type="subTitle" idx="1"/>
          </p:nvPr>
        </p:nvSpPr>
        <p:spPr>
          <a:xfrm>
            <a:off x="8770536" y="6117512"/>
            <a:ext cx="3794927" cy="766187"/>
          </a:xfrm>
        </p:spPr>
        <p:txBody>
          <a:bodyPr>
            <a:normAutofit fontScale="92500" lnSpcReduction="10000"/>
          </a:bodyPr>
          <a:lstStyle/>
          <a:p>
            <a:r>
              <a:rPr lang="en-US" sz="1900" dirty="0"/>
              <a:t>Summarized by</a:t>
            </a:r>
          </a:p>
          <a:p>
            <a:r>
              <a:rPr lang="en-US" dirty="0"/>
              <a:t>Claudia D.</a:t>
            </a:r>
          </a:p>
        </p:txBody>
      </p:sp>
      <p:pic>
        <p:nvPicPr>
          <p:cNvPr id="5" name="Picture 4">
            <a:extLst>
              <a:ext uri="{FF2B5EF4-FFF2-40B4-BE49-F238E27FC236}">
                <a16:creationId xmlns:a16="http://schemas.microsoft.com/office/drawing/2014/main" id="{64E08C69-08B5-ED62-D585-AB10E8C7C5A1}"/>
              </a:ext>
            </a:extLst>
          </p:cNvPr>
          <p:cNvPicPr>
            <a:picLocks noChangeAspect="1"/>
          </p:cNvPicPr>
          <p:nvPr/>
        </p:nvPicPr>
        <p:blipFill>
          <a:blip r:embed="rId2"/>
          <a:stretch>
            <a:fillRect/>
          </a:stretch>
        </p:blipFill>
        <p:spPr>
          <a:xfrm>
            <a:off x="337755" y="183837"/>
            <a:ext cx="11057578" cy="5883150"/>
          </a:xfrm>
          <a:prstGeom prst="rect">
            <a:avLst/>
          </a:prstGeom>
        </p:spPr>
      </p:pic>
      <p:pic>
        <p:nvPicPr>
          <p:cNvPr id="7" name="Picture 6">
            <a:extLst>
              <a:ext uri="{FF2B5EF4-FFF2-40B4-BE49-F238E27FC236}">
                <a16:creationId xmlns:a16="http://schemas.microsoft.com/office/drawing/2014/main" id="{45AB296D-F5E8-96A5-EE94-50F2CB6306D0}"/>
              </a:ext>
            </a:extLst>
          </p:cNvPr>
          <p:cNvPicPr>
            <a:picLocks noChangeAspect="1"/>
          </p:cNvPicPr>
          <p:nvPr/>
        </p:nvPicPr>
        <p:blipFill>
          <a:blip r:embed="rId3"/>
          <a:stretch>
            <a:fillRect/>
          </a:stretch>
        </p:blipFill>
        <p:spPr>
          <a:xfrm>
            <a:off x="1073480" y="6016461"/>
            <a:ext cx="7765722" cy="610083"/>
          </a:xfrm>
          <a:prstGeom prst="rect">
            <a:avLst/>
          </a:prstGeom>
        </p:spPr>
      </p:pic>
    </p:spTree>
    <p:extLst>
      <p:ext uri="{BB962C8B-B14F-4D97-AF65-F5344CB8AC3E}">
        <p14:creationId xmlns:p14="http://schemas.microsoft.com/office/powerpoint/2010/main" val="413997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98E94-EA12-705B-68F0-AC64299B03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F5C636-E976-01B4-22FF-81DB1BDCD4B6}"/>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FFA96763-0331-B5BE-A0DA-13EB490D912B}"/>
              </a:ext>
            </a:extLst>
          </p:cNvPr>
          <p:cNvSpPr>
            <a:spLocks noGrp="1"/>
          </p:cNvSpPr>
          <p:nvPr>
            <p:ph type="subTitle" idx="1"/>
          </p:nvPr>
        </p:nvSpPr>
        <p:spPr>
          <a:xfrm>
            <a:off x="8770536" y="6117512"/>
            <a:ext cx="3794927" cy="766187"/>
          </a:xfrm>
        </p:spPr>
        <p:txBody>
          <a:bodyPr>
            <a:normAutofit fontScale="92500" lnSpcReduction="10000"/>
          </a:bodyPr>
          <a:lstStyle/>
          <a:p>
            <a:r>
              <a:rPr lang="en-US" sz="1900" dirty="0"/>
              <a:t>Summarized by</a:t>
            </a:r>
          </a:p>
          <a:p>
            <a:r>
              <a:rPr lang="en-US" dirty="0"/>
              <a:t>Claudia D.</a:t>
            </a:r>
          </a:p>
        </p:txBody>
      </p:sp>
      <p:pic>
        <p:nvPicPr>
          <p:cNvPr id="5" name="Picture 4">
            <a:extLst>
              <a:ext uri="{FF2B5EF4-FFF2-40B4-BE49-F238E27FC236}">
                <a16:creationId xmlns:a16="http://schemas.microsoft.com/office/drawing/2014/main" id="{B23F4B45-DCA0-5F58-F937-B87364AC1DC5}"/>
              </a:ext>
            </a:extLst>
          </p:cNvPr>
          <p:cNvPicPr>
            <a:picLocks noChangeAspect="1"/>
          </p:cNvPicPr>
          <p:nvPr/>
        </p:nvPicPr>
        <p:blipFill>
          <a:blip r:embed="rId2"/>
          <a:stretch>
            <a:fillRect/>
          </a:stretch>
        </p:blipFill>
        <p:spPr>
          <a:xfrm>
            <a:off x="337755" y="183837"/>
            <a:ext cx="11057578" cy="5883150"/>
          </a:xfrm>
          <a:prstGeom prst="rect">
            <a:avLst/>
          </a:prstGeom>
        </p:spPr>
      </p:pic>
      <p:pic>
        <p:nvPicPr>
          <p:cNvPr id="7" name="Picture 6">
            <a:extLst>
              <a:ext uri="{FF2B5EF4-FFF2-40B4-BE49-F238E27FC236}">
                <a16:creationId xmlns:a16="http://schemas.microsoft.com/office/drawing/2014/main" id="{DA42A4EC-703F-667A-3A3F-E1DAA8E7127E}"/>
              </a:ext>
            </a:extLst>
          </p:cNvPr>
          <p:cNvPicPr>
            <a:picLocks noChangeAspect="1"/>
          </p:cNvPicPr>
          <p:nvPr/>
        </p:nvPicPr>
        <p:blipFill>
          <a:blip r:embed="rId3"/>
          <a:stretch>
            <a:fillRect/>
          </a:stretch>
        </p:blipFill>
        <p:spPr>
          <a:xfrm>
            <a:off x="1073480" y="6016461"/>
            <a:ext cx="7765722" cy="610083"/>
          </a:xfrm>
          <a:prstGeom prst="rect">
            <a:avLst/>
          </a:prstGeom>
        </p:spPr>
      </p:pic>
      <p:sp>
        <p:nvSpPr>
          <p:cNvPr id="4" name="Star: 5 Points 3">
            <a:extLst>
              <a:ext uri="{FF2B5EF4-FFF2-40B4-BE49-F238E27FC236}">
                <a16:creationId xmlns:a16="http://schemas.microsoft.com/office/drawing/2014/main" id="{CE5F32BB-C821-073C-401F-A51670419948}"/>
              </a:ext>
            </a:extLst>
          </p:cNvPr>
          <p:cNvSpPr/>
          <p:nvPr/>
        </p:nvSpPr>
        <p:spPr>
          <a:xfrm>
            <a:off x="9320980" y="1402142"/>
            <a:ext cx="2694038" cy="2387600"/>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Book chapter with 172 ref(s)</a:t>
            </a:r>
          </a:p>
        </p:txBody>
      </p:sp>
      <p:cxnSp>
        <p:nvCxnSpPr>
          <p:cNvPr id="6" name="Straight Arrow Connector 5">
            <a:extLst>
              <a:ext uri="{FF2B5EF4-FFF2-40B4-BE49-F238E27FC236}">
                <a16:creationId xmlns:a16="http://schemas.microsoft.com/office/drawing/2014/main" id="{0B156738-3F2F-8BD7-9255-084998DD50BB}"/>
              </a:ext>
            </a:extLst>
          </p:cNvPr>
          <p:cNvCxnSpPr/>
          <p:nvPr/>
        </p:nvCxnSpPr>
        <p:spPr>
          <a:xfrm flipH="1" flipV="1">
            <a:off x="3795252" y="400574"/>
            <a:ext cx="412955" cy="3244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8" name="Subtitle 2">
            <a:extLst>
              <a:ext uri="{FF2B5EF4-FFF2-40B4-BE49-F238E27FC236}">
                <a16:creationId xmlns:a16="http://schemas.microsoft.com/office/drawing/2014/main" id="{5D73C868-9428-762C-2312-E22F4F13B0F2}"/>
              </a:ext>
            </a:extLst>
          </p:cNvPr>
          <p:cNvSpPr txBox="1">
            <a:spLocks/>
          </p:cNvSpPr>
          <p:nvPr/>
        </p:nvSpPr>
        <p:spPr>
          <a:xfrm>
            <a:off x="2492640" y="725038"/>
            <a:ext cx="3794927" cy="76618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900" dirty="0">
                <a:solidFill>
                  <a:srgbClr val="0074B2"/>
                </a:solidFill>
              </a:rPr>
              <a:t>YAY!</a:t>
            </a:r>
            <a:endParaRPr lang="en-US" dirty="0">
              <a:solidFill>
                <a:srgbClr val="0074B2"/>
              </a:solidFill>
            </a:endParaRPr>
          </a:p>
        </p:txBody>
      </p:sp>
      <p:sp>
        <p:nvSpPr>
          <p:cNvPr id="13" name="Subtitle 2">
            <a:extLst>
              <a:ext uri="{FF2B5EF4-FFF2-40B4-BE49-F238E27FC236}">
                <a16:creationId xmlns:a16="http://schemas.microsoft.com/office/drawing/2014/main" id="{E9BC6D8E-1274-A6B1-75D4-C04439701D84}"/>
              </a:ext>
            </a:extLst>
          </p:cNvPr>
          <p:cNvSpPr txBox="1">
            <a:spLocks/>
          </p:cNvSpPr>
          <p:nvPr/>
        </p:nvSpPr>
        <p:spPr>
          <a:xfrm>
            <a:off x="8059318" y="409896"/>
            <a:ext cx="3794927" cy="76618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solidFill>
                  <a:srgbClr val="0074B2"/>
                </a:solidFill>
              </a:rPr>
              <a:t>Not the only generative method (next time: GAT)</a:t>
            </a:r>
          </a:p>
        </p:txBody>
      </p:sp>
      <p:cxnSp>
        <p:nvCxnSpPr>
          <p:cNvPr id="15" name="Straight Arrow Connector 14">
            <a:extLst>
              <a:ext uri="{FF2B5EF4-FFF2-40B4-BE49-F238E27FC236}">
                <a16:creationId xmlns:a16="http://schemas.microsoft.com/office/drawing/2014/main" id="{824AA4B6-6B4C-FA6B-832A-C444E3BCC426}"/>
              </a:ext>
            </a:extLst>
          </p:cNvPr>
          <p:cNvCxnSpPr/>
          <p:nvPr/>
        </p:nvCxnSpPr>
        <p:spPr>
          <a:xfrm flipH="1">
            <a:off x="8839202" y="1147989"/>
            <a:ext cx="599768" cy="53473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632663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52711-399C-278A-10A9-074D10F4FAC8}"/>
              </a:ext>
            </a:extLst>
          </p:cNvPr>
          <p:cNvSpPr>
            <a:spLocks noGrp="1"/>
          </p:cNvSpPr>
          <p:nvPr>
            <p:ph type="title"/>
          </p:nvPr>
        </p:nvSpPr>
        <p:spPr/>
        <p:txBody>
          <a:bodyPr/>
          <a:lstStyle/>
          <a:p>
            <a:r>
              <a:rPr lang="en-US" dirty="0"/>
              <a:t>What’s so cool about GANs?</a:t>
            </a:r>
          </a:p>
        </p:txBody>
      </p:sp>
      <p:sp>
        <p:nvSpPr>
          <p:cNvPr id="3" name="Content Placeholder 2">
            <a:extLst>
              <a:ext uri="{FF2B5EF4-FFF2-40B4-BE49-F238E27FC236}">
                <a16:creationId xmlns:a16="http://schemas.microsoft.com/office/drawing/2014/main" id="{091C4101-7DD0-E65B-B87C-5E1D9F374E5B}"/>
              </a:ext>
            </a:extLst>
          </p:cNvPr>
          <p:cNvSpPr>
            <a:spLocks noGrp="1"/>
          </p:cNvSpPr>
          <p:nvPr>
            <p:ph idx="1"/>
          </p:nvPr>
        </p:nvSpPr>
        <p:spPr>
          <a:xfrm>
            <a:off x="838200" y="1498848"/>
            <a:ext cx="10515600" cy="4351338"/>
          </a:xfrm>
        </p:spPr>
        <p:txBody>
          <a:bodyPr>
            <a:normAutofit/>
          </a:bodyPr>
          <a:lstStyle/>
          <a:p>
            <a:r>
              <a:rPr lang="en-US" sz="1800" dirty="0"/>
              <a:t>Generative Adversarial Networks (GANs) stand out as a powerful class of neural networks that use parallel training of two networks for </a:t>
            </a:r>
            <a:r>
              <a:rPr lang="en-US" sz="1800" u="sng" dirty="0"/>
              <a:t>image generation</a:t>
            </a:r>
            <a:r>
              <a:rPr lang="en-US" sz="1800" dirty="0"/>
              <a:t> and </a:t>
            </a:r>
            <a:r>
              <a:rPr lang="en-US" sz="1800" u="sng" dirty="0"/>
              <a:t>discrimination</a:t>
            </a:r>
            <a:r>
              <a:rPr lang="en-US" sz="1800" dirty="0"/>
              <a:t>. </a:t>
            </a:r>
          </a:p>
          <a:p>
            <a:pPr lvl="1"/>
            <a:r>
              <a:rPr lang="en-US" sz="1600" dirty="0"/>
              <a:t>ability to produce realistic images (image enhancement) and handle domain shifts [1].</a:t>
            </a:r>
          </a:p>
        </p:txBody>
      </p:sp>
      <p:pic>
        <p:nvPicPr>
          <p:cNvPr id="5" name="Picture 4">
            <a:extLst>
              <a:ext uri="{FF2B5EF4-FFF2-40B4-BE49-F238E27FC236}">
                <a16:creationId xmlns:a16="http://schemas.microsoft.com/office/drawing/2014/main" id="{FF9F1769-8411-B6AC-2575-490D228A0465}"/>
              </a:ext>
            </a:extLst>
          </p:cNvPr>
          <p:cNvPicPr>
            <a:picLocks noChangeAspect="1"/>
          </p:cNvPicPr>
          <p:nvPr/>
        </p:nvPicPr>
        <p:blipFill>
          <a:blip r:embed="rId2"/>
          <a:stretch>
            <a:fillRect/>
          </a:stretch>
        </p:blipFill>
        <p:spPr>
          <a:xfrm>
            <a:off x="7798091" y="2450811"/>
            <a:ext cx="3980146" cy="3260843"/>
          </a:xfrm>
          <a:prstGeom prst="rect">
            <a:avLst/>
          </a:prstGeom>
        </p:spPr>
      </p:pic>
      <p:sp>
        <p:nvSpPr>
          <p:cNvPr id="7" name="TextBox 6">
            <a:extLst>
              <a:ext uri="{FF2B5EF4-FFF2-40B4-BE49-F238E27FC236}">
                <a16:creationId xmlns:a16="http://schemas.microsoft.com/office/drawing/2014/main" id="{429F8320-D1F3-08D8-9BCA-10438FC95071}"/>
              </a:ext>
            </a:extLst>
          </p:cNvPr>
          <p:cNvSpPr txBox="1"/>
          <p:nvPr/>
        </p:nvSpPr>
        <p:spPr>
          <a:xfrm>
            <a:off x="838200" y="2450811"/>
            <a:ext cx="6816768" cy="3354765"/>
          </a:xfrm>
          <a:prstGeom prst="rect">
            <a:avLst/>
          </a:prstGeom>
          <a:noFill/>
        </p:spPr>
        <p:txBody>
          <a:bodyPr wrap="square">
            <a:spAutoFit/>
          </a:bodyPr>
          <a:lstStyle/>
          <a:p>
            <a:pPr marL="285750" indent="-285750">
              <a:buFont typeface="Arial" panose="020B0604020202020204" pitchFamily="34" charset="0"/>
              <a:buChar char="•"/>
            </a:pPr>
            <a:r>
              <a:rPr lang="en-US" dirty="0"/>
              <a:t>GANs in medical imaging involve two neural networks where one is the generator (G) and another is the discriminator (D). </a:t>
            </a:r>
          </a:p>
          <a:p>
            <a:pPr marL="742950" lvl="1" indent="-285750">
              <a:buFont typeface="Arial" panose="020B0604020202020204" pitchFamily="34" charset="0"/>
              <a:buChar char="•"/>
            </a:pPr>
            <a:r>
              <a:rPr lang="en-US" sz="1600" b="1" dirty="0"/>
              <a:t>The generator </a:t>
            </a:r>
            <a:r>
              <a:rPr lang="en-US" sz="1600" dirty="0"/>
              <a:t>produces synthetic medical images from random noise, aiming to replicate real data</a:t>
            </a:r>
            <a:br>
              <a:rPr lang="en-US" sz="1600" dirty="0"/>
            </a:br>
            <a:r>
              <a:rPr lang="en-US" sz="1600" i="1" u="sng" dirty="0"/>
              <a:t>Objective:</a:t>
            </a:r>
            <a:r>
              <a:rPr lang="en-US" sz="1600" i="1" dirty="0"/>
              <a:t> </a:t>
            </a:r>
            <a:r>
              <a:rPr lang="en-US" sz="1600" dirty="0"/>
              <a:t>maximize (for real data) log⁡𝐷(𝑥) and minimize (for generated data) log⁡(1−𝐷(𝐺(𝑧|c))) = increase confidence (real data).</a:t>
            </a:r>
          </a:p>
          <a:p>
            <a:pPr marL="742950" lvl="1" indent="-285750">
              <a:buFont typeface="Arial" panose="020B0604020202020204" pitchFamily="34" charset="0"/>
              <a:buChar char="•"/>
            </a:pPr>
            <a:r>
              <a:rPr lang="en-US" sz="1600" b="1" dirty="0"/>
              <a:t>The discriminator </a:t>
            </a:r>
            <a:r>
              <a:rPr lang="en-US" sz="1600" dirty="0"/>
              <a:t>evaluates and differentiates between genuine and generated images.</a:t>
            </a:r>
            <a:br>
              <a:rPr lang="en-US" sz="1600" dirty="0"/>
            </a:br>
            <a:r>
              <a:rPr lang="en-US" sz="1600" u="sng" dirty="0"/>
              <a:t>Objective:</a:t>
            </a:r>
            <a:r>
              <a:rPr lang="en-US" sz="1600" dirty="0"/>
              <a:t> Minimize log⁡(1−𝐷(𝐺(𝑧)))) = minimize the likelihood of classifying fake data as real, meaning it wants 𝐷(𝐺(𝑧)) to be as close to 0 as possible for generated samples.</a:t>
            </a:r>
          </a:p>
          <a:p>
            <a:pPr marL="285750" indent="-285750">
              <a:buFont typeface="Arial" panose="020B0604020202020204" pitchFamily="34" charset="0"/>
              <a:buChar char="•"/>
            </a:pPr>
            <a:r>
              <a:rPr lang="en-US" sz="1600" dirty="0"/>
              <a:t>GAN framework sets up a </a:t>
            </a:r>
            <a:r>
              <a:rPr lang="en-US" sz="1600" b="1" dirty="0"/>
              <a:t>minimax optimization</a:t>
            </a:r>
            <a:r>
              <a:rPr lang="en-US" sz="1600" dirty="0"/>
              <a:t> problem:</a:t>
            </a:r>
            <a:br>
              <a:rPr lang="en-US" sz="1600" dirty="0"/>
            </a:br>
            <a:endParaRPr lang="en-US" sz="1600" dirty="0"/>
          </a:p>
        </p:txBody>
      </p:sp>
      <p:pic>
        <p:nvPicPr>
          <p:cNvPr id="4" name="Picture 3">
            <a:extLst>
              <a:ext uri="{FF2B5EF4-FFF2-40B4-BE49-F238E27FC236}">
                <a16:creationId xmlns:a16="http://schemas.microsoft.com/office/drawing/2014/main" id="{F0AD4425-D9A8-85CC-7F34-5593A08CD524}"/>
              </a:ext>
            </a:extLst>
          </p:cNvPr>
          <p:cNvPicPr>
            <a:picLocks noChangeAspect="1"/>
          </p:cNvPicPr>
          <p:nvPr/>
        </p:nvPicPr>
        <p:blipFill>
          <a:blip r:embed="rId3"/>
          <a:stretch>
            <a:fillRect/>
          </a:stretch>
        </p:blipFill>
        <p:spPr>
          <a:xfrm>
            <a:off x="4385041" y="5738556"/>
            <a:ext cx="5009956" cy="521109"/>
          </a:xfrm>
          <a:prstGeom prst="rect">
            <a:avLst/>
          </a:prstGeom>
        </p:spPr>
      </p:pic>
      <p:sp>
        <p:nvSpPr>
          <p:cNvPr id="6" name="Arrow: Right 5">
            <a:extLst>
              <a:ext uri="{FF2B5EF4-FFF2-40B4-BE49-F238E27FC236}">
                <a16:creationId xmlns:a16="http://schemas.microsoft.com/office/drawing/2014/main" id="{DBF20884-09A4-1CF4-1F26-41078E4BD529}"/>
              </a:ext>
            </a:extLst>
          </p:cNvPr>
          <p:cNvSpPr/>
          <p:nvPr/>
        </p:nvSpPr>
        <p:spPr>
          <a:xfrm>
            <a:off x="1034977" y="5574592"/>
            <a:ext cx="3153288" cy="89269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logarithmic functions are steeper at smaller probabilities and flatter near 1</a:t>
            </a:r>
          </a:p>
        </p:txBody>
      </p:sp>
    </p:spTree>
    <p:extLst>
      <p:ext uri="{BB962C8B-B14F-4D97-AF65-F5344CB8AC3E}">
        <p14:creationId xmlns:p14="http://schemas.microsoft.com/office/powerpoint/2010/main" val="906421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41806-9341-E526-F13C-3685DF20D2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38F248-9451-D3BD-AB10-BBFD8C2E5AFB}"/>
              </a:ext>
            </a:extLst>
          </p:cNvPr>
          <p:cNvSpPr>
            <a:spLocks noGrp="1"/>
          </p:cNvSpPr>
          <p:nvPr>
            <p:ph type="title"/>
          </p:nvPr>
        </p:nvSpPr>
        <p:spPr/>
        <p:txBody>
          <a:bodyPr/>
          <a:lstStyle/>
          <a:p>
            <a:r>
              <a:rPr lang="en-US" dirty="0"/>
              <a:t>Challenges</a:t>
            </a:r>
          </a:p>
        </p:txBody>
      </p:sp>
      <p:sp>
        <p:nvSpPr>
          <p:cNvPr id="3" name="Content Placeholder 2">
            <a:extLst>
              <a:ext uri="{FF2B5EF4-FFF2-40B4-BE49-F238E27FC236}">
                <a16:creationId xmlns:a16="http://schemas.microsoft.com/office/drawing/2014/main" id="{DC33ECEB-4124-997E-6B7D-CECF066CA00F}"/>
              </a:ext>
            </a:extLst>
          </p:cNvPr>
          <p:cNvSpPr>
            <a:spLocks noGrp="1"/>
          </p:cNvSpPr>
          <p:nvPr>
            <p:ph idx="1"/>
          </p:nvPr>
        </p:nvSpPr>
        <p:spPr>
          <a:xfrm>
            <a:off x="838200" y="1498847"/>
            <a:ext cx="10515600" cy="4773615"/>
          </a:xfrm>
        </p:spPr>
        <p:txBody>
          <a:bodyPr>
            <a:normAutofit/>
          </a:bodyPr>
          <a:lstStyle/>
          <a:p>
            <a:r>
              <a:rPr lang="en-US" sz="2000" dirty="0"/>
              <a:t>Optimization might suffer convergence problems (due to the min-max nature of the GANs, they might reach equilibrium difficultly).</a:t>
            </a:r>
          </a:p>
          <a:p>
            <a:r>
              <a:rPr lang="en-US" sz="2000" dirty="0"/>
              <a:t> Privacy concerns and trust-ability of generated data.</a:t>
            </a:r>
          </a:p>
          <a:p>
            <a:r>
              <a:rPr lang="en-US" sz="2000" dirty="0"/>
              <a:t>Limited integration with models from other domains and multimodal medical image augmentation </a:t>
            </a:r>
          </a:p>
          <a:p>
            <a:r>
              <a:rPr lang="en-US" sz="2000" dirty="0"/>
              <a:t>Needs advanced metrics for evaluation (NOT pixel-wise metrics).</a:t>
            </a:r>
          </a:p>
          <a:p>
            <a:r>
              <a:rPr lang="en-US" sz="2000" b="1" u="sng" dirty="0"/>
              <a:t>Prone to lacking geometric correlations</a:t>
            </a:r>
            <a:r>
              <a:rPr lang="en-US" sz="2000" dirty="0"/>
              <a:t> (important for microscopic imaging).</a:t>
            </a:r>
            <a:br>
              <a:rPr lang="en-US" sz="2000" dirty="0"/>
            </a:br>
            <a:endParaRPr lang="en-US" sz="2000" dirty="0"/>
          </a:p>
          <a:p>
            <a:endParaRPr lang="en-US" sz="2000" dirty="0"/>
          </a:p>
          <a:p>
            <a:r>
              <a:rPr lang="en-US" sz="2000" dirty="0"/>
              <a:t>Lack of interpretability and high training cost.</a:t>
            </a:r>
          </a:p>
          <a:p>
            <a:r>
              <a:rPr lang="en-US" sz="2000" dirty="0"/>
              <a:t>Class leakage </a:t>
            </a:r>
          </a:p>
          <a:p>
            <a:r>
              <a:rPr lang="en-US" sz="2000" dirty="0"/>
              <a:t>Skewed distribution of medical data = rare cases are likely not </a:t>
            </a:r>
            <a:r>
              <a:rPr lang="en-US" sz="2000" dirty="0" err="1"/>
              <a:t>gonna</a:t>
            </a:r>
            <a:r>
              <a:rPr lang="en-US" sz="2000" dirty="0"/>
              <a:t> be generated.</a:t>
            </a:r>
          </a:p>
        </p:txBody>
      </p:sp>
      <p:sp>
        <p:nvSpPr>
          <p:cNvPr id="6" name="TextBox 5">
            <a:extLst>
              <a:ext uri="{FF2B5EF4-FFF2-40B4-BE49-F238E27FC236}">
                <a16:creationId xmlns:a16="http://schemas.microsoft.com/office/drawing/2014/main" id="{CA8998D3-8A3C-4492-5429-0A604827C865}"/>
              </a:ext>
            </a:extLst>
          </p:cNvPr>
          <p:cNvSpPr txBox="1"/>
          <p:nvPr/>
        </p:nvSpPr>
        <p:spPr>
          <a:xfrm>
            <a:off x="5534526" y="1756157"/>
            <a:ext cx="6392779" cy="369332"/>
          </a:xfrm>
          <a:prstGeom prst="rect">
            <a:avLst/>
          </a:prstGeom>
          <a:noFill/>
        </p:spPr>
        <p:txBody>
          <a:bodyPr wrap="square">
            <a:spAutoFit/>
          </a:bodyPr>
          <a:lstStyle/>
          <a:p>
            <a:pPr algn="l"/>
            <a:r>
              <a:rPr lang="en-US" sz="1800" b="0" i="0" u="none" strike="noStrike" baseline="0" dirty="0">
                <a:latin typeface="TimesLTStd-Roman"/>
              </a:rPr>
              <a:t>&gt; Adding noise to discriminator (penalizing discriminator weights)</a:t>
            </a:r>
            <a:endParaRPr lang="en-US" dirty="0"/>
          </a:p>
        </p:txBody>
      </p:sp>
      <p:sp>
        <p:nvSpPr>
          <p:cNvPr id="11" name="TextBox 10">
            <a:extLst>
              <a:ext uri="{FF2B5EF4-FFF2-40B4-BE49-F238E27FC236}">
                <a16:creationId xmlns:a16="http://schemas.microsoft.com/office/drawing/2014/main" id="{5520B952-4904-A0CB-1574-2A19D913EA5E}"/>
              </a:ext>
            </a:extLst>
          </p:cNvPr>
          <p:cNvSpPr txBox="1"/>
          <p:nvPr/>
        </p:nvSpPr>
        <p:spPr>
          <a:xfrm>
            <a:off x="6938211" y="2149099"/>
            <a:ext cx="4170948" cy="369332"/>
          </a:xfrm>
          <a:prstGeom prst="rect">
            <a:avLst/>
          </a:prstGeom>
          <a:noFill/>
        </p:spPr>
        <p:txBody>
          <a:bodyPr wrap="square">
            <a:spAutoFit/>
          </a:bodyPr>
          <a:lstStyle/>
          <a:p>
            <a:r>
              <a:rPr lang="en-US" dirty="0">
                <a:latin typeface="TimesLTStd-Roman"/>
              </a:rPr>
              <a:t>&gt; Incorporating physics-based simulations</a:t>
            </a:r>
            <a:endParaRPr lang="en-US" dirty="0"/>
          </a:p>
        </p:txBody>
      </p:sp>
      <p:sp>
        <p:nvSpPr>
          <p:cNvPr id="12" name="TextBox 11">
            <a:extLst>
              <a:ext uri="{FF2B5EF4-FFF2-40B4-BE49-F238E27FC236}">
                <a16:creationId xmlns:a16="http://schemas.microsoft.com/office/drawing/2014/main" id="{E36B1E72-FAF6-9C23-60C3-021F7FF78048}"/>
              </a:ext>
            </a:extLst>
          </p:cNvPr>
          <p:cNvSpPr txBox="1"/>
          <p:nvPr/>
        </p:nvSpPr>
        <p:spPr>
          <a:xfrm>
            <a:off x="5534526" y="2823497"/>
            <a:ext cx="6392779" cy="369332"/>
          </a:xfrm>
          <a:prstGeom prst="rect">
            <a:avLst/>
          </a:prstGeom>
          <a:noFill/>
        </p:spPr>
        <p:txBody>
          <a:bodyPr wrap="square">
            <a:spAutoFit/>
          </a:bodyPr>
          <a:lstStyle/>
          <a:p>
            <a:pPr algn="l"/>
            <a:r>
              <a:rPr lang="en-US" sz="1800" b="0" i="0" u="none" strike="noStrike" baseline="0" dirty="0">
                <a:latin typeface="TimesLTStd-Roman"/>
              </a:rPr>
              <a:t>&gt;Attention</a:t>
            </a:r>
            <a:r>
              <a:rPr lang="en-US" sz="1800" b="0" i="0" u="none" strike="noStrike" dirty="0">
                <a:latin typeface="TimesLTStd-Roman"/>
              </a:rPr>
              <a:t> mechanism, Transformers</a:t>
            </a:r>
            <a:endParaRPr lang="en-US" dirty="0"/>
          </a:p>
        </p:txBody>
      </p:sp>
      <p:sp>
        <p:nvSpPr>
          <p:cNvPr id="13" name="TextBox 12">
            <a:extLst>
              <a:ext uri="{FF2B5EF4-FFF2-40B4-BE49-F238E27FC236}">
                <a16:creationId xmlns:a16="http://schemas.microsoft.com/office/drawing/2014/main" id="{489E480D-7B6B-4D6E-BF0D-4D0AB3F4395D}"/>
              </a:ext>
            </a:extLst>
          </p:cNvPr>
          <p:cNvSpPr txBox="1"/>
          <p:nvPr/>
        </p:nvSpPr>
        <p:spPr>
          <a:xfrm>
            <a:off x="8109284" y="3244334"/>
            <a:ext cx="4195011" cy="369332"/>
          </a:xfrm>
          <a:prstGeom prst="rect">
            <a:avLst/>
          </a:prstGeom>
          <a:noFill/>
        </p:spPr>
        <p:txBody>
          <a:bodyPr wrap="square">
            <a:spAutoFit/>
          </a:bodyPr>
          <a:lstStyle/>
          <a:p>
            <a:r>
              <a:rPr lang="en-US" dirty="0">
                <a:latin typeface="TimesLTStd-Roman"/>
              </a:rPr>
              <a:t>&gt; learned perceptual image path similarity</a:t>
            </a:r>
            <a:endParaRPr lang="en-US" dirty="0"/>
          </a:p>
        </p:txBody>
      </p:sp>
      <p:sp>
        <p:nvSpPr>
          <p:cNvPr id="14" name="TextBox 13">
            <a:extLst>
              <a:ext uri="{FF2B5EF4-FFF2-40B4-BE49-F238E27FC236}">
                <a16:creationId xmlns:a16="http://schemas.microsoft.com/office/drawing/2014/main" id="{588DBF34-2651-0F84-1AE3-27429636B5AD}"/>
              </a:ext>
            </a:extLst>
          </p:cNvPr>
          <p:cNvSpPr txBox="1"/>
          <p:nvPr/>
        </p:nvSpPr>
        <p:spPr>
          <a:xfrm>
            <a:off x="1066799" y="4003386"/>
            <a:ext cx="9889959" cy="646331"/>
          </a:xfrm>
          <a:prstGeom prst="rect">
            <a:avLst/>
          </a:prstGeom>
          <a:noFill/>
        </p:spPr>
        <p:txBody>
          <a:bodyPr wrap="square">
            <a:spAutoFit/>
          </a:bodyPr>
          <a:lstStyle/>
          <a:p>
            <a:r>
              <a:rPr lang="en-US" dirty="0">
                <a:latin typeface="TimesLTStd-Roman"/>
              </a:rPr>
              <a:t>&gt; </a:t>
            </a:r>
            <a:r>
              <a:rPr lang="en-US" dirty="0"/>
              <a:t>The Bidirectional Generative Adversarial Network (Bi-GAN) -promising solution for synthesizing diverse microscopic images across multiple domains.</a:t>
            </a:r>
          </a:p>
        </p:txBody>
      </p:sp>
      <p:sp>
        <p:nvSpPr>
          <p:cNvPr id="15" name="TextBox 14">
            <a:extLst>
              <a:ext uri="{FF2B5EF4-FFF2-40B4-BE49-F238E27FC236}">
                <a16:creationId xmlns:a16="http://schemas.microsoft.com/office/drawing/2014/main" id="{AEF6695C-9A4E-2AE2-E604-11A183925591}"/>
              </a:ext>
            </a:extLst>
          </p:cNvPr>
          <p:cNvSpPr txBox="1"/>
          <p:nvPr/>
        </p:nvSpPr>
        <p:spPr>
          <a:xfrm>
            <a:off x="7507705" y="4670105"/>
            <a:ext cx="4195011" cy="369332"/>
          </a:xfrm>
          <a:prstGeom prst="rect">
            <a:avLst/>
          </a:prstGeom>
          <a:noFill/>
        </p:spPr>
        <p:txBody>
          <a:bodyPr wrap="square">
            <a:spAutoFit/>
          </a:bodyPr>
          <a:lstStyle/>
          <a:p>
            <a:r>
              <a:rPr lang="en-US" dirty="0">
                <a:latin typeface="TimesLTStd-Roman"/>
              </a:rPr>
              <a:t>&gt; Lighter GAN architectures</a:t>
            </a:r>
            <a:endParaRPr lang="en-US" dirty="0"/>
          </a:p>
        </p:txBody>
      </p:sp>
      <p:sp>
        <p:nvSpPr>
          <p:cNvPr id="16" name="TextBox 15">
            <a:extLst>
              <a:ext uri="{FF2B5EF4-FFF2-40B4-BE49-F238E27FC236}">
                <a16:creationId xmlns:a16="http://schemas.microsoft.com/office/drawing/2014/main" id="{D63A1F72-2FD8-E976-6CE0-5428C48CDBA6}"/>
              </a:ext>
            </a:extLst>
          </p:cNvPr>
          <p:cNvSpPr txBox="1"/>
          <p:nvPr/>
        </p:nvSpPr>
        <p:spPr>
          <a:xfrm>
            <a:off x="7507704" y="5039437"/>
            <a:ext cx="4195011" cy="369332"/>
          </a:xfrm>
          <a:prstGeom prst="rect">
            <a:avLst/>
          </a:prstGeom>
          <a:noFill/>
        </p:spPr>
        <p:txBody>
          <a:bodyPr wrap="square">
            <a:spAutoFit/>
          </a:bodyPr>
          <a:lstStyle/>
          <a:p>
            <a:r>
              <a:rPr lang="en-US" dirty="0">
                <a:latin typeface="TimesLTStd-Roman"/>
              </a:rPr>
              <a:t>&gt; Suitable metrics and constraints</a:t>
            </a:r>
            <a:endParaRPr lang="en-US" dirty="0"/>
          </a:p>
        </p:txBody>
      </p:sp>
    </p:spTree>
    <p:extLst>
      <p:ext uri="{BB962C8B-B14F-4D97-AF65-F5344CB8AC3E}">
        <p14:creationId xmlns:p14="http://schemas.microsoft.com/office/powerpoint/2010/main" val="3761929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3" grpId="0"/>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2D5C8-11F8-AC20-9E44-BBDEB99D4DBC}"/>
              </a:ext>
            </a:extLst>
          </p:cNvPr>
          <p:cNvSpPr>
            <a:spLocks noGrp="1"/>
          </p:cNvSpPr>
          <p:nvPr>
            <p:ph type="title"/>
          </p:nvPr>
        </p:nvSpPr>
        <p:spPr/>
        <p:txBody>
          <a:bodyPr/>
          <a:lstStyle/>
          <a:p>
            <a:r>
              <a:rPr lang="en-US" dirty="0"/>
              <a:t>Popular GAN (medical)</a:t>
            </a:r>
          </a:p>
        </p:txBody>
      </p:sp>
      <p:sp>
        <p:nvSpPr>
          <p:cNvPr id="3" name="Content Placeholder 2">
            <a:extLst>
              <a:ext uri="{FF2B5EF4-FFF2-40B4-BE49-F238E27FC236}">
                <a16:creationId xmlns:a16="http://schemas.microsoft.com/office/drawing/2014/main" id="{34A064B7-FCFA-2916-EA1F-9BE90BFB8B6D}"/>
              </a:ext>
            </a:extLst>
          </p:cNvPr>
          <p:cNvSpPr>
            <a:spLocks noGrp="1"/>
          </p:cNvSpPr>
          <p:nvPr>
            <p:ph idx="1"/>
          </p:nvPr>
        </p:nvSpPr>
        <p:spPr/>
        <p:txBody>
          <a:bodyPr>
            <a:normAutofit fontScale="62500" lnSpcReduction="20000"/>
          </a:bodyPr>
          <a:lstStyle/>
          <a:p>
            <a:r>
              <a:rPr lang="en-US" dirty="0" err="1"/>
              <a:t>CycleGAN</a:t>
            </a:r>
            <a:r>
              <a:rPr lang="en-US" dirty="0"/>
              <a:t> is used for domain adaptation by translating </a:t>
            </a:r>
            <a:br>
              <a:rPr lang="en-US" dirty="0"/>
            </a:br>
            <a:r>
              <a:rPr lang="en-US" dirty="0"/>
              <a:t>images in different modalities [3]</a:t>
            </a:r>
          </a:p>
          <a:p>
            <a:r>
              <a:rPr lang="en-US" dirty="0"/>
              <a:t>pix2pix focuses on translation between images by </a:t>
            </a:r>
            <a:br>
              <a:rPr lang="en-US" dirty="0"/>
            </a:br>
            <a:r>
              <a:rPr lang="en-US" dirty="0"/>
              <a:t>supporting tasks such as resolution enhancement </a:t>
            </a:r>
            <a:br>
              <a:rPr lang="en-US" dirty="0"/>
            </a:br>
            <a:r>
              <a:rPr lang="en-US" dirty="0"/>
              <a:t>or denoising of medical images [4]. </a:t>
            </a:r>
          </a:p>
          <a:p>
            <a:r>
              <a:rPr lang="en-US" dirty="0"/>
              <a:t>UNIT GAN enables cross-modal image fusion in medical imaging by learning a shared latent space between different modalities.</a:t>
            </a:r>
          </a:p>
          <a:p>
            <a:r>
              <a:rPr lang="en-US" dirty="0" err="1"/>
              <a:t>ProGAN</a:t>
            </a:r>
            <a:r>
              <a:rPr lang="en-US" dirty="0"/>
              <a:t> (progressive training) makes it easier to produce high-resolution medical images (~2017).</a:t>
            </a:r>
          </a:p>
          <a:p>
            <a:r>
              <a:rPr lang="en-US" dirty="0"/>
              <a:t>SAGAN focused on relevant image regions and long-term relationships (~2019).</a:t>
            </a:r>
          </a:p>
          <a:p>
            <a:r>
              <a:rPr lang="en-US" dirty="0"/>
              <a:t>RANDGAN emphasize segmentation for anomaly detection (outperforming traditional GANs).</a:t>
            </a:r>
          </a:p>
          <a:p>
            <a:r>
              <a:rPr lang="en-US" dirty="0"/>
              <a:t>DGGAN generates anonymous brain vascular images for medical imaging from MRA patches [11].</a:t>
            </a:r>
          </a:p>
          <a:p>
            <a:r>
              <a:rPr lang="en-US" dirty="0"/>
              <a:t>ED-GAN combines VAEs (variational autoencoders) and GANs [12].</a:t>
            </a:r>
          </a:p>
          <a:p>
            <a:r>
              <a:rPr lang="en-US" dirty="0"/>
              <a:t>PLGAN (Pseudo-labeling) only uses a small number of real images with few labels to generate fake images or mask images to enlarge the sample size of the labeled training set.</a:t>
            </a:r>
          </a:p>
          <a:p>
            <a:endParaRPr lang="en-US" dirty="0"/>
          </a:p>
        </p:txBody>
      </p:sp>
      <p:pic>
        <p:nvPicPr>
          <p:cNvPr id="5" name="Picture 4">
            <a:extLst>
              <a:ext uri="{FF2B5EF4-FFF2-40B4-BE49-F238E27FC236}">
                <a16:creationId xmlns:a16="http://schemas.microsoft.com/office/drawing/2014/main" id="{66D33F88-929E-C417-F823-C152D426591D}"/>
              </a:ext>
            </a:extLst>
          </p:cNvPr>
          <p:cNvPicPr>
            <a:picLocks noChangeAspect="1"/>
          </p:cNvPicPr>
          <p:nvPr/>
        </p:nvPicPr>
        <p:blipFill>
          <a:blip r:embed="rId2"/>
          <a:stretch>
            <a:fillRect/>
          </a:stretch>
        </p:blipFill>
        <p:spPr>
          <a:xfrm>
            <a:off x="7226152" y="354036"/>
            <a:ext cx="4558936" cy="2673303"/>
          </a:xfrm>
          <a:prstGeom prst="rect">
            <a:avLst/>
          </a:prstGeom>
        </p:spPr>
      </p:pic>
    </p:spTree>
    <p:extLst>
      <p:ext uri="{BB962C8B-B14F-4D97-AF65-F5344CB8AC3E}">
        <p14:creationId xmlns:p14="http://schemas.microsoft.com/office/powerpoint/2010/main" val="153156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97FE-F9C1-5437-3B0C-DF9E81EAEE4E}"/>
              </a:ext>
            </a:extLst>
          </p:cNvPr>
          <p:cNvSpPr>
            <a:spLocks noGrp="1"/>
          </p:cNvSpPr>
          <p:nvPr>
            <p:ph type="title"/>
          </p:nvPr>
        </p:nvSpPr>
        <p:spPr/>
        <p:txBody>
          <a:bodyPr/>
          <a:lstStyle/>
          <a:p>
            <a:r>
              <a:rPr lang="en-US" dirty="0"/>
              <a:t>Dive into Segmentation</a:t>
            </a:r>
          </a:p>
        </p:txBody>
      </p:sp>
      <p:sp>
        <p:nvSpPr>
          <p:cNvPr id="3" name="Content Placeholder 2">
            <a:extLst>
              <a:ext uri="{FF2B5EF4-FFF2-40B4-BE49-F238E27FC236}">
                <a16:creationId xmlns:a16="http://schemas.microsoft.com/office/drawing/2014/main" id="{C32445C1-062F-4A1B-4CD5-44718B18C204}"/>
              </a:ext>
            </a:extLst>
          </p:cNvPr>
          <p:cNvSpPr>
            <a:spLocks noGrp="1"/>
          </p:cNvSpPr>
          <p:nvPr>
            <p:ph idx="1"/>
          </p:nvPr>
        </p:nvSpPr>
        <p:spPr>
          <a:xfrm>
            <a:off x="838199" y="1690688"/>
            <a:ext cx="10515599" cy="2586344"/>
          </a:xfrm>
        </p:spPr>
        <p:txBody>
          <a:bodyPr>
            <a:normAutofit fontScale="85000" lnSpcReduction="10000"/>
          </a:bodyPr>
          <a:lstStyle/>
          <a:p>
            <a:r>
              <a:rPr lang="en-US" b="1" dirty="0"/>
              <a:t>Conditional Generative </a:t>
            </a:r>
            <a:r>
              <a:rPr lang="en-US" b="1" dirty="0" err="1"/>
              <a:t>Adversial</a:t>
            </a:r>
            <a:r>
              <a:rPr lang="en-US" b="1" dirty="0"/>
              <a:t> Networks (CGAN) </a:t>
            </a:r>
            <a:r>
              <a:rPr lang="en-US" dirty="0"/>
              <a:t>introduce supplementary information into the generative model, thereby enabling the controlled synthesis of generated data.</a:t>
            </a:r>
          </a:p>
          <a:p>
            <a:pPr lvl="1"/>
            <a:r>
              <a:rPr lang="en-US" dirty="0"/>
              <a:t>The supplementary information is typically encoded as a one-hot vector within both the discriminator and the generator. Subsequently, it is combined with an encoded noise vector (z) within the generator and with the actual data (x) within the discriminator. </a:t>
            </a:r>
          </a:p>
          <a:p>
            <a:pPr lvl="1"/>
            <a:r>
              <a:rPr lang="en-US" dirty="0"/>
              <a:t>The discriminator itself cannot produce the class label for the input data. It is common for </a:t>
            </a:r>
            <a:r>
              <a:rPr lang="en-US" dirty="0" err="1"/>
              <a:t>cGANs</a:t>
            </a:r>
            <a:r>
              <a:rPr lang="en-US" dirty="0"/>
              <a:t> to necessitate pairs of input and output images during training, a requirement that </a:t>
            </a:r>
            <a:r>
              <a:rPr lang="en-US" i="1" dirty="0"/>
              <a:t>might not always be met in domain adaptation scenarios.</a:t>
            </a:r>
          </a:p>
        </p:txBody>
      </p:sp>
      <p:pic>
        <p:nvPicPr>
          <p:cNvPr id="7" name="Picture 6">
            <a:extLst>
              <a:ext uri="{FF2B5EF4-FFF2-40B4-BE49-F238E27FC236}">
                <a16:creationId xmlns:a16="http://schemas.microsoft.com/office/drawing/2014/main" id="{A3BD3952-AD3A-D277-2C27-ABF17F671FED}"/>
              </a:ext>
            </a:extLst>
          </p:cNvPr>
          <p:cNvPicPr>
            <a:picLocks noChangeAspect="1"/>
          </p:cNvPicPr>
          <p:nvPr/>
        </p:nvPicPr>
        <p:blipFill>
          <a:blip r:embed="rId3"/>
          <a:stretch>
            <a:fillRect/>
          </a:stretch>
        </p:blipFill>
        <p:spPr>
          <a:xfrm>
            <a:off x="7440382" y="4174148"/>
            <a:ext cx="4115157" cy="2438611"/>
          </a:xfrm>
          <a:prstGeom prst="rect">
            <a:avLst/>
          </a:prstGeom>
        </p:spPr>
      </p:pic>
      <p:sp>
        <p:nvSpPr>
          <p:cNvPr id="9" name="TextBox 8">
            <a:extLst>
              <a:ext uri="{FF2B5EF4-FFF2-40B4-BE49-F238E27FC236}">
                <a16:creationId xmlns:a16="http://schemas.microsoft.com/office/drawing/2014/main" id="{B48816A7-B8D6-C46E-D51E-888A13E5E967}"/>
              </a:ext>
            </a:extLst>
          </p:cNvPr>
          <p:cNvSpPr txBox="1"/>
          <p:nvPr/>
        </p:nvSpPr>
        <p:spPr>
          <a:xfrm>
            <a:off x="838199" y="4290733"/>
            <a:ext cx="6781803" cy="2308324"/>
          </a:xfrm>
          <a:prstGeom prst="rect">
            <a:avLst/>
          </a:prstGeom>
          <a:noFill/>
        </p:spPr>
        <p:txBody>
          <a:bodyPr wrap="square">
            <a:spAutoFit/>
          </a:bodyPr>
          <a:lstStyle/>
          <a:p>
            <a:pPr marL="285750" indent="-285750">
              <a:buFont typeface="Arial" panose="020B0604020202020204" pitchFamily="34" charset="0"/>
              <a:buChar char="•"/>
            </a:pPr>
            <a:r>
              <a:rPr lang="en-US" b="1" dirty="0"/>
              <a:t>Generator: </a:t>
            </a:r>
            <a:r>
              <a:rPr lang="en-US" dirty="0"/>
              <a:t>Instead of generating an entire image from random noise, the generator 𝐺 is responsible for producing a </a:t>
            </a:r>
            <a:r>
              <a:rPr lang="en-US" b="1" dirty="0"/>
              <a:t>segmentation map</a:t>
            </a:r>
            <a:r>
              <a:rPr lang="en-US" dirty="0"/>
              <a:t> (a pixel-wise classification map) from an input image</a:t>
            </a:r>
            <a:r>
              <a:rPr lang="en-US"/>
              <a:t>. </a:t>
            </a:r>
            <a:br>
              <a:rPr lang="en-US" dirty="0"/>
            </a:br>
            <a:endParaRPr lang="en-US" dirty="0"/>
          </a:p>
          <a:p>
            <a:pPr marL="285750" indent="-285750">
              <a:buFont typeface="Arial" panose="020B0604020202020204" pitchFamily="34" charset="0"/>
              <a:buChar char="•"/>
            </a:pPr>
            <a:r>
              <a:rPr lang="en-US" dirty="0"/>
              <a:t>Some other varieties: </a:t>
            </a:r>
            <a:r>
              <a:rPr lang="en-US" dirty="0" err="1"/>
              <a:t>CycleGAN</a:t>
            </a:r>
            <a:r>
              <a:rPr lang="en-US" dirty="0"/>
              <a:t>, </a:t>
            </a:r>
            <a:r>
              <a:rPr lang="en-US" dirty="0" err="1"/>
              <a:t>SSimDCL</a:t>
            </a:r>
            <a:r>
              <a:rPr lang="en-US" dirty="0"/>
              <a:t>, </a:t>
            </a:r>
            <a:r>
              <a:rPr lang="en-US" dirty="0" err="1"/>
              <a:t>DualMMP</a:t>
            </a:r>
            <a:r>
              <a:rPr lang="en-US" dirty="0"/>
              <a:t>-GAN. </a:t>
            </a:r>
          </a:p>
          <a:p>
            <a:pPr marL="285750" indent="-285750">
              <a:buFont typeface="Arial" panose="020B0604020202020204" pitchFamily="34" charset="0"/>
              <a:buChar char="•"/>
            </a:pPr>
            <a:r>
              <a:rPr lang="en-US" dirty="0"/>
              <a:t>Evaluation metrics used: SSIM, PSNR, accuracy, AUC, Dice coefficient, MAE, ROC curve, </a:t>
            </a:r>
            <a:r>
              <a:rPr lang="en-US" dirty="0" err="1"/>
              <a:t>IoU</a:t>
            </a:r>
            <a:r>
              <a:rPr lang="en-US" dirty="0"/>
              <a:t>, entropy, and normalization.</a:t>
            </a:r>
          </a:p>
        </p:txBody>
      </p:sp>
    </p:spTree>
    <p:extLst>
      <p:ext uri="{BB962C8B-B14F-4D97-AF65-F5344CB8AC3E}">
        <p14:creationId xmlns:p14="http://schemas.microsoft.com/office/powerpoint/2010/main" val="404299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6B8CB-1470-D0E7-EE5C-243440568359}"/>
              </a:ext>
            </a:extLst>
          </p:cNvPr>
          <p:cNvSpPr>
            <a:spLocks noGrp="1"/>
          </p:cNvSpPr>
          <p:nvPr>
            <p:ph type="title"/>
          </p:nvPr>
        </p:nvSpPr>
        <p:spPr/>
        <p:txBody>
          <a:bodyPr/>
          <a:lstStyle/>
          <a:p>
            <a:r>
              <a:rPr lang="en-US" dirty="0"/>
              <a:t>Results</a:t>
            </a:r>
          </a:p>
        </p:txBody>
      </p:sp>
      <p:pic>
        <p:nvPicPr>
          <p:cNvPr id="9" name="Picture 8">
            <a:extLst>
              <a:ext uri="{FF2B5EF4-FFF2-40B4-BE49-F238E27FC236}">
                <a16:creationId xmlns:a16="http://schemas.microsoft.com/office/drawing/2014/main" id="{4EF5365D-E00D-FD3D-987A-84DAA2341956}"/>
              </a:ext>
            </a:extLst>
          </p:cNvPr>
          <p:cNvPicPr>
            <a:picLocks noChangeAspect="1"/>
          </p:cNvPicPr>
          <p:nvPr/>
        </p:nvPicPr>
        <p:blipFill>
          <a:blip r:embed="rId2"/>
          <a:srcRect b="89658"/>
          <a:stretch/>
        </p:blipFill>
        <p:spPr>
          <a:xfrm>
            <a:off x="1268361" y="2070208"/>
            <a:ext cx="9997735" cy="446850"/>
          </a:xfrm>
          <a:prstGeom prst="rect">
            <a:avLst/>
          </a:prstGeom>
        </p:spPr>
      </p:pic>
      <p:pic>
        <p:nvPicPr>
          <p:cNvPr id="11" name="Picture 10">
            <a:extLst>
              <a:ext uri="{FF2B5EF4-FFF2-40B4-BE49-F238E27FC236}">
                <a16:creationId xmlns:a16="http://schemas.microsoft.com/office/drawing/2014/main" id="{1D8C4BA7-E3E9-FB49-72AA-54FF6D6BF0B4}"/>
              </a:ext>
            </a:extLst>
          </p:cNvPr>
          <p:cNvPicPr>
            <a:picLocks noChangeAspect="1"/>
          </p:cNvPicPr>
          <p:nvPr/>
        </p:nvPicPr>
        <p:blipFill>
          <a:blip r:embed="rId3"/>
          <a:stretch>
            <a:fillRect/>
          </a:stretch>
        </p:blipFill>
        <p:spPr>
          <a:xfrm>
            <a:off x="1428102" y="1735405"/>
            <a:ext cx="9789098" cy="356441"/>
          </a:xfrm>
          <a:prstGeom prst="rect">
            <a:avLst/>
          </a:prstGeom>
        </p:spPr>
      </p:pic>
      <p:pic>
        <p:nvPicPr>
          <p:cNvPr id="12" name="Picture 11">
            <a:extLst>
              <a:ext uri="{FF2B5EF4-FFF2-40B4-BE49-F238E27FC236}">
                <a16:creationId xmlns:a16="http://schemas.microsoft.com/office/drawing/2014/main" id="{3A0FF9B6-2D60-9AB1-780B-ADF7A73F6229}"/>
              </a:ext>
            </a:extLst>
          </p:cNvPr>
          <p:cNvPicPr>
            <a:picLocks noChangeAspect="1"/>
          </p:cNvPicPr>
          <p:nvPr/>
        </p:nvPicPr>
        <p:blipFill>
          <a:blip r:embed="rId2"/>
          <a:srcRect t="53236"/>
          <a:stretch/>
        </p:blipFill>
        <p:spPr>
          <a:xfrm>
            <a:off x="1234782" y="2451702"/>
            <a:ext cx="9997735" cy="2020529"/>
          </a:xfrm>
          <a:prstGeom prst="rect">
            <a:avLst/>
          </a:prstGeom>
        </p:spPr>
      </p:pic>
      <p:pic>
        <p:nvPicPr>
          <p:cNvPr id="4" name="Picture 3">
            <a:extLst>
              <a:ext uri="{FF2B5EF4-FFF2-40B4-BE49-F238E27FC236}">
                <a16:creationId xmlns:a16="http://schemas.microsoft.com/office/drawing/2014/main" id="{024F1E00-F4E0-38D4-C129-3162F20D9AFF}"/>
              </a:ext>
            </a:extLst>
          </p:cNvPr>
          <p:cNvPicPr>
            <a:picLocks noChangeAspect="1"/>
          </p:cNvPicPr>
          <p:nvPr/>
        </p:nvPicPr>
        <p:blipFill>
          <a:blip r:embed="rId4"/>
          <a:srcRect t="55130"/>
          <a:stretch/>
        </p:blipFill>
        <p:spPr>
          <a:xfrm>
            <a:off x="1745308" y="4462430"/>
            <a:ext cx="9154685" cy="290772"/>
          </a:xfrm>
          <a:prstGeom prst="rect">
            <a:avLst/>
          </a:prstGeom>
        </p:spPr>
      </p:pic>
      <p:sp>
        <p:nvSpPr>
          <p:cNvPr id="5" name="Content Placeholder 2">
            <a:extLst>
              <a:ext uri="{FF2B5EF4-FFF2-40B4-BE49-F238E27FC236}">
                <a16:creationId xmlns:a16="http://schemas.microsoft.com/office/drawing/2014/main" id="{6B84F500-4BF8-9F33-BB36-10FCB3EBE541}"/>
              </a:ext>
            </a:extLst>
          </p:cNvPr>
          <p:cNvSpPr>
            <a:spLocks noGrp="1"/>
          </p:cNvSpPr>
          <p:nvPr>
            <p:ph idx="1"/>
          </p:nvPr>
        </p:nvSpPr>
        <p:spPr>
          <a:xfrm>
            <a:off x="838200" y="4946899"/>
            <a:ext cx="10515600" cy="1325563"/>
          </a:xfrm>
        </p:spPr>
        <p:txBody>
          <a:bodyPr>
            <a:normAutofit fontScale="92500" lnSpcReduction="20000"/>
          </a:bodyPr>
          <a:lstStyle/>
          <a:p>
            <a:r>
              <a:rPr lang="en-US" sz="1800" dirty="0"/>
              <a:t>Histology Paper (2018): Application to quantification of Ki67 breast cancer images - </a:t>
            </a:r>
            <a:r>
              <a:rPr lang="en-US" sz="1800" dirty="0" err="1"/>
              <a:t>Senaras</a:t>
            </a:r>
            <a:r>
              <a:rPr lang="en-US" sz="1800" dirty="0"/>
              <a:t> et al.</a:t>
            </a:r>
          </a:p>
          <a:p>
            <a:r>
              <a:rPr lang="en-US" sz="1800" dirty="0"/>
              <a:t>Optimized generation of high-resolution phantom images using </a:t>
            </a:r>
            <a:r>
              <a:rPr lang="en-US" sz="1800" dirty="0" err="1"/>
              <a:t>cGAN</a:t>
            </a:r>
            <a:endParaRPr lang="en-US" sz="1800" dirty="0"/>
          </a:p>
          <a:p>
            <a:r>
              <a:rPr lang="en-US" sz="1800" dirty="0"/>
              <a:t>Result: Six readers (three pathologists and three image analysts) tried to differentiate 15 real from 15 synthetic images and the probability that the average reader would be able to correctly classify an image as synthetic or real more than 50% of the time was only 44.7%.</a:t>
            </a:r>
          </a:p>
          <a:p>
            <a:pPr marL="0" indent="0">
              <a:buNone/>
            </a:pPr>
            <a:endParaRPr lang="en-US" sz="2000" dirty="0"/>
          </a:p>
        </p:txBody>
      </p:sp>
    </p:spTree>
    <p:extLst>
      <p:ext uri="{BB962C8B-B14F-4D97-AF65-F5344CB8AC3E}">
        <p14:creationId xmlns:p14="http://schemas.microsoft.com/office/powerpoint/2010/main" val="604860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46AE4FA-C180-6935-5A01-EA3C64968DC6}"/>
              </a:ext>
            </a:extLst>
          </p:cNvPr>
          <p:cNvPicPr>
            <a:picLocks noChangeAspect="1"/>
          </p:cNvPicPr>
          <p:nvPr/>
        </p:nvPicPr>
        <p:blipFill>
          <a:blip r:embed="rId2"/>
          <a:stretch>
            <a:fillRect/>
          </a:stretch>
        </p:blipFill>
        <p:spPr>
          <a:xfrm>
            <a:off x="198098" y="171005"/>
            <a:ext cx="6507027" cy="6515990"/>
          </a:xfrm>
          <a:prstGeom prst="rect">
            <a:avLst/>
          </a:prstGeom>
        </p:spPr>
      </p:pic>
      <p:pic>
        <p:nvPicPr>
          <p:cNvPr id="7" name="Picture 6">
            <a:extLst>
              <a:ext uri="{FF2B5EF4-FFF2-40B4-BE49-F238E27FC236}">
                <a16:creationId xmlns:a16="http://schemas.microsoft.com/office/drawing/2014/main" id="{5FA70040-FF94-5915-C8F3-E9B166F6C9BF}"/>
              </a:ext>
            </a:extLst>
          </p:cNvPr>
          <p:cNvPicPr>
            <a:picLocks noChangeAspect="1"/>
          </p:cNvPicPr>
          <p:nvPr/>
        </p:nvPicPr>
        <p:blipFill>
          <a:blip r:embed="rId3"/>
          <a:stretch>
            <a:fillRect/>
          </a:stretch>
        </p:blipFill>
        <p:spPr>
          <a:xfrm>
            <a:off x="6507027" y="1211388"/>
            <a:ext cx="5486875" cy="4435224"/>
          </a:xfrm>
          <a:prstGeom prst="rect">
            <a:avLst/>
          </a:prstGeom>
        </p:spPr>
      </p:pic>
    </p:spTree>
    <p:extLst>
      <p:ext uri="{BB962C8B-B14F-4D97-AF65-F5344CB8AC3E}">
        <p14:creationId xmlns:p14="http://schemas.microsoft.com/office/powerpoint/2010/main" val="3017254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228</TotalTime>
  <Words>813</Words>
  <Application>Microsoft Office PowerPoint</Application>
  <PresentationFormat>Widescreen</PresentationFormat>
  <Paragraphs>54</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What’s so cool about GANs?</vt:lpstr>
      <vt:lpstr>Challenges</vt:lpstr>
      <vt:lpstr>Popular GAN (medical)</vt:lpstr>
      <vt:lpstr>Dive into Segmentation</vt:lpstr>
      <vt:lpstr>Results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Claudia-Anca DUMITRESCU (98223)</dc:creator>
  <cp:lastModifiedBy>Claudia-Anca DUMITRESCU (98223)</cp:lastModifiedBy>
  <cp:revision>12</cp:revision>
  <dcterms:created xsi:type="dcterms:W3CDTF">2024-10-23T06:06:49Z</dcterms:created>
  <dcterms:modified xsi:type="dcterms:W3CDTF">2024-10-24T12:20:07Z</dcterms:modified>
</cp:coreProperties>
</file>