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Roboto Mono Medium"/>
      <p:regular r:id="rId27"/>
      <p:bold r:id="rId28"/>
      <p:italic r:id="rId29"/>
      <p:boldItalic r:id="rId30"/>
    </p:embeddedFont>
    <p:embeddedFont>
      <p:font typeface="Roboto Mon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MonoMedium-bold.fntdata"/><Relationship Id="rId27" Type="http://schemas.openxmlformats.org/officeDocument/2006/relationships/font" Target="fonts/RobotoMonoMedi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MonoMedium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Mono-regular.fntdata"/><Relationship Id="rId30" Type="http://schemas.openxmlformats.org/officeDocument/2006/relationships/font" Target="fonts/RobotoMonoMedium-boldItalic.fntdata"/><Relationship Id="rId11" Type="http://schemas.openxmlformats.org/officeDocument/2006/relationships/slide" Target="slides/slide6.xml"/><Relationship Id="rId33" Type="http://schemas.openxmlformats.org/officeDocument/2006/relationships/font" Target="fonts/RobotoMono-italic.fntdata"/><Relationship Id="rId10" Type="http://schemas.openxmlformats.org/officeDocument/2006/relationships/slide" Target="slides/slide5.xml"/><Relationship Id="rId32" Type="http://schemas.openxmlformats.org/officeDocument/2006/relationships/font" Target="fonts/RobotoMon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RobotoMono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79f2ca320c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79f2ca320c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9b1f2df8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9b1f2df8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e9b1f2df82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e9b1f2df82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edbb6875e1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edbb6875e1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79f2ca320c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79f2ca320c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79f2ca320c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79f2ca320c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79f2ca320c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79f2ca320c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79f2ca320c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79f2ca320c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79f2ca320c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79f2ca320c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79f2ca320c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79f2ca320c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79f2ca320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79f2ca320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79f2ca320c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79f2ca320c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79f2ca320c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79f2ca320c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edbb6875e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edbb6875e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79f2ca320c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79f2ca320c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e9b1f2df8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e9b1f2df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79f2ca320c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79f2ca320c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e9b1f2df8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e9b1f2df8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e9b1f2df82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e9b1f2df8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79f2ca320c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79f2ca320c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Font typeface="Roboto Mono Medium"/>
              <a:buChar char="●"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Font typeface="Roboto Mono Medium"/>
              <a:buChar char="○"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Font typeface="Roboto Mono Medium"/>
              <a:buChar char="■"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Font typeface="Roboto Mono Medium"/>
              <a:buChar char="●"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Font typeface="Roboto Mono Medium"/>
              <a:buChar char="○"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Font typeface="Roboto Mono Medium"/>
              <a:buChar char="■"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Font typeface="Roboto Mono Medium"/>
              <a:buChar char="●"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Font typeface="Roboto Mono Medium"/>
              <a:buChar char="○"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Font typeface="Roboto Mono Medium"/>
              <a:buChar char="■"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>
              <a:buNone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lvl="2">
              <a:buNone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lvl="3">
              <a:buNone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lvl="4">
              <a:buNone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lvl="5">
              <a:buNone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lvl="6">
              <a:buNone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lvl="7">
              <a:buNone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lvl="8">
              <a:buNone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ono Medium"/>
              <a:buNone/>
              <a:defRPr sz="2800">
                <a:solidFill>
                  <a:schemeClr val="dk1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ono Medium"/>
              <a:buNone/>
              <a:defRPr sz="2800">
                <a:solidFill>
                  <a:schemeClr val="dk1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ono Medium"/>
              <a:buNone/>
              <a:defRPr sz="2800">
                <a:solidFill>
                  <a:schemeClr val="dk1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ono Medium"/>
              <a:buNone/>
              <a:defRPr sz="2800">
                <a:solidFill>
                  <a:schemeClr val="dk1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ono Medium"/>
              <a:buNone/>
              <a:defRPr sz="2800">
                <a:solidFill>
                  <a:schemeClr val="dk1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ono Medium"/>
              <a:buNone/>
              <a:defRPr sz="2800">
                <a:solidFill>
                  <a:schemeClr val="dk1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ono Medium"/>
              <a:buNone/>
              <a:defRPr sz="2800">
                <a:solidFill>
                  <a:schemeClr val="dk1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ono Medium"/>
              <a:buNone/>
              <a:defRPr sz="2800">
                <a:solidFill>
                  <a:schemeClr val="dk1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ono Medium"/>
              <a:buNone/>
              <a:defRPr sz="2800">
                <a:solidFill>
                  <a:schemeClr val="dk1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Mono"/>
              <a:buChar char="●"/>
              <a:defRPr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○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■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●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○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■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●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○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■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Relationship Id="rId4" Type="http://schemas.openxmlformats.org/officeDocument/2006/relationships/image" Target="../media/image3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png"/><Relationship Id="rId4" Type="http://schemas.openxmlformats.org/officeDocument/2006/relationships/image" Target="../media/image25.png"/><Relationship Id="rId5" Type="http://schemas.openxmlformats.org/officeDocument/2006/relationships/image" Target="../media/image3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Relationship Id="rId4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 Medium"/>
                <a:ea typeface="Roboto Mono Medium"/>
                <a:cs typeface="Roboto Mono Medium"/>
                <a:sym typeface="Roboto Mono Medium"/>
              </a:rPr>
              <a:t>3D Segmentation</a:t>
            </a:r>
            <a:endParaRPr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 Medium"/>
                <a:ea typeface="Roboto Mono Medium"/>
                <a:cs typeface="Roboto Mono Medium"/>
                <a:sym typeface="Roboto Mono Medium"/>
              </a:rPr>
              <a:t>ImageJ Guide</a:t>
            </a:r>
            <a:endParaRPr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 Segmentation</a:t>
            </a:r>
            <a:endParaRPr/>
          </a:p>
        </p:txBody>
      </p:sp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311700" y="1152475"/>
            <a:ext cx="3455100" cy="39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The 3d object counter should open 2 images after segmentation, the object map and the surface map. 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The colors make it near </a:t>
            </a:r>
            <a:r>
              <a:rPr lang="en" sz="1500"/>
              <a:t>impossible</a:t>
            </a:r>
            <a:r>
              <a:rPr lang="en" sz="1500"/>
              <a:t> to see many of the objects. 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Head over to the image section and select the lookup table entitled: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“glasbey on dark” 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97525"/>
            <a:ext cx="324217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5575" y="1473543"/>
            <a:ext cx="3233775" cy="3255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950" y="1480750"/>
            <a:ext cx="3233775" cy="324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and After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125" y="1200175"/>
            <a:ext cx="3991199" cy="2901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4"/>
          <p:cNvPicPr preferRelativeResize="0"/>
          <p:nvPr/>
        </p:nvPicPr>
        <p:blipFill rotWithShape="1">
          <a:blip r:embed="rId4">
            <a:alphaModFix/>
          </a:blip>
          <a:srcRect b="0" l="0" r="40116" t="0"/>
          <a:stretch/>
        </p:blipFill>
        <p:spPr>
          <a:xfrm>
            <a:off x="5496350" y="1200175"/>
            <a:ext cx="2845452" cy="290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4"/>
          <p:cNvSpPr txBox="1"/>
          <p:nvPr/>
        </p:nvSpPr>
        <p:spPr>
          <a:xfrm>
            <a:off x="875275" y="204500"/>
            <a:ext cx="6946800" cy="7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chemeClr val="dk1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3D ROI Manager</a:t>
            </a:r>
            <a:endParaRPr sz="4300">
              <a:solidFill>
                <a:schemeClr val="dk1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149" name="Google Shape;149;p25"/>
          <p:cNvSpPr txBox="1"/>
          <p:nvPr/>
        </p:nvSpPr>
        <p:spPr>
          <a:xfrm>
            <a:off x="346800" y="1081650"/>
            <a:ext cx="3444000" cy="38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The ROI manager allows us to interact with our newly segmented tiff file. </a:t>
            </a:r>
            <a:endParaRPr sz="15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With you image selected, click add image to load the annotated objects in to the list.</a:t>
            </a:r>
            <a:endParaRPr sz="15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From here you can outline and track objects with the live roi for further analysis. </a:t>
            </a:r>
            <a:endParaRPr sz="15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3225" y="1017725"/>
            <a:ext cx="3359499" cy="345329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/>
          <p:nvPr/>
        </p:nvSpPr>
        <p:spPr>
          <a:xfrm flipH="1" rot="10800000">
            <a:off x="6173125" y="3563175"/>
            <a:ext cx="884400" cy="3276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2" name="Google Shape;152;p25"/>
          <p:cNvSpPr/>
          <p:nvPr/>
        </p:nvSpPr>
        <p:spPr>
          <a:xfrm flipH="1" rot="10800000">
            <a:off x="6684825" y="2737925"/>
            <a:ext cx="995400" cy="2838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</a:t>
            </a:r>
            <a:endParaRPr/>
          </a:p>
        </p:txBody>
      </p:sp>
      <p:pic>
        <p:nvPicPr>
          <p:cNvPr id="158" name="Google Shape;15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9800" y="1073500"/>
            <a:ext cx="5721252" cy="370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6"/>
          <p:cNvSpPr txBox="1"/>
          <p:nvPr/>
        </p:nvSpPr>
        <p:spPr>
          <a:xfrm>
            <a:off x="356825" y="1495400"/>
            <a:ext cx="2138700" cy="28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You should be able to see yellow outlines on selected objects and view voxel lists.</a:t>
            </a:r>
            <a:endParaRPr sz="15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As you scroll through the slices you will notice that the outline persists. </a:t>
            </a:r>
            <a:endParaRPr sz="15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50"/>
              <a:t>Green Channel</a:t>
            </a:r>
            <a:endParaRPr sz="465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650"/>
          </a:p>
        </p:txBody>
      </p:sp>
      <p:pic>
        <p:nvPicPr>
          <p:cNvPr id="165" name="Google Shape;165;p27"/>
          <p:cNvPicPr preferRelativeResize="0"/>
          <p:nvPr/>
        </p:nvPicPr>
        <p:blipFill rotWithShape="1">
          <a:blip r:embed="rId3">
            <a:alphaModFix/>
          </a:blip>
          <a:srcRect b="0" l="0" r="1555" t="0"/>
          <a:stretch/>
        </p:blipFill>
        <p:spPr>
          <a:xfrm>
            <a:off x="797650" y="1484675"/>
            <a:ext cx="3149450" cy="318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62868"/>
            <a:ext cx="1339999" cy="133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59759" y="1484675"/>
            <a:ext cx="3192216" cy="3181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Calculator</a:t>
            </a:r>
            <a:endParaRPr/>
          </a:p>
        </p:txBody>
      </p:sp>
      <p:sp>
        <p:nvSpPr>
          <p:cNvPr id="173" name="Google Shape;173;p28"/>
          <p:cNvSpPr txBox="1"/>
          <p:nvPr>
            <p:ph idx="1" type="body"/>
          </p:nvPr>
        </p:nvSpPr>
        <p:spPr>
          <a:xfrm>
            <a:off x="311700" y="1152475"/>
            <a:ext cx="316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This is going to be used extensively in order to remove the nuclei, isolate the eDNA etc. 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/>
              <a:t>These basic operations in conjunction with a decent amount of color balancing, will yield fair results.   </a:t>
            </a:r>
            <a:endParaRPr sz="1500"/>
          </a:p>
        </p:txBody>
      </p:sp>
      <p:pic>
        <p:nvPicPr>
          <p:cNvPr id="174" name="Google Shape;174;p28"/>
          <p:cNvPicPr preferRelativeResize="0"/>
          <p:nvPr/>
        </p:nvPicPr>
        <p:blipFill rotWithShape="1">
          <a:blip r:embed="rId3">
            <a:alphaModFix/>
          </a:blip>
          <a:srcRect b="17599" l="0" r="45831" t="1073"/>
          <a:stretch/>
        </p:blipFill>
        <p:spPr>
          <a:xfrm>
            <a:off x="3585150" y="562325"/>
            <a:ext cx="2391551" cy="3849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3950" y="1619713"/>
            <a:ext cx="2308175" cy="173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50"/>
              <a:t>Removing the Nuclei</a:t>
            </a:r>
            <a:endParaRPr sz="4650"/>
          </a:p>
        </p:txBody>
      </p:sp>
      <p:pic>
        <p:nvPicPr>
          <p:cNvPr id="181" name="Google Shape;18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2025" y="1254024"/>
            <a:ext cx="3679950" cy="36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Processing the Red</a:t>
            </a:r>
            <a:endParaRPr/>
          </a:p>
        </p:txBody>
      </p:sp>
      <p:sp>
        <p:nvSpPr>
          <p:cNvPr id="187" name="Google Shape;187;p30"/>
          <p:cNvSpPr txBox="1"/>
          <p:nvPr>
            <p:ph idx="1" type="body"/>
          </p:nvPr>
        </p:nvSpPr>
        <p:spPr>
          <a:xfrm>
            <a:off x="311700" y="1081650"/>
            <a:ext cx="4095900" cy="341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575"/>
              <a:t>Simply subtracting the red from the green channel will not sufficiently remove the nuclei.</a:t>
            </a:r>
            <a:endParaRPr sz="157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en" sz="1575"/>
              <a:t>Process the red channel like so:</a:t>
            </a:r>
            <a:endParaRPr sz="157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b="1" sz="137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t/>
            </a:r>
            <a:endParaRPr sz="1275"/>
          </a:p>
        </p:txBody>
      </p:sp>
      <p:sp>
        <p:nvSpPr>
          <p:cNvPr id="188" name="Google Shape;188;p30"/>
          <p:cNvSpPr txBox="1"/>
          <p:nvPr/>
        </p:nvSpPr>
        <p:spPr>
          <a:xfrm>
            <a:off x="311700" y="2498375"/>
            <a:ext cx="4270200" cy="10557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b="1" lang="en" sz="1375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1) Morph Close: Radius = 2</a:t>
            </a:r>
            <a:endParaRPr b="1" sz="1375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b="1" lang="en" sz="1375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2) Color Balance: Min = 10, Max = 120</a:t>
            </a:r>
            <a:endParaRPr b="1" sz="1375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i="1" lang="en" sz="1075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*See previous slides for help*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89" name="Google Shape;18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3725" y="947612"/>
            <a:ext cx="3670901" cy="367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Subtract</a:t>
            </a:r>
            <a:endParaRPr/>
          </a:p>
        </p:txBody>
      </p:sp>
      <p:sp>
        <p:nvSpPr>
          <p:cNvPr id="195" name="Google Shape;195;p31"/>
          <p:cNvSpPr txBox="1"/>
          <p:nvPr>
            <p:ph idx="1" type="body"/>
          </p:nvPr>
        </p:nvSpPr>
        <p:spPr>
          <a:xfrm>
            <a:off x="311700" y="1152475"/>
            <a:ext cx="316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Image 1: Base green channel</a:t>
            </a:r>
            <a:endParaRPr sz="1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/>
              <a:t>Image 2: Processed red channel</a:t>
            </a:r>
            <a:endParaRPr sz="13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0"/>
          </a:p>
        </p:txBody>
      </p:sp>
      <p:pic>
        <p:nvPicPr>
          <p:cNvPr id="196" name="Google Shape;19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074" y="2197099"/>
            <a:ext cx="2954399" cy="152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9100" y="1300550"/>
            <a:ext cx="2428199" cy="242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9500" y="1299213"/>
            <a:ext cx="2428200" cy="2422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0" y="78825"/>
            <a:ext cx="8520600" cy="92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Color Balance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9724" y="1141675"/>
            <a:ext cx="3579951" cy="359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14325" y="1101900"/>
            <a:ext cx="1795429" cy="363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Isolating the Puncta</a:t>
            </a:r>
            <a:endParaRPr/>
          </a:p>
        </p:txBody>
      </p:sp>
      <p:sp>
        <p:nvSpPr>
          <p:cNvPr id="204" name="Google Shape;204;p32"/>
          <p:cNvSpPr txBox="1"/>
          <p:nvPr>
            <p:ph idx="1" type="body"/>
          </p:nvPr>
        </p:nvSpPr>
        <p:spPr>
          <a:xfrm>
            <a:off x="311700" y="1152475"/>
            <a:ext cx="2850600" cy="106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This step is quite simple.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205" name="Google Shape;205;p32"/>
          <p:cNvSpPr txBox="1"/>
          <p:nvPr/>
        </p:nvSpPr>
        <p:spPr>
          <a:xfrm>
            <a:off x="347800" y="1794525"/>
            <a:ext cx="3879300" cy="7128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75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b="1" lang="en" sz="1275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 Color Balance: Min = 100, max = 170</a:t>
            </a:r>
            <a:endParaRPr b="1" sz="1275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" sz="975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*See previous slides for help*</a:t>
            </a:r>
            <a:endParaRPr sz="17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206" name="Google Shape;20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7525" y="661263"/>
            <a:ext cx="3816714" cy="3820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Isolating the eDNA</a:t>
            </a:r>
            <a:endParaRPr/>
          </a:p>
        </p:txBody>
      </p:sp>
      <p:sp>
        <p:nvSpPr>
          <p:cNvPr id="212" name="Google Shape;212;p33"/>
          <p:cNvSpPr txBox="1"/>
          <p:nvPr>
            <p:ph idx="1" type="body"/>
          </p:nvPr>
        </p:nvSpPr>
        <p:spPr>
          <a:xfrm>
            <a:off x="311700" y="1152475"/>
            <a:ext cx="3012900" cy="92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/>
              <a:t>With the Puncta already isolated, this step is fairly simple as well.</a:t>
            </a:r>
            <a:endParaRPr sz="1500"/>
          </a:p>
        </p:txBody>
      </p:sp>
      <p:sp>
        <p:nvSpPr>
          <p:cNvPr id="213" name="Google Shape;213;p33"/>
          <p:cNvSpPr txBox="1"/>
          <p:nvPr/>
        </p:nvSpPr>
        <p:spPr>
          <a:xfrm>
            <a:off x="311700" y="2074375"/>
            <a:ext cx="3879300" cy="21837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75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1) Image Calc: </a:t>
            </a:r>
            <a:endParaRPr b="1" sz="1275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75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Image 1 = Removed Nuclei</a:t>
            </a:r>
            <a:endParaRPr b="1" sz="1275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75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Image 2 = Isolated Puncta</a:t>
            </a:r>
            <a:endParaRPr b="1" sz="1275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75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Operation = Subtract</a:t>
            </a:r>
            <a:endParaRPr b="1" sz="1275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75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b="1" lang="en" sz="1275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 Color Balance: max = [80:100]</a:t>
            </a:r>
            <a:endParaRPr b="1" sz="1275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" sz="975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*See previous slides for help*</a:t>
            </a:r>
            <a:endParaRPr sz="17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214" name="Google Shape;21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6900" y="661263"/>
            <a:ext cx="3812445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461425" y="204500"/>
            <a:ext cx="6946800" cy="7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Overview</a:t>
            </a:r>
            <a:endParaRPr sz="2500">
              <a:solidFill>
                <a:schemeClr val="dk1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536350" y="747550"/>
            <a:ext cx="3911700" cy="41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Balancing is a useful first step in clearing noise or making a region of interest clearer.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Dragging the slider on the top most bar (minimum) will exclude the lower values of the color and adjust the scaling of the new range of values. 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Dragging the slider for the maximum will not exclude higher values, it will only adjust the scaling. 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(the brightness adjusts itself)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6525" y="815950"/>
            <a:ext cx="1795429" cy="36372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/>
          <p:nvPr/>
        </p:nvSpPr>
        <p:spPr>
          <a:xfrm>
            <a:off x="5666575" y="2146750"/>
            <a:ext cx="1995300" cy="9756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461425" y="204500"/>
            <a:ext cx="6946800" cy="7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4626" y="3061175"/>
            <a:ext cx="1804199" cy="181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4625" y="755450"/>
            <a:ext cx="1822392" cy="181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15025" y="3054008"/>
            <a:ext cx="1822401" cy="183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5026" y="755450"/>
            <a:ext cx="1822401" cy="182649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4748275" y="382850"/>
            <a:ext cx="40449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2D             3D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1" name="Google Shape;81;p16"/>
          <p:cNvSpPr txBox="1"/>
          <p:nvPr/>
        </p:nvSpPr>
        <p:spPr>
          <a:xfrm flipH="1" rot="-5400000">
            <a:off x="4297350" y="1460950"/>
            <a:ext cx="921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Before</a:t>
            </a:r>
            <a:endParaRPr sz="15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2" name="Google Shape;82;p16"/>
          <p:cNvSpPr txBox="1"/>
          <p:nvPr/>
        </p:nvSpPr>
        <p:spPr>
          <a:xfrm rot="-5400000">
            <a:off x="4375950" y="3783025"/>
            <a:ext cx="7647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After</a:t>
            </a:r>
            <a:endParaRPr sz="15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388550" y="204500"/>
            <a:ext cx="4183500" cy="7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For Segmenting the Red Channel, setting the minimum value to 30 gives modest results. 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42225" y="992925"/>
            <a:ext cx="1885451" cy="3832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425" y="1005225"/>
            <a:ext cx="3521225" cy="360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 rotWithShape="1">
          <a:blip r:embed="rId4">
            <a:alphaModFix/>
          </a:blip>
          <a:srcRect b="1402" l="0" r="0" t="-3007"/>
          <a:stretch/>
        </p:blipFill>
        <p:spPr>
          <a:xfrm>
            <a:off x="4662850" y="906675"/>
            <a:ext cx="4048450" cy="25806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>
            <p:ph idx="4294967295" type="ctrTitle"/>
          </p:nvPr>
        </p:nvSpPr>
        <p:spPr>
          <a:xfrm>
            <a:off x="0" y="78825"/>
            <a:ext cx="9144000" cy="9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50"/>
              <a:t>Morphology</a:t>
            </a:r>
            <a:endParaRPr sz="465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65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1152475"/>
            <a:ext cx="3259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Morphological operations</a:t>
            </a:r>
            <a:r>
              <a:rPr lang="en" sz="1500"/>
              <a:t> allow us to inflate (dilate) or deflate (erode) groups of pixels.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When the erode or dilate operations are used in conjunction, depending on the order, we can fill in gaps or remove noise. 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97" name="Google Shape;97;p18"/>
          <p:cNvSpPr txBox="1"/>
          <p:nvPr/>
        </p:nvSpPr>
        <p:spPr>
          <a:xfrm>
            <a:off x="461425" y="204500"/>
            <a:ext cx="6946800" cy="7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Overview</a:t>
            </a:r>
            <a:endParaRPr sz="2500">
              <a:solidFill>
                <a:schemeClr val="dk1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2800" y="403600"/>
            <a:ext cx="4753300" cy="152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 rotWithShape="1">
          <a:blip r:embed="rId4">
            <a:alphaModFix/>
          </a:blip>
          <a:srcRect b="2123" l="0" r="0" t="0"/>
          <a:stretch/>
        </p:blipFill>
        <p:spPr>
          <a:xfrm>
            <a:off x="4442900" y="2132475"/>
            <a:ext cx="3513100" cy="25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075" y="939300"/>
            <a:ext cx="3431049" cy="345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/>
          <p:nvPr/>
        </p:nvSpPr>
        <p:spPr>
          <a:xfrm>
            <a:off x="4089575" y="2097475"/>
            <a:ext cx="1271100" cy="551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3200" y="947950"/>
            <a:ext cx="3425325" cy="343296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/>
        </p:nvSpPr>
        <p:spPr>
          <a:xfrm>
            <a:off x="4089575" y="2205775"/>
            <a:ext cx="12711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Morph Close 6</a:t>
            </a:r>
            <a:endParaRPr sz="1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0" y="228250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50"/>
              <a:t>Segmentation </a:t>
            </a:r>
            <a:endParaRPr sz="465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*See Params File</a:t>
            </a:r>
            <a:endParaRPr sz="1500"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575" y="1314216"/>
            <a:ext cx="3699749" cy="2921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 rotWithShape="1">
          <a:blip r:embed="rId4">
            <a:alphaModFix/>
          </a:blip>
          <a:srcRect b="0" l="0" r="39874" t="0"/>
          <a:stretch/>
        </p:blipFill>
        <p:spPr>
          <a:xfrm>
            <a:off x="4414350" y="1314222"/>
            <a:ext cx="4159037" cy="292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311700" y="1152475"/>
            <a:ext cx="2993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Segmentation involves thresholding, meaning that all values must be either 0 or (8 bit) 255.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For the red channel,use the value of 85 (+/- 5)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The size filter lets us disregard objects under n volume. (pixels)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Additional settings can be changed to reduce outputs to relevant information.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/>
              <a:t>  </a:t>
            </a:r>
            <a:endParaRPr sz="1500"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3575" y="1269375"/>
            <a:ext cx="2546425" cy="282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5800" y="950188"/>
            <a:ext cx="2236367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obo Mono 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