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9ae9a00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9ae9a00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ab14359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ab14359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99ae9a00d4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99ae9a00d4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ab143594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9ab143594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ab143594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9ab143594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ab143594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9ab143594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9ab143594f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9ab143594f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9ae9a00d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9ae9a00d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9ae9a00d4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9ae9a00d4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9ae9a00d4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9ae9a00d4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9ae9a00d4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9ae9a00d4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9ae9a00d4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9ae9a00d4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9ae9a00d4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99ae9a00d4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9ae9a00d4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9ae9a00d4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9ae9a00d4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9ae9a00d4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jp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1E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37875"/>
            <a:ext cx="3912300" cy="260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30750" y="121950"/>
            <a:ext cx="2981700" cy="16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Digitalizing ECE Inventory Management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304025" y="1796213"/>
            <a:ext cx="16083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James Kinter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25" y="2721250"/>
            <a:ext cx="3088200" cy="2307900"/>
          </a:xfrm>
          <a:prstGeom prst="roundRect">
            <a:avLst>
              <a:gd fmla="val 9123" name="adj"/>
            </a:avLst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2288" y="0"/>
            <a:ext cx="5231724" cy="25378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22" y="241481"/>
            <a:ext cx="858527" cy="9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2300" y="2537875"/>
            <a:ext cx="5231700" cy="2634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Function Requirements and Design Constraints: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250" name="Google Shape;250;p22"/>
          <p:cNvGrpSpPr/>
          <p:nvPr/>
        </p:nvGrpSpPr>
        <p:grpSpPr>
          <a:xfrm>
            <a:off x="4743350" y="1995250"/>
            <a:ext cx="4140900" cy="771900"/>
            <a:chOff x="1315450" y="3102150"/>
            <a:chExt cx="4140900" cy="771900"/>
          </a:xfrm>
        </p:grpSpPr>
        <p:sp>
          <p:nvSpPr>
            <p:cNvPr id="251" name="Google Shape;251;p22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960000"/>
                  </a:solidFill>
                </a:rPr>
                <a:t>✔</a:t>
              </a:r>
              <a:endParaRPr sz="1000"/>
            </a:p>
          </p:txBody>
        </p:sp>
        <p:sp>
          <p:nvSpPr>
            <p:cNvPr id="254" name="Google Shape;254;p22"/>
            <p:cNvSpPr txBox="1"/>
            <p:nvPr/>
          </p:nvSpPr>
          <p:spPr>
            <a:xfrm>
              <a:off x="272640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Meet ADA compliance criteria.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2000626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P/F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6" name="Google Shape;256;p22"/>
            <p:cNvCxnSpPr/>
            <p:nvPr/>
          </p:nvCxnSpPr>
          <p:spPr>
            <a:xfrm>
              <a:off x="4666791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57" name="Google Shape;257;p22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" name="Google Shape;258;p22"/>
          <p:cNvGrpSpPr/>
          <p:nvPr/>
        </p:nvGrpSpPr>
        <p:grpSpPr>
          <a:xfrm>
            <a:off x="4743350" y="2767150"/>
            <a:ext cx="4140900" cy="771900"/>
            <a:chOff x="1315450" y="3102150"/>
            <a:chExt cx="4140900" cy="771900"/>
          </a:xfrm>
        </p:grpSpPr>
        <p:sp>
          <p:nvSpPr>
            <p:cNvPr id="259" name="Google Shape;259;p22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960000"/>
                  </a:solidFill>
                </a:rPr>
                <a:t>✔</a:t>
              </a:r>
              <a:endParaRPr sz="1000"/>
            </a:p>
          </p:txBody>
        </p:sp>
        <p:sp>
          <p:nvSpPr>
            <p:cNvPr id="262" name="Google Shape;262;p22"/>
            <p:cNvSpPr txBox="1"/>
            <p:nvPr/>
          </p:nvSpPr>
          <p:spPr>
            <a:xfrm>
              <a:off x="272640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Adhere to TU color palette.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2000626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P/F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64" name="Google Shape;264;p22"/>
            <p:cNvCxnSpPr/>
            <p:nvPr/>
          </p:nvCxnSpPr>
          <p:spPr>
            <a:xfrm>
              <a:off x="4666791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65" name="Google Shape;265;p22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6" name="Google Shape;266;p22"/>
          <p:cNvSpPr txBox="1"/>
          <p:nvPr/>
        </p:nvSpPr>
        <p:spPr>
          <a:xfrm>
            <a:off x="4792500" y="1385650"/>
            <a:ext cx="2404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72A1E"/>
                </a:solidFill>
              </a:rPr>
              <a:t>Constraints: </a:t>
            </a:r>
            <a:endParaRPr b="1" sz="2800">
              <a:solidFill>
                <a:srgbClr val="A72A1E"/>
              </a:solidFill>
            </a:endParaRPr>
          </a:p>
        </p:txBody>
      </p:sp>
      <p:grpSp>
        <p:nvGrpSpPr>
          <p:cNvPr id="267" name="Google Shape;267;p22"/>
          <p:cNvGrpSpPr/>
          <p:nvPr/>
        </p:nvGrpSpPr>
        <p:grpSpPr>
          <a:xfrm>
            <a:off x="241525" y="2767150"/>
            <a:ext cx="4140900" cy="771900"/>
            <a:chOff x="1315450" y="3102150"/>
            <a:chExt cx="4140900" cy="771900"/>
          </a:xfrm>
        </p:grpSpPr>
        <p:sp>
          <p:nvSpPr>
            <p:cNvPr id="268" name="Google Shape;268;p22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1484037" y="3272402"/>
              <a:ext cx="467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981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2"/>
            <p:cNvSpPr txBox="1"/>
            <p:nvPr/>
          </p:nvSpPr>
          <p:spPr>
            <a:xfrm>
              <a:off x="277385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Initial site load time under limit.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2000625" y="3290550"/>
              <a:ext cx="6081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≤ 8s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4" name="Google Shape;274;p22"/>
            <p:cNvCxnSpPr/>
            <p:nvPr/>
          </p:nvCxnSpPr>
          <p:spPr>
            <a:xfrm>
              <a:off x="4642166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75" name="Google Shape;275;p22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6" name="Google Shape;276;p22"/>
          <p:cNvGrpSpPr/>
          <p:nvPr/>
        </p:nvGrpSpPr>
        <p:grpSpPr>
          <a:xfrm>
            <a:off x="252525" y="1995250"/>
            <a:ext cx="4140900" cy="771900"/>
            <a:chOff x="1315450" y="3102150"/>
            <a:chExt cx="4140900" cy="771900"/>
          </a:xfrm>
        </p:grpSpPr>
        <p:sp>
          <p:nvSpPr>
            <p:cNvPr id="277" name="Google Shape;277;p22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960000"/>
                  </a:solidFill>
                </a:rPr>
                <a:t>✔</a:t>
              </a:r>
              <a:endParaRPr sz="2400">
                <a:solidFill>
                  <a:srgbClr val="960000"/>
                </a:solidFill>
              </a:endParaRPr>
            </a:p>
          </p:txBody>
        </p:sp>
        <p:sp>
          <p:nvSpPr>
            <p:cNvPr id="280" name="Google Shape;280;p22"/>
            <p:cNvSpPr txBox="1"/>
            <p:nvPr/>
          </p:nvSpPr>
          <p:spPr>
            <a:xfrm>
              <a:off x="277385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Ability to perform transactions.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2000626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P/F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2" name="Google Shape;282;p22"/>
            <p:cNvCxnSpPr/>
            <p:nvPr/>
          </p:nvCxnSpPr>
          <p:spPr>
            <a:xfrm>
              <a:off x="4642166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83" name="Google Shape;283;p22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4" name="Google Shape;284;p22"/>
          <p:cNvGrpSpPr/>
          <p:nvPr/>
        </p:nvGrpSpPr>
        <p:grpSpPr>
          <a:xfrm>
            <a:off x="252525" y="3539050"/>
            <a:ext cx="4140900" cy="771900"/>
            <a:chOff x="1315450" y="3102150"/>
            <a:chExt cx="4140900" cy="771900"/>
          </a:xfrm>
        </p:grpSpPr>
        <p:sp>
          <p:nvSpPr>
            <p:cNvPr id="285" name="Google Shape;285;p22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1484037" y="3272402"/>
              <a:ext cx="467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981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 txBox="1"/>
            <p:nvPr/>
          </p:nvSpPr>
          <p:spPr>
            <a:xfrm>
              <a:off x="277385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Critical path load times under limit.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2000625" y="3290550"/>
              <a:ext cx="628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≤ 2s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91" name="Google Shape;291;p22"/>
            <p:cNvCxnSpPr/>
            <p:nvPr/>
          </p:nvCxnSpPr>
          <p:spPr>
            <a:xfrm>
              <a:off x="4642166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92" name="Google Shape;292;p22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3" name="Google Shape;293;p22"/>
          <p:cNvSpPr txBox="1"/>
          <p:nvPr/>
        </p:nvSpPr>
        <p:spPr>
          <a:xfrm>
            <a:off x="302625" y="1385650"/>
            <a:ext cx="3265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72A1E"/>
                </a:solidFill>
              </a:rPr>
              <a:t>Requirements: </a:t>
            </a:r>
            <a:endParaRPr b="1" sz="2800">
              <a:solidFill>
                <a:srgbClr val="A72A1E"/>
              </a:solidFill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241525" y="4542000"/>
            <a:ext cx="5063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900">
                <a:solidFill>
                  <a:srgbClr val="960000"/>
                </a:solidFill>
              </a:rPr>
              <a:t>*</a:t>
            </a:r>
            <a:r>
              <a:rPr lang="en">
                <a:solidFill>
                  <a:srgbClr val="960000"/>
                </a:solidFill>
              </a:rPr>
              <a:t>N = Negotiable; NN = Non-Negotiable</a:t>
            </a:r>
            <a:endParaRPr>
              <a:solidFill>
                <a:srgbClr val="96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60000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/>
          <p:nvPr/>
        </p:nvSpPr>
        <p:spPr>
          <a:xfrm>
            <a:off x="2737200" y="2090550"/>
            <a:ext cx="36696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7F4ED"/>
                </a:solidFill>
              </a:rPr>
              <a:t>Questions?</a:t>
            </a:r>
            <a:endParaRPr sz="5200">
              <a:solidFill>
                <a:srgbClr val="F7F4E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Object Relational Mapper (ORM)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3559450" y="2241425"/>
            <a:ext cx="1413600" cy="13536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9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0000"/>
                </a:solidFill>
              </a:rPr>
              <a:t>ORM</a:t>
            </a:r>
            <a:br>
              <a:rPr lang="en">
                <a:solidFill>
                  <a:srgbClr val="960000"/>
                </a:solidFill>
              </a:rPr>
            </a:br>
            <a:r>
              <a:rPr lang="en">
                <a:solidFill>
                  <a:srgbClr val="960000"/>
                </a:solidFill>
              </a:rPr>
              <a:t>(Dapper)</a:t>
            </a:r>
            <a:endParaRPr>
              <a:solidFill>
                <a:srgbClr val="960000"/>
              </a:solidFill>
            </a:endParaRPr>
          </a:p>
        </p:txBody>
      </p:sp>
      <p:pic>
        <p:nvPicPr>
          <p:cNvPr id="306" name="Google Shape;3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475" y="1098875"/>
            <a:ext cx="3362400" cy="3638700"/>
          </a:xfrm>
          <a:prstGeom prst="roundRect">
            <a:avLst>
              <a:gd fmla="val 5312" name="adj"/>
            </a:avLst>
          </a:prstGeom>
          <a:noFill/>
          <a:ln>
            <a:noFill/>
          </a:ln>
        </p:spPr>
      </p:pic>
      <p:pic>
        <p:nvPicPr>
          <p:cNvPr id="307" name="Google Shape;307;p24"/>
          <p:cNvPicPr preferRelativeResize="0"/>
          <p:nvPr/>
        </p:nvPicPr>
        <p:blipFill rotWithShape="1">
          <a:blip r:embed="rId4">
            <a:alphaModFix/>
          </a:blip>
          <a:srcRect b="2893" l="0" r="0" t="0"/>
          <a:stretch/>
        </p:blipFill>
        <p:spPr>
          <a:xfrm>
            <a:off x="282750" y="1669425"/>
            <a:ext cx="2671275" cy="242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24"/>
          <p:cNvGrpSpPr/>
          <p:nvPr/>
        </p:nvGrpSpPr>
        <p:grpSpPr>
          <a:xfrm>
            <a:off x="302800" y="1825863"/>
            <a:ext cx="8562325" cy="2720863"/>
            <a:chOff x="302800" y="1825863"/>
            <a:chExt cx="8562325" cy="2720863"/>
          </a:xfrm>
        </p:grpSpPr>
        <p:sp>
          <p:nvSpPr>
            <p:cNvPr id="309" name="Google Shape;309;p24"/>
            <p:cNvSpPr/>
            <p:nvPr/>
          </p:nvSpPr>
          <p:spPr>
            <a:xfrm>
              <a:off x="302800" y="2119575"/>
              <a:ext cx="2606700" cy="320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5956325" y="1825863"/>
              <a:ext cx="2606700" cy="320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1" name="Google Shape;311;p24"/>
            <p:cNvCxnSpPr>
              <a:stCxn id="309" idx="3"/>
              <a:endCxn id="305" idx="1"/>
            </p:cNvCxnSpPr>
            <p:nvPr/>
          </p:nvCxnSpPr>
          <p:spPr>
            <a:xfrm>
              <a:off x="2909500" y="2279925"/>
              <a:ext cx="857100" cy="1596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312" name="Google Shape;312;p24"/>
            <p:cNvCxnSpPr>
              <a:stCxn id="305" idx="7"/>
              <a:endCxn id="310" idx="1"/>
            </p:cNvCxnSpPr>
            <p:nvPr/>
          </p:nvCxnSpPr>
          <p:spPr>
            <a:xfrm flipH="1" rot="10800000">
              <a:off x="4766033" y="1986355"/>
              <a:ext cx="1190400" cy="4533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13" name="Google Shape;313;p24"/>
            <p:cNvSpPr/>
            <p:nvPr/>
          </p:nvSpPr>
          <p:spPr>
            <a:xfrm>
              <a:off x="302800" y="2923675"/>
              <a:ext cx="2606700" cy="320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5956325" y="3025950"/>
              <a:ext cx="2908800" cy="320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5" name="Google Shape;315;p24"/>
            <p:cNvCxnSpPr>
              <a:stCxn id="313" idx="3"/>
              <a:endCxn id="305" idx="2"/>
            </p:cNvCxnSpPr>
            <p:nvPr/>
          </p:nvCxnSpPr>
          <p:spPr>
            <a:xfrm flipH="1" rot="10800000">
              <a:off x="2909500" y="2918125"/>
              <a:ext cx="650100" cy="165900"/>
            </a:xfrm>
            <a:prstGeom prst="straightConnector1">
              <a:avLst/>
            </a:prstGeom>
            <a:noFill/>
            <a:ln cap="flat" cmpd="sng" w="19050">
              <a:solidFill>
                <a:srgbClr val="FF00F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316" name="Google Shape;316;p24"/>
            <p:cNvCxnSpPr>
              <a:stCxn id="305" idx="6"/>
              <a:endCxn id="314" idx="1"/>
            </p:cNvCxnSpPr>
            <p:nvPr/>
          </p:nvCxnSpPr>
          <p:spPr>
            <a:xfrm>
              <a:off x="4973050" y="2918225"/>
              <a:ext cx="983400" cy="268200"/>
            </a:xfrm>
            <a:prstGeom prst="straightConnector1">
              <a:avLst/>
            </a:prstGeom>
            <a:noFill/>
            <a:ln cap="flat" cmpd="sng" w="19050">
              <a:solidFill>
                <a:srgbClr val="FF00F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17" name="Google Shape;317;p24"/>
            <p:cNvSpPr/>
            <p:nvPr/>
          </p:nvSpPr>
          <p:spPr>
            <a:xfrm>
              <a:off x="302800" y="3727775"/>
              <a:ext cx="2606700" cy="320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5956325" y="4226025"/>
              <a:ext cx="2908800" cy="320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9" name="Google Shape;319;p24"/>
            <p:cNvCxnSpPr>
              <a:stCxn id="317" idx="3"/>
              <a:endCxn id="305" idx="3"/>
            </p:cNvCxnSpPr>
            <p:nvPr/>
          </p:nvCxnSpPr>
          <p:spPr>
            <a:xfrm flipH="1" rot="10800000">
              <a:off x="2909500" y="3396725"/>
              <a:ext cx="857100" cy="4914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320" name="Google Shape;320;p24"/>
            <p:cNvCxnSpPr>
              <a:stCxn id="318" idx="1"/>
              <a:endCxn id="305" idx="5"/>
            </p:cNvCxnSpPr>
            <p:nvPr/>
          </p:nvCxnSpPr>
          <p:spPr>
            <a:xfrm rot="10800000">
              <a:off x="4765925" y="3396675"/>
              <a:ext cx="1190400" cy="9897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API Response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82250" y="1147000"/>
            <a:ext cx="3238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60000"/>
                </a:solidFill>
              </a:rPr>
              <a:t>URL Routing:</a:t>
            </a:r>
            <a:r>
              <a:rPr lang="en" sz="1600">
                <a:solidFill>
                  <a:srgbClr val="960000"/>
                </a:solidFill>
              </a:rPr>
              <a:t> </a:t>
            </a:r>
            <a:endParaRPr sz="1600">
              <a:solidFill>
                <a:srgbClr val="9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60000"/>
                </a:solidFill>
              </a:rPr>
              <a:t>https://localhost:80/api/Kits/{id}</a:t>
            </a:r>
            <a:endParaRPr sz="1600">
              <a:solidFill>
                <a:srgbClr val="960000"/>
              </a:solidFill>
            </a:endParaRPr>
          </a:p>
        </p:txBody>
      </p:sp>
      <p:pic>
        <p:nvPicPr>
          <p:cNvPr id="327" name="Google Shape;3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00" y="1909000"/>
            <a:ext cx="6075900" cy="2949600"/>
          </a:xfrm>
          <a:prstGeom prst="roundRect">
            <a:avLst>
              <a:gd fmla="val 4079" name="adj"/>
            </a:avLst>
          </a:prstGeom>
          <a:noFill/>
          <a:ln>
            <a:noFill/>
          </a:ln>
        </p:spPr>
      </p:pic>
      <p:grpSp>
        <p:nvGrpSpPr>
          <p:cNvPr id="328" name="Google Shape;328;p25"/>
          <p:cNvGrpSpPr/>
          <p:nvPr/>
        </p:nvGrpSpPr>
        <p:grpSpPr>
          <a:xfrm>
            <a:off x="2246050" y="2137600"/>
            <a:ext cx="1654200" cy="802200"/>
            <a:chOff x="2246050" y="2137600"/>
            <a:chExt cx="1654200" cy="802200"/>
          </a:xfrm>
        </p:grpSpPr>
        <p:sp>
          <p:nvSpPr>
            <p:cNvPr id="329" name="Google Shape;329;p25"/>
            <p:cNvSpPr/>
            <p:nvPr/>
          </p:nvSpPr>
          <p:spPr>
            <a:xfrm>
              <a:off x="2336225" y="2137600"/>
              <a:ext cx="661800" cy="401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5"/>
            <p:cNvSpPr txBox="1"/>
            <p:nvPr/>
          </p:nvSpPr>
          <p:spPr>
            <a:xfrm>
              <a:off x="2246050" y="2538700"/>
              <a:ext cx="16542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FF"/>
                  </a:solidFill>
                </a:rPr>
                <a:t>JSON Formatting</a:t>
              </a:r>
              <a:endParaRPr>
                <a:solidFill>
                  <a:srgbClr val="FF00FF"/>
                </a:solidFill>
              </a:endParaRPr>
            </a:p>
          </p:txBody>
        </p:sp>
      </p:grpSp>
      <p:grpSp>
        <p:nvGrpSpPr>
          <p:cNvPr id="331" name="Google Shape;331;p25"/>
          <p:cNvGrpSpPr/>
          <p:nvPr/>
        </p:nvGrpSpPr>
        <p:grpSpPr>
          <a:xfrm>
            <a:off x="4211149" y="1937074"/>
            <a:ext cx="1122726" cy="962526"/>
            <a:chOff x="4211149" y="1937074"/>
            <a:chExt cx="1122726" cy="962526"/>
          </a:xfrm>
        </p:grpSpPr>
        <p:sp>
          <p:nvSpPr>
            <p:cNvPr id="332" name="Google Shape;332;p25"/>
            <p:cNvSpPr/>
            <p:nvPr/>
          </p:nvSpPr>
          <p:spPr>
            <a:xfrm>
              <a:off x="4211149" y="1937074"/>
              <a:ext cx="902400" cy="222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5"/>
            <p:cNvSpPr txBox="1"/>
            <p:nvPr/>
          </p:nvSpPr>
          <p:spPr>
            <a:xfrm>
              <a:off x="4221175" y="2137600"/>
              <a:ext cx="11127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FF"/>
                  </a:solidFill>
                </a:rPr>
                <a:t>HTTP Response Code</a:t>
              </a:r>
              <a:endParaRPr>
                <a:solidFill>
                  <a:srgbClr val="00FFFF"/>
                </a:solidFill>
              </a:endParaRPr>
            </a:p>
          </p:txBody>
        </p:sp>
      </p:grpSp>
      <p:grpSp>
        <p:nvGrpSpPr>
          <p:cNvPr id="334" name="Google Shape;334;p25"/>
          <p:cNvGrpSpPr/>
          <p:nvPr/>
        </p:nvGrpSpPr>
        <p:grpSpPr>
          <a:xfrm>
            <a:off x="5155625" y="1937075"/>
            <a:ext cx="1112700" cy="623700"/>
            <a:chOff x="5155625" y="1937075"/>
            <a:chExt cx="1112700" cy="623700"/>
          </a:xfrm>
        </p:grpSpPr>
        <p:sp>
          <p:nvSpPr>
            <p:cNvPr id="335" name="Google Shape;335;p25"/>
            <p:cNvSpPr/>
            <p:nvPr/>
          </p:nvSpPr>
          <p:spPr>
            <a:xfrm>
              <a:off x="5155625" y="1937075"/>
              <a:ext cx="1112700" cy="222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5"/>
            <p:cNvSpPr txBox="1"/>
            <p:nvPr/>
          </p:nvSpPr>
          <p:spPr>
            <a:xfrm>
              <a:off x="5326925" y="2159675"/>
              <a:ext cx="7701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</a:rPr>
                <a:t>Metrics</a:t>
              </a:r>
              <a:endParaRPr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Unit Testing - Setup: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42" name="Google Shape;3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75" y="1108925"/>
            <a:ext cx="8791500" cy="3657600"/>
          </a:xfrm>
          <a:prstGeom prst="roundRect">
            <a:avLst>
              <a:gd fmla="val 5482" name="adj"/>
            </a:avLst>
          </a:prstGeom>
          <a:noFill/>
          <a:ln>
            <a:noFill/>
          </a:ln>
        </p:spPr>
      </p:pic>
      <p:grpSp>
        <p:nvGrpSpPr>
          <p:cNvPr id="343" name="Google Shape;343;p26"/>
          <p:cNvGrpSpPr/>
          <p:nvPr/>
        </p:nvGrpSpPr>
        <p:grpSpPr>
          <a:xfrm>
            <a:off x="176475" y="1100800"/>
            <a:ext cx="7236875" cy="501300"/>
            <a:chOff x="176475" y="1100800"/>
            <a:chExt cx="7236875" cy="501300"/>
          </a:xfrm>
        </p:grpSpPr>
        <p:sp>
          <p:nvSpPr>
            <p:cNvPr id="344" name="Google Shape;344;p26"/>
            <p:cNvSpPr/>
            <p:nvPr/>
          </p:nvSpPr>
          <p:spPr>
            <a:xfrm>
              <a:off x="176475" y="1217200"/>
              <a:ext cx="2697000" cy="230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6"/>
            <p:cNvSpPr txBox="1"/>
            <p:nvPr/>
          </p:nvSpPr>
          <p:spPr>
            <a:xfrm>
              <a:off x="5759150" y="1100800"/>
              <a:ext cx="16542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00FFFF"/>
                  </a:solidFill>
                </a:rPr>
                <a:t>Test Class</a:t>
              </a:r>
              <a:endParaRPr b="1" sz="2300">
                <a:solidFill>
                  <a:srgbClr val="00FFFF"/>
                </a:solidFill>
              </a:endParaRPr>
            </a:p>
          </p:txBody>
        </p:sp>
        <p:cxnSp>
          <p:nvCxnSpPr>
            <p:cNvPr id="346" name="Google Shape;346;p26"/>
            <p:cNvCxnSpPr>
              <a:stCxn id="344" idx="3"/>
              <a:endCxn id="345" idx="1"/>
            </p:cNvCxnSpPr>
            <p:nvPr/>
          </p:nvCxnSpPr>
          <p:spPr>
            <a:xfrm>
              <a:off x="2873475" y="1332550"/>
              <a:ext cx="2885700" cy="18900"/>
            </a:xfrm>
            <a:prstGeom prst="straightConnector1">
              <a:avLst/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7" name="Google Shape;347;p26"/>
          <p:cNvGrpSpPr/>
          <p:nvPr/>
        </p:nvGrpSpPr>
        <p:grpSpPr>
          <a:xfrm>
            <a:off x="423100" y="1558100"/>
            <a:ext cx="6990250" cy="1315950"/>
            <a:chOff x="423100" y="1558100"/>
            <a:chExt cx="6990250" cy="1315950"/>
          </a:xfrm>
        </p:grpSpPr>
        <p:sp>
          <p:nvSpPr>
            <p:cNvPr id="348" name="Google Shape;348;p26"/>
            <p:cNvSpPr/>
            <p:nvPr/>
          </p:nvSpPr>
          <p:spPr>
            <a:xfrm>
              <a:off x="423100" y="1558100"/>
              <a:ext cx="4537800" cy="230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5759150" y="2187350"/>
              <a:ext cx="16542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FF00FF"/>
                  </a:solidFill>
                </a:rPr>
                <a:t>Mock Access</a:t>
              </a:r>
              <a:endParaRPr b="1" sz="2300">
                <a:solidFill>
                  <a:srgbClr val="FF00FF"/>
                </a:solidFill>
              </a:endParaRPr>
            </a:p>
          </p:txBody>
        </p:sp>
        <p:cxnSp>
          <p:nvCxnSpPr>
            <p:cNvPr id="350" name="Google Shape;350;p26"/>
            <p:cNvCxnSpPr>
              <a:stCxn id="348" idx="3"/>
              <a:endCxn id="349" idx="1"/>
            </p:cNvCxnSpPr>
            <p:nvPr/>
          </p:nvCxnSpPr>
          <p:spPr>
            <a:xfrm>
              <a:off x="4960900" y="1673450"/>
              <a:ext cx="798300" cy="857400"/>
            </a:xfrm>
            <a:prstGeom prst="straightConnector1">
              <a:avLst/>
            </a:prstGeom>
            <a:noFill/>
            <a:ln cap="flat" cmpd="sng" w="2857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51" name="Google Shape;351;p26"/>
          <p:cNvGrpSpPr/>
          <p:nvPr/>
        </p:nvGrpSpPr>
        <p:grpSpPr>
          <a:xfrm>
            <a:off x="423100" y="1858900"/>
            <a:ext cx="6990250" cy="2797200"/>
            <a:chOff x="423100" y="1858900"/>
            <a:chExt cx="6990250" cy="2797200"/>
          </a:xfrm>
        </p:grpSpPr>
        <p:sp>
          <p:nvSpPr>
            <p:cNvPr id="352" name="Google Shape;352;p26"/>
            <p:cNvSpPr/>
            <p:nvPr/>
          </p:nvSpPr>
          <p:spPr>
            <a:xfrm>
              <a:off x="423100" y="1858900"/>
              <a:ext cx="4542000" cy="2797200"/>
            </a:xfrm>
            <a:prstGeom prst="roundRect">
              <a:avLst>
                <a:gd fmla="val 2603" name="adj"/>
              </a:avLst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6"/>
            <p:cNvSpPr txBox="1"/>
            <p:nvPr/>
          </p:nvSpPr>
          <p:spPr>
            <a:xfrm>
              <a:off x="5759150" y="3332375"/>
              <a:ext cx="16542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00FF00"/>
                  </a:solidFill>
                </a:rPr>
                <a:t>AAA Model</a:t>
              </a:r>
              <a:endParaRPr b="1" sz="2300">
                <a:solidFill>
                  <a:srgbClr val="00FF00"/>
                </a:solidFill>
              </a:endParaRPr>
            </a:p>
          </p:txBody>
        </p:sp>
        <p:cxnSp>
          <p:nvCxnSpPr>
            <p:cNvPr id="354" name="Google Shape;354;p26"/>
            <p:cNvCxnSpPr>
              <a:stCxn id="352" idx="3"/>
              <a:endCxn id="353" idx="1"/>
            </p:cNvCxnSpPr>
            <p:nvPr/>
          </p:nvCxnSpPr>
          <p:spPr>
            <a:xfrm>
              <a:off x="4965100" y="3257500"/>
              <a:ext cx="794100" cy="4182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55" name="Google Shape;355;p26"/>
          <p:cNvGrpSpPr/>
          <p:nvPr/>
        </p:nvGrpSpPr>
        <p:grpSpPr>
          <a:xfrm>
            <a:off x="693825" y="2410325"/>
            <a:ext cx="4010475" cy="1123200"/>
            <a:chOff x="693825" y="2410325"/>
            <a:chExt cx="4010475" cy="1123200"/>
          </a:xfrm>
        </p:grpSpPr>
        <p:sp>
          <p:nvSpPr>
            <p:cNvPr id="356" name="Google Shape;356;p26"/>
            <p:cNvSpPr/>
            <p:nvPr/>
          </p:nvSpPr>
          <p:spPr>
            <a:xfrm>
              <a:off x="693825" y="2410325"/>
              <a:ext cx="2647200" cy="1123200"/>
            </a:xfrm>
            <a:prstGeom prst="roundRect">
              <a:avLst>
                <a:gd fmla="val 2603" name="adj"/>
              </a:avLst>
            </a:prstGeom>
            <a:noFill/>
            <a:ln cap="flat" cmpd="sng" w="2857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6"/>
            <p:cNvSpPr txBox="1"/>
            <p:nvPr/>
          </p:nvSpPr>
          <p:spPr>
            <a:xfrm>
              <a:off x="3545100" y="2594375"/>
              <a:ext cx="11592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9900FF"/>
                  </a:solidFill>
                </a:rPr>
                <a:t>Arrange</a:t>
              </a:r>
              <a:endParaRPr b="1" sz="2000">
                <a:solidFill>
                  <a:srgbClr val="9900FF"/>
                </a:solidFill>
              </a:endParaRPr>
            </a:p>
          </p:txBody>
        </p:sp>
      </p:grpSp>
      <p:grpSp>
        <p:nvGrpSpPr>
          <p:cNvPr id="358" name="Google Shape;358;p26"/>
          <p:cNvGrpSpPr/>
          <p:nvPr/>
        </p:nvGrpSpPr>
        <p:grpSpPr>
          <a:xfrm>
            <a:off x="693825" y="3548450"/>
            <a:ext cx="4010475" cy="686700"/>
            <a:chOff x="693825" y="3548450"/>
            <a:chExt cx="4010475" cy="686700"/>
          </a:xfrm>
        </p:grpSpPr>
        <p:sp>
          <p:nvSpPr>
            <p:cNvPr id="359" name="Google Shape;359;p26"/>
            <p:cNvSpPr/>
            <p:nvPr/>
          </p:nvSpPr>
          <p:spPr>
            <a:xfrm>
              <a:off x="693825" y="3583397"/>
              <a:ext cx="2647200" cy="616800"/>
            </a:xfrm>
            <a:prstGeom prst="roundRect">
              <a:avLst>
                <a:gd fmla="val 2603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6"/>
            <p:cNvSpPr txBox="1"/>
            <p:nvPr/>
          </p:nvSpPr>
          <p:spPr>
            <a:xfrm>
              <a:off x="3545100" y="3548450"/>
              <a:ext cx="11592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0000"/>
                  </a:solidFill>
                </a:rPr>
                <a:t>Act</a:t>
              </a:r>
              <a:endParaRPr b="1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361" name="Google Shape;361;p26"/>
          <p:cNvGrpSpPr/>
          <p:nvPr/>
        </p:nvGrpSpPr>
        <p:grpSpPr>
          <a:xfrm>
            <a:off x="693825" y="4069625"/>
            <a:ext cx="4010475" cy="686700"/>
            <a:chOff x="693825" y="4069625"/>
            <a:chExt cx="4010475" cy="686700"/>
          </a:xfrm>
        </p:grpSpPr>
        <p:sp>
          <p:nvSpPr>
            <p:cNvPr id="362" name="Google Shape;362;p26"/>
            <p:cNvSpPr/>
            <p:nvPr/>
          </p:nvSpPr>
          <p:spPr>
            <a:xfrm>
              <a:off x="693825" y="4250074"/>
              <a:ext cx="2647200" cy="325800"/>
            </a:xfrm>
            <a:prstGeom prst="roundRect">
              <a:avLst>
                <a:gd fmla="val 2603" name="adj"/>
              </a:avLst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6"/>
            <p:cNvSpPr txBox="1"/>
            <p:nvPr/>
          </p:nvSpPr>
          <p:spPr>
            <a:xfrm>
              <a:off x="3545100" y="4069625"/>
              <a:ext cx="11592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00"/>
                  </a:solidFill>
                </a:rPr>
                <a:t>Assert</a:t>
              </a:r>
              <a:endParaRPr b="1" sz="20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Benchmarking - Setup: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69" name="Google Shape;3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01" y="1070851"/>
            <a:ext cx="8023200" cy="3960000"/>
          </a:xfrm>
          <a:prstGeom prst="roundRect">
            <a:avLst>
              <a:gd fmla="val 5758" name="adj"/>
            </a:avLst>
          </a:prstGeom>
          <a:noFill/>
          <a:ln>
            <a:noFill/>
          </a:ln>
        </p:spPr>
      </p:pic>
      <p:grpSp>
        <p:nvGrpSpPr>
          <p:cNvPr id="370" name="Google Shape;370;p27"/>
          <p:cNvGrpSpPr/>
          <p:nvPr/>
        </p:nvGrpSpPr>
        <p:grpSpPr>
          <a:xfrm>
            <a:off x="617650" y="1141025"/>
            <a:ext cx="7431650" cy="697800"/>
            <a:chOff x="617650" y="1141025"/>
            <a:chExt cx="7431650" cy="697800"/>
          </a:xfrm>
        </p:grpSpPr>
        <p:sp>
          <p:nvSpPr>
            <p:cNvPr id="371" name="Google Shape;371;p27"/>
            <p:cNvSpPr/>
            <p:nvPr/>
          </p:nvSpPr>
          <p:spPr>
            <a:xfrm>
              <a:off x="617650" y="1141034"/>
              <a:ext cx="1870800" cy="377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 txBox="1"/>
            <p:nvPr/>
          </p:nvSpPr>
          <p:spPr>
            <a:xfrm>
              <a:off x="6395100" y="1141025"/>
              <a:ext cx="165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00FFFF"/>
                  </a:solidFill>
                </a:rPr>
                <a:t>Memory Attribute</a:t>
              </a:r>
              <a:endParaRPr b="1" sz="2300">
                <a:solidFill>
                  <a:srgbClr val="00FFFF"/>
                </a:solidFill>
              </a:endParaRPr>
            </a:p>
          </p:txBody>
        </p:sp>
        <p:cxnSp>
          <p:nvCxnSpPr>
            <p:cNvPr id="373" name="Google Shape;373;p27"/>
            <p:cNvCxnSpPr>
              <a:stCxn id="371" idx="3"/>
              <a:endCxn id="372" idx="1"/>
            </p:cNvCxnSpPr>
            <p:nvPr/>
          </p:nvCxnSpPr>
          <p:spPr>
            <a:xfrm>
              <a:off x="2488450" y="1329584"/>
              <a:ext cx="3906600" cy="160200"/>
            </a:xfrm>
            <a:prstGeom prst="straightConnector1">
              <a:avLst/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4" name="Google Shape;374;p27"/>
          <p:cNvGrpSpPr/>
          <p:nvPr/>
        </p:nvGrpSpPr>
        <p:grpSpPr>
          <a:xfrm>
            <a:off x="924425" y="1964995"/>
            <a:ext cx="7609975" cy="946500"/>
            <a:chOff x="924425" y="1964995"/>
            <a:chExt cx="7609975" cy="946500"/>
          </a:xfrm>
        </p:grpSpPr>
        <p:sp>
          <p:nvSpPr>
            <p:cNvPr id="375" name="Google Shape;375;p27"/>
            <p:cNvSpPr/>
            <p:nvPr/>
          </p:nvSpPr>
          <p:spPr>
            <a:xfrm>
              <a:off x="924425" y="1964995"/>
              <a:ext cx="5073300" cy="94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 txBox="1"/>
            <p:nvPr/>
          </p:nvSpPr>
          <p:spPr>
            <a:xfrm>
              <a:off x="6395100" y="2094900"/>
              <a:ext cx="21393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FF00FF"/>
                  </a:solidFill>
                </a:rPr>
                <a:t>Configuration</a:t>
              </a:r>
              <a:endParaRPr b="1" sz="2300">
                <a:solidFill>
                  <a:srgbClr val="FF00FF"/>
                </a:solidFill>
              </a:endParaRPr>
            </a:p>
          </p:txBody>
        </p:sp>
        <p:cxnSp>
          <p:nvCxnSpPr>
            <p:cNvPr id="377" name="Google Shape;377;p27"/>
            <p:cNvCxnSpPr>
              <a:stCxn id="375" idx="3"/>
              <a:endCxn id="376" idx="1"/>
            </p:cNvCxnSpPr>
            <p:nvPr/>
          </p:nvCxnSpPr>
          <p:spPr>
            <a:xfrm>
              <a:off x="5997725" y="2438245"/>
              <a:ext cx="397500" cy="0"/>
            </a:xfrm>
            <a:prstGeom prst="straightConnector1">
              <a:avLst/>
            </a:prstGeom>
            <a:noFill/>
            <a:ln cap="flat" cmpd="sng" w="2857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8" name="Google Shape;378;p27"/>
          <p:cNvGrpSpPr/>
          <p:nvPr/>
        </p:nvGrpSpPr>
        <p:grpSpPr>
          <a:xfrm>
            <a:off x="663750" y="3521225"/>
            <a:ext cx="7674400" cy="1385700"/>
            <a:chOff x="663750" y="3521225"/>
            <a:chExt cx="7674400" cy="1385700"/>
          </a:xfrm>
        </p:grpSpPr>
        <p:sp>
          <p:nvSpPr>
            <p:cNvPr id="379" name="Google Shape;379;p27"/>
            <p:cNvSpPr/>
            <p:nvPr/>
          </p:nvSpPr>
          <p:spPr>
            <a:xfrm>
              <a:off x="663750" y="3521225"/>
              <a:ext cx="4782600" cy="1385700"/>
            </a:xfrm>
            <a:prstGeom prst="roundRect">
              <a:avLst>
                <a:gd fmla="val 2603" name="adj"/>
              </a:avLst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7"/>
            <p:cNvSpPr txBox="1"/>
            <p:nvPr/>
          </p:nvSpPr>
          <p:spPr>
            <a:xfrm>
              <a:off x="6395050" y="3870725"/>
              <a:ext cx="19431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00FF00"/>
                  </a:solidFill>
                </a:rPr>
                <a:t>Method Declaration</a:t>
              </a:r>
              <a:endParaRPr b="1" sz="2300">
                <a:solidFill>
                  <a:srgbClr val="00FF00"/>
                </a:solidFill>
              </a:endParaRPr>
            </a:p>
          </p:txBody>
        </p:sp>
        <p:cxnSp>
          <p:nvCxnSpPr>
            <p:cNvPr id="381" name="Google Shape;381;p27"/>
            <p:cNvCxnSpPr>
              <a:stCxn id="379" idx="3"/>
              <a:endCxn id="380" idx="1"/>
            </p:cNvCxnSpPr>
            <p:nvPr/>
          </p:nvCxnSpPr>
          <p:spPr>
            <a:xfrm>
              <a:off x="5446350" y="4214075"/>
              <a:ext cx="948600" cy="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Problem Statement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>
            <a:off x="148631" y="1337522"/>
            <a:ext cx="3108329" cy="684625"/>
            <a:chOff x="5386125" y="1969175"/>
            <a:chExt cx="3449100" cy="741900"/>
          </a:xfrm>
        </p:grpSpPr>
        <p:sp>
          <p:nvSpPr>
            <p:cNvPr id="67" name="Google Shape;67;p14"/>
            <p:cNvSpPr/>
            <p:nvPr/>
          </p:nvSpPr>
          <p:spPr>
            <a:xfrm>
              <a:off x="5386125" y="1969175"/>
              <a:ext cx="3449100" cy="74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516475" y="2084525"/>
              <a:ext cx="551400" cy="511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981E32"/>
                  </a:solidFill>
                </a:rPr>
                <a:t>1</a:t>
              </a:r>
              <a:endParaRPr b="1" sz="2400">
                <a:solidFill>
                  <a:srgbClr val="981E32"/>
                </a:solidFill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6158175" y="2084525"/>
              <a:ext cx="23661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lt1"/>
                  </a:solidFill>
                </a:rPr>
                <a:t>Manual</a:t>
              </a:r>
              <a:endParaRPr b="1" sz="2800">
                <a:solidFill>
                  <a:schemeClr val="lt1"/>
                </a:solidFill>
              </a:endParaRPr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570049" y="2002097"/>
            <a:ext cx="2035301" cy="612724"/>
            <a:chOff x="570049" y="2002097"/>
            <a:chExt cx="2035301" cy="612724"/>
          </a:xfrm>
        </p:grpSpPr>
        <p:cxnSp>
          <p:nvCxnSpPr>
            <p:cNvPr id="71" name="Google Shape;71;p14"/>
            <p:cNvCxnSpPr/>
            <p:nvPr/>
          </p:nvCxnSpPr>
          <p:spPr>
            <a:xfrm>
              <a:off x="580075" y="2002097"/>
              <a:ext cx="0" cy="4212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4"/>
            <p:cNvCxnSpPr/>
            <p:nvPr/>
          </p:nvCxnSpPr>
          <p:spPr>
            <a:xfrm flipH="1">
              <a:off x="570049" y="2413201"/>
              <a:ext cx="188400" cy="21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" name="Google Shape;73;p14"/>
            <p:cNvSpPr/>
            <p:nvPr/>
          </p:nvSpPr>
          <p:spPr>
            <a:xfrm>
              <a:off x="720449" y="2353021"/>
              <a:ext cx="110400" cy="110400"/>
            </a:xfrm>
            <a:prstGeom prst="flowChartConnector">
              <a:avLst/>
            </a:prstGeom>
            <a:solidFill>
              <a:srgbClr val="981E32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830850" y="2193621"/>
              <a:ext cx="17745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981E32"/>
                  </a:solidFill>
                </a:rPr>
                <a:t>Inefficient</a:t>
              </a:r>
              <a:endParaRPr b="1" sz="1600">
                <a:solidFill>
                  <a:srgbClr val="981E32"/>
                </a:solidFill>
              </a:endParaRPr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426749" y="2002097"/>
            <a:ext cx="2419201" cy="931525"/>
            <a:chOff x="426749" y="2002097"/>
            <a:chExt cx="2419201" cy="931525"/>
          </a:xfrm>
        </p:grpSpPr>
        <p:cxnSp>
          <p:nvCxnSpPr>
            <p:cNvPr id="76" name="Google Shape;76;p14"/>
            <p:cNvCxnSpPr/>
            <p:nvPr/>
          </p:nvCxnSpPr>
          <p:spPr>
            <a:xfrm>
              <a:off x="436688" y="2002097"/>
              <a:ext cx="0" cy="7320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4"/>
            <p:cNvCxnSpPr>
              <a:stCxn id="78" idx="2"/>
            </p:cNvCxnSpPr>
            <p:nvPr/>
          </p:nvCxnSpPr>
          <p:spPr>
            <a:xfrm flipH="1">
              <a:off x="426749" y="2723021"/>
              <a:ext cx="293700" cy="12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8" name="Google Shape;78;p14"/>
            <p:cNvSpPr/>
            <p:nvPr/>
          </p:nvSpPr>
          <p:spPr>
            <a:xfrm>
              <a:off x="720449" y="2667821"/>
              <a:ext cx="110400" cy="110400"/>
            </a:xfrm>
            <a:prstGeom prst="flowChartConnector">
              <a:avLst/>
            </a:prstGeom>
            <a:solidFill>
              <a:srgbClr val="981E32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830850" y="2512422"/>
              <a:ext cx="20151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981E32"/>
                  </a:solidFill>
                </a:rPr>
                <a:t>Unreliable</a:t>
              </a:r>
              <a:endParaRPr b="1" sz="1600">
                <a:solidFill>
                  <a:srgbClr val="981E32"/>
                </a:solidFill>
              </a:endParaRPr>
            </a:p>
          </p:txBody>
        </p:sp>
      </p:grpSp>
      <p:grpSp>
        <p:nvGrpSpPr>
          <p:cNvPr id="80" name="Google Shape;80;p14"/>
          <p:cNvGrpSpPr/>
          <p:nvPr/>
        </p:nvGrpSpPr>
        <p:grpSpPr>
          <a:xfrm>
            <a:off x="2986444" y="2172547"/>
            <a:ext cx="3108329" cy="684625"/>
            <a:chOff x="5386125" y="1969175"/>
            <a:chExt cx="3449100" cy="741900"/>
          </a:xfrm>
        </p:grpSpPr>
        <p:sp>
          <p:nvSpPr>
            <p:cNvPr id="81" name="Google Shape;81;p14"/>
            <p:cNvSpPr/>
            <p:nvPr/>
          </p:nvSpPr>
          <p:spPr>
            <a:xfrm>
              <a:off x="5386125" y="1969175"/>
              <a:ext cx="3449100" cy="74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516475" y="2084525"/>
              <a:ext cx="551400" cy="511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981E32"/>
                  </a:solidFill>
                </a:rPr>
                <a:t>2</a:t>
              </a:r>
              <a:endParaRPr b="1" sz="2400">
                <a:solidFill>
                  <a:srgbClr val="981E32"/>
                </a:solidFill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6158175" y="2084525"/>
              <a:ext cx="23661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lt1"/>
                  </a:solidFill>
                </a:rPr>
                <a:t>Inaccurate</a:t>
              </a:r>
              <a:endParaRPr b="1" sz="2800">
                <a:solidFill>
                  <a:schemeClr val="lt1"/>
                </a:solidFill>
              </a:endParaRPr>
            </a:p>
          </p:txBody>
        </p:sp>
      </p:grpSp>
      <p:grpSp>
        <p:nvGrpSpPr>
          <p:cNvPr id="84" name="Google Shape;84;p14"/>
          <p:cNvGrpSpPr/>
          <p:nvPr/>
        </p:nvGrpSpPr>
        <p:grpSpPr>
          <a:xfrm>
            <a:off x="3407861" y="2837122"/>
            <a:ext cx="2035301" cy="612724"/>
            <a:chOff x="3407861" y="2837122"/>
            <a:chExt cx="2035301" cy="612724"/>
          </a:xfrm>
        </p:grpSpPr>
        <p:cxnSp>
          <p:nvCxnSpPr>
            <p:cNvPr id="85" name="Google Shape;85;p14"/>
            <p:cNvCxnSpPr/>
            <p:nvPr/>
          </p:nvCxnSpPr>
          <p:spPr>
            <a:xfrm>
              <a:off x="3417888" y="2837122"/>
              <a:ext cx="0" cy="4212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4"/>
            <p:cNvCxnSpPr/>
            <p:nvPr/>
          </p:nvCxnSpPr>
          <p:spPr>
            <a:xfrm flipH="1">
              <a:off x="3407861" y="3248226"/>
              <a:ext cx="188400" cy="21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7" name="Google Shape;87;p14"/>
            <p:cNvSpPr/>
            <p:nvPr/>
          </p:nvSpPr>
          <p:spPr>
            <a:xfrm>
              <a:off x="3558261" y="3188046"/>
              <a:ext cx="110400" cy="110400"/>
            </a:xfrm>
            <a:prstGeom prst="flowChartConnector">
              <a:avLst/>
            </a:prstGeom>
            <a:solidFill>
              <a:srgbClr val="981E32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3668663" y="3028646"/>
              <a:ext cx="17745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981E32"/>
                  </a:solidFill>
                </a:rPr>
                <a:t>Understocking</a:t>
              </a:r>
              <a:endParaRPr b="1" sz="1600">
                <a:solidFill>
                  <a:srgbClr val="981E32"/>
                </a:solidFill>
              </a:endParaRPr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3264561" y="2837122"/>
            <a:ext cx="2419201" cy="931525"/>
            <a:chOff x="3264561" y="2837122"/>
            <a:chExt cx="2419201" cy="931525"/>
          </a:xfrm>
        </p:grpSpPr>
        <p:cxnSp>
          <p:nvCxnSpPr>
            <p:cNvPr id="90" name="Google Shape;90;p14"/>
            <p:cNvCxnSpPr/>
            <p:nvPr/>
          </p:nvCxnSpPr>
          <p:spPr>
            <a:xfrm>
              <a:off x="3274500" y="2837122"/>
              <a:ext cx="0" cy="7320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4"/>
            <p:cNvCxnSpPr>
              <a:stCxn id="92" idx="2"/>
            </p:cNvCxnSpPr>
            <p:nvPr/>
          </p:nvCxnSpPr>
          <p:spPr>
            <a:xfrm flipH="1">
              <a:off x="3264561" y="3558046"/>
              <a:ext cx="293700" cy="12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" name="Google Shape;92;p14"/>
            <p:cNvSpPr/>
            <p:nvPr/>
          </p:nvSpPr>
          <p:spPr>
            <a:xfrm>
              <a:off x="3558261" y="3502846"/>
              <a:ext cx="110400" cy="110400"/>
            </a:xfrm>
            <a:prstGeom prst="flowChartConnector">
              <a:avLst/>
            </a:prstGeom>
            <a:solidFill>
              <a:srgbClr val="981E32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3668663" y="3347447"/>
              <a:ext cx="20151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981E32"/>
                  </a:solidFill>
                </a:rPr>
                <a:t>Overstocking</a:t>
              </a:r>
              <a:endParaRPr b="1" sz="1600">
                <a:solidFill>
                  <a:srgbClr val="981E32"/>
                </a:solidFill>
              </a:endParaRPr>
            </a:p>
          </p:txBody>
        </p:sp>
      </p:grpSp>
      <p:grpSp>
        <p:nvGrpSpPr>
          <p:cNvPr id="94" name="Google Shape;94;p14"/>
          <p:cNvGrpSpPr/>
          <p:nvPr/>
        </p:nvGrpSpPr>
        <p:grpSpPr>
          <a:xfrm>
            <a:off x="5887031" y="3028647"/>
            <a:ext cx="3108329" cy="684625"/>
            <a:chOff x="5386125" y="1969175"/>
            <a:chExt cx="3449100" cy="741900"/>
          </a:xfrm>
        </p:grpSpPr>
        <p:sp>
          <p:nvSpPr>
            <p:cNvPr id="95" name="Google Shape;95;p14"/>
            <p:cNvSpPr/>
            <p:nvPr/>
          </p:nvSpPr>
          <p:spPr>
            <a:xfrm>
              <a:off x="5386125" y="1969175"/>
              <a:ext cx="3449100" cy="74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516475" y="2084525"/>
              <a:ext cx="551400" cy="511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981E32"/>
                  </a:solidFill>
                </a:rPr>
                <a:t>3</a:t>
              </a:r>
              <a:endParaRPr b="1" sz="2400">
                <a:solidFill>
                  <a:srgbClr val="981E32"/>
                </a:solidFill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6158175" y="2084525"/>
              <a:ext cx="23661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lt1"/>
                  </a:solidFill>
                </a:rPr>
                <a:t>Risky</a:t>
              </a:r>
              <a:endParaRPr b="1" sz="2800">
                <a:solidFill>
                  <a:schemeClr val="lt1"/>
                </a:solidFill>
              </a:endParaRPr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6308449" y="3693222"/>
            <a:ext cx="2035301" cy="612724"/>
            <a:chOff x="6308449" y="3693222"/>
            <a:chExt cx="2035301" cy="612724"/>
          </a:xfrm>
        </p:grpSpPr>
        <p:cxnSp>
          <p:nvCxnSpPr>
            <p:cNvPr id="99" name="Google Shape;99;p14"/>
            <p:cNvCxnSpPr/>
            <p:nvPr/>
          </p:nvCxnSpPr>
          <p:spPr>
            <a:xfrm>
              <a:off x="6318475" y="3693222"/>
              <a:ext cx="0" cy="4212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4"/>
            <p:cNvCxnSpPr/>
            <p:nvPr/>
          </p:nvCxnSpPr>
          <p:spPr>
            <a:xfrm flipH="1">
              <a:off x="6308449" y="4104326"/>
              <a:ext cx="188400" cy="21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1" name="Google Shape;101;p14"/>
            <p:cNvSpPr/>
            <p:nvPr/>
          </p:nvSpPr>
          <p:spPr>
            <a:xfrm>
              <a:off x="6458849" y="4044146"/>
              <a:ext cx="110400" cy="110400"/>
            </a:xfrm>
            <a:prstGeom prst="flowChartConnector">
              <a:avLst/>
            </a:prstGeom>
            <a:solidFill>
              <a:srgbClr val="981E32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6569250" y="3884746"/>
              <a:ext cx="1774500" cy="4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981E32"/>
                  </a:solidFill>
                </a:rPr>
                <a:t>Data Loss</a:t>
              </a:r>
              <a:endParaRPr b="1" sz="1600">
                <a:solidFill>
                  <a:srgbClr val="981E32"/>
                </a:solidFill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6165149" y="3693222"/>
            <a:ext cx="2519701" cy="977878"/>
            <a:chOff x="6165149" y="3693222"/>
            <a:chExt cx="2519701" cy="977878"/>
          </a:xfrm>
        </p:grpSpPr>
        <p:cxnSp>
          <p:nvCxnSpPr>
            <p:cNvPr id="104" name="Google Shape;104;p14"/>
            <p:cNvCxnSpPr/>
            <p:nvPr/>
          </p:nvCxnSpPr>
          <p:spPr>
            <a:xfrm>
              <a:off x="6175088" y="3693222"/>
              <a:ext cx="0" cy="7320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4"/>
            <p:cNvCxnSpPr>
              <a:stCxn id="106" idx="2"/>
            </p:cNvCxnSpPr>
            <p:nvPr/>
          </p:nvCxnSpPr>
          <p:spPr>
            <a:xfrm flipH="1">
              <a:off x="6165149" y="4414146"/>
              <a:ext cx="293700" cy="1200"/>
            </a:xfrm>
            <a:prstGeom prst="straightConnector1">
              <a:avLst/>
            </a:prstGeom>
            <a:noFill/>
            <a:ln cap="flat" cmpd="sng" w="38100">
              <a:solidFill>
                <a:srgbClr val="981E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6" name="Google Shape;106;p14"/>
            <p:cNvSpPr/>
            <p:nvPr/>
          </p:nvSpPr>
          <p:spPr>
            <a:xfrm>
              <a:off x="6458849" y="4358946"/>
              <a:ext cx="110400" cy="110400"/>
            </a:xfrm>
            <a:prstGeom prst="flowChartConnector">
              <a:avLst/>
            </a:prstGeom>
            <a:solidFill>
              <a:srgbClr val="981E32"/>
            </a:solidFill>
            <a:ln cap="flat" cmpd="sng" w="9525">
              <a:solidFill>
                <a:srgbClr val="981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6569250" y="4158400"/>
              <a:ext cx="2115600" cy="5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981E32"/>
                  </a:solidFill>
                </a:rPr>
                <a:t>Data Exposed</a:t>
              </a:r>
              <a:endParaRPr b="1" sz="1600">
                <a:solidFill>
                  <a:srgbClr val="981E3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Proposed Solution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113" name="Google Shape;113;p15"/>
          <p:cNvGrpSpPr/>
          <p:nvPr/>
        </p:nvGrpSpPr>
        <p:grpSpPr>
          <a:xfrm>
            <a:off x="312800" y="1108950"/>
            <a:ext cx="3373063" cy="3787800"/>
            <a:chOff x="312800" y="1108950"/>
            <a:chExt cx="3373063" cy="3787800"/>
          </a:xfrm>
        </p:grpSpPr>
        <p:pic>
          <p:nvPicPr>
            <p:cNvPr id="114" name="Google Shape;114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2800" y="1108950"/>
              <a:ext cx="3373063" cy="320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5"/>
            <p:cNvSpPr txBox="1"/>
            <p:nvPr/>
          </p:nvSpPr>
          <p:spPr>
            <a:xfrm>
              <a:off x="1267338" y="4435650"/>
              <a:ext cx="14640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960000"/>
                  </a:solidFill>
                </a:rPr>
                <a:t>Manual</a:t>
              </a:r>
              <a:endParaRPr b="1" sz="2400">
                <a:solidFill>
                  <a:srgbClr val="960000"/>
                </a:solidFill>
              </a:endParaRPr>
            </a:p>
          </p:txBody>
        </p:sp>
      </p:grpSp>
      <p:grpSp>
        <p:nvGrpSpPr>
          <p:cNvPr id="116" name="Google Shape;116;p15"/>
          <p:cNvGrpSpPr/>
          <p:nvPr/>
        </p:nvGrpSpPr>
        <p:grpSpPr>
          <a:xfrm>
            <a:off x="3955950" y="1108950"/>
            <a:ext cx="4889273" cy="3738050"/>
            <a:chOff x="3955950" y="1108950"/>
            <a:chExt cx="4889273" cy="3738050"/>
          </a:xfrm>
        </p:grpSpPr>
        <p:pic>
          <p:nvPicPr>
            <p:cNvPr id="117" name="Google Shape;117;p15"/>
            <p:cNvPicPr preferRelativeResize="0"/>
            <p:nvPr/>
          </p:nvPicPr>
          <p:blipFill rotWithShape="1">
            <a:blip r:embed="rId4">
              <a:alphaModFix/>
            </a:blip>
            <a:srcRect b="30240" l="0" r="64726" t="0"/>
            <a:stretch/>
          </p:blipFill>
          <p:spPr>
            <a:xfrm>
              <a:off x="5329000" y="1108950"/>
              <a:ext cx="3516223" cy="3204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5"/>
            <p:cNvSpPr txBox="1"/>
            <p:nvPr/>
          </p:nvSpPr>
          <p:spPr>
            <a:xfrm>
              <a:off x="6355113" y="4385900"/>
              <a:ext cx="14640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960000"/>
                  </a:solidFill>
                </a:rPr>
                <a:t>Digital</a:t>
              </a:r>
              <a:endParaRPr b="1" sz="2400">
                <a:solidFill>
                  <a:srgbClr val="960000"/>
                </a:solidFill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3955950" y="2395575"/>
              <a:ext cx="1232100" cy="631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60000"/>
            </a:solidFill>
            <a:ln cap="flat" cmpd="sng" w="9525">
              <a:solidFill>
                <a:srgbClr val="F7F4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Function Requirements and Design Constraints: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4743350" y="1995250"/>
            <a:ext cx="4140900" cy="771900"/>
            <a:chOff x="1315450" y="3102150"/>
            <a:chExt cx="4140900" cy="771900"/>
          </a:xfrm>
        </p:grpSpPr>
        <p:sp>
          <p:nvSpPr>
            <p:cNvPr id="126" name="Google Shape;126;p16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960000"/>
                  </a:solidFill>
                </a:rPr>
                <a:t>✔</a:t>
              </a:r>
              <a:endParaRPr sz="1000"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272640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Meet ADA compliance criteria.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000626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P/F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1" name="Google Shape;131;p16"/>
            <p:cNvCxnSpPr/>
            <p:nvPr/>
          </p:nvCxnSpPr>
          <p:spPr>
            <a:xfrm>
              <a:off x="4666791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32" name="Google Shape;132;p16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4743350" y="2767150"/>
            <a:ext cx="4140900" cy="771900"/>
            <a:chOff x="1315450" y="3102150"/>
            <a:chExt cx="4140900" cy="771900"/>
          </a:xfrm>
        </p:grpSpPr>
        <p:sp>
          <p:nvSpPr>
            <p:cNvPr id="134" name="Google Shape;134;p16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960000"/>
                  </a:solidFill>
                </a:rPr>
                <a:t>✔</a:t>
              </a:r>
              <a:endParaRPr sz="1000"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272640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Adhere to TU color palette.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2000626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P/F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9" name="Google Shape;139;p16"/>
            <p:cNvCxnSpPr/>
            <p:nvPr/>
          </p:nvCxnSpPr>
          <p:spPr>
            <a:xfrm>
              <a:off x="4666791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40" name="Google Shape;140;p16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1" name="Google Shape;141;p16"/>
          <p:cNvSpPr txBox="1"/>
          <p:nvPr/>
        </p:nvSpPr>
        <p:spPr>
          <a:xfrm>
            <a:off x="4792500" y="1385650"/>
            <a:ext cx="2404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72A1E"/>
                </a:solidFill>
              </a:rPr>
              <a:t>Constraints: </a:t>
            </a:r>
            <a:endParaRPr b="1" sz="2800">
              <a:solidFill>
                <a:srgbClr val="A72A1E"/>
              </a:solidFill>
            </a:endParaRPr>
          </a:p>
        </p:txBody>
      </p:sp>
      <p:grpSp>
        <p:nvGrpSpPr>
          <p:cNvPr id="142" name="Google Shape;142;p16"/>
          <p:cNvGrpSpPr/>
          <p:nvPr/>
        </p:nvGrpSpPr>
        <p:grpSpPr>
          <a:xfrm>
            <a:off x="241525" y="2767150"/>
            <a:ext cx="4140900" cy="771900"/>
            <a:chOff x="1315450" y="3102150"/>
            <a:chExt cx="4140900" cy="771900"/>
          </a:xfrm>
        </p:grpSpPr>
        <p:sp>
          <p:nvSpPr>
            <p:cNvPr id="143" name="Google Shape;143;p16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484037" y="3272402"/>
              <a:ext cx="467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981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277385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Initial site load time under limit.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000625" y="3290550"/>
              <a:ext cx="6081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≤ 8s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9" name="Google Shape;149;p16"/>
            <p:cNvCxnSpPr/>
            <p:nvPr/>
          </p:nvCxnSpPr>
          <p:spPr>
            <a:xfrm>
              <a:off x="4642166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50" name="Google Shape;150;p16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252525" y="1995250"/>
            <a:ext cx="4140900" cy="771900"/>
            <a:chOff x="1315450" y="3102150"/>
            <a:chExt cx="4140900" cy="771900"/>
          </a:xfrm>
        </p:grpSpPr>
        <p:sp>
          <p:nvSpPr>
            <p:cNvPr id="152" name="Google Shape;152;p16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960000"/>
                  </a:solidFill>
                </a:rPr>
                <a:t>✔</a:t>
              </a:r>
              <a:endParaRPr sz="2400">
                <a:solidFill>
                  <a:srgbClr val="960000"/>
                </a:solidFill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277385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Ability to perform transactions.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000626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P/F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7" name="Google Shape;157;p16"/>
            <p:cNvCxnSpPr/>
            <p:nvPr/>
          </p:nvCxnSpPr>
          <p:spPr>
            <a:xfrm>
              <a:off x="4642166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58" name="Google Shape;158;p16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252525" y="3539050"/>
            <a:ext cx="4140900" cy="771900"/>
            <a:chOff x="1315450" y="3102150"/>
            <a:chExt cx="4140900" cy="771900"/>
          </a:xfrm>
        </p:grpSpPr>
        <p:sp>
          <p:nvSpPr>
            <p:cNvPr id="160" name="Google Shape;160;p16"/>
            <p:cNvSpPr/>
            <p:nvPr/>
          </p:nvSpPr>
          <p:spPr>
            <a:xfrm>
              <a:off x="1315450" y="3102150"/>
              <a:ext cx="4140900" cy="771900"/>
            </a:xfrm>
            <a:prstGeom prst="roundRect">
              <a:avLst>
                <a:gd fmla="val 50000" name="adj"/>
              </a:avLst>
            </a:prstGeom>
            <a:solidFill>
              <a:srgbClr val="981E3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1315450" y="3102150"/>
              <a:ext cx="1363500" cy="771900"/>
            </a:xfrm>
            <a:prstGeom prst="roundRect">
              <a:avLst>
                <a:gd fmla="val 50000" name="adj"/>
              </a:avLst>
            </a:prstGeom>
            <a:solidFill>
              <a:srgbClr val="CE5D5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434813" y="3226952"/>
              <a:ext cx="5658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484037" y="3272402"/>
              <a:ext cx="467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981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2773851" y="3159600"/>
              <a:ext cx="1940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Critical path load times under limit.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2000625" y="3290550"/>
              <a:ext cx="628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≤ 2s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6" name="Google Shape;166;p16"/>
            <p:cNvCxnSpPr/>
            <p:nvPr/>
          </p:nvCxnSpPr>
          <p:spPr>
            <a:xfrm>
              <a:off x="4642166" y="3265809"/>
              <a:ext cx="0" cy="4446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67" name="Google Shape;167;p16"/>
            <p:cNvSpPr/>
            <p:nvPr/>
          </p:nvSpPr>
          <p:spPr>
            <a:xfrm>
              <a:off x="4714251" y="3290550"/>
              <a:ext cx="5658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NN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8" name="Google Shape;168;p16"/>
          <p:cNvSpPr txBox="1"/>
          <p:nvPr/>
        </p:nvSpPr>
        <p:spPr>
          <a:xfrm>
            <a:off x="302625" y="1385650"/>
            <a:ext cx="3265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72A1E"/>
                </a:solidFill>
              </a:rPr>
              <a:t>Requirements: </a:t>
            </a:r>
            <a:endParaRPr b="1" sz="2800">
              <a:solidFill>
                <a:srgbClr val="A72A1E"/>
              </a:solidFill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241525" y="4542000"/>
            <a:ext cx="5063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900">
                <a:solidFill>
                  <a:srgbClr val="960000"/>
                </a:solidFill>
              </a:rPr>
              <a:t>*</a:t>
            </a:r>
            <a:r>
              <a:rPr lang="en">
                <a:solidFill>
                  <a:srgbClr val="960000"/>
                </a:solidFill>
              </a:rPr>
              <a:t>N = Negotiable; NN = Non-Negotiable</a:t>
            </a:r>
            <a:endParaRPr>
              <a:solidFill>
                <a:srgbClr val="96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Project Architecture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2924800" y="1276850"/>
            <a:ext cx="982500" cy="1003200"/>
          </a:xfrm>
          <a:prstGeom prst="can">
            <a:avLst>
              <a:gd fmla="val 25000" name="adj"/>
            </a:avLst>
          </a:prstGeom>
          <a:solidFill>
            <a:srgbClr val="CE5D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Database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176" name="Google Shape;176;p17"/>
          <p:cNvGrpSpPr/>
          <p:nvPr/>
        </p:nvGrpSpPr>
        <p:grpSpPr>
          <a:xfrm>
            <a:off x="613600" y="1585675"/>
            <a:ext cx="2311200" cy="867300"/>
            <a:chOff x="613600" y="1585675"/>
            <a:chExt cx="2311200" cy="867300"/>
          </a:xfrm>
        </p:grpSpPr>
        <p:sp>
          <p:nvSpPr>
            <p:cNvPr id="177" name="Google Shape;177;p17"/>
            <p:cNvSpPr/>
            <p:nvPr/>
          </p:nvSpPr>
          <p:spPr>
            <a:xfrm>
              <a:off x="613600" y="1585675"/>
              <a:ext cx="1072800" cy="867300"/>
            </a:xfrm>
            <a:prstGeom prst="cube">
              <a:avLst>
                <a:gd fmla="val 25000" name="adj"/>
              </a:avLst>
            </a:prstGeom>
            <a:solidFill>
              <a:srgbClr val="CE5D5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</a:rPr>
                <a:t>Server</a:t>
              </a:r>
              <a:endParaRPr b="1">
                <a:solidFill>
                  <a:schemeClr val="lt1"/>
                </a:solidFill>
              </a:endParaRPr>
            </a:p>
          </p:txBody>
        </p:sp>
        <p:cxnSp>
          <p:nvCxnSpPr>
            <p:cNvPr id="178" name="Google Shape;178;p17"/>
            <p:cNvCxnSpPr>
              <a:stCxn id="177" idx="5"/>
              <a:endCxn id="175" idx="2"/>
            </p:cNvCxnSpPr>
            <p:nvPr/>
          </p:nvCxnSpPr>
          <p:spPr>
            <a:xfrm flipH="1" rot="10800000">
              <a:off x="1686400" y="1778313"/>
              <a:ext cx="1238400" cy="13260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grpSp>
        <p:nvGrpSpPr>
          <p:cNvPr id="179" name="Google Shape;179;p17"/>
          <p:cNvGrpSpPr/>
          <p:nvPr/>
        </p:nvGrpSpPr>
        <p:grpSpPr>
          <a:xfrm>
            <a:off x="613600" y="3473125"/>
            <a:ext cx="2944415" cy="1220100"/>
            <a:chOff x="613600" y="3473125"/>
            <a:chExt cx="2944415" cy="1220100"/>
          </a:xfrm>
        </p:grpSpPr>
        <p:sp>
          <p:nvSpPr>
            <p:cNvPr id="180" name="Google Shape;180;p17"/>
            <p:cNvSpPr/>
            <p:nvPr/>
          </p:nvSpPr>
          <p:spPr>
            <a:xfrm>
              <a:off x="613600" y="3961825"/>
              <a:ext cx="819300" cy="731400"/>
            </a:xfrm>
            <a:prstGeom prst="ellipse">
              <a:avLst/>
            </a:prstGeom>
            <a:solidFill>
              <a:srgbClr val="A72A1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</a:rPr>
                <a:t>Client</a:t>
              </a:r>
              <a:r>
                <a:rPr b="1" baseline="-25000" lang="en" sz="1000">
                  <a:solidFill>
                    <a:schemeClr val="lt1"/>
                  </a:solidFill>
                </a:rPr>
                <a:t>1</a:t>
              </a:r>
              <a:endParaRPr b="1" baseline="-25000" sz="1000">
                <a:solidFill>
                  <a:schemeClr val="lt1"/>
                </a:solidFill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676158" y="3961825"/>
              <a:ext cx="819300" cy="731400"/>
            </a:xfrm>
            <a:prstGeom prst="ellipse">
              <a:avLst/>
            </a:prstGeom>
            <a:solidFill>
              <a:srgbClr val="A72A1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</a:rPr>
                <a:t>Client</a:t>
              </a:r>
              <a:r>
                <a:rPr b="1" baseline="-25000" lang="en" sz="1000">
                  <a:solidFill>
                    <a:schemeClr val="lt1"/>
                  </a:solidFill>
                </a:rPr>
                <a:t>2</a:t>
              </a:r>
              <a:endParaRPr b="1" baseline="-25000" sz="1000">
                <a:solidFill>
                  <a:schemeClr val="lt1"/>
                </a:solidFill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2738715" y="3961825"/>
              <a:ext cx="819300" cy="731400"/>
            </a:xfrm>
            <a:prstGeom prst="ellipse">
              <a:avLst/>
            </a:prstGeom>
            <a:solidFill>
              <a:srgbClr val="A72A1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</a:rPr>
                <a:t>Client</a:t>
              </a:r>
              <a:r>
                <a:rPr b="1" baseline="-25000" lang="en" sz="1000">
                  <a:solidFill>
                    <a:schemeClr val="lt1"/>
                  </a:solidFill>
                </a:rPr>
                <a:t>3</a:t>
              </a:r>
              <a:endParaRPr b="1" baseline="-25000" sz="1000">
                <a:solidFill>
                  <a:schemeClr val="lt1"/>
                </a:solidFill>
              </a:endParaRPr>
            </a:p>
          </p:txBody>
        </p:sp>
        <p:cxnSp>
          <p:nvCxnSpPr>
            <p:cNvPr id="183" name="Google Shape;183;p17"/>
            <p:cNvCxnSpPr>
              <a:stCxn id="180" idx="0"/>
              <a:endCxn id="184" idx="2"/>
            </p:cNvCxnSpPr>
            <p:nvPr/>
          </p:nvCxnSpPr>
          <p:spPr>
            <a:xfrm flipH="1" rot="10800000">
              <a:off x="1023250" y="3473125"/>
              <a:ext cx="1014300" cy="48870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85" name="Google Shape;185;p17"/>
            <p:cNvCxnSpPr>
              <a:stCxn id="181" idx="0"/>
              <a:endCxn id="184" idx="2"/>
            </p:cNvCxnSpPr>
            <p:nvPr/>
          </p:nvCxnSpPr>
          <p:spPr>
            <a:xfrm rot="10800000">
              <a:off x="2037508" y="3473125"/>
              <a:ext cx="48300" cy="48870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86" name="Google Shape;186;p17"/>
            <p:cNvCxnSpPr>
              <a:stCxn id="182" idx="0"/>
              <a:endCxn id="184" idx="2"/>
            </p:cNvCxnSpPr>
            <p:nvPr/>
          </p:nvCxnSpPr>
          <p:spPr>
            <a:xfrm rot="10800000">
              <a:off x="2037465" y="3473125"/>
              <a:ext cx="1110900" cy="48870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cxnSp>
        <p:nvCxnSpPr>
          <p:cNvPr id="187" name="Google Shape;187;p17"/>
          <p:cNvCxnSpPr/>
          <p:nvPr/>
        </p:nvCxnSpPr>
        <p:spPr>
          <a:xfrm flipH="1">
            <a:off x="4353400" y="1136975"/>
            <a:ext cx="20100" cy="3649500"/>
          </a:xfrm>
          <a:prstGeom prst="straightConnector1">
            <a:avLst/>
          </a:prstGeom>
          <a:noFill/>
          <a:ln cap="flat" cmpd="sng" w="19050">
            <a:solidFill>
              <a:srgbClr val="96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8" name="Google Shape;188;p17"/>
          <p:cNvGrpSpPr/>
          <p:nvPr/>
        </p:nvGrpSpPr>
        <p:grpSpPr>
          <a:xfrm>
            <a:off x="613600" y="1910913"/>
            <a:ext cx="2847600" cy="1562138"/>
            <a:chOff x="613600" y="1910913"/>
            <a:chExt cx="2847600" cy="1562138"/>
          </a:xfrm>
        </p:grpSpPr>
        <p:sp>
          <p:nvSpPr>
            <p:cNvPr id="184" name="Google Shape;184;p17"/>
            <p:cNvSpPr/>
            <p:nvPr/>
          </p:nvSpPr>
          <p:spPr>
            <a:xfrm>
              <a:off x="613600" y="2941750"/>
              <a:ext cx="2847600" cy="531300"/>
            </a:xfrm>
            <a:prstGeom prst="roundRect">
              <a:avLst>
                <a:gd fmla="val 16667" name="adj"/>
              </a:avLst>
            </a:prstGeom>
            <a:solidFill>
              <a:srgbClr val="CE5D5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</a:rPr>
                <a:t>API Layer</a:t>
              </a:r>
              <a:endParaRPr b="1">
                <a:solidFill>
                  <a:schemeClr val="lt1"/>
                </a:solidFill>
              </a:endParaRPr>
            </a:p>
          </p:txBody>
        </p:sp>
        <p:cxnSp>
          <p:nvCxnSpPr>
            <p:cNvPr id="189" name="Google Shape;189;p17"/>
            <p:cNvCxnSpPr>
              <a:stCxn id="177" idx="5"/>
              <a:endCxn id="184" idx="0"/>
            </p:cNvCxnSpPr>
            <p:nvPr/>
          </p:nvCxnSpPr>
          <p:spPr>
            <a:xfrm>
              <a:off x="1686400" y="1910913"/>
              <a:ext cx="351000" cy="103080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sp>
        <p:nvSpPr>
          <p:cNvPr id="190" name="Google Shape;190;p17"/>
          <p:cNvSpPr txBox="1"/>
          <p:nvPr/>
        </p:nvSpPr>
        <p:spPr>
          <a:xfrm>
            <a:off x="4523875" y="1136975"/>
            <a:ext cx="3238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72A1E"/>
                </a:solidFill>
              </a:rPr>
              <a:t>Technologies Used: </a:t>
            </a:r>
            <a:endParaRPr b="1" sz="2400">
              <a:solidFill>
                <a:srgbClr val="A72A1E"/>
              </a:solidFill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4543925" y="1638300"/>
            <a:ext cx="4421700" cy="3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60000"/>
              </a:buClr>
              <a:buSzPts val="2000"/>
              <a:buChar char="●"/>
            </a:pPr>
            <a:r>
              <a:rPr lang="en" sz="2000">
                <a:solidFill>
                  <a:srgbClr val="960000"/>
                </a:solidFill>
              </a:rPr>
              <a:t>MySQL (Open Source)</a:t>
            </a:r>
            <a:br>
              <a:rPr lang="en" sz="2000">
                <a:solidFill>
                  <a:srgbClr val="960000"/>
                </a:solidFill>
              </a:rPr>
            </a:br>
            <a:endParaRPr sz="2000">
              <a:solidFill>
                <a:srgbClr val="96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60000"/>
              </a:buClr>
              <a:buSzPts val="2000"/>
              <a:buChar char="●"/>
            </a:pPr>
            <a:r>
              <a:rPr lang="en" sz="2000">
                <a:solidFill>
                  <a:srgbClr val="960000"/>
                </a:solidFill>
              </a:rPr>
              <a:t>C# / ASP.NET / Dapper</a:t>
            </a:r>
            <a:br>
              <a:rPr lang="en" sz="2000">
                <a:solidFill>
                  <a:srgbClr val="960000"/>
                </a:solidFill>
              </a:rPr>
            </a:br>
            <a:endParaRPr sz="2000">
              <a:solidFill>
                <a:srgbClr val="96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60000"/>
              </a:buClr>
              <a:buSzPts val="2000"/>
              <a:buChar char="●"/>
            </a:pPr>
            <a:r>
              <a:rPr lang="en" sz="2000">
                <a:solidFill>
                  <a:srgbClr val="960000"/>
                </a:solidFill>
              </a:rPr>
              <a:t>Blazor (C# WASM Framework)</a:t>
            </a:r>
            <a:br>
              <a:rPr lang="en" sz="2000">
                <a:solidFill>
                  <a:srgbClr val="960000"/>
                </a:solidFill>
              </a:rPr>
            </a:br>
            <a:endParaRPr sz="2000">
              <a:solidFill>
                <a:srgbClr val="96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60000"/>
              </a:buClr>
              <a:buSzPts val="2000"/>
              <a:buChar char="●"/>
            </a:pPr>
            <a:r>
              <a:rPr lang="en" sz="2000">
                <a:solidFill>
                  <a:srgbClr val="960000"/>
                </a:solidFill>
              </a:rPr>
              <a:t>Postman (API Testing)</a:t>
            </a:r>
            <a:br>
              <a:rPr lang="en" sz="2000">
                <a:solidFill>
                  <a:srgbClr val="960000"/>
                </a:solidFill>
              </a:rPr>
            </a:br>
            <a:endParaRPr sz="2000">
              <a:solidFill>
                <a:srgbClr val="96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60000"/>
              </a:buClr>
              <a:buSzPts val="2000"/>
              <a:buChar char="●"/>
            </a:pPr>
            <a:r>
              <a:rPr lang="en" sz="2000">
                <a:solidFill>
                  <a:srgbClr val="960000"/>
                </a:solidFill>
              </a:rPr>
              <a:t>JSON (JS Object Notation)</a:t>
            </a:r>
            <a:endParaRPr sz="2000">
              <a:solidFill>
                <a:srgbClr val="96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Data Models – Kits, Stock, and Suppliers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197" name="Google Shape;197;p18"/>
          <p:cNvGrpSpPr/>
          <p:nvPr/>
        </p:nvGrpSpPr>
        <p:grpSpPr>
          <a:xfrm>
            <a:off x="6038025" y="2902510"/>
            <a:ext cx="2469661" cy="1384500"/>
            <a:chOff x="6038025" y="2598925"/>
            <a:chExt cx="2469661" cy="1384500"/>
          </a:xfrm>
        </p:grpSpPr>
        <p:cxnSp>
          <p:nvCxnSpPr>
            <p:cNvPr id="198" name="Google Shape;198;p18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9" name="Google Shape;199;p18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Suppliers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Vendors who supply stock items to Temple University.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96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8"/>
          <p:cNvGrpSpPr/>
          <p:nvPr/>
        </p:nvGrpSpPr>
        <p:grpSpPr>
          <a:xfrm>
            <a:off x="636321" y="2130028"/>
            <a:ext cx="2994729" cy="1384500"/>
            <a:chOff x="636321" y="1844098"/>
            <a:chExt cx="2994729" cy="1384500"/>
          </a:xfrm>
        </p:grpSpPr>
        <p:sp>
          <p:nvSpPr>
            <p:cNvPr id="202" name="Google Shape;202;p18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Stock Items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Comprised of </a:t>
              </a: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assets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 and </a:t>
              </a: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consumables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3" name="Google Shape;203;p18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1905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4" name="Google Shape;204;p18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18"/>
          <p:cNvGrpSpPr/>
          <p:nvPr/>
        </p:nvGrpSpPr>
        <p:grpSpPr>
          <a:xfrm>
            <a:off x="4908100" y="1228845"/>
            <a:ext cx="3599586" cy="1384500"/>
            <a:chOff x="4908100" y="889950"/>
            <a:chExt cx="3599586" cy="1384500"/>
          </a:xfrm>
        </p:grpSpPr>
        <p:cxnSp>
          <p:nvCxnSpPr>
            <p:cNvPr id="206" name="Google Shape;206;p18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7" name="Google Shape;207;p18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Kit Assemblies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Assembly of kit components, which are </a:t>
              </a: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consumables 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assigned to kits.</a:t>
              </a:r>
              <a:br>
                <a:rPr lang="en" sz="800">
                  <a:latin typeface="Roboto"/>
                  <a:ea typeface="Roboto"/>
                  <a:cs typeface="Roboto"/>
                  <a:sym typeface="Roboto"/>
                </a:rPr>
              </a:b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2814594" y="1437050"/>
            <a:ext cx="3514811" cy="3252003"/>
            <a:chOff x="2991269" y="1153325"/>
            <a:chExt cx="3514811" cy="3252003"/>
          </a:xfrm>
        </p:grpSpPr>
        <p:sp>
          <p:nvSpPr>
            <p:cNvPr id="210" name="Google Shape;210;p18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11" name="Google Shape;211;p18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</p:sp>
        <p:sp>
          <p:nvSpPr>
            <p:cNvPr id="212" name="Google Shape;212;p18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CE5D5D"/>
            </a:solidFill>
            <a:ln>
              <a:noFill/>
            </a:ln>
          </p:spPr>
        </p:sp>
        <p:sp>
          <p:nvSpPr>
            <p:cNvPr id="213" name="Google Shape;213;p18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14" name="Google Shape;214;p18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</p:sp>
        <p:sp>
          <p:nvSpPr>
            <p:cNvPr id="215" name="Google Shape;215;p18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CE5D5D"/>
            </a:solidFill>
            <a:ln>
              <a:noFill/>
            </a:ln>
          </p:spPr>
        </p:sp>
        <p:sp>
          <p:nvSpPr>
            <p:cNvPr id="216" name="Google Shape;216;p18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</p:sp>
        <p:sp>
          <p:nvSpPr>
            <p:cNvPr id="217" name="Google Shape;217;p18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CE5D5D"/>
            </a:solidFill>
            <a:ln>
              <a:noFill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Testing: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223" name="Google Shape;223;p19"/>
          <p:cNvGrpSpPr/>
          <p:nvPr/>
        </p:nvGrpSpPr>
        <p:grpSpPr>
          <a:xfrm>
            <a:off x="493300" y="1338513"/>
            <a:ext cx="3549300" cy="3412963"/>
            <a:chOff x="493300" y="1338513"/>
            <a:chExt cx="3549300" cy="3412963"/>
          </a:xfrm>
        </p:grpSpPr>
        <p:pic>
          <p:nvPicPr>
            <p:cNvPr id="224" name="Google Shape;22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34713" y="1338513"/>
              <a:ext cx="2466475" cy="246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9"/>
            <p:cNvSpPr txBox="1"/>
            <p:nvPr/>
          </p:nvSpPr>
          <p:spPr>
            <a:xfrm>
              <a:off x="493300" y="3804975"/>
              <a:ext cx="3549300" cy="9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Unit Testing</a:t>
              </a:r>
              <a:endParaRPr b="1" sz="4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" name="Google Shape;226;p19"/>
          <p:cNvGrpSpPr/>
          <p:nvPr/>
        </p:nvGrpSpPr>
        <p:grpSpPr>
          <a:xfrm>
            <a:off x="4572000" y="1175925"/>
            <a:ext cx="4209200" cy="3780000"/>
            <a:chOff x="4572000" y="1175925"/>
            <a:chExt cx="4209200" cy="3780000"/>
          </a:xfrm>
        </p:grpSpPr>
        <p:cxnSp>
          <p:nvCxnSpPr>
            <p:cNvPr id="227" name="Google Shape;227;p19"/>
            <p:cNvCxnSpPr/>
            <p:nvPr/>
          </p:nvCxnSpPr>
          <p:spPr>
            <a:xfrm>
              <a:off x="4572000" y="1175925"/>
              <a:ext cx="0" cy="3780000"/>
            </a:xfrm>
            <a:prstGeom prst="straightConnector1">
              <a:avLst/>
            </a:prstGeom>
            <a:noFill/>
            <a:ln cap="flat" cmpd="sng" w="19050">
              <a:solidFill>
                <a:srgbClr val="96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8" name="Google Shape;228;p19"/>
            <p:cNvSpPr txBox="1"/>
            <p:nvPr/>
          </p:nvSpPr>
          <p:spPr>
            <a:xfrm>
              <a:off x="5101400" y="3804975"/>
              <a:ext cx="3679800" cy="9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Benchmarking</a:t>
              </a:r>
              <a:endParaRPr b="1" sz="4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9" name="Google Shape;229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64462" y="1294913"/>
              <a:ext cx="2553676" cy="25536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Unit Testing - Results: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8900"/>
            <a:ext cx="87153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4ED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0" y="0"/>
            <a:ext cx="9144000" cy="946500"/>
          </a:xfrm>
          <a:prstGeom prst="rect">
            <a:avLst/>
          </a:prstGeom>
          <a:solidFill>
            <a:srgbClr val="981E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Benchmarking - StockItems Results: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 b="0" l="0" r="61097" t="0"/>
          <a:stretch/>
        </p:blipFill>
        <p:spPr>
          <a:xfrm>
            <a:off x="280712" y="1199453"/>
            <a:ext cx="2641202" cy="27445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1"/>
          <p:cNvGrpSpPr/>
          <p:nvPr/>
        </p:nvGrpSpPr>
        <p:grpSpPr>
          <a:xfrm>
            <a:off x="2921914" y="1199453"/>
            <a:ext cx="5941372" cy="2744597"/>
            <a:chOff x="2921914" y="1199453"/>
            <a:chExt cx="5941372" cy="2744597"/>
          </a:xfrm>
        </p:grpSpPr>
        <p:pic>
          <p:nvPicPr>
            <p:cNvPr id="243" name="Google Shape;243;p21"/>
            <p:cNvPicPr preferRelativeResize="0"/>
            <p:nvPr/>
          </p:nvPicPr>
          <p:blipFill rotWithShape="1">
            <a:blip r:embed="rId4">
              <a:alphaModFix/>
            </a:blip>
            <a:srcRect b="0" l="72628" r="0" t="0"/>
            <a:stretch/>
          </p:blipFill>
          <p:spPr>
            <a:xfrm>
              <a:off x="6984289" y="1199453"/>
              <a:ext cx="1878997" cy="27445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1"/>
            <p:cNvPicPr preferRelativeResize="0"/>
            <p:nvPr/>
          </p:nvPicPr>
          <p:blipFill rotWithShape="1">
            <a:blip r:embed="rId3">
              <a:alphaModFix/>
            </a:blip>
            <a:srcRect b="0" l="38900" r="1262" t="0"/>
            <a:stretch/>
          </p:blipFill>
          <p:spPr>
            <a:xfrm>
              <a:off x="2921914" y="1199453"/>
              <a:ext cx="4062375" cy="27445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