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43DE76-B5B9-4AFD-8874-1A07EA054EAC}">
  <a:tblStyle styleId="{BA43DE76-B5B9-4AFD-8874-1A07EA054E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eveloper.apple.com/documentation/swift/floatingpoint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2c4fb6ef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2c4fb6ef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*need a graphic and explanation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c52648128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c52648128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hlinkClick r:id="rId2"/>
              </a:rPr>
              <a:t>https://developer.apple.com/documentation/swift/floatingpoint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The importance of 754 is to maintains sameness of calculations between computers. Ensures compatibility (results of one computers computation are replicatable on another)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245fa6c7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245fa6c7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245fa6c7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245fa6c7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245fa6c7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245fa6c7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2c4fb6ef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2c4fb6ef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c52648128_5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ec52648128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Linpack is floating point LU decomp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Coremark does a series of operations designed to </a:t>
            </a:r>
            <a:r>
              <a:rPr lang="en"/>
              <a:t>mimic</a:t>
            </a:r>
            <a:r>
              <a:rPr lang="en"/>
              <a:t> a program - list processing, state machines, matrix maths… it doesnt call external libraries and it is designed to guard against pc optimizations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one calls into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2c4fb6ef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2c4fb6ef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2c4fb6ef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2c4fb6ef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06d38827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a06d38827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did arm neon start??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a04b9f8a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a04b9f8a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real time clock speed on login</a:t>
            </a:r>
            <a:br>
              <a:rPr lang="en"/>
            </a:br>
            <a:r>
              <a:rPr lang="en"/>
              <a:t>Add clock speed?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245fa6c7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245fa6c7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</a:rPr>
              <a:t>Arm chips are not faster, but they are making gains in performance towards parity with x86 counterparts</a:t>
            </a:r>
            <a:br>
              <a:rPr lang="en" sz="1200">
                <a:solidFill>
                  <a:srgbClr val="595959"/>
                </a:solidFill>
              </a:rPr>
            </a:br>
            <a:r>
              <a:rPr lang="en" sz="1200">
                <a:solidFill>
                  <a:srgbClr val="595959"/>
                </a:solidFill>
              </a:rPr>
              <a:t>But they are cheaper and have significantly lower power consumption. 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</a:rPr>
              <a:t>Important as AI/ML Applications grow in size/embedded AI (battery powered)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</a:rPr>
              <a:t>-</a:t>
            </a:r>
            <a:r>
              <a:rPr lang="en" sz="1200">
                <a:solidFill>
                  <a:srgbClr val="595959"/>
                </a:solidFill>
              </a:rPr>
              <a:t>customizable</a:t>
            </a:r>
            <a:r>
              <a:rPr lang="en" sz="1200">
                <a:solidFill>
                  <a:srgbClr val="595959"/>
                </a:solidFill>
              </a:rPr>
              <a:t> architecture; 2.4GHz 4 core raspberry pi 5 silicon, to ampereOne with 192 cores. Anyone wanna guess which of those two are in  the 400 petaflop fugaku super computer? Neither; it uses fujitsu processors. But all three use the same instruction set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</a:rPr>
              <a:t>-freal:there is a growing need for powerful yet efficient processors as computers become more integrated in our daily lives. From the cpu in your smartwatch, to the self-driving car using image detection, to the computationally intensive world of generative AI that is unfolding before us, there is an ever-growing need for purpose-built, cost efficient, and   </a:t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04b9f8a3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a04b9f8a3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2c4fb6ef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2c4fb6ef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a04b9f8a3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a04b9f8a3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a06d38827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a06d38827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c52648128_9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ec52648128_9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2c4fb6ef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92c4fb6ef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c5264812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c526481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Learn Cluster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Hardware Planning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Pi prototyping (mini cluster)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Obtained Mac node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Linpack+custom benching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Python benchmarking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Neon Intrinsics exploration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Eigen Benchmarking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ML Demo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c5264812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c5264812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245fa6c7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245fa6c7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023766b45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023766b45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754 maintains compatibility between different archs/nodes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The importance of 754 is to maintains sameness of calculations between computers. Ensures compatibility (results of one computers computation are replicatable on another)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023766b4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023766b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 environment with arm</a:t>
            </a:r>
            <a:br>
              <a:rPr lang="en"/>
            </a:br>
            <a:r>
              <a:rPr lang="en"/>
              <a:t>Accessible from cluster</a:t>
            </a:r>
            <a:br>
              <a:rPr lang="en"/>
            </a:br>
            <a:r>
              <a:rPr lang="en"/>
              <a:t>Original idea of peripheral (Mac mini fit our needs better/easier)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c526481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c526481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prototyped and tested that prototype, that we essentially did the same thing with the mac.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-important part is declaring the deployment a success and segueing into real benching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-LINPACK IS a standardized jawn. ANSI = american </a:t>
            </a:r>
            <a:r>
              <a:rPr lang="en"/>
              <a:t>national</a:t>
            </a:r>
            <a:r>
              <a:rPr lang="en"/>
              <a:t> standards institute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 indexes are x86 amd this was built in 97. The benchtest was designed more or less for x86 in mind, and intel/amd built shit that would specifically excel at these tests. Since ARM (currently) doesnt make wafers, their approach is totally different; basically, the platform exists and people have produced dank ass intel killers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c52648128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c5264812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32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55550" y="50525"/>
            <a:ext cx="70329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 Based Coprocessor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259150" y="3244250"/>
            <a:ext cx="2437800" cy="16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5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ARM Based Coprocessor</a:t>
            </a:r>
            <a:endParaRPr sz="295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5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Colin Bakum, Ben High, Noah Antonio</a:t>
            </a:r>
            <a:endParaRPr sz="295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5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Coordinator:  D</a:t>
            </a:r>
            <a:r>
              <a:rPr lang="en" sz="2957">
                <a:solidFill>
                  <a:schemeClr val="dk1"/>
                </a:solidFill>
              </a:rPr>
              <a:t>r. Maryam Alibeik</a:t>
            </a:r>
            <a:endParaRPr sz="480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5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Advisor:   Dr. Joseph Picone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00" y="1060975"/>
            <a:ext cx="5148324" cy="391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3077950" y="2522525"/>
            <a:ext cx="3258900" cy="1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30831" l="0" r="0" t="30333"/>
          <a:stretch/>
        </p:blipFill>
        <p:spPr>
          <a:xfrm>
            <a:off x="6259150" y="2043625"/>
            <a:ext cx="2357151" cy="85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800200" y="1751400"/>
            <a:ext cx="1374000" cy="117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Basic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-Simple, lowest level as possible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-add/mul/sub/div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-float and int</a:t>
            </a:r>
            <a:endParaRPr sz="1100"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 Motivation</a:t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2774475" y="1751400"/>
            <a:ext cx="1374000" cy="117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Intermediate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 matrix manipulation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-Fourier transforms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-correlation</a:t>
            </a:r>
            <a:endParaRPr sz="1100"/>
          </a:p>
        </p:txBody>
      </p:sp>
      <p:sp>
        <p:nvSpPr>
          <p:cNvPr id="151" name="Google Shape;151;p22"/>
          <p:cNvSpPr/>
          <p:nvPr/>
        </p:nvSpPr>
        <p:spPr>
          <a:xfrm>
            <a:off x="4738388" y="1751400"/>
            <a:ext cx="1374000" cy="117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Advanced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-Full suites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-Look to prebuilt tests, complex libraries (eigen)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-Battery of tests</a:t>
            </a:r>
            <a:endParaRPr sz="1100"/>
          </a:p>
        </p:txBody>
      </p:sp>
      <p:sp>
        <p:nvSpPr>
          <p:cNvPr id="152" name="Google Shape;152;p22"/>
          <p:cNvSpPr/>
          <p:nvPr/>
        </p:nvSpPr>
        <p:spPr>
          <a:xfrm>
            <a:off x="6702300" y="1751400"/>
            <a:ext cx="1374000" cy="117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-ML analysis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-Is it a viable contender?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-How do we make it better?</a:t>
            </a:r>
            <a:endParaRPr sz="1100"/>
          </a:p>
        </p:txBody>
      </p:sp>
      <p:cxnSp>
        <p:nvCxnSpPr>
          <p:cNvPr id="153" name="Google Shape;153;p22"/>
          <p:cNvCxnSpPr>
            <a:endCxn id="150" idx="1"/>
          </p:cNvCxnSpPr>
          <p:nvPr/>
        </p:nvCxnSpPr>
        <p:spPr>
          <a:xfrm flipH="1" rot="10800000">
            <a:off x="2189175" y="2340300"/>
            <a:ext cx="5853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22"/>
          <p:cNvCxnSpPr>
            <a:endCxn id="151" idx="1"/>
          </p:cNvCxnSpPr>
          <p:nvPr/>
        </p:nvCxnSpPr>
        <p:spPr>
          <a:xfrm flipH="1" rot="10800000">
            <a:off x="4162088" y="2340300"/>
            <a:ext cx="5763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22"/>
          <p:cNvCxnSpPr>
            <a:stCxn id="151" idx="3"/>
            <a:endCxn id="152" idx="1"/>
          </p:cNvCxnSpPr>
          <p:nvPr/>
        </p:nvCxnSpPr>
        <p:spPr>
          <a:xfrm>
            <a:off x="6112388" y="2340300"/>
            <a:ext cx="58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813" y="3378550"/>
            <a:ext cx="2676025" cy="6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2107875" y="4107775"/>
            <a:ext cx="66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/>
              <a:t>✅</a:t>
            </a:r>
            <a:endParaRPr sz="3100"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513" y="3324925"/>
            <a:ext cx="2463225" cy="7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5938838" y="4107775"/>
            <a:ext cx="66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/>
              <a:t>✅</a:t>
            </a:r>
            <a:endParaRPr sz="3100"/>
          </a:p>
        </p:txBody>
      </p:sp>
      <p:sp>
        <p:nvSpPr>
          <p:cNvPr id="160" name="Google Shape;160;p22"/>
          <p:cNvSpPr/>
          <p:nvPr/>
        </p:nvSpPr>
        <p:spPr>
          <a:xfrm>
            <a:off x="5380050" y="39327"/>
            <a:ext cx="3034800" cy="169192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-optimization level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-thread count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-which compiler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-understand behavior;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</a:t>
            </a:r>
            <a:r>
              <a:rPr lang="en"/>
              <a:t>anomalous, why?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533125" y="4746950"/>
            <a:ext cx="723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*According to Apple’s documentation, the M2 does follow the IEEE 754 standard for floating point numbers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311700" y="245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Benchmarking/Testing Strategies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600" y="1137675"/>
            <a:ext cx="4793778" cy="144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4060275" y="3379600"/>
            <a:ext cx="4903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Linpack/Dhrystone/Wetstone and other ANSIBench tests</a:t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901850" y="917738"/>
            <a:ext cx="2222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Advantages: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70" name="Google Shape;170;p23"/>
          <p:cNvSpPr/>
          <p:nvPr/>
        </p:nvSpPr>
        <p:spPr>
          <a:xfrm>
            <a:off x="261050" y="1462850"/>
            <a:ext cx="3504300" cy="3269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Premade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Simple inputs to execute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Runs on large quantity of data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Executes several types of operations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Detailed outputs</a:t>
            </a:r>
            <a:endParaRPr sz="1800"/>
          </a:p>
        </p:txBody>
      </p:sp>
      <p:sp>
        <p:nvSpPr>
          <p:cNvPr id="171" name="Google Shape;171;p23"/>
          <p:cNvSpPr txBox="1"/>
          <p:nvPr/>
        </p:nvSpPr>
        <p:spPr>
          <a:xfrm>
            <a:off x="5400675" y="917738"/>
            <a:ext cx="2222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Disadvantages</a:t>
            </a:r>
            <a:r>
              <a:rPr b="1" lang="en" sz="1800"/>
              <a:t>: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72" name="Google Shape;172;p23"/>
          <p:cNvSpPr/>
          <p:nvPr/>
        </p:nvSpPr>
        <p:spPr>
          <a:xfrm>
            <a:off x="4759875" y="1462850"/>
            <a:ext cx="3504300" cy="3269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Minimal Control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Limited input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Tests many things at once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Complex output</a:t>
            </a:r>
            <a:endParaRPr sz="1800"/>
          </a:p>
        </p:txBody>
      </p:sp>
      <p:sp>
        <p:nvSpPr>
          <p:cNvPr id="173" name="Google Shape;173;p23"/>
          <p:cNvSpPr txBox="1"/>
          <p:nvPr/>
        </p:nvSpPr>
        <p:spPr>
          <a:xfrm>
            <a:off x="870000" y="4789500"/>
            <a:ext cx="723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*All Benchmarking tests were created in compliance  with IEEE 29119 </a:t>
            </a:r>
            <a:r>
              <a:rPr lang="en" sz="900">
                <a:solidFill>
                  <a:schemeClr val="dk1"/>
                </a:solidFill>
              </a:rPr>
              <a:t>Software testing, comprehensive standards for benchmarking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280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Design: </a:t>
            </a:r>
            <a:r>
              <a:rPr lang="en"/>
              <a:t>Ideal Benchmarks</a:t>
            </a: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50" y="798950"/>
            <a:ext cx="3730500" cy="42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5262350" y="798950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Customizable</a:t>
            </a:r>
            <a:endParaRPr b="1" sz="2200"/>
          </a:p>
        </p:txBody>
      </p:sp>
      <p:sp>
        <p:nvSpPr>
          <p:cNvPr id="181" name="Google Shape;181;p24"/>
          <p:cNvSpPr/>
          <p:nvPr/>
        </p:nvSpPr>
        <p:spPr>
          <a:xfrm>
            <a:off x="555050" y="1721575"/>
            <a:ext cx="1987200" cy="39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2612900" y="2721100"/>
            <a:ext cx="294000" cy="57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5262350" y="2176588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Simple Test</a:t>
            </a:r>
            <a:endParaRPr b="1" sz="2200"/>
          </a:p>
        </p:txBody>
      </p:sp>
      <p:sp>
        <p:nvSpPr>
          <p:cNvPr id="184" name="Google Shape;184;p24"/>
          <p:cNvSpPr/>
          <p:nvPr/>
        </p:nvSpPr>
        <p:spPr>
          <a:xfrm>
            <a:off x="555050" y="2461950"/>
            <a:ext cx="2481300" cy="111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262350" y="3554250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Simple Output</a:t>
            </a:r>
            <a:endParaRPr b="1" sz="2200"/>
          </a:p>
        </p:txBody>
      </p:sp>
      <p:sp>
        <p:nvSpPr>
          <p:cNvPr id="186" name="Google Shape;186;p24"/>
          <p:cNvSpPr/>
          <p:nvPr/>
        </p:nvSpPr>
        <p:spPr>
          <a:xfrm>
            <a:off x="555050" y="4519825"/>
            <a:ext cx="1987200" cy="39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Design: Data Collection</a:t>
            </a: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5920750" y="350000"/>
            <a:ext cx="2911550" cy="1737875"/>
          </a:xfrm>
          <a:prstGeom prst="flowChartPreparation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to effectively gather data</a:t>
            </a:r>
            <a:endParaRPr b="1" sz="1900"/>
          </a:p>
        </p:txBody>
      </p:sp>
      <p:sp>
        <p:nvSpPr>
          <p:cNvPr id="193" name="Google Shape;193;p25"/>
          <p:cNvSpPr/>
          <p:nvPr/>
        </p:nvSpPr>
        <p:spPr>
          <a:xfrm>
            <a:off x="2001250" y="3752925"/>
            <a:ext cx="2911500" cy="11811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Simple Benchmark</a:t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2186950" y="1516375"/>
            <a:ext cx="2540100" cy="17379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Testing Script: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Max Param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Output File</a:t>
            </a:r>
            <a:endParaRPr sz="2200"/>
          </a:p>
        </p:txBody>
      </p:sp>
      <p:cxnSp>
        <p:nvCxnSpPr>
          <p:cNvPr id="195" name="Google Shape;195;p25"/>
          <p:cNvCxnSpPr>
            <a:stCxn id="194" idx="1"/>
            <a:endCxn id="193" idx="1"/>
          </p:cNvCxnSpPr>
          <p:nvPr/>
        </p:nvCxnSpPr>
        <p:spPr>
          <a:xfrm flipH="1">
            <a:off x="2001250" y="2385325"/>
            <a:ext cx="185700" cy="1958100"/>
          </a:xfrm>
          <a:prstGeom prst="curvedConnector3">
            <a:avLst>
              <a:gd fmla="val 574475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5"/>
          <p:cNvSpPr txBox="1"/>
          <p:nvPr/>
        </p:nvSpPr>
        <p:spPr>
          <a:xfrm>
            <a:off x="-114300" y="2209800"/>
            <a:ext cx="19734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Send Incrementing Parameters</a:t>
            </a:r>
            <a:endParaRPr b="1"/>
          </a:p>
        </p:txBody>
      </p:sp>
      <p:cxnSp>
        <p:nvCxnSpPr>
          <p:cNvPr id="197" name="Google Shape;197;p25"/>
          <p:cNvCxnSpPr>
            <a:stCxn id="193" idx="0"/>
            <a:endCxn id="194" idx="2"/>
          </p:cNvCxnSpPr>
          <p:nvPr/>
        </p:nvCxnSpPr>
        <p:spPr>
          <a:xfrm rot="10800000">
            <a:off x="3457000" y="3254325"/>
            <a:ext cx="0" cy="49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5"/>
          <p:cNvSpPr txBox="1"/>
          <p:nvPr/>
        </p:nvSpPr>
        <p:spPr>
          <a:xfrm>
            <a:off x="3558550" y="3318800"/>
            <a:ext cx="23622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Return Timing Data</a:t>
            </a:r>
            <a:endParaRPr b="1"/>
          </a:p>
        </p:txBody>
      </p:sp>
      <p:sp>
        <p:nvSpPr>
          <p:cNvPr id="199" name="Google Shape;199;p25"/>
          <p:cNvSpPr/>
          <p:nvPr/>
        </p:nvSpPr>
        <p:spPr>
          <a:xfrm>
            <a:off x="6195375" y="3196125"/>
            <a:ext cx="2725800" cy="17379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Test Results</a:t>
            </a:r>
            <a:r>
              <a:rPr b="1" lang="en" sz="2200"/>
              <a:t>: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 File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Easily Graphed</a:t>
            </a:r>
            <a:endParaRPr sz="2200"/>
          </a:p>
        </p:txBody>
      </p:sp>
      <p:cxnSp>
        <p:nvCxnSpPr>
          <p:cNvPr id="200" name="Google Shape;200;p25"/>
          <p:cNvCxnSpPr>
            <a:stCxn id="194" idx="3"/>
            <a:endCxn id="199" idx="0"/>
          </p:cNvCxnSpPr>
          <p:nvPr/>
        </p:nvCxnSpPr>
        <p:spPr>
          <a:xfrm>
            <a:off x="4727050" y="2385325"/>
            <a:ext cx="2831100" cy="810900"/>
          </a:xfrm>
          <a:prstGeom prst="curvedConnector2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" name="Google Shape;201;p25"/>
          <p:cNvSpPr txBox="1"/>
          <p:nvPr/>
        </p:nvSpPr>
        <p:spPr>
          <a:xfrm>
            <a:off x="7320975" y="2428825"/>
            <a:ext cx="1600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Write To File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Design: Automated Data Collection</a:t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70400" y="938625"/>
            <a:ext cx="2100900" cy="20700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Driver Script: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Detects OS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Sets Parameters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3827725" y="11289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09" name="Google Shape;209;p26"/>
          <p:cNvSpPr/>
          <p:nvPr/>
        </p:nvSpPr>
        <p:spPr>
          <a:xfrm>
            <a:off x="3827725" y="15353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0" name="Google Shape;210;p26"/>
          <p:cNvSpPr/>
          <p:nvPr/>
        </p:nvSpPr>
        <p:spPr>
          <a:xfrm>
            <a:off x="3827725" y="19417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1" name="Google Shape;211;p26"/>
          <p:cNvSpPr/>
          <p:nvPr/>
        </p:nvSpPr>
        <p:spPr>
          <a:xfrm>
            <a:off x="5148525" y="11289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2" name="Google Shape;212;p26"/>
          <p:cNvSpPr/>
          <p:nvPr/>
        </p:nvSpPr>
        <p:spPr>
          <a:xfrm>
            <a:off x="5148525" y="15353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3" name="Google Shape;213;p26"/>
          <p:cNvSpPr/>
          <p:nvPr/>
        </p:nvSpPr>
        <p:spPr>
          <a:xfrm>
            <a:off x="5148525" y="19417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4" name="Google Shape;214;p26"/>
          <p:cNvSpPr txBox="1"/>
          <p:nvPr/>
        </p:nvSpPr>
        <p:spPr>
          <a:xfrm>
            <a:off x="3827725" y="712925"/>
            <a:ext cx="25401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Tester Scripts</a:t>
            </a:r>
            <a:endParaRPr b="1"/>
          </a:p>
        </p:txBody>
      </p:sp>
      <p:sp>
        <p:nvSpPr>
          <p:cNvPr id="215" name="Google Shape;215;p26"/>
          <p:cNvSpPr/>
          <p:nvPr/>
        </p:nvSpPr>
        <p:spPr>
          <a:xfrm>
            <a:off x="3014763" y="3754875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6" name="Google Shape;216;p26"/>
          <p:cNvSpPr/>
          <p:nvPr/>
        </p:nvSpPr>
        <p:spPr>
          <a:xfrm>
            <a:off x="3014763" y="4161275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7" name="Google Shape;217;p26"/>
          <p:cNvSpPr/>
          <p:nvPr/>
        </p:nvSpPr>
        <p:spPr>
          <a:xfrm>
            <a:off x="3014763" y="4567675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8" name="Google Shape;218;p26"/>
          <p:cNvSpPr/>
          <p:nvPr/>
        </p:nvSpPr>
        <p:spPr>
          <a:xfrm>
            <a:off x="4335563" y="3754875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19" name="Google Shape;219;p26"/>
          <p:cNvSpPr/>
          <p:nvPr/>
        </p:nvSpPr>
        <p:spPr>
          <a:xfrm>
            <a:off x="4335563" y="4161275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0" name="Google Shape;220;p26"/>
          <p:cNvSpPr/>
          <p:nvPr/>
        </p:nvSpPr>
        <p:spPr>
          <a:xfrm>
            <a:off x="4335563" y="4567675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1" name="Google Shape;221;p26"/>
          <p:cNvSpPr txBox="1"/>
          <p:nvPr/>
        </p:nvSpPr>
        <p:spPr>
          <a:xfrm>
            <a:off x="3014763" y="3338850"/>
            <a:ext cx="25401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Simple Benchmarks</a:t>
            </a:r>
            <a:endParaRPr b="1"/>
          </a:p>
        </p:txBody>
      </p:sp>
      <p:sp>
        <p:nvSpPr>
          <p:cNvPr id="222" name="Google Shape;222;p26"/>
          <p:cNvSpPr/>
          <p:nvPr/>
        </p:nvSpPr>
        <p:spPr>
          <a:xfrm>
            <a:off x="2282200" y="1315425"/>
            <a:ext cx="1395000" cy="110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Program Tester Scripts</a:t>
            </a:r>
            <a:endParaRPr b="1"/>
          </a:p>
        </p:txBody>
      </p:sp>
      <p:sp>
        <p:nvSpPr>
          <p:cNvPr id="223" name="Google Shape;223;p26"/>
          <p:cNvSpPr/>
          <p:nvPr/>
        </p:nvSpPr>
        <p:spPr>
          <a:xfrm>
            <a:off x="6327150" y="35262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4" name="Google Shape;224;p26"/>
          <p:cNvSpPr/>
          <p:nvPr/>
        </p:nvSpPr>
        <p:spPr>
          <a:xfrm>
            <a:off x="6327150" y="39326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5" name="Google Shape;225;p26"/>
          <p:cNvSpPr/>
          <p:nvPr/>
        </p:nvSpPr>
        <p:spPr>
          <a:xfrm>
            <a:off x="6327150" y="43390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6" name="Google Shape;226;p26"/>
          <p:cNvSpPr/>
          <p:nvPr/>
        </p:nvSpPr>
        <p:spPr>
          <a:xfrm>
            <a:off x="7647950" y="35262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7" name="Google Shape;227;p26"/>
          <p:cNvSpPr/>
          <p:nvPr/>
        </p:nvSpPr>
        <p:spPr>
          <a:xfrm>
            <a:off x="7647950" y="39326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8" name="Google Shape;228;p26"/>
          <p:cNvSpPr/>
          <p:nvPr/>
        </p:nvSpPr>
        <p:spPr>
          <a:xfrm>
            <a:off x="7647950" y="4339050"/>
            <a:ext cx="1257300" cy="352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29" name="Google Shape;229;p26"/>
          <p:cNvSpPr txBox="1"/>
          <p:nvPr/>
        </p:nvSpPr>
        <p:spPr>
          <a:xfrm>
            <a:off x="6327150" y="3169000"/>
            <a:ext cx="25401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 Results</a:t>
            </a:r>
            <a:endParaRPr b="1"/>
          </a:p>
        </p:txBody>
      </p:sp>
      <p:cxnSp>
        <p:nvCxnSpPr>
          <p:cNvPr id="230" name="Google Shape;230;p26"/>
          <p:cNvCxnSpPr>
            <a:stCxn id="210" idx="2"/>
            <a:endCxn id="216" idx="1"/>
          </p:cNvCxnSpPr>
          <p:nvPr/>
        </p:nvCxnSpPr>
        <p:spPr>
          <a:xfrm rot="5400000">
            <a:off x="2713975" y="2594850"/>
            <a:ext cx="2043300" cy="1441500"/>
          </a:xfrm>
          <a:prstGeom prst="curvedConnector4">
            <a:avLst>
              <a:gd fmla="val 15933" name="adj1"/>
              <a:gd fmla="val 146258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6"/>
          <p:cNvCxnSpPr>
            <a:stCxn id="219" idx="3"/>
            <a:endCxn id="210" idx="2"/>
          </p:cNvCxnSpPr>
          <p:nvPr/>
        </p:nvCxnSpPr>
        <p:spPr>
          <a:xfrm rot="10800000">
            <a:off x="4456463" y="2294075"/>
            <a:ext cx="1136400" cy="2043300"/>
          </a:xfrm>
          <a:prstGeom prst="curvedConnector4">
            <a:avLst>
              <a:gd fmla="val -26269" name="adj1"/>
              <a:gd fmla="val 80442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6"/>
          <p:cNvCxnSpPr>
            <a:stCxn id="212" idx="3"/>
            <a:endCxn id="226" idx="0"/>
          </p:cNvCxnSpPr>
          <p:nvPr/>
        </p:nvCxnSpPr>
        <p:spPr>
          <a:xfrm>
            <a:off x="6405825" y="1711450"/>
            <a:ext cx="1870800" cy="18147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26"/>
          <p:cNvSpPr/>
          <p:nvPr/>
        </p:nvSpPr>
        <p:spPr>
          <a:xfrm>
            <a:off x="70550" y="3649975"/>
            <a:ext cx="2044800" cy="12699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Driver Log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815350" y="3041950"/>
            <a:ext cx="495300" cy="60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000" y="316675"/>
            <a:ext cx="1545115" cy="6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type="title"/>
          </p:nvPr>
        </p:nvSpPr>
        <p:spPr>
          <a:xfrm>
            <a:off x="311700" y="31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Low-Mid Level </a:t>
            </a:r>
            <a:r>
              <a:rPr lang="en"/>
              <a:t>Bench Test</a:t>
            </a:r>
            <a:r>
              <a:rPr lang="en"/>
              <a:t> Results</a:t>
            </a:r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256" y="891650"/>
            <a:ext cx="3461143" cy="20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700" y="891650"/>
            <a:ext cx="3453506" cy="20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250" y="3018525"/>
            <a:ext cx="3461151" cy="208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3700" y="3025463"/>
            <a:ext cx="3453501" cy="207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4445" y="0"/>
            <a:ext cx="2709554" cy="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311700" y="11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Interpreted Language Test Results</a:t>
            </a:r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590" y="797588"/>
            <a:ext cx="3625185" cy="21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43050"/>
            <a:ext cx="3467476" cy="20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972674"/>
            <a:ext cx="3467480" cy="208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Level Optimizations</a:t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6302150" y="350000"/>
            <a:ext cx="2530150" cy="1429750"/>
          </a:xfrm>
          <a:prstGeom prst="flowChartPreparation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NEON Intrinsics</a:t>
            </a:r>
            <a:endParaRPr b="1" sz="1900"/>
          </a:p>
        </p:txBody>
      </p:sp>
      <p:pic>
        <p:nvPicPr>
          <p:cNvPr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3000"/>
            <a:ext cx="8839201" cy="215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75" y="1378248"/>
            <a:ext cx="6062976" cy="36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4550" y="2243388"/>
            <a:ext cx="321945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5125" y="1779750"/>
            <a:ext cx="45910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 txBox="1"/>
          <p:nvPr/>
        </p:nvSpPr>
        <p:spPr>
          <a:xfrm>
            <a:off x="1074825" y="4178050"/>
            <a:ext cx="6117000" cy="481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Use a single memory location to store multiple values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6170925" y="2499263"/>
            <a:ext cx="2726700" cy="1555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Perform elementary arithmetic on </a:t>
            </a:r>
            <a:r>
              <a:rPr b="1" lang="en" sz="1800">
                <a:solidFill>
                  <a:schemeClr val="dk1"/>
                </a:solidFill>
              </a:rPr>
              <a:t>multiple</a:t>
            </a:r>
            <a:r>
              <a:rPr b="1" lang="en" sz="1800">
                <a:solidFill>
                  <a:schemeClr val="dk1"/>
                </a:solidFill>
              </a:rPr>
              <a:t> values in both memory locations simultaneously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2216313" y="4421000"/>
            <a:ext cx="2108700" cy="518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Not User Friendly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Eigen</a:t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381775" y="1436100"/>
            <a:ext cx="4455300" cy="26946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High Performance C++ package for Linear Algebra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Template library for variable input sizes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Header library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Basis for TensorFlow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rgbClr val="D8D4CF"/>
              </a:solidFill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5119550" y="300450"/>
            <a:ext cx="3504000" cy="22713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Simplifies SIMD implementation/Neon compatible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rgbClr val="D8D4CF"/>
              </a:solidFill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5119550" y="2795600"/>
            <a:ext cx="3504000" cy="2271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Enforces data </a:t>
            </a:r>
            <a:r>
              <a:rPr b="1" lang="en" sz="2000">
                <a:solidFill>
                  <a:schemeClr val="dk1"/>
                </a:solidFill>
              </a:rPr>
              <a:t>alignment</a:t>
            </a:r>
            <a:r>
              <a:rPr b="1" lang="en" sz="2000">
                <a:solidFill>
                  <a:schemeClr val="dk1"/>
                </a:solidFill>
              </a:rPr>
              <a:t> for SIMD (neon) enhancements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rgbClr val="D8D4C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311700" y="445025"/>
            <a:ext cx="29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Eigen Test Bench</a:t>
            </a:r>
            <a:endParaRPr/>
          </a:p>
        </p:txBody>
      </p:sp>
      <p:graphicFrame>
        <p:nvGraphicFramePr>
          <p:cNvPr id="280" name="Google Shape;280;p31"/>
          <p:cNvGraphicFramePr/>
          <p:nvPr/>
        </p:nvGraphicFramePr>
        <p:xfrm>
          <a:off x="153400" y="128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{BA43DE76-B5B9-4AFD-8874-1A07EA054EAC}</a:tableStyleId>
              </a:tblPr>
              <a:tblGrid>
                <a:gridCol w="3128975"/>
                <a:gridCol w="1289625"/>
                <a:gridCol w="2831575"/>
                <a:gridCol w="1428725"/>
              </a:tblGrid>
              <a:tr h="62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Test Mode</a:t>
                      </a:r>
                      <a:endParaRPr b="1"/>
                    </a:p>
                  </a:txBody>
                  <a:tcPr marT="91425" marB="91425" marR="91425" marL="91425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Clock Speed</a:t>
                      </a:r>
                      <a:endParaRPr b="1"/>
                    </a:p>
                  </a:txBody>
                  <a:tcPr marT="91425" marB="91425" marR="91425" marL="91425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Average </a:t>
                      </a:r>
                      <a:r>
                        <a:rPr b="1" lang="en"/>
                        <a:t>Execution Time (μs)</a:t>
                      </a:r>
                      <a:endParaRPr b="1"/>
                    </a:p>
                  </a:txBody>
                  <a:tcPr marT="91425" marB="91425" marR="91425" marL="91425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Normalized</a:t>
                      </a:r>
                      <a:endParaRPr b="1"/>
                    </a:p>
                  </a:txBody>
                  <a:tcPr marT="91425" marB="91425" marR="91425" marL="91425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AMD</a:t>
                      </a:r>
                      <a:r>
                        <a:rPr lang="en" sz="1200"/>
                        <a:t>-Node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2.4 GHz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30533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1.00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AMD-Node (AVX extension)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2.4 GHz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25840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0.85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ARM-Node gcc (emulated)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3.5 GHz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101102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4.50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ARM-Node gcc (native- no NEON)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3.5 GHz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69115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3.28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ARM-Node gcc (native- with NEON)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3.5 GHz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21452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1.02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ARM-Node clang (no NEON)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3.5 GHz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104125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4.95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ARM-Node clang (with NEON)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3.5 GHz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34656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1.66</a:t>
                      </a:r>
                      <a:endParaRPr sz="1200"/>
                    </a:p>
                  </a:txBody>
                  <a:tcPr marT="91425" marB="91425" marR="68575" marL="6857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1" name="Google Shape;281;p31"/>
          <p:cNvSpPr/>
          <p:nvPr/>
        </p:nvSpPr>
        <p:spPr>
          <a:xfrm>
            <a:off x="8328100" y="1907700"/>
            <a:ext cx="634800" cy="39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8328100" y="3475300"/>
            <a:ext cx="634800" cy="39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8328100" y="3083400"/>
            <a:ext cx="634800" cy="39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6785050" y="3083400"/>
            <a:ext cx="634800" cy="783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5034075" y="3130500"/>
            <a:ext cx="1335000" cy="689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3.21x increase</a:t>
            </a:r>
            <a:endParaRPr b="1"/>
          </a:p>
        </p:txBody>
      </p:sp>
      <p:sp>
        <p:nvSpPr>
          <p:cNvPr id="286" name="Google Shape;286;p31"/>
          <p:cNvSpPr/>
          <p:nvPr/>
        </p:nvSpPr>
        <p:spPr>
          <a:xfrm>
            <a:off x="153400" y="1907700"/>
            <a:ext cx="8809500" cy="39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8575"/>
            <a:ext cx="3867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2150" y="270000"/>
            <a:ext cx="177165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1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25" y="2283425"/>
            <a:ext cx="3823250" cy="27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875" y="312750"/>
            <a:ext cx="3992299" cy="21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224650" y="689575"/>
            <a:ext cx="3823200" cy="1416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ARM core processors are evolving making advancements in the computer processor market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255825" y="2655552"/>
            <a:ext cx="4442400" cy="2271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ot faster than x86, but approaching parity and cheaper</a:t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Emerging technologies (AI/machine learning) need high performance processors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Mobile/edge AI implementation is growing; energy efficiency is key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Cloud computing is also expanding and ARM’s server market share is growing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rgbClr val="D8D4C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type="title"/>
          </p:nvPr>
        </p:nvSpPr>
        <p:spPr>
          <a:xfrm>
            <a:off x="267925" y="149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Eigen Results Reflection</a:t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527950" y="930200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Configure Compiler Correctly</a:t>
            </a:r>
            <a:endParaRPr b="1" sz="2200"/>
          </a:p>
        </p:txBody>
      </p:sp>
      <p:sp>
        <p:nvSpPr>
          <p:cNvPr id="295" name="Google Shape;295;p32"/>
          <p:cNvSpPr/>
          <p:nvPr/>
        </p:nvSpPr>
        <p:spPr>
          <a:xfrm>
            <a:off x="2781575" y="2188363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Neon SIMD</a:t>
            </a:r>
            <a:endParaRPr b="1" sz="2200"/>
          </a:p>
        </p:txBody>
      </p:sp>
      <p:sp>
        <p:nvSpPr>
          <p:cNvPr id="296" name="Google Shape;296;p32"/>
          <p:cNvSpPr/>
          <p:nvPr/>
        </p:nvSpPr>
        <p:spPr>
          <a:xfrm>
            <a:off x="5035900" y="3468425"/>
            <a:ext cx="3492600" cy="1117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3.27x more KFLOPS/W</a:t>
            </a:r>
            <a:endParaRPr b="1" sz="2200"/>
          </a:p>
        </p:txBody>
      </p:sp>
      <p:sp>
        <p:nvSpPr>
          <p:cNvPr id="297" name="Google Shape;297;p32"/>
          <p:cNvSpPr/>
          <p:nvPr/>
        </p:nvSpPr>
        <p:spPr>
          <a:xfrm>
            <a:off x="5035900" y="902188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X86 SSE / AVX</a:t>
            </a:r>
            <a:endParaRPr b="1" sz="2200"/>
          </a:p>
        </p:txBody>
      </p:sp>
      <p:sp>
        <p:nvSpPr>
          <p:cNvPr id="298" name="Google Shape;298;p32"/>
          <p:cNvSpPr/>
          <p:nvPr/>
        </p:nvSpPr>
        <p:spPr>
          <a:xfrm>
            <a:off x="527950" y="3468425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Price</a:t>
            </a:r>
            <a:br>
              <a:rPr b="1" lang="en" sz="2200">
                <a:solidFill>
                  <a:schemeClr val="dk1"/>
                </a:solidFill>
              </a:rPr>
            </a:br>
            <a:r>
              <a:rPr b="1" lang="en" sz="2200">
                <a:solidFill>
                  <a:schemeClr val="dk1"/>
                </a:solidFill>
              </a:rPr>
              <a:t>$1825 vs $600</a:t>
            </a:r>
            <a:endParaRPr b="1"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EEG Demo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5920750" y="350000"/>
            <a:ext cx="2911550" cy="1737875"/>
          </a:xfrm>
          <a:prstGeom prst="flowChartPreparation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High-Level Test Case</a:t>
            </a:r>
            <a:endParaRPr b="1" sz="1900"/>
          </a:p>
        </p:txBody>
      </p:sp>
      <p:sp>
        <p:nvSpPr>
          <p:cNvPr id="305" name="Google Shape;305;p33"/>
          <p:cNvSpPr/>
          <p:nvPr/>
        </p:nvSpPr>
        <p:spPr>
          <a:xfrm>
            <a:off x="2791200" y="941550"/>
            <a:ext cx="2054700" cy="1020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Train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06" name="Google Shape;306;p33"/>
          <p:cNvSpPr/>
          <p:nvPr/>
        </p:nvSpPr>
        <p:spPr>
          <a:xfrm>
            <a:off x="108975" y="3459975"/>
            <a:ext cx="2054700" cy="10206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Decode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07" name="Google Shape;307;p33"/>
          <p:cNvSpPr/>
          <p:nvPr/>
        </p:nvSpPr>
        <p:spPr>
          <a:xfrm>
            <a:off x="5313425" y="3459975"/>
            <a:ext cx="2054700" cy="1020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Evaluate</a:t>
            </a:r>
            <a:endParaRPr b="1" sz="1800">
              <a:solidFill>
                <a:schemeClr val="dk1"/>
              </a:solidFill>
            </a:endParaRPr>
          </a:p>
        </p:txBody>
      </p:sp>
      <p:cxnSp>
        <p:nvCxnSpPr>
          <p:cNvPr id="308" name="Google Shape;308;p33"/>
          <p:cNvCxnSpPr>
            <a:stCxn id="305" idx="1"/>
            <a:endCxn id="306" idx="0"/>
          </p:cNvCxnSpPr>
          <p:nvPr/>
        </p:nvCxnSpPr>
        <p:spPr>
          <a:xfrm flipH="1">
            <a:off x="1136400" y="1451850"/>
            <a:ext cx="1654800" cy="20082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33"/>
          <p:cNvCxnSpPr>
            <a:stCxn id="306" idx="2"/>
            <a:endCxn id="307" idx="2"/>
          </p:cNvCxnSpPr>
          <p:nvPr/>
        </p:nvCxnSpPr>
        <p:spPr>
          <a:xfrm flipH="1" rot="-5400000">
            <a:off x="3738225" y="1878675"/>
            <a:ext cx="600" cy="5204400"/>
          </a:xfrm>
          <a:prstGeom prst="curvedConnector3">
            <a:avLst>
              <a:gd fmla="val 7505416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33"/>
          <p:cNvCxnSpPr>
            <a:stCxn id="307" idx="0"/>
            <a:endCxn id="305" idx="3"/>
          </p:cNvCxnSpPr>
          <p:nvPr/>
        </p:nvCxnSpPr>
        <p:spPr>
          <a:xfrm flipH="1" rot="5400000">
            <a:off x="4589225" y="1708425"/>
            <a:ext cx="2008200" cy="14949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33"/>
          <p:cNvSpPr/>
          <p:nvPr/>
        </p:nvSpPr>
        <p:spPr>
          <a:xfrm>
            <a:off x="54825" y="1061600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Library Version Control</a:t>
            </a:r>
            <a:endParaRPr b="1" sz="2200"/>
          </a:p>
        </p:txBody>
      </p:sp>
      <p:sp>
        <p:nvSpPr>
          <p:cNvPr id="312" name="Google Shape;312;p33"/>
          <p:cNvSpPr/>
          <p:nvPr/>
        </p:nvSpPr>
        <p:spPr>
          <a:xfrm>
            <a:off x="2825713" y="2307913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File I/O</a:t>
            </a:r>
            <a:endParaRPr b="1" sz="2200"/>
          </a:p>
        </p:txBody>
      </p:sp>
      <p:sp>
        <p:nvSpPr>
          <p:cNvPr id="313" name="Google Shape;313;p33"/>
          <p:cNvSpPr/>
          <p:nvPr/>
        </p:nvSpPr>
        <p:spPr>
          <a:xfrm>
            <a:off x="5480600" y="3554250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Real Time Detection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314" name="Google Shape;3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100" y="2178800"/>
            <a:ext cx="17430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311700" y="45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EEG Decoder Results</a:t>
            </a:r>
            <a:endParaRPr/>
          </a:p>
        </p:txBody>
      </p:sp>
      <p:graphicFrame>
        <p:nvGraphicFramePr>
          <p:cNvPr id="320" name="Google Shape;320;p34"/>
          <p:cNvGraphicFramePr/>
          <p:nvPr/>
        </p:nvGraphicFramePr>
        <p:xfrm>
          <a:off x="311700" y="109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{BA43DE76-B5B9-4AFD-8874-1A07EA054EAC}</a:tableStyleId>
              </a:tblPr>
              <a:tblGrid>
                <a:gridCol w="1212625"/>
                <a:gridCol w="1212625"/>
                <a:gridCol w="1212625"/>
              </a:tblGrid>
              <a:tr h="39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Repetitions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Average Timing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7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ARM-Node Decoder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20.825s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r>
                        <a:rPr lang="en"/>
                        <a:t>86-Node Decoder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18.625s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21" name="Google Shape;3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950" y="1025350"/>
            <a:ext cx="4304426" cy="319747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/>
          <p:nvPr/>
        </p:nvSpPr>
        <p:spPr>
          <a:xfrm>
            <a:off x="311700" y="3105625"/>
            <a:ext cx="3492600" cy="1117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Model can achieve real-time detection</a:t>
            </a:r>
            <a:endParaRPr b="1"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for ARM</a:t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311700" y="1017725"/>
            <a:ext cx="5823300" cy="11583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ARM is adopting some complex instructions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Modern libraries are targeting ARM hardware specifically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311700" y="2366563"/>
            <a:ext cx="5823300" cy="11583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ARM market is growing on high performance side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Better power efficiency protect embedded market share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311700" y="3715425"/>
            <a:ext cx="5823300" cy="1158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New investment from Apple, Qualcomm, and Microsoft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Recent IPO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31" name="Google Shape;3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400" y="1159025"/>
            <a:ext cx="3721325" cy="182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Targeting ARM for Performance</a:t>
            </a:r>
            <a:endParaRPr/>
          </a:p>
        </p:txBody>
      </p:sp>
      <p:sp>
        <p:nvSpPr>
          <p:cNvPr id="337" name="Google Shape;337;p36"/>
          <p:cNvSpPr/>
          <p:nvPr/>
        </p:nvSpPr>
        <p:spPr>
          <a:xfrm>
            <a:off x="3172125" y="3715425"/>
            <a:ext cx="5823300" cy="1158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Template libraries like eigen promote portability with hardware specific acceleration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Makes accessing NEON easier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8" name="Google Shape;338;p36"/>
          <p:cNvSpPr/>
          <p:nvPr/>
        </p:nvSpPr>
        <p:spPr>
          <a:xfrm>
            <a:off x="311700" y="1017725"/>
            <a:ext cx="5823300" cy="11583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No performance boost in standard Python, but some high performance libraries target ARM hardware (ex: Numpy, Tensorflow)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1660350" y="2366563"/>
            <a:ext cx="5823300" cy="11583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Compiler options enable vectorization with NEON for performance boost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Neon intrinsics give developers direct access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/>
              <a:t>Questions?</a:t>
            </a:r>
            <a:endParaRPr b="1" sz="2720"/>
          </a:p>
        </p:txBody>
      </p:sp>
      <p:pic>
        <p:nvPicPr>
          <p:cNvPr id="345" name="Google Shape;3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375" y="1017725"/>
            <a:ext cx="5148324" cy="39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116975" y="-45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Chart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414200" y="620025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Learn the Neuronix Cluster </a:t>
            </a:r>
            <a:r>
              <a:rPr b="1" lang="en" sz="1300"/>
              <a:t>Environment</a:t>
            </a:r>
            <a:endParaRPr b="1" sz="1300"/>
          </a:p>
        </p:txBody>
      </p:sp>
      <p:sp>
        <p:nvSpPr>
          <p:cNvPr id="74" name="Google Shape;74;p15"/>
          <p:cNvSpPr/>
          <p:nvPr/>
        </p:nvSpPr>
        <p:spPr>
          <a:xfrm>
            <a:off x="2414200" y="1801700"/>
            <a:ext cx="15264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Hardware Planning/Market Survey</a:t>
            </a:r>
            <a:endParaRPr b="1" sz="1300"/>
          </a:p>
        </p:txBody>
      </p:sp>
      <p:sp>
        <p:nvSpPr>
          <p:cNvPr id="75" name="Google Shape;75;p15"/>
          <p:cNvSpPr/>
          <p:nvPr/>
        </p:nvSpPr>
        <p:spPr>
          <a:xfrm>
            <a:off x="4266700" y="560250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Pi Prototyping (mini cluster)</a:t>
            </a:r>
            <a:endParaRPr b="1" sz="1300"/>
          </a:p>
        </p:txBody>
      </p:sp>
      <p:sp>
        <p:nvSpPr>
          <p:cNvPr id="76" name="Google Shape;76;p15"/>
          <p:cNvSpPr/>
          <p:nvPr/>
        </p:nvSpPr>
        <p:spPr>
          <a:xfrm>
            <a:off x="6099525" y="560250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Obtained Mac node</a:t>
            </a:r>
            <a:endParaRPr b="1" sz="1300"/>
          </a:p>
        </p:txBody>
      </p:sp>
      <p:sp>
        <p:nvSpPr>
          <p:cNvPr id="77" name="Google Shape;77;p15"/>
          <p:cNvSpPr/>
          <p:nvPr/>
        </p:nvSpPr>
        <p:spPr>
          <a:xfrm>
            <a:off x="5373975" y="1771888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Custom Benchmarking</a:t>
            </a:r>
            <a:endParaRPr b="1" sz="1300"/>
          </a:p>
        </p:txBody>
      </p:sp>
      <p:sp>
        <p:nvSpPr>
          <p:cNvPr id="78" name="Google Shape;78;p15"/>
          <p:cNvSpPr/>
          <p:nvPr/>
        </p:nvSpPr>
        <p:spPr>
          <a:xfrm>
            <a:off x="6809325" y="1771838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Linpack benchmarking</a:t>
            </a:r>
            <a:endParaRPr b="1" sz="1300"/>
          </a:p>
        </p:txBody>
      </p:sp>
      <p:sp>
        <p:nvSpPr>
          <p:cNvPr id="79" name="Google Shape;79;p15"/>
          <p:cNvSpPr/>
          <p:nvPr/>
        </p:nvSpPr>
        <p:spPr>
          <a:xfrm>
            <a:off x="6099525" y="4066088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NEON Intrinsics exploration</a:t>
            </a:r>
            <a:endParaRPr b="1" sz="1300"/>
          </a:p>
        </p:txBody>
      </p:sp>
      <p:sp>
        <p:nvSpPr>
          <p:cNvPr id="80" name="Google Shape;80;p15"/>
          <p:cNvSpPr/>
          <p:nvPr/>
        </p:nvSpPr>
        <p:spPr>
          <a:xfrm>
            <a:off x="4256850" y="4066100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Eigen Benchmarking</a:t>
            </a:r>
            <a:endParaRPr b="1" sz="1300"/>
          </a:p>
        </p:txBody>
      </p:sp>
      <p:sp>
        <p:nvSpPr>
          <p:cNvPr id="81" name="Google Shape;81;p15"/>
          <p:cNvSpPr/>
          <p:nvPr/>
        </p:nvSpPr>
        <p:spPr>
          <a:xfrm>
            <a:off x="2414175" y="4066100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Machine Learning Demo</a:t>
            </a:r>
            <a:endParaRPr b="1" sz="1300"/>
          </a:p>
        </p:txBody>
      </p:sp>
      <p:sp>
        <p:nvSpPr>
          <p:cNvPr id="82" name="Google Shape;82;p15"/>
          <p:cNvSpPr/>
          <p:nvPr/>
        </p:nvSpPr>
        <p:spPr>
          <a:xfrm>
            <a:off x="963075" y="1306125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Introduced to the Neuronix Cluster</a:t>
            </a:r>
            <a:endParaRPr b="1" sz="1300"/>
          </a:p>
        </p:txBody>
      </p:sp>
      <p:sp>
        <p:nvSpPr>
          <p:cNvPr id="83" name="Google Shape;83;p15"/>
          <p:cNvSpPr/>
          <p:nvPr/>
        </p:nvSpPr>
        <p:spPr>
          <a:xfrm>
            <a:off x="6099525" y="2842650"/>
            <a:ext cx="1371600" cy="914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E8E6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Python </a:t>
            </a:r>
            <a:r>
              <a:rPr b="1" lang="en" sz="1300"/>
              <a:t>benchmarking</a:t>
            </a:r>
            <a:endParaRPr b="1" sz="1300"/>
          </a:p>
        </p:txBody>
      </p:sp>
      <p:sp>
        <p:nvSpPr>
          <p:cNvPr id="84" name="Google Shape;84;p15"/>
          <p:cNvSpPr/>
          <p:nvPr/>
        </p:nvSpPr>
        <p:spPr>
          <a:xfrm>
            <a:off x="1750300" y="848325"/>
            <a:ext cx="663900" cy="45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 flipH="1" rot="10800000">
            <a:off x="1750300" y="2220525"/>
            <a:ext cx="663900" cy="45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3785800" y="891600"/>
            <a:ext cx="4809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10800000">
            <a:off x="7471125" y="2688825"/>
            <a:ext cx="663900" cy="45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5638300" y="891600"/>
            <a:ext cx="4578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 flipH="1" rot="-5400000">
            <a:off x="7199175" y="1497400"/>
            <a:ext cx="2922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flipH="1" rot="-5400000">
            <a:off x="6098950" y="1497400"/>
            <a:ext cx="2922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 flipH="1" rot="10800000">
            <a:off x="5437038" y="2688825"/>
            <a:ext cx="663900" cy="45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flipH="1" rot="-5400000">
            <a:off x="6639225" y="3777300"/>
            <a:ext cx="2922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 flipH="1" rot="-2145">
            <a:off x="5618625" y="4397450"/>
            <a:ext cx="4809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flipH="1" rot="-2145">
            <a:off x="3785788" y="4397453"/>
            <a:ext cx="4809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flipH="1" rot="5400000">
            <a:off x="3837538" y="1580200"/>
            <a:ext cx="663900" cy="45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311700" y="3118825"/>
            <a:ext cx="4893300" cy="126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Transistor Count</a:t>
            </a:r>
            <a:r>
              <a:rPr lang="en">
                <a:solidFill>
                  <a:schemeClr val="dk1"/>
                </a:solidFill>
              </a:rPr>
              <a:t>:</a:t>
            </a:r>
            <a:r>
              <a:rPr lang="en">
                <a:solidFill>
                  <a:schemeClr val="dk1"/>
                </a:solidFill>
              </a:rPr>
              <a:t>(ARM: 20E9) (AMD: 26.3E9)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Process Node</a:t>
            </a:r>
            <a:r>
              <a:rPr lang="en">
                <a:solidFill>
                  <a:schemeClr val="dk1"/>
                </a:solidFill>
              </a:rPr>
              <a:t>: (ARM: 5nm) (AMD: 6nm)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Die Size</a:t>
            </a:r>
            <a:r>
              <a:rPr lang="en">
                <a:solidFill>
                  <a:schemeClr val="dk1"/>
                </a:solidFill>
              </a:rPr>
              <a:t>: (ARM: 141.7mm^2) (AMD: 288mm^2)</a:t>
            </a:r>
            <a:br>
              <a:rPr lang="en">
                <a:solidFill>
                  <a:schemeClr val="dk1"/>
                </a:solidFill>
              </a:rPr>
            </a:b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Power/Hardware Differences</a:t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311700" y="1162875"/>
            <a:ext cx="4893300" cy="1810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Rough Estimates of RDP</a:t>
            </a:r>
            <a:r>
              <a:rPr lang="en" sz="1800"/>
              <a:t>: Pc = TDP/Cores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TDP is rough metric (estimates while under load)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ARM node</a:t>
            </a:r>
            <a:r>
              <a:rPr lang="en" sz="1800"/>
              <a:t>: 20W/8 = 2.5W/Core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AMD node</a:t>
            </a:r>
            <a:r>
              <a:rPr lang="en" sz="1800"/>
              <a:t>: 200W/24 = 8.33W/Core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3" name="Google Shape;103;p16"/>
          <p:cNvSpPr/>
          <p:nvPr/>
        </p:nvSpPr>
        <p:spPr>
          <a:xfrm>
            <a:off x="5482675" y="961550"/>
            <a:ext cx="3349500" cy="344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Differences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ARM (RISC):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Smaller and simpler instruction sets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Fewer transistors per instruction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Uses less power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Generates less heat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X86 (CISC):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More varied and complex instruction sets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More transistors per instruction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Uses more power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Generates more heat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-85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Criteria</a:t>
            </a:r>
            <a:endParaRPr/>
          </a:p>
        </p:txBody>
      </p:sp>
      <p:graphicFrame>
        <p:nvGraphicFramePr>
          <p:cNvPr id="109" name="Google Shape;109;p17"/>
          <p:cNvGraphicFramePr/>
          <p:nvPr/>
        </p:nvGraphicFramePr>
        <p:xfrm>
          <a:off x="345563" y="43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{BA43DE76-B5B9-4AFD-8874-1A07EA054EAC}</a:tableStyleId>
              </a:tblPr>
              <a:tblGrid>
                <a:gridCol w="1498100"/>
                <a:gridCol w="1762775"/>
                <a:gridCol w="2059200"/>
                <a:gridCol w="1274450"/>
                <a:gridCol w="1858325"/>
              </a:tblGrid>
              <a:tr h="40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Priority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Requirement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Metric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Target range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Justification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80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Non-negotiable 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Accessible through Neuronix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Ssh into node, shares file system with cluster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Pass/fail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Node must exist virtually identical to others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80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000000"/>
                          </a:solidFill>
                        </a:rPr>
                        <a:t>Non-negotiable 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Execute python, c/c++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Must execute same programs as x86 nodes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Pass/Fail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Node must be able to offload computing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72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Negotiable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Optimize programs for ARM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Ratios of execution times, FLOPS, TOPS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&gt;1.50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Explore ARM specific techniques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59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Negotiable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Automated test bench environment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Thousands of tests running automatically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Pass/Fail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Ease of data collection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00"/>
                          </a:solidFill>
                        </a:rPr>
                        <a:t>Negotiable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00"/>
                          </a:solidFill>
                        </a:rPr>
                        <a:t>ML d</a:t>
                      </a:r>
                      <a:r>
                        <a:rPr b="1" lang="en"/>
                        <a:t>emo r</a:t>
                      </a:r>
                      <a:r>
                        <a:rPr b="1" lang="en">
                          <a:solidFill>
                            <a:srgbClr val="000000"/>
                          </a:solidFill>
                        </a:rPr>
                        <a:t>untime, benchmarks comparable</a:t>
                      </a:r>
                      <a:r>
                        <a:rPr b="1" lang="en"/>
                        <a:t> to baseline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00"/>
                          </a:solidFill>
                        </a:rPr>
                        <a:t>Ratios of execution times, FLOPS, TOPS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00"/>
                          </a:solidFill>
                        </a:rPr>
                        <a:t>&gt;0.80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00"/>
                          </a:solidFill>
                        </a:rPr>
                        <a:t>Ideally &gt;0.</a:t>
                      </a:r>
                      <a:r>
                        <a:rPr b="1" lang="en"/>
                        <a:t>90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0000"/>
                          </a:solidFill>
                        </a:rPr>
                        <a:t>Used to understand, optimize strengths and weaknesses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</a:t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1286350" y="1452900"/>
            <a:ext cx="6021000" cy="223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IEEE 754: floating-point arithmetic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IEEE 29119: Software testing, comprehensive standards for benchmarking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ISO/IEC 9899: C programming language standards, software development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IEEE 2030: Internet of Things (IoT) applications, processor integration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American National Standards Institute (ANSI) bench tests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7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Hardware Solution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00" y="504670"/>
            <a:ext cx="8633901" cy="44893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1040800" y="1906450"/>
            <a:ext cx="1273800" cy="208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7314925" y="504675"/>
            <a:ext cx="1624200" cy="4331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Success and Mac Mini Deployment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88" y="1215875"/>
            <a:ext cx="8236027" cy="32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88" y="1215882"/>
            <a:ext cx="8236026" cy="338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5">
            <a:alphaModFix/>
          </a:blip>
          <a:srcRect b="0" l="46660" r="0" t="0"/>
          <a:stretch/>
        </p:blipFill>
        <p:spPr>
          <a:xfrm>
            <a:off x="311694" y="4286250"/>
            <a:ext cx="18747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6">
            <a:alphaModFix/>
          </a:blip>
          <a:srcRect b="0" l="45778" r="0" t="0"/>
          <a:stretch/>
        </p:blipFill>
        <p:spPr>
          <a:xfrm>
            <a:off x="2186444" y="4291013"/>
            <a:ext cx="187475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5648700" y="4290825"/>
            <a:ext cx="1943100" cy="857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2030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061200" y="4605775"/>
            <a:ext cx="66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/>
              <a:t>✅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985650" y="3184375"/>
            <a:ext cx="7172700" cy="1803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SPECS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Costs</a:t>
            </a:r>
            <a:endParaRPr sz="2620"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144700"/>
            <a:ext cx="4045800" cy="20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Apple Mac mini m2: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$599.99 + 47.92 (Tax)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722" y="-96925"/>
            <a:ext cx="4684192" cy="341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p21"/>
          <p:cNvGraphicFramePr/>
          <p:nvPr/>
        </p:nvGraphicFramePr>
        <p:xfrm>
          <a:off x="1585788" y="36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{BA43DE76-B5B9-4AFD-8874-1A07EA054EAC}</a:tableStyleId>
              </a:tblPr>
              <a:tblGrid>
                <a:gridCol w="696750"/>
                <a:gridCol w="789075"/>
                <a:gridCol w="613075"/>
                <a:gridCol w="1128800"/>
                <a:gridCol w="883650"/>
                <a:gridCol w="941350"/>
                <a:gridCol w="919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Cores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Threads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Clock Speed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L1 Cache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L2 Cache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L3 Cache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8GB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2.4-3.5GHz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2MB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20MB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8MB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