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  <p:embeddedFont>
      <p:font typeface="Proxima Nova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regular.fntdata"/><Relationship Id="rId21" Type="http://schemas.openxmlformats.org/officeDocument/2006/relationships/slide" Target="slides/slide16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ProximaNova-italic.fntdata"/><Relationship Id="rId27" Type="http://schemas.openxmlformats.org/officeDocument/2006/relationships/font" Target="fonts/ProximaNov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roximaNova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*need a graphic and </a:t>
            </a:r>
            <a:r>
              <a:rPr lang="en"/>
              <a:t>explanation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 arm because its modular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3f652efe2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3f652efe2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to more current Test programs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401f65311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401f65311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*benchmark things with data available. Spec marks, matrix multiplication. -&gt; machine learning, start simple/standard (random forests, vector machines), progress to realtime eeg/c detection. Time to recognize patterns, time to train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*use native python timing. Understand pros/cons of algos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401f6531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401f6531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3f652efe2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3f652efe2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-OS and Linux both based on unix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-integration via NFS over ethernet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Title including prototype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-ssh tunneling reduces security concerns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03fdf749b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403fdf749b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01f65311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401f65311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2d4deedb5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2d4deedb5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3a9b10714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3a9b1071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</a:rPr>
              <a:t>Need for low cost, low power, small size computers that can deliver on computationally demanding applications (AI/machine learning)</a:t>
            </a:r>
            <a:endParaRPr sz="12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</a:rPr>
              <a:t>ARM scales from embedded, to desktops, servers, supercomputers, etc</a:t>
            </a:r>
            <a:endParaRPr sz="12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</a:rPr>
              <a:t>How to benefit from these economies of scales (hardware specific optimizations, cloud/edge computing)</a:t>
            </a:r>
            <a:endParaRPr sz="12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</a:rPr>
              <a:t>Cluster is rapid prototyping environment</a:t>
            </a:r>
            <a:endParaRPr sz="12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</a:rPr>
              <a:t>Project is small piece of much larger journey (how does our piece fit into this?)</a:t>
            </a: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3a9b10714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3a9b10714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Show visuals of ARM used from embedded products to desktops to servers and supercomputers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Discuss adoption of ARM in supercomputers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3c98e800f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3c98e800f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3c98e800fa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3c98e800fa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c98e800fa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3c98e800fa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-m2 is the closest equivalent to modern desktop x86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-OS and Linux both based on unix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-integration via NFS over ethernet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-ssh tunneling reduces security concerns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*block diagram of system as opposed to process. Stylized diagram of cluster, how arm is incorporated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*mac mini is prototype, RU server is desirable goal depending on prototype outcome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3c98e800fa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3c98e800fa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3a9b10714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3a9b10714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f652efe2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3f652efe2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images here to more current programs and location of progress</a:t>
            </a:r>
            <a:endParaRPr sz="1800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055550" y="50525"/>
            <a:ext cx="7032900" cy="92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ARM Based Coprocessor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6706450" y="3473200"/>
            <a:ext cx="2437800" cy="16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5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ARM Based Coprocessor</a:t>
            </a:r>
            <a:endParaRPr sz="295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95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Colin Bakum, Ben High, Noah Antonio</a:t>
            </a:r>
            <a:endParaRPr sz="295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95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Coordinator:  Dr. Brian Thomson</a:t>
            </a:r>
            <a:endParaRPr sz="295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95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Advisor:   Dr. Joseph Picone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6516850" y="3738300"/>
            <a:ext cx="2627400" cy="1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57">
                <a:solidFill>
                  <a:srgbClr val="FFFFFF"/>
                </a:solidFill>
              </a:rPr>
              <a:t>Team #2</a:t>
            </a:r>
            <a:endParaRPr sz="3757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757">
                <a:solidFill>
                  <a:srgbClr val="FFFFFF"/>
                </a:solidFill>
              </a:rPr>
              <a:t>Colin Bakum, Ben High, Noah Antonio</a:t>
            </a:r>
            <a:endParaRPr sz="3757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757">
                <a:solidFill>
                  <a:srgbClr val="FFFFFF"/>
                </a:solidFill>
              </a:rPr>
              <a:t>Coordinator:  Dr. Brian Thomson</a:t>
            </a:r>
            <a:endParaRPr sz="3757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757">
                <a:solidFill>
                  <a:srgbClr val="FFFFFF"/>
                </a:solidFill>
              </a:rPr>
              <a:t>Advisor:   Dr. Joseph Picone</a:t>
            </a:r>
            <a:endParaRPr sz="3757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rgbClr val="D9C4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00" y="1060975"/>
            <a:ext cx="5148324" cy="39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6399" y="1186388"/>
            <a:ext cx="2642900" cy="17604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13"/>
          <p:cNvCxnSpPr/>
          <p:nvPr/>
        </p:nvCxnSpPr>
        <p:spPr>
          <a:xfrm flipH="1">
            <a:off x="3320600" y="2028625"/>
            <a:ext cx="2743200" cy="320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type="title"/>
          </p:nvPr>
        </p:nvSpPr>
        <p:spPr>
          <a:xfrm>
            <a:off x="186000" y="131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Mount/Cross-Compilation</a:t>
            </a:r>
            <a:endParaRPr/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3">
            <a:alphaModFix/>
          </a:blip>
          <a:srcRect b="88028" l="0" r="0" t="0"/>
          <a:stretch/>
        </p:blipFill>
        <p:spPr>
          <a:xfrm>
            <a:off x="437400" y="2356225"/>
            <a:ext cx="8269199" cy="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3">
            <a:alphaModFix/>
          </a:blip>
          <a:srcRect b="0" l="0" r="0" t="73275"/>
          <a:stretch/>
        </p:blipFill>
        <p:spPr>
          <a:xfrm>
            <a:off x="437400" y="3924575"/>
            <a:ext cx="8269199" cy="7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/>
          <p:nvPr/>
        </p:nvSpPr>
        <p:spPr>
          <a:xfrm>
            <a:off x="4492350" y="2902538"/>
            <a:ext cx="159300" cy="159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2"/>
          <p:cNvSpPr/>
          <p:nvPr/>
        </p:nvSpPr>
        <p:spPr>
          <a:xfrm>
            <a:off x="4492350" y="3218038"/>
            <a:ext cx="159300" cy="159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2"/>
          <p:cNvSpPr/>
          <p:nvPr/>
        </p:nvSpPr>
        <p:spPr>
          <a:xfrm>
            <a:off x="4492350" y="3533538"/>
            <a:ext cx="159300" cy="159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849" y="179675"/>
            <a:ext cx="3320851" cy="20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>
            <p:ph type="title"/>
          </p:nvPr>
        </p:nvSpPr>
        <p:spPr>
          <a:xfrm>
            <a:off x="311700" y="61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Benchmarking/Optimization</a:t>
            </a:r>
            <a:endParaRPr/>
          </a:p>
        </p:txBody>
      </p:sp>
      <p:sp>
        <p:nvSpPr>
          <p:cNvPr id="183" name="Google Shape;183;p23"/>
          <p:cNvSpPr txBox="1"/>
          <p:nvPr/>
        </p:nvSpPr>
        <p:spPr>
          <a:xfrm>
            <a:off x="2564600" y="2117075"/>
            <a:ext cx="3232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Vector Addition</a:t>
            </a:r>
            <a:r>
              <a:rPr b="1"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Testing</a:t>
            </a:r>
            <a:endParaRPr b="1"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6962525" y="2472375"/>
            <a:ext cx="122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Lab PC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1252150" y="24197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Raspberry Pi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 rotWithShape="1">
          <a:blip r:embed="rId3">
            <a:alphaModFix/>
          </a:blip>
          <a:srcRect b="0" l="0" r="3947" t="0"/>
          <a:stretch/>
        </p:blipFill>
        <p:spPr>
          <a:xfrm>
            <a:off x="4674525" y="2819900"/>
            <a:ext cx="4435575" cy="11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4">
            <a:alphaModFix/>
          </a:blip>
          <a:srcRect b="0" l="0" r="2856" t="0"/>
          <a:stretch/>
        </p:blipFill>
        <p:spPr>
          <a:xfrm>
            <a:off x="33900" y="2819900"/>
            <a:ext cx="4640625" cy="11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5">
            <a:alphaModFix/>
          </a:blip>
          <a:srcRect b="0" l="0" r="2362" t="0"/>
          <a:stretch/>
        </p:blipFill>
        <p:spPr>
          <a:xfrm>
            <a:off x="23275" y="2819900"/>
            <a:ext cx="4661881" cy="11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6">
            <a:alphaModFix/>
          </a:blip>
          <a:srcRect b="0" l="3400" r="0" t="0"/>
          <a:stretch/>
        </p:blipFill>
        <p:spPr>
          <a:xfrm>
            <a:off x="5447550" y="61875"/>
            <a:ext cx="3232500" cy="17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/>
          <p:nvPr/>
        </p:nvSpPr>
        <p:spPr>
          <a:xfrm>
            <a:off x="6784625" y="35463"/>
            <a:ext cx="1581900" cy="1836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3"/>
          <p:cNvSpPr/>
          <p:nvPr/>
        </p:nvSpPr>
        <p:spPr>
          <a:xfrm>
            <a:off x="2490375" y="3344950"/>
            <a:ext cx="1980600" cy="6702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3"/>
          <p:cNvSpPr/>
          <p:nvPr/>
        </p:nvSpPr>
        <p:spPr>
          <a:xfrm>
            <a:off x="7222150" y="3344950"/>
            <a:ext cx="1980600" cy="6702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3"/>
          <p:cNvSpPr txBox="1"/>
          <p:nvPr/>
        </p:nvSpPr>
        <p:spPr>
          <a:xfrm>
            <a:off x="2623100" y="4015150"/>
            <a:ext cx="122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~8.9x longer</a:t>
            </a:r>
            <a:endParaRPr/>
          </a:p>
        </p:txBody>
      </p:sp>
      <p:sp>
        <p:nvSpPr>
          <p:cNvPr id="194" name="Google Shape;194;p23"/>
          <p:cNvSpPr txBox="1"/>
          <p:nvPr/>
        </p:nvSpPr>
        <p:spPr>
          <a:xfrm>
            <a:off x="7453950" y="4015150"/>
            <a:ext cx="122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~2.1x longer</a:t>
            </a:r>
            <a:endParaRPr/>
          </a:p>
        </p:txBody>
      </p:sp>
      <p:pic>
        <p:nvPicPr>
          <p:cNvPr id="195" name="Google Shape;19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4610" y="2165988"/>
            <a:ext cx="4289233" cy="17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/>
        </p:nvSpPr>
        <p:spPr>
          <a:xfrm>
            <a:off x="2564600" y="2117063"/>
            <a:ext cx="386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   </a:t>
            </a:r>
            <a:r>
              <a:rPr lang="en" sz="1200"/>
              <a:t>F32	       F32	         F32		F32</a:t>
            </a:r>
            <a:endParaRPr sz="1200"/>
          </a:p>
        </p:txBody>
      </p:sp>
      <p:sp>
        <p:nvSpPr>
          <p:cNvPr id="197" name="Google Shape;197;p23"/>
          <p:cNvSpPr txBox="1"/>
          <p:nvPr/>
        </p:nvSpPr>
        <p:spPr>
          <a:xfrm>
            <a:off x="2564600" y="2487813"/>
            <a:ext cx="386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   F32	       F32	         F32		F32</a:t>
            </a:r>
            <a:endParaRPr sz="1200"/>
          </a:p>
        </p:txBody>
      </p:sp>
      <p:sp>
        <p:nvSpPr>
          <p:cNvPr id="198" name="Google Shape;198;p23"/>
          <p:cNvSpPr txBox="1"/>
          <p:nvPr/>
        </p:nvSpPr>
        <p:spPr>
          <a:xfrm>
            <a:off x="3287425" y="1342850"/>
            <a:ext cx="235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Neon Intrinsics: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128 bit Q-word Registers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/>
          <p:nvPr>
            <p:ph type="title"/>
          </p:nvPr>
        </p:nvSpPr>
        <p:spPr>
          <a:xfrm>
            <a:off x="311700" y="5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Stage 2 (On the Cluster)</a:t>
            </a:r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63571"/>
            <a:ext cx="8520600" cy="443040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/>
          <p:nvPr/>
        </p:nvSpPr>
        <p:spPr>
          <a:xfrm>
            <a:off x="3342725" y="630600"/>
            <a:ext cx="2013300" cy="9624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4"/>
          <p:cNvSpPr/>
          <p:nvPr/>
        </p:nvSpPr>
        <p:spPr>
          <a:xfrm>
            <a:off x="7067925" y="749825"/>
            <a:ext cx="2013300" cy="9624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4"/>
          <p:cNvSpPr/>
          <p:nvPr/>
        </p:nvSpPr>
        <p:spPr>
          <a:xfrm>
            <a:off x="7067925" y="1831450"/>
            <a:ext cx="2013300" cy="9624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4"/>
          <p:cNvSpPr/>
          <p:nvPr/>
        </p:nvSpPr>
        <p:spPr>
          <a:xfrm>
            <a:off x="1145200" y="2128150"/>
            <a:ext cx="1412100" cy="6657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4"/>
          <p:cNvSpPr txBox="1"/>
          <p:nvPr/>
        </p:nvSpPr>
        <p:spPr>
          <a:xfrm>
            <a:off x="400425" y="4130275"/>
            <a:ext cx="1227900" cy="554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Login Node/</a:t>
            </a:r>
            <a:br>
              <a:rPr lang="en" sz="1200"/>
            </a:br>
            <a:r>
              <a:rPr lang="en" sz="1200"/>
              <a:t>Lab CPU (x86)</a:t>
            </a:r>
            <a:endParaRPr sz="1200"/>
          </a:p>
        </p:txBody>
      </p:sp>
      <p:sp>
        <p:nvSpPr>
          <p:cNvPr id="210" name="Google Shape;210;p24"/>
          <p:cNvSpPr txBox="1"/>
          <p:nvPr/>
        </p:nvSpPr>
        <p:spPr>
          <a:xfrm>
            <a:off x="7532500" y="4083575"/>
            <a:ext cx="1227900" cy="554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ARM Node/</a:t>
            </a:r>
            <a:br>
              <a:rPr lang="en" sz="1200"/>
            </a:br>
            <a:r>
              <a:rPr lang="en" sz="1200"/>
              <a:t>Raspberry Pi</a:t>
            </a:r>
            <a:endParaRPr sz="1200"/>
          </a:p>
        </p:txBody>
      </p:sp>
      <p:sp>
        <p:nvSpPr>
          <p:cNvPr id="211" name="Google Shape;211;p24"/>
          <p:cNvSpPr txBox="1"/>
          <p:nvPr/>
        </p:nvSpPr>
        <p:spPr>
          <a:xfrm>
            <a:off x="7322500" y="3439575"/>
            <a:ext cx="16479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Mac Mini (ARM M2)</a:t>
            </a:r>
            <a:endParaRPr sz="1200"/>
          </a:p>
        </p:txBody>
      </p:sp>
      <p:cxnSp>
        <p:nvCxnSpPr>
          <p:cNvPr id="212" name="Google Shape;212;p24"/>
          <p:cNvCxnSpPr/>
          <p:nvPr/>
        </p:nvCxnSpPr>
        <p:spPr>
          <a:xfrm>
            <a:off x="8146450" y="3742500"/>
            <a:ext cx="0" cy="27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5"/>
          <p:cNvPicPr preferRelativeResize="0"/>
          <p:nvPr/>
        </p:nvPicPr>
        <p:blipFill rotWithShape="1">
          <a:blip r:embed="rId3">
            <a:alphaModFix/>
          </a:blip>
          <a:srcRect b="38792" l="26592" r="25154" t="36605"/>
          <a:stretch/>
        </p:blipFill>
        <p:spPr>
          <a:xfrm>
            <a:off x="6351400" y="557475"/>
            <a:ext cx="1836175" cy="7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Mac-Based Node</a:t>
            </a:r>
            <a:endParaRPr/>
          </a:p>
        </p:txBody>
      </p:sp>
      <p:sp>
        <p:nvSpPr>
          <p:cNvPr id="219" name="Google Shape;219;p25"/>
          <p:cNvSpPr txBox="1"/>
          <p:nvPr/>
        </p:nvSpPr>
        <p:spPr>
          <a:xfrm>
            <a:off x="311700" y="1575125"/>
            <a:ext cx="3760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Clock Speed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 Efficiency Cores @ 2.42 GHz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 Performance Cores @ 3.5 GHz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16 Apple Neural Engine (ANE) Cores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Comparable Cache (and greater) to CPUs nodes on cluster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2MB L1 cache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2MB L2 cache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8MB L3 cache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8GB RAM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1Gb/s ethernet</a:t>
            </a:r>
            <a:endParaRPr/>
          </a:p>
        </p:txBody>
      </p:sp>
      <p:sp>
        <p:nvSpPr>
          <p:cNvPr id="220" name="Google Shape;220;p25"/>
          <p:cNvSpPr txBox="1"/>
          <p:nvPr/>
        </p:nvSpPr>
        <p:spPr>
          <a:xfrm>
            <a:off x="4623375" y="1575125"/>
            <a:ext cx="37608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</a:t>
            </a:r>
            <a:r>
              <a:rPr lang="en"/>
              <a:t>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Less Cores than other CPU nodes on cluster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Different OS than other nodes on cluster (macOS vs Linux)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8GB of RAM is the bare-minimum for this project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May require different toolchain for cross-compilation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Candidates</a:t>
            </a:r>
            <a:endParaRPr/>
          </a:p>
        </p:txBody>
      </p:sp>
      <p:pic>
        <p:nvPicPr>
          <p:cNvPr id="226" name="Google Shape;2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25" y="1625725"/>
            <a:ext cx="4097349" cy="314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/>
          <p:nvPr/>
        </p:nvSpPr>
        <p:spPr>
          <a:xfrm>
            <a:off x="4758575" y="1564075"/>
            <a:ext cx="3882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Nvidia Jetson Nano: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ARM Cortex-A57 CPU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Extensive ethernet &amp; USB interface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Native Linux support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Only 4GB RAM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built-in Wi-fi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Optimized for edge computing/robotics (not our use case)</a:t>
            </a:r>
            <a:endParaRPr/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925" y="1711900"/>
            <a:ext cx="4097350" cy="226260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/>
        </p:nvSpPr>
        <p:spPr>
          <a:xfrm>
            <a:off x="4758575" y="1564075"/>
            <a:ext cx="4097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NXP Apalis IMX8 Quad: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ARM Cortex-A72 CPU (x2)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ARM Cortex-A53 CPU (x4)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Native Linux support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Low clock speeds (&lt;2GHz for all cores)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Requires carrier boards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235" name="Google Shape;23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Develop+run tests to analyze strengths/weaknesses of M2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Specifically target assembly instructions like load, add, multiply, store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understanding to make use of M2 cores, neural engine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Optimize Python machine learning algorithms for M2/ARM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Modify Pytorch library modules and/or develop libraries from scratch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Potentially develop/modify m2/ARM specific Python compiler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 with EEG demo at first, expand optimizations for wider use scenario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Demonstrate equivalent/near-equivalent performance with x86 processor at ML/AI applications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/>
          <p:nvPr>
            <p:ph type="title"/>
          </p:nvPr>
        </p:nvSpPr>
        <p:spPr>
          <a:xfrm>
            <a:off x="356675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r>
              <a:rPr lang="en"/>
              <a:t>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267450" y="11303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ARM core processors are evolving making advancements in the computer processor market.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Emerging technologies (AI/machine learning) need high performance processors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Mobile use of AI is growing and needs energy efficient processing for battery life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ARM processor market is growing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Neuronix Cluster is a prototyping environment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110" y="2972950"/>
            <a:ext cx="3025216" cy="217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050" y="2972950"/>
            <a:ext cx="3992299" cy="21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Essence of an ARM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64175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ARM processors thrive off their scalability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RISC (ARM) vs CISC (x86)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Instruction set simplicity and size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efficiency (great for mobile devices)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Load/Store architecture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74" name="Google Shape;74;p15"/>
          <p:cNvGrpSpPr/>
          <p:nvPr/>
        </p:nvGrpSpPr>
        <p:grpSpPr>
          <a:xfrm>
            <a:off x="1588672" y="3667901"/>
            <a:ext cx="5606853" cy="1443477"/>
            <a:chOff x="2939663" y="3082021"/>
            <a:chExt cx="5898846" cy="1567803"/>
          </a:xfrm>
        </p:grpSpPr>
        <p:pic>
          <p:nvPicPr>
            <p:cNvPr id="75" name="Google Shape;75;p15"/>
            <p:cNvPicPr preferRelativeResize="0"/>
            <p:nvPr/>
          </p:nvPicPr>
          <p:blipFill rotWithShape="1">
            <a:blip r:embed="rId3">
              <a:alphaModFix/>
            </a:blip>
            <a:srcRect b="0" l="0" r="0" t="5231"/>
            <a:stretch/>
          </p:blipFill>
          <p:spPr>
            <a:xfrm>
              <a:off x="2939663" y="3243975"/>
              <a:ext cx="3789499" cy="140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29164" y="3082021"/>
              <a:ext cx="2109345" cy="14058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652" y="3303763"/>
            <a:ext cx="1704248" cy="10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1000" y="3417250"/>
            <a:ext cx="1206475" cy="7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2575" y="2702736"/>
            <a:ext cx="1801125" cy="96515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/>
        </p:nvSpPr>
        <p:spPr>
          <a:xfrm>
            <a:off x="1635006" y="3760886"/>
            <a:ext cx="606000" cy="23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/>
          <p:nvPr/>
        </p:nvSpPr>
        <p:spPr>
          <a:xfrm rot="-541489">
            <a:off x="3242823" y="3473523"/>
            <a:ext cx="736315" cy="23605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/>
          <p:nvPr/>
        </p:nvSpPr>
        <p:spPr>
          <a:xfrm rot="2350677">
            <a:off x="5578883" y="3328417"/>
            <a:ext cx="575087" cy="23628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244125" y="3277200"/>
            <a:ext cx="183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Embedded systems</a:t>
            </a:r>
            <a:endParaRPr sz="1000"/>
          </a:p>
        </p:txBody>
      </p:sp>
      <p:sp>
        <p:nvSpPr>
          <p:cNvPr id="84" name="Google Shape;84;p15"/>
          <p:cNvSpPr txBox="1"/>
          <p:nvPr/>
        </p:nvSpPr>
        <p:spPr>
          <a:xfrm>
            <a:off x="1976050" y="3035350"/>
            <a:ext cx="2239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Laptops, Desktops, smartphones and various small devices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5802350" y="2959900"/>
            <a:ext cx="101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Server rack</a:t>
            </a:r>
            <a:endParaRPr sz="1000"/>
          </a:p>
        </p:txBody>
      </p:sp>
      <p:sp>
        <p:nvSpPr>
          <p:cNvPr id="86" name="Google Shape;86;p15"/>
          <p:cNvSpPr txBox="1"/>
          <p:nvPr/>
        </p:nvSpPr>
        <p:spPr>
          <a:xfrm>
            <a:off x="7195525" y="3760875"/>
            <a:ext cx="113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Fugaku Supercomputer (2nd fastest </a:t>
            </a:r>
            <a:r>
              <a:rPr lang="en" sz="1000"/>
              <a:t>supercomputer</a:t>
            </a:r>
            <a:r>
              <a:rPr lang="en" sz="1000"/>
              <a:t> in the world)</a:t>
            </a:r>
            <a:endParaRPr sz="1000"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4000" y="301376"/>
            <a:ext cx="2387651" cy="256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975" y="1017725"/>
            <a:ext cx="5148324" cy="39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/>
          <p:nvPr/>
        </p:nvSpPr>
        <p:spPr>
          <a:xfrm>
            <a:off x="2532900" y="2918350"/>
            <a:ext cx="414000" cy="414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3116675" y="2571750"/>
            <a:ext cx="414000" cy="414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/>
          <p:nvPr/>
        </p:nvSpPr>
        <p:spPr>
          <a:xfrm>
            <a:off x="1510350" y="1701550"/>
            <a:ext cx="1865700" cy="1216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6574" y="1429713"/>
            <a:ext cx="2642900" cy="17604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6"/>
          <p:cNvCxnSpPr/>
          <p:nvPr/>
        </p:nvCxnSpPr>
        <p:spPr>
          <a:xfrm flipH="1">
            <a:off x="3586075" y="1951200"/>
            <a:ext cx="2743200" cy="320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510" y="2918338"/>
            <a:ext cx="4289233" cy="17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7750" y="2695563"/>
            <a:ext cx="4286250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942425" y="1741050"/>
            <a:ext cx="7588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Hardware Level Mathematics Optimizations</a:t>
            </a:r>
            <a:endParaRPr b="1" sz="1900"/>
          </a:p>
        </p:txBody>
      </p:sp>
      <p:sp>
        <p:nvSpPr>
          <p:cNvPr id="102" name="Google Shape;102;p16"/>
          <p:cNvSpPr txBox="1"/>
          <p:nvPr/>
        </p:nvSpPr>
        <p:spPr>
          <a:xfrm>
            <a:off x="311700" y="2770000"/>
            <a:ext cx="2212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Dot Products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Matrix Multiplication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Vector Operations</a:t>
            </a:r>
            <a:endParaRPr/>
          </a:p>
        </p:txBody>
      </p:sp>
      <p:sp>
        <p:nvSpPr>
          <p:cNvPr id="103" name="Google Shape;103;p16"/>
          <p:cNvSpPr txBox="1"/>
          <p:nvPr/>
        </p:nvSpPr>
        <p:spPr>
          <a:xfrm>
            <a:off x="2598925" y="2770000"/>
            <a:ext cx="2212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Eigenvalue Decomposition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Matrix Inversion</a:t>
            </a:r>
            <a:endParaRPr/>
          </a:p>
        </p:txBody>
      </p:sp>
      <p:sp>
        <p:nvSpPr>
          <p:cNvPr id="104" name="Google Shape;104;p16"/>
          <p:cNvSpPr txBox="1"/>
          <p:nvPr/>
        </p:nvSpPr>
        <p:spPr>
          <a:xfrm>
            <a:off x="4478425" y="2770000"/>
            <a:ext cx="2212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DSP Downsampling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Filtering</a:t>
            </a: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6690625" y="2770000"/>
            <a:ext cx="2212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Machine Learning Applications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EEG Demo</a:t>
            </a:r>
            <a:endParaRPr/>
          </a:p>
        </p:txBody>
      </p:sp>
      <p:sp>
        <p:nvSpPr>
          <p:cNvPr id="106" name="Google Shape;106;p16"/>
          <p:cNvSpPr/>
          <p:nvPr/>
        </p:nvSpPr>
        <p:spPr>
          <a:xfrm>
            <a:off x="311700" y="2117400"/>
            <a:ext cx="3406800" cy="575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Level</a:t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>
            <a:off x="5410950" y="2117400"/>
            <a:ext cx="3406800" cy="57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Level</a:t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2346975" y="1542200"/>
            <a:ext cx="4343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Optimize for ARM</a:t>
            </a:r>
            <a:endParaRPr b="1" sz="1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311700" y="71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Solution</a:t>
            </a: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00" y="504670"/>
            <a:ext cx="8633901" cy="44893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/>
          <p:nvPr/>
        </p:nvSpPr>
        <p:spPr>
          <a:xfrm>
            <a:off x="1040800" y="1906450"/>
            <a:ext cx="1273800" cy="2086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7314925" y="504675"/>
            <a:ext cx="1624200" cy="4331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Milestones and Epics</a:t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4413"/>
            <a:ext cx="8839200" cy="255769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>
            <a:off x="212750" y="3928800"/>
            <a:ext cx="3041400" cy="4140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Picking ARM processor</a:t>
            </a: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1821050" y="4422450"/>
            <a:ext cx="4108500" cy="414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integration of ARM with cluster</a:t>
            </a:r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4572000" y="3928800"/>
            <a:ext cx="2679300" cy="4140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Integrate new node into Cluster’s API</a:t>
            </a:r>
            <a:endParaRPr/>
          </a:p>
        </p:txBody>
      </p:sp>
      <p:cxnSp>
        <p:nvCxnSpPr>
          <p:cNvPr id="126" name="Google Shape;126;p18"/>
          <p:cNvCxnSpPr/>
          <p:nvPr/>
        </p:nvCxnSpPr>
        <p:spPr>
          <a:xfrm>
            <a:off x="7362675" y="445025"/>
            <a:ext cx="31800" cy="4506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27" name="Google Shape;127;p18"/>
          <p:cNvSpPr/>
          <p:nvPr/>
        </p:nvSpPr>
        <p:spPr>
          <a:xfrm>
            <a:off x="4464225" y="1145075"/>
            <a:ext cx="1462800" cy="1912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4584563" y="825125"/>
            <a:ext cx="128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We are here</a:t>
            </a:r>
            <a:endParaRPr sz="12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2426200" y="2431925"/>
            <a:ext cx="425100" cy="22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0" name="Google Shape;130;p18"/>
          <p:cNvCxnSpPr/>
          <p:nvPr/>
        </p:nvCxnSpPr>
        <p:spPr>
          <a:xfrm>
            <a:off x="2426200" y="2543375"/>
            <a:ext cx="425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8"/>
          <p:cNvCxnSpPr/>
          <p:nvPr/>
        </p:nvCxnSpPr>
        <p:spPr>
          <a:xfrm>
            <a:off x="152400" y="1029663"/>
            <a:ext cx="55500" cy="28872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2" name="Google Shape;132;p18"/>
          <p:cNvCxnSpPr/>
          <p:nvPr/>
        </p:nvCxnSpPr>
        <p:spPr>
          <a:xfrm>
            <a:off x="3165750" y="1077375"/>
            <a:ext cx="300" cy="28284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3" name="Google Shape;133;p18"/>
          <p:cNvCxnSpPr/>
          <p:nvPr/>
        </p:nvCxnSpPr>
        <p:spPr>
          <a:xfrm>
            <a:off x="1686675" y="1059063"/>
            <a:ext cx="300" cy="28284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8"/>
          <p:cNvCxnSpPr/>
          <p:nvPr/>
        </p:nvCxnSpPr>
        <p:spPr>
          <a:xfrm flipH="1">
            <a:off x="5911900" y="1066300"/>
            <a:ext cx="8100" cy="28212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8"/>
          <p:cNvCxnSpPr/>
          <p:nvPr/>
        </p:nvCxnSpPr>
        <p:spPr>
          <a:xfrm flipH="1">
            <a:off x="4534925" y="1062675"/>
            <a:ext cx="8100" cy="28212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8"/>
          <p:cNvCxnSpPr/>
          <p:nvPr/>
        </p:nvCxnSpPr>
        <p:spPr>
          <a:xfrm flipH="1">
            <a:off x="7225200" y="1062663"/>
            <a:ext cx="8100" cy="28212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37" name="Google Shape;13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3850" y="2431926"/>
            <a:ext cx="109588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/>
          <p:nvPr/>
        </p:nvSpPr>
        <p:spPr>
          <a:xfrm>
            <a:off x="7288875" y="1466613"/>
            <a:ext cx="1581900" cy="1836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Requirements</a:t>
            </a:r>
            <a:endParaRPr/>
          </a:p>
        </p:txBody>
      </p:sp>
      <p:sp>
        <p:nvSpPr>
          <p:cNvPr id="144" name="Google Shape;14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Login node must be able to cross compile code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ARM node must be able to access cross compiled binaries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ARM node must have sufficient RAM, cores, and clock: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&gt; 8Gb of RAM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&gt;4 Cores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&gt;2GHz clock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Libraries must be available for hardware specific optimizations (neon, simd, edsp, etc)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Must test hardware level optimizations against control test cases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311700" y="5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Stage 1 (Outside of Cluster)</a:t>
            </a:r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63571"/>
            <a:ext cx="8520600" cy="44304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/>
          <p:nvPr/>
        </p:nvSpPr>
        <p:spPr>
          <a:xfrm>
            <a:off x="3342725" y="630600"/>
            <a:ext cx="2013300" cy="9624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0"/>
          <p:cNvSpPr/>
          <p:nvPr/>
        </p:nvSpPr>
        <p:spPr>
          <a:xfrm>
            <a:off x="7067925" y="749825"/>
            <a:ext cx="2013300" cy="9624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0"/>
          <p:cNvSpPr/>
          <p:nvPr/>
        </p:nvSpPr>
        <p:spPr>
          <a:xfrm>
            <a:off x="7067925" y="1831450"/>
            <a:ext cx="2013300" cy="9624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0"/>
          <p:cNvSpPr/>
          <p:nvPr/>
        </p:nvSpPr>
        <p:spPr>
          <a:xfrm>
            <a:off x="1145200" y="2128150"/>
            <a:ext cx="1412100" cy="6657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0"/>
          <p:cNvSpPr txBox="1"/>
          <p:nvPr/>
        </p:nvSpPr>
        <p:spPr>
          <a:xfrm>
            <a:off x="400425" y="4130275"/>
            <a:ext cx="1227900" cy="554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Login Node/</a:t>
            </a:r>
            <a:br>
              <a:rPr lang="en" sz="1200"/>
            </a:br>
            <a:r>
              <a:rPr lang="en" sz="1200"/>
              <a:t>Lab CPU (x86)</a:t>
            </a:r>
            <a:endParaRPr sz="1200"/>
          </a:p>
        </p:txBody>
      </p:sp>
      <p:sp>
        <p:nvSpPr>
          <p:cNvPr id="156" name="Google Shape;156;p20"/>
          <p:cNvSpPr txBox="1"/>
          <p:nvPr/>
        </p:nvSpPr>
        <p:spPr>
          <a:xfrm>
            <a:off x="7532500" y="4083575"/>
            <a:ext cx="1227900" cy="554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ARM</a:t>
            </a:r>
            <a:r>
              <a:rPr lang="en" sz="1200"/>
              <a:t> Node/</a:t>
            </a:r>
            <a:br>
              <a:rPr lang="en" sz="1200"/>
            </a:br>
            <a:r>
              <a:rPr lang="en" sz="1200"/>
              <a:t>Raspberry Pi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6525" y="540351"/>
            <a:ext cx="4065172" cy="228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/>
          <p:nvPr/>
        </p:nvSpPr>
        <p:spPr>
          <a:xfrm>
            <a:off x="0" y="3217075"/>
            <a:ext cx="3566400" cy="414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integration of ARM with cluster</a:t>
            </a:r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4">
            <a:alphaModFix/>
          </a:blip>
          <a:srcRect b="18019" l="0" r="0" t="0"/>
          <a:stretch/>
        </p:blipFill>
        <p:spPr>
          <a:xfrm>
            <a:off x="1713450" y="540348"/>
            <a:ext cx="2066925" cy="25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>
            <p:ph type="title"/>
          </p:nvPr>
        </p:nvSpPr>
        <p:spPr>
          <a:xfrm>
            <a:off x="227325" y="16083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Pi-Based Prototyping</a:t>
            </a:r>
            <a:endParaRPr/>
          </a:p>
        </p:txBody>
      </p:sp>
      <p:sp>
        <p:nvSpPr>
          <p:cNvPr id="165" name="Google Shape;165;p21"/>
          <p:cNvSpPr/>
          <p:nvPr/>
        </p:nvSpPr>
        <p:spPr>
          <a:xfrm>
            <a:off x="1870000" y="3631075"/>
            <a:ext cx="3120900" cy="4140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Integrate new node into Cluster’s API</a:t>
            </a:r>
            <a:endParaRPr/>
          </a:p>
        </p:txBody>
      </p:sp>
      <p:pic>
        <p:nvPicPr>
          <p:cNvPr id="166" name="Google Shape;16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913" y="4144650"/>
            <a:ext cx="4820175" cy="8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