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Proxima Nov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roximaNov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a graphic and </a:t>
            </a:r>
            <a:r>
              <a:rPr lang="en"/>
              <a:t>explanation</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d21e1ec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d21e1ec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28999d49e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28999d49e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*benchmark things with data available. Spec marks, matrix multiplication. -&gt; machine learning, start simple/standard (random forests, vector machines), progress to realtime eeg/c detection. Time to recognize patterns, time to train</a:t>
            </a:r>
            <a:endParaRPr/>
          </a:p>
          <a:p>
            <a:pPr indent="0" lvl="0" marL="0" rtl="0" algn="l">
              <a:spcBef>
                <a:spcPts val="0"/>
              </a:spcBef>
              <a:spcAft>
                <a:spcPts val="0"/>
              </a:spcAft>
              <a:buNone/>
            </a:pPr>
            <a:r>
              <a:rPr lang="en"/>
              <a:t>*use native python timing. Understand pros/cons of algos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8999d49e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28999d49e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-OS and Linux both based on unix</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-integration via NFS over ethernet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Title including prototype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-ssh tunneling reduces security concerns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8999d49e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28999d49e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8999d49e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8999d49e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*evolution of arm architecture, platforms with cpus and gpus and the effects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d4deedb5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d4deedb5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8999d49e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28999d49e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ru as future goal, dependent on results from mac mini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a4d96ed5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a4d96ed5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 items:</a:t>
            </a:r>
            <a:br>
              <a:rPr lang="en"/>
            </a:br>
            <a:r>
              <a:rPr lang="en"/>
              <a:t>	Ben: matrix multi, tables</a:t>
            </a:r>
            <a:endParaRPr/>
          </a:p>
          <a:p>
            <a:pPr indent="0" lvl="0" marL="0" rtl="0" algn="l">
              <a:spcBef>
                <a:spcPts val="0"/>
              </a:spcBef>
              <a:spcAft>
                <a:spcPts val="0"/>
              </a:spcAft>
              <a:buNone/>
            </a:pPr>
            <a:r>
              <a:rPr lang="en"/>
              <a:t>	Noah: finalize gant chart</a:t>
            </a:r>
            <a:endParaRPr/>
          </a:p>
          <a:p>
            <a:pPr indent="0" lvl="0" marL="0" rtl="0" algn="l">
              <a:spcBef>
                <a:spcPts val="0"/>
              </a:spcBef>
              <a:spcAft>
                <a:spcPts val="0"/>
              </a:spcAft>
              <a:buNone/>
            </a:pPr>
            <a:r>
              <a:rPr lang="en"/>
              <a:t>	Colin: python results</a:t>
            </a:r>
            <a:endParaRPr/>
          </a:p>
          <a:p>
            <a:pPr indent="0" lvl="0" marL="0" rtl="0" algn="l">
              <a:spcBef>
                <a:spcPts val="0"/>
              </a:spcBef>
              <a:spcAft>
                <a:spcPts val="0"/>
              </a:spcAft>
              <a:buNone/>
            </a:pPr>
            <a:r>
              <a:rPr lang="en"/>
              <a:t>Diagram of neuronix, intro slide</a:t>
            </a:r>
            <a:endParaRPr/>
          </a:p>
          <a:p>
            <a:pPr indent="0" lvl="0" marL="0" rtl="0" algn="l">
              <a:spcBef>
                <a:spcPts val="0"/>
              </a:spcBef>
              <a:spcAft>
                <a:spcPts val="0"/>
              </a:spcAft>
              <a:buNone/>
            </a:pPr>
            <a:r>
              <a:rPr lang="en"/>
              <a:t>Get quality image of pi prototype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a1261fa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a1261fa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Computing at the commercial and research levels takes a lot of time and power. Powerful ARM processors may be more time or power efficient at executing certain kinds of tasks in the fields of AI and machine learning. Testing is needed to evaluate these possibilities. In order to perform this testing we need an adequate testing environment, that is why we want to integrate an ARM processor into the Neuronix network.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28999d49e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28999d49e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should be arm, ideally heatmap</a:t>
            </a:r>
            <a:endParaRPr/>
          </a:p>
          <a:p>
            <a:pPr indent="0" lvl="0" marL="0" rtl="0" algn="l">
              <a:spcBef>
                <a:spcPts val="0"/>
              </a:spcBef>
              <a:spcAft>
                <a:spcPts val="0"/>
              </a:spcAft>
              <a:buNone/>
            </a:pPr>
            <a:r>
              <a:rPr lang="en"/>
              <a:t>Flops, cost, power, volume. Energy density</a:t>
            </a:r>
            <a:endParaRPr/>
          </a:p>
          <a:p>
            <a:pPr indent="0" lvl="0" marL="0" rtl="0" algn="l">
              <a:spcBef>
                <a:spcPts val="0"/>
              </a:spcBef>
              <a:spcAft>
                <a:spcPts val="0"/>
              </a:spcAft>
              <a:buNone/>
            </a:pPr>
            <a:r>
              <a:rPr lang="en"/>
              <a:t>https://en.wikipedia.org/wiki/Performance_per_watt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2a1261fa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2a1261fa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*arm market share</a:t>
            </a:r>
            <a:endParaRPr/>
          </a:p>
          <a:p>
            <a:pPr indent="0" lvl="0" marL="0" rtl="0" algn="l">
              <a:spcBef>
                <a:spcPts val="0"/>
              </a:spcBef>
              <a:spcAft>
                <a:spcPts val="0"/>
              </a:spcAft>
              <a:buNone/>
            </a:pPr>
            <a:r>
              <a:t/>
            </a:r>
            <a:endParaRPr/>
          </a:p>
          <a:p>
            <a:pPr indent="-292100" lvl="1" marL="914400" rtl="0" algn="l">
              <a:lnSpc>
                <a:spcPct val="115000"/>
              </a:lnSpc>
              <a:spcBef>
                <a:spcPts val="0"/>
              </a:spcBef>
              <a:spcAft>
                <a:spcPts val="0"/>
              </a:spcAft>
              <a:buClr>
                <a:srgbClr val="616161"/>
              </a:buClr>
              <a:buSzPts val="1000"/>
              <a:buFont typeface="Proxima Nova"/>
              <a:buChar char="○"/>
            </a:pPr>
            <a:r>
              <a:rPr lang="en" sz="1000">
                <a:solidFill>
                  <a:srgbClr val="616161"/>
                </a:solidFill>
                <a:latin typeface="Proxima Nova"/>
                <a:ea typeface="Proxima Nova"/>
                <a:cs typeface="Proxima Nova"/>
                <a:sym typeface="Proxima Nova"/>
              </a:rPr>
              <a:t>load/store instructions take multiple cycles. ARM processors make use of higher number of registers to reduce need for L/S(not exactly)</a:t>
            </a:r>
            <a:endParaRPr sz="1000">
              <a:solidFill>
                <a:srgbClr val="616161"/>
              </a:solidFill>
              <a:latin typeface="Proxima Nova"/>
              <a:ea typeface="Proxima Nova"/>
              <a:cs typeface="Proxima Nova"/>
              <a:sym typeface="Proxima Nova"/>
            </a:endParaRPr>
          </a:p>
          <a:p>
            <a:pPr indent="-292100" lvl="1" marL="914400" rtl="0" algn="l">
              <a:lnSpc>
                <a:spcPct val="115000"/>
              </a:lnSpc>
              <a:spcBef>
                <a:spcPts val="0"/>
              </a:spcBef>
              <a:spcAft>
                <a:spcPts val="0"/>
              </a:spcAft>
              <a:buClr>
                <a:srgbClr val="616161"/>
              </a:buClr>
              <a:buSzPts val="1000"/>
              <a:buFont typeface="Proxima Nova"/>
              <a:buChar char="○"/>
            </a:pPr>
            <a:r>
              <a:rPr lang="en" sz="1000">
                <a:solidFill>
                  <a:srgbClr val="616161"/>
                </a:solidFill>
                <a:latin typeface="Proxima Nova"/>
                <a:ea typeface="Proxima Nova"/>
                <a:cs typeface="Proxima Nova"/>
                <a:sym typeface="Proxima Nova"/>
              </a:rPr>
              <a:t>*15:00 https://www.youtube.com/watch?v=AADZo73yrq4</a:t>
            </a:r>
            <a:endParaRPr sz="7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d4deedb53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2d4deedb53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2b7f88b5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2b7f88b5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a1261fa7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2a1261fa7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-m2 is the closest equivalent to modern desktop x86</a:t>
            </a:r>
            <a:endParaRPr/>
          </a:p>
          <a:p>
            <a:pPr indent="0" lvl="0" marL="0" rtl="0" algn="l">
              <a:spcBef>
                <a:spcPts val="0"/>
              </a:spcBef>
              <a:spcAft>
                <a:spcPts val="0"/>
              </a:spcAft>
              <a:buNone/>
            </a:pPr>
            <a:r>
              <a:rPr lang="en"/>
              <a:t>-OS and Linux both based on unix</a:t>
            </a:r>
            <a:endParaRPr/>
          </a:p>
          <a:p>
            <a:pPr indent="0" lvl="0" marL="0" rtl="0" algn="l">
              <a:spcBef>
                <a:spcPts val="0"/>
              </a:spcBef>
              <a:spcAft>
                <a:spcPts val="0"/>
              </a:spcAft>
              <a:buNone/>
            </a:pPr>
            <a:r>
              <a:rPr lang="en"/>
              <a:t>-integration via NFS over ethernet</a:t>
            </a:r>
            <a:endParaRPr/>
          </a:p>
          <a:p>
            <a:pPr indent="0" lvl="0" marL="0" rtl="0" algn="l">
              <a:spcBef>
                <a:spcPts val="0"/>
              </a:spcBef>
              <a:spcAft>
                <a:spcPts val="0"/>
              </a:spcAft>
              <a:buNone/>
            </a:pPr>
            <a:r>
              <a:rPr lang="en"/>
              <a:t>-ssh tunneling reduces security concerns</a:t>
            </a:r>
            <a:endParaRPr/>
          </a:p>
          <a:p>
            <a:pPr indent="0" lvl="0" marL="0" rtl="0" algn="l">
              <a:spcBef>
                <a:spcPts val="0"/>
              </a:spcBef>
              <a:spcAft>
                <a:spcPts val="0"/>
              </a:spcAft>
              <a:buNone/>
            </a:pPr>
            <a:r>
              <a:rPr lang="en"/>
              <a:t>*block diagram of system as opposed to process. Stylized diagram of cluster, how arm is incorporated</a:t>
            </a:r>
            <a:endParaRPr/>
          </a:p>
          <a:p>
            <a:pPr indent="0" lvl="0" marL="0" rtl="0" algn="l">
              <a:spcBef>
                <a:spcPts val="0"/>
              </a:spcBef>
              <a:spcAft>
                <a:spcPts val="0"/>
              </a:spcAft>
              <a:buNone/>
            </a:pPr>
            <a:r>
              <a:rPr lang="en"/>
              <a:t>*mac mini is prototype, RU server is desirable goal depending on prototype outcome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2a1261fa7d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2a1261fa7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with lucas about diskmounting, shared user profiles etc. Tasks can range greatly from basic benchmarks to </a:t>
            </a:r>
            <a:r>
              <a:rPr lang="en"/>
              <a:t>advanced</a:t>
            </a:r>
            <a:r>
              <a:rPr lang="en"/>
              <a:t> jobs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8999d49e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28999d49e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02729"/>
              </a:buClr>
              <a:buSzPts val="1400"/>
              <a:buFont typeface="Proxima Nova"/>
              <a:buChar char="●"/>
            </a:pPr>
            <a:r>
              <a:rPr lang="en" sz="1800">
                <a:solidFill>
                  <a:srgbClr val="202729"/>
                </a:solidFill>
                <a:latin typeface="Proxima Nova"/>
                <a:ea typeface="Proxima Nova"/>
                <a:cs typeface="Proxima Nova"/>
                <a:sym typeface="Proxima Nova"/>
              </a:rPr>
              <a:t>To model the cluster, a Pi (running ARM Cortex A57) is connected to computer on Temple Campus by ethernet</a:t>
            </a:r>
            <a:endParaRPr sz="1800">
              <a:solidFill>
                <a:srgbClr val="202729"/>
              </a:solidFill>
              <a:latin typeface="Proxima Nova"/>
              <a:ea typeface="Proxima Nova"/>
              <a:cs typeface="Proxima Nova"/>
              <a:sym typeface="Proxima Nova"/>
            </a:endParaRPr>
          </a:p>
          <a:p>
            <a:pPr indent="-342900" lvl="0" marL="457200" rtl="0" algn="l">
              <a:spcBef>
                <a:spcPts val="0"/>
              </a:spcBef>
              <a:spcAft>
                <a:spcPts val="0"/>
              </a:spcAft>
              <a:buClr>
                <a:srgbClr val="202729"/>
              </a:buClr>
              <a:buSzPts val="1800"/>
              <a:buFont typeface="Proxima Nova"/>
              <a:buChar char="●"/>
            </a:pPr>
            <a:r>
              <a:rPr lang="en" sz="1800">
                <a:solidFill>
                  <a:srgbClr val="202729"/>
                </a:solidFill>
                <a:latin typeface="Proxima Nova"/>
                <a:ea typeface="Proxima Nova"/>
                <a:cs typeface="Proxima Nova"/>
                <a:sym typeface="Proxima Nova"/>
              </a:rPr>
              <a:t>Mounting a shared folder to access binaries</a:t>
            </a:r>
            <a:endParaRPr sz="1800">
              <a:solidFill>
                <a:srgbClr val="202729"/>
              </a:solidFill>
              <a:latin typeface="Proxima Nova"/>
              <a:ea typeface="Proxima Nova"/>
              <a:cs typeface="Proxima Nova"/>
              <a:sym typeface="Proxima Nova"/>
            </a:endParaRPr>
          </a:p>
          <a:p>
            <a:pPr indent="-342900" lvl="0" marL="457200" rtl="0" algn="l">
              <a:spcBef>
                <a:spcPts val="0"/>
              </a:spcBef>
              <a:spcAft>
                <a:spcPts val="0"/>
              </a:spcAft>
              <a:buClr>
                <a:srgbClr val="202729"/>
              </a:buClr>
              <a:buSzPts val="1800"/>
              <a:buFont typeface="Proxima Nova"/>
              <a:buChar char="●"/>
            </a:pPr>
            <a:r>
              <a:rPr lang="en" sz="1800">
                <a:solidFill>
                  <a:srgbClr val="202729"/>
                </a:solidFill>
                <a:latin typeface="Proxima Nova"/>
                <a:ea typeface="Proxima Nova"/>
                <a:cs typeface="Proxima Nova"/>
                <a:sym typeface="Proxima Nova"/>
              </a:rPr>
              <a:t>Cross-compilers installed for both C and C++</a:t>
            </a:r>
            <a:endParaRPr sz="1800">
              <a:solidFill>
                <a:srgbClr val="202729"/>
              </a:solidFill>
              <a:latin typeface="Proxima Nova"/>
              <a:ea typeface="Proxima Nova"/>
              <a:cs typeface="Proxima Nova"/>
              <a:sym typeface="Proxima Nova"/>
            </a:endParaRPr>
          </a:p>
          <a:p>
            <a:pPr indent="-342900" lvl="0" marL="457200" rtl="0" algn="l">
              <a:spcBef>
                <a:spcPts val="0"/>
              </a:spcBef>
              <a:spcAft>
                <a:spcPts val="0"/>
              </a:spcAft>
              <a:buClr>
                <a:srgbClr val="202729"/>
              </a:buClr>
              <a:buSzPts val="1800"/>
              <a:buFont typeface="Proxima Nova"/>
              <a:buChar char="●"/>
            </a:pPr>
            <a:r>
              <a:rPr lang="en" sz="1800">
                <a:solidFill>
                  <a:srgbClr val="202729"/>
                </a:solidFill>
                <a:latin typeface="Proxima Nova"/>
                <a:ea typeface="Proxima Nova"/>
                <a:cs typeface="Proxima Nova"/>
                <a:sym typeface="Proxima Nova"/>
              </a:rPr>
              <a:t>Remotely accessible by SSH chaining from the Neuronix cluster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055550" y="50525"/>
            <a:ext cx="7032900" cy="927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ARM Based Coprocessor</a:t>
            </a:r>
            <a:endParaRPr/>
          </a:p>
        </p:txBody>
      </p:sp>
      <p:sp>
        <p:nvSpPr>
          <p:cNvPr id="55" name="Google Shape;55;p13"/>
          <p:cNvSpPr txBox="1"/>
          <p:nvPr>
            <p:ph idx="1" type="subTitle"/>
          </p:nvPr>
        </p:nvSpPr>
        <p:spPr>
          <a:xfrm>
            <a:off x="6706450" y="3473200"/>
            <a:ext cx="2437800" cy="1670700"/>
          </a:xfrm>
          <a:prstGeom prst="rect">
            <a:avLst/>
          </a:prstGeom>
        </p:spPr>
        <p:txBody>
          <a:bodyPr anchorCtr="0" anchor="t" bIns="91425" lIns="91425" spcFirstLastPara="1" rIns="91425" wrap="square" tIns="91425">
            <a:normAutofit fontScale="32500"/>
          </a:bodyPr>
          <a:lstStyle/>
          <a:p>
            <a:pPr indent="0" lvl="0" marL="0" rtl="0" algn="l">
              <a:lnSpc>
                <a:spcPct val="150000"/>
              </a:lnSpc>
              <a:spcBef>
                <a:spcPts val="0"/>
              </a:spcBef>
              <a:spcAft>
                <a:spcPts val="0"/>
              </a:spcAft>
              <a:buNone/>
            </a:pPr>
            <a:r>
              <a:rPr lang="en" sz="2957">
                <a:solidFill>
                  <a:schemeClr val="dk1"/>
                </a:solidFill>
                <a:latin typeface="Arial"/>
                <a:ea typeface="Arial"/>
                <a:cs typeface="Arial"/>
                <a:sym typeface="Arial"/>
              </a:rPr>
              <a:t>ARM Based Coprocessor</a:t>
            </a:r>
            <a:endParaRPr sz="2957">
              <a:solidFill>
                <a:schemeClr val="dk1"/>
              </a:solidFill>
              <a:latin typeface="Arial"/>
              <a:ea typeface="Arial"/>
              <a:cs typeface="Arial"/>
              <a:sym typeface="Arial"/>
            </a:endParaRPr>
          </a:p>
          <a:p>
            <a:pPr indent="0" lvl="0" marL="0" rtl="0" algn="l">
              <a:lnSpc>
                <a:spcPct val="150000"/>
              </a:lnSpc>
              <a:spcBef>
                <a:spcPts val="1200"/>
              </a:spcBef>
              <a:spcAft>
                <a:spcPts val="0"/>
              </a:spcAft>
              <a:buNone/>
            </a:pPr>
            <a:r>
              <a:rPr lang="en" sz="2957">
                <a:solidFill>
                  <a:schemeClr val="dk1"/>
                </a:solidFill>
                <a:latin typeface="Arial"/>
                <a:ea typeface="Arial"/>
                <a:cs typeface="Arial"/>
                <a:sym typeface="Arial"/>
              </a:rPr>
              <a:t>Colin Bakum, Ben High, Noah Antonio</a:t>
            </a:r>
            <a:endParaRPr sz="2957">
              <a:solidFill>
                <a:schemeClr val="dk1"/>
              </a:solidFill>
              <a:latin typeface="Arial"/>
              <a:ea typeface="Arial"/>
              <a:cs typeface="Arial"/>
              <a:sym typeface="Arial"/>
            </a:endParaRPr>
          </a:p>
          <a:p>
            <a:pPr indent="0" lvl="0" marL="0" rtl="0" algn="l">
              <a:lnSpc>
                <a:spcPct val="150000"/>
              </a:lnSpc>
              <a:spcBef>
                <a:spcPts val="1200"/>
              </a:spcBef>
              <a:spcAft>
                <a:spcPts val="0"/>
              </a:spcAft>
              <a:buNone/>
            </a:pPr>
            <a:r>
              <a:rPr lang="en" sz="2957">
                <a:solidFill>
                  <a:schemeClr val="dk1"/>
                </a:solidFill>
                <a:latin typeface="Arial"/>
                <a:ea typeface="Arial"/>
                <a:cs typeface="Arial"/>
                <a:sym typeface="Arial"/>
              </a:rPr>
              <a:t>Coordinator:  Dr. Brian Thomson</a:t>
            </a:r>
            <a:endParaRPr sz="2957">
              <a:solidFill>
                <a:schemeClr val="dk1"/>
              </a:solidFill>
              <a:latin typeface="Arial"/>
              <a:ea typeface="Arial"/>
              <a:cs typeface="Arial"/>
              <a:sym typeface="Arial"/>
            </a:endParaRPr>
          </a:p>
          <a:p>
            <a:pPr indent="0" lvl="0" marL="0" rtl="0" algn="l">
              <a:lnSpc>
                <a:spcPct val="150000"/>
              </a:lnSpc>
              <a:spcBef>
                <a:spcPts val="1200"/>
              </a:spcBef>
              <a:spcAft>
                <a:spcPts val="1200"/>
              </a:spcAft>
              <a:buNone/>
            </a:pPr>
            <a:r>
              <a:rPr lang="en" sz="2957">
                <a:solidFill>
                  <a:schemeClr val="dk1"/>
                </a:solidFill>
                <a:latin typeface="Arial"/>
                <a:ea typeface="Arial"/>
                <a:cs typeface="Arial"/>
                <a:sym typeface="Arial"/>
              </a:rPr>
              <a:t>Advisor:   Dr. Joseph Picone</a:t>
            </a:r>
            <a:endParaRPr/>
          </a:p>
        </p:txBody>
      </p:sp>
      <p:sp>
        <p:nvSpPr>
          <p:cNvPr id="56" name="Google Shape;56;p13"/>
          <p:cNvSpPr txBox="1"/>
          <p:nvPr/>
        </p:nvSpPr>
        <p:spPr>
          <a:xfrm>
            <a:off x="6516850" y="3738300"/>
            <a:ext cx="2627400" cy="14052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lang="en" sz="3757">
                <a:solidFill>
                  <a:srgbClr val="FFFFFF"/>
                </a:solidFill>
              </a:rPr>
              <a:t>Team #2</a:t>
            </a:r>
            <a:endParaRPr sz="3757">
              <a:solidFill>
                <a:srgbClr val="FFFFFF"/>
              </a:solidFill>
            </a:endParaRPr>
          </a:p>
          <a:p>
            <a:pPr indent="0" lvl="0" marL="0" rtl="0" algn="l">
              <a:lnSpc>
                <a:spcPct val="150000"/>
              </a:lnSpc>
              <a:spcBef>
                <a:spcPts val="1200"/>
              </a:spcBef>
              <a:spcAft>
                <a:spcPts val="0"/>
              </a:spcAft>
              <a:buNone/>
            </a:pPr>
            <a:r>
              <a:rPr lang="en" sz="3757">
                <a:solidFill>
                  <a:srgbClr val="FFFFFF"/>
                </a:solidFill>
              </a:rPr>
              <a:t>Colin Bakum, Ben High, Noah Antonio</a:t>
            </a:r>
            <a:endParaRPr sz="3757">
              <a:solidFill>
                <a:srgbClr val="FFFFFF"/>
              </a:solidFill>
            </a:endParaRPr>
          </a:p>
          <a:p>
            <a:pPr indent="0" lvl="0" marL="0" rtl="0" algn="l">
              <a:lnSpc>
                <a:spcPct val="150000"/>
              </a:lnSpc>
              <a:spcBef>
                <a:spcPts val="1200"/>
              </a:spcBef>
              <a:spcAft>
                <a:spcPts val="0"/>
              </a:spcAft>
              <a:buNone/>
            </a:pPr>
            <a:r>
              <a:rPr lang="en" sz="3757">
                <a:solidFill>
                  <a:srgbClr val="FFFFFF"/>
                </a:solidFill>
              </a:rPr>
              <a:t>Coordinator:  Dr. Brian Thomson</a:t>
            </a:r>
            <a:endParaRPr sz="3757">
              <a:solidFill>
                <a:srgbClr val="FFFFFF"/>
              </a:solidFill>
            </a:endParaRPr>
          </a:p>
          <a:p>
            <a:pPr indent="0" lvl="0" marL="0" rtl="0" algn="l">
              <a:lnSpc>
                <a:spcPct val="150000"/>
              </a:lnSpc>
              <a:spcBef>
                <a:spcPts val="1200"/>
              </a:spcBef>
              <a:spcAft>
                <a:spcPts val="0"/>
              </a:spcAft>
              <a:buNone/>
            </a:pPr>
            <a:r>
              <a:rPr lang="en" sz="3757">
                <a:solidFill>
                  <a:srgbClr val="FFFFFF"/>
                </a:solidFill>
              </a:rPr>
              <a:t>Advisor:   Dr. Joseph Picone</a:t>
            </a:r>
            <a:endParaRPr sz="3757">
              <a:solidFill>
                <a:srgbClr val="FFFFFF"/>
              </a:solidFill>
            </a:endParaRPr>
          </a:p>
          <a:p>
            <a:pPr indent="0" lvl="0" marL="0" rtl="0" algn="l">
              <a:lnSpc>
                <a:spcPct val="115000"/>
              </a:lnSpc>
              <a:spcBef>
                <a:spcPts val="1200"/>
              </a:spcBef>
              <a:spcAft>
                <a:spcPts val="1200"/>
              </a:spcAft>
              <a:buNone/>
            </a:pPr>
            <a:r>
              <a:t/>
            </a:r>
            <a:endParaRPr sz="1300">
              <a:solidFill>
                <a:srgbClr val="D9C4B1"/>
              </a:solidFill>
              <a:latin typeface="Roboto"/>
              <a:ea typeface="Roboto"/>
              <a:cs typeface="Roboto"/>
              <a:sym typeface="Roboto"/>
            </a:endParaRPr>
          </a:p>
        </p:txBody>
      </p:sp>
      <p:pic>
        <p:nvPicPr>
          <p:cNvPr id="57" name="Google Shape;57;p13"/>
          <p:cNvPicPr preferRelativeResize="0"/>
          <p:nvPr/>
        </p:nvPicPr>
        <p:blipFill>
          <a:blip r:embed="rId3">
            <a:alphaModFix/>
          </a:blip>
          <a:stretch>
            <a:fillRect/>
          </a:stretch>
        </p:blipFill>
        <p:spPr>
          <a:xfrm>
            <a:off x="608900" y="1060975"/>
            <a:ext cx="5148324" cy="3911500"/>
          </a:xfrm>
          <a:prstGeom prst="rect">
            <a:avLst/>
          </a:prstGeom>
          <a:noFill/>
          <a:ln>
            <a:noFill/>
          </a:ln>
        </p:spPr>
      </p:pic>
      <p:cxnSp>
        <p:nvCxnSpPr>
          <p:cNvPr id="58" name="Google Shape;58;p13"/>
          <p:cNvCxnSpPr/>
          <p:nvPr/>
        </p:nvCxnSpPr>
        <p:spPr>
          <a:xfrm>
            <a:off x="3077950" y="2522525"/>
            <a:ext cx="3258900" cy="12600"/>
          </a:xfrm>
          <a:prstGeom prst="straightConnector1">
            <a:avLst/>
          </a:prstGeom>
          <a:noFill/>
          <a:ln cap="flat" cmpd="sng" w="9525">
            <a:solidFill>
              <a:srgbClr val="FF0000"/>
            </a:solidFill>
            <a:prstDash val="solid"/>
            <a:round/>
            <a:headEnd len="med" w="med" type="none"/>
            <a:tailEnd len="med" w="med" type="none"/>
          </a:ln>
        </p:spPr>
      </p:cxnSp>
      <p:pic>
        <p:nvPicPr>
          <p:cNvPr id="59" name="Google Shape;59;p13"/>
          <p:cNvPicPr preferRelativeResize="0"/>
          <p:nvPr/>
        </p:nvPicPr>
        <p:blipFill rotWithShape="1">
          <a:blip r:embed="rId4">
            <a:alphaModFix/>
          </a:blip>
          <a:srcRect b="30831" l="0" r="0" t="30333"/>
          <a:stretch/>
        </p:blipFill>
        <p:spPr>
          <a:xfrm>
            <a:off x="6259150" y="2043625"/>
            <a:ext cx="2357151" cy="850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267800" y="131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Prototyping Results</a:t>
            </a:r>
            <a:endParaRPr/>
          </a:p>
        </p:txBody>
      </p:sp>
      <p:pic>
        <p:nvPicPr>
          <p:cNvPr id="146" name="Google Shape;146;p22"/>
          <p:cNvPicPr preferRelativeResize="0"/>
          <p:nvPr/>
        </p:nvPicPr>
        <p:blipFill rotWithShape="1">
          <a:blip r:embed="rId3">
            <a:alphaModFix/>
          </a:blip>
          <a:srcRect b="88028" l="0" r="0" t="0"/>
          <a:stretch/>
        </p:blipFill>
        <p:spPr>
          <a:xfrm>
            <a:off x="437400" y="2356225"/>
            <a:ext cx="8269199" cy="314575"/>
          </a:xfrm>
          <a:prstGeom prst="rect">
            <a:avLst/>
          </a:prstGeom>
          <a:noFill/>
          <a:ln>
            <a:noFill/>
          </a:ln>
        </p:spPr>
      </p:pic>
      <p:pic>
        <p:nvPicPr>
          <p:cNvPr id="147" name="Google Shape;147;p22"/>
          <p:cNvPicPr preferRelativeResize="0"/>
          <p:nvPr/>
        </p:nvPicPr>
        <p:blipFill rotWithShape="1">
          <a:blip r:embed="rId3">
            <a:alphaModFix/>
          </a:blip>
          <a:srcRect b="0" l="0" r="0" t="73275"/>
          <a:stretch/>
        </p:blipFill>
        <p:spPr>
          <a:xfrm>
            <a:off x="437400" y="3924575"/>
            <a:ext cx="8269199" cy="702250"/>
          </a:xfrm>
          <a:prstGeom prst="rect">
            <a:avLst/>
          </a:prstGeom>
          <a:noFill/>
          <a:ln>
            <a:noFill/>
          </a:ln>
        </p:spPr>
      </p:pic>
      <p:sp>
        <p:nvSpPr>
          <p:cNvPr id="148" name="Google Shape;148;p22"/>
          <p:cNvSpPr/>
          <p:nvPr/>
        </p:nvSpPr>
        <p:spPr>
          <a:xfrm>
            <a:off x="4492350" y="2902538"/>
            <a:ext cx="159300" cy="1593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a:off x="4492350" y="3218038"/>
            <a:ext cx="159300" cy="1593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a:off x="4492350" y="3533538"/>
            <a:ext cx="159300" cy="1593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22"/>
          <p:cNvPicPr preferRelativeResize="0"/>
          <p:nvPr/>
        </p:nvPicPr>
        <p:blipFill>
          <a:blip r:embed="rId4">
            <a:alphaModFix/>
          </a:blip>
          <a:stretch>
            <a:fillRect/>
          </a:stretch>
        </p:blipFill>
        <p:spPr>
          <a:xfrm>
            <a:off x="3222949" y="268175"/>
            <a:ext cx="3320851" cy="202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11700" y="61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Early Benchmarking Results</a:t>
            </a:r>
            <a:endParaRPr/>
          </a:p>
        </p:txBody>
      </p:sp>
      <p:sp>
        <p:nvSpPr>
          <p:cNvPr id="157" name="Google Shape;157;p23"/>
          <p:cNvSpPr txBox="1"/>
          <p:nvPr>
            <p:ph idx="1" type="body"/>
          </p:nvPr>
        </p:nvSpPr>
        <p:spPr>
          <a:xfrm>
            <a:off x="384100" y="432050"/>
            <a:ext cx="4803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Benchmark strategies/programs</a:t>
            </a:r>
            <a:endParaRPr/>
          </a:p>
          <a:p>
            <a:pPr indent="-317500" lvl="1" marL="914400" rtl="0" algn="l">
              <a:spcBef>
                <a:spcPts val="0"/>
              </a:spcBef>
              <a:spcAft>
                <a:spcPts val="0"/>
              </a:spcAft>
              <a:buSzPts val="1400"/>
              <a:buChar char="○"/>
            </a:pPr>
            <a:r>
              <a:rPr lang="en"/>
              <a:t>Ansibench in C</a:t>
            </a:r>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sz="1400">
              <a:solidFill>
                <a:srgbClr val="000000"/>
              </a:solidFill>
            </a:endParaRPr>
          </a:p>
          <a:p>
            <a:pPr indent="0" lvl="0" marL="457200" rtl="0" algn="l">
              <a:spcBef>
                <a:spcPts val="0"/>
              </a:spcBef>
              <a:spcAft>
                <a:spcPts val="1200"/>
              </a:spcAft>
              <a:buNone/>
            </a:pPr>
            <a:r>
              <a:t/>
            </a:r>
            <a:endParaRPr/>
          </a:p>
        </p:txBody>
      </p:sp>
      <p:pic>
        <p:nvPicPr>
          <p:cNvPr id="158" name="Google Shape;158;p23"/>
          <p:cNvPicPr preferRelativeResize="0"/>
          <p:nvPr/>
        </p:nvPicPr>
        <p:blipFill>
          <a:blip r:embed="rId3">
            <a:alphaModFix/>
          </a:blip>
          <a:stretch>
            <a:fillRect/>
          </a:stretch>
        </p:blipFill>
        <p:spPr>
          <a:xfrm>
            <a:off x="5087078" y="2078800"/>
            <a:ext cx="3904522" cy="2745675"/>
          </a:xfrm>
          <a:prstGeom prst="rect">
            <a:avLst/>
          </a:prstGeom>
          <a:noFill/>
          <a:ln>
            <a:noFill/>
          </a:ln>
        </p:spPr>
      </p:pic>
      <p:pic>
        <p:nvPicPr>
          <p:cNvPr id="159" name="Google Shape;159;p23"/>
          <p:cNvPicPr preferRelativeResize="0"/>
          <p:nvPr/>
        </p:nvPicPr>
        <p:blipFill>
          <a:blip r:embed="rId4">
            <a:alphaModFix/>
          </a:blip>
          <a:stretch>
            <a:fillRect/>
          </a:stretch>
        </p:blipFill>
        <p:spPr>
          <a:xfrm>
            <a:off x="384100" y="2078800"/>
            <a:ext cx="3723600" cy="2745679"/>
          </a:xfrm>
          <a:prstGeom prst="rect">
            <a:avLst/>
          </a:prstGeom>
          <a:noFill/>
          <a:ln>
            <a:noFill/>
          </a:ln>
        </p:spPr>
      </p:pic>
      <p:sp>
        <p:nvSpPr>
          <p:cNvPr id="160" name="Google Shape;160;p23"/>
          <p:cNvSpPr/>
          <p:nvPr/>
        </p:nvSpPr>
        <p:spPr>
          <a:xfrm>
            <a:off x="3222425" y="3228175"/>
            <a:ext cx="996600" cy="15963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7995000" y="3228175"/>
            <a:ext cx="996600" cy="15963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txBox="1"/>
          <p:nvPr/>
        </p:nvSpPr>
        <p:spPr>
          <a:xfrm>
            <a:off x="3126875" y="1300175"/>
            <a:ext cx="3232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Matrix Multiplication Testing</a:t>
            </a:r>
            <a:endParaRPr b="1" sz="1600">
              <a:solidFill>
                <a:schemeClr val="dk1"/>
              </a:solidFill>
              <a:latin typeface="Proxima Nova"/>
              <a:ea typeface="Proxima Nova"/>
              <a:cs typeface="Proxima Nova"/>
              <a:sym typeface="Proxima Nova"/>
            </a:endParaRPr>
          </a:p>
        </p:txBody>
      </p:sp>
      <p:sp>
        <p:nvSpPr>
          <p:cNvPr id="163" name="Google Shape;163;p23"/>
          <p:cNvSpPr txBox="1"/>
          <p:nvPr/>
        </p:nvSpPr>
        <p:spPr>
          <a:xfrm>
            <a:off x="6996425" y="1731275"/>
            <a:ext cx="122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Lab PC</a:t>
            </a:r>
            <a:endParaRPr>
              <a:solidFill>
                <a:schemeClr val="dk1"/>
              </a:solidFill>
              <a:latin typeface="Proxima Nova"/>
              <a:ea typeface="Proxima Nova"/>
              <a:cs typeface="Proxima Nova"/>
              <a:sym typeface="Proxima Nova"/>
            </a:endParaRPr>
          </a:p>
        </p:txBody>
      </p:sp>
      <p:sp>
        <p:nvSpPr>
          <p:cNvPr id="164" name="Google Shape;164;p23"/>
          <p:cNvSpPr txBox="1"/>
          <p:nvPr/>
        </p:nvSpPr>
        <p:spPr>
          <a:xfrm>
            <a:off x="1286050" y="1678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Raspberry Pi</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4"/>
          <p:cNvPicPr preferRelativeResize="0"/>
          <p:nvPr/>
        </p:nvPicPr>
        <p:blipFill>
          <a:blip r:embed="rId3">
            <a:alphaModFix/>
          </a:blip>
          <a:stretch>
            <a:fillRect/>
          </a:stretch>
        </p:blipFill>
        <p:spPr>
          <a:xfrm>
            <a:off x="4985550" y="118150"/>
            <a:ext cx="3805174" cy="2922626"/>
          </a:xfrm>
          <a:prstGeom prst="rect">
            <a:avLst/>
          </a:prstGeom>
          <a:noFill/>
          <a:ln>
            <a:noFill/>
          </a:ln>
        </p:spPr>
      </p:pic>
      <p:sp>
        <p:nvSpPr>
          <p:cNvPr id="170" name="Google Shape;17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Unix based OS</a:t>
            </a:r>
            <a:endParaRPr/>
          </a:p>
          <a:p>
            <a:pPr indent="-342900" lvl="0" marL="457200" rtl="0" algn="l">
              <a:spcBef>
                <a:spcPts val="0"/>
              </a:spcBef>
              <a:spcAft>
                <a:spcPts val="0"/>
              </a:spcAft>
              <a:buSzPts val="1800"/>
              <a:buChar char="●"/>
            </a:pPr>
            <a:r>
              <a:rPr lang="en"/>
              <a:t>ARM M2</a:t>
            </a:r>
            <a:endParaRPr/>
          </a:p>
          <a:p>
            <a:pPr indent="-317500" lvl="1" marL="914400" rtl="0" algn="l">
              <a:spcBef>
                <a:spcPts val="0"/>
              </a:spcBef>
              <a:spcAft>
                <a:spcPts val="0"/>
              </a:spcAft>
              <a:buSzPts val="1400"/>
              <a:buChar char="○"/>
            </a:pPr>
            <a:r>
              <a:rPr lang="en"/>
              <a:t>8 core CPU, 10 core integrated GPU</a:t>
            </a:r>
            <a:endParaRPr/>
          </a:p>
          <a:p>
            <a:pPr indent="-317500" lvl="1" marL="914400" rtl="0" algn="l">
              <a:spcBef>
                <a:spcPts val="0"/>
              </a:spcBef>
              <a:spcAft>
                <a:spcPts val="0"/>
              </a:spcAft>
              <a:buSzPts val="1400"/>
              <a:buChar char="○"/>
            </a:pPr>
            <a:r>
              <a:rPr lang="en"/>
              <a:t>2.42GHz</a:t>
            </a:r>
            <a:endParaRPr/>
          </a:p>
          <a:p>
            <a:pPr indent="-342900" lvl="0" marL="457200" rtl="0" algn="l">
              <a:spcBef>
                <a:spcPts val="0"/>
              </a:spcBef>
              <a:spcAft>
                <a:spcPts val="0"/>
              </a:spcAft>
              <a:buSzPts val="1800"/>
              <a:buChar char="●"/>
            </a:pPr>
            <a:r>
              <a:rPr lang="en"/>
              <a:t>8GB RAM</a:t>
            </a:r>
            <a:endParaRPr/>
          </a:p>
          <a:p>
            <a:pPr indent="-342900" lvl="0" marL="457200" rtl="0" algn="l">
              <a:spcBef>
                <a:spcPts val="0"/>
              </a:spcBef>
              <a:spcAft>
                <a:spcPts val="0"/>
              </a:spcAft>
              <a:buSzPts val="1800"/>
              <a:buChar char="●"/>
            </a:pPr>
            <a:r>
              <a:rPr lang="en"/>
              <a:t>1Gb/s ethernet</a:t>
            </a:r>
            <a:endParaRPr/>
          </a:p>
          <a:p>
            <a:pPr indent="-342900" lvl="0" marL="457200" rtl="0" algn="l">
              <a:spcBef>
                <a:spcPts val="0"/>
              </a:spcBef>
              <a:spcAft>
                <a:spcPts val="0"/>
              </a:spcAft>
              <a:buSzPts val="1800"/>
              <a:buChar char="●"/>
            </a:pPr>
            <a:r>
              <a:rPr lang="en"/>
              <a:t>Mac is to be integrated into lab room prototype to build NFS, cross compiling, directory access toolchain. Then moved into neuronix</a:t>
            </a:r>
            <a:endParaRPr/>
          </a:p>
        </p:txBody>
      </p:sp>
      <p:sp>
        <p:nvSpPr>
          <p:cNvPr id="171" name="Google Shape;17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Mac-Based implementation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59575" y="54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Timeline</a:t>
            </a:r>
            <a:endParaRPr/>
          </a:p>
        </p:txBody>
      </p:sp>
      <p:pic>
        <p:nvPicPr>
          <p:cNvPr id="177" name="Google Shape;177;p25"/>
          <p:cNvPicPr preferRelativeResize="0"/>
          <p:nvPr/>
        </p:nvPicPr>
        <p:blipFill>
          <a:blip r:embed="rId3">
            <a:alphaModFix/>
          </a:blip>
          <a:stretch>
            <a:fillRect/>
          </a:stretch>
        </p:blipFill>
        <p:spPr>
          <a:xfrm>
            <a:off x="825700" y="626925"/>
            <a:ext cx="7492592" cy="4211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183" name="Google Shape;18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Implement Mac node on lab prototype</a:t>
            </a:r>
            <a:endParaRPr/>
          </a:p>
          <a:p>
            <a:pPr indent="-317500" lvl="1" marL="914400" rtl="0" algn="l">
              <a:spcBef>
                <a:spcPts val="0"/>
              </a:spcBef>
              <a:spcAft>
                <a:spcPts val="0"/>
              </a:spcAft>
              <a:buSzPts val="1400"/>
              <a:buChar char="○"/>
            </a:pPr>
            <a:r>
              <a:rPr lang="en"/>
              <a:t>Gather proper cross-compilation toolchain to model Neuronix cluster</a:t>
            </a:r>
            <a:endParaRPr/>
          </a:p>
          <a:p>
            <a:pPr indent="-317500" lvl="1" marL="914400" rtl="0" algn="l">
              <a:spcBef>
                <a:spcPts val="0"/>
              </a:spcBef>
              <a:spcAft>
                <a:spcPts val="0"/>
              </a:spcAft>
              <a:buSzPts val="1400"/>
              <a:buChar char="○"/>
            </a:pPr>
            <a:r>
              <a:rPr lang="en"/>
              <a:t>Binaries must be writable from login node/executable on ARM</a:t>
            </a:r>
            <a:endParaRPr/>
          </a:p>
          <a:p>
            <a:pPr indent="-317500" lvl="1" marL="914400" rtl="0" algn="l">
              <a:spcBef>
                <a:spcPts val="0"/>
              </a:spcBef>
              <a:spcAft>
                <a:spcPts val="0"/>
              </a:spcAft>
              <a:buSzPts val="1400"/>
              <a:buChar char="○"/>
            </a:pPr>
            <a:r>
              <a:rPr lang="en"/>
              <a:t>Output must return to Lab computer</a:t>
            </a:r>
            <a:endParaRPr/>
          </a:p>
          <a:p>
            <a:pPr indent="-342900" lvl="0" marL="457200" rtl="0" algn="l">
              <a:spcBef>
                <a:spcPts val="0"/>
              </a:spcBef>
              <a:spcAft>
                <a:spcPts val="0"/>
              </a:spcAft>
              <a:buSzPts val="1800"/>
              <a:buChar char="●"/>
            </a:pPr>
            <a:r>
              <a:rPr lang="en"/>
              <a:t>Attach Mac node to Neuronix Cluster</a:t>
            </a:r>
            <a:endParaRPr/>
          </a:p>
          <a:p>
            <a:pPr indent="-317500" lvl="1" marL="914400" rtl="0" algn="l">
              <a:spcBef>
                <a:spcPts val="0"/>
              </a:spcBef>
              <a:spcAft>
                <a:spcPts val="0"/>
              </a:spcAft>
              <a:buSzPts val="1400"/>
              <a:buChar char="○"/>
            </a:pPr>
            <a:r>
              <a:rPr lang="en"/>
              <a:t>Wrap Mac into ISIP environment</a:t>
            </a:r>
            <a:endParaRPr/>
          </a:p>
          <a:p>
            <a:pPr indent="-317500" lvl="1" marL="914400" rtl="0" algn="l">
              <a:spcBef>
                <a:spcPts val="0"/>
              </a:spcBef>
              <a:spcAft>
                <a:spcPts val="0"/>
              </a:spcAft>
              <a:buSzPts val="1400"/>
              <a:buChar char="○"/>
            </a:pPr>
            <a:r>
              <a:rPr lang="en"/>
              <a:t>Must be targetable by Slurm</a:t>
            </a:r>
            <a:endParaRPr/>
          </a:p>
          <a:p>
            <a:pPr indent="-342900" lvl="0" marL="457200" rtl="0" algn="l">
              <a:spcBef>
                <a:spcPts val="0"/>
              </a:spcBef>
              <a:spcAft>
                <a:spcPts val="0"/>
              </a:spcAft>
              <a:buSzPts val="1800"/>
              <a:buChar char="●"/>
            </a:pPr>
            <a:r>
              <a:rPr lang="en"/>
              <a:t>Develop/write/present research paper on findings</a:t>
            </a:r>
            <a:endParaRPr/>
          </a:p>
          <a:p>
            <a:pPr indent="-342900" lvl="0" marL="457200" rtl="0" algn="l">
              <a:spcBef>
                <a:spcPts val="0"/>
              </a:spcBef>
              <a:spcAft>
                <a:spcPts val="0"/>
              </a:spcAft>
              <a:buSzPts val="1800"/>
              <a:buChar char="●"/>
            </a:pPr>
            <a:r>
              <a:rPr lang="en"/>
              <a:t>Potentially add a high-powered rack mounted ARM node later.</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56675"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Questions</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Slide Ideas</a:t>
            </a:r>
            <a:endParaRPr/>
          </a:p>
        </p:txBody>
      </p:sp>
      <p:sp>
        <p:nvSpPr>
          <p:cNvPr id="194" name="Google Shape;194;p28"/>
          <p:cNvSpPr txBox="1"/>
          <p:nvPr>
            <p:ph idx="1" type="body"/>
          </p:nvPr>
        </p:nvSpPr>
        <p:spPr>
          <a:xfrm>
            <a:off x="0" y="483075"/>
            <a:ext cx="8520600" cy="1771800"/>
          </a:xfrm>
          <a:prstGeom prst="rect">
            <a:avLst/>
          </a:prstGeom>
        </p:spPr>
        <p:txBody>
          <a:bodyPr anchorCtr="0" anchor="t" bIns="91425" lIns="91425" spcFirstLastPara="1" rIns="91425" wrap="square" tIns="91425">
            <a:normAutofit lnSpcReduction="10000"/>
          </a:bodyPr>
          <a:lstStyle/>
          <a:p>
            <a:pPr indent="-304800" lvl="0" marL="457200" rtl="0" algn="l">
              <a:lnSpc>
                <a:spcPct val="100000"/>
              </a:lnSpc>
              <a:spcBef>
                <a:spcPts val="0"/>
              </a:spcBef>
              <a:spcAft>
                <a:spcPts val="0"/>
              </a:spcAft>
              <a:buSzPts val="1200"/>
              <a:buChar char="●"/>
            </a:pPr>
            <a:r>
              <a:rPr lang="en" sz="1200">
                <a:solidFill>
                  <a:schemeClr val="dk1"/>
                </a:solidFill>
              </a:rPr>
              <a:t>Why use an ARM processor</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rgbClr val="000000"/>
                </a:solidFill>
              </a:rPr>
              <a:t>Are we interested in the ARM because they are cheap/low power or comparably fast</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Power consumptions discussion </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Scalability</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Can be multiple slides if needed</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How did we come to our hardware decision</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Benchmark testing</a:t>
            </a:r>
            <a:endParaRPr sz="1200">
              <a:solidFill>
                <a:schemeClr val="dk1"/>
              </a:solidFill>
            </a:endParaRPr>
          </a:p>
          <a:p>
            <a:pPr indent="0" lvl="0" marL="457200" rtl="0" algn="l">
              <a:lnSpc>
                <a:spcPct val="100000"/>
              </a:lnSpc>
              <a:spcBef>
                <a:spcPts val="0"/>
              </a:spcBef>
              <a:spcAft>
                <a:spcPts val="0"/>
              </a:spcAft>
              <a:buNone/>
            </a:pPr>
            <a:r>
              <a:t/>
            </a:r>
            <a:endParaRPr sz="1200">
              <a:solidFill>
                <a:schemeClr val="dk1"/>
              </a:solidFill>
            </a:endParaRPr>
          </a:p>
        </p:txBody>
      </p:sp>
      <p:sp>
        <p:nvSpPr>
          <p:cNvPr id="195" name="Google Shape;195;p28"/>
          <p:cNvSpPr txBox="1"/>
          <p:nvPr/>
        </p:nvSpPr>
        <p:spPr>
          <a:xfrm>
            <a:off x="275400" y="2254875"/>
            <a:ext cx="7969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Rack mounted arm server in the future? Talk to picone about it. Like this</a:t>
            </a:r>
            <a:br>
              <a:rPr lang="en">
                <a:latin typeface="Proxima Nova"/>
                <a:ea typeface="Proxima Nova"/>
                <a:cs typeface="Proxima Nova"/>
                <a:sym typeface="Proxima Nova"/>
              </a:rPr>
            </a:br>
            <a:br>
              <a:rPr lang="en">
                <a:latin typeface="Proxima Nova"/>
                <a:ea typeface="Proxima Nova"/>
                <a:cs typeface="Proxima Nova"/>
                <a:sym typeface="Proxima Nova"/>
              </a:rPr>
            </a:br>
            <a:endParaRPr>
              <a:latin typeface="Proxima Nova"/>
              <a:ea typeface="Proxima Nova"/>
              <a:cs typeface="Proxima Nova"/>
              <a:sym typeface="Proxima Nova"/>
            </a:endParaRPr>
          </a:p>
        </p:txBody>
      </p:sp>
      <p:pic>
        <p:nvPicPr>
          <p:cNvPr id="196" name="Google Shape;196;p28"/>
          <p:cNvPicPr preferRelativeResize="0"/>
          <p:nvPr/>
        </p:nvPicPr>
        <p:blipFill>
          <a:blip r:embed="rId3">
            <a:alphaModFix/>
          </a:blip>
          <a:stretch>
            <a:fillRect/>
          </a:stretch>
        </p:blipFill>
        <p:spPr>
          <a:xfrm>
            <a:off x="363675" y="3054923"/>
            <a:ext cx="2703350" cy="1643275"/>
          </a:xfrm>
          <a:prstGeom prst="rect">
            <a:avLst/>
          </a:prstGeom>
          <a:noFill/>
          <a:ln>
            <a:noFill/>
          </a:ln>
        </p:spPr>
      </p:pic>
      <p:pic>
        <p:nvPicPr>
          <p:cNvPr id="197" name="Google Shape;197;p28"/>
          <p:cNvPicPr preferRelativeResize="0"/>
          <p:nvPr/>
        </p:nvPicPr>
        <p:blipFill>
          <a:blip r:embed="rId4">
            <a:alphaModFix/>
          </a:blip>
          <a:stretch>
            <a:fillRect/>
          </a:stretch>
        </p:blipFill>
        <p:spPr>
          <a:xfrm>
            <a:off x="3437625" y="3054925"/>
            <a:ext cx="3894499" cy="175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thoughts/notes/what we still need for this </a:t>
            </a:r>
            <a:r>
              <a:rPr lang="en"/>
              <a:t>presentation</a:t>
            </a:r>
            <a:endParaRPr/>
          </a:p>
        </p:txBody>
      </p:sp>
      <p:sp>
        <p:nvSpPr>
          <p:cNvPr id="203" name="Google Shape;20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Clear benchmarking strategy</a:t>
            </a:r>
            <a:endParaRPr/>
          </a:p>
          <a:p>
            <a:pPr indent="-342900" lvl="0" marL="457200" rtl="0" algn="l">
              <a:spcBef>
                <a:spcPts val="0"/>
              </a:spcBef>
              <a:spcAft>
                <a:spcPts val="0"/>
              </a:spcAft>
              <a:buSzPts val="1800"/>
              <a:buChar char="●"/>
            </a:pPr>
            <a:r>
              <a:rPr lang="en"/>
              <a:t>Exactly how/what directories are mounted (does each neuronix account need a copy on the mini?) (I think the accounts are on the local disk, nothing is actually on the mini)</a:t>
            </a:r>
            <a:endParaRPr/>
          </a:p>
          <a:p>
            <a:pPr indent="-342900" lvl="0" marL="457200" rtl="0" algn="l">
              <a:spcBef>
                <a:spcPts val="0"/>
              </a:spcBef>
              <a:spcAft>
                <a:spcPts val="0"/>
              </a:spcAft>
              <a:buSzPts val="1800"/>
              <a:buChar char="●"/>
            </a:pPr>
            <a:r>
              <a:rPr lang="en"/>
              <a:t>Flesh out the gant chart (need Dr. Picone’s input)</a:t>
            </a:r>
            <a:endParaRPr/>
          </a:p>
          <a:p>
            <a:pPr indent="-342900" lvl="0" marL="457200" rtl="0" algn="l">
              <a:spcBef>
                <a:spcPts val="0"/>
              </a:spcBef>
              <a:spcAft>
                <a:spcPts val="0"/>
              </a:spcAft>
              <a:buSzPts val="1800"/>
              <a:buChar char="●"/>
            </a:pPr>
            <a:r>
              <a:rPr lang="en"/>
              <a:t>Part of our issue with the last presentation was trying to be concise and clear with some of the lower level details. We need to get these complicated ideas across in a way that is detailed but understandable, avoid the weeds </a:t>
            </a:r>
            <a:endParaRPr/>
          </a:p>
          <a:p>
            <a:pPr indent="-342900" lvl="0" marL="457200" rtl="0" algn="l">
              <a:spcBef>
                <a:spcPts val="0"/>
              </a:spcBef>
              <a:spcAft>
                <a:spcPts val="0"/>
              </a:spcAft>
              <a:buSzPts val="1800"/>
              <a:buChar char="●"/>
            </a:pPr>
            <a:r>
              <a:rPr lang="en"/>
              <a:t>Thus far the programs we compiled for arm are executing on the x86. We should look at the assembly and figure out why that is (QEM maybe?)</a:t>
            </a:r>
            <a:endParaRPr/>
          </a:p>
          <a:p>
            <a:pPr indent="-342900" lvl="0" marL="457200" rtl="0" algn="l">
              <a:spcBef>
                <a:spcPts val="0"/>
              </a:spcBef>
              <a:spcAft>
                <a:spcPts val="0"/>
              </a:spcAft>
              <a:buSzPts val="1800"/>
              <a:buChar char="●"/>
            </a:pPr>
            <a:r>
              <a:rPr lang="en"/>
              <a:t>Amazon graviton is in aws</a:t>
            </a:r>
            <a:endParaRPr/>
          </a:p>
          <a:p>
            <a:pPr indent="-342900" lvl="0" marL="457200" rtl="0" algn="l">
              <a:spcBef>
                <a:spcPts val="0"/>
              </a:spcBef>
              <a:spcAft>
                <a:spcPts val="0"/>
              </a:spcAft>
              <a:buSzPts val="1800"/>
              <a:buChar char="●"/>
            </a:pPr>
            <a:r>
              <a:rPr lang="en"/>
              <a:t>Fugaku uses </a:t>
            </a:r>
            <a:r>
              <a:rPr lang="en"/>
              <a:t>scalable</a:t>
            </a:r>
            <a:r>
              <a:rPr lang="en"/>
              <a:t> vector extension (SVE)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p:txBody>
      </p:sp>
      <p:sp>
        <p:nvSpPr>
          <p:cNvPr id="65" name="Google Shape;65;p14"/>
          <p:cNvSpPr txBox="1"/>
          <p:nvPr>
            <p:ph idx="1" type="body"/>
          </p:nvPr>
        </p:nvSpPr>
        <p:spPr>
          <a:xfrm>
            <a:off x="311700" y="1017725"/>
            <a:ext cx="8520600" cy="3557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ARM core processors are making advancements in high performance computing.</a:t>
            </a:r>
            <a:r>
              <a:rPr lang="en"/>
              <a:t> </a:t>
            </a:r>
            <a:endParaRPr/>
          </a:p>
          <a:p>
            <a:pPr indent="-317500" lvl="1" marL="914400" rtl="0" algn="l">
              <a:spcBef>
                <a:spcPts val="0"/>
              </a:spcBef>
              <a:spcAft>
                <a:spcPts val="0"/>
              </a:spcAft>
              <a:buSzPts val="1400"/>
              <a:buChar char="○"/>
            </a:pPr>
            <a:r>
              <a:rPr lang="en"/>
              <a:t>Increased adoption of ARMs is due to their reduced power consumption and increases in performance at the upper end of the market.</a:t>
            </a:r>
            <a:endParaRPr/>
          </a:p>
          <a:p>
            <a:pPr indent="-317500" lvl="1" marL="914400" rtl="0" algn="l">
              <a:spcBef>
                <a:spcPts val="0"/>
              </a:spcBef>
              <a:spcAft>
                <a:spcPts val="0"/>
              </a:spcAft>
              <a:buSzPts val="1400"/>
              <a:buChar char="○"/>
            </a:pPr>
            <a:r>
              <a:rPr lang="en"/>
              <a:t>The suitability of ARM processors for applications in machine learning and artificial intelligence needs to be tested. </a:t>
            </a:r>
            <a:endParaRPr/>
          </a:p>
          <a:p>
            <a:pPr indent="-317500" lvl="1" marL="914400" rtl="0" algn="l">
              <a:spcBef>
                <a:spcPts val="0"/>
              </a:spcBef>
              <a:spcAft>
                <a:spcPts val="0"/>
              </a:spcAft>
              <a:buSzPts val="1400"/>
              <a:buChar char="○"/>
            </a:pPr>
            <a:r>
              <a:rPr lang="en"/>
              <a:t>Emerging technologies require high speed, low cost computing</a:t>
            </a:r>
            <a:endParaRPr/>
          </a:p>
          <a:p>
            <a:pPr indent="0" lvl="0" marL="0" rtl="0" algn="l">
              <a:spcBef>
                <a:spcPts val="1200"/>
              </a:spcBef>
              <a:spcAft>
                <a:spcPts val="0"/>
              </a:spcAft>
              <a:buNone/>
            </a:pPr>
            <a:r>
              <a:rPr b="1" lang="en"/>
              <a:t>Why is it Important?</a:t>
            </a:r>
            <a:endParaRPr b="1"/>
          </a:p>
          <a:p>
            <a:pPr indent="0" lvl="0" marL="0" rtl="0" algn="l">
              <a:spcBef>
                <a:spcPts val="1200"/>
              </a:spcBef>
              <a:spcAft>
                <a:spcPts val="1200"/>
              </a:spcAft>
              <a:buNone/>
            </a:pPr>
            <a:r>
              <a:t/>
            </a:r>
            <a:endParaRPr/>
          </a:p>
        </p:txBody>
      </p:sp>
      <p:pic>
        <p:nvPicPr>
          <p:cNvPr id="66" name="Google Shape;66;p14"/>
          <p:cNvPicPr preferRelativeResize="0"/>
          <p:nvPr/>
        </p:nvPicPr>
        <p:blipFill rotWithShape="1">
          <a:blip r:embed="rId3">
            <a:alphaModFix/>
          </a:blip>
          <a:srcRect b="0" l="0" r="0" t="5231"/>
          <a:stretch/>
        </p:blipFill>
        <p:spPr>
          <a:xfrm>
            <a:off x="2939663" y="3243975"/>
            <a:ext cx="3789499" cy="1405850"/>
          </a:xfrm>
          <a:prstGeom prst="rect">
            <a:avLst/>
          </a:prstGeom>
          <a:noFill/>
          <a:ln>
            <a:noFill/>
          </a:ln>
        </p:spPr>
      </p:pic>
      <p:pic>
        <p:nvPicPr>
          <p:cNvPr id="67" name="Google Shape;67;p14"/>
          <p:cNvPicPr preferRelativeResize="0"/>
          <p:nvPr/>
        </p:nvPicPr>
        <p:blipFill>
          <a:blip r:embed="rId4">
            <a:alphaModFix/>
          </a:blip>
          <a:stretch>
            <a:fillRect/>
          </a:stretch>
        </p:blipFill>
        <p:spPr>
          <a:xfrm>
            <a:off x="6698050" y="3021875"/>
            <a:ext cx="2386600" cy="1590649"/>
          </a:xfrm>
          <a:prstGeom prst="rect">
            <a:avLst/>
          </a:prstGeom>
          <a:noFill/>
          <a:ln>
            <a:noFill/>
          </a:ln>
        </p:spPr>
      </p:pic>
      <p:pic>
        <p:nvPicPr>
          <p:cNvPr id="68" name="Google Shape;68;p14"/>
          <p:cNvPicPr preferRelativeResize="0"/>
          <p:nvPr/>
        </p:nvPicPr>
        <p:blipFill>
          <a:blip r:embed="rId5">
            <a:alphaModFix/>
          </a:blip>
          <a:stretch>
            <a:fillRect/>
          </a:stretch>
        </p:blipFill>
        <p:spPr>
          <a:xfrm>
            <a:off x="29556" y="3431550"/>
            <a:ext cx="1025939" cy="932175"/>
          </a:xfrm>
          <a:prstGeom prst="rect">
            <a:avLst/>
          </a:prstGeom>
          <a:noFill/>
          <a:ln>
            <a:noFill/>
          </a:ln>
        </p:spPr>
      </p:pic>
      <p:pic>
        <p:nvPicPr>
          <p:cNvPr id="69" name="Google Shape;69;p14"/>
          <p:cNvPicPr preferRelativeResize="0"/>
          <p:nvPr/>
        </p:nvPicPr>
        <p:blipFill>
          <a:blip r:embed="rId6">
            <a:alphaModFix/>
          </a:blip>
          <a:stretch>
            <a:fillRect/>
          </a:stretch>
        </p:blipFill>
        <p:spPr>
          <a:xfrm>
            <a:off x="1055504" y="3476338"/>
            <a:ext cx="1124915" cy="842600"/>
          </a:xfrm>
          <a:prstGeom prst="rect">
            <a:avLst/>
          </a:prstGeom>
          <a:noFill/>
          <a:ln>
            <a:noFill/>
          </a:ln>
        </p:spPr>
      </p:pic>
      <p:pic>
        <p:nvPicPr>
          <p:cNvPr id="70" name="Google Shape;70;p14"/>
          <p:cNvPicPr preferRelativeResize="0"/>
          <p:nvPr/>
        </p:nvPicPr>
        <p:blipFill>
          <a:blip r:embed="rId7">
            <a:alphaModFix/>
          </a:blip>
          <a:stretch>
            <a:fillRect/>
          </a:stretch>
        </p:blipFill>
        <p:spPr>
          <a:xfrm>
            <a:off x="2145525" y="3462526"/>
            <a:ext cx="541874" cy="870247"/>
          </a:xfrm>
          <a:prstGeom prst="rect">
            <a:avLst/>
          </a:prstGeom>
          <a:noFill/>
          <a:ln>
            <a:noFill/>
          </a:ln>
        </p:spPr>
      </p:pic>
      <p:pic>
        <p:nvPicPr>
          <p:cNvPr id="71" name="Google Shape;71;p14"/>
          <p:cNvPicPr preferRelativeResize="0"/>
          <p:nvPr/>
        </p:nvPicPr>
        <p:blipFill>
          <a:blip r:embed="rId8">
            <a:alphaModFix/>
          </a:blip>
          <a:stretch>
            <a:fillRect/>
          </a:stretch>
        </p:blipFill>
        <p:spPr>
          <a:xfrm>
            <a:off x="1426677" y="4318950"/>
            <a:ext cx="851630" cy="72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is it Important cont.) ARM Power Consumption</a:t>
            </a:r>
            <a:endParaRPr/>
          </a:p>
        </p:txBody>
      </p:sp>
      <p:sp>
        <p:nvSpPr>
          <p:cNvPr id="77" name="Google Shape;7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Simplified instructions, standardized instruction size, minimal legacy instructions to support with hardware</a:t>
            </a:r>
            <a:endParaRPr/>
          </a:p>
          <a:p>
            <a:pPr indent="-342900" lvl="0" marL="457200" rtl="0" algn="l">
              <a:spcBef>
                <a:spcPts val="0"/>
              </a:spcBef>
              <a:spcAft>
                <a:spcPts val="0"/>
              </a:spcAft>
              <a:buSzPts val="1800"/>
              <a:buChar char="●"/>
            </a:pPr>
            <a:r>
              <a:rPr lang="en"/>
              <a:t>RISC reduces die size and transistors for processing capabilities</a:t>
            </a:r>
            <a:endParaRPr/>
          </a:p>
          <a:p>
            <a:pPr indent="-342900" lvl="0" marL="457200" rtl="0" algn="l">
              <a:spcBef>
                <a:spcPts val="0"/>
              </a:spcBef>
              <a:spcAft>
                <a:spcPts val="0"/>
              </a:spcAft>
              <a:buSzPts val="1800"/>
              <a:buChar char="●"/>
            </a:pPr>
            <a:r>
              <a:rPr lang="en"/>
              <a:t>Sleep capabilities, isolating clock from unused modules</a:t>
            </a:r>
            <a:endParaRPr/>
          </a:p>
          <a:p>
            <a:pPr indent="-342900" lvl="0" marL="457200" rtl="0" algn="l">
              <a:spcBef>
                <a:spcPts val="0"/>
              </a:spcBef>
              <a:spcAft>
                <a:spcPts val="0"/>
              </a:spcAft>
              <a:buSzPts val="1800"/>
              <a:buChar char="●"/>
            </a:pPr>
            <a:r>
              <a:rPr lang="en"/>
              <a:t>Variable clock speeds available for IO ports</a:t>
            </a:r>
            <a:endParaRPr/>
          </a:p>
        </p:txBody>
      </p:sp>
      <p:pic>
        <p:nvPicPr>
          <p:cNvPr id="78" name="Google Shape;78;p15"/>
          <p:cNvPicPr preferRelativeResize="0"/>
          <p:nvPr/>
        </p:nvPicPr>
        <p:blipFill>
          <a:blip r:embed="rId3">
            <a:alphaModFix/>
          </a:blip>
          <a:stretch>
            <a:fillRect/>
          </a:stretch>
        </p:blipFill>
        <p:spPr>
          <a:xfrm>
            <a:off x="6256100" y="2537275"/>
            <a:ext cx="2384125" cy="239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is it Important cont.) </a:t>
            </a:r>
            <a:r>
              <a:rPr lang="en"/>
              <a:t>ARM performance</a:t>
            </a:r>
            <a:endParaRPr/>
          </a:p>
        </p:txBody>
      </p:sp>
      <p:sp>
        <p:nvSpPr>
          <p:cNvPr id="84" name="Google Shape;84;p16"/>
          <p:cNvSpPr txBox="1"/>
          <p:nvPr>
            <p:ph idx="1" type="body"/>
          </p:nvPr>
        </p:nvSpPr>
        <p:spPr>
          <a:xfrm>
            <a:off x="311700" y="621550"/>
            <a:ext cx="56775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Low latency, Quicker </a:t>
            </a:r>
            <a:r>
              <a:rPr lang="en"/>
              <a:t>response</a:t>
            </a:r>
            <a:r>
              <a:rPr lang="en"/>
              <a:t> time</a:t>
            </a:r>
            <a:endParaRPr/>
          </a:p>
          <a:p>
            <a:pPr indent="-342900" lvl="0" marL="457200" rtl="0" algn="l">
              <a:spcBef>
                <a:spcPts val="0"/>
              </a:spcBef>
              <a:spcAft>
                <a:spcPts val="0"/>
              </a:spcAft>
              <a:buSzPts val="1800"/>
              <a:buChar char="●"/>
            </a:pPr>
            <a:r>
              <a:rPr lang="en"/>
              <a:t>Vanilla cortex series Ideal for embedded systems; Apple, </a:t>
            </a:r>
            <a:r>
              <a:rPr lang="en"/>
              <a:t>Qualcomm</a:t>
            </a:r>
            <a:r>
              <a:rPr lang="en"/>
              <a:t> and others expanding on architecture for more powerful computing</a:t>
            </a:r>
            <a:endParaRPr/>
          </a:p>
          <a:p>
            <a:pPr indent="-342900" lvl="0" marL="457200" rtl="0" algn="l">
              <a:spcBef>
                <a:spcPts val="0"/>
              </a:spcBef>
              <a:spcAft>
                <a:spcPts val="0"/>
              </a:spcAft>
              <a:buSzPts val="1800"/>
              <a:buChar char="●"/>
            </a:pPr>
            <a:r>
              <a:rPr lang="en"/>
              <a:t>Load store </a:t>
            </a:r>
            <a:r>
              <a:rPr lang="en"/>
              <a:t>architecture - RISC never works directly on memory</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85" name="Google Shape;85;p16"/>
          <p:cNvPicPr preferRelativeResize="0"/>
          <p:nvPr/>
        </p:nvPicPr>
        <p:blipFill>
          <a:blip r:embed="rId3">
            <a:alphaModFix/>
          </a:blip>
          <a:stretch>
            <a:fillRect/>
          </a:stretch>
        </p:blipFill>
        <p:spPr>
          <a:xfrm>
            <a:off x="5936599" y="1152475"/>
            <a:ext cx="3008801" cy="3233351"/>
          </a:xfrm>
          <a:prstGeom prst="rect">
            <a:avLst/>
          </a:prstGeom>
          <a:noFill/>
          <a:ln>
            <a:noFill/>
          </a:ln>
        </p:spPr>
      </p:pic>
      <p:pic>
        <p:nvPicPr>
          <p:cNvPr id="86" name="Google Shape;86;p16"/>
          <p:cNvPicPr preferRelativeResize="0"/>
          <p:nvPr/>
        </p:nvPicPr>
        <p:blipFill>
          <a:blip r:embed="rId4">
            <a:alphaModFix/>
          </a:blip>
          <a:stretch>
            <a:fillRect/>
          </a:stretch>
        </p:blipFill>
        <p:spPr>
          <a:xfrm>
            <a:off x="1587412" y="2825925"/>
            <a:ext cx="3126074" cy="2242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Solution</a:t>
            </a:r>
            <a:endParaRPr/>
          </a:p>
        </p:txBody>
      </p:sp>
      <p:pic>
        <p:nvPicPr>
          <p:cNvPr id="92" name="Google Shape;92;p17"/>
          <p:cNvPicPr preferRelativeResize="0"/>
          <p:nvPr/>
        </p:nvPicPr>
        <p:blipFill>
          <a:blip r:embed="rId3">
            <a:alphaModFix/>
          </a:blip>
          <a:stretch>
            <a:fillRect/>
          </a:stretch>
        </p:blipFill>
        <p:spPr>
          <a:xfrm>
            <a:off x="1047975" y="1017725"/>
            <a:ext cx="5148324" cy="3911500"/>
          </a:xfrm>
          <a:prstGeom prst="rect">
            <a:avLst/>
          </a:prstGeom>
          <a:noFill/>
          <a:ln>
            <a:noFill/>
          </a:ln>
        </p:spPr>
      </p:pic>
      <p:sp>
        <p:nvSpPr>
          <p:cNvPr id="93" name="Google Shape;93;p17"/>
          <p:cNvSpPr/>
          <p:nvPr/>
        </p:nvSpPr>
        <p:spPr>
          <a:xfrm>
            <a:off x="2532900" y="2918350"/>
            <a:ext cx="414000" cy="414000"/>
          </a:xfrm>
          <a:prstGeom prst="ellipse">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3116675" y="2571750"/>
            <a:ext cx="414000" cy="414000"/>
          </a:xfrm>
          <a:prstGeom prst="ellipse">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1510350" y="1701550"/>
            <a:ext cx="1865700" cy="1216800"/>
          </a:xfrm>
          <a:prstGeom prst="ellipse">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7"/>
          <p:cNvPicPr preferRelativeResize="0"/>
          <p:nvPr/>
        </p:nvPicPr>
        <p:blipFill>
          <a:blip r:embed="rId4">
            <a:alphaModFix/>
          </a:blip>
          <a:stretch>
            <a:fillRect/>
          </a:stretch>
        </p:blipFill>
        <p:spPr>
          <a:xfrm>
            <a:off x="6326574" y="1429713"/>
            <a:ext cx="2642900" cy="1760470"/>
          </a:xfrm>
          <a:prstGeom prst="rect">
            <a:avLst/>
          </a:prstGeom>
          <a:noFill/>
          <a:ln>
            <a:noFill/>
          </a:ln>
        </p:spPr>
      </p:pic>
      <p:cxnSp>
        <p:nvCxnSpPr>
          <p:cNvPr id="97" name="Google Shape;97;p17"/>
          <p:cNvCxnSpPr/>
          <p:nvPr/>
        </p:nvCxnSpPr>
        <p:spPr>
          <a:xfrm flipH="1">
            <a:off x="3586075" y="1951200"/>
            <a:ext cx="2743200" cy="320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200"/>
                                        <p:tgtEl>
                                          <p:spTgt spid="97"/>
                                        </p:tgtEl>
                                      </p:cBhvr>
                                    </p:animEffec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71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Solution</a:t>
            </a:r>
            <a:endParaRPr/>
          </a:p>
        </p:txBody>
      </p:sp>
      <p:pic>
        <p:nvPicPr>
          <p:cNvPr id="103" name="Google Shape;103;p18"/>
          <p:cNvPicPr preferRelativeResize="0"/>
          <p:nvPr/>
        </p:nvPicPr>
        <p:blipFill>
          <a:blip r:embed="rId3">
            <a:alphaModFix/>
          </a:blip>
          <a:stretch>
            <a:fillRect/>
          </a:stretch>
        </p:blipFill>
        <p:spPr>
          <a:xfrm>
            <a:off x="198400" y="504670"/>
            <a:ext cx="8633901" cy="4489306"/>
          </a:xfrm>
          <a:prstGeom prst="rect">
            <a:avLst/>
          </a:prstGeom>
          <a:noFill/>
          <a:ln>
            <a:noFill/>
          </a:ln>
        </p:spPr>
      </p:pic>
      <p:sp>
        <p:nvSpPr>
          <p:cNvPr id="104" name="Google Shape;104;p18"/>
          <p:cNvSpPr/>
          <p:nvPr/>
        </p:nvSpPr>
        <p:spPr>
          <a:xfrm>
            <a:off x="1040800" y="1906450"/>
            <a:ext cx="1273800" cy="20862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7314925" y="504675"/>
            <a:ext cx="1624200" cy="43317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Milestones and Epics</a:t>
            </a:r>
            <a:endParaRPr/>
          </a:p>
        </p:txBody>
      </p:sp>
      <p:pic>
        <p:nvPicPr>
          <p:cNvPr id="111" name="Google Shape;111;p19"/>
          <p:cNvPicPr preferRelativeResize="0"/>
          <p:nvPr/>
        </p:nvPicPr>
        <p:blipFill>
          <a:blip r:embed="rId3">
            <a:alphaModFix/>
          </a:blip>
          <a:stretch>
            <a:fillRect/>
          </a:stretch>
        </p:blipFill>
        <p:spPr>
          <a:xfrm>
            <a:off x="152400" y="1194413"/>
            <a:ext cx="8839200" cy="2557693"/>
          </a:xfrm>
          <a:prstGeom prst="rect">
            <a:avLst/>
          </a:prstGeom>
          <a:noFill/>
          <a:ln>
            <a:noFill/>
          </a:ln>
        </p:spPr>
      </p:pic>
      <p:sp>
        <p:nvSpPr>
          <p:cNvPr id="112" name="Google Shape;112;p19"/>
          <p:cNvSpPr/>
          <p:nvPr/>
        </p:nvSpPr>
        <p:spPr>
          <a:xfrm>
            <a:off x="212750" y="3928800"/>
            <a:ext cx="3041400" cy="4140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Picking ARM processor</a:t>
            </a:r>
            <a:endParaRPr/>
          </a:p>
        </p:txBody>
      </p:sp>
      <p:sp>
        <p:nvSpPr>
          <p:cNvPr id="113" name="Google Shape;113;p19"/>
          <p:cNvSpPr/>
          <p:nvPr/>
        </p:nvSpPr>
        <p:spPr>
          <a:xfrm>
            <a:off x="1821050" y="4422450"/>
            <a:ext cx="4108500" cy="414000"/>
          </a:xfrm>
          <a:prstGeom prst="rect">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Physical integration of ARM with cluster</a:t>
            </a:r>
            <a:endParaRPr/>
          </a:p>
        </p:txBody>
      </p:sp>
      <p:sp>
        <p:nvSpPr>
          <p:cNvPr id="114" name="Google Shape;114;p19"/>
          <p:cNvSpPr/>
          <p:nvPr/>
        </p:nvSpPr>
        <p:spPr>
          <a:xfrm>
            <a:off x="4572000" y="3928800"/>
            <a:ext cx="2679300" cy="4140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Integrate new node into Cluster’s API</a:t>
            </a:r>
            <a:endParaRPr/>
          </a:p>
        </p:txBody>
      </p:sp>
      <p:cxnSp>
        <p:nvCxnSpPr>
          <p:cNvPr id="115" name="Google Shape;115;p19"/>
          <p:cNvCxnSpPr/>
          <p:nvPr/>
        </p:nvCxnSpPr>
        <p:spPr>
          <a:xfrm>
            <a:off x="7362675" y="445025"/>
            <a:ext cx="31800" cy="4506600"/>
          </a:xfrm>
          <a:prstGeom prst="straightConnector1">
            <a:avLst/>
          </a:prstGeom>
          <a:noFill/>
          <a:ln cap="flat" cmpd="sng" w="28575">
            <a:solidFill>
              <a:schemeClr val="dk2"/>
            </a:solidFill>
            <a:prstDash val="dash"/>
            <a:round/>
            <a:headEnd len="med" w="med" type="none"/>
            <a:tailEnd len="med" w="med" type="none"/>
          </a:ln>
        </p:spPr>
      </p:cxnSp>
      <p:sp>
        <p:nvSpPr>
          <p:cNvPr id="116" name="Google Shape;116;p19"/>
          <p:cNvSpPr/>
          <p:nvPr/>
        </p:nvSpPr>
        <p:spPr>
          <a:xfrm>
            <a:off x="3143900" y="1565400"/>
            <a:ext cx="1462800" cy="931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nvSpPr>
        <p:spPr>
          <a:xfrm>
            <a:off x="2851300" y="1211350"/>
            <a:ext cx="128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We are here</a:t>
            </a:r>
            <a:endParaRPr sz="1200">
              <a:solidFill>
                <a:schemeClr val="dk2"/>
              </a:solidFill>
              <a:latin typeface="Proxima Nova"/>
              <a:ea typeface="Proxima Nova"/>
              <a:cs typeface="Proxima Nova"/>
              <a:sym typeface="Proxima Nova"/>
            </a:endParaRPr>
          </a:p>
        </p:txBody>
      </p:sp>
      <p:sp>
        <p:nvSpPr>
          <p:cNvPr id="118" name="Google Shape;118;p19"/>
          <p:cNvSpPr/>
          <p:nvPr/>
        </p:nvSpPr>
        <p:spPr>
          <a:xfrm>
            <a:off x="2426200" y="2431925"/>
            <a:ext cx="425100" cy="22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19"/>
          <p:cNvCxnSpPr/>
          <p:nvPr/>
        </p:nvCxnSpPr>
        <p:spPr>
          <a:xfrm>
            <a:off x="2426200" y="2543375"/>
            <a:ext cx="425100" cy="0"/>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19"/>
          <p:cNvCxnSpPr/>
          <p:nvPr/>
        </p:nvCxnSpPr>
        <p:spPr>
          <a:xfrm>
            <a:off x="152400" y="1029663"/>
            <a:ext cx="55500" cy="2887200"/>
          </a:xfrm>
          <a:prstGeom prst="straightConnector1">
            <a:avLst/>
          </a:prstGeom>
          <a:noFill/>
          <a:ln cap="flat" cmpd="sng" w="28575">
            <a:solidFill>
              <a:srgbClr val="00FF00"/>
            </a:solidFill>
            <a:prstDash val="dash"/>
            <a:round/>
            <a:headEnd len="med" w="med" type="none"/>
            <a:tailEnd len="med" w="med" type="none"/>
          </a:ln>
        </p:spPr>
      </p:cxnSp>
      <p:cxnSp>
        <p:nvCxnSpPr>
          <p:cNvPr id="121" name="Google Shape;121;p19"/>
          <p:cNvCxnSpPr/>
          <p:nvPr/>
        </p:nvCxnSpPr>
        <p:spPr>
          <a:xfrm>
            <a:off x="3165750" y="1077375"/>
            <a:ext cx="300" cy="2828400"/>
          </a:xfrm>
          <a:prstGeom prst="straightConnector1">
            <a:avLst/>
          </a:prstGeom>
          <a:noFill/>
          <a:ln cap="flat" cmpd="sng" w="28575">
            <a:solidFill>
              <a:srgbClr val="00FF00"/>
            </a:solidFill>
            <a:prstDash val="dash"/>
            <a:round/>
            <a:headEnd len="med" w="med" type="none"/>
            <a:tailEnd len="med" w="med" type="none"/>
          </a:ln>
        </p:spPr>
      </p:cxnSp>
      <p:cxnSp>
        <p:nvCxnSpPr>
          <p:cNvPr id="122" name="Google Shape;122;p19"/>
          <p:cNvCxnSpPr/>
          <p:nvPr/>
        </p:nvCxnSpPr>
        <p:spPr>
          <a:xfrm>
            <a:off x="1686675" y="1059063"/>
            <a:ext cx="300" cy="2828400"/>
          </a:xfrm>
          <a:prstGeom prst="straightConnector1">
            <a:avLst/>
          </a:prstGeom>
          <a:noFill/>
          <a:ln cap="flat" cmpd="sng" w="28575">
            <a:solidFill>
              <a:schemeClr val="accent4"/>
            </a:solidFill>
            <a:prstDash val="dash"/>
            <a:round/>
            <a:headEnd len="med" w="med" type="none"/>
            <a:tailEnd len="med" w="med" type="none"/>
          </a:ln>
        </p:spPr>
      </p:cxnSp>
      <p:cxnSp>
        <p:nvCxnSpPr>
          <p:cNvPr id="123" name="Google Shape;123;p19"/>
          <p:cNvCxnSpPr/>
          <p:nvPr/>
        </p:nvCxnSpPr>
        <p:spPr>
          <a:xfrm flipH="1">
            <a:off x="5911900" y="1066300"/>
            <a:ext cx="8100" cy="2821200"/>
          </a:xfrm>
          <a:prstGeom prst="straightConnector1">
            <a:avLst/>
          </a:prstGeom>
          <a:noFill/>
          <a:ln cap="flat" cmpd="sng" w="28575">
            <a:solidFill>
              <a:schemeClr val="accent4"/>
            </a:solidFill>
            <a:prstDash val="dash"/>
            <a:round/>
            <a:headEnd len="med" w="med" type="none"/>
            <a:tailEnd len="med" w="med" type="none"/>
          </a:ln>
        </p:spPr>
      </p:cxnSp>
      <p:cxnSp>
        <p:nvCxnSpPr>
          <p:cNvPr id="124" name="Google Shape;124;p19"/>
          <p:cNvCxnSpPr/>
          <p:nvPr/>
        </p:nvCxnSpPr>
        <p:spPr>
          <a:xfrm flipH="1">
            <a:off x="4534925" y="1062675"/>
            <a:ext cx="8100" cy="2821200"/>
          </a:xfrm>
          <a:prstGeom prst="straightConnector1">
            <a:avLst/>
          </a:prstGeom>
          <a:noFill/>
          <a:ln cap="flat" cmpd="sng" w="28575">
            <a:solidFill>
              <a:srgbClr val="FF00FF"/>
            </a:solidFill>
            <a:prstDash val="dash"/>
            <a:round/>
            <a:headEnd len="med" w="med" type="none"/>
            <a:tailEnd len="med" w="med" type="none"/>
          </a:ln>
        </p:spPr>
      </p:cxnSp>
      <p:cxnSp>
        <p:nvCxnSpPr>
          <p:cNvPr id="125" name="Google Shape;125;p19"/>
          <p:cNvCxnSpPr/>
          <p:nvPr/>
        </p:nvCxnSpPr>
        <p:spPr>
          <a:xfrm flipH="1">
            <a:off x="7225200" y="1062663"/>
            <a:ext cx="8100" cy="2821200"/>
          </a:xfrm>
          <a:prstGeom prst="straightConnector1">
            <a:avLst/>
          </a:prstGeom>
          <a:noFill/>
          <a:ln cap="flat" cmpd="sng" w="28575">
            <a:solidFill>
              <a:srgbClr val="FF00FF"/>
            </a:solidFill>
            <a:prstDash val="dash"/>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7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1"/>
                                        </p:tgtEl>
                                      </p:cBhvr>
                                    </p:animEffect>
                                    <p:set>
                                      <p:cBhvr>
                                        <p:cTn dur="1" fill="hold">
                                          <p:stCondLst>
                                            <p:cond delay="1000"/>
                                          </p:stCondLst>
                                        </p:cTn>
                                        <p:tgtEl>
                                          <p:spTgt spid="1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xit" presetID="10" presetSubtype="0">
                                  <p:stCondLst>
                                    <p:cond delay="0"/>
                                  </p:stCondLst>
                                  <p:childTnLst>
                                    <p:animEffect filter="fade" transition="out">
                                      <p:cBhvr>
                                        <p:cTn dur="1000"/>
                                        <p:tgtEl>
                                          <p:spTgt spid="120"/>
                                        </p:tgtEl>
                                      </p:cBhvr>
                                    </p:animEffect>
                                    <p:set>
                                      <p:cBhvr>
                                        <p:cTn dur="1" fill="hold">
                                          <p:stCondLst>
                                            <p:cond delay="1000"/>
                                          </p:stCondLst>
                                        </p:cTn>
                                        <p:tgtEl>
                                          <p:spTgt spid="1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3"/>
                                        </p:tgtEl>
                                      </p:cBhvr>
                                    </p:animEffect>
                                    <p:set>
                                      <p:cBhvr>
                                        <p:cTn dur="1" fill="hold">
                                          <p:stCondLst>
                                            <p:cond delay="1000"/>
                                          </p:stCondLst>
                                        </p:cTn>
                                        <p:tgtEl>
                                          <p:spTgt spid="12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xit" presetID="10" presetSubtype="0">
                                  <p:stCondLst>
                                    <p:cond delay="0"/>
                                  </p:stCondLst>
                                  <p:childTnLst>
                                    <p:animEffect filter="fade" transition="out">
                                      <p:cBhvr>
                                        <p:cTn dur="1000"/>
                                        <p:tgtEl>
                                          <p:spTgt spid="122"/>
                                        </p:tgtEl>
                                      </p:cBhvr>
                                    </p:animEffect>
                                    <p:set>
                                      <p:cBhvr>
                                        <p:cTn dur="1" fill="hold">
                                          <p:stCondLst>
                                            <p:cond delay="1000"/>
                                          </p:stCondLst>
                                        </p:cTn>
                                        <p:tgtEl>
                                          <p:spTgt spid="1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Prototyping Requirements</a:t>
            </a:r>
            <a:endParaRPr/>
          </a:p>
        </p:txBody>
      </p:sp>
      <p:sp>
        <p:nvSpPr>
          <p:cNvPr id="131" name="Google Shape;13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Login node must be able to cross compile code</a:t>
            </a:r>
            <a:endParaRPr/>
          </a:p>
          <a:p>
            <a:pPr indent="-342900" lvl="0" marL="457200" rtl="0" algn="l">
              <a:spcBef>
                <a:spcPts val="0"/>
              </a:spcBef>
              <a:spcAft>
                <a:spcPts val="0"/>
              </a:spcAft>
              <a:buSzPts val="1800"/>
              <a:buChar char="●"/>
            </a:pPr>
            <a:r>
              <a:rPr lang="en"/>
              <a:t>ARM node must be able to access cross compiled binaries</a:t>
            </a:r>
            <a:endParaRPr/>
          </a:p>
          <a:p>
            <a:pPr indent="-342900" lvl="0" marL="457200" rtl="0" algn="l">
              <a:spcBef>
                <a:spcPts val="0"/>
              </a:spcBef>
              <a:spcAft>
                <a:spcPts val="0"/>
              </a:spcAft>
              <a:buSzPts val="1800"/>
              <a:buChar char="●"/>
            </a:pPr>
            <a:r>
              <a:rPr lang="en"/>
              <a:t>ARM node must have sufficient RAM and cores</a:t>
            </a:r>
            <a:endParaRPr/>
          </a:p>
          <a:p>
            <a:pPr indent="-342900" lvl="0" marL="457200" rtl="0" algn="l">
              <a:spcBef>
                <a:spcPts val="0"/>
              </a:spcBef>
              <a:spcAft>
                <a:spcPts val="0"/>
              </a:spcAft>
              <a:buSzPts val="1800"/>
              <a:buChar char="●"/>
            </a:pPr>
            <a:r>
              <a:rPr lang="en"/>
              <a:t>Return outputs to login node</a:t>
            </a:r>
            <a:endParaRPr/>
          </a:p>
          <a:p>
            <a:pPr indent="-342900" lvl="0" marL="457200" rtl="0" algn="l">
              <a:spcBef>
                <a:spcPts val="0"/>
              </a:spcBef>
              <a:spcAft>
                <a:spcPts val="0"/>
              </a:spcAft>
              <a:buSzPts val="1800"/>
              <a:buChar char="●"/>
            </a:pPr>
            <a:r>
              <a:rPr lang="en"/>
              <a:t>Compare runtimes of various tasks (floating point math, etc)</a:t>
            </a:r>
            <a:endParaRPr/>
          </a:p>
          <a:p>
            <a:pPr indent="-317500" lvl="1" marL="914400" rtl="0" algn="l">
              <a:spcBef>
                <a:spcPts val="0"/>
              </a:spcBef>
              <a:spcAft>
                <a:spcPts val="0"/>
              </a:spcAft>
              <a:buSzPts val="1400"/>
              <a:buChar char="○"/>
            </a:pPr>
            <a:r>
              <a:rPr lang="en"/>
              <a:t>Quantified results in the form of </a:t>
            </a:r>
            <a:r>
              <a:rPr lang="en"/>
              <a:t>bench test</a:t>
            </a:r>
            <a:r>
              <a:rPr lang="en"/>
              <a:t> outputs</a:t>
            </a:r>
            <a:endParaRPr/>
          </a:p>
          <a:p>
            <a:pPr indent="-317500" lvl="1" marL="914400" rtl="0" algn="l">
              <a:spcBef>
                <a:spcPts val="0"/>
              </a:spcBef>
              <a:spcAft>
                <a:spcPts val="0"/>
              </a:spcAft>
              <a:buSzPts val="1400"/>
              <a:buChar char="○"/>
            </a:pPr>
            <a:r>
              <a:rPr lang="en"/>
              <a:t>Tools: c/c++, python/anaconda, GNU-ARM cross compiler, runtime counters in program, NFS, SSH, Linux, Unix, ANSIBENCH, GPROF</a:t>
            </a:r>
            <a:endParaRPr/>
          </a:p>
          <a:p>
            <a:pPr indent="-342900" lvl="0" marL="457200" rtl="0" algn="l">
              <a:spcBef>
                <a:spcPts val="0"/>
              </a:spcBef>
              <a:spcAft>
                <a:spcPts val="0"/>
              </a:spcAft>
              <a:buSzPts val="1800"/>
              <a:buChar char="●"/>
            </a:pPr>
            <a:r>
              <a:rPr lang="en"/>
              <a:t>Must be targetable by Slurm (must only pick for ARM compatible binaries)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1"/>
          <p:cNvPicPr preferRelativeResize="0"/>
          <p:nvPr/>
        </p:nvPicPr>
        <p:blipFill>
          <a:blip r:embed="rId3">
            <a:alphaModFix/>
          </a:blip>
          <a:stretch>
            <a:fillRect/>
          </a:stretch>
        </p:blipFill>
        <p:spPr>
          <a:xfrm>
            <a:off x="4108175" y="939501"/>
            <a:ext cx="4065172" cy="2288624"/>
          </a:xfrm>
          <a:prstGeom prst="rect">
            <a:avLst/>
          </a:prstGeom>
          <a:noFill/>
          <a:ln>
            <a:noFill/>
          </a:ln>
        </p:spPr>
      </p:pic>
      <p:sp>
        <p:nvSpPr>
          <p:cNvPr id="137" name="Google Shape;137;p21"/>
          <p:cNvSpPr txBox="1"/>
          <p:nvPr>
            <p:ph type="title"/>
          </p:nvPr>
        </p:nvSpPr>
        <p:spPr>
          <a:xfrm>
            <a:off x="227325" y="160838"/>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Pi-Based Prototyping</a:t>
            </a:r>
            <a:endParaRPr/>
          </a:p>
        </p:txBody>
      </p:sp>
      <p:pic>
        <p:nvPicPr>
          <p:cNvPr id="138" name="Google Shape;138;p21"/>
          <p:cNvPicPr preferRelativeResize="0"/>
          <p:nvPr/>
        </p:nvPicPr>
        <p:blipFill rotWithShape="1">
          <a:blip r:embed="rId4">
            <a:alphaModFix/>
          </a:blip>
          <a:srcRect b="0" l="0" r="8617" t="0"/>
          <a:stretch/>
        </p:blipFill>
        <p:spPr>
          <a:xfrm>
            <a:off x="1869988" y="3838338"/>
            <a:ext cx="5404025" cy="963450"/>
          </a:xfrm>
          <a:prstGeom prst="rect">
            <a:avLst/>
          </a:prstGeom>
          <a:noFill/>
          <a:ln>
            <a:noFill/>
          </a:ln>
        </p:spPr>
      </p:pic>
      <p:pic>
        <p:nvPicPr>
          <p:cNvPr id="139" name="Google Shape;139;p21"/>
          <p:cNvPicPr preferRelativeResize="0"/>
          <p:nvPr/>
        </p:nvPicPr>
        <p:blipFill>
          <a:blip r:embed="rId5">
            <a:alphaModFix/>
          </a:blip>
          <a:stretch>
            <a:fillRect/>
          </a:stretch>
        </p:blipFill>
        <p:spPr>
          <a:xfrm>
            <a:off x="583775" y="1180250"/>
            <a:ext cx="2838450" cy="2047875"/>
          </a:xfrm>
          <a:prstGeom prst="rect">
            <a:avLst/>
          </a:prstGeom>
          <a:noFill/>
          <a:ln>
            <a:noFill/>
          </a:ln>
        </p:spPr>
      </p:pic>
      <p:sp>
        <p:nvSpPr>
          <p:cNvPr id="140" name="Google Shape;140;p21"/>
          <p:cNvSpPr/>
          <p:nvPr/>
        </p:nvSpPr>
        <p:spPr>
          <a:xfrm>
            <a:off x="0" y="3228125"/>
            <a:ext cx="4108500" cy="414000"/>
          </a:xfrm>
          <a:prstGeom prst="rect">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Physical integration of ARM with cluster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