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9" r:id="rId2"/>
  </p:sldIdLst>
  <p:sldSz cx="36576000" cy="2743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492DC9-222D-41DE-51C4-7CC88948EEC1}" v="201" dt="2023-12-07T01:36:21.992"/>
    <p1510:client id="{116B52AA-CB0C-B354-1790-EBD17019492A}" v="2123" dt="2023-12-07T04:59:14.127"/>
    <p1510:client id="{38C045AB-1EB7-676A-6513-CA80DB5BF535}" v="1224" dt="2023-12-04T19:49:41.096"/>
    <p1510:client id="{45960912-2886-4FCB-46DD-1264217ED280}" v="26" dt="2023-12-04T19:52:01.152"/>
    <p1510:client id="{4B64EA83-60EA-09EA-05D0-98DE8F67C84A}" v="15" dt="2023-12-04T20:18:48.114"/>
    <p1510:client id="{87A244C8-D415-92BD-7EE8-DDFFC4D7787D}" v="802" dt="2023-12-07T06:22:09.097"/>
    <p1510:client id="{98C732B3-B30E-DC90-47E6-02B227072A1A}" v="385" dt="2023-12-07T17:31:25.009"/>
    <p1510:client id="{9DE362A4-97E3-4F3E-837C-316FF2CBDC16}" v="521" dt="2023-12-04T18:56:42.312"/>
    <p1510:client id="{A11702E1-6781-FD21-87FD-006CC87D88AE}" v="4" dt="2023-12-04T19:50:43.549"/>
    <p1510:client id="{A3480793-5B7A-B358-85F4-B16D76ECF44F}" v="681" dt="2023-12-07T17:31:28.270"/>
    <p1510:client id="{C65F70F8-F1C5-7D35-9992-B77DFC42C74C}" v="564" dt="2023-12-07T14:28:00.722"/>
    <p1510:client id="{D8C19419-CFC8-9F61-C358-0EDA2DBA920B}" v="69" dt="2023-12-05T16:34:30.558"/>
    <p1510:client id="{D9670CCC-26C9-7A90-A1B2-95D01A8E92AF}" v="2567" dt="2023-12-06T23:02:42.580"/>
    <p1510:client id="{DD0EA641-B99E-8D9A-B168-3EA5BF364E5F}" v="532" dt="2023-12-05T23:17:39.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 d="100"/>
          <a:sy n="20" d="100"/>
        </p:scale>
        <p:origin x="15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AAB72-8EA8-4AAE-A16C-AE126AE9ECE3}" type="datetimeFigureOut">
              <a:t>12/7/2023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A61437-E9D8-491B-A9A7-283D4846F235}" type="slidenum">
              <a:t>‹#›</a:t>
            </a:fld>
            <a:endParaRPr lang="en-US"/>
          </a:p>
        </p:txBody>
      </p:sp>
    </p:spTree>
    <p:extLst>
      <p:ext uri="{BB962C8B-B14F-4D97-AF65-F5344CB8AC3E}">
        <p14:creationId xmlns:p14="http://schemas.microsoft.com/office/powerpoint/2010/main" val="2238784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CC18EF-A61F-ACC2-FBB7-0D2308910C73}"/>
              </a:ext>
            </a:extLst>
          </p:cNvPr>
          <p:cNvSpPr>
            <a:spLocks noGrp="1" noChangeArrowheads="1"/>
          </p:cNvSpPr>
          <p:nvPr>
            <p:ph type="sldNum" sz="quarter" idx="5"/>
          </p:nvPr>
        </p:nvSpPr>
        <p:spPr>
          <a:ln/>
        </p:spPr>
        <p:txBody>
          <a:bodyPr/>
          <a:lstStyle/>
          <a:p>
            <a:fld id="{2E13AD59-BBE0-432B-A1F5-8FB7E7CDAAEE}" type="slidenum">
              <a:rPr lang="en-US" altLang="en-US"/>
              <a:pPr/>
              <a:t>1</a:t>
            </a:fld>
            <a:endParaRPr lang="en-US" altLang="en-US"/>
          </a:p>
        </p:txBody>
      </p:sp>
      <p:sp>
        <p:nvSpPr>
          <p:cNvPr id="4098" name="Rectangle 2">
            <a:extLst>
              <a:ext uri="{FF2B5EF4-FFF2-40B4-BE49-F238E27FC236}">
                <a16:creationId xmlns:a16="http://schemas.microsoft.com/office/drawing/2014/main" id="{192D48FC-1885-D318-6AA8-6672FD97459F}"/>
              </a:ext>
            </a:extLst>
          </p:cNvPr>
          <p:cNvSpPr>
            <a:spLocks noGrp="1" noRot="1" noChangeAspect="1" noChangeArrowheads="1" noTextEdit="1"/>
          </p:cNvSpPr>
          <p:nvPr>
            <p:ph type="sldImg"/>
          </p:nvPr>
        </p:nvSpPr>
        <p:spPr>
          <a:xfrm>
            <a:off x="1173163" y="696913"/>
            <a:ext cx="4640262" cy="3481387"/>
          </a:xfrm>
          <a:ln/>
        </p:spPr>
      </p:sp>
      <p:sp>
        <p:nvSpPr>
          <p:cNvPr id="4099" name="Rectangle 3">
            <a:extLst>
              <a:ext uri="{FF2B5EF4-FFF2-40B4-BE49-F238E27FC236}">
                <a16:creationId xmlns:a16="http://schemas.microsoft.com/office/drawing/2014/main" id="{32DD97BA-38CE-C8E7-463C-A2D8A75E156D}"/>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4572000" y="14408152"/>
            <a:ext cx="27432000" cy="662304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77976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69858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3020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54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495552" y="18357858"/>
            <a:ext cx="31546800" cy="600074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98631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14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16600" y="7302500"/>
            <a:ext cx="1554480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34382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9867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0867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3281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5549564" y="3949706"/>
            <a:ext cx="18516600" cy="194945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63177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26810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12/7/2023</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812222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Line 6">
            <a:extLst>
              <a:ext uri="{FF2B5EF4-FFF2-40B4-BE49-F238E27FC236}">
                <a16:creationId xmlns:a16="http://schemas.microsoft.com/office/drawing/2014/main" id="{41B7B077-AD2B-AED9-7BFE-96154FB39A50}"/>
              </a:ext>
            </a:extLst>
          </p:cNvPr>
          <p:cNvSpPr>
            <a:spLocks noChangeShapeType="1"/>
          </p:cNvSpPr>
          <p:nvPr/>
        </p:nvSpPr>
        <p:spPr bwMode="auto">
          <a:xfrm>
            <a:off x="2007789" y="4067473"/>
            <a:ext cx="32343231" cy="0"/>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18887" name="Text Box 2503">
            <a:extLst>
              <a:ext uri="{FF2B5EF4-FFF2-40B4-BE49-F238E27FC236}">
                <a16:creationId xmlns:a16="http://schemas.microsoft.com/office/drawing/2014/main" id="{0C6D18AF-A0D7-DDBF-EFA5-73FB12A8CD64}"/>
              </a:ext>
            </a:extLst>
          </p:cNvPr>
          <p:cNvSpPr txBox="1">
            <a:spLocks noChangeArrowheads="1"/>
          </p:cNvSpPr>
          <p:nvPr/>
        </p:nvSpPr>
        <p:spPr bwMode="auto">
          <a:xfrm>
            <a:off x="12848752" y="11585179"/>
            <a:ext cx="10010243" cy="1005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p>
            <a:pPr algn="ctr">
              <a:spcBef>
                <a:spcPct val="0"/>
              </a:spcBef>
            </a:pPr>
            <a:r>
              <a:rPr lang="en-US" altLang="en-US" sz="4000" i="1">
                <a:latin typeface="Arial Black"/>
              </a:rPr>
              <a:t>Benchmark Testing Results</a:t>
            </a:r>
            <a:endParaRPr lang="en-US" altLang="en-US" sz="3200" i="1">
              <a:latin typeface="Arial Black"/>
              <a:cs typeface="Calibri" panose="020F0502020204030204"/>
            </a:endParaRPr>
          </a:p>
        </p:txBody>
      </p:sp>
      <p:sp>
        <p:nvSpPr>
          <p:cNvPr id="5387" name="Text Box 1291">
            <a:extLst>
              <a:ext uri="{FF2B5EF4-FFF2-40B4-BE49-F238E27FC236}">
                <a16:creationId xmlns:a16="http://schemas.microsoft.com/office/drawing/2014/main" id="{FBDE4427-661F-68FC-8614-8DEA513C3530}"/>
              </a:ext>
            </a:extLst>
          </p:cNvPr>
          <p:cNvSpPr txBox="1">
            <a:spLocks noChangeArrowheads="1"/>
          </p:cNvSpPr>
          <p:nvPr/>
        </p:nvSpPr>
        <p:spPr bwMode="auto">
          <a:xfrm>
            <a:off x="12794553" y="4076380"/>
            <a:ext cx="5176552" cy="800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694" tIns="42847" rIns="85694" bIns="42847" anchor="t"/>
          <a:lstStyle/>
          <a:p>
            <a:pPr eaLnBrk="0" hangingPunct="0">
              <a:spcBef>
                <a:spcPct val="0"/>
              </a:spcBef>
            </a:pPr>
            <a:r>
              <a:rPr lang="en-US" altLang="en-US" sz="4000" i="1">
                <a:latin typeface="Arial Black"/>
              </a:rPr>
              <a:t>Design Approach</a:t>
            </a:r>
            <a:endParaRPr lang="en-US" altLang="en-US" sz="4000" i="1">
              <a:latin typeface="Arial Black" panose="020B0A04020102020204" pitchFamily="34" charset="0"/>
            </a:endParaRPr>
          </a:p>
        </p:txBody>
      </p:sp>
      <p:sp>
        <p:nvSpPr>
          <p:cNvPr id="2050" name="Line 2">
            <a:extLst>
              <a:ext uri="{FF2B5EF4-FFF2-40B4-BE49-F238E27FC236}">
                <a16:creationId xmlns:a16="http://schemas.microsoft.com/office/drawing/2014/main" id="{8ED1ACA2-59C9-B463-CF66-5D19A169D61C}"/>
              </a:ext>
            </a:extLst>
          </p:cNvPr>
          <p:cNvSpPr>
            <a:spLocks noChangeShapeType="1"/>
          </p:cNvSpPr>
          <p:nvPr/>
        </p:nvSpPr>
        <p:spPr bwMode="auto">
          <a:xfrm>
            <a:off x="2007789" y="1076028"/>
            <a:ext cx="32343231" cy="0"/>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2052" name="Line 4">
            <a:extLst>
              <a:ext uri="{FF2B5EF4-FFF2-40B4-BE49-F238E27FC236}">
                <a16:creationId xmlns:a16="http://schemas.microsoft.com/office/drawing/2014/main" id="{DD3862F7-DA3B-16AB-CF6D-34F28DCD3BFD}"/>
              </a:ext>
            </a:extLst>
          </p:cNvPr>
          <p:cNvSpPr>
            <a:spLocks noChangeShapeType="1"/>
          </p:cNvSpPr>
          <p:nvPr/>
        </p:nvSpPr>
        <p:spPr bwMode="auto">
          <a:xfrm>
            <a:off x="2007789" y="1076028"/>
            <a:ext cx="0" cy="25411841"/>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2053" name="Line 5">
            <a:extLst>
              <a:ext uri="{FF2B5EF4-FFF2-40B4-BE49-F238E27FC236}">
                <a16:creationId xmlns:a16="http://schemas.microsoft.com/office/drawing/2014/main" id="{DA275C4D-418A-56DC-3E7B-65BEE76594EE}"/>
              </a:ext>
            </a:extLst>
          </p:cNvPr>
          <p:cNvSpPr>
            <a:spLocks noChangeShapeType="1"/>
          </p:cNvSpPr>
          <p:nvPr/>
        </p:nvSpPr>
        <p:spPr bwMode="auto">
          <a:xfrm>
            <a:off x="34351020" y="1076028"/>
            <a:ext cx="0" cy="25411841"/>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2057" name="Rectangle 9">
            <a:extLst>
              <a:ext uri="{FF2B5EF4-FFF2-40B4-BE49-F238E27FC236}">
                <a16:creationId xmlns:a16="http://schemas.microsoft.com/office/drawing/2014/main" id="{C6BE918B-BEA7-3325-394B-051DEA181C1A}"/>
              </a:ext>
            </a:extLst>
          </p:cNvPr>
          <p:cNvSpPr>
            <a:spLocks noChangeArrowheads="1"/>
          </p:cNvSpPr>
          <p:nvPr/>
        </p:nvSpPr>
        <p:spPr bwMode="auto">
          <a:xfrm>
            <a:off x="9929813" y="1076028"/>
            <a:ext cx="16716375" cy="2991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5694" tIns="42847" rIns="85694" bIns="42847" anchor="ctr" anchorCtr="1"/>
          <a:lstStyle/>
          <a:p>
            <a:pPr algn="ctr">
              <a:buFont typeface="Wingdings" panose="05000000000000000000" pitchFamily="2" charset="2"/>
            </a:pPr>
            <a:r>
              <a:rPr lang="en-US" altLang="en-US" sz="5050" b="1" i="1">
                <a:latin typeface="Arial"/>
                <a:cs typeface="Arial"/>
              </a:rPr>
              <a:t>ARM-Based Coprocessor</a:t>
            </a:r>
          </a:p>
          <a:p>
            <a:pPr algn="ctr"/>
            <a:r>
              <a:rPr lang="en-US" altLang="en-US" sz="3200" b="1">
                <a:latin typeface="Arial"/>
                <a:cs typeface="Times New Roman"/>
              </a:rPr>
              <a:t>B. High, C. </a:t>
            </a:r>
            <a:r>
              <a:rPr lang="en-US" altLang="en-US" sz="3200" b="1" err="1">
                <a:latin typeface="Arial"/>
                <a:cs typeface="Times New Roman"/>
              </a:rPr>
              <a:t>Bakum</a:t>
            </a:r>
            <a:r>
              <a:rPr lang="en-US" altLang="en-US" sz="3200" b="1">
                <a:latin typeface="Arial"/>
                <a:cs typeface="Times New Roman"/>
              </a:rPr>
              <a:t>, N. Antonio</a:t>
            </a:r>
          </a:p>
          <a:p>
            <a:pPr algn="ctr"/>
            <a:r>
              <a:rPr lang="en-US" sz="3200" b="1">
                <a:latin typeface="Arial"/>
                <a:cs typeface="Arial"/>
              </a:rPr>
              <a:t>Coordinator: Dr. Maryam </a:t>
            </a:r>
            <a:r>
              <a:rPr lang="en-US" sz="3200" b="1" err="1">
                <a:latin typeface="Arial"/>
                <a:cs typeface="Arial"/>
              </a:rPr>
              <a:t>Alibeik</a:t>
            </a:r>
            <a:r>
              <a:rPr lang="en-US" sz="3200" b="1">
                <a:latin typeface="Arial"/>
                <a:cs typeface="Arial"/>
              </a:rPr>
              <a:t>, Advisor: Dr. Joseph Picone</a:t>
            </a:r>
          </a:p>
          <a:p>
            <a:pPr algn="ctr"/>
            <a:r>
              <a:rPr lang="en-US" sz="3200" b="1">
                <a:latin typeface="Arial"/>
                <a:cs typeface="Arial"/>
              </a:rPr>
              <a:t>Temple University</a:t>
            </a:r>
            <a:endParaRPr lang="en-US"/>
          </a:p>
        </p:txBody>
      </p:sp>
      <p:sp>
        <p:nvSpPr>
          <p:cNvPr id="2805" name="Rectangle 757">
            <a:extLst>
              <a:ext uri="{FF2B5EF4-FFF2-40B4-BE49-F238E27FC236}">
                <a16:creationId xmlns:a16="http://schemas.microsoft.com/office/drawing/2014/main" id="{871E9454-9DCB-7AC8-1AED-F60EDCAECEC8}"/>
              </a:ext>
            </a:extLst>
          </p:cNvPr>
          <p:cNvSpPr>
            <a:spLocks noChangeArrowheads="1"/>
          </p:cNvSpPr>
          <p:nvPr/>
        </p:nvSpPr>
        <p:spPr bwMode="auto">
          <a:xfrm>
            <a:off x="14504790" y="11264802"/>
            <a:ext cx="759023" cy="317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endParaRPr lang="en-US" sz="2250"/>
          </a:p>
        </p:txBody>
      </p:sp>
      <p:sp>
        <p:nvSpPr>
          <p:cNvPr id="18818" name="Line 2434">
            <a:extLst>
              <a:ext uri="{FF2B5EF4-FFF2-40B4-BE49-F238E27FC236}">
                <a16:creationId xmlns:a16="http://schemas.microsoft.com/office/drawing/2014/main" id="{E6E0E5F4-CF86-7440-4024-3B3A1F7106E9}"/>
              </a:ext>
            </a:extLst>
          </p:cNvPr>
          <p:cNvSpPr>
            <a:spLocks noChangeShapeType="1"/>
          </p:cNvSpPr>
          <p:nvPr/>
        </p:nvSpPr>
        <p:spPr bwMode="auto">
          <a:xfrm>
            <a:off x="9906084" y="11128099"/>
            <a:ext cx="24444936" cy="155496"/>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18967" name="Rectangle 2583">
            <a:extLst>
              <a:ext uri="{FF2B5EF4-FFF2-40B4-BE49-F238E27FC236}">
                <a16:creationId xmlns:a16="http://schemas.microsoft.com/office/drawing/2014/main" id="{7145C8AD-67DB-2DE3-4939-CEDA664A04C1}"/>
              </a:ext>
            </a:extLst>
          </p:cNvPr>
          <p:cNvSpPr>
            <a:spLocks noChangeArrowheads="1"/>
          </p:cNvSpPr>
          <p:nvPr/>
        </p:nvSpPr>
        <p:spPr bwMode="auto">
          <a:xfrm>
            <a:off x="14219040" y="4929187"/>
            <a:ext cx="7283648" cy="621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chemeClr val="tx1"/>
              </a:buClr>
              <a:buSzPct val="110000"/>
              <a:buChar char="§"/>
              <a:defRPr sz="5200" b="1" i="1">
                <a:solidFill>
                  <a:schemeClr val="tx1"/>
                </a:solidFill>
                <a:latin typeface="Arial" panose="020B0604020202020204" pitchFamily="34" charset="0"/>
              </a:defRPr>
            </a:lvl1pPr>
            <a:lvl2pPr marL="742950" indent="-285750">
              <a:buClr>
                <a:schemeClr val="tx1"/>
              </a:buClr>
              <a:buSzPct val="60000"/>
              <a:buChar char="n"/>
              <a:defRPr sz="3400" b="1">
                <a:solidFill>
                  <a:schemeClr val="tx1"/>
                </a:solidFill>
                <a:latin typeface="Arial" panose="020B0604020202020204" pitchFamily="34" charset="0"/>
              </a:defRPr>
            </a:lvl2pPr>
            <a:lvl3pPr marL="1143000" indent="-228600">
              <a:buClr>
                <a:schemeClr val="hlink"/>
              </a:buClr>
              <a:buSzPct val="95000"/>
              <a:buChar char="w"/>
              <a:defRPr>
                <a:solidFill>
                  <a:schemeClr val="tx1"/>
                </a:solidFill>
                <a:latin typeface="Arial" panose="020B0604020202020204" pitchFamily="34" charset="0"/>
              </a:defRPr>
            </a:lvl3pPr>
            <a:lvl4pPr marL="1600200" indent="-228600">
              <a:buClr>
                <a:schemeClr val="tx1"/>
              </a:buClr>
              <a:buSzPct val="65000"/>
              <a:buChar char="n"/>
              <a:defRPr sz="1600">
                <a:solidFill>
                  <a:schemeClr val="tx1"/>
                </a:solidFill>
                <a:latin typeface="Arial" panose="020B0604020202020204" pitchFamily="34" charset="0"/>
              </a:defRPr>
            </a:lvl4pPr>
            <a:lvl5pPr marL="2057400" indent="-228600">
              <a:buClr>
                <a:schemeClr val="hlink"/>
              </a:buClr>
              <a:buSzPct val="60000"/>
              <a:buChar char="n"/>
              <a:defRPr sz="7400">
                <a:solidFill>
                  <a:schemeClr val="tx1"/>
                </a:solidFill>
                <a:latin typeface="Tahoma" panose="020B0604030504040204" pitchFamily="34" charset="0"/>
              </a:defRPr>
            </a:lvl5pPr>
            <a:lvl6pPr marL="2514600" indent="-228600" fontAlgn="base">
              <a:spcBef>
                <a:spcPct val="20000"/>
              </a:spcBef>
              <a:spcAft>
                <a:spcPct val="0"/>
              </a:spcAft>
              <a:buClr>
                <a:schemeClr val="hlink"/>
              </a:buClr>
              <a:buSzPct val="60000"/>
              <a:buFont typeface="Wingdings" panose="05000000000000000000" pitchFamily="2" charset="2"/>
              <a:buChar char="n"/>
              <a:defRPr sz="7400">
                <a:solidFill>
                  <a:schemeClr val="tx1"/>
                </a:solidFill>
                <a:latin typeface="Tahoma" panose="020B0604030504040204" pitchFamily="34" charset="0"/>
              </a:defRPr>
            </a:lvl6pPr>
            <a:lvl7pPr marL="2971800" indent="-228600" fontAlgn="base">
              <a:spcBef>
                <a:spcPct val="20000"/>
              </a:spcBef>
              <a:spcAft>
                <a:spcPct val="0"/>
              </a:spcAft>
              <a:buClr>
                <a:schemeClr val="hlink"/>
              </a:buClr>
              <a:buSzPct val="60000"/>
              <a:buFont typeface="Wingdings" panose="05000000000000000000" pitchFamily="2" charset="2"/>
              <a:buChar char="n"/>
              <a:defRPr sz="7400">
                <a:solidFill>
                  <a:schemeClr val="tx1"/>
                </a:solidFill>
                <a:latin typeface="Tahoma" panose="020B0604030504040204" pitchFamily="34" charset="0"/>
              </a:defRPr>
            </a:lvl7pPr>
            <a:lvl8pPr marL="3429000" indent="-228600" fontAlgn="base">
              <a:spcBef>
                <a:spcPct val="20000"/>
              </a:spcBef>
              <a:spcAft>
                <a:spcPct val="0"/>
              </a:spcAft>
              <a:buClr>
                <a:schemeClr val="hlink"/>
              </a:buClr>
              <a:buSzPct val="60000"/>
              <a:buFont typeface="Wingdings" panose="05000000000000000000" pitchFamily="2" charset="2"/>
              <a:buChar char="n"/>
              <a:defRPr sz="7400">
                <a:solidFill>
                  <a:schemeClr val="tx1"/>
                </a:solidFill>
                <a:latin typeface="Tahoma" panose="020B0604030504040204" pitchFamily="34" charset="0"/>
              </a:defRPr>
            </a:lvl8pPr>
            <a:lvl9pPr marL="3886200" indent="-228600" fontAlgn="base">
              <a:spcBef>
                <a:spcPct val="20000"/>
              </a:spcBef>
              <a:spcAft>
                <a:spcPct val="0"/>
              </a:spcAft>
              <a:buClr>
                <a:schemeClr val="hlink"/>
              </a:buClr>
              <a:buSzPct val="60000"/>
              <a:buFont typeface="Wingdings" panose="05000000000000000000" pitchFamily="2" charset="2"/>
              <a:buChar char="n"/>
              <a:defRPr sz="7400">
                <a:solidFill>
                  <a:schemeClr val="tx1"/>
                </a:solidFill>
                <a:latin typeface="Tahoma" panose="020B0604030504040204" pitchFamily="34" charset="0"/>
              </a:defRPr>
            </a:lvl9pPr>
          </a:lstStyle>
          <a:p>
            <a:pPr>
              <a:lnSpc>
                <a:spcPct val="90000"/>
              </a:lnSpc>
              <a:buFont typeface="Wingdings" panose="05000000000000000000" pitchFamily="2" charset="2"/>
              <a:buNone/>
            </a:pPr>
            <a:endParaRPr lang="en-US" altLang="en-US" sz="3094"/>
          </a:p>
        </p:txBody>
      </p:sp>
      <p:sp>
        <p:nvSpPr>
          <p:cNvPr id="20748" name="Text Box 3340">
            <a:extLst>
              <a:ext uri="{FF2B5EF4-FFF2-40B4-BE49-F238E27FC236}">
                <a16:creationId xmlns:a16="http://schemas.microsoft.com/office/drawing/2014/main" id="{FAA2732F-E069-A361-495D-10996C1FA314}"/>
              </a:ext>
            </a:extLst>
          </p:cNvPr>
          <p:cNvSpPr txBox="1">
            <a:spLocks noChangeArrowheads="1"/>
          </p:cNvSpPr>
          <p:nvPr/>
        </p:nvSpPr>
        <p:spPr bwMode="auto">
          <a:xfrm>
            <a:off x="27868919" y="11652321"/>
            <a:ext cx="6461025" cy="78488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rIns="91440" bIns="45720" anchor="t"/>
          <a:lstStyle>
            <a:lvl1pPr marL="342900" indent="-342900" eaLnBrk="0" hangingPunct="0">
              <a:spcBef>
                <a:spcPct val="0"/>
              </a:spcBef>
              <a:defRPr sz="2400">
                <a:solidFill>
                  <a:schemeClr val="tx1"/>
                </a:solidFill>
                <a:latin typeface="Times New Roman" panose="02020603050405020304" pitchFamily="18" charset="0"/>
              </a:defRPr>
            </a:lvl1pPr>
            <a:lvl2pPr marL="342900" indent="-342900" eaLnBrk="0" hangingPunct="0">
              <a:spcBef>
                <a:spcPct val="0"/>
              </a:spcBef>
              <a:defRPr sz="2400">
                <a:solidFill>
                  <a:schemeClr val="tx1"/>
                </a:solidFill>
                <a:latin typeface="Times New Roman" panose="02020603050405020304" pitchFamily="18" charset="0"/>
              </a:defRPr>
            </a:lvl2pPr>
            <a:lvl3pPr marL="342900" indent="-342900" eaLnBrk="0" hangingPunct="0">
              <a:spcBef>
                <a:spcPct val="0"/>
              </a:spcBef>
              <a:defRPr sz="2400">
                <a:solidFill>
                  <a:schemeClr val="tx1"/>
                </a:solidFill>
                <a:latin typeface="Times New Roman" panose="02020603050405020304" pitchFamily="18" charset="0"/>
              </a:defRPr>
            </a:lvl3pPr>
            <a:lvl4pPr marL="342900" indent="-342900" eaLnBrk="0" hangingPunct="0">
              <a:spcBef>
                <a:spcPct val="0"/>
              </a:spcBef>
              <a:defRPr sz="2400">
                <a:solidFill>
                  <a:schemeClr val="tx1"/>
                </a:solidFill>
                <a:latin typeface="Times New Roman" panose="02020603050405020304" pitchFamily="18" charset="0"/>
              </a:defRPr>
            </a:lvl4pPr>
            <a:lvl5pPr marL="342900" indent="-342900" eaLnBrk="0" hangingPunct="0">
              <a:spcBef>
                <a:spcPct val="0"/>
              </a:spcBef>
              <a:defRPr sz="2400">
                <a:solidFill>
                  <a:schemeClr val="tx1"/>
                </a:solidFill>
                <a:latin typeface="Times New Roman" panose="02020603050405020304" pitchFamily="18" charset="0"/>
              </a:defRPr>
            </a:lvl5pPr>
            <a:lvl6pPr marL="800100" indent="-342900" eaLnBrk="0" fontAlgn="base" hangingPunct="0">
              <a:spcBef>
                <a:spcPct val="0"/>
              </a:spcBef>
              <a:spcAft>
                <a:spcPct val="0"/>
              </a:spcAft>
              <a:defRPr sz="2400">
                <a:solidFill>
                  <a:schemeClr val="tx1"/>
                </a:solidFill>
                <a:latin typeface="Times New Roman" panose="02020603050405020304" pitchFamily="18" charset="0"/>
              </a:defRPr>
            </a:lvl6pPr>
            <a:lvl7pPr marL="1257300" indent="-342900" eaLnBrk="0" fontAlgn="base" hangingPunct="0">
              <a:spcBef>
                <a:spcPct val="0"/>
              </a:spcBef>
              <a:spcAft>
                <a:spcPct val="0"/>
              </a:spcAft>
              <a:defRPr sz="2400">
                <a:solidFill>
                  <a:schemeClr val="tx1"/>
                </a:solidFill>
                <a:latin typeface="Times New Roman" panose="02020603050405020304" pitchFamily="18" charset="0"/>
              </a:defRPr>
            </a:lvl7pPr>
            <a:lvl8pPr marL="1714500" indent="-342900" eaLnBrk="0" fontAlgn="base" hangingPunct="0">
              <a:spcBef>
                <a:spcPct val="0"/>
              </a:spcBef>
              <a:spcAft>
                <a:spcPct val="0"/>
              </a:spcAft>
              <a:defRPr sz="2400">
                <a:solidFill>
                  <a:schemeClr val="tx1"/>
                </a:solidFill>
                <a:latin typeface="Times New Roman" panose="02020603050405020304" pitchFamily="18" charset="0"/>
              </a:defRPr>
            </a:lvl8pPr>
            <a:lvl9pPr marL="21717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ts val="0"/>
              </a:spcBef>
              <a:buClr>
                <a:schemeClr val="tx1"/>
              </a:buClr>
              <a:buSzPct val="110000"/>
              <a:buFont typeface="Wingdings" panose="05000000000000000000" pitchFamily="2" charset="2"/>
              <a:buNone/>
            </a:pPr>
            <a:r>
              <a:rPr lang="en-US" altLang="en-US" sz="4000" i="1" dirty="0">
                <a:latin typeface="Arial Black"/>
              </a:rPr>
              <a:t>Conclusions/Summary</a:t>
            </a:r>
            <a:endParaRPr lang="en-US" sz="4000" dirty="0"/>
          </a:p>
          <a:p>
            <a:pPr marL="571500" indent="-571500">
              <a:spcBef>
                <a:spcPts val="600"/>
              </a:spcBef>
              <a:spcAft>
                <a:spcPts val="600"/>
              </a:spcAft>
              <a:buFont typeface="Arial"/>
              <a:buChar char="•"/>
            </a:pPr>
            <a:r>
              <a:rPr lang="en-US" altLang="en-US" sz="2000" i="1" dirty="0">
                <a:latin typeface="Arial Black"/>
              </a:rPr>
              <a:t>ARM processors generally perform similarly to x86 processors with low level applications and simpler high-end applications</a:t>
            </a:r>
          </a:p>
          <a:p>
            <a:pPr marL="571500" indent="-571500">
              <a:spcBef>
                <a:spcPts val="600"/>
              </a:spcBef>
              <a:spcAft>
                <a:spcPts val="600"/>
              </a:spcAft>
              <a:buFont typeface="Arial"/>
              <a:buChar char="•"/>
            </a:pPr>
            <a:r>
              <a:rPr lang="en-US" sz="2000" i="1" dirty="0">
                <a:latin typeface="Arial Black"/>
                <a:cs typeface="Times New Roman"/>
              </a:rPr>
              <a:t>ARM processors slightly lag with exceedingly complex benchmarks</a:t>
            </a:r>
          </a:p>
          <a:p>
            <a:pPr marL="571500" indent="-571500">
              <a:spcBef>
                <a:spcPts val="600"/>
              </a:spcBef>
              <a:spcAft>
                <a:spcPts val="600"/>
              </a:spcAft>
              <a:buFont typeface="Arial"/>
              <a:buChar char="•"/>
            </a:pPr>
            <a:r>
              <a:rPr lang="en-US" sz="2000" i="1" dirty="0">
                <a:latin typeface="Arial Black"/>
                <a:cs typeface="Times New Roman"/>
              </a:rPr>
              <a:t>Some architectural advantages of ARM processors include power efficiency, simplicity, lower cost and hardware size</a:t>
            </a:r>
          </a:p>
          <a:p>
            <a:pPr marL="571500" indent="-571500">
              <a:spcBef>
                <a:spcPts val="600"/>
              </a:spcBef>
              <a:spcAft>
                <a:spcPts val="600"/>
              </a:spcAft>
              <a:buFont typeface="Arial"/>
              <a:buChar char="•"/>
            </a:pPr>
            <a:r>
              <a:rPr lang="en-US" sz="2000" i="1" dirty="0">
                <a:latin typeface="Arial Black"/>
                <a:cs typeface="Times New Roman"/>
              </a:rPr>
              <a:t>Code libraries, compilers, etc. specifically designed for ARM can enable far better performance commensurate with x86-64</a:t>
            </a:r>
          </a:p>
          <a:p>
            <a:pPr marL="571500" indent="-571500">
              <a:spcBef>
                <a:spcPts val="600"/>
              </a:spcBef>
              <a:spcAft>
                <a:spcPts val="600"/>
              </a:spcAft>
              <a:buFont typeface="Arial"/>
              <a:buChar char="•"/>
            </a:pPr>
            <a:r>
              <a:rPr lang="en-US" sz="2000" i="1" dirty="0">
                <a:latin typeface="Arial Black"/>
                <a:cs typeface="Times New Roman"/>
              </a:rPr>
              <a:t>ARM is proven to be a suitable platform for AI/ML capable embedded systems and high-power servers</a:t>
            </a:r>
          </a:p>
          <a:p>
            <a:pPr marL="571500" indent="-571500">
              <a:spcBef>
                <a:spcPts val="600"/>
              </a:spcBef>
              <a:spcAft>
                <a:spcPts val="600"/>
              </a:spcAft>
              <a:buFont typeface="Arial"/>
              <a:buChar char="•"/>
            </a:pPr>
            <a:r>
              <a:rPr lang="en-US" sz="2000" i="1" dirty="0">
                <a:latin typeface="Arial Black"/>
                <a:cs typeface="Times New Roman"/>
              </a:rPr>
              <a:t>Our system proves ARM can be integrated into existing x86-64 clusters and the overall viability of such </a:t>
            </a:r>
            <a:r>
              <a:rPr lang="en-US" sz="2000" i="1" dirty="0" err="1">
                <a:latin typeface="Arial Black"/>
                <a:cs typeface="Times New Roman"/>
              </a:rPr>
              <a:t>multiarch</a:t>
            </a:r>
            <a:r>
              <a:rPr lang="en-US" sz="2000" i="1" dirty="0">
                <a:latin typeface="Arial Black"/>
                <a:cs typeface="Times New Roman"/>
              </a:rPr>
              <a:t> environments</a:t>
            </a:r>
          </a:p>
          <a:p>
            <a:pPr marL="571500" indent="-571500">
              <a:spcBef>
                <a:spcPts val="600"/>
              </a:spcBef>
              <a:spcAft>
                <a:spcPts val="600"/>
              </a:spcAft>
              <a:buFont typeface="Arial"/>
              <a:buChar char="•"/>
            </a:pPr>
            <a:endParaRPr lang="en-US" sz="2000" i="1" dirty="0">
              <a:latin typeface="Arial Black"/>
              <a:cs typeface="Times New Roman"/>
            </a:endParaRPr>
          </a:p>
          <a:p>
            <a:pPr marL="571500" indent="-571500">
              <a:spcBef>
                <a:spcPct val="20000"/>
              </a:spcBef>
              <a:buFont typeface="Arial"/>
              <a:buChar char="•"/>
            </a:pPr>
            <a:endParaRPr lang="en-US" sz="2000" i="1" dirty="0">
              <a:latin typeface="Arial Black"/>
              <a:cs typeface="Times New Roman"/>
            </a:endParaRPr>
          </a:p>
          <a:p>
            <a:pPr marL="571500" indent="-571500">
              <a:spcBef>
                <a:spcPct val="20000"/>
              </a:spcBef>
              <a:buFont typeface="Arial"/>
              <a:buChar char="•"/>
            </a:pPr>
            <a:endParaRPr lang="en-US" dirty="0">
              <a:cs typeface="Times New Roman"/>
            </a:endParaRPr>
          </a:p>
        </p:txBody>
      </p:sp>
      <p:sp>
        <p:nvSpPr>
          <p:cNvPr id="20749" name="Line 3341">
            <a:extLst>
              <a:ext uri="{FF2B5EF4-FFF2-40B4-BE49-F238E27FC236}">
                <a16:creationId xmlns:a16="http://schemas.microsoft.com/office/drawing/2014/main" id="{8D174D19-6CD7-410B-86AE-B481A15CE04B}"/>
              </a:ext>
            </a:extLst>
          </p:cNvPr>
          <p:cNvSpPr>
            <a:spLocks noChangeShapeType="1"/>
          </p:cNvSpPr>
          <p:nvPr/>
        </p:nvSpPr>
        <p:spPr bwMode="auto">
          <a:xfrm>
            <a:off x="27810253" y="11293620"/>
            <a:ext cx="83115" cy="15042369"/>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20750" name="Line 3342">
            <a:extLst>
              <a:ext uri="{FF2B5EF4-FFF2-40B4-BE49-F238E27FC236}">
                <a16:creationId xmlns:a16="http://schemas.microsoft.com/office/drawing/2014/main" id="{E3D23181-4F30-3A21-9651-2E131DF55D85}"/>
              </a:ext>
            </a:extLst>
          </p:cNvPr>
          <p:cNvSpPr>
            <a:spLocks noChangeShapeType="1"/>
          </p:cNvSpPr>
          <p:nvPr/>
        </p:nvSpPr>
        <p:spPr bwMode="auto">
          <a:xfrm rot="16200000" flipH="1">
            <a:off x="31094899" y="16766945"/>
            <a:ext cx="0" cy="6518672"/>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pic>
        <p:nvPicPr>
          <p:cNvPr id="2" name="Picture 1" descr="JRI and Temple University | Justice Resource Institute">
            <a:extLst>
              <a:ext uri="{FF2B5EF4-FFF2-40B4-BE49-F238E27FC236}">
                <a16:creationId xmlns:a16="http://schemas.microsoft.com/office/drawing/2014/main" id="{000C60E8-2DD8-115D-D69B-2BFEE5C64348}"/>
              </a:ext>
            </a:extLst>
          </p:cNvPr>
          <p:cNvPicPr>
            <a:picLocks noChangeAspect="1"/>
          </p:cNvPicPr>
          <p:nvPr/>
        </p:nvPicPr>
        <p:blipFill>
          <a:blip r:embed="rId3"/>
          <a:stretch>
            <a:fillRect/>
          </a:stretch>
        </p:blipFill>
        <p:spPr>
          <a:xfrm>
            <a:off x="2295780" y="1649951"/>
            <a:ext cx="5823797" cy="1638837"/>
          </a:xfrm>
          <a:prstGeom prst="rect">
            <a:avLst/>
          </a:prstGeom>
        </p:spPr>
      </p:pic>
      <p:pic>
        <p:nvPicPr>
          <p:cNvPr id="3" name="Picture 2" descr="New mark signals a new era at Temple | Temple Now">
            <a:extLst>
              <a:ext uri="{FF2B5EF4-FFF2-40B4-BE49-F238E27FC236}">
                <a16:creationId xmlns:a16="http://schemas.microsoft.com/office/drawing/2014/main" id="{A6D3CD75-276F-922D-0C76-6397AB372E1B}"/>
              </a:ext>
            </a:extLst>
          </p:cNvPr>
          <p:cNvPicPr>
            <a:picLocks noChangeAspect="1"/>
          </p:cNvPicPr>
          <p:nvPr/>
        </p:nvPicPr>
        <p:blipFill>
          <a:blip r:embed="rId4"/>
          <a:stretch>
            <a:fillRect/>
          </a:stretch>
        </p:blipFill>
        <p:spPr>
          <a:xfrm>
            <a:off x="29116551" y="1086176"/>
            <a:ext cx="5237016" cy="2961978"/>
          </a:xfrm>
          <a:prstGeom prst="rect">
            <a:avLst/>
          </a:prstGeom>
        </p:spPr>
      </p:pic>
      <p:pic>
        <p:nvPicPr>
          <p:cNvPr id="6" name="Picture 5" descr="A diagram of a software development process&#10;&#10;Description automatically generated">
            <a:extLst>
              <a:ext uri="{FF2B5EF4-FFF2-40B4-BE49-F238E27FC236}">
                <a16:creationId xmlns:a16="http://schemas.microsoft.com/office/drawing/2014/main" id="{3048AB1D-B374-0D76-6C66-979977955153}"/>
              </a:ext>
            </a:extLst>
          </p:cNvPr>
          <p:cNvPicPr>
            <a:picLocks noChangeAspect="1"/>
          </p:cNvPicPr>
          <p:nvPr/>
        </p:nvPicPr>
        <p:blipFill>
          <a:blip r:embed="rId5"/>
          <a:stretch>
            <a:fillRect/>
          </a:stretch>
        </p:blipFill>
        <p:spPr>
          <a:xfrm>
            <a:off x="10180999" y="4907636"/>
            <a:ext cx="9794596" cy="6102764"/>
          </a:xfrm>
          <a:prstGeom prst="rect">
            <a:avLst/>
          </a:prstGeom>
        </p:spPr>
      </p:pic>
      <p:pic>
        <p:nvPicPr>
          <p:cNvPr id="9" name="Picture 8">
            <a:extLst>
              <a:ext uri="{FF2B5EF4-FFF2-40B4-BE49-F238E27FC236}">
                <a16:creationId xmlns:a16="http://schemas.microsoft.com/office/drawing/2014/main" id="{45DEA888-AA4B-457C-FA86-59F66F7EB222}"/>
              </a:ext>
            </a:extLst>
          </p:cNvPr>
          <p:cNvPicPr>
            <a:picLocks noChangeAspect="1"/>
          </p:cNvPicPr>
          <p:nvPr/>
        </p:nvPicPr>
        <p:blipFill>
          <a:blip r:embed="rId6"/>
          <a:stretch>
            <a:fillRect/>
          </a:stretch>
        </p:blipFill>
        <p:spPr>
          <a:xfrm>
            <a:off x="19409862" y="12336037"/>
            <a:ext cx="7772721" cy="4634961"/>
          </a:xfrm>
          <a:prstGeom prst="rect">
            <a:avLst/>
          </a:prstGeom>
        </p:spPr>
      </p:pic>
      <p:pic>
        <p:nvPicPr>
          <p:cNvPr id="11" name="Picture 10" descr="A graph with numbers and lines&#10;&#10;Description automatically generated">
            <a:extLst>
              <a:ext uri="{FF2B5EF4-FFF2-40B4-BE49-F238E27FC236}">
                <a16:creationId xmlns:a16="http://schemas.microsoft.com/office/drawing/2014/main" id="{2979A6E3-5E2B-F59F-0995-7B934115CF7B}"/>
              </a:ext>
            </a:extLst>
          </p:cNvPr>
          <p:cNvPicPr>
            <a:picLocks noChangeAspect="1"/>
          </p:cNvPicPr>
          <p:nvPr/>
        </p:nvPicPr>
        <p:blipFill>
          <a:blip r:embed="rId7"/>
          <a:stretch>
            <a:fillRect/>
          </a:stretch>
        </p:blipFill>
        <p:spPr>
          <a:xfrm>
            <a:off x="11005271" y="12342644"/>
            <a:ext cx="7777987" cy="4623608"/>
          </a:xfrm>
          <a:prstGeom prst="rect">
            <a:avLst/>
          </a:prstGeom>
        </p:spPr>
      </p:pic>
      <p:sp>
        <p:nvSpPr>
          <p:cNvPr id="12" name="Text Box 1291">
            <a:extLst>
              <a:ext uri="{FF2B5EF4-FFF2-40B4-BE49-F238E27FC236}">
                <a16:creationId xmlns:a16="http://schemas.microsoft.com/office/drawing/2014/main" id="{B0E9FA53-2FEE-F42D-BA97-43CEB9665E39}"/>
              </a:ext>
            </a:extLst>
          </p:cNvPr>
          <p:cNvSpPr txBox="1">
            <a:spLocks noChangeArrowheads="1"/>
          </p:cNvSpPr>
          <p:nvPr/>
        </p:nvSpPr>
        <p:spPr bwMode="auto">
          <a:xfrm>
            <a:off x="20689944" y="4095590"/>
            <a:ext cx="4750699" cy="800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694" tIns="42847" rIns="85694" bIns="42847" anchor="t"/>
          <a:lstStyle/>
          <a:p>
            <a:pPr algn="ctr" eaLnBrk="0" hangingPunct="0">
              <a:spcBef>
                <a:spcPct val="0"/>
              </a:spcBef>
            </a:pPr>
            <a:r>
              <a:rPr lang="en-US" altLang="en-US" sz="4000" i="1">
                <a:latin typeface="Arial Black"/>
              </a:rPr>
              <a:t>Design Criteria</a:t>
            </a:r>
            <a:endParaRPr lang="en-US" altLang="en-US" sz="4000" i="1">
              <a:latin typeface="Arial Black" panose="020B0A04020102020204" pitchFamily="34" charset="0"/>
            </a:endParaRPr>
          </a:p>
        </p:txBody>
      </p:sp>
      <p:sp>
        <p:nvSpPr>
          <p:cNvPr id="14" name="Line 3">
            <a:extLst>
              <a:ext uri="{FF2B5EF4-FFF2-40B4-BE49-F238E27FC236}">
                <a16:creationId xmlns:a16="http://schemas.microsoft.com/office/drawing/2014/main" id="{1F9DB82E-7D33-548B-2881-AD654C76AFF3}"/>
              </a:ext>
            </a:extLst>
          </p:cNvPr>
          <p:cNvSpPr>
            <a:spLocks noChangeShapeType="1"/>
          </p:cNvSpPr>
          <p:nvPr/>
        </p:nvSpPr>
        <p:spPr bwMode="auto">
          <a:xfrm>
            <a:off x="2030763" y="26464895"/>
            <a:ext cx="32458106" cy="22974"/>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250"/>
          </a:p>
        </p:txBody>
      </p:sp>
      <p:sp>
        <p:nvSpPr>
          <p:cNvPr id="17" name="Text Box 2581">
            <a:extLst>
              <a:ext uri="{FF2B5EF4-FFF2-40B4-BE49-F238E27FC236}">
                <a16:creationId xmlns:a16="http://schemas.microsoft.com/office/drawing/2014/main" id="{6FB214AA-ED4B-DB16-7DC0-1022F1A5CACF}"/>
              </a:ext>
            </a:extLst>
          </p:cNvPr>
          <p:cNvSpPr txBox="1">
            <a:spLocks noChangeArrowheads="1"/>
          </p:cNvSpPr>
          <p:nvPr/>
        </p:nvSpPr>
        <p:spPr bwMode="auto">
          <a:xfrm>
            <a:off x="27912280" y="20196028"/>
            <a:ext cx="6390314" cy="194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rIns="91440" bIns="45720" anchor="t"/>
          <a:lstStyle>
            <a:lvl1pPr marL="342900" indent="-342900" eaLnBrk="0" hangingPunct="0">
              <a:spcBef>
                <a:spcPct val="0"/>
              </a:spcBef>
              <a:defRPr sz="2400">
                <a:solidFill>
                  <a:schemeClr val="tx1"/>
                </a:solidFill>
                <a:latin typeface="Times New Roman" panose="02020603050405020304" pitchFamily="18" charset="0"/>
              </a:defRPr>
            </a:lvl1pPr>
            <a:lvl2pPr marL="342900" indent="-342900" eaLnBrk="0" hangingPunct="0">
              <a:spcBef>
                <a:spcPct val="0"/>
              </a:spcBef>
              <a:defRPr sz="2400">
                <a:solidFill>
                  <a:schemeClr val="tx1"/>
                </a:solidFill>
                <a:latin typeface="Times New Roman" panose="02020603050405020304" pitchFamily="18" charset="0"/>
              </a:defRPr>
            </a:lvl2pPr>
            <a:lvl3pPr marL="342900" indent="-342900" eaLnBrk="0" hangingPunct="0">
              <a:spcBef>
                <a:spcPct val="0"/>
              </a:spcBef>
              <a:defRPr sz="2400">
                <a:solidFill>
                  <a:schemeClr val="tx1"/>
                </a:solidFill>
                <a:latin typeface="Times New Roman" panose="02020603050405020304" pitchFamily="18" charset="0"/>
              </a:defRPr>
            </a:lvl3pPr>
            <a:lvl4pPr marL="342900" indent="-342900" eaLnBrk="0" hangingPunct="0">
              <a:spcBef>
                <a:spcPct val="0"/>
              </a:spcBef>
              <a:defRPr sz="2400">
                <a:solidFill>
                  <a:schemeClr val="tx1"/>
                </a:solidFill>
                <a:latin typeface="Times New Roman" panose="02020603050405020304" pitchFamily="18" charset="0"/>
              </a:defRPr>
            </a:lvl4pPr>
            <a:lvl5pPr marL="342900" indent="-342900" eaLnBrk="0" hangingPunct="0">
              <a:spcBef>
                <a:spcPct val="0"/>
              </a:spcBef>
              <a:defRPr sz="2400">
                <a:solidFill>
                  <a:schemeClr val="tx1"/>
                </a:solidFill>
                <a:latin typeface="Times New Roman" panose="02020603050405020304" pitchFamily="18" charset="0"/>
              </a:defRPr>
            </a:lvl5pPr>
            <a:lvl6pPr marL="800100" indent="-342900" eaLnBrk="0" fontAlgn="base" hangingPunct="0">
              <a:spcBef>
                <a:spcPct val="0"/>
              </a:spcBef>
              <a:spcAft>
                <a:spcPct val="0"/>
              </a:spcAft>
              <a:defRPr sz="2400">
                <a:solidFill>
                  <a:schemeClr val="tx1"/>
                </a:solidFill>
                <a:latin typeface="Times New Roman" panose="02020603050405020304" pitchFamily="18" charset="0"/>
              </a:defRPr>
            </a:lvl6pPr>
            <a:lvl7pPr marL="1257300" indent="-342900" eaLnBrk="0" fontAlgn="base" hangingPunct="0">
              <a:spcBef>
                <a:spcPct val="0"/>
              </a:spcBef>
              <a:spcAft>
                <a:spcPct val="0"/>
              </a:spcAft>
              <a:defRPr sz="2400">
                <a:solidFill>
                  <a:schemeClr val="tx1"/>
                </a:solidFill>
                <a:latin typeface="Times New Roman" panose="02020603050405020304" pitchFamily="18" charset="0"/>
              </a:defRPr>
            </a:lvl7pPr>
            <a:lvl8pPr marL="1714500" indent="-342900" eaLnBrk="0" fontAlgn="base" hangingPunct="0">
              <a:spcBef>
                <a:spcPct val="0"/>
              </a:spcBef>
              <a:spcAft>
                <a:spcPct val="0"/>
              </a:spcAft>
              <a:defRPr sz="2400">
                <a:solidFill>
                  <a:schemeClr val="tx1"/>
                </a:solidFill>
                <a:latin typeface="Times New Roman" panose="02020603050405020304" pitchFamily="18" charset="0"/>
              </a:defRPr>
            </a:lvl8pPr>
            <a:lvl9pPr marL="2171700" indent="-3429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20000"/>
              </a:spcBef>
              <a:buClr>
                <a:schemeClr val="tx1"/>
              </a:buClr>
              <a:buSzPct val="110000"/>
            </a:pPr>
            <a:r>
              <a:rPr lang="en-US" sz="4000" i="1" dirty="0">
                <a:latin typeface="Arial Black"/>
              </a:rPr>
              <a:t>Future Work</a:t>
            </a:r>
          </a:p>
          <a:p>
            <a:pPr marL="571500" indent="-571500">
              <a:spcBef>
                <a:spcPts val="1400"/>
              </a:spcBef>
              <a:spcAft>
                <a:spcPts val="300"/>
              </a:spcAft>
              <a:buFont typeface="Arial"/>
              <a:buChar char="•"/>
            </a:pPr>
            <a:r>
              <a:rPr lang="en-US" sz="2000" i="1" dirty="0">
                <a:latin typeface="Arial Black"/>
                <a:cs typeface="Arial"/>
              </a:rPr>
              <a:t>New iterations of ARM processors can benefit from custom IP</a:t>
            </a:r>
          </a:p>
          <a:p>
            <a:pPr marL="571500" indent="-571500">
              <a:spcBef>
                <a:spcPts val="1400"/>
              </a:spcBef>
              <a:spcAft>
                <a:spcPts val="300"/>
              </a:spcAft>
              <a:buFont typeface="Arial"/>
              <a:buChar char="•"/>
            </a:pPr>
            <a:r>
              <a:rPr lang="en-US" sz="2000" i="1" dirty="0">
                <a:latin typeface="Arial Black"/>
                <a:cs typeface="Arial"/>
              </a:rPr>
              <a:t>Compilers can be optimized to take better advantage of ARM's higher register counts and NEON</a:t>
            </a:r>
          </a:p>
          <a:p>
            <a:pPr marL="571500" indent="-571500">
              <a:spcBef>
                <a:spcPts val="1400"/>
              </a:spcBef>
              <a:spcAft>
                <a:spcPts val="300"/>
              </a:spcAft>
              <a:buFont typeface="Arial"/>
              <a:buChar char="•"/>
            </a:pPr>
            <a:r>
              <a:rPr lang="en-US" sz="2000" i="1" dirty="0">
                <a:latin typeface="Arial Black"/>
                <a:cs typeface="Arial"/>
              </a:rPr>
              <a:t>Python libraries can be built which take better advantage of NEON and register count</a:t>
            </a:r>
          </a:p>
          <a:p>
            <a:pPr marL="571500" indent="-571500">
              <a:spcBef>
                <a:spcPts val="1400"/>
              </a:spcBef>
              <a:spcAft>
                <a:spcPts val="300"/>
              </a:spcAft>
              <a:buFont typeface="Arial"/>
              <a:buChar char="•"/>
            </a:pPr>
            <a:r>
              <a:rPr lang="en-US" sz="2000" i="1" dirty="0">
                <a:latin typeface="Arial Black"/>
                <a:cs typeface="Arial"/>
              </a:rPr>
              <a:t>Microsoft has announced Windows on ARM, custom ARM CPUs</a:t>
            </a:r>
          </a:p>
          <a:p>
            <a:pPr marL="571500" indent="-571500">
              <a:spcBef>
                <a:spcPts val="1400"/>
              </a:spcBef>
              <a:spcAft>
                <a:spcPts val="300"/>
              </a:spcAft>
              <a:buFont typeface="Arial"/>
              <a:buChar char="•"/>
            </a:pPr>
            <a:r>
              <a:rPr lang="en-US" sz="2000" i="1" dirty="0">
                <a:latin typeface="Arial Black"/>
                <a:cs typeface="Arial"/>
              </a:rPr>
              <a:t>ARM is making silicon, including 'Neoverse' cloud processors</a:t>
            </a:r>
            <a:endParaRPr lang="en-US" sz="2000" i="1" dirty="0">
              <a:latin typeface="Arial Black"/>
              <a:cs typeface="Arial" panose="020B0604020202020204" pitchFamily="34" charset="0"/>
            </a:endParaRPr>
          </a:p>
        </p:txBody>
      </p:sp>
      <p:pic>
        <p:nvPicPr>
          <p:cNvPr id="19" name="Picture 18" descr="A screenshot of a graph&#10;&#10;Description automatically generated">
            <a:extLst>
              <a:ext uri="{FF2B5EF4-FFF2-40B4-BE49-F238E27FC236}">
                <a16:creationId xmlns:a16="http://schemas.microsoft.com/office/drawing/2014/main" id="{C3B0BAC5-3109-7BFB-E4CF-B6EC1EF3925B}"/>
              </a:ext>
            </a:extLst>
          </p:cNvPr>
          <p:cNvPicPr>
            <a:picLocks noChangeAspect="1"/>
          </p:cNvPicPr>
          <p:nvPr/>
        </p:nvPicPr>
        <p:blipFill>
          <a:blip r:embed="rId8"/>
          <a:stretch>
            <a:fillRect/>
          </a:stretch>
        </p:blipFill>
        <p:spPr>
          <a:xfrm>
            <a:off x="16862677" y="19977136"/>
            <a:ext cx="7161993" cy="5287736"/>
          </a:xfrm>
          <a:prstGeom prst="rect">
            <a:avLst/>
          </a:prstGeom>
        </p:spPr>
      </p:pic>
      <p:graphicFrame>
        <p:nvGraphicFramePr>
          <p:cNvPr id="20" name="Table 19">
            <a:extLst>
              <a:ext uri="{FF2B5EF4-FFF2-40B4-BE49-F238E27FC236}">
                <a16:creationId xmlns:a16="http://schemas.microsoft.com/office/drawing/2014/main" id="{D8C92DEE-4B2C-53F7-4D64-A6480B152A52}"/>
              </a:ext>
            </a:extLst>
          </p:cNvPr>
          <p:cNvGraphicFramePr>
            <a:graphicFrameLocks noGrp="1"/>
          </p:cNvGraphicFramePr>
          <p:nvPr>
            <p:extLst>
              <p:ext uri="{D42A27DB-BD31-4B8C-83A1-F6EECF244321}">
                <p14:modId xmlns:p14="http://schemas.microsoft.com/office/powerpoint/2010/main" val="444076061"/>
              </p:ext>
            </p:extLst>
          </p:nvPr>
        </p:nvGraphicFramePr>
        <p:xfrm>
          <a:off x="16861129" y="25005594"/>
          <a:ext cx="7178609" cy="1372745"/>
        </p:xfrm>
        <a:graphic>
          <a:graphicData uri="http://schemas.openxmlformats.org/drawingml/2006/table">
            <a:tbl>
              <a:tblPr firstRow="1" bandRow="1">
                <a:tableStyleId>{21E4AEA4-8DFA-4A89-87EB-49C32662AFE0}</a:tableStyleId>
              </a:tblPr>
              <a:tblGrid>
                <a:gridCol w="2793947">
                  <a:extLst>
                    <a:ext uri="{9D8B030D-6E8A-4147-A177-3AD203B41FA5}">
                      <a16:colId xmlns:a16="http://schemas.microsoft.com/office/drawing/2014/main" val="4101714017"/>
                    </a:ext>
                  </a:extLst>
                </a:gridCol>
                <a:gridCol w="1688428">
                  <a:extLst>
                    <a:ext uri="{9D8B030D-6E8A-4147-A177-3AD203B41FA5}">
                      <a16:colId xmlns:a16="http://schemas.microsoft.com/office/drawing/2014/main" val="4240587562"/>
                    </a:ext>
                  </a:extLst>
                </a:gridCol>
                <a:gridCol w="2696234">
                  <a:extLst>
                    <a:ext uri="{9D8B030D-6E8A-4147-A177-3AD203B41FA5}">
                      <a16:colId xmlns:a16="http://schemas.microsoft.com/office/drawing/2014/main" val="2686230928"/>
                    </a:ext>
                  </a:extLst>
                </a:gridCol>
              </a:tblGrid>
              <a:tr h="377339">
                <a:tc>
                  <a:txBody>
                    <a:bodyPr/>
                    <a:lstStyle/>
                    <a:p>
                      <a:r>
                        <a:rPr lang="en-US" sz="2400"/>
                        <a:t>EEG Demo Results</a:t>
                      </a:r>
                    </a:p>
                  </a:txBody>
                  <a:tcPr/>
                </a:tc>
                <a:tc>
                  <a:txBody>
                    <a:bodyPr/>
                    <a:lstStyle/>
                    <a:p>
                      <a:r>
                        <a:rPr lang="en-US" sz="2400" b="1"/>
                        <a:t>Repetitions</a:t>
                      </a:r>
                    </a:p>
                  </a:txBody>
                  <a:tcPr/>
                </a:tc>
                <a:tc>
                  <a:txBody>
                    <a:bodyPr/>
                    <a:lstStyle/>
                    <a:p>
                      <a:r>
                        <a:rPr lang="en-US" sz="2400"/>
                        <a:t>Average Time (sec)</a:t>
                      </a:r>
                    </a:p>
                  </a:txBody>
                  <a:tcPr/>
                </a:tc>
                <a:extLst>
                  <a:ext uri="{0D108BD9-81ED-4DB2-BD59-A6C34878D82A}">
                    <a16:rowId xmlns:a16="http://schemas.microsoft.com/office/drawing/2014/main" val="719067180"/>
                  </a:ext>
                </a:extLst>
              </a:tr>
              <a:tr h="458345">
                <a:tc>
                  <a:txBody>
                    <a:bodyPr/>
                    <a:lstStyle/>
                    <a:p>
                      <a:r>
                        <a:rPr lang="en-US" sz="2400" b="1"/>
                        <a:t>ARM-Node Decoder</a:t>
                      </a:r>
                    </a:p>
                  </a:txBody>
                  <a:tcPr/>
                </a:tc>
                <a:tc>
                  <a:txBody>
                    <a:bodyPr/>
                    <a:lstStyle/>
                    <a:p>
                      <a:r>
                        <a:rPr lang="en-US" sz="2400"/>
                        <a:t>40</a:t>
                      </a:r>
                    </a:p>
                  </a:txBody>
                  <a:tcPr/>
                </a:tc>
                <a:tc>
                  <a:txBody>
                    <a:bodyPr/>
                    <a:lstStyle/>
                    <a:p>
                      <a:r>
                        <a:rPr lang="en-US" sz="2400"/>
                        <a:t>20.825</a:t>
                      </a:r>
                    </a:p>
                  </a:txBody>
                  <a:tcPr/>
                </a:tc>
                <a:extLst>
                  <a:ext uri="{0D108BD9-81ED-4DB2-BD59-A6C34878D82A}">
                    <a16:rowId xmlns:a16="http://schemas.microsoft.com/office/drawing/2014/main" val="2383103455"/>
                  </a:ext>
                </a:extLst>
              </a:tr>
              <a:tr h="377339">
                <a:tc>
                  <a:txBody>
                    <a:bodyPr/>
                    <a:lstStyle/>
                    <a:p>
                      <a:r>
                        <a:rPr lang="en-US" sz="2400" b="1"/>
                        <a:t>X86-Node Decoder</a:t>
                      </a:r>
                    </a:p>
                  </a:txBody>
                  <a:tcPr/>
                </a:tc>
                <a:tc>
                  <a:txBody>
                    <a:bodyPr/>
                    <a:lstStyle/>
                    <a:p>
                      <a:r>
                        <a:rPr lang="en-US" sz="2400"/>
                        <a:t>40</a:t>
                      </a:r>
                    </a:p>
                  </a:txBody>
                  <a:tcPr/>
                </a:tc>
                <a:tc>
                  <a:txBody>
                    <a:bodyPr/>
                    <a:lstStyle/>
                    <a:p>
                      <a:r>
                        <a:rPr lang="en-US" sz="2400"/>
                        <a:t>18.625</a:t>
                      </a:r>
                    </a:p>
                  </a:txBody>
                  <a:tcPr/>
                </a:tc>
                <a:extLst>
                  <a:ext uri="{0D108BD9-81ED-4DB2-BD59-A6C34878D82A}">
                    <a16:rowId xmlns:a16="http://schemas.microsoft.com/office/drawing/2014/main" val="3150116235"/>
                  </a:ext>
                </a:extLst>
              </a:tr>
            </a:tbl>
          </a:graphicData>
        </a:graphic>
      </p:graphicFrame>
      <p:sp>
        <p:nvSpPr>
          <p:cNvPr id="21" name="Line 3341">
            <a:extLst>
              <a:ext uri="{FF2B5EF4-FFF2-40B4-BE49-F238E27FC236}">
                <a16:creationId xmlns:a16="http://schemas.microsoft.com/office/drawing/2014/main" id="{6B58F0BF-BC57-9EF6-8A76-5BB65E843E81}"/>
              </a:ext>
            </a:extLst>
          </p:cNvPr>
          <p:cNvSpPr>
            <a:spLocks noChangeShapeType="1"/>
          </p:cNvSpPr>
          <p:nvPr/>
        </p:nvSpPr>
        <p:spPr bwMode="auto">
          <a:xfrm>
            <a:off x="9893855" y="4057574"/>
            <a:ext cx="11528" cy="22421330"/>
          </a:xfrm>
          <a:prstGeom prst="line">
            <a:avLst/>
          </a:prstGeom>
          <a:noFill/>
          <a:ln w="825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0" tIns="45720" rIns="91440" bIns="45720" anchor="ctr"/>
          <a:lstStyle/>
          <a:p>
            <a:endParaRPr lang="en-US" sz="2250">
              <a:cs typeface="Calibri"/>
            </a:endParaRPr>
          </a:p>
          <a:p>
            <a:endParaRPr lang="en-US" sz="2250">
              <a:cs typeface="Calibri"/>
            </a:endParaRPr>
          </a:p>
        </p:txBody>
      </p:sp>
      <p:sp>
        <p:nvSpPr>
          <p:cNvPr id="22" name="Text Box 3321">
            <a:extLst>
              <a:ext uri="{FF2B5EF4-FFF2-40B4-BE49-F238E27FC236}">
                <a16:creationId xmlns:a16="http://schemas.microsoft.com/office/drawing/2014/main" id="{CEFECC0A-4BBD-8E02-A104-7556A02D5D1B}"/>
              </a:ext>
            </a:extLst>
          </p:cNvPr>
          <p:cNvSpPr txBox="1">
            <a:spLocks noChangeArrowheads="1"/>
          </p:cNvSpPr>
          <p:nvPr/>
        </p:nvSpPr>
        <p:spPr bwMode="auto">
          <a:xfrm>
            <a:off x="18708823" y="19385513"/>
            <a:ext cx="3496596" cy="979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lstStyle/>
          <a:p>
            <a:pPr>
              <a:spcBef>
                <a:spcPct val="0"/>
              </a:spcBef>
            </a:pPr>
            <a:r>
              <a:rPr lang="en-US" sz="4000" i="1">
                <a:latin typeface="Arial Black"/>
                <a:cs typeface="Calibri" panose="020F0502020204030204"/>
              </a:rPr>
              <a:t>EEG Demo</a:t>
            </a:r>
          </a:p>
        </p:txBody>
      </p:sp>
      <p:sp>
        <p:nvSpPr>
          <p:cNvPr id="23" name="Rectangle 3343">
            <a:extLst>
              <a:ext uri="{FF2B5EF4-FFF2-40B4-BE49-F238E27FC236}">
                <a16:creationId xmlns:a16="http://schemas.microsoft.com/office/drawing/2014/main" id="{4133BCA6-9F07-B181-8E47-3E8A75ACCE5C}"/>
              </a:ext>
            </a:extLst>
          </p:cNvPr>
          <p:cNvSpPr>
            <a:spLocks noChangeArrowheads="1"/>
          </p:cNvSpPr>
          <p:nvPr/>
        </p:nvSpPr>
        <p:spPr bwMode="auto">
          <a:xfrm>
            <a:off x="19441242" y="17082724"/>
            <a:ext cx="7758452" cy="1610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rIns="91440" bIns="45720" anchor="t"/>
          <a:lstStyle>
            <a:lvl1pPr marL="342900" indent="-342900">
              <a:spcBef>
                <a:spcPct val="0"/>
              </a:spcBef>
              <a:defRPr sz="6000" b="1" i="1">
                <a:solidFill>
                  <a:schemeClr val="tx2"/>
                </a:solidFill>
                <a:latin typeface="Arial" panose="020B0604020202020204" pitchFamily="34" charset="0"/>
              </a:defRPr>
            </a:lvl1pPr>
            <a:lvl2pPr marL="342900" indent="-342900">
              <a:spcBef>
                <a:spcPct val="0"/>
              </a:spcBef>
              <a:defRPr sz="6000" b="1" i="1">
                <a:solidFill>
                  <a:schemeClr val="tx2"/>
                </a:solidFill>
                <a:latin typeface="Arial" panose="020B0604020202020204" pitchFamily="34" charset="0"/>
              </a:defRPr>
            </a:lvl2pPr>
            <a:lvl3pPr marL="342900" indent="-342900">
              <a:spcBef>
                <a:spcPct val="0"/>
              </a:spcBef>
              <a:defRPr sz="6000" b="1" i="1">
                <a:solidFill>
                  <a:schemeClr val="tx2"/>
                </a:solidFill>
                <a:latin typeface="Arial" panose="020B0604020202020204" pitchFamily="34" charset="0"/>
              </a:defRPr>
            </a:lvl3pPr>
            <a:lvl4pPr marL="342900" indent="-342900">
              <a:spcBef>
                <a:spcPct val="0"/>
              </a:spcBef>
              <a:defRPr sz="6000" b="1" i="1">
                <a:solidFill>
                  <a:schemeClr val="tx2"/>
                </a:solidFill>
                <a:latin typeface="Arial" panose="020B0604020202020204" pitchFamily="34" charset="0"/>
              </a:defRPr>
            </a:lvl4pPr>
            <a:lvl5pPr marL="342900" indent="-342900">
              <a:spcBef>
                <a:spcPct val="0"/>
              </a:spcBef>
              <a:defRPr sz="6000" b="1" i="1">
                <a:solidFill>
                  <a:schemeClr val="tx2"/>
                </a:solidFill>
                <a:latin typeface="Arial" panose="020B0604020202020204" pitchFamily="34" charset="0"/>
              </a:defRPr>
            </a:lvl5pPr>
            <a:lvl6pPr marL="800100" indent="-342900" fontAlgn="base">
              <a:spcBef>
                <a:spcPct val="0"/>
              </a:spcBef>
              <a:spcAft>
                <a:spcPct val="0"/>
              </a:spcAft>
              <a:defRPr sz="6000" b="1" i="1">
                <a:solidFill>
                  <a:schemeClr val="tx2"/>
                </a:solidFill>
                <a:latin typeface="Arial" panose="020B0604020202020204" pitchFamily="34" charset="0"/>
              </a:defRPr>
            </a:lvl6pPr>
            <a:lvl7pPr marL="1257300" indent="-342900" fontAlgn="base">
              <a:spcBef>
                <a:spcPct val="0"/>
              </a:spcBef>
              <a:spcAft>
                <a:spcPct val="0"/>
              </a:spcAft>
              <a:defRPr sz="6000" b="1" i="1">
                <a:solidFill>
                  <a:schemeClr val="tx2"/>
                </a:solidFill>
                <a:latin typeface="Arial" panose="020B0604020202020204" pitchFamily="34" charset="0"/>
              </a:defRPr>
            </a:lvl7pPr>
            <a:lvl8pPr marL="1714500" indent="-342900" fontAlgn="base">
              <a:spcBef>
                <a:spcPct val="0"/>
              </a:spcBef>
              <a:spcAft>
                <a:spcPct val="0"/>
              </a:spcAft>
              <a:defRPr sz="6000" b="1" i="1">
                <a:solidFill>
                  <a:schemeClr val="tx2"/>
                </a:solidFill>
                <a:latin typeface="Arial" panose="020B0604020202020204" pitchFamily="34" charset="0"/>
              </a:defRPr>
            </a:lvl8pPr>
            <a:lvl9pPr marL="2171700" indent="-342900" fontAlgn="base">
              <a:spcBef>
                <a:spcPct val="0"/>
              </a:spcBef>
              <a:spcAft>
                <a:spcPct val="0"/>
              </a:spcAft>
              <a:defRPr sz="6000" b="1" i="1">
                <a:solidFill>
                  <a:schemeClr val="tx2"/>
                </a:solidFill>
                <a:latin typeface="Arial" panose="020B0604020202020204" pitchFamily="34" charset="0"/>
              </a:defRPr>
            </a:lvl9pPr>
          </a:lstStyle>
          <a:p>
            <a:pPr marL="0" indent="0">
              <a:spcBef>
                <a:spcPct val="20000"/>
              </a:spcBef>
              <a:buClr>
                <a:schemeClr val="tx1"/>
              </a:buClr>
              <a:buSzPct val="110000"/>
            </a:pPr>
            <a:r>
              <a:rPr lang="en-US" altLang="en-US" sz="1850" dirty="0">
                <a:solidFill>
                  <a:schemeClr val="tx1"/>
                </a:solidFill>
                <a:latin typeface="Arial"/>
                <a:cs typeface="Arial"/>
              </a:rPr>
              <a:t>The advanced benchmark tests contain four complex algorithms. The ARM node's performance in these tests vary from expected to exceptional. These tests are fundamental for machine learning (ML), meaning that ARM processors have potential in emerging technological fields such as AI development.</a:t>
            </a:r>
            <a:endParaRPr lang="en-US" altLang="en-US" sz="1850" dirty="0">
              <a:solidFill>
                <a:schemeClr val="tx1"/>
              </a:solidFill>
              <a:cs typeface="Arial"/>
            </a:endParaRPr>
          </a:p>
        </p:txBody>
      </p:sp>
      <p:sp>
        <p:nvSpPr>
          <p:cNvPr id="25" name="Rectangle 3343">
            <a:extLst>
              <a:ext uri="{FF2B5EF4-FFF2-40B4-BE49-F238E27FC236}">
                <a16:creationId xmlns:a16="http://schemas.microsoft.com/office/drawing/2014/main" id="{EEE6EB70-0D7B-C0A9-68EA-AD4515D2446B}"/>
              </a:ext>
            </a:extLst>
          </p:cNvPr>
          <p:cNvSpPr>
            <a:spLocks noChangeArrowheads="1"/>
          </p:cNvSpPr>
          <p:nvPr/>
        </p:nvSpPr>
        <p:spPr bwMode="auto">
          <a:xfrm>
            <a:off x="10959504" y="17100653"/>
            <a:ext cx="7745995" cy="213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rIns="91440" bIns="45720" anchor="t"/>
          <a:lstStyle>
            <a:lvl1pPr marL="342900" indent="-342900">
              <a:spcBef>
                <a:spcPct val="0"/>
              </a:spcBef>
              <a:defRPr sz="6000" b="1" i="1">
                <a:solidFill>
                  <a:schemeClr val="tx2"/>
                </a:solidFill>
                <a:latin typeface="Arial" panose="020B0604020202020204" pitchFamily="34" charset="0"/>
              </a:defRPr>
            </a:lvl1pPr>
            <a:lvl2pPr marL="342900" indent="-342900">
              <a:spcBef>
                <a:spcPct val="0"/>
              </a:spcBef>
              <a:defRPr sz="6000" b="1" i="1">
                <a:solidFill>
                  <a:schemeClr val="tx2"/>
                </a:solidFill>
                <a:latin typeface="Arial" panose="020B0604020202020204" pitchFamily="34" charset="0"/>
              </a:defRPr>
            </a:lvl2pPr>
            <a:lvl3pPr marL="342900" indent="-342900">
              <a:spcBef>
                <a:spcPct val="0"/>
              </a:spcBef>
              <a:defRPr sz="6000" b="1" i="1">
                <a:solidFill>
                  <a:schemeClr val="tx2"/>
                </a:solidFill>
                <a:latin typeface="Arial" panose="020B0604020202020204" pitchFamily="34" charset="0"/>
              </a:defRPr>
            </a:lvl3pPr>
            <a:lvl4pPr marL="342900" indent="-342900">
              <a:spcBef>
                <a:spcPct val="0"/>
              </a:spcBef>
              <a:defRPr sz="6000" b="1" i="1">
                <a:solidFill>
                  <a:schemeClr val="tx2"/>
                </a:solidFill>
                <a:latin typeface="Arial" panose="020B0604020202020204" pitchFamily="34" charset="0"/>
              </a:defRPr>
            </a:lvl4pPr>
            <a:lvl5pPr marL="342900" indent="-342900">
              <a:spcBef>
                <a:spcPct val="0"/>
              </a:spcBef>
              <a:defRPr sz="6000" b="1" i="1">
                <a:solidFill>
                  <a:schemeClr val="tx2"/>
                </a:solidFill>
                <a:latin typeface="Arial" panose="020B0604020202020204" pitchFamily="34" charset="0"/>
              </a:defRPr>
            </a:lvl5pPr>
            <a:lvl6pPr marL="800100" indent="-342900" fontAlgn="base">
              <a:spcBef>
                <a:spcPct val="0"/>
              </a:spcBef>
              <a:spcAft>
                <a:spcPct val="0"/>
              </a:spcAft>
              <a:defRPr sz="6000" b="1" i="1">
                <a:solidFill>
                  <a:schemeClr val="tx2"/>
                </a:solidFill>
                <a:latin typeface="Arial" panose="020B0604020202020204" pitchFamily="34" charset="0"/>
              </a:defRPr>
            </a:lvl6pPr>
            <a:lvl7pPr marL="1257300" indent="-342900" fontAlgn="base">
              <a:spcBef>
                <a:spcPct val="0"/>
              </a:spcBef>
              <a:spcAft>
                <a:spcPct val="0"/>
              </a:spcAft>
              <a:defRPr sz="6000" b="1" i="1">
                <a:solidFill>
                  <a:schemeClr val="tx2"/>
                </a:solidFill>
                <a:latin typeface="Arial" panose="020B0604020202020204" pitchFamily="34" charset="0"/>
              </a:defRPr>
            </a:lvl7pPr>
            <a:lvl8pPr marL="1714500" indent="-342900" fontAlgn="base">
              <a:spcBef>
                <a:spcPct val="0"/>
              </a:spcBef>
              <a:spcAft>
                <a:spcPct val="0"/>
              </a:spcAft>
              <a:defRPr sz="6000" b="1" i="1">
                <a:solidFill>
                  <a:schemeClr val="tx2"/>
                </a:solidFill>
                <a:latin typeface="Arial" panose="020B0604020202020204" pitchFamily="34" charset="0"/>
              </a:defRPr>
            </a:lvl8pPr>
            <a:lvl9pPr marL="2171700" indent="-342900" fontAlgn="base">
              <a:spcBef>
                <a:spcPct val="0"/>
              </a:spcBef>
              <a:spcAft>
                <a:spcPct val="0"/>
              </a:spcAft>
              <a:defRPr sz="6000" b="1" i="1">
                <a:solidFill>
                  <a:schemeClr val="tx2"/>
                </a:solidFill>
                <a:latin typeface="Arial" panose="020B0604020202020204" pitchFamily="34" charset="0"/>
              </a:defRPr>
            </a:lvl9pPr>
          </a:lstStyle>
          <a:p>
            <a:pPr marL="0" indent="0">
              <a:spcBef>
                <a:spcPct val="20000"/>
              </a:spcBef>
              <a:buClr>
                <a:schemeClr val="tx1"/>
              </a:buClr>
              <a:buSzPct val="110000"/>
            </a:pPr>
            <a:r>
              <a:rPr lang="en-US" altLang="en-US" sz="1850" err="1">
                <a:solidFill>
                  <a:schemeClr val="tx1"/>
                </a:solidFill>
                <a:latin typeface="Arial"/>
                <a:cs typeface="Arial"/>
              </a:rPr>
              <a:t>NxN</a:t>
            </a:r>
            <a:r>
              <a:rPr lang="en-US" altLang="en-US" sz="1850">
                <a:solidFill>
                  <a:schemeClr val="tx1"/>
                </a:solidFill>
                <a:latin typeface="Arial"/>
                <a:cs typeface="Arial"/>
              </a:rPr>
              <a:t> matrix multiplication is a computationally intensive operation regularly used in graphics processing and AI training. By observing the associated figure, you will notice that the trend line for both processors remains comparable until the matrix size reaches a certain point. After which, the ARM node performs increasingly better.</a:t>
            </a:r>
            <a:endParaRPr lang="en-US" altLang="en-US" sz="1850">
              <a:solidFill>
                <a:schemeClr val="tx1"/>
              </a:solidFill>
              <a:cs typeface="Arial"/>
            </a:endParaRPr>
          </a:p>
        </p:txBody>
      </p:sp>
      <p:sp>
        <p:nvSpPr>
          <p:cNvPr id="26" name="Rectangle 3343">
            <a:extLst>
              <a:ext uri="{FF2B5EF4-FFF2-40B4-BE49-F238E27FC236}">
                <a16:creationId xmlns:a16="http://schemas.microsoft.com/office/drawing/2014/main" id="{BBBDC678-F8E3-FAA8-C524-E0C3B4ED6D58}"/>
              </a:ext>
            </a:extLst>
          </p:cNvPr>
          <p:cNvSpPr>
            <a:spLocks noChangeArrowheads="1"/>
          </p:cNvSpPr>
          <p:nvPr/>
        </p:nvSpPr>
        <p:spPr bwMode="auto">
          <a:xfrm>
            <a:off x="24026594" y="19966536"/>
            <a:ext cx="3827969" cy="5714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0" tIns="45720" rIns="91440" bIns="45720" anchor="t"/>
          <a:lstStyle>
            <a:lvl1pPr marL="342900" indent="-342900">
              <a:spcBef>
                <a:spcPct val="0"/>
              </a:spcBef>
              <a:defRPr sz="6000" b="1" i="1">
                <a:solidFill>
                  <a:schemeClr val="tx2"/>
                </a:solidFill>
                <a:latin typeface="Arial" panose="020B0604020202020204" pitchFamily="34" charset="0"/>
              </a:defRPr>
            </a:lvl1pPr>
            <a:lvl2pPr marL="342900" indent="-342900">
              <a:spcBef>
                <a:spcPct val="0"/>
              </a:spcBef>
              <a:defRPr sz="6000" b="1" i="1">
                <a:solidFill>
                  <a:schemeClr val="tx2"/>
                </a:solidFill>
                <a:latin typeface="Arial" panose="020B0604020202020204" pitchFamily="34" charset="0"/>
              </a:defRPr>
            </a:lvl2pPr>
            <a:lvl3pPr marL="342900" indent="-342900">
              <a:spcBef>
                <a:spcPct val="0"/>
              </a:spcBef>
              <a:defRPr sz="6000" b="1" i="1">
                <a:solidFill>
                  <a:schemeClr val="tx2"/>
                </a:solidFill>
                <a:latin typeface="Arial" panose="020B0604020202020204" pitchFamily="34" charset="0"/>
              </a:defRPr>
            </a:lvl3pPr>
            <a:lvl4pPr marL="342900" indent="-342900">
              <a:spcBef>
                <a:spcPct val="0"/>
              </a:spcBef>
              <a:defRPr sz="6000" b="1" i="1">
                <a:solidFill>
                  <a:schemeClr val="tx2"/>
                </a:solidFill>
                <a:latin typeface="Arial" panose="020B0604020202020204" pitchFamily="34" charset="0"/>
              </a:defRPr>
            </a:lvl4pPr>
            <a:lvl5pPr marL="342900" indent="-342900">
              <a:spcBef>
                <a:spcPct val="0"/>
              </a:spcBef>
              <a:defRPr sz="6000" b="1" i="1">
                <a:solidFill>
                  <a:schemeClr val="tx2"/>
                </a:solidFill>
                <a:latin typeface="Arial" panose="020B0604020202020204" pitchFamily="34" charset="0"/>
              </a:defRPr>
            </a:lvl5pPr>
            <a:lvl6pPr marL="800100" indent="-342900" fontAlgn="base">
              <a:spcBef>
                <a:spcPct val="0"/>
              </a:spcBef>
              <a:spcAft>
                <a:spcPct val="0"/>
              </a:spcAft>
              <a:defRPr sz="6000" b="1" i="1">
                <a:solidFill>
                  <a:schemeClr val="tx2"/>
                </a:solidFill>
                <a:latin typeface="Arial" panose="020B0604020202020204" pitchFamily="34" charset="0"/>
              </a:defRPr>
            </a:lvl6pPr>
            <a:lvl7pPr marL="1257300" indent="-342900" fontAlgn="base">
              <a:spcBef>
                <a:spcPct val="0"/>
              </a:spcBef>
              <a:spcAft>
                <a:spcPct val="0"/>
              </a:spcAft>
              <a:defRPr sz="6000" b="1" i="1">
                <a:solidFill>
                  <a:schemeClr val="tx2"/>
                </a:solidFill>
                <a:latin typeface="Arial" panose="020B0604020202020204" pitchFamily="34" charset="0"/>
              </a:defRPr>
            </a:lvl7pPr>
            <a:lvl8pPr marL="1714500" indent="-342900" fontAlgn="base">
              <a:spcBef>
                <a:spcPct val="0"/>
              </a:spcBef>
              <a:spcAft>
                <a:spcPct val="0"/>
              </a:spcAft>
              <a:defRPr sz="6000" b="1" i="1">
                <a:solidFill>
                  <a:schemeClr val="tx2"/>
                </a:solidFill>
                <a:latin typeface="Arial" panose="020B0604020202020204" pitchFamily="34" charset="0"/>
              </a:defRPr>
            </a:lvl8pPr>
            <a:lvl9pPr marL="2171700" indent="-342900" fontAlgn="base">
              <a:spcBef>
                <a:spcPct val="0"/>
              </a:spcBef>
              <a:spcAft>
                <a:spcPct val="0"/>
              </a:spcAft>
              <a:defRPr sz="6000" b="1" i="1">
                <a:solidFill>
                  <a:schemeClr val="tx2"/>
                </a:solidFill>
                <a:latin typeface="Arial" panose="020B0604020202020204" pitchFamily="34" charset="0"/>
              </a:defRPr>
            </a:lvl9pPr>
          </a:lstStyle>
          <a:p>
            <a:pPr marL="0" indent="0">
              <a:spcBef>
                <a:spcPct val="20000"/>
              </a:spcBef>
              <a:buClr>
                <a:schemeClr val="tx1"/>
              </a:buClr>
              <a:buSzPct val="110000"/>
            </a:pPr>
            <a:r>
              <a:rPr lang="en-US" altLang="en-US" sz="1850" dirty="0">
                <a:solidFill>
                  <a:schemeClr val="tx1"/>
                </a:solidFill>
                <a:latin typeface="Arial"/>
                <a:cs typeface="Arial"/>
              </a:rPr>
              <a:t>The EEG seizure detection program is a complex machine learning algorithm that the team used as a benchmark. The input EEG data we will be using for this demo comes in the form of large .</a:t>
            </a:r>
            <a:r>
              <a:rPr lang="en-US" altLang="en-US" sz="1850" dirty="0" err="1">
                <a:solidFill>
                  <a:schemeClr val="tx1"/>
                </a:solidFill>
                <a:latin typeface="Arial"/>
                <a:cs typeface="Arial"/>
              </a:rPr>
              <a:t>edf</a:t>
            </a:r>
            <a:r>
              <a:rPr lang="en-US" altLang="en-US" sz="1850" dirty="0">
                <a:solidFill>
                  <a:schemeClr val="tx1"/>
                </a:solidFill>
                <a:latin typeface="Arial"/>
                <a:cs typeface="Arial"/>
              </a:rPr>
              <a:t> lists sampled from the Temple hospital. The ARM node had an average execution time 3.5% slower than the x86 node when clock speed is normalized. This falls well within the desired execution time parameters for this benchmark (within 20%).</a:t>
            </a:r>
            <a:endParaRPr lang="en-US" altLang="en-US" sz="1850" dirty="0">
              <a:solidFill>
                <a:schemeClr val="tx1"/>
              </a:solidFill>
              <a:cs typeface="Arial"/>
            </a:endParaRPr>
          </a:p>
          <a:p>
            <a:pPr marL="0" indent="0">
              <a:spcBef>
                <a:spcPct val="20000"/>
              </a:spcBef>
            </a:pPr>
            <a:endParaRPr lang="en-US" altLang="en-US" sz="1850" dirty="0">
              <a:solidFill>
                <a:schemeClr val="tx1"/>
              </a:solidFill>
              <a:latin typeface="Arial"/>
              <a:cs typeface="Arial"/>
            </a:endParaRPr>
          </a:p>
          <a:p>
            <a:pPr marL="0" indent="0">
              <a:spcBef>
                <a:spcPct val="20000"/>
              </a:spcBef>
            </a:pPr>
            <a:endParaRPr lang="en-US" altLang="en-US" sz="1850" dirty="0">
              <a:solidFill>
                <a:schemeClr val="tx1"/>
              </a:solidFill>
              <a:cs typeface="Arial"/>
            </a:endParaRPr>
          </a:p>
        </p:txBody>
      </p:sp>
      <p:cxnSp>
        <p:nvCxnSpPr>
          <p:cNvPr id="33" name="Straight Arrow Connector 32">
            <a:extLst>
              <a:ext uri="{FF2B5EF4-FFF2-40B4-BE49-F238E27FC236}">
                <a16:creationId xmlns:a16="http://schemas.microsoft.com/office/drawing/2014/main" id="{027B5724-F133-91FB-020B-C96CCFFAE09F}"/>
              </a:ext>
            </a:extLst>
          </p:cNvPr>
          <p:cNvCxnSpPr>
            <a:cxnSpLocks/>
          </p:cNvCxnSpPr>
          <p:nvPr/>
        </p:nvCxnSpPr>
        <p:spPr>
          <a:xfrm>
            <a:off x="2013696" y="19858776"/>
            <a:ext cx="7906870" cy="34229"/>
          </a:xfrm>
          <a:prstGeom prst="straightConnector1">
            <a:avLst/>
          </a:prstGeom>
          <a:ln w="57150"/>
        </p:spPr>
        <p:style>
          <a:lnRef idx="3">
            <a:schemeClr val="dk1"/>
          </a:lnRef>
          <a:fillRef idx="0">
            <a:schemeClr val="dk1"/>
          </a:fillRef>
          <a:effectRef idx="2">
            <a:schemeClr val="dk1"/>
          </a:effectRef>
          <a:fontRef idx="minor">
            <a:schemeClr val="tx1"/>
          </a:fontRef>
        </p:style>
      </p:cxnSp>
      <p:sp>
        <p:nvSpPr>
          <p:cNvPr id="34" name="TextBox 33">
            <a:extLst>
              <a:ext uri="{FF2B5EF4-FFF2-40B4-BE49-F238E27FC236}">
                <a16:creationId xmlns:a16="http://schemas.microsoft.com/office/drawing/2014/main" id="{2AE838FB-3D1F-B7A9-963A-45FD80BCCC01}"/>
              </a:ext>
            </a:extLst>
          </p:cNvPr>
          <p:cNvSpPr txBox="1"/>
          <p:nvPr/>
        </p:nvSpPr>
        <p:spPr>
          <a:xfrm>
            <a:off x="2298224" y="13210819"/>
            <a:ext cx="7334759" cy="29495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ts val="1400"/>
              </a:spcBef>
              <a:spcAft>
                <a:spcPts val="300"/>
              </a:spcAft>
            </a:pPr>
            <a:r>
              <a:rPr lang="en-US" sz="3300" i="1" dirty="0">
                <a:latin typeface="Arial Black"/>
              </a:rPr>
              <a:t>Benchmark Motivations</a:t>
            </a:r>
            <a:endParaRPr lang="en-US" dirty="0"/>
          </a:p>
          <a:p>
            <a:pPr marL="342900">
              <a:spcBef>
                <a:spcPts val="1400"/>
              </a:spcBef>
              <a:spcAft>
                <a:spcPts val="300"/>
              </a:spcAft>
              <a:buFont typeface="Calibri"/>
              <a:buChar char="-"/>
            </a:pPr>
            <a:r>
              <a:rPr lang="en-US" sz="2400" i="1" u="sng" dirty="0">
                <a:latin typeface="Arial Black"/>
              </a:rPr>
              <a:t>Comprehensive:</a:t>
            </a:r>
            <a:r>
              <a:rPr lang="en-US" sz="2400" i="1" dirty="0">
                <a:latin typeface="Arial Black"/>
              </a:rPr>
              <a:t> Test basic operations up and down the scale of complexity</a:t>
            </a:r>
          </a:p>
          <a:p>
            <a:pPr marL="342900" indent="-342900">
              <a:buFont typeface="Calibri"/>
              <a:buChar char="-"/>
            </a:pPr>
            <a:r>
              <a:rPr lang="en-US" sz="2400" i="1" u="sng" dirty="0">
                <a:latin typeface="Arial Black"/>
              </a:rPr>
              <a:t>Simple:</a:t>
            </a:r>
            <a:r>
              <a:rPr lang="en-US" sz="2400" i="1" dirty="0">
                <a:latin typeface="Arial Black"/>
              </a:rPr>
              <a:t> Test Single operations rather than system performance</a:t>
            </a:r>
          </a:p>
          <a:p>
            <a:pPr lvl="1"/>
            <a:endParaRPr lang="en-US" sz="2000" i="1" dirty="0">
              <a:latin typeface="Arial Black"/>
            </a:endParaRPr>
          </a:p>
          <a:p>
            <a:pPr marL="457200" indent="-457200">
              <a:buFont typeface="Calibri"/>
              <a:buChar char="-"/>
            </a:pPr>
            <a:endParaRPr lang="en-US" sz="2000" i="1" dirty="0">
              <a:latin typeface="Arial Black"/>
              <a:cs typeface="Calibri" panose="020F0502020204030204"/>
            </a:endParaRPr>
          </a:p>
        </p:txBody>
      </p:sp>
      <p:graphicFrame>
        <p:nvGraphicFramePr>
          <p:cNvPr id="18" name="Table 17">
            <a:extLst>
              <a:ext uri="{FF2B5EF4-FFF2-40B4-BE49-F238E27FC236}">
                <a16:creationId xmlns:a16="http://schemas.microsoft.com/office/drawing/2014/main" id="{4F0177CB-32D0-5EAA-D70D-EC52DA5601F1}"/>
              </a:ext>
            </a:extLst>
          </p:cNvPr>
          <p:cNvGraphicFramePr>
            <a:graphicFrameLocks noGrp="1"/>
          </p:cNvGraphicFramePr>
          <p:nvPr>
            <p:extLst>
              <p:ext uri="{D42A27DB-BD31-4B8C-83A1-F6EECF244321}">
                <p14:modId xmlns:p14="http://schemas.microsoft.com/office/powerpoint/2010/main" val="1979373883"/>
              </p:ext>
            </p:extLst>
          </p:nvPr>
        </p:nvGraphicFramePr>
        <p:xfrm>
          <a:off x="10074584" y="20169398"/>
          <a:ext cx="6719773" cy="3336827"/>
        </p:xfrm>
        <a:graphic>
          <a:graphicData uri="http://schemas.openxmlformats.org/drawingml/2006/table">
            <a:tbl>
              <a:tblPr firstRow="1" bandRow="1">
                <a:tableStyleId>{5C22544A-7EE6-4342-B048-85BDC9FD1C3A}</a:tableStyleId>
              </a:tblPr>
              <a:tblGrid>
                <a:gridCol w="3186238">
                  <a:extLst>
                    <a:ext uri="{9D8B030D-6E8A-4147-A177-3AD203B41FA5}">
                      <a16:colId xmlns:a16="http://schemas.microsoft.com/office/drawing/2014/main" val="1869494271"/>
                    </a:ext>
                  </a:extLst>
                </a:gridCol>
                <a:gridCol w="1517255">
                  <a:extLst>
                    <a:ext uri="{9D8B030D-6E8A-4147-A177-3AD203B41FA5}">
                      <a16:colId xmlns:a16="http://schemas.microsoft.com/office/drawing/2014/main" val="2375646134"/>
                    </a:ext>
                  </a:extLst>
                </a:gridCol>
                <a:gridCol w="2016280">
                  <a:extLst>
                    <a:ext uri="{9D8B030D-6E8A-4147-A177-3AD203B41FA5}">
                      <a16:colId xmlns:a16="http://schemas.microsoft.com/office/drawing/2014/main" val="1203927701"/>
                    </a:ext>
                  </a:extLst>
                </a:gridCol>
              </a:tblGrid>
              <a:tr h="657477">
                <a:tc>
                  <a:txBody>
                    <a:bodyPr/>
                    <a:lstStyle/>
                    <a:p>
                      <a:r>
                        <a:rPr lang="en-US" sz="2800"/>
                        <a:t>Test</a:t>
                      </a:r>
                    </a:p>
                  </a:txBody>
                  <a:tcPr/>
                </a:tc>
                <a:tc>
                  <a:txBody>
                    <a:bodyPr/>
                    <a:lstStyle/>
                    <a:p>
                      <a:r>
                        <a:rPr lang="en-US" sz="2800"/>
                        <a:t>Time </a:t>
                      </a:r>
                      <a:r>
                        <a:rPr lang="en-US" sz="2400"/>
                        <a:t>(µs)</a:t>
                      </a:r>
                    </a:p>
                  </a:txBody>
                  <a:tcPr/>
                </a:tc>
                <a:tc>
                  <a:txBody>
                    <a:bodyPr/>
                    <a:lstStyle/>
                    <a:p>
                      <a:r>
                        <a:rPr lang="en-US" sz="2800"/>
                        <a:t>Normalized</a:t>
                      </a:r>
                    </a:p>
                  </a:txBody>
                  <a:tcPr/>
                </a:tc>
                <a:extLst>
                  <a:ext uri="{0D108BD9-81ED-4DB2-BD59-A6C34878D82A}">
                    <a16:rowId xmlns:a16="http://schemas.microsoft.com/office/drawing/2014/main" val="4273311273"/>
                  </a:ext>
                </a:extLst>
              </a:tr>
              <a:tr h="535870">
                <a:tc>
                  <a:txBody>
                    <a:bodyPr/>
                    <a:lstStyle/>
                    <a:p>
                      <a:r>
                        <a:rPr lang="en-US" sz="2000" b="1"/>
                        <a:t>AMD-Node (baseline)</a:t>
                      </a:r>
                    </a:p>
                  </a:txBody>
                  <a:tcPr/>
                </a:tc>
                <a:tc>
                  <a:txBody>
                    <a:bodyPr/>
                    <a:lstStyle/>
                    <a:p>
                      <a:pPr algn="r"/>
                      <a:r>
                        <a:rPr lang="en-US" sz="2000" b="1"/>
                        <a:t>30533</a:t>
                      </a:r>
                    </a:p>
                  </a:txBody>
                  <a:tcPr/>
                </a:tc>
                <a:tc>
                  <a:txBody>
                    <a:bodyPr/>
                    <a:lstStyle/>
                    <a:p>
                      <a:pPr algn="r"/>
                      <a:r>
                        <a:rPr lang="en-US" sz="2000" b="1"/>
                        <a:t>1.00</a:t>
                      </a:r>
                    </a:p>
                  </a:txBody>
                  <a:tcPr/>
                </a:tc>
                <a:extLst>
                  <a:ext uri="{0D108BD9-81ED-4DB2-BD59-A6C34878D82A}">
                    <a16:rowId xmlns:a16="http://schemas.microsoft.com/office/drawing/2014/main" val="104750926"/>
                  </a:ext>
                </a:extLst>
              </a:tr>
              <a:tr h="535870">
                <a:tc>
                  <a:txBody>
                    <a:bodyPr/>
                    <a:lstStyle/>
                    <a:p>
                      <a:r>
                        <a:rPr lang="en-US" sz="2000" b="1"/>
                        <a:t>Arm-Node (emulated)</a:t>
                      </a:r>
                    </a:p>
                  </a:txBody>
                  <a:tcPr/>
                </a:tc>
                <a:tc>
                  <a:txBody>
                    <a:bodyPr/>
                    <a:lstStyle/>
                    <a:p>
                      <a:pPr algn="r"/>
                      <a:r>
                        <a:rPr lang="en-US" sz="2000" b="1"/>
                        <a:t>25840</a:t>
                      </a:r>
                    </a:p>
                  </a:txBody>
                  <a:tcPr/>
                </a:tc>
                <a:tc>
                  <a:txBody>
                    <a:bodyPr/>
                    <a:lstStyle/>
                    <a:p>
                      <a:pPr algn="r"/>
                      <a:r>
                        <a:rPr lang="en-US" sz="2000" b="1"/>
                        <a:t>4.50</a:t>
                      </a:r>
                    </a:p>
                  </a:txBody>
                  <a:tcPr/>
                </a:tc>
                <a:extLst>
                  <a:ext uri="{0D108BD9-81ED-4DB2-BD59-A6C34878D82A}">
                    <a16:rowId xmlns:a16="http://schemas.microsoft.com/office/drawing/2014/main" val="1439488216"/>
                  </a:ext>
                </a:extLst>
              </a:tr>
              <a:tr h="535870">
                <a:tc>
                  <a:txBody>
                    <a:bodyPr/>
                    <a:lstStyle/>
                    <a:p>
                      <a:r>
                        <a:rPr lang="en-US" sz="2000" b="1"/>
                        <a:t>Arm-Node (no NEON)</a:t>
                      </a:r>
                    </a:p>
                  </a:txBody>
                  <a:tcPr/>
                </a:tc>
                <a:tc>
                  <a:txBody>
                    <a:bodyPr/>
                    <a:lstStyle/>
                    <a:p>
                      <a:pPr algn="r"/>
                      <a:r>
                        <a:rPr lang="en-US" sz="2000" b="1"/>
                        <a:t>39115</a:t>
                      </a:r>
                    </a:p>
                  </a:txBody>
                  <a:tcPr/>
                </a:tc>
                <a:tc>
                  <a:txBody>
                    <a:bodyPr/>
                    <a:lstStyle/>
                    <a:p>
                      <a:pPr algn="r"/>
                      <a:r>
                        <a:rPr lang="en-US" sz="2000" b="1"/>
                        <a:t>3.28</a:t>
                      </a:r>
                    </a:p>
                  </a:txBody>
                  <a:tcPr/>
                </a:tc>
                <a:extLst>
                  <a:ext uri="{0D108BD9-81ED-4DB2-BD59-A6C34878D82A}">
                    <a16:rowId xmlns:a16="http://schemas.microsoft.com/office/drawing/2014/main" val="4244515845"/>
                  </a:ext>
                </a:extLst>
              </a:tr>
              <a:tr h="535870">
                <a:tc>
                  <a:txBody>
                    <a:bodyPr/>
                    <a:lstStyle/>
                    <a:p>
                      <a:r>
                        <a:rPr lang="en-US" sz="2000" b="1"/>
                        <a:t>ARM-Node (NEON)</a:t>
                      </a:r>
                    </a:p>
                  </a:txBody>
                  <a:tcPr/>
                </a:tc>
                <a:tc>
                  <a:txBody>
                    <a:bodyPr/>
                    <a:lstStyle/>
                    <a:p>
                      <a:pPr algn="r"/>
                      <a:r>
                        <a:rPr lang="en-US" sz="2000" b="1"/>
                        <a:t>21452</a:t>
                      </a:r>
                    </a:p>
                  </a:txBody>
                  <a:tcPr/>
                </a:tc>
                <a:tc>
                  <a:txBody>
                    <a:bodyPr/>
                    <a:lstStyle/>
                    <a:p>
                      <a:pPr algn="r"/>
                      <a:r>
                        <a:rPr lang="en-US" sz="2000" b="1"/>
                        <a:t>1.02</a:t>
                      </a:r>
                    </a:p>
                  </a:txBody>
                  <a:tcPr/>
                </a:tc>
                <a:extLst>
                  <a:ext uri="{0D108BD9-81ED-4DB2-BD59-A6C34878D82A}">
                    <a16:rowId xmlns:a16="http://schemas.microsoft.com/office/drawing/2014/main" val="1107208542"/>
                  </a:ext>
                </a:extLst>
              </a:tr>
              <a:tr h="535870">
                <a:tc>
                  <a:txBody>
                    <a:bodyPr/>
                    <a:lstStyle/>
                    <a:p>
                      <a:r>
                        <a:rPr lang="en-US" sz="2000" b="1"/>
                        <a:t>Arm-Node (clang w/ NEON)</a:t>
                      </a:r>
                    </a:p>
                  </a:txBody>
                  <a:tcPr/>
                </a:tc>
                <a:tc>
                  <a:txBody>
                    <a:bodyPr/>
                    <a:lstStyle/>
                    <a:p>
                      <a:pPr algn="r"/>
                      <a:r>
                        <a:rPr lang="en-US" sz="2000" b="1"/>
                        <a:t>34656</a:t>
                      </a:r>
                    </a:p>
                  </a:txBody>
                  <a:tcPr/>
                </a:tc>
                <a:tc>
                  <a:txBody>
                    <a:bodyPr/>
                    <a:lstStyle/>
                    <a:p>
                      <a:pPr algn="r"/>
                      <a:r>
                        <a:rPr lang="en-US" sz="2000" b="1"/>
                        <a:t>1.66</a:t>
                      </a:r>
                    </a:p>
                  </a:txBody>
                  <a:tcPr/>
                </a:tc>
                <a:extLst>
                  <a:ext uri="{0D108BD9-81ED-4DB2-BD59-A6C34878D82A}">
                    <a16:rowId xmlns:a16="http://schemas.microsoft.com/office/drawing/2014/main" val="3412956007"/>
                  </a:ext>
                </a:extLst>
              </a:tr>
            </a:tbl>
          </a:graphicData>
        </a:graphic>
      </p:graphicFrame>
      <p:sp>
        <p:nvSpPr>
          <p:cNvPr id="35" name="TextBox 34">
            <a:extLst>
              <a:ext uri="{FF2B5EF4-FFF2-40B4-BE49-F238E27FC236}">
                <a16:creationId xmlns:a16="http://schemas.microsoft.com/office/drawing/2014/main" id="{F64E9EAE-9446-A72E-4A59-7523C27AC0D0}"/>
              </a:ext>
            </a:extLst>
          </p:cNvPr>
          <p:cNvSpPr txBox="1"/>
          <p:nvPr/>
        </p:nvSpPr>
        <p:spPr>
          <a:xfrm>
            <a:off x="11301932" y="19242100"/>
            <a:ext cx="4578403"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a:latin typeface="Arial Black"/>
                <a:cs typeface="Calibri"/>
              </a:rPr>
              <a:t>Eigen Tests</a:t>
            </a:r>
          </a:p>
        </p:txBody>
      </p:sp>
      <p:sp>
        <p:nvSpPr>
          <p:cNvPr id="37" name="TextBox 36">
            <a:extLst>
              <a:ext uri="{FF2B5EF4-FFF2-40B4-BE49-F238E27FC236}">
                <a16:creationId xmlns:a16="http://schemas.microsoft.com/office/drawing/2014/main" id="{409ED6CE-9AFD-6D52-84FC-2C4C131335B2}"/>
              </a:ext>
            </a:extLst>
          </p:cNvPr>
          <p:cNvSpPr txBox="1"/>
          <p:nvPr/>
        </p:nvSpPr>
        <p:spPr>
          <a:xfrm>
            <a:off x="10693613" y="23507463"/>
            <a:ext cx="579504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Template Library allows for easy access to NEON intrinsics while maintaining code portability.</a:t>
            </a:r>
            <a:endParaRPr lang="en-US" b="1" dirty="0"/>
          </a:p>
        </p:txBody>
      </p:sp>
      <p:graphicFrame>
        <p:nvGraphicFramePr>
          <p:cNvPr id="15" name="Table 14">
            <a:extLst>
              <a:ext uri="{FF2B5EF4-FFF2-40B4-BE49-F238E27FC236}">
                <a16:creationId xmlns:a16="http://schemas.microsoft.com/office/drawing/2014/main" id="{B120DE89-AC9E-5F1E-0693-8C3A8450FCE1}"/>
              </a:ext>
            </a:extLst>
          </p:cNvPr>
          <p:cNvGraphicFramePr>
            <a:graphicFrameLocks noGrp="1"/>
          </p:cNvGraphicFramePr>
          <p:nvPr>
            <p:extLst>
              <p:ext uri="{D42A27DB-BD31-4B8C-83A1-F6EECF244321}">
                <p14:modId xmlns:p14="http://schemas.microsoft.com/office/powerpoint/2010/main" val="2301273827"/>
              </p:ext>
            </p:extLst>
          </p:nvPr>
        </p:nvGraphicFramePr>
        <p:xfrm>
          <a:off x="2531109" y="16605976"/>
          <a:ext cx="6834210" cy="2982631"/>
        </p:xfrm>
        <a:graphic>
          <a:graphicData uri="http://schemas.openxmlformats.org/drawingml/2006/table">
            <a:tbl>
              <a:tblPr firstRow="1" bandRow="1">
                <a:tableStyleId>{5C22544A-7EE6-4342-B048-85BDC9FD1C3A}</a:tableStyleId>
              </a:tblPr>
              <a:tblGrid>
                <a:gridCol w="1708553">
                  <a:extLst>
                    <a:ext uri="{9D8B030D-6E8A-4147-A177-3AD203B41FA5}">
                      <a16:colId xmlns:a16="http://schemas.microsoft.com/office/drawing/2014/main" val="2706250685"/>
                    </a:ext>
                  </a:extLst>
                </a:gridCol>
                <a:gridCol w="1896995">
                  <a:extLst>
                    <a:ext uri="{9D8B030D-6E8A-4147-A177-3AD203B41FA5}">
                      <a16:colId xmlns:a16="http://schemas.microsoft.com/office/drawing/2014/main" val="272097992"/>
                    </a:ext>
                  </a:extLst>
                </a:gridCol>
                <a:gridCol w="1780590">
                  <a:extLst>
                    <a:ext uri="{9D8B030D-6E8A-4147-A177-3AD203B41FA5}">
                      <a16:colId xmlns:a16="http://schemas.microsoft.com/office/drawing/2014/main" val="2221833949"/>
                    </a:ext>
                  </a:extLst>
                </a:gridCol>
                <a:gridCol w="1448072">
                  <a:extLst>
                    <a:ext uri="{9D8B030D-6E8A-4147-A177-3AD203B41FA5}">
                      <a16:colId xmlns:a16="http://schemas.microsoft.com/office/drawing/2014/main" val="276516948"/>
                    </a:ext>
                  </a:extLst>
                </a:gridCol>
              </a:tblGrid>
              <a:tr h="608109">
                <a:tc>
                  <a:txBody>
                    <a:bodyPr/>
                    <a:lstStyle/>
                    <a:p>
                      <a:r>
                        <a:rPr lang="en-US" sz="2400"/>
                        <a:t>Low</a:t>
                      </a:r>
                    </a:p>
                  </a:txBody>
                  <a:tcPr/>
                </a:tc>
                <a:tc>
                  <a:txBody>
                    <a:bodyPr/>
                    <a:lstStyle/>
                    <a:p>
                      <a:r>
                        <a:rPr lang="en-US" sz="2400"/>
                        <a:t>--</a:t>
                      </a:r>
                    </a:p>
                  </a:txBody>
                  <a:tcPr/>
                </a:tc>
                <a:tc>
                  <a:txBody>
                    <a:bodyPr/>
                    <a:lstStyle/>
                    <a:p>
                      <a:r>
                        <a:rPr lang="en-US" sz="2400"/>
                        <a:t>--</a:t>
                      </a:r>
                    </a:p>
                  </a:txBody>
                  <a:tcPr/>
                </a:tc>
                <a:tc>
                  <a:txBody>
                    <a:bodyPr/>
                    <a:lstStyle/>
                    <a:p>
                      <a:r>
                        <a:rPr lang="en-US" sz="2400"/>
                        <a:t>High</a:t>
                      </a:r>
                    </a:p>
                  </a:txBody>
                  <a:tcPr/>
                </a:tc>
                <a:extLst>
                  <a:ext uri="{0D108BD9-81ED-4DB2-BD59-A6C34878D82A}">
                    <a16:rowId xmlns:a16="http://schemas.microsoft.com/office/drawing/2014/main" val="850161569"/>
                  </a:ext>
                </a:extLst>
              </a:tr>
              <a:tr h="810812">
                <a:tc>
                  <a:txBody>
                    <a:bodyPr/>
                    <a:lstStyle/>
                    <a:p>
                      <a:r>
                        <a:rPr lang="en-US" sz="2000" b="1"/>
                        <a:t>Dot Product</a:t>
                      </a:r>
                    </a:p>
                  </a:txBody>
                  <a:tcPr/>
                </a:tc>
                <a:tc>
                  <a:txBody>
                    <a:bodyPr/>
                    <a:lstStyle/>
                    <a:p>
                      <a:r>
                        <a:rPr lang="en-US" sz="2000" b="1"/>
                        <a:t>Eigenvalue Decomposition</a:t>
                      </a:r>
                    </a:p>
                  </a:txBody>
                  <a:tcPr/>
                </a:tc>
                <a:tc>
                  <a:txBody>
                    <a:bodyPr/>
                    <a:lstStyle/>
                    <a:p>
                      <a:r>
                        <a:rPr lang="en-US" sz="2000" b="1"/>
                        <a:t>DSP </a:t>
                      </a:r>
                      <a:r>
                        <a:rPr lang="en-US" sz="2000" b="1" err="1"/>
                        <a:t>Downsampling</a:t>
                      </a:r>
                      <a:endParaRPr lang="en-US" sz="2000" b="1"/>
                    </a:p>
                  </a:txBody>
                  <a:tcPr/>
                </a:tc>
                <a:tc>
                  <a:txBody>
                    <a:bodyPr/>
                    <a:lstStyle/>
                    <a:p>
                      <a:r>
                        <a:rPr lang="en-US" sz="2000" b="1"/>
                        <a:t>EEG ML System</a:t>
                      </a:r>
                    </a:p>
                  </a:txBody>
                  <a:tcPr/>
                </a:tc>
                <a:extLst>
                  <a:ext uri="{0D108BD9-81ED-4DB2-BD59-A6C34878D82A}">
                    <a16:rowId xmlns:a16="http://schemas.microsoft.com/office/drawing/2014/main" val="3539093134"/>
                  </a:ext>
                </a:extLst>
              </a:tr>
              <a:tr h="781855">
                <a:tc>
                  <a:txBody>
                    <a:bodyPr/>
                    <a:lstStyle/>
                    <a:p>
                      <a:r>
                        <a:rPr lang="en-US" sz="2000" b="1"/>
                        <a:t>Vector Multiplication</a:t>
                      </a:r>
                    </a:p>
                  </a:txBody>
                  <a:tcPr/>
                </a:tc>
                <a:tc>
                  <a:txBody>
                    <a:bodyPr/>
                    <a:lstStyle/>
                    <a:p>
                      <a:r>
                        <a:rPr lang="en-US" sz="2000" b="1"/>
                        <a:t>Matrix Inversion</a:t>
                      </a:r>
                    </a:p>
                  </a:txBody>
                  <a:tcPr/>
                </a:tc>
                <a:tc>
                  <a:txBody>
                    <a:bodyPr/>
                    <a:lstStyle/>
                    <a:p>
                      <a:r>
                        <a:rPr lang="en-US" sz="2000" b="1"/>
                        <a:t>Filtering</a:t>
                      </a:r>
                    </a:p>
                  </a:txBody>
                  <a:tcPr/>
                </a:tc>
                <a:tc>
                  <a:txBody>
                    <a:bodyPr/>
                    <a:lstStyle/>
                    <a:p>
                      <a:endParaRPr lang="en-US" sz="2000" b="1"/>
                    </a:p>
                  </a:txBody>
                  <a:tcPr/>
                </a:tc>
                <a:extLst>
                  <a:ext uri="{0D108BD9-81ED-4DB2-BD59-A6C34878D82A}">
                    <a16:rowId xmlns:a16="http://schemas.microsoft.com/office/drawing/2014/main" val="591182333"/>
                  </a:ext>
                </a:extLst>
              </a:tr>
              <a:tr h="781855">
                <a:tc>
                  <a:txBody>
                    <a:bodyPr/>
                    <a:lstStyle/>
                    <a:p>
                      <a:pPr lvl="0">
                        <a:buNone/>
                      </a:pPr>
                      <a:r>
                        <a:rPr lang="en-US" sz="2000" b="1"/>
                        <a:t>Matrix Multiplication</a:t>
                      </a:r>
                    </a:p>
                  </a:txBody>
                  <a:tcPr/>
                </a:tc>
                <a:tc>
                  <a:txBody>
                    <a:bodyPr/>
                    <a:lstStyle/>
                    <a:p>
                      <a:endParaRPr lang="en-US" sz="2000" b="1"/>
                    </a:p>
                  </a:txBody>
                  <a:tcPr/>
                </a:tc>
                <a:tc>
                  <a:txBody>
                    <a:bodyPr/>
                    <a:lstStyle/>
                    <a:p>
                      <a:endParaRPr lang="en-US" sz="2000" b="1"/>
                    </a:p>
                  </a:txBody>
                  <a:tcPr/>
                </a:tc>
                <a:tc>
                  <a:txBody>
                    <a:bodyPr/>
                    <a:lstStyle/>
                    <a:p>
                      <a:endParaRPr lang="en-US" sz="2000" b="1"/>
                    </a:p>
                  </a:txBody>
                  <a:tcPr/>
                </a:tc>
                <a:extLst>
                  <a:ext uri="{0D108BD9-81ED-4DB2-BD59-A6C34878D82A}">
                    <a16:rowId xmlns:a16="http://schemas.microsoft.com/office/drawing/2014/main" val="2244069175"/>
                  </a:ext>
                </a:extLst>
              </a:tr>
            </a:tbl>
          </a:graphicData>
        </a:graphic>
      </p:graphicFrame>
      <p:sp>
        <p:nvSpPr>
          <p:cNvPr id="28" name="Arrow: Right 27">
            <a:extLst>
              <a:ext uri="{FF2B5EF4-FFF2-40B4-BE49-F238E27FC236}">
                <a16:creationId xmlns:a16="http://schemas.microsoft.com/office/drawing/2014/main" id="{14EA0276-6A1C-96A2-4597-7FD29BA80871}"/>
              </a:ext>
            </a:extLst>
          </p:cNvPr>
          <p:cNvSpPr/>
          <p:nvPr/>
        </p:nvSpPr>
        <p:spPr>
          <a:xfrm>
            <a:off x="2574151" y="15429029"/>
            <a:ext cx="6627478" cy="105655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a:cs typeface="Calibri"/>
              </a:rPr>
              <a:t>Increased Complexity</a:t>
            </a:r>
            <a:endParaRPr lang="en-US" sz="2400"/>
          </a:p>
        </p:txBody>
      </p:sp>
      <p:graphicFrame>
        <p:nvGraphicFramePr>
          <p:cNvPr id="16" name="Table 15">
            <a:extLst>
              <a:ext uri="{FF2B5EF4-FFF2-40B4-BE49-F238E27FC236}">
                <a16:creationId xmlns:a16="http://schemas.microsoft.com/office/drawing/2014/main" id="{84970C3E-9A98-CC3E-5607-90AB0F98D296}"/>
              </a:ext>
            </a:extLst>
          </p:cNvPr>
          <p:cNvGraphicFramePr>
            <a:graphicFrameLocks noGrp="1"/>
          </p:cNvGraphicFramePr>
          <p:nvPr>
            <p:extLst>
              <p:ext uri="{D42A27DB-BD31-4B8C-83A1-F6EECF244321}">
                <p14:modId xmlns:p14="http://schemas.microsoft.com/office/powerpoint/2010/main" val="238544730"/>
              </p:ext>
            </p:extLst>
          </p:nvPr>
        </p:nvGraphicFramePr>
        <p:xfrm>
          <a:off x="19978487" y="5033041"/>
          <a:ext cx="6169598" cy="5959448"/>
        </p:xfrm>
        <a:graphic>
          <a:graphicData uri="http://schemas.openxmlformats.org/drawingml/2006/table">
            <a:tbl>
              <a:tblPr firstRow="1" bandRow="1">
                <a:tableStyleId>{5C22544A-7EE6-4342-B048-85BDC9FD1C3A}</a:tableStyleId>
              </a:tblPr>
              <a:tblGrid>
                <a:gridCol w="1752920">
                  <a:extLst>
                    <a:ext uri="{9D8B030D-6E8A-4147-A177-3AD203B41FA5}">
                      <a16:colId xmlns:a16="http://schemas.microsoft.com/office/drawing/2014/main" val="2358858886"/>
                    </a:ext>
                  </a:extLst>
                </a:gridCol>
                <a:gridCol w="2675196">
                  <a:extLst>
                    <a:ext uri="{9D8B030D-6E8A-4147-A177-3AD203B41FA5}">
                      <a16:colId xmlns:a16="http://schemas.microsoft.com/office/drawing/2014/main" val="1275963650"/>
                    </a:ext>
                  </a:extLst>
                </a:gridCol>
                <a:gridCol w="1741482">
                  <a:extLst>
                    <a:ext uri="{9D8B030D-6E8A-4147-A177-3AD203B41FA5}">
                      <a16:colId xmlns:a16="http://schemas.microsoft.com/office/drawing/2014/main" val="279899146"/>
                    </a:ext>
                  </a:extLst>
                </a:gridCol>
              </a:tblGrid>
              <a:tr h="636114">
                <a:tc>
                  <a:txBody>
                    <a:bodyPr/>
                    <a:lstStyle/>
                    <a:p>
                      <a:pPr rtl="0" fontAlgn="t">
                        <a:spcBef>
                          <a:spcPts val="0"/>
                        </a:spcBef>
                        <a:spcAft>
                          <a:spcPts val="0"/>
                        </a:spcAft>
                      </a:pPr>
                      <a:r>
                        <a:rPr lang="en-US" sz="2000" b="1">
                          <a:effectLst/>
                          <a:latin typeface="Arial"/>
                        </a:rPr>
                        <a:t>Priority</a:t>
                      </a:r>
                      <a:endParaRPr lang="en-US" sz="2000">
                        <a:effectLst/>
                        <a:latin typeface="Arial"/>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6D9EEB"/>
                    </a:solidFill>
                  </a:tcPr>
                </a:tc>
                <a:tc>
                  <a:txBody>
                    <a:bodyPr/>
                    <a:lstStyle/>
                    <a:p>
                      <a:pPr rtl="0" fontAlgn="t">
                        <a:spcBef>
                          <a:spcPts val="0"/>
                        </a:spcBef>
                        <a:spcAft>
                          <a:spcPts val="0"/>
                        </a:spcAft>
                      </a:pPr>
                      <a:r>
                        <a:rPr lang="en-US" sz="2000" b="1">
                          <a:effectLst/>
                          <a:latin typeface="Arial"/>
                        </a:rPr>
                        <a:t>Requirement</a:t>
                      </a:r>
                      <a:endParaRPr lang="en-US" sz="2000">
                        <a:effectLst/>
                        <a:latin typeface="Arial"/>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6D9EEB"/>
                    </a:solidFill>
                  </a:tcPr>
                </a:tc>
                <a:tc>
                  <a:txBody>
                    <a:bodyPr/>
                    <a:lstStyle/>
                    <a:p>
                      <a:pPr rtl="0" fontAlgn="t">
                        <a:spcBef>
                          <a:spcPts val="0"/>
                        </a:spcBef>
                        <a:spcAft>
                          <a:spcPts val="0"/>
                        </a:spcAft>
                      </a:pPr>
                      <a:r>
                        <a:rPr lang="en-US" sz="2000" b="1">
                          <a:effectLst/>
                          <a:latin typeface="Arial"/>
                        </a:rPr>
                        <a:t>Target range</a:t>
                      </a:r>
                      <a:endParaRPr lang="en-US" sz="2000">
                        <a:effectLst/>
                        <a:latin typeface="Arial"/>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6D9EEB"/>
                    </a:solidFill>
                  </a:tcPr>
                </a:tc>
                <a:extLst>
                  <a:ext uri="{0D108BD9-81ED-4DB2-BD59-A6C34878D82A}">
                    <a16:rowId xmlns:a16="http://schemas.microsoft.com/office/drawing/2014/main" val="154600845"/>
                  </a:ext>
                </a:extLst>
              </a:tr>
              <a:tr h="877401">
                <a:tc>
                  <a:txBody>
                    <a:bodyPr/>
                    <a:lstStyle/>
                    <a:p>
                      <a:pPr rtl="0" fontAlgn="t">
                        <a:spcBef>
                          <a:spcPts val="0"/>
                        </a:spcBef>
                        <a:spcAft>
                          <a:spcPts val="0"/>
                        </a:spcAft>
                      </a:pPr>
                      <a:r>
                        <a:rPr lang="en-US" sz="2000" b="1">
                          <a:effectLst/>
                          <a:latin typeface="Arial"/>
                        </a:rPr>
                        <a:t>Non-negotiable </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F4CCCC"/>
                    </a:solidFill>
                  </a:tcPr>
                </a:tc>
                <a:tc>
                  <a:txBody>
                    <a:bodyPr/>
                    <a:lstStyle/>
                    <a:p>
                      <a:pPr rtl="0" fontAlgn="t">
                        <a:spcBef>
                          <a:spcPts val="0"/>
                        </a:spcBef>
                        <a:spcAft>
                          <a:spcPts val="0"/>
                        </a:spcAft>
                      </a:pPr>
                      <a:r>
                        <a:rPr lang="en-US" sz="2000" b="1">
                          <a:effectLst/>
                          <a:latin typeface="Arial"/>
                        </a:rPr>
                        <a:t>Accessible through </a:t>
                      </a:r>
                      <a:r>
                        <a:rPr lang="en-US" sz="2000" b="1" err="1">
                          <a:effectLst/>
                          <a:latin typeface="Arial"/>
                        </a:rPr>
                        <a:t>Neuronix</a:t>
                      </a:r>
                      <a:endParaRPr lang="en-US" sz="2000" b="1">
                        <a:effectLst/>
                        <a:latin typeface="Arial"/>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E06666"/>
                    </a:solidFill>
                  </a:tcPr>
                </a:tc>
                <a:tc>
                  <a:txBody>
                    <a:bodyPr/>
                    <a:lstStyle/>
                    <a:p>
                      <a:pPr rtl="0" fontAlgn="t">
                        <a:spcBef>
                          <a:spcPts val="0"/>
                        </a:spcBef>
                        <a:spcAft>
                          <a:spcPts val="0"/>
                        </a:spcAft>
                      </a:pPr>
                      <a:r>
                        <a:rPr lang="en-US" sz="2000" b="1">
                          <a:effectLst/>
                          <a:latin typeface="Arial"/>
                        </a:rPr>
                        <a:t>Pass/fail</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E06666"/>
                    </a:solidFill>
                  </a:tcPr>
                </a:tc>
                <a:extLst>
                  <a:ext uri="{0D108BD9-81ED-4DB2-BD59-A6C34878D82A}">
                    <a16:rowId xmlns:a16="http://schemas.microsoft.com/office/drawing/2014/main" val="1285653505"/>
                  </a:ext>
                </a:extLst>
              </a:tr>
              <a:tr h="840441">
                <a:tc>
                  <a:txBody>
                    <a:bodyPr/>
                    <a:lstStyle/>
                    <a:p>
                      <a:pPr rtl="0" fontAlgn="t">
                        <a:spcBef>
                          <a:spcPts val="0"/>
                        </a:spcBef>
                        <a:spcAft>
                          <a:spcPts val="0"/>
                        </a:spcAft>
                      </a:pPr>
                      <a:r>
                        <a:rPr lang="en-US" sz="2000" b="1">
                          <a:effectLst/>
                          <a:latin typeface="Arial"/>
                        </a:rPr>
                        <a:t>Non-negotiable </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F4CCCC"/>
                    </a:solidFill>
                  </a:tcPr>
                </a:tc>
                <a:tc>
                  <a:txBody>
                    <a:bodyPr/>
                    <a:lstStyle/>
                    <a:p>
                      <a:pPr rtl="0" fontAlgn="t">
                        <a:spcBef>
                          <a:spcPts val="0"/>
                        </a:spcBef>
                        <a:spcAft>
                          <a:spcPts val="0"/>
                        </a:spcAft>
                      </a:pPr>
                      <a:r>
                        <a:rPr lang="en-US" sz="2000" b="1">
                          <a:effectLst/>
                          <a:latin typeface="Arial"/>
                        </a:rPr>
                        <a:t>Execute python, c/</a:t>
                      </a:r>
                      <a:r>
                        <a:rPr lang="en-US" sz="2000" b="1" err="1">
                          <a:effectLst/>
                          <a:latin typeface="Arial"/>
                        </a:rPr>
                        <a:t>c++</a:t>
                      </a:r>
                      <a:endParaRPr lang="en-US" sz="2000" b="1">
                        <a:effectLst/>
                        <a:latin typeface="Arial"/>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E06666"/>
                    </a:solidFill>
                  </a:tcPr>
                </a:tc>
                <a:tc>
                  <a:txBody>
                    <a:bodyPr/>
                    <a:lstStyle/>
                    <a:p>
                      <a:pPr rtl="0" fontAlgn="t">
                        <a:spcBef>
                          <a:spcPts val="0"/>
                        </a:spcBef>
                        <a:spcAft>
                          <a:spcPts val="0"/>
                        </a:spcAft>
                      </a:pPr>
                      <a:r>
                        <a:rPr lang="en-US" sz="2000" b="1">
                          <a:effectLst/>
                          <a:latin typeface="Arial"/>
                        </a:rPr>
                        <a:t>Pass/Fail</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E06666"/>
                    </a:solidFill>
                  </a:tcPr>
                </a:tc>
                <a:extLst>
                  <a:ext uri="{0D108BD9-81ED-4DB2-BD59-A6C34878D82A}">
                    <a16:rowId xmlns:a16="http://schemas.microsoft.com/office/drawing/2014/main" val="2200698809"/>
                  </a:ext>
                </a:extLst>
              </a:tr>
              <a:tr h="1030947">
                <a:tc>
                  <a:txBody>
                    <a:bodyPr/>
                    <a:lstStyle/>
                    <a:p>
                      <a:pPr rtl="0" fontAlgn="t">
                        <a:spcBef>
                          <a:spcPts val="0"/>
                        </a:spcBef>
                        <a:spcAft>
                          <a:spcPts val="0"/>
                        </a:spcAft>
                      </a:pPr>
                      <a:r>
                        <a:rPr lang="en-US" sz="2000" b="1">
                          <a:effectLst/>
                          <a:latin typeface="Arial"/>
                        </a:rPr>
                        <a:t>Negotiable</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A2C4C9"/>
                    </a:solidFill>
                  </a:tcPr>
                </a:tc>
                <a:tc>
                  <a:txBody>
                    <a:bodyPr/>
                    <a:lstStyle/>
                    <a:p>
                      <a:pPr rtl="0" fontAlgn="t">
                        <a:spcBef>
                          <a:spcPts val="0"/>
                        </a:spcBef>
                        <a:spcAft>
                          <a:spcPts val="0"/>
                        </a:spcAft>
                      </a:pPr>
                      <a:r>
                        <a:rPr lang="en-US" sz="2000" b="1">
                          <a:effectLst/>
                          <a:latin typeface="Arial"/>
                        </a:rPr>
                        <a:t>Optimize programs for ARM</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2000" b="1">
                          <a:effectLst/>
                          <a:latin typeface="Arial"/>
                        </a:rPr>
                        <a:t>&gt;1.50 performance gains</a:t>
                      </a:r>
                      <a:endParaRPr lang="en-US" sz="2000" b="1">
                        <a:effectLst/>
                      </a:endParaRP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extLst>
                  <a:ext uri="{0D108BD9-81ED-4DB2-BD59-A6C34878D82A}">
                    <a16:rowId xmlns:a16="http://schemas.microsoft.com/office/drawing/2014/main" val="1363544661"/>
                  </a:ext>
                </a:extLst>
              </a:tr>
              <a:tr h="1030947">
                <a:tc>
                  <a:txBody>
                    <a:bodyPr/>
                    <a:lstStyle/>
                    <a:p>
                      <a:pPr rtl="0" fontAlgn="t">
                        <a:spcBef>
                          <a:spcPts val="0"/>
                        </a:spcBef>
                        <a:spcAft>
                          <a:spcPts val="0"/>
                        </a:spcAft>
                      </a:pPr>
                      <a:r>
                        <a:rPr lang="en-US" sz="2000" b="1">
                          <a:effectLst/>
                          <a:latin typeface="Arial"/>
                        </a:rPr>
                        <a:t>Negotiable</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A2C4C9"/>
                    </a:solidFill>
                  </a:tcPr>
                </a:tc>
                <a:tc>
                  <a:txBody>
                    <a:bodyPr/>
                    <a:lstStyle/>
                    <a:p>
                      <a:pPr rtl="0" fontAlgn="t">
                        <a:spcBef>
                          <a:spcPts val="0"/>
                        </a:spcBef>
                        <a:spcAft>
                          <a:spcPts val="0"/>
                        </a:spcAft>
                      </a:pPr>
                      <a:r>
                        <a:rPr lang="en-US" sz="2000" b="1">
                          <a:effectLst/>
                          <a:latin typeface="Arial"/>
                        </a:rPr>
                        <a:t>Automated test bench environment</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2000" b="1">
                          <a:effectLst/>
                          <a:latin typeface="Arial"/>
                        </a:rPr>
                        <a:t>Pass/Fail</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extLst>
                  <a:ext uri="{0D108BD9-81ED-4DB2-BD59-A6C34878D82A}">
                    <a16:rowId xmlns:a16="http://schemas.microsoft.com/office/drawing/2014/main" val="524895973"/>
                  </a:ext>
                </a:extLst>
              </a:tr>
              <a:tr h="1469645">
                <a:tc>
                  <a:txBody>
                    <a:bodyPr/>
                    <a:lstStyle/>
                    <a:p>
                      <a:pPr rtl="0" fontAlgn="t">
                        <a:spcBef>
                          <a:spcPts val="0"/>
                        </a:spcBef>
                        <a:spcAft>
                          <a:spcPts val="0"/>
                        </a:spcAft>
                      </a:pPr>
                      <a:r>
                        <a:rPr lang="en-US" sz="2000" b="1">
                          <a:effectLst/>
                          <a:latin typeface="Arial"/>
                        </a:rPr>
                        <a:t>Negotiable</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A2C4C9"/>
                    </a:solidFill>
                  </a:tcPr>
                </a:tc>
                <a:tc>
                  <a:txBody>
                    <a:bodyPr/>
                    <a:lstStyle/>
                    <a:p>
                      <a:pPr rtl="0" fontAlgn="t">
                        <a:spcBef>
                          <a:spcPts val="0"/>
                        </a:spcBef>
                        <a:spcAft>
                          <a:spcPts val="0"/>
                        </a:spcAft>
                      </a:pPr>
                      <a:r>
                        <a:rPr lang="en-US" sz="2000" b="1">
                          <a:effectLst/>
                          <a:latin typeface="Arial"/>
                        </a:rPr>
                        <a:t>ML demo runtime, benchmarks comparable to baseline</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tc>
                  <a:txBody>
                    <a:bodyPr/>
                    <a:lstStyle/>
                    <a:p>
                      <a:pPr rtl="0" fontAlgn="t">
                        <a:spcBef>
                          <a:spcPts val="0"/>
                        </a:spcBef>
                        <a:spcAft>
                          <a:spcPts val="0"/>
                        </a:spcAft>
                      </a:pPr>
                      <a:r>
                        <a:rPr lang="en-US" sz="2000" b="1">
                          <a:effectLst/>
                          <a:latin typeface="Arial"/>
                        </a:rPr>
                        <a:t>&gt;0.80</a:t>
                      </a:r>
                    </a:p>
                    <a:p>
                      <a:pPr rtl="0" fontAlgn="t">
                        <a:spcBef>
                          <a:spcPts val="0"/>
                        </a:spcBef>
                        <a:spcAft>
                          <a:spcPts val="0"/>
                        </a:spcAft>
                      </a:pPr>
                      <a:r>
                        <a:rPr lang="en-US" sz="2000" b="1">
                          <a:effectLst/>
                          <a:latin typeface="Arial"/>
                        </a:rPr>
                        <a:t>Ideally &gt;0.90</a:t>
                      </a:r>
                    </a:p>
                  </a:txBody>
                  <a:tcPr marL="95250" marR="95250" marT="95250" marB="95250">
                    <a:lnL w="38100" cap="flat" cmpd="sng" algn="ctr">
                      <a:solidFill>
                        <a:srgbClr val="9E9E9E"/>
                      </a:solidFill>
                      <a:prstDash val="solid"/>
                      <a:round/>
                      <a:headEnd type="none" w="med" len="med"/>
                      <a:tailEnd type="none" w="med" len="med"/>
                    </a:lnL>
                    <a:lnR w="38100" cap="flat" cmpd="sng" algn="ctr">
                      <a:solidFill>
                        <a:srgbClr val="9E9E9E"/>
                      </a:solidFill>
                      <a:prstDash val="solid"/>
                      <a:round/>
                      <a:headEnd type="none" w="med" len="med"/>
                      <a:tailEnd type="none" w="med" len="med"/>
                    </a:lnR>
                    <a:lnT w="38100" cap="flat" cmpd="sng" algn="ctr">
                      <a:solidFill>
                        <a:srgbClr val="9E9E9E"/>
                      </a:solidFill>
                      <a:prstDash val="solid"/>
                      <a:round/>
                      <a:headEnd type="none" w="med" len="med"/>
                      <a:tailEnd type="none" w="med" len="med"/>
                    </a:lnT>
                    <a:lnB w="38100" cap="flat" cmpd="sng" algn="ctr">
                      <a:solidFill>
                        <a:srgbClr val="9E9E9E"/>
                      </a:solidFill>
                      <a:prstDash val="solid"/>
                      <a:round/>
                      <a:headEnd type="none" w="med" len="med"/>
                      <a:tailEnd type="none" w="med" len="med"/>
                    </a:lnB>
                    <a:solidFill>
                      <a:srgbClr val="00FFFF"/>
                    </a:solidFill>
                  </a:tcPr>
                </a:tc>
                <a:extLst>
                  <a:ext uri="{0D108BD9-81ED-4DB2-BD59-A6C34878D82A}">
                    <a16:rowId xmlns:a16="http://schemas.microsoft.com/office/drawing/2014/main" val="507214637"/>
                  </a:ext>
                </a:extLst>
              </a:tr>
            </a:tbl>
          </a:graphicData>
        </a:graphic>
      </p:graphicFrame>
      <p:sp>
        <p:nvSpPr>
          <p:cNvPr id="29" name="Rectangle: Rounded Corners 28">
            <a:extLst>
              <a:ext uri="{FF2B5EF4-FFF2-40B4-BE49-F238E27FC236}">
                <a16:creationId xmlns:a16="http://schemas.microsoft.com/office/drawing/2014/main" id="{8512EF2D-0AE8-9C25-2100-CD5CE7C24676}"/>
              </a:ext>
            </a:extLst>
          </p:cNvPr>
          <p:cNvSpPr/>
          <p:nvPr/>
        </p:nvSpPr>
        <p:spPr>
          <a:xfrm>
            <a:off x="27681776" y="5625406"/>
            <a:ext cx="3257957" cy="1802735"/>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Arial Black"/>
                <a:cs typeface="Arial"/>
              </a:rPr>
              <a:t>Testing Script:</a:t>
            </a:r>
            <a:endParaRPr lang="en-US" sz="2400" dirty="0">
              <a:latin typeface="Arial Black"/>
            </a:endParaRPr>
          </a:p>
          <a:p>
            <a:pPr marL="285750" indent="-285750" algn="just">
              <a:buFont typeface="Arial"/>
              <a:buChar char="•"/>
            </a:pPr>
            <a:r>
              <a:rPr lang="en-US" sz="2400" dirty="0">
                <a:solidFill>
                  <a:srgbClr val="000000"/>
                </a:solidFill>
                <a:latin typeface="Arial Black"/>
                <a:cs typeface="Arial"/>
              </a:rPr>
              <a:t>Max Param</a:t>
            </a:r>
            <a:endParaRPr lang="en-US" sz="2400" dirty="0">
              <a:latin typeface="Arial Black"/>
            </a:endParaRPr>
          </a:p>
          <a:p>
            <a:pPr marL="285750" indent="-285750" algn="just">
              <a:buFont typeface="Arial"/>
              <a:buChar char="•"/>
            </a:pPr>
            <a:r>
              <a:rPr lang="en-US" sz="2400" dirty="0">
                <a:solidFill>
                  <a:srgbClr val="000000"/>
                </a:solidFill>
                <a:latin typeface="Arial Black"/>
                <a:cs typeface="Arial"/>
              </a:rPr>
              <a:t>Output File</a:t>
            </a:r>
            <a:endParaRPr lang="en-US" sz="2400" dirty="0">
              <a:latin typeface="Arial Black"/>
            </a:endParaRPr>
          </a:p>
          <a:p>
            <a:pPr algn="just"/>
            <a:endParaRPr lang="en-US" dirty="0">
              <a:cs typeface="Calibri"/>
            </a:endParaRPr>
          </a:p>
        </p:txBody>
      </p:sp>
      <p:sp>
        <p:nvSpPr>
          <p:cNvPr id="31" name="Rectangle: Rounded Corners 30">
            <a:extLst>
              <a:ext uri="{FF2B5EF4-FFF2-40B4-BE49-F238E27FC236}">
                <a16:creationId xmlns:a16="http://schemas.microsoft.com/office/drawing/2014/main" id="{70B3C1D2-3AE2-8B51-49A4-72AF1A9B30D0}"/>
              </a:ext>
            </a:extLst>
          </p:cNvPr>
          <p:cNvSpPr/>
          <p:nvPr/>
        </p:nvSpPr>
        <p:spPr>
          <a:xfrm>
            <a:off x="27828383" y="8796485"/>
            <a:ext cx="2801842" cy="1085984"/>
          </a:xfrm>
          <a:prstGeom prst="roundRect">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a:solidFill>
                  <a:srgbClr val="000000"/>
                </a:solidFill>
                <a:latin typeface="Arial Black"/>
              </a:rPr>
              <a:t>Simple Benchmark</a:t>
            </a:r>
          </a:p>
          <a:p>
            <a:pPr algn="ctr"/>
            <a:endParaRPr lang="en-US">
              <a:cs typeface="Calibri"/>
            </a:endParaRPr>
          </a:p>
        </p:txBody>
      </p:sp>
      <p:sp>
        <p:nvSpPr>
          <p:cNvPr id="36" name="Rectangle: Rounded Corners 35">
            <a:extLst>
              <a:ext uri="{FF2B5EF4-FFF2-40B4-BE49-F238E27FC236}">
                <a16:creationId xmlns:a16="http://schemas.microsoft.com/office/drawing/2014/main" id="{7C1B5229-0364-AAD7-3B5D-4184AE136CB3}"/>
              </a:ext>
            </a:extLst>
          </p:cNvPr>
          <p:cNvSpPr/>
          <p:nvPr/>
        </p:nvSpPr>
        <p:spPr>
          <a:xfrm>
            <a:off x="31222090" y="7954845"/>
            <a:ext cx="2997320" cy="167241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0000"/>
                </a:solidFill>
                <a:latin typeface="Arial Black"/>
              </a:rPr>
              <a:t>Test Results:</a:t>
            </a:r>
          </a:p>
          <a:p>
            <a:pPr marL="285750" indent="-285750" algn="just">
              <a:buFont typeface="Arial"/>
              <a:buChar char="•"/>
            </a:pPr>
            <a:r>
              <a:rPr lang="en-US" sz="2400" dirty="0">
                <a:solidFill>
                  <a:srgbClr val="000000"/>
                </a:solidFill>
                <a:latin typeface="Arial Black"/>
                <a:cs typeface="Arial"/>
              </a:rPr>
              <a:t>Plain Text</a:t>
            </a:r>
          </a:p>
          <a:p>
            <a:pPr marL="285750" indent="-285750" algn="just">
              <a:buFont typeface="Arial"/>
              <a:buChar char="•"/>
            </a:pPr>
            <a:r>
              <a:rPr lang="en-US" sz="2400" dirty="0">
                <a:solidFill>
                  <a:srgbClr val="000000"/>
                </a:solidFill>
                <a:latin typeface="Arial Black"/>
                <a:cs typeface="Arial"/>
              </a:rPr>
              <a:t>Easily Graph</a:t>
            </a:r>
          </a:p>
          <a:p>
            <a:pPr marL="285750" indent="-285750" algn="just">
              <a:buFont typeface="Arial"/>
              <a:buChar char="•"/>
            </a:pPr>
            <a:endParaRPr lang="en-US" sz="2400" dirty="0">
              <a:solidFill>
                <a:srgbClr val="000000"/>
              </a:solidFill>
              <a:latin typeface="Arial Black"/>
              <a:cs typeface="Arial"/>
            </a:endParaRPr>
          </a:p>
        </p:txBody>
      </p:sp>
      <p:sp>
        <p:nvSpPr>
          <p:cNvPr id="38" name="Text Box 1291">
            <a:extLst>
              <a:ext uri="{FF2B5EF4-FFF2-40B4-BE49-F238E27FC236}">
                <a16:creationId xmlns:a16="http://schemas.microsoft.com/office/drawing/2014/main" id="{EBE8DDBF-300D-4916-27F2-82C321B137A6}"/>
              </a:ext>
            </a:extLst>
          </p:cNvPr>
          <p:cNvSpPr txBox="1">
            <a:spLocks noChangeArrowheads="1"/>
          </p:cNvSpPr>
          <p:nvPr/>
        </p:nvSpPr>
        <p:spPr bwMode="auto">
          <a:xfrm>
            <a:off x="27596813" y="4247628"/>
            <a:ext cx="4750699" cy="800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694" tIns="42847" rIns="85694" bIns="42847" anchor="t"/>
          <a:lstStyle/>
          <a:p>
            <a:pPr algn="ctr" eaLnBrk="0" hangingPunct="0">
              <a:spcBef>
                <a:spcPct val="0"/>
              </a:spcBef>
            </a:pPr>
            <a:r>
              <a:rPr lang="en-US" altLang="en-US" sz="4000" i="1">
                <a:latin typeface="Arial Black"/>
              </a:rPr>
              <a:t>Data Collection</a:t>
            </a:r>
          </a:p>
        </p:txBody>
      </p:sp>
      <p:sp>
        <p:nvSpPr>
          <p:cNvPr id="45" name="Arc 44">
            <a:extLst>
              <a:ext uri="{FF2B5EF4-FFF2-40B4-BE49-F238E27FC236}">
                <a16:creationId xmlns:a16="http://schemas.microsoft.com/office/drawing/2014/main" id="{22780DD5-D562-8C65-20B5-ED8EC2C3B544}"/>
              </a:ext>
            </a:extLst>
          </p:cNvPr>
          <p:cNvSpPr/>
          <p:nvPr/>
        </p:nvSpPr>
        <p:spPr>
          <a:xfrm>
            <a:off x="26335155" y="6418176"/>
            <a:ext cx="1346623" cy="3105919"/>
          </a:xfrm>
          <a:prstGeom prst="curvedRightArrow">
            <a:avLst/>
          </a:prstGeom>
          <a:solidFill>
            <a:schemeClr val="tx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TextBox 45">
            <a:extLst>
              <a:ext uri="{FF2B5EF4-FFF2-40B4-BE49-F238E27FC236}">
                <a16:creationId xmlns:a16="http://schemas.microsoft.com/office/drawing/2014/main" id="{3780745C-5E4C-1D0D-61DA-03B8CFF94603}"/>
              </a:ext>
            </a:extLst>
          </p:cNvPr>
          <p:cNvSpPr txBox="1"/>
          <p:nvPr/>
        </p:nvSpPr>
        <p:spPr>
          <a:xfrm>
            <a:off x="26688099" y="7737648"/>
            <a:ext cx="200907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Send Incrementing Parameters</a:t>
            </a:r>
            <a:endParaRPr lang="en-US" b="1" err="1"/>
          </a:p>
        </p:txBody>
      </p:sp>
      <p:sp>
        <p:nvSpPr>
          <p:cNvPr id="47" name="Arrow: Up 46">
            <a:extLst>
              <a:ext uri="{FF2B5EF4-FFF2-40B4-BE49-F238E27FC236}">
                <a16:creationId xmlns:a16="http://schemas.microsoft.com/office/drawing/2014/main" id="{B5F6F766-901A-6F86-B833-BC5FAB4C4CC9}"/>
              </a:ext>
            </a:extLst>
          </p:cNvPr>
          <p:cNvSpPr/>
          <p:nvPr/>
        </p:nvSpPr>
        <p:spPr>
          <a:xfrm>
            <a:off x="29022969" y="7439002"/>
            <a:ext cx="608152" cy="1303182"/>
          </a:xfrm>
          <a:prstGeom prst="up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1F827A0-AD30-302E-B59E-FE6364B985AA}"/>
              </a:ext>
            </a:extLst>
          </p:cNvPr>
          <p:cNvSpPr txBox="1"/>
          <p:nvPr/>
        </p:nvSpPr>
        <p:spPr>
          <a:xfrm>
            <a:off x="29756009" y="7873396"/>
            <a:ext cx="130318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Return Result</a:t>
            </a:r>
            <a:endParaRPr lang="en-US" b="1"/>
          </a:p>
        </p:txBody>
      </p:sp>
      <p:sp>
        <p:nvSpPr>
          <p:cNvPr id="49" name="Arrow: Bent-Up 48">
            <a:extLst>
              <a:ext uri="{FF2B5EF4-FFF2-40B4-BE49-F238E27FC236}">
                <a16:creationId xmlns:a16="http://schemas.microsoft.com/office/drawing/2014/main" id="{64E04E39-BDA3-9CAC-EF61-5641D56E8603}"/>
              </a:ext>
            </a:extLst>
          </p:cNvPr>
          <p:cNvSpPr/>
          <p:nvPr/>
        </p:nvSpPr>
        <p:spPr>
          <a:xfrm flipV="1">
            <a:off x="30928874" y="6336726"/>
            <a:ext cx="2150251" cy="1411780"/>
          </a:xfrm>
          <a:prstGeom prst="bentUpArrow">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54634F69-DF98-5028-6CE1-605D3E0E6DAE}"/>
              </a:ext>
            </a:extLst>
          </p:cNvPr>
          <p:cNvSpPr txBox="1"/>
          <p:nvPr/>
        </p:nvSpPr>
        <p:spPr>
          <a:xfrm>
            <a:off x="31363268" y="5810024"/>
            <a:ext cx="20633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Calibri"/>
              </a:rPr>
              <a:t>Write to File</a:t>
            </a:r>
            <a:endParaRPr lang="en-US" b="1"/>
          </a:p>
        </p:txBody>
      </p:sp>
      <p:sp>
        <p:nvSpPr>
          <p:cNvPr id="5" name="TextBox 4">
            <a:extLst>
              <a:ext uri="{FF2B5EF4-FFF2-40B4-BE49-F238E27FC236}">
                <a16:creationId xmlns:a16="http://schemas.microsoft.com/office/drawing/2014/main" id="{F1F9F6ED-BA5C-0BD4-68F7-64F316B5905F}"/>
              </a:ext>
            </a:extLst>
          </p:cNvPr>
          <p:cNvSpPr txBox="1"/>
          <p:nvPr/>
        </p:nvSpPr>
        <p:spPr>
          <a:xfrm>
            <a:off x="2020957" y="4227442"/>
            <a:ext cx="7732642" cy="100446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3300" i="1" dirty="0">
                <a:latin typeface="Arial Black"/>
              </a:rPr>
              <a:t>Introduction/Problem Statement</a:t>
            </a:r>
            <a:endParaRPr lang="en-US" sz="3300" dirty="0">
              <a:latin typeface="Arial Black"/>
            </a:endParaRPr>
          </a:p>
          <a:p>
            <a:pPr>
              <a:lnSpc>
                <a:spcPct val="120000"/>
              </a:lnSpc>
              <a:spcBef>
                <a:spcPts val="1400"/>
              </a:spcBef>
              <a:spcAft>
                <a:spcPts val="300"/>
              </a:spcAft>
            </a:pPr>
            <a:r>
              <a:rPr lang="en-US" sz="2000" i="1" dirty="0">
                <a:latin typeface="Arial Black"/>
                <a:ea typeface="+mn-lt"/>
                <a:cs typeface="+mn-lt"/>
              </a:rPr>
              <a:t>The Reduced Instruction Set Computing (RISC) architecture of ARM core processors coupled with unique design features enable the devices to be more power efficient and cost effective than their x86-64 competition while maintaining comparable speed. As the demand for High Performance Computing (HPC) increases to handle AI training and cloud-based computing alongside the challenges of reducing greenhouse gas emissions, the efficacy of these processors and their implementation in existing x86-64-based systems must be validated. Our project succeeded in:</a:t>
            </a:r>
          </a:p>
          <a:p>
            <a:pPr marL="342900">
              <a:lnSpc>
                <a:spcPct val="120000"/>
              </a:lnSpc>
              <a:spcBef>
                <a:spcPts val="1400"/>
              </a:spcBef>
              <a:spcAft>
                <a:spcPts val="300"/>
              </a:spcAft>
              <a:buFont typeface="Arial"/>
              <a:buChar char="•"/>
            </a:pPr>
            <a:r>
              <a:rPr lang="en-US" sz="2000" i="1" dirty="0">
                <a:latin typeface="Arial Black"/>
                <a:cs typeface="Calibri"/>
              </a:rPr>
              <a:t>Deploying an ARM node in an x86-64 based HPC</a:t>
            </a:r>
          </a:p>
          <a:p>
            <a:pPr marL="342900">
              <a:lnSpc>
                <a:spcPct val="120000"/>
              </a:lnSpc>
              <a:spcBef>
                <a:spcPts val="1400"/>
              </a:spcBef>
              <a:spcAft>
                <a:spcPts val="300"/>
              </a:spcAft>
              <a:buFont typeface="Arial"/>
              <a:buChar char="•"/>
            </a:pPr>
            <a:r>
              <a:rPr lang="en-US" sz="2000" i="1" dirty="0">
                <a:latin typeface="Arial Black"/>
                <a:cs typeface="Calibri"/>
              </a:rPr>
              <a:t>Ensuring a seamless environment between architectures</a:t>
            </a:r>
          </a:p>
          <a:p>
            <a:pPr marL="342900">
              <a:lnSpc>
                <a:spcPct val="120000"/>
              </a:lnSpc>
              <a:spcBef>
                <a:spcPts val="1400"/>
              </a:spcBef>
              <a:spcAft>
                <a:spcPts val="300"/>
              </a:spcAft>
              <a:buFont typeface="Arial"/>
              <a:buChar char="•"/>
            </a:pPr>
            <a:r>
              <a:rPr lang="en-US" sz="2000" i="1" dirty="0">
                <a:latin typeface="Arial Black"/>
                <a:cs typeface="Calibri"/>
              </a:rPr>
              <a:t>Validating the processing capabilities of the ARM in the context of the </a:t>
            </a:r>
            <a:r>
              <a:rPr lang="en-US" sz="2000" i="1" dirty="0" err="1">
                <a:latin typeface="Arial Black"/>
                <a:cs typeface="Calibri"/>
              </a:rPr>
              <a:t>multiarch</a:t>
            </a:r>
            <a:r>
              <a:rPr lang="en-US" sz="2000" i="1" dirty="0">
                <a:latin typeface="Arial Black"/>
                <a:cs typeface="Calibri"/>
              </a:rPr>
              <a:t> system</a:t>
            </a:r>
          </a:p>
          <a:p>
            <a:pPr marL="342900">
              <a:lnSpc>
                <a:spcPct val="120000"/>
              </a:lnSpc>
              <a:spcBef>
                <a:spcPts val="1400"/>
              </a:spcBef>
              <a:spcAft>
                <a:spcPts val="300"/>
              </a:spcAft>
              <a:buFont typeface="Arial"/>
              <a:buChar char="•"/>
            </a:pPr>
            <a:r>
              <a:rPr lang="en-US" sz="2000" i="1" dirty="0">
                <a:latin typeface="Arial Black"/>
                <a:cs typeface="Calibri"/>
              </a:rPr>
              <a:t>Find ARM-specific hardware level optimizations for linear algebra operations</a:t>
            </a:r>
          </a:p>
          <a:p>
            <a:pPr marL="342900" indent="-342900">
              <a:lnSpc>
                <a:spcPct val="120000"/>
              </a:lnSpc>
              <a:buFont typeface="Arial"/>
              <a:buChar char="•"/>
            </a:pPr>
            <a:endParaRPr lang="en-US" sz="2000" i="1" dirty="0">
              <a:latin typeface="Arial Black"/>
              <a:cs typeface="Calibri"/>
            </a:endParaRPr>
          </a:p>
          <a:p>
            <a:pPr marL="342900" indent="-342900">
              <a:lnSpc>
                <a:spcPct val="120000"/>
              </a:lnSpc>
              <a:buFont typeface="Arial"/>
              <a:buChar char="•"/>
            </a:pPr>
            <a:endParaRPr lang="en-US" sz="2000" i="1" dirty="0">
              <a:latin typeface="Arial Black"/>
              <a:cs typeface="Calibri"/>
            </a:endParaRPr>
          </a:p>
          <a:p>
            <a:pPr marL="342900" indent="-342900">
              <a:lnSpc>
                <a:spcPct val="120000"/>
              </a:lnSpc>
              <a:buFont typeface="Arial"/>
              <a:buChar char="•"/>
            </a:pPr>
            <a:endParaRPr lang="en-US" sz="2000" i="1" dirty="0">
              <a:latin typeface="Arial Black"/>
              <a:cs typeface="Calibri"/>
            </a:endParaRPr>
          </a:p>
        </p:txBody>
      </p:sp>
      <p:cxnSp>
        <p:nvCxnSpPr>
          <p:cNvPr id="4" name="Straight Arrow Connector 3">
            <a:extLst>
              <a:ext uri="{FF2B5EF4-FFF2-40B4-BE49-F238E27FC236}">
                <a16:creationId xmlns:a16="http://schemas.microsoft.com/office/drawing/2014/main" id="{46E0D8F6-3FE9-61D5-4817-C6466797DC3F}"/>
              </a:ext>
            </a:extLst>
          </p:cNvPr>
          <p:cNvCxnSpPr>
            <a:cxnSpLocks/>
          </p:cNvCxnSpPr>
          <p:nvPr/>
        </p:nvCxnSpPr>
        <p:spPr>
          <a:xfrm>
            <a:off x="1983771" y="13116198"/>
            <a:ext cx="7906870" cy="34229"/>
          </a:xfrm>
          <a:prstGeom prst="straightConnector1">
            <a:avLst/>
          </a:prstGeom>
          <a:ln w="57150"/>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3" name="Rectangle: Rounded Corners 12">
                <a:extLst>
                  <a:ext uri="{FF2B5EF4-FFF2-40B4-BE49-F238E27FC236}">
                    <a16:creationId xmlns:a16="http://schemas.microsoft.com/office/drawing/2014/main" id="{14D854E2-28D4-6114-D31F-B4690560A969}"/>
                  </a:ext>
                </a:extLst>
              </p:cNvPr>
              <p:cNvSpPr/>
              <p:nvPr/>
            </p:nvSpPr>
            <p:spPr>
              <a:xfrm>
                <a:off x="9997715" y="24273241"/>
                <a:ext cx="6741236" cy="1681656"/>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2400" b="1" kern="100" dirty="0">
                    <a:effectLst/>
                    <a:latin typeface="Arial" panose="020B0604020202020204" pitchFamily="34" charset="0"/>
                    <a:ea typeface="Calibri" panose="020F0502020204030204" pitchFamily="34" charset="0"/>
                    <a:cs typeface="Times New Roman" panose="02020603050405020304" pitchFamily="18" charset="0"/>
                  </a:rPr>
                  <a:t>NEON Gains:</a:t>
                </a:r>
                <a:endParaRPr lang="en-US" sz="2400" kern="100" dirty="0">
                  <a:effectLst/>
                  <a:latin typeface="Helvetica" panose="020B0604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kern="100">
                          <a:effectLst/>
                          <a:latin typeface="Cambria Math" panose="02040503050406030204" pitchFamily="18" charset="0"/>
                          <a:ea typeface="Calibri" panose="020F0502020204030204" pitchFamily="34" charset="0"/>
                          <a:cs typeface="Arial" panose="020B0604020202020204" pitchFamily="34" charset="0"/>
                        </a:rPr>
                        <m:t>𝐺𝑎𝑖𝑛𝑠</m:t>
                      </m:r>
                      <m:r>
                        <a:rPr lang="en-US" sz="2400" i="1" kern="100">
                          <a:effectLst/>
                          <a:latin typeface="Cambria Math" panose="02040503050406030204" pitchFamily="18" charset="0"/>
                          <a:ea typeface="Calibri" panose="020F0502020204030204" pitchFamily="34" charset="0"/>
                          <a:cs typeface="Arial" panose="020B0604020202020204" pitchFamily="34" charset="0"/>
                        </a:rPr>
                        <m:t>=</m:t>
                      </m:r>
                      <m:f>
                        <m:f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fPr>
                        <m:num>
                          <m:r>
                            <a:rPr lang="en-US" sz="2400" i="1" kern="100">
                              <a:effectLst/>
                              <a:latin typeface="Cambria Math" panose="02040503050406030204" pitchFamily="18" charset="0"/>
                              <a:ea typeface="Calibri" panose="020F0502020204030204" pitchFamily="34" charset="0"/>
                              <a:cs typeface="Arial" panose="020B0604020202020204" pitchFamily="34" charset="0"/>
                            </a:rPr>
                            <m:t>𝑁𝑜𝑁𝑒𝑜</m:t>
                          </m:r>
                          <m:sSub>
                            <m:sSub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400" i="1" kern="100">
                                  <a:effectLst/>
                                  <a:latin typeface="Cambria Math" panose="02040503050406030204" pitchFamily="18" charset="0"/>
                                  <a:ea typeface="Calibri" panose="020F0502020204030204" pitchFamily="34" charset="0"/>
                                  <a:cs typeface="Arial" panose="020B0604020202020204" pitchFamily="34" charset="0"/>
                                </a:rPr>
                                <m:t>𝑛</m:t>
                              </m:r>
                            </m:e>
                            <m:sub>
                              <m:r>
                                <a:rPr lang="en-US" sz="2400" i="1" kern="100">
                                  <a:effectLst/>
                                  <a:latin typeface="Cambria Math" panose="02040503050406030204" pitchFamily="18" charset="0"/>
                                  <a:ea typeface="Calibri" panose="020F0502020204030204" pitchFamily="34" charset="0"/>
                                  <a:cs typeface="Arial" panose="020B0604020202020204" pitchFamily="34" charset="0"/>
                                </a:rPr>
                                <m:t>𝑟𝑒𝑠𝑢𝑙𝑡</m:t>
                              </m:r>
                              <m:sSub>
                                <m:sSub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400" i="1" kern="100">
                                      <a:effectLst/>
                                      <a:latin typeface="Cambria Math" panose="02040503050406030204" pitchFamily="18" charset="0"/>
                                      <a:ea typeface="Calibri" panose="020F0502020204030204" pitchFamily="34" charset="0"/>
                                      <a:cs typeface="Arial" panose="020B0604020202020204" pitchFamily="34" charset="0"/>
                                    </a:rPr>
                                    <m:t>𝑠</m:t>
                                  </m:r>
                                </m:e>
                                <m:sub>
                                  <m:r>
                                    <a:rPr lang="en-US" sz="2400" i="1" kern="100">
                                      <a:effectLst/>
                                      <a:latin typeface="Cambria Math" panose="02040503050406030204" pitchFamily="18" charset="0"/>
                                      <a:ea typeface="Calibri" panose="020F0502020204030204" pitchFamily="34" charset="0"/>
                                      <a:cs typeface="Arial" panose="020B0604020202020204" pitchFamily="34" charset="0"/>
                                    </a:rPr>
                                    <m:t>𝑛𝑜𝑟𝑚𝑎𝑙</m:t>
                                  </m:r>
                                </m:sub>
                              </m:sSub>
                            </m:sub>
                          </m:sSub>
                        </m:num>
                        <m:den>
                          <m:r>
                            <a:rPr lang="en-US" sz="2400" i="1" kern="100">
                              <a:effectLst/>
                              <a:latin typeface="Cambria Math" panose="02040503050406030204" pitchFamily="18" charset="0"/>
                              <a:ea typeface="Calibri" panose="020F0502020204030204" pitchFamily="34" charset="0"/>
                              <a:cs typeface="Arial" panose="020B0604020202020204" pitchFamily="34" charset="0"/>
                            </a:rPr>
                            <m:t>𝑁𝑒𝑜</m:t>
                          </m:r>
                          <m:sSub>
                            <m:sSub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400" i="1" kern="100">
                                  <a:effectLst/>
                                  <a:latin typeface="Cambria Math" panose="02040503050406030204" pitchFamily="18" charset="0"/>
                                  <a:ea typeface="Calibri" panose="020F0502020204030204" pitchFamily="34" charset="0"/>
                                  <a:cs typeface="Arial" panose="020B0604020202020204" pitchFamily="34" charset="0"/>
                                </a:rPr>
                                <m:t>𝑛</m:t>
                              </m:r>
                            </m:e>
                            <m:sub>
                              <m:r>
                                <a:rPr lang="en-US" sz="2400" i="1" kern="100">
                                  <a:effectLst/>
                                  <a:latin typeface="Cambria Math" panose="02040503050406030204" pitchFamily="18" charset="0"/>
                                  <a:ea typeface="Calibri" panose="020F0502020204030204" pitchFamily="34" charset="0"/>
                                  <a:cs typeface="Arial" panose="020B0604020202020204" pitchFamily="34" charset="0"/>
                                </a:rPr>
                                <m:t>𝑟𝑒𝑠𝑢𝑙𝑡</m:t>
                              </m:r>
                              <m:sSub>
                                <m:sSub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sSubPr>
                                <m:e>
                                  <m:r>
                                    <a:rPr lang="en-US" sz="2400" i="1" kern="100">
                                      <a:effectLst/>
                                      <a:latin typeface="Cambria Math" panose="02040503050406030204" pitchFamily="18" charset="0"/>
                                      <a:ea typeface="Calibri" panose="020F0502020204030204" pitchFamily="34" charset="0"/>
                                      <a:cs typeface="Arial" panose="020B0604020202020204" pitchFamily="34" charset="0"/>
                                    </a:rPr>
                                    <m:t>𝑠</m:t>
                                  </m:r>
                                </m:e>
                                <m:sub>
                                  <m:r>
                                    <a:rPr lang="en-US" sz="2400" i="1" kern="100">
                                      <a:effectLst/>
                                      <a:latin typeface="Cambria Math" panose="02040503050406030204" pitchFamily="18" charset="0"/>
                                      <a:ea typeface="Calibri" panose="020F0502020204030204" pitchFamily="34" charset="0"/>
                                      <a:cs typeface="Arial" panose="020B0604020202020204" pitchFamily="34" charset="0"/>
                                    </a:rPr>
                                    <m:t>𝑛𝑜𝑟𝑚𝑎𝑙</m:t>
                                  </m:r>
                                </m:sub>
                              </m:sSub>
                            </m:sub>
                          </m:sSub>
                        </m:den>
                      </m:f>
                      <m:r>
                        <a:rPr lang="en-US" sz="2400" i="1" kern="100">
                          <a:effectLst/>
                          <a:latin typeface="Cambria Math" panose="02040503050406030204" pitchFamily="18" charset="0"/>
                          <a:ea typeface="Calibri" panose="020F0502020204030204" pitchFamily="34" charset="0"/>
                          <a:cs typeface="Arial" panose="020B0604020202020204" pitchFamily="34" charset="0"/>
                        </a:rPr>
                        <m:t>=</m:t>
                      </m:r>
                      <m:f>
                        <m:fPr>
                          <m:ctrlPr>
                            <a:rPr lang="en-US" sz="2400" i="1" kern="100">
                              <a:effectLst/>
                              <a:latin typeface="Cambria Math" panose="02040503050406030204" pitchFamily="18" charset="0"/>
                              <a:ea typeface="Calibri" panose="020F0502020204030204" pitchFamily="34" charset="0"/>
                              <a:cs typeface="Arial" panose="020B0604020202020204" pitchFamily="34" charset="0"/>
                            </a:rPr>
                          </m:ctrlPr>
                        </m:fPr>
                        <m:num>
                          <m:r>
                            <a:rPr lang="en-US" sz="2400" i="1" kern="100">
                              <a:effectLst/>
                              <a:latin typeface="Cambria Math" panose="02040503050406030204" pitchFamily="18" charset="0"/>
                              <a:ea typeface="Calibri" panose="020F0502020204030204" pitchFamily="34" charset="0"/>
                              <a:cs typeface="Arial" panose="020B0604020202020204" pitchFamily="34" charset="0"/>
                            </a:rPr>
                            <m:t>3.28</m:t>
                          </m:r>
                        </m:num>
                        <m:den>
                          <m:r>
                            <a:rPr lang="en-US" sz="2400" i="1" kern="100">
                              <a:effectLst/>
                              <a:latin typeface="Cambria Math" panose="02040503050406030204" pitchFamily="18" charset="0"/>
                              <a:ea typeface="Calibri" panose="020F0502020204030204" pitchFamily="34" charset="0"/>
                              <a:cs typeface="Arial" panose="020B0604020202020204" pitchFamily="34" charset="0"/>
                            </a:rPr>
                            <m:t>1.02</m:t>
                          </m:r>
                        </m:den>
                      </m:f>
                      <m:r>
                        <a:rPr lang="en-US" sz="2400" i="1" kern="100">
                          <a:effectLst/>
                          <a:latin typeface="Cambria Math" panose="02040503050406030204" pitchFamily="18" charset="0"/>
                          <a:ea typeface="Calibri" panose="020F0502020204030204" pitchFamily="34" charset="0"/>
                          <a:cs typeface="Arial" panose="020B0604020202020204" pitchFamily="34" charset="0"/>
                        </a:rPr>
                        <m:t>=3.21×</m:t>
                      </m:r>
                    </m:oMath>
                  </m:oMathPara>
                </a14:m>
                <a:endParaRPr lang="en-US" sz="2400" kern="100" dirty="0">
                  <a:effectLst/>
                  <a:latin typeface="Helvetica" panose="020B0604020202020204" pitchFamily="34" charset="0"/>
                  <a:ea typeface="Calibri" panose="020F0502020204030204" pitchFamily="34" charset="0"/>
                  <a:cs typeface="Times New Roman" panose="02020603050405020304" pitchFamily="18" charset="0"/>
                </a:endParaRPr>
              </a:p>
            </p:txBody>
          </p:sp>
        </mc:Choice>
        <mc:Fallback xmlns="">
          <p:sp>
            <p:nvSpPr>
              <p:cNvPr id="13" name="Rectangle: Rounded Corners 12">
                <a:extLst>
                  <a:ext uri="{FF2B5EF4-FFF2-40B4-BE49-F238E27FC236}">
                    <a16:creationId xmlns:a16="http://schemas.microsoft.com/office/drawing/2014/main" id="{14D854E2-28D4-6114-D31F-B4690560A969}"/>
                  </a:ext>
                </a:extLst>
              </p:cNvPr>
              <p:cNvSpPr>
                <a:spLocks noRot="1" noChangeAspect="1" noMove="1" noResize="1" noEditPoints="1" noAdjustHandles="1" noChangeArrowheads="1" noChangeShapeType="1" noTextEdit="1"/>
              </p:cNvSpPr>
              <p:nvPr/>
            </p:nvSpPr>
            <p:spPr>
              <a:xfrm>
                <a:off x="9997715" y="24273241"/>
                <a:ext cx="6741236" cy="1681656"/>
              </a:xfrm>
              <a:prstGeom prst="roundRect">
                <a:avLst/>
              </a:prstGeom>
              <a:blipFill>
                <a:blip r:embed="rId9"/>
                <a:stretch>
                  <a:fillRect/>
                </a:stretch>
              </a:blipFill>
            </p:spPr>
            <p:txBody>
              <a:bodyPr/>
              <a:lstStyle/>
              <a:p>
                <a:r>
                  <a:rPr lang="en-US">
                    <a:noFill/>
                  </a:rPr>
                  <a:t> </a:t>
                </a:r>
              </a:p>
            </p:txBody>
          </p:sp>
        </mc:Fallback>
      </mc:AlternateContent>
      <p:sp>
        <p:nvSpPr>
          <p:cNvPr id="27" name="TextBox 26">
            <a:extLst>
              <a:ext uri="{FF2B5EF4-FFF2-40B4-BE49-F238E27FC236}">
                <a16:creationId xmlns:a16="http://schemas.microsoft.com/office/drawing/2014/main" id="{2A47B1EB-B737-DB1D-7BD3-2BB9DFF9653B}"/>
              </a:ext>
            </a:extLst>
          </p:cNvPr>
          <p:cNvSpPr txBox="1"/>
          <p:nvPr/>
        </p:nvSpPr>
        <p:spPr>
          <a:xfrm>
            <a:off x="2301422" y="20034239"/>
            <a:ext cx="7334759" cy="25391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sz="3300" i="1" dirty="0">
                <a:latin typeface="Arial Black"/>
              </a:rPr>
              <a:t>Power Efficiency</a:t>
            </a:r>
            <a:endParaRPr lang="en-US" dirty="0"/>
          </a:p>
          <a:p>
            <a:pPr marL="342900">
              <a:spcAft>
                <a:spcPts val="300"/>
              </a:spcAft>
              <a:buFont typeface="Calibri"/>
              <a:buChar char="-"/>
            </a:pPr>
            <a:r>
              <a:rPr lang="en-US" sz="2400" i="1" u="sng" dirty="0">
                <a:latin typeface="Arial Black"/>
              </a:rPr>
              <a:t>Fewer Instructions:</a:t>
            </a:r>
            <a:r>
              <a:rPr lang="en-US" sz="2400" i="1" dirty="0">
                <a:latin typeface="Arial Black"/>
              </a:rPr>
              <a:t> Requires less transistors to operate; thus lower power</a:t>
            </a:r>
          </a:p>
          <a:p>
            <a:pPr marL="342900">
              <a:spcAft>
                <a:spcPts val="300"/>
              </a:spcAft>
              <a:buFont typeface="Calibri"/>
              <a:buChar char="-"/>
            </a:pPr>
            <a:r>
              <a:rPr lang="en-US" sz="2400" i="1" dirty="0">
                <a:latin typeface="Arial Black"/>
              </a:rPr>
              <a:t>-</a:t>
            </a:r>
            <a:r>
              <a:rPr lang="en-US" sz="2400" i="1" u="sng" dirty="0">
                <a:latin typeface="Arial Black"/>
              </a:rPr>
              <a:t>Less Legacy Support:</a:t>
            </a:r>
            <a:r>
              <a:rPr lang="en-US" sz="2400" i="1" dirty="0">
                <a:latin typeface="Arial Black"/>
              </a:rPr>
              <a:t> Doesn’t have to support deprecated instructions</a:t>
            </a:r>
            <a:endParaRPr lang="en-US" sz="2000" i="1" dirty="0">
              <a:latin typeface="Arial Black"/>
            </a:endParaRPr>
          </a:p>
          <a:p>
            <a:pPr marL="457200" indent="-457200">
              <a:buFont typeface="Calibri"/>
              <a:buChar char="-"/>
            </a:pPr>
            <a:endParaRPr lang="en-US" sz="2000" i="1" dirty="0">
              <a:latin typeface="Arial Black"/>
              <a:cs typeface="Calibri" panose="020F0502020204030204"/>
            </a:endParaRPr>
          </a:p>
        </p:txBody>
      </p:sp>
      <p:sp>
        <p:nvSpPr>
          <p:cNvPr id="30" name="Rectangle: Rounded Corners 29">
            <a:extLst>
              <a:ext uri="{FF2B5EF4-FFF2-40B4-BE49-F238E27FC236}">
                <a16:creationId xmlns:a16="http://schemas.microsoft.com/office/drawing/2014/main" id="{F6348AFB-163A-2A7E-7FE0-9338056EE7C0}"/>
              </a:ext>
            </a:extLst>
          </p:cNvPr>
          <p:cNvSpPr/>
          <p:nvPr/>
        </p:nvSpPr>
        <p:spPr>
          <a:xfrm>
            <a:off x="2343197" y="22304484"/>
            <a:ext cx="2939723" cy="17803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X86-64 node:</a:t>
            </a:r>
          </a:p>
          <a:p>
            <a:pPr algn="ctr"/>
            <a:r>
              <a:rPr lang="en-US" sz="2400" dirty="0"/>
              <a:t>200W TDP</a:t>
            </a:r>
          </a:p>
          <a:p>
            <a:pPr algn="ctr"/>
            <a:r>
              <a:rPr lang="en-US" sz="3600" b="1" dirty="0"/>
              <a:t>8.33 W/Core</a:t>
            </a:r>
          </a:p>
          <a:p>
            <a:pPr algn="ctr"/>
            <a:endParaRPr lang="en-US" dirty="0"/>
          </a:p>
        </p:txBody>
      </p:sp>
      <p:sp>
        <p:nvSpPr>
          <p:cNvPr id="40" name="Rectangle: Rounded Corners 39">
            <a:extLst>
              <a:ext uri="{FF2B5EF4-FFF2-40B4-BE49-F238E27FC236}">
                <a16:creationId xmlns:a16="http://schemas.microsoft.com/office/drawing/2014/main" id="{DA0E27C1-D856-5B47-AFEA-72509C430BE6}"/>
              </a:ext>
            </a:extLst>
          </p:cNvPr>
          <p:cNvSpPr/>
          <p:nvPr/>
        </p:nvSpPr>
        <p:spPr>
          <a:xfrm>
            <a:off x="6194073" y="22291942"/>
            <a:ext cx="2939723" cy="17803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ARM node:</a:t>
            </a:r>
          </a:p>
          <a:p>
            <a:pPr algn="ctr"/>
            <a:r>
              <a:rPr lang="en-US" sz="2400" dirty="0"/>
              <a:t>20W TDP</a:t>
            </a:r>
          </a:p>
          <a:p>
            <a:pPr algn="ctr"/>
            <a:r>
              <a:rPr lang="en-US" sz="3600" b="1" dirty="0"/>
              <a:t>2.5 W/Core</a:t>
            </a:r>
          </a:p>
          <a:p>
            <a:pPr algn="ctr"/>
            <a:endParaRPr lang="en-US" dirty="0"/>
          </a:p>
        </p:txBody>
      </p:sp>
      <mc:AlternateContent xmlns:mc="http://schemas.openxmlformats.org/markup-compatibility/2006" xmlns:a14="http://schemas.microsoft.com/office/drawing/2010/main">
        <mc:Choice Requires="a14">
          <p:sp>
            <p:nvSpPr>
              <p:cNvPr id="41" name="Rectangle: Rounded Corners 40">
                <a:extLst>
                  <a:ext uri="{FF2B5EF4-FFF2-40B4-BE49-F238E27FC236}">
                    <a16:creationId xmlns:a16="http://schemas.microsoft.com/office/drawing/2014/main" id="{5FF4895E-B416-167C-B40A-6B004B7C86AC}"/>
                  </a:ext>
                </a:extLst>
              </p:cNvPr>
              <p:cNvSpPr/>
              <p:nvPr/>
            </p:nvSpPr>
            <p:spPr>
              <a:xfrm>
                <a:off x="2343197" y="24273241"/>
                <a:ext cx="7251986" cy="2000741"/>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t"/>
              <a:lstStyle/>
              <a:p>
                <a:r>
                  <a:rPr lang="en-US" sz="3200" b="1" dirty="0">
                    <a:latin typeface="Arial" panose="020B0604020202020204" pitchFamily="34" charset="0"/>
                    <a:cs typeface="Arial" panose="020B0604020202020204" pitchFamily="34" charset="0"/>
                  </a:rPr>
                  <a:t>Eigen Test Power Comparison:</a:t>
                </a:r>
              </a:p>
              <a:p>
                <a:pPr/>
                <a14:m>
                  <m:oMathPara xmlns:m="http://schemas.openxmlformats.org/officeDocument/2006/math">
                    <m:oMathParaPr>
                      <m:jc m:val="centerGroup"/>
                    </m:oMathParaPr>
                    <m:oMath xmlns:m="http://schemas.openxmlformats.org/officeDocument/2006/math">
                      <m:sSub>
                        <m:sSubPr>
                          <m:ctrlPr>
                            <a:rPr lang="en-US" sz="2400" b="1" i="1" smtClean="0">
                              <a:latin typeface="Cambria Math" panose="02040503050406030204" pitchFamily="18" charset="0"/>
                              <a:cs typeface="Arial" panose="020B0604020202020204" pitchFamily="34" charset="0"/>
                            </a:rPr>
                          </m:ctrlPr>
                        </m:sSubPr>
                        <m:e>
                          <m:r>
                            <a:rPr lang="en-US" sz="2400" b="1" i="1" smtClean="0">
                              <a:latin typeface="Cambria Math" panose="02040503050406030204" pitchFamily="18" charset="0"/>
                              <a:cs typeface="Arial" panose="020B0604020202020204" pitchFamily="34" charset="0"/>
                            </a:rPr>
                            <m:t>𝑷</m:t>
                          </m:r>
                        </m:e>
                        <m:sub>
                          <m:r>
                            <a:rPr lang="en-US" sz="2400" b="1" i="1" smtClean="0">
                              <a:latin typeface="Cambria Math" panose="02040503050406030204" pitchFamily="18" charset="0"/>
                              <a:cs typeface="Arial" panose="020B0604020202020204" pitchFamily="34" charset="0"/>
                            </a:rPr>
                            <m:t>𝒆</m:t>
                          </m:r>
                        </m:sub>
                      </m:sSub>
                      <m:r>
                        <a:rPr lang="en-US" sz="2400" b="1" i="1" smtClean="0">
                          <a:latin typeface="Cambria Math" panose="02040503050406030204" pitchFamily="18" charset="0"/>
                          <a:cs typeface="Arial" panose="020B0604020202020204" pitchFamily="34" charset="0"/>
                        </a:rPr>
                        <m:t>= </m:t>
                      </m:r>
                      <m:f>
                        <m:fPr>
                          <m:ctrlPr>
                            <a:rPr lang="en-US" sz="2400" b="1" i="1" smtClean="0">
                              <a:latin typeface="Cambria Math" panose="02040503050406030204" pitchFamily="18" charset="0"/>
                              <a:cs typeface="Arial" panose="020B0604020202020204" pitchFamily="34" charset="0"/>
                            </a:rPr>
                          </m:ctrlPr>
                        </m:fPr>
                        <m:num>
                          <m:r>
                            <a:rPr lang="en-US" sz="2400" b="1" i="1" smtClean="0">
                              <a:latin typeface="Cambria Math" panose="02040503050406030204" pitchFamily="18" charset="0"/>
                              <a:cs typeface="Arial" panose="020B0604020202020204" pitchFamily="34" charset="0"/>
                            </a:rPr>
                            <m:t>𝑲𝑭𝑳𝑶𝑷</m:t>
                          </m:r>
                        </m:num>
                        <m:den>
                          <m:r>
                            <a:rPr lang="en-US" sz="2400" b="1" i="1" smtClean="0">
                              <a:latin typeface="Cambria Math" panose="02040503050406030204" pitchFamily="18" charset="0"/>
                              <a:cs typeface="Arial" panose="020B0604020202020204" pitchFamily="34" charset="0"/>
                            </a:rPr>
                            <m:t>𝑾</m:t>
                          </m:r>
                          <m:r>
                            <a:rPr lang="en-US" sz="2400" b="1" i="1" smtClean="0">
                              <a:latin typeface="Cambria Math" panose="02040503050406030204" pitchFamily="18" charset="0"/>
                              <a:cs typeface="Arial" panose="020B0604020202020204" pitchFamily="34" charset="0"/>
                            </a:rPr>
                            <m:t>∗</m:t>
                          </m:r>
                          <m:r>
                            <a:rPr lang="en-US" sz="2400" b="1" i="1" smtClean="0">
                              <a:latin typeface="Cambria Math" panose="02040503050406030204" pitchFamily="18" charset="0"/>
                              <a:cs typeface="Arial" panose="020B0604020202020204" pitchFamily="34" charset="0"/>
                            </a:rPr>
                            <m:t>𝑯𝒛</m:t>
                          </m:r>
                        </m:den>
                      </m:f>
                    </m:oMath>
                  </m:oMathPara>
                </a14:m>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Arm node showed 3.4x greater </a:t>
                </a:r>
                <a14:m>
                  <m:oMath xmlns:m="http://schemas.openxmlformats.org/officeDocument/2006/math">
                    <m:sSub>
                      <m:sSubPr>
                        <m:ctrlPr>
                          <a:rPr lang="en-US" sz="2400" b="1" i="1" smtClean="0">
                            <a:latin typeface="Cambria Math" panose="02040503050406030204" pitchFamily="18" charset="0"/>
                            <a:cs typeface="Arial" panose="020B0604020202020204" pitchFamily="34" charset="0"/>
                          </a:rPr>
                        </m:ctrlPr>
                      </m:sSubPr>
                      <m:e>
                        <m:r>
                          <a:rPr lang="en-US" sz="2400" b="1" i="1" smtClean="0">
                            <a:latin typeface="Cambria Math" panose="02040503050406030204" pitchFamily="18" charset="0"/>
                            <a:cs typeface="Arial" panose="020B0604020202020204" pitchFamily="34" charset="0"/>
                          </a:rPr>
                          <m:t>𝑷</m:t>
                        </m:r>
                      </m:e>
                      <m:sub>
                        <m:r>
                          <a:rPr lang="en-US" sz="2400" b="1" i="1" smtClean="0">
                            <a:latin typeface="Cambria Math" panose="02040503050406030204" pitchFamily="18" charset="0"/>
                            <a:cs typeface="Arial" panose="020B0604020202020204" pitchFamily="34" charset="0"/>
                          </a:rPr>
                          <m:t>𝒆</m:t>
                        </m:r>
                      </m:sub>
                    </m:sSub>
                  </m:oMath>
                </a14:m>
                <a:r>
                  <a:rPr lang="en-US" sz="2400" b="1" dirty="0">
                    <a:latin typeface="Arial" panose="020B0604020202020204" pitchFamily="34" charset="0"/>
                    <a:cs typeface="Arial" panose="020B0604020202020204" pitchFamily="34" charset="0"/>
                  </a:rPr>
                  <a:t> in Eigen Test</a:t>
                </a:r>
              </a:p>
            </p:txBody>
          </p:sp>
        </mc:Choice>
        <mc:Fallback xmlns="">
          <p:sp>
            <p:nvSpPr>
              <p:cNvPr id="41" name="Rectangle: Rounded Corners 40">
                <a:extLst>
                  <a:ext uri="{FF2B5EF4-FFF2-40B4-BE49-F238E27FC236}">
                    <a16:creationId xmlns:a16="http://schemas.microsoft.com/office/drawing/2014/main" id="{5FF4895E-B416-167C-B40A-6B004B7C86AC}"/>
                  </a:ext>
                </a:extLst>
              </p:cNvPr>
              <p:cNvSpPr>
                <a:spLocks noRot="1" noChangeAspect="1" noMove="1" noResize="1" noEditPoints="1" noAdjustHandles="1" noChangeArrowheads="1" noChangeShapeType="1" noTextEdit="1"/>
              </p:cNvSpPr>
              <p:nvPr/>
            </p:nvSpPr>
            <p:spPr>
              <a:xfrm>
                <a:off x="2343197" y="24273241"/>
                <a:ext cx="7251986" cy="2000741"/>
              </a:xfrm>
              <a:prstGeom prst="roundRect">
                <a:avLst/>
              </a:prstGeom>
              <a:blipFill>
                <a:blip r:embed="rId10"/>
                <a:stretch>
                  <a:fillRect l="-671"/>
                </a:stretch>
              </a:blipFill>
            </p:spPr>
            <p:txBody>
              <a:bodyPr/>
              <a:lstStyle/>
              <a:p>
                <a:r>
                  <a:rPr lang="en-US">
                    <a:noFill/>
                  </a:rPr>
                  <a:t> </a:t>
                </a:r>
              </a:p>
            </p:txBody>
          </p:sp>
        </mc:Fallback>
      </mc:AlternateContent>
    </p:spTree>
    <p:extLst>
      <p:ext uri="{BB962C8B-B14F-4D97-AF65-F5344CB8AC3E}">
        <p14:creationId xmlns:p14="http://schemas.microsoft.com/office/powerpoint/2010/main" val="32148080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778</Words>
  <Application>Microsoft Office PowerPoint</Application>
  <PresentationFormat>Custom</PresentationFormat>
  <Paragraphs>122</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 Black</vt:lpstr>
      <vt:lpstr>Calibri</vt:lpstr>
      <vt:lpstr>Calibri Light</vt:lpstr>
      <vt:lpstr>Cambria Math</vt:lpstr>
      <vt:lpstr>Helvetica</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Colin Bakum</cp:lastModifiedBy>
  <cp:revision>12</cp:revision>
  <dcterms:created xsi:type="dcterms:W3CDTF">2023-12-04T18:10:16Z</dcterms:created>
  <dcterms:modified xsi:type="dcterms:W3CDTF">2023-12-07T18:11:13Z</dcterms:modified>
</cp:coreProperties>
</file>