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4" name="Shape 44"/>
          <p:cNvSpPr/>
          <p:nvPr>
            <p:ph type="sldImg"/>
          </p:nvPr>
        </p:nvSpPr>
        <p:spPr>
          <a:xfrm>
            <a:off x="1143000" y="685800"/>
            <a:ext cx="4572000" cy="3429000"/>
          </a:xfrm>
          <a:prstGeom prst="rect">
            <a:avLst/>
          </a:prstGeom>
        </p:spPr>
        <p:txBody>
          <a:bodyPr/>
          <a:lstStyle/>
          <a:p>
            <a:pPr/>
          </a:p>
        </p:txBody>
      </p:sp>
      <p:sp>
        <p:nvSpPr>
          <p:cNvPr id="45" name="Shape 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457200" defTabSz="457200" latinLnBrk="0">
      <a:defRPr sz="2200">
        <a:latin typeface="Lucida Grande"/>
        <a:ea typeface="Lucida Grande"/>
        <a:cs typeface="Lucida Grande"/>
        <a:sym typeface="Lucida Grande"/>
      </a:defRPr>
    </a:lvl2pPr>
    <a:lvl3pPr indent="914400" defTabSz="457200" latinLnBrk="0">
      <a:defRPr sz="2200">
        <a:latin typeface="Lucida Grande"/>
        <a:ea typeface="Lucida Grande"/>
        <a:cs typeface="Lucida Grande"/>
        <a:sym typeface="Lucida Grande"/>
      </a:defRPr>
    </a:lvl3pPr>
    <a:lvl4pPr indent="1371600" defTabSz="457200" latinLnBrk="0">
      <a:defRPr sz="2200">
        <a:latin typeface="Lucida Grande"/>
        <a:ea typeface="Lucida Grande"/>
        <a:cs typeface="Lucida Grande"/>
        <a:sym typeface="Lucida Grande"/>
      </a:defRPr>
    </a:lvl4pPr>
    <a:lvl5pPr indent="1828800" defTabSz="457200" latinLnBrk="0">
      <a:defRPr sz="2200">
        <a:latin typeface="Lucida Grande"/>
        <a:ea typeface="Lucida Grande"/>
        <a:cs typeface="Lucida Grande"/>
        <a:sym typeface="Lucida Grande"/>
      </a:defRPr>
    </a:lvl5pPr>
    <a:lvl6pPr indent="2286000" defTabSz="457200" latinLnBrk="0">
      <a:defRPr sz="2200">
        <a:latin typeface="Lucida Grande"/>
        <a:ea typeface="Lucida Grande"/>
        <a:cs typeface="Lucida Grande"/>
        <a:sym typeface="Lucida Grande"/>
      </a:defRPr>
    </a:lvl6pPr>
    <a:lvl7pPr indent="2743200" defTabSz="457200" latinLnBrk="0">
      <a:defRPr sz="2200">
        <a:latin typeface="Lucida Grande"/>
        <a:ea typeface="Lucida Grande"/>
        <a:cs typeface="Lucida Grande"/>
        <a:sym typeface="Lucida Grande"/>
      </a:defRPr>
    </a:lvl7pPr>
    <a:lvl8pPr indent="3200400" defTabSz="457200" latinLnBrk="0">
      <a:defRPr sz="2200">
        <a:latin typeface="Lucida Grande"/>
        <a:ea typeface="Lucida Grande"/>
        <a:cs typeface="Lucida Grande"/>
        <a:sym typeface="Lucida Grande"/>
      </a:defRPr>
    </a:lvl8pPr>
    <a:lvl9pPr indent="3657600" defTabSz="457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 name="01"/>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20" name="Shape"/>
          <p:cNvSpPr/>
          <p:nvPr/>
        </p:nvSpPr>
        <p:spPr>
          <a:xfrm>
            <a:off x="1" y="-1"/>
            <a:ext cx="9155547" cy="526603"/>
          </a:xfrm>
          <a:custGeom>
            <a:avLst/>
            <a:gdLst/>
            <a:ahLst/>
            <a:cxnLst>
              <a:cxn ang="0">
                <a:pos x="wd2" y="hd2"/>
              </a:cxn>
              <a:cxn ang="5400000">
                <a:pos x="wd2" y="hd2"/>
              </a:cxn>
              <a:cxn ang="10800000">
                <a:pos x="wd2" y="hd2"/>
              </a:cxn>
              <a:cxn ang="16200000">
                <a:pos x="wd2" y="hd2"/>
              </a:cxn>
            </a:cxnLst>
            <a:rect l="0" t="0" r="r" b="b"/>
            <a:pathLst>
              <a:path w="21600" h="19255" fill="norm" stroke="1" extrusionOk="0">
                <a:moveTo>
                  <a:pt x="0" y="0"/>
                </a:moveTo>
                <a:lnTo>
                  <a:pt x="21600" y="0"/>
                </a:lnTo>
                <a:lnTo>
                  <a:pt x="21600" y="15641"/>
                </a:lnTo>
                <a:cubicBezTo>
                  <a:pt x="10800" y="15641"/>
                  <a:pt x="10800" y="21600"/>
                  <a:pt x="0" y="18214"/>
                </a:cubicBezTo>
                <a:close/>
              </a:path>
            </a:pathLst>
          </a:custGeom>
          <a:gradFill>
            <a:gsLst>
              <a:gs pos="0">
                <a:srgbClr val="FFACAF"/>
              </a:gs>
              <a:gs pos="100000">
                <a:srgbClr val="FFFFFF"/>
              </a:gs>
            </a:gsLst>
            <a:lin ang="3300000"/>
          </a:gradFill>
          <a:ln w="12700">
            <a:miter lim="400000"/>
          </a:ln>
          <a:effectLst>
            <a:outerShdw sx="100000" sy="100000" kx="0" ky="0" algn="b" rotWithShape="0" blurRad="38100" dist="23000" dir="5400000">
              <a:srgbClr val="FFFFFF">
                <a:alpha val="35000"/>
              </a:srgbClr>
            </a:outerShdw>
          </a:effectLst>
        </p:spPr>
        <p:txBody>
          <a:bodyPr lIns="45719" rIns="45719" anchor="ctr"/>
          <a:lstStyle/>
          <a:p>
            <a:pPr algn="ctr">
              <a:defRPr>
                <a:solidFill>
                  <a:srgbClr val="333399"/>
                </a:solidFill>
              </a:defRPr>
            </a:pPr>
          </a:p>
        </p:txBody>
      </p:sp>
      <p:sp>
        <p:nvSpPr>
          <p:cNvPr id="21" name="Rectangle"/>
          <p:cNvSpPr/>
          <p:nvPr/>
        </p:nvSpPr>
        <p:spPr>
          <a:xfrm>
            <a:off x="8697748" y="6624263"/>
            <a:ext cx="457201" cy="241559"/>
          </a:xfrm>
          <a:prstGeom prst="rect">
            <a:avLst/>
          </a:prstGeom>
          <a:solidFill>
            <a:srgbClr val="FFACAF"/>
          </a:solidFill>
          <a:ln w="12700">
            <a:miter lim="400000"/>
          </a:ln>
        </p:spPr>
        <p:txBody>
          <a:bodyPr lIns="45719" rIns="45719" anchor="ctr"/>
          <a:lstStyle/>
          <a:p>
            <a:pPr algn="ctr" defTabSz="914377">
              <a:defRPr sz="1000"/>
            </a:pPr>
          </a:p>
        </p:txBody>
      </p:sp>
      <p:sp>
        <p:nvSpPr>
          <p:cNvPr id="22" name="Neural Engineering Data Consortium"/>
          <p:cNvSpPr txBox="1"/>
          <p:nvPr/>
        </p:nvSpPr>
        <p:spPr>
          <a:xfrm>
            <a:off x="369999" y="6630741"/>
            <a:ext cx="9024416" cy="2286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000">
                <a:latin typeface="+mj-lt"/>
                <a:ea typeface="+mj-ea"/>
                <a:cs typeface="+mj-cs"/>
                <a:sym typeface="Arial"/>
              </a:defRPr>
            </a:lvl1pPr>
          </a:lstStyle>
          <a:p>
            <a:pPr/>
            <a:r>
              <a:t>Neural Engineering Data Consortium</a:t>
            </a:r>
          </a:p>
        </p:txBody>
      </p:sp>
      <p:sp>
        <p:nvSpPr>
          <p:cNvPr id="23" name="Line"/>
          <p:cNvSpPr/>
          <p:nvPr/>
        </p:nvSpPr>
        <p:spPr>
          <a:xfrm>
            <a:off x="392406" y="6629400"/>
            <a:ext cx="8751597" cy="0"/>
          </a:xfrm>
          <a:prstGeom prst="line">
            <a:avLst/>
          </a:prstGeom>
          <a:solidFill>
            <a:srgbClr val="C0504D"/>
          </a:solidFill>
          <a:ln w="19050" cap="sq">
            <a:solidFill>
              <a:srgbClr val="FFACAF"/>
            </a:solidFill>
          </a:ln>
        </p:spPr>
        <p:txBody>
          <a:bodyPr lIns="0" tIns="0" rIns="0" bIns="0"/>
          <a:lstStyle/>
          <a:p>
            <a:pPr>
              <a:defRPr sz="1200">
                <a:latin typeface="Helvetica"/>
                <a:ea typeface="Helvetica"/>
                <a:cs typeface="Helvetica"/>
                <a:sym typeface="Helvetica"/>
              </a:defRPr>
            </a:pPr>
          </a:p>
        </p:txBody>
      </p:sp>
      <p:pic>
        <p:nvPicPr>
          <p:cNvPr id="24" name="Image" descr="Image"/>
          <p:cNvPicPr>
            <a:picLocks noChangeAspect="1"/>
          </p:cNvPicPr>
          <p:nvPr/>
        </p:nvPicPr>
        <p:blipFill>
          <a:blip r:embed="rId2">
            <a:extLst/>
          </a:blip>
          <a:stretch>
            <a:fillRect/>
          </a:stretch>
        </p:blipFill>
        <p:spPr>
          <a:xfrm>
            <a:off x="39092" y="6594647"/>
            <a:ext cx="320042" cy="220718"/>
          </a:xfrm>
          <a:prstGeom prst="rect">
            <a:avLst/>
          </a:prstGeom>
          <a:ln w="12700">
            <a:miter lim="400000"/>
          </a:ln>
        </p:spPr>
      </p:pic>
      <p:sp>
        <p:nvSpPr>
          <p:cNvPr id="25" name="Title Text"/>
          <p:cNvSpPr txBox="1"/>
          <p:nvPr>
            <p:ph type="title"/>
          </p:nvPr>
        </p:nvSpPr>
        <p:spPr>
          <a:xfrm>
            <a:off x="0" y="919"/>
            <a:ext cx="9144000" cy="393235"/>
          </a:xfrm>
          <a:prstGeom prst="rect">
            <a:avLst/>
          </a:prstGeom>
        </p:spPr>
        <p:txBody>
          <a:bodyPr>
            <a:normAutofit fontScale="100000" lnSpcReduction="0"/>
          </a:bodyPr>
          <a:lstStyle>
            <a:lvl1pPr algn="l">
              <a:defRPr b="1" sz="2400">
                <a:latin typeface="+mj-lt"/>
                <a:ea typeface="+mj-ea"/>
                <a:cs typeface="+mj-cs"/>
                <a:sym typeface="Arial"/>
              </a:defRPr>
            </a:lvl1pPr>
          </a:lstStyle>
          <a:p>
            <a:pPr/>
            <a:r>
              <a:t>Title Text</a:t>
            </a:r>
          </a:p>
        </p:txBody>
      </p:sp>
      <p:sp>
        <p:nvSpPr>
          <p:cNvPr id="26" name="01"/>
          <p:cNvSpPr txBox="1"/>
          <p:nvPr>
            <p:ph type="sldNum" sz="quarter" idx="2"/>
          </p:nvPr>
        </p:nvSpPr>
        <p:spPr>
          <a:xfrm>
            <a:off x="8291348" y="6677269"/>
            <a:ext cx="1270001" cy="135546"/>
          </a:xfrm>
          <a:prstGeom prst="rect">
            <a:avLst/>
          </a:prstGeom>
        </p:spPr>
        <p:txBody>
          <a:bodyPr lIns="0" tIns="0" rIns="0" bIns="0"/>
          <a:lstStyle>
            <a:lvl1pPr algn="ctr">
              <a:defRPr b="1" sz="1000">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33" name="Shape"/>
          <p:cNvSpPr/>
          <p:nvPr/>
        </p:nvSpPr>
        <p:spPr>
          <a:xfrm>
            <a:off x="1" y="-1"/>
            <a:ext cx="9155547" cy="526603"/>
          </a:xfrm>
          <a:custGeom>
            <a:avLst/>
            <a:gdLst/>
            <a:ahLst/>
            <a:cxnLst>
              <a:cxn ang="0">
                <a:pos x="wd2" y="hd2"/>
              </a:cxn>
              <a:cxn ang="5400000">
                <a:pos x="wd2" y="hd2"/>
              </a:cxn>
              <a:cxn ang="10800000">
                <a:pos x="wd2" y="hd2"/>
              </a:cxn>
              <a:cxn ang="16200000">
                <a:pos x="wd2" y="hd2"/>
              </a:cxn>
            </a:cxnLst>
            <a:rect l="0" t="0" r="r" b="b"/>
            <a:pathLst>
              <a:path w="21600" h="19255" fill="norm" stroke="1" extrusionOk="0">
                <a:moveTo>
                  <a:pt x="0" y="0"/>
                </a:moveTo>
                <a:lnTo>
                  <a:pt x="21600" y="0"/>
                </a:lnTo>
                <a:lnTo>
                  <a:pt x="21600" y="15641"/>
                </a:lnTo>
                <a:cubicBezTo>
                  <a:pt x="10800" y="15641"/>
                  <a:pt x="10800" y="21600"/>
                  <a:pt x="0" y="18214"/>
                </a:cubicBezTo>
                <a:close/>
              </a:path>
            </a:pathLst>
          </a:custGeom>
          <a:gradFill>
            <a:gsLst>
              <a:gs pos="0">
                <a:srgbClr val="FFACAF"/>
              </a:gs>
              <a:gs pos="100000">
                <a:srgbClr val="FFFFFF"/>
              </a:gs>
            </a:gsLst>
            <a:lin ang="3300000"/>
          </a:gradFill>
          <a:ln w="12700">
            <a:miter lim="400000"/>
          </a:ln>
          <a:effectLst>
            <a:outerShdw sx="100000" sy="100000" kx="0" ky="0" algn="b" rotWithShape="0" blurRad="38100" dist="23000" dir="5400000">
              <a:srgbClr val="FFFFFF">
                <a:alpha val="35000"/>
              </a:srgbClr>
            </a:outerShdw>
          </a:effectLst>
        </p:spPr>
        <p:txBody>
          <a:bodyPr lIns="45719" rIns="45719" anchor="ctr"/>
          <a:lstStyle/>
          <a:p>
            <a:pPr algn="ctr">
              <a:defRPr>
                <a:solidFill>
                  <a:srgbClr val="333399"/>
                </a:solidFill>
              </a:defRPr>
            </a:pPr>
          </a:p>
        </p:txBody>
      </p:sp>
      <p:sp>
        <p:nvSpPr>
          <p:cNvPr id="34" name="Rectangle"/>
          <p:cNvSpPr/>
          <p:nvPr/>
        </p:nvSpPr>
        <p:spPr>
          <a:xfrm>
            <a:off x="8697748" y="6624263"/>
            <a:ext cx="457201" cy="241559"/>
          </a:xfrm>
          <a:prstGeom prst="rect">
            <a:avLst/>
          </a:prstGeom>
          <a:solidFill>
            <a:srgbClr val="FFACAF"/>
          </a:solidFill>
          <a:ln w="12700">
            <a:miter lim="400000"/>
          </a:ln>
        </p:spPr>
        <p:txBody>
          <a:bodyPr lIns="45719" rIns="45719" anchor="ctr"/>
          <a:lstStyle/>
          <a:p>
            <a:pPr algn="ctr" defTabSz="914377">
              <a:defRPr sz="1000"/>
            </a:pPr>
          </a:p>
        </p:txBody>
      </p:sp>
      <p:sp>
        <p:nvSpPr>
          <p:cNvPr id="35" name="Neural Engineering Data Consortium"/>
          <p:cNvSpPr txBox="1"/>
          <p:nvPr/>
        </p:nvSpPr>
        <p:spPr>
          <a:xfrm>
            <a:off x="383579" y="6630741"/>
            <a:ext cx="9024416" cy="2286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000">
                <a:latin typeface="+mj-lt"/>
                <a:ea typeface="+mj-ea"/>
                <a:cs typeface="+mj-cs"/>
                <a:sym typeface="Arial"/>
              </a:defRPr>
            </a:lvl1pPr>
          </a:lstStyle>
          <a:p>
            <a:pPr/>
            <a:r>
              <a:t>Neural Engineering Data Consortium</a:t>
            </a:r>
          </a:p>
        </p:txBody>
      </p:sp>
      <p:sp>
        <p:nvSpPr>
          <p:cNvPr id="36" name="Line"/>
          <p:cNvSpPr/>
          <p:nvPr/>
        </p:nvSpPr>
        <p:spPr>
          <a:xfrm>
            <a:off x="392406" y="6629400"/>
            <a:ext cx="8751597" cy="0"/>
          </a:xfrm>
          <a:prstGeom prst="line">
            <a:avLst/>
          </a:prstGeom>
          <a:solidFill>
            <a:srgbClr val="C0504D"/>
          </a:solidFill>
          <a:ln w="19050" cap="sq">
            <a:solidFill>
              <a:srgbClr val="FFACAF"/>
            </a:solidFill>
          </a:ln>
        </p:spPr>
        <p:txBody>
          <a:bodyPr lIns="0" tIns="0" rIns="0" bIns="0"/>
          <a:lstStyle/>
          <a:p>
            <a:pPr>
              <a:defRPr sz="1200">
                <a:latin typeface="Helvetica"/>
                <a:ea typeface="Helvetica"/>
                <a:cs typeface="Helvetica"/>
                <a:sym typeface="Helvetica"/>
              </a:defRPr>
            </a:pPr>
          </a:p>
        </p:txBody>
      </p:sp>
      <p:pic>
        <p:nvPicPr>
          <p:cNvPr id="37" name="Image" descr="Image"/>
          <p:cNvPicPr>
            <a:picLocks noChangeAspect="1"/>
          </p:cNvPicPr>
          <p:nvPr/>
        </p:nvPicPr>
        <p:blipFill>
          <a:blip r:embed="rId2">
            <a:extLst/>
          </a:blip>
          <a:stretch>
            <a:fillRect/>
          </a:stretch>
        </p:blipFill>
        <p:spPr>
          <a:xfrm>
            <a:off x="39092" y="6594647"/>
            <a:ext cx="320042" cy="220718"/>
          </a:xfrm>
          <a:prstGeom prst="rect">
            <a:avLst/>
          </a:prstGeom>
          <a:ln w="12700">
            <a:miter lim="400000"/>
          </a:ln>
        </p:spPr>
      </p:pic>
      <p:sp>
        <p:nvSpPr>
          <p:cNvPr id="38" name="01"/>
          <p:cNvSpPr txBox="1"/>
          <p:nvPr>
            <p:ph type="sldNum" sz="quarter" idx="2"/>
          </p:nvPr>
        </p:nvSpPr>
        <p:spPr>
          <a:xfrm>
            <a:off x="8291348" y="6677269"/>
            <a:ext cx="1270001" cy="135546"/>
          </a:xfrm>
          <a:prstGeom prst="rect">
            <a:avLst/>
          </a:prstGeom>
        </p:spPr>
        <p:txBody>
          <a:bodyPr lIns="0" tIns="0" rIns="0" bIns="0"/>
          <a:lstStyle>
            <a:lvl1pPr algn="ctr">
              <a:defRPr b="1" sz="1000">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0" y="0"/>
            <a:ext cx="9144000" cy="6858000"/>
          </a:xfrm>
          <a:prstGeom prst="rect">
            <a:avLst/>
          </a:prstGeom>
          <a:gradFill>
            <a:gsLst>
              <a:gs pos="0">
                <a:srgbClr val="FFACAF">
                  <a:alpha val="50000"/>
                </a:srgbClr>
              </a:gs>
              <a:gs pos="100000">
                <a:srgbClr val="FFFFFF"/>
              </a:gs>
            </a:gsLst>
          </a:gra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
        <p:nvSpPr>
          <p:cNvPr id="3" name="Shape"/>
          <p:cNvSpPr/>
          <p:nvPr/>
        </p:nvSpPr>
        <p:spPr>
          <a:xfrm flipH="1" rot="10800000">
            <a:off x="-11546" y="4367838"/>
            <a:ext cx="9155547" cy="2490163"/>
          </a:xfrm>
          <a:custGeom>
            <a:avLst/>
            <a:gdLst/>
            <a:ahLst/>
            <a:cxnLst>
              <a:cxn ang="0">
                <a:pos x="wd2" y="hd2"/>
              </a:cxn>
              <a:cxn ang="5400000">
                <a:pos x="wd2" y="hd2"/>
              </a:cxn>
              <a:cxn ang="10800000">
                <a:pos x="wd2" y="hd2"/>
              </a:cxn>
              <a:cxn ang="16200000">
                <a:pos x="wd2" y="hd2"/>
              </a:cxn>
            </a:cxnLst>
            <a:rect l="0" t="0" r="r" b="b"/>
            <a:pathLst>
              <a:path w="21600" h="19255" fill="norm" stroke="1" extrusionOk="0">
                <a:moveTo>
                  <a:pt x="0" y="0"/>
                </a:moveTo>
                <a:lnTo>
                  <a:pt x="21600" y="0"/>
                </a:lnTo>
                <a:lnTo>
                  <a:pt x="21600" y="15641"/>
                </a:lnTo>
                <a:cubicBezTo>
                  <a:pt x="10800" y="15641"/>
                  <a:pt x="10800" y="21600"/>
                  <a:pt x="0" y="18214"/>
                </a:cubicBezTo>
                <a:close/>
              </a:path>
            </a:pathLst>
          </a:custGeom>
          <a:gradFill>
            <a:gsLst>
              <a:gs pos="0">
                <a:srgbClr val="FF6C76"/>
              </a:gs>
              <a:gs pos="100000">
                <a:srgbClr val="FFFFFF"/>
              </a:gs>
            </a:gsLst>
            <a:lin ang="3300000"/>
          </a:gradFill>
          <a:ln w="12700">
            <a:miter lim="400000"/>
          </a:ln>
          <a:effectLst>
            <a:outerShdw sx="100000" sy="100000" kx="0" ky="0" algn="b" rotWithShape="0" blurRad="38100" dist="23000" dir="5400000">
              <a:srgbClr val="FFFFFF">
                <a:alpha val="35000"/>
              </a:srgbClr>
            </a:outerShdw>
          </a:effectLst>
        </p:spPr>
        <p:txBody>
          <a:bodyPr lIns="45719" rIns="45719" anchor="ctr"/>
          <a:lstStyle/>
          <a:p>
            <a:pPr algn="ctr">
              <a:defRPr>
                <a:solidFill>
                  <a:srgbClr val="333399"/>
                </a:solidFill>
              </a:defRPr>
            </a:pPr>
          </a:p>
        </p:txBody>
      </p:sp>
      <p:sp>
        <p:nvSpPr>
          <p:cNvPr id="4"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5"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2pPr>
              <a:buChar char="–"/>
            </a:lvl2pPr>
            <a:lvl4pPr>
              <a:buChar char="–"/>
            </a:lvl4pPr>
            <a:lvl5pPr>
              <a:buChar char="»"/>
            </a:lvl5pPr>
          </a:lstStyle>
          <a:p>
            <a:pPr/>
            <a:r>
              <a:t>Body Level One</a:t>
            </a:r>
          </a:p>
          <a:p>
            <a:pPr lvl="1"/>
            <a:r>
              <a:t>Body Level Two</a:t>
            </a:r>
          </a:p>
          <a:p>
            <a:pPr lvl="2"/>
            <a:r>
              <a:t>Body Level Three</a:t>
            </a:r>
          </a:p>
          <a:p>
            <a:pPr lvl="3"/>
            <a:r>
              <a:t>Body Level Four</a:t>
            </a:r>
          </a:p>
          <a:p>
            <a:pPr lvl="4"/>
            <a:r>
              <a:t>Body Level Five</a:t>
            </a:r>
          </a:p>
        </p:txBody>
      </p:sp>
      <p:sp>
        <p:nvSpPr>
          <p:cNvPr id="6" name="01"/>
          <p:cNvSpPr txBox="1"/>
          <p:nvPr>
            <p:ph type="sldNum" sz="quarter" idx="2"/>
          </p:nvPr>
        </p:nvSpPr>
        <p:spPr>
          <a:xfrm>
            <a:off x="4419600" y="6049635"/>
            <a:ext cx="2133600" cy="248305"/>
          </a:xfrm>
          <a:prstGeom prst="rect">
            <a:avLst/>
          </a:prstGeom>
          <a:ln w="12700">
            <a:miter lim="400000"/>
          </a:ln>
        </p:spPr>
        <p:txBody>
          <a:bodyPr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0" algn="ctr" defTabSz="457189"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457200" algn="ctr" defTabSz="457189"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914400" algn="ctr" defTabSz="457189"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1371600" algn="ctr" defTabSz="457189"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1828800" algn="ctr" defTabSz="457189"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2286000" algn="ctr" defTabSz="457189"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2743200" algn="ctr" defTabSz="457189"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3200400" algn="ctr" defTabSz="457189"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3657600" algn="ctr" defTabSz="457189"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890" marR="0" indent="-342890" algn="l" defTabSz="457189"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52" marR="0" indent="-326564" algn="l" defTabSz="457189"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168" marR="0" indent="-304791" algn="l" defTabSz="457189"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16" marR="0" indent="-365750" algn="l" defTabSz="457189"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05" marR="0" indent="-365750" algn="l" defTabSz="457189"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693" marR="0" indent="-365750" algn="l" defTabSz="457189"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881" marR="0" indent="-365750" algn="l" defTabSz="457189"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070" marR="0" indent="-365750" algn="l" defTabSz="457189"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259" marR="0" indent="-365750" algn="l" defTabSz="457189"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457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Neural Engineering Data Consortium"/>
          <p:cNvSpPr txBox="1"/>
          <p:nvPr/>
        </p:nvSpPr>
        <p:spPr>
          <a:xfrm>
            <a:off x="1847477" y="195483"/>
            <a:ext cx="5449046"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sz="2400">
                <a:latin typeface="+mj-lt"/>
                <a:ea typeface="+mj-ea"/>
                <a:cs typeface="+mj-cs"/>
                <a:sym typeface="Arial"/>
              </a:defRPr>
            </a:lvl1pPr>
          </a:lstStyle>
          <a:p>
            <a:pPr/>
            <a:r>
              <a:t>Neural Engineering Data Consortium</a:t>
            </a:r>
          </a:p>
        </p:txBody>
      </p:sp>
      <p:sp>
        <p:nvSpPr>
          <p:cNvPr id="48" name="A. Hodgson…"/>
          <p:cNvSpPr txBox="1"/>
          <p:nvPr/>
        </p:nvSpPr>
        <p:spPr>
          <a:xfrm>
            <a:off x="229445" y="2038722"/>
            <a:ext cx="1677108" cy="6275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b="1">
                <a:latin typeface="+mj-lt"/>
                <a:ea typeface="+mj-ea"/>
                <a:cs typeface="+mj-cs"/>
                <a:sym typeface="Arial"/>
              </a:defRPr>
            </a:pPr>
            <a:r>
              <a:t>A. Hodgson</a:t>
            </a:r>
          </a:p>
          <a:p>
            <a:pPr>
              <a:defRPr b="1">
                <a:latin typeface="+mj-lt"/>
                <a:ea typeface="+mj-ea"/>
                <a:cs typeface="+mj-cs"/>
                <a:sym typeface="Arial"/>
              </a:defRPr>
            </a:pPr>
            <a:r>
              <a:t>M. Jean-Pierre</a:t>
            </a:r>
          </a:p>
        </p:txBody>
      </p:sp>
      <p:pic>
        <p:nvPicPr>
          <p:cNvPr id="49" name="Image" descr="Image"/>
          <p:cNvPicPr>
            <a:picLocks noChangeAspect="1"/>
          </p:cNvPicPr>
          <p:nvPr/>
        </p:nvPicPr>
        <p:blipFill>
          <a:blip r:embed="rId2">
            <a:alphaModFix amt="86000"/>
            <a:extLst/>
          </a:blip>
          <a:srcRect l="20833" t="22222" r="56805" b="38024"/>
          <a:stretch>
            <a:fillRect/>
          </a:stretch>
        </p:blipFill>
        <p:spPr>
          <a:xfrm>
            <a:off x="3009900" y="1250950"/>
            <a:ext cx="2044700" cy="2044700"/>
          </a:xfrm>
          <a:prstGeom prst="rect">
            <a:avLst/>
          </a:prstGeom>
          <a:ln w="12700">
            <a:miter lim="400000"/>
          </a:ln>
        </p:spPr>
      </p:pic>
      <p:pic>
        <p:nvPicPr>
          <p:cNvPr id="50" name="Image" descr="Image"/>
          <p:cNvPicPr>
            <a:picLocks noChangeAspect="1"/>
          </p:cNvPicPr>
          <p:nvPr/>
        </p:nvPicPr>
        <p:blipFill>
          <a:blip r:embed="rId3">
            <a:extLst/>
          </a:blip>
          <a:srcRect l="0" t="0" r="0" b="0"/>
          <a:stretch>
            <a:fillRect/>
          </a:stretch>
        </p:blipFill>
        <p:spPr>
          <a:xfrm>
            <a:off x="4737947" y="3539887"/>
            <a:ext cx="3822701" cy="255324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Python Coding"/>
          <p:cNvSpPr txBox="1"/>
          <p:nvPr>
            <p:ph type="title"/>
          </p:nvPr>
        </p:nvSpPr>
        <p:spPr>
          <a:prstGeom prst="rect">
            <a:avLst/>
          </a:prstGeom>
        </p:spPr>
        <p:txBody>
          <a:bodyPr/>
          <a:lstStyle>
            <a:lvl1pPr defTabSz="406898">
              <a:defRPr sz="2136"/>
            </a:lvl1pPr>
          </a:lstStyle>
          <a:p>
            <a:pPr/>
            <a:r>
              <a:t>Python Coding</a:t>
            </a:r>
          </a:p>
        </p:txBody>
      </p:sp>
      <p:sp>
        <p:nvSpPr>
          <p:cNvPr id="106"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7" name="Python is on of the best programming language for EEG research as it allows for easily imported code, intuitive commands, and isn't difficult to learn."/>
          <p:cNvSpPr txBox="1"/>
          <p:nvPr/>
        </p:nvSpPr>
        <p:spPr>
          <a:xfrm>
            <a:off x="367823" y="1809144"/>
            <a:ext cx="4005218" cy="2761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Python is on of the best programming language for EEG research as it allows for easily imported code, intuitive commands, and isn't difficult to learn.</a:t>
            </a:r>
          </a:p>
          <a:p>
            <a:pPr marL="192876" indent="-192876">
              <a:buSzPct val="100000"/>
              <a:buFont typeface="Arial"/>
              <a:buChar cha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p>
        </p:txBody>
      </p:sp>
      <p:pic>
        <p:nvPicPr>
          <p:cNvPr id="108" name="Image" descr="Image"/>
          <p:cNvPicPr>
            <a:picLocks noChangeAspect="1"/>
          </p:cNvPicPr>
          <p:nvPr/>
        </p:nvPicPr>
        <p:blipFill>
          <a:blip r:embed="rId2">
            <a:extLst/>
          </a:blip>
          <a:srcRect l="0" t="0" r="6472" b="0"/>
          <a:stretch>
            <a:fillRect/>
          </a:stretch>
        </p:blipFill>
        <p:spPr>
          <a:xfrm>
            <a:off x="4457328" y="1961771"/>
            <a:ext cx="4470401" cy="4622801"/>
          </a:xfrm>
          <a:prstGeom prst="rect">
            <a:avLst/>
          </a:prstGeom>
          <a:ln w="50800">
            <a:solidFill>
              <a:srgbClr val="929292"/>
            </a:solidFill>
            <a:miter lim="400000"/>
          </a:ln>
        </p:spPr>
      </p:pic>
      <p:pic>
        <p:nvPicPr>
          <p:cNvPr id="109" name="Image" descr="Image"/>
          <p:cNvPicPr>
            <a:picLocks noChangeAspect="1"/>
          </p:cNvPicPr>
          <p:nvPr/>
        </p:nvPicPr>
        <p:blipFill>
          <a:blip r:embed="rId3">
            <a:extLst/>
          </a:blip>
          <a:srcRect l="0" t="0" r="21160" b="0"/>
          <a:stretch>
            <a:fillRect/>
          </a:stretch>
        </p:blipFill>
        <p:spPr>
          <a:xfrm>
            <a:off x="353712" y="3805982"/>
            <a:ext cx="3924301" cy="2771111"/>
          </a:xfrm>
          <a:prstGeom prst="rect">
            <a:avLst/>
          </a:prstGeom>
          <a:ln w="50800">
            <a:solidFill>
              <a:srgbClr val="929292"/>
            </a:solidFill>
            <a:miter lim="400000"/>
          </a:ln>
        </p:spPr>
      </p:pic>
      <p:sp>
        <p:nvSpPr>
          <p:cNvPr id="110" name="Now we are working on learning how these systems work as well as the programing language that lets it run, python."/>
          <p:cNvSpPr txBox="1"/>
          <p:nvPr/>
        </p:nvSpPr>
        <p:spPr>
          <a:xfrm>
            <a:off x="203200" y="1172139"/>
            <a:ext cx="8158158" cy="6275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192876" indent="-192876">
              <a:buSzPct val="100000"/>
              <a:buFont typeface="Arial"/>
              <a:buChar char="•"/>
              <a:defRPr b="1">
                <a:latin typeface="+mj-lt"/>
                <a:ea typeface="+mj-ea"/>
                <a:cs typeface="+mj-cs"/>
                <a:sym typeface="Arial"/>
              </a:defRPr>
            </a:lvl1pPr>
          </a:lstStyle>
          <a:p>
            <a:pPr/>
            <a:r>
              <a:t>Now we are working on learning how these systems work as well as the programing language that lets it run, python.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Python coding and personal experience"/>
          <p:cNvSpPr txBox="1"/>
          <p:nvPr>
            <p:ph type="title"/>
          </p:nvPr>
        </p:nvSpPr>
        <p:spPr>
          <a:prstGeom prst="rect">
            <a:avLst/>
          </a:prstGeom>
        </p:spPr>
        <p:txBody>
          <a:bodyPr/>
          <a:lstStyle>
            <a:lvl1pPr defTabSz="406898">
              <a:defRPr sz="2136"/>
            </a:lvl1pPr>
          </a:lstStyle>
          <a:p>
            <a:pPr/>
            <a:r>
              <a:t>Python coding and personal experience</a:t>
            </a:r>
          </a:p>
        </p:txBody>
      </p:sp>
      <p:sp>
        <p:nvSpPr>
          <p:cNvPr id="113"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4" name="Python is a language of coding typically used for high-end programming. We started learning about basic programming like print, a form of IO. It allows us to “print” a statement when the code runs. There are 2 main types of Python (Python 2 and Python 3)"/>
          <p:cNvSpPr txBox="1"/>
          <p:nvPr/>
        </p:nvSpPr>
        <p:spPr>
          <a:xfrm>
            <a:off x="3955564" y="646819"/>
            <a:ext cx="5130801" cy="19610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92876" indent="-192876">
              <a:buSzPct val="100000"/>
              <a:buFont typeface="Arial"/>
              <a:buChar char="•"/>
              <a:defRPr b="1">
                <a:latin typeface="+mj-lt"/>
                <a:ea typeface="+mj-ea"/>
                <a:cs typeface="+mj-cs"/>
                <a:sym typeface="Arial"/>
              </a:defRPr>
            </a:lvl1pPr>
          </a:lstStyle>
          <a:p>
            <a:pPr/>
            <a:r>
              <a:t>Python is a language of coding typically used for high-end programming. We started learning about basic programming like print, a form of IO. It allows us to “print” a statement when the code runs. There are 2 main types of Python (Python 2 and Python 3).</a:t>
            </a:r>
          </a:p>
        </p:txBody>
      </p:sp>
      <p:sp>
        <p:nvSpPr>
          <p:cNvPr id="115" name="Slurm is an open source, fault-tolerant, and highly scalable cluster management and job scheduling system for large and small Linux clusters."/>
          <p:cNvSpPr txBox="1"/>
          <p:nvPr/>
        </p:nvSpPr>
        <p:spPr>
          <a:xfrm>
            <a:off x="4063388" y="2728058"/>
            <a:ext cx="4722139" cy="1160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92876" indent="-192876">
              <a:buSzPct val="100000"/>
              <a:buFont typeface="Arial"/>
              <a:buChar char="•"/>
              <a:defRPr b="1">
                <a:latin typeface="+mj-lt"/>
                <a:ea typeface="+mj-ea"/>
                <a:cs typeface="+mj-cs"/>
                <a:sym typeface="Arial"/>
              </a:defRPr>
            </a:lvl1pPr>
          </a:lstStyle>
          <a:p>
            <a:pPr/>
            <a:r>
              <a:t>Slurm is an open source, fault-tolerant, and highly scalable cluster management and job scheduling system for large and small Linux clusters.</a:t>
            </a:r>
          </a:p>
        </p:txBody>
      </p:sp>
      <p:pic>
        <p:nvPicPr>
          <p:cNvPr id="116" name="Image" descr="Image"/>
          <p:cNvPicPr>
            <a:picLocks noChangeAspect="1"/>
          </p:cNvPicPr>
          <p:nvPr/>
        </p:nvPicPr>
        <p:blipFill>
          <a:blip r:embed="rId2">
            <a:extLst/>
          </a:blip>
          <a:stretch>
            <a:fillRect/>
          </a:stretch>
        </p:blipFill>
        <p:spPr>
          <a:xfrm>
            <a:off x="94552" y="1294323"/>
            <a:ext cx="3805331" cy="2800974"/>
          </a:xfrm>
          <a:prstGeom prst="rect">
            <a:avLst/>
          </a:prstGeom>
          <a:ln w="12700">
            <a:miter lim="400000"/>
          </a:ln>
        </p:spPr>
      </p:pic>
      <p:sp>
        <p:nvSpPr>
          <p:cNvPr id="117" name="It wasn’t very hard to learn and implement coding. At first, it was a little frustrating because the small mistakes will give you errors but as time went on, the mistakes ceased and the outputs were on par with what as expected."/>
          <p:cNvSpPr txBox="1"/>
          <p:nvPr/>
        </p:nvSpPr>
        <p:spPr>
          <a:xfrm>
            <a:off x="746986" y="4642317"/>
            <a:ext cx="7092065" cy="1160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92876" indent="-192876">
              <a:buSzPct val="100000"/>
              <a:buFont typeface="Arial"/>
              <a:buChar char="•"/>
              <a:defRPr b="1">
                <a:latin typeface="+mj-lt"/>
                <a:ea typeface="+mj-ea"/>
                <a:cs typeface="+mj-cs"/>
                <a:sym typeface="Arial"/>
              </a:defRPr>
            </a:lvl1pPr>
          </a:lstStyle>
          <a:p>
            <a:pPr/>
            <a:r>
              <a:t>It wasn’t very hard to learn and implement coding. At first, it was a little frustrating because the small mistakes will give you errors but as time went on, the mistakes ceased and the outputs were on par with what as expected.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0" name="Python coding and personal experience"/>
          <p:cNvSpPr txBox="1"/>
          <p:nvPr>
            <p:ph type="title"/>
          </p:nvPr>
        </p:nvSpPr>
        <p:spPr>
          <a:prstGeom prst="rect">
            <a:avLst/>
          </a:prstGeom>
        </p:spPr>
        <p:txBody>
          <a:bodyPr/>
          <a:lstStyle>
            <a:lvl1pPr defTabSz="406898">
              <a:defRPr sz="2136"/>
            </a:lvl1pPr>
          </a:lstStyle>
          <a:p>
            <a:pPr/>
            <a:r>
              <a:t>Python coding and personal experience</a:t>
            </a:r>
          </a:p>
        </p:txBody>
      </p:sp>
      <p:sp>
        <p:nvSpPr>
          <p:cNvPr id="121" name="We were able to use the machine learning algorithm here at Temple.…"/>
          <p:cNvSpPr txBox="1"/>
          <p:nvPr/>
        </p:nvSpPr>
        <p:spPr>
          <a:xfrm>
            <a:off x="393700" y="1517510"/>
            <a:ext cx="3467100" cy="2494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92876" indent="-192876">
              <a:buSzPct val="100000"/>
              <a:buFont typeface="Arial"/>
              <a:buChar char="•"/>
              <a:defRPr b="1">
                <a:latin typeface="+mj-lt"/>
                <a:ea typeface="+mj-ea"/>
                <a:cs typeface="+mj-cs"/>
                <a:sym typeface="Arial"/>
              </a:defRPr>
            </a:pPr>
            <a:r>
              <a:t>We were able to use the machine learning algorithm here at Temple.</a:t>
            </a:r>
          </a:p>
          <a:p>
            <a:pPr marL="192876" indent="-192876">
              <a:buSzPct val="100000"/>
              <a:buFont typeface="Arial"/>
              <a:buChar cha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This is mostly done by imputing different data sets into several different commands and converting the results</a:t>
            </a:r>
          </a:p>
        </p:txBody>
      </p:sp>
      <p:sp>
        <p:nvSpPr>
          <p:cNvPr id="122" name="We unfortunately didn't get to spend a lot of time with it but we did get to decode a few files and run them through the system."/>
          <p:cNvSpPr txBox="1"/>
          <p:nvPr/>
        </p:nvSpPr>
        <p:spPr>
          <a:xfrm>
            <a:off x="393700" y="4203560"/>
            <a:ext cx="3390900" cy="14276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192876" indent="-192876">
              <a:buSzPct val="100000"/>
              <a:buFont typeface="Arial"/>
              <a:buChar char="•"/>
              <a:defRPr b="1">
                <a:latin typeface="+mj-lt"/>
                <a:ea typeface="+mj-ea"/>
                <a:cs typeface="+mj-cs"/>
                <a:sym typeface="Arial"/>
              </a:defRPr>
            </a:lvl1pPr>
          </a:lstStyle>
          <a:p>
            <a:pPr/>
            <a:r>
              <a:t>We unfortunately didn't get to spend a lot of time with it but we did get to decode a few files and run them through the system.</a:t>
            </a:r>
          </a:p>
        </p:txBody>
      </p:sp>
      <p:sp>
        <p:nvSpPr>
          <p:cNvPr id="123" name="An example of EEG graphs"/>
          <p:cNvSpPr txBox="1"/>
          <p:nvPr/>
        </p:nvSpPr>
        <p:spPr>
          <a:xfrm>
            <a:off x="5232400" y="1250776"/>
            <a:ext cx="3060700" cy="3432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An example of EEG graphs</a:t>
            </a:r>
          </a:p>
        </p:txBody>
      </p:sp>
      <p:sp>
        <p:nvSpPr>
          <p:cNvPr id="124" name="Text"/>
          <p:cNvSpPr txBox="1"/>
          <p:nvPr/>
        </p:nvSpPr>
        <p:spPr>
          <a:xfrm>
            <a:off x="1093477" y="3430311"/>
            <a:ext cx="491915" cy="343248"/>
          </a:xfrm>
          <a:prstGeom prst="rect">
            <a:avLst/>
          </a:prstGeom>
          <a:ln w="12700">
            <a:miter lim="400000"/>
          </a:ln>
        </p:spPr>
        <p:txBody>
          <a:bodyPr wrap="none" lIns="50800" tIns="50800" rIns="50800" bIns="50800" anchor="ctr">
            <a:spAutoFit/>
          </a:bodyPr>
          <a:lstStyle/>
          <a:p>
            <a:pPr/>
          </a:p>
        </p:txBody>
      </p:sp>
      <p:pic>
        <p:nvPicPr>
          <p:cNvPr id="125" name="Image" descr="Image"/>
          <p:cNvPicPr>
            <a:picLocks noChangeAspect="1"/>
          </p:cNvPicPr>
          <p:nvPr/>
        </p:nvPicPr>
        <p:blipFill>
          <a:blip r:embed="rId2">
            <a:extLst/>
          </a:blip>
          <a:stretch>
            <a:fillRect/>
          </a:stretch>
        </p:blipFill>
        <p:spPr>
          <a:xfrm>
            <a:off x="3788513" y="1695227"/>
            <a:ext cx="5253887" cy="394041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8" name="Reflecting on our experience"/>
          <p:cNvSpPr txBox="1"/>
          <p:nvPr>
            <p:ph type="title"/>
          </p:nvPr>
        </p:nvSpPr>
        <p:spPr>
          <a:prstGeom prst="rect">
            <a:avLst/>
          </a:prstGeom>
        </p:spPr>
        <p:txBody>
          <a:bodyPr/>
          <a:lstStyle>
            <a:lvl1pPr defTabSz="406898">
              <a:defRPr sz="2136"/>
            </a:lvl1pPr>
          </a:lstStyle>
          <a:p>
            <a:pPr/>
            <a:r>
              <a:t>Reflecting on our experience</a:t>
            </a:r>
          </a:p>
        </p:txBody>
      </p:sp>
      <p:sp>
        <p:nvSpPr>
          <p:cNvPr id="129" name="Overall I would say this internship has been a great experience and has made me want to do more in this field…"/>
          <p:cNvSpPr txBox="1"/>
          <p:nvPr/>
        </p:nvSpPr>
        <p:spPr>
          <a:xfrm>
            <a:off x="393700" y="1263510"/>
            <a:ext cx="3467100" cy="3561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92876" indent="-192876">
              <a:buSzPct val="100000"/>
              <a:buFont typeface="Arial"/>
              <a:buChar char="•"/>
              <a:defRPr b="1">
                <a:latin typeface="+mj-lt"/>
                <a:ea typeface="+mj-ea"/>
                <a:cs typeface="+mj-cs"/>
                <a:sym typeface="Arial"/>
              </a:defRPr>
            </a:pPr>
            <a:r>
              <a:t>Overall I would say this internship has been a great experience and has made me want to do more in this field  </a:t>
            </a:r>
          </a:p>
          <a:p>
            <a:pPr marL="192876" indent="-192876">
              <a:buSzPct val="100000"/>
              <a:buFont typeface="Arial"/>
              <a:buChar cha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It was tough at times, especially with decoding files for the system to run. However it felt very rewarding by the end</a:t>
            </a:r>
          </a:p>
          <a:p>
            <a:pPr>
              <a:defRPr b="1">
                <a:latin typeface="+mj-lt"/>
                <a:ea typeface="+mj-ea"/>
                <a:cs typeface="+mj-cs"/>
                <a:sym typeface="Arial"/>
              </a:defRPr>
            </a:pPr>
          </a:p>
          <a:p>
            <a:pPr>
              <a:defRPr b="1">
                <a:latin typeface="+mj-lt"/>
                <a:ea typeface="+mj-ea"/>
                <a:cs typeface="+mj-cs"/>
                <a:sym typeface="Arial"/>
              </a:defRPr>
            </a:pPr>
            <a:r>
              <a:t>   -Zander</a:t>
            </a:r>
          </a:p>
        </p:txBody>
      </p:sp>
      <p:sp>
        <p:nvSpPr>
          <p:cNvPr id="130" name="The internship for me was a really good opportunity for me to grow my knowledge on the language of python.…"/>
          <p:cNvSpPr txBox="1"/>
          <p:nvPr/>
        </p:nvSpPr>
        <p:spPr>
          <a:xfrm>
            <a:off x="5065811" y="1250810"/>
            <a:ext cx="3759127" cy="3561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92876" indent="-192876">
              <a:buSzPct val="100000"/>
              <a:buFont typeface="Arial"/>
              <a:buChar char="•"/>
              <a:defRPr b="1">
                <a:latin typeface="+mj-lt"/>
                <a:ea typeface="+mj-ea"/>
                <a:cs typeface="+mj-cs"/>
                <a:sym typeface="Arial"/>
              </a:defRPr>
            </a:pPr>
            <a:r>
              <a:t>The internship for me was a really good opportunity for me to grow my knowledge on the language of python.</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Making errors and having to go back and make sure I didn’t add like an extra space or miss click on a key was frustrating but overall, it was worth it in the end.</a:t>
            </a:r>
          </a:p>
          <a:p>
            <a:pPr>
              <a:defRPr b="1">
                <a:latin typeface="+mj-lt"/>
                <a:ea typeface="+mj-ea"/>
                <a:cs typeface="+mj-cs"/>
                <a:sym typeface="Arial"/>
              </a:defRPr>
            </a:pPr>
          </a:p>
          <a:p>
            <a:pPr>
              <a:defRPr b="1">
                <a:latin typeface="+mj-lt"/>
                <a:ea typeface="+mj-ea"/>
                <a:cs typeface="+mj-cs"/>
                <a:sym typeface="Arial"/>
              </a:defRPr>
            </a:pPr>
            <a:r>
              <a:t>   -Micah</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 name="EEG research"/>
          <p:cNvSpPr txBox="1"/>
          <p:nvPr>
            <p:ph type="title"/>
          </p:nvPr>
        </p:nvSpPr>
        <p:spPr>
          <a:prstGeom prst="rect">
            <a:avLst/>
          </a:prstGeom>
        </p:spPr>
        <p:txBody>
          <a:bodyPr/>
          <a:lstStyle>
            <a:lvl1pPr defTabSz="406898">
              <a:defRPr sz="2136"/>
            </a:lvl1pPr>
          </a:lstStyle>
          <a:p>
            <a:pPr/>
            <a:r>
              <a:t>EEG research </a:t>
            </a:r>
          </a:p>
        </p:txBody>
      </p:sp>
      <p:sp>
        <p:nvSpPr>
          <p:cNvPr id="53"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4" name="Electroencephalograms or EEGs record the electrical activity along the scalp and measure spontaneous electrical activity of the brain.…"/>
          <p:cNvSpPr txBox="1"/>
          <p:nvPr/>
        </p:nvSpPr>
        <p:spPr>
          <a:xfrm>
            <a:off x="201078" y="1415221"/>
            <a:ext cx="4454884" cy="3561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92876" indent="-192876">
              <a:buSzPct val="100000"/>
              <a:buFont typeface="Arial"/>
              <a:buChar char="•"/>
              <a:defRPr b="1">
                <a:latin typeface="+mj-lt"/>
                <a:ea typeface="+mj-ea"/>
                <a:cs typeface="+mj-cs"/>
                <a:sym typeface="Arial"/>
              </a:defRPr>
            </a:pPr>
            <a:r>
              <a:t>Electroencephalograms or EEGs record the electrical activity along the scalp and measure spontaneous electrical activity of the brain.</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EEG research is how we view/monitor the brain’s electrical activity.</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It can be used to diagnose certain illnesses that evolve around the brain. Making EEGs essential for medical development.</a:t>
            </a:r>
          </a:p>
        </p:txBody>
      </p:sp>
      <p:sp>
        <p:nvSpPr>
          <p:cNvPr id="55" name="Text Box 55"/>
          <p:cNvSpPr txBox="1"/>
          <p:nvPr/>
        </p:nvSpPr>
        <p:spPr>
          <a:xfrm>
            <a:off x="4764685" y="1678078"/>
            <a:ext cx="2823794" cy="1680673"/>
          </a:xfrm>
          <a:prstGeom prst="rect">
            <a:avLst/>
          </a:prstGeom>
          <a:solidFill>
            <a:srgbClr val="FFFFFF"/>
          </a:solidFill>
          <a:ln>
            <a:solidFill>
              <a:srgbClr val="FFFFFF"/>
            </a:solidFill>
            <a:miter/>
          </a:ln>
          <a:extLst>
            <a:ext uri="{C572A759-6A51-4108-AA02-DFA0A04FC94B}">
              <ma14:wrappingTextBoxFlag xmlns:ma14="http://schemas.microsoft.com/office/mac/drawingml/2011/main" val="1"/>
            </a:ext>
          </a:extLst>
        </p:spPr>
        <p:txBody>
          <a:bodyPr lIns="0" tIns="0" rIns="0" bIns="0"/>
          <a:lstStyle/>
          <a:p>
            <a:pPr indent="144145" algn="ctr" defTabSz="448309">
              <a:lnSpc>
                <a:spcPts val="2400"/>
              </a:lnSpc>
              <a:defRPr sz="1000">
                <a:uFill>
                  <a:solidFill>
                    <a:srgbClr val="000000"/>
                  </a:solidFill>
                </a:uFill>
                <a:latin typeface="Times New Roman"/>
                <a:ea typeface="Times New Roman"/>
                <a:cs typeface="Times New Roman"/>
                <a:sym typeface="Times New Roman"/>
              </a:defRPr>
            </a:pPr>
          </a:p>
        </p:txBody>
      </p:sp>
      <p:grpSp>
        <p:nvGrpSpPr>
          <p:cNvPr id="58" name="A close up of a piece of paperDescription automatically generated"/>
          <p:cNvGrpSpPr/>
          <p:nvPr/>
        </p:nvGrpSpPr>
        <p:grpSpPr>
          <a:xfrm>
            <a:off x="4764685" y="1678078"/>
            <a:ext cx="3988027" cy="2690540"/>
            <a:chOff x="0" y="0"/>
            <a:chExt cx="3988026" cy="2690539"/>
          </a:xfrm>
        </p:grpSpPr>
        <p:sp>
          <p:nvSpPr>
            <p:cNvPr id="56" name="Rectangle"/>
            <p:cNvSpPr/>
            <p:nvPr/>
          </p:nvSpPr>
          <p:spPr>
            <a:xfrm>
              <a:off x="0" y="-1"/>
              <a:ext cx="3988026" cy="2690541"/>
            </a:xfrm>
            <a:prstGeom prst="rect">
              <a:avLst/>
            </a:prstGeom>
            <a:solidFill>
              <a:srgbClr val="4F81BD"/>
            </a:solidFill>
            <a:ln w="12700" cap="flat">
              <a:noFill/>
              <a:miter lim="400000"/>
            </a:ln>
            <a:effectLst/>
          </p:spPr>
          <p:txBody>
            <a:bodyPr wrap="square" lIns="45719" tIns="45719" rIns="45719" bIns="45719" numCol="1" anchor="ctr">
              <a:noAutofit/>
            </a:bodyPr>
            <a:lstStyle/>
            <a:p>
              <a:pPr defTabSz="914400"/>
            </a:p>
          </p:txBody>
        </p:sp>
        <p:pic>
          <p:nvPicPr>
            <p:cNvPr id="57" name="Image" descr="Image"/>
            <p:cNvPicPr>
              <a:picLocks noChangeAspect="1"/>
            </p:cNvPicPr>
            <p:nvPr/>
          </p:nvPicPr>
          <p:blipFill>
            <a:blip r:embed="rId2">
              <a:extLst/>
            </a:blip>
            <a:srcRect l="22100" t="0" r="22100" b="0"/>
            <a:stretch>
              <a:fillRect/>
            </a:stretch>
          </p:blipFill>
          <p:spPr>
            <a:xfrm>
              <a:off x="-1" y="0"/>
              <a:ext cx="3988027" cy="2690540"/>
            </a:xfrm>
            <a:prstGeom prst="rect">
              <a:avLst/>
            </a:prstGeom>
            <a:ln w="9525" cap="flat">
              <a:solidFill>
                <a:srgbClr val="000000"/>
              </a:solidFill>
              <a:prstDash val="solid"/>
              <a:round/>
            </a:ln>
            <a:effectLst/>
          </p:spPr>
        </p:pic>
      </p:grpSp>
      <p:sp>
        <p:nvSpPr>
          <p:cNvPr id="59" name="Manual interpretation of EEGs is incredibly time consuming, as recordings can span hours or even days.…"/>
          <p:cNvSpPr txBox="1"/>
          <p:nvPr/>
        </p:nvSpPr>
        <p:spPr>
          <a:xfrm>
            <a:off x="201056" y="4840523"/>
            <a:ext cx="8945088" cy="14276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192876" indent="-192876">
              <a:buSzPct val="100000"/>
              <a:buFont typeface="Arial"/>
              <a:buChar char="•"/>
              <a:defRPr b="1">
                <a:latin typeface="+mj-lt"/>
                <a:ea typeface="+mj-ea"/>
                <a:cs typeface="+mj-cs"/>
                <a:sym typeface="Arial"/>
              </a:defRPr>
            </a:pPr>
            <a:r>
              <a:t>Manual interpretation of EEGs is incredibly time consuming, as recordings can span hours or even days. </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So in order to solve this problem, there have been several developments of automated interpretation of EEGs.</a:t>
            </a:r>
          </a:p>
        </p:txBody>
      </p:sp>
      <p:sp>
        <p:nvSpPr>
          <p:cNvPr id="60" name="Example of what EEG recordings look like:"/>
          <p:cNvSpPr txBox="1"/>
          <p:nvPr/>
        </p:nvSpPr>
        <p:spPr>
          <a:xfrm>
            <a:off x="4878818" y="1237192"/>
            <a:ext cx="3977730" cy="3432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Example of what EEG recordings look like: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 name="EEG research"/>
          <p:cNvSpPr txBox="1"/>
          <p:nvPr>
            <p:ph type="title"/>
          </p:nvPr>
        </p:nvSpPr>
        <p:spPr>
          <a:prstGeom prst="rect">
            <a:avLst/>
          </a:prstGeom>
        </p:spPr>
        <p:txBody>
          <a:bodyPr/>
          <a:lstStyle>
            <a:lvl1pPr defTabSz="406898">
              <a:defRPr sz="2136"/>
            </a:lvl1pPr>
          </a:lstStyle>
          <a:p>
            <a:pPr/>
            <a:r>
              <a:t>EEG research </a:t>
            </a:r>
          </a:p>
        </p:txBody>
      </p:sp>
      <p:sp>
        <p:nvSpPr>
          <p:cNvPr id="63"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4" name="In recent years there has been an increase in development of automated systems using machine learning.…"/>
          <p:cNvSpPr txBox="1"/>
          <p:nvPr/>
        </p:nvSpPr>
        <p:spPr>
          <a:xfrm>
            <a:off x="206517" y="581971"/>
            <a:ext cx="8527010" cy="59615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92876" indent="-192876">
              <a:buSzPct val="100000"/>
              <a:buFont typeface="Arial"/>
              <a:buChar char="•"/>
              <a:defRPr b="1">
                <a:latin typeface="+mj-lt"/>
                <a:ea typeface="+mj-ea"/>
                <a:cs typeface="+mj-cs"/>
                <a:sym typeface="Arial"/>
              </a:defRPr>
            </a:pPr>
            <a:r>
              <a:t>In recent years there has been an increase in development of automated systems using machine learning.</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However this has its own set of problems. Machine learning algorithms aren't always accurate and can misdiagnose someone, creating a false alarm.</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For example if you were looking for dementia in patients, and you tested each of them using machine learning, the algorithm might show that 5 patients had dementia when in reality only 3 did.</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This causes those two patients who </a:t>
            </a:r>
            <a:r>
              <a:rPr i="1"/>
              <a:t>didn’t</a:t>
            </a:r>
            <a:r>
              <a:t> have dementia to be prescribed medication they don’t need and could be harmful without that condition. It also makes properly diagnosing that much harder, which was the entire reason they went to the hospital in the first place.</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Another problem is overwhelming healthcare staff. False alarms can quickly pile up and take up everyones time. </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So even a relatively low rate of 1 false alarm per patient per day, makes that misdiagnosed person go down a rabbit hole to fix a condition they don’t even have, and wastes healthcare workers' time.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7" name="In order to solve this issue, more development in machine learning is needed. The most important development being big data resources.…"/>
          <p:cNvSpPr txBox="1"/>
          <p:nvPr/>
        </p:nvSpPr>
        <p:spPr>
          <a:xfrm>
            <a:off x="202988" y="1287522"/>
            <a:ext cx="8306224" cy="46280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In order to solve this issue, more development in machine learning is needed. The most important development being big data resources.</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Big data is needed, as the more information you can feed machine learning algorithms, the more accurate they can be. </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Now a significantly big data resource, known as the Temple University Hospital EEG Corpus (TUEG) is publicly available to use for machine learning.</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While it doesn't solve every problem, having a publicly available resource as big as the TUEG lets several different algorithms develop at once, all using different angles.</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This way problems like false alarms can be solved faster and more easily than if only Temple could work on it.  </a:t>
            </a:r>
          </a:p>
        </p:txBody>
      </p:sp>
      <p:sp>
        <p:nvSpPr>
          <p:cNvPr id="68" name="EEG research"/>
          <p:cNvSpPr txBox="1"/>
          <p:nvPr>
            <p:ph type="title"/>
          </p:nvPr>
        </p:nvSpPr>
        <p:spPr>
          <a:prstGeom prst="rect">
            <a:avLst/>
          </a:prstGeom>
        </p:spPr>
        <p:txBody>
          <a:bodyPr/>
          <a:lstStyle>
            <a:lvl1pPr defTabSz="406898">
              <a:defRPr sz="2136"/>
            </a:lvl1pPr>
          </a:lstStyle>
          <a:p>
            <a:pPr/>
            <a:r>
              <a:t>EEG research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Seizure classification"/>
          <p:cNvSpPr txBox="1"/>
          <p:nvPr>
            <p:ph type="title"/>
          </p:nvPr>
        </p:nvSpPr>
        <p:spPr>
          <a:prstGeom prst="rect">
            <a:avLst/>
          </a:prstGeom>
        </p:spPr>
        <p:txBody>
          <a:bodyPr/>
          <a:lstStyle>
            <a:lvl1pPr defTabSz="406898">
              <a:defRPr sz="2136"/>
            </a:lvl1pPr>
          </a:lstStyle>
          <a:p>
            <a:pPr/>
            <a:r>
              <a:t>Seizure classification  </a:t>
            </a:r>
          </a:p>
        </p:txBody>
      </p:sp>
      <p:sp>
        <p:nvSpPr>
          <p:cNvPr id="71"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2" name="Right now we're focusing specifically on seizures and their own issues in machine learning.…"/>
          <p:cNvSpPr txBox="1"/>
          <p:nvPr/>
        </p:nvSpPr>
        <p:spPr>
          <a:xfrm>
            <a:off x="209258" y="854639"/>
            <a:ext cx="8343729" cy="3561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92876" indent="-192876">
              <a:buSzPct val="100000"/>
              <a:buFont typeface="Arial"/>
              <a:buChar char="•"/>
              <a:defRPr b="1">
                <a:latin typeface="+mj-lt"/>
                <a:ea typeface="+mj-ea"/>
                <a:cs typeface="+mj-cs"/>
                <a:sym typeface="Arial"/>
              </a:defRPr>
            </a:pPr>
            <a:r>
              <a:t> Right now we're focusing specifically on seizures and their own issues in machine learning.</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Seizures happen only a small fraction of the time in this type of data, and so we don't have as much information for algorithms to learn from.</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This is the same problem noted earlier. Machine learning needs big data recourses in order to improve accuracy.</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So the same solution was used, another corpus known as the Temple University Hospital EEG Seizure Detection Corpus (TUSZ) was made.</a:t>
            </a:r>
          </a:p>
          <a:p>
            <a:pPr>
              <a:defRPr b="1">
                <a:latin typeface="+mj-lt"/>
                <a:ea typeface="+mj-ea"/>
                <a:cs typeface="+mj-cs"/>
                <a:sym typeface="Arial"/>
              </a:defRPr>
            </a:pPr>
          </a:p>
        </p:txBody>
      </p:sp>
      <p:sp>
        <p:nvSpPr>
          <p:cNvPr id="73" name="Another issue is that seizures are particularly hard to diagnose. As they build gradually and often lack discrete start and stop times.…"/>
          <p:cNvSpPr txBox="1"/>
          <p:nvPr/>
        </p:nvSpPr>
        <p:spPr>
          <a:xfrm>
            <a:off x="203200" y="4067739"/>
            <a:ext cx="8051800" cy="22277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92876" indent="-192876">
              <a:buSzPct val="100000"/>
              <a:buFont typeface="Arial"/>
              <a:buChar char="•"/>
              <a:defRPr b="1">
                <a:latin typeface="+mj-lt"/>
                <a:ea typeface="+mj-ea"/>
                <a:cs typeface="+mj-cs"/>
                <a:sym typeface="Arial"/>
              </a:defRPr>
            </a:pPr>
            <a:r>
              <a:t>Another issue is that seizures are particularly hard to diagnose. As they build gradually and often lack discrete start and stop times. </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In order to fix this issue, event-based and term-based annotations are included in the corpus.</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 This allows for two different views of seizure evolution and duration to be included, making it easier to spot.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Seizure classification"/>
          <p:cNvSpPr txBox="1"/>
          <p:nvPr>
            <p:ph type="title"/>
          </p:nvPr>
        </p:nvSpPr>
        <p:spPr>
          <a:prstGeom prst="rect">
            <a:avLst/>
          </a:prstGeom>
        </p:spPr>
        <p:txBody>
          <a:bodyPr/>
          <a:lstStyle>
            <a:lvl1pPr defTabSz="406898">
              <a:defRPr sz="2136"/>
            </a:lvl1pPr>
          </a:lstStyle>
          <a:p>
            <a:pPr/>
            <a:r>
              <a:t>Seizure classification</a:t>
            </a:r>
          </a:p>
        </p:txBody>
      </p:sp>
      <p:sp>
        <p:nvSpPr>
          <p:cNvPr id="76"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7" name="Since TUSZ consists entirely of clinical data, it has many real-world artifacts ( such as eye blinking, head movements, etc.).…"/>
          <p:cNvSpPr txBox="1"/>
          <p:nvPr/>
        </p:nvSpPr>
        <p:spPr>
          <a:xfrm>
            <a:off x="205332" y="1271398"/>
            <a:ext cx="3073401" cy="3561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92876" indent="-192876">
              <a:buSzPct val="100000"/>
              <a:buFont typeface="Arial"/>
              <a:buChar char="•"/>
              <a:defRPr b="1">
                <a:latin typeface="+mj-lt"/>
                <a:ea typeface="+mj-ea"/>
                <a:cs typeface="+mj-cs"/>
                <a:sym typeface="Arial"/>
              </a:defRPr>
            </a:pPr>
            <a:r>
              <a:t>Since TUSZ consists entirely of clinical data, it has many real-world artifacts ( such as eye blinking, head movements, etc.).</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While this information is helpful, it's extremely challenging for machine learning systems to map the data to underlying EEG signals.</a:t>
            </a:r>
          </a:p>
        </p:txBody>
      </p:sp>
      <p:pic>
        <p:nvPicPr>
          <p:cNvPr id="78" name="Image" descr="Image"/>
          <p:cNvPicPr>
            <a:picLocks noChangeAspect="1"/>
          </p:cNvPicPr>
          <p:nvPr/>
        </p:nvPicPr>
        <p:blipFill>
          <a:blip r:embed="rId2">
            <a:extLst/>
          </a:blip>
          <a:srcRect l="0" t="7488" r="0" b="0"/>
          <a:stretch>
            <a:fillRect/>
          </a:stretch>
        </p:blipFill>
        <p:spPr>
          <a:xfrm>
            <a:off x="3274014" y="1017106"/>
            <a:ext cx="5857286" cy="4067435"/>
          </a:xfrm>
          <a:prstGeom prst="rect">
            <a:avLst/>
          </a:prstGeom>
          <a:ln w="12700">
            <a:miter lim="400000"/>
          </a:ln>
        </p:spPr>
      </p:pic>
      <p:sp>
        <p:nvSpPr>
          <p:cNvPr id="79" name="Benchmark test history of different machine learning algorithms"/>
          <p:cNvSpPr txBox="1"/>
          <p:nvPr/>
        </p:nvSpPr>
        <p:spPr>
          <a:xfrm>
            <a:off x="3822700" y="730820"/>
            <a:ext cx="5003800" cy="2909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400"/>
            </a:lvl1pPr>
          </a:lstStyle>
          <a:p>
            <a:pPr/>
            <a:r>
              <a:t>Benchmark test history of different machine learning algorithms</a:t>
            </a:r>
          </a:p>
        </p:txBody>
      </p:sp>
      <p:sp>
        <p:nvSpPr>
          <p:cNvPr id="80" name="However there are many different types of algorithms, with different strengths and weaknesses. Some of which have revolutionized fields like image and video recognition, medical image analysis, and natural language processing."/>
          <p:cNvSpPr txBox="1"/>
          <p:nvPr/>
        </p:nvSpPr>
        <p:spPr>
          <a:xfrm>
            <a:off x="203200" y="5185339"/>
            <a:ext cx="8623300" cy="1160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92876" indent="-192876">
              <a:buSzPct val="100000"/>
              <a:buFont typeface="Arial"/>
              <a:buChar char="•"/>
              <a:defRPr b="1">
                <a:latin typeface="+mj-lt"/>
                <a:ea typeface="+mj-ea"/>
                <a:cs typeface="+mj-cs"/>
                <a:sym typeface="Arial"/>
              </a:defRPr>
            </a:lvl1pPr>
          </a:lstStyle>
          <a:p>
            <a:pPr/>
            <a:r>
              <a:t>However there are many different types of algorithms, with different strengths and weaknesses. Some of which have revolutionized fields like image and video recognition, medical image analysis, and natural language processing.</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Seizure classification"/>
          <p:cNvSpPr txBox="1"/>
          <p:nvPr>
            <p:ph type="title"/>
          </p:nvPr>
        </p:nvSpPr>
        <p:spPr>
          <a:prstGeom prst="rect">
            <a:avLst/>
          </a:prstGeom>
        </p:spPr>
        <p:txBody>
          <a:bodyPr/>
          <a:lstStyle>
            <a:lvl1pPr defTabSz="406898">
              <a:defRPr sz="2136"/>
            </a:lvl1pPr>
          </a:lstStyle>
          <a:p>
            <a:pPr/>
            <a:r>
              <a:t>Seizure classification</a:t>
            </a:r>
          </a:p>
        </p:txBody>
      </p:sp>
      <p:sp>
        <p:nvSpPr>
          <p:cNvPr id="83"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4" name="The problem now is that many systems have lots of latency.…"/>
          <p:cNvSpPr txBox="1"/>
          <p:nvPr/>
        </p:nvSpPr>
        <p:spPr>
          <a:xfrm>
            <a:off x="203200" y="981639"/>
            <a:ext cx="5054600" cy="5428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92876" indent="-192876">
              <a:buSzPct val="100000"/>
              <a:buFont typeface="Arial"/>
              <a:buChar char="•"/>
              <a:defRPr b="1">
                <a:latin typeface="+mj-lt"/>
                <a:ea typeface="+mj-ea"/>
                <a:cs typeface="+mj-cs"/>
                <a:sym typeface="Arial"/>
              </a:defRPr>
            </a:pPr>
            <a:r>
              <a:t>The problem now is that many systems have lots of latency. </a:t>
            </a:r>
          </a:p>
          <a:p>
            <a:pPr marL="192876" indent="-192876">
              <a:buSzPct val="100000"/>
              <a:buFont typeface="Arial"/>
              <a:buChar cha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This is due to having to look over the same EEG signals multiple times in order to fully process the data.</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One solution found to address this is to combine some aspects of different algorithms.</a:t>
            </a:r>
          </a:p>
          <a:p>
            <a:pPr marL="192876" indent="-192876">
              <a:buSzPct val="100000"/>
              <a:buFont typeface="Arial"/>
              <a:buChar cha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One of these algorithms classifies the EEG signals into three separate patterns. </a:t>
            </a:r>
          </a:p>
          <a:p>
            <a:pPr marL="192876" indent="-192876">
              <a:buSzPct val="100000"/>
              <a:buFont typeface="Arial"/>
              <a:buChar cha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These are things like the EEG recording spiking. It also classifies three background categories (the real-world artifacts).</a:t>
            </a:r>
          </a:p>
          <a:p>
            <a:pPr marL="192876" indent="-192876">
              <a:buSzPct val="100000"/>
              <a:buFont typeface="Arial"/>
              <a:buChar cha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This makes processing much easier as the programs can know what to look for.</a:t>
            </a:r>
          </a:p>
        </p:txBody>
      </p:sp>
      <p:pic>
        <p:nvPicPr>
          <p:cNvPr id="85" name="Image" descr="Image"/>
          <p:cNvPicPr>
            <a:picLocks noChangeAspect="1"/>
          </p:cNvPicPr>
          <p:nvPr/>
        </p:nvPicPr>
        <p:blipFill>
          <a:blip r:embed="rId2">
            <a:extLst/>
          </a:blip>
          <a:stretch>
            <a:fillRect/>
          </a:stretch>
        </p:blipFill>
        <p:spPr>
          <a:xfrm>
            <a:off x="5416934" y="1902297"/>
            <a:ext cx="2959294" cy="4155603"/>
          </a:xfrm>
          <a:prstGeom prst="rect">
            <a:avLst/>
          </a:prstGeom>
          <a:ln w="12700">
            <a:miter lim="400000"/>
          </a:ln>
        </p:spPr>
      </p:pic>
      <p:sp>
        <p:nvSpPr>
          <p:cNvPr id="86" name="An example of one of the patterns"/>
          <p:cNvSpPr txBox="1"/>
          <p:nvPr/>
        </p:nvSpPr>
        <p:spPr>
          <a:xfrm>
            <a:off x="5308600" y="1199976"/>
            <a:ext cx="3615196" cy="3432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An example of one of the patterns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Seizure classification"/>
          <p:cNvSpPr txBox="1"/>
          <p:nvPr>
            <p:ph type="title"/>
          </p:nvPr>
        </p:nvSpPr>
        <p:spPr>
          <a:prstGeom prst="rect">
            <a:avLst/>
          </a:prstGeom>
        </p:spPr>
        <p:txBody>
          <a:bodyPr/>
          <a:lstStyle>
            <a:lvl1pPr defTabSz="406898">
              <a:defRPr sz="2136"/>
            </a:lvl1pPr>
          </a:lstStyle>
          <a:p>
            <a:pPr/>
            <a:r>
              <a:t>Seizure classification</a:t>
            </a:r>
          </a:p>
        </p:txBody>
      </p:sp>
      <p:sp>
        <p:nvSpPr>
          <p:cNvPr id="89"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0" name="Picture 12" descr="Picture 12"/>
          <p:cNvPicPr>
            <a:picLocks noChangeAspect="1"/>
          </p:cNvPicPr>
          <p:nvPr/>
        </p:nvPicPr>
        <p:blipFill>
          <a:blip r:embed="rId2">
            <a:extLst/>
          </a:blip>
          <a:srcRect l="4750" t="10518" r="7826" b="755"/>
          <a:stretch>
            <a:fillRect/>
          </a:stretch>
        </p:blipFill>
        <p:spPr>
          <a:xfrm>
            <a:off x="5198077" y="634560"/>
            <a:ext cx="3732387" cy="2841072"/>
          </a:xfrm>
          <a:prstGeom prst="rect">
            <a:avLst/>
          </a:prstGeom>
          <a:ln w="12700">
            <a:miter lim="400000"/>
          </a:ln>
        </p:spPr>
      </p:pic>
      <p:sp>
        <p:nvSpPr>
          <p:cNvPr id="91" name="The Sia system detects seizures which are mostly in the range of 15-40 seconds in duration.…"/>
          <p:cNvSpPr txBox="1"/>
          <p:nvPr/>
        </p:nvSpPr>
        <p:spPr>
          <a:xfrm>
            <a:off x="358808" y="657489"/>
            <a:ext cx="4667991" cy="24632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82557" indent="-182557">
              <a:spcBef>
                <a:spcPts val="1200"/>
              </a:spcBef>
              <a:buSzPct val="100000"/>
              <a:buFont typeface="Arial"/>
              <a:buChar char="•"/>
              <a:defRPr b="1">
                <a:latin typeface="+mj-lt"/>
                <a:ea typeface="+mj-ea"/>
                <a:cs typeface="+mj-cs"/>
                <a:sym typeface="Arial"/>
              </a:defRPr>
            </a:pPr>
            <a:r>
              <a:t>The Sia system detects seizures which are mostly in the range of 15-40 seconds in duration.</a:t>
            </a:r>
            <a:endParaRPr sz="3200"/>
          </a:p>
          <a:p>
            <a:pPr marL="182557" indent="-182557">
              <a:spcBef>
                <a:spcPts val="1200"/>
              </a:spcBef>
              <a:buSzPct val="100000"/>
              <a:buFont typeface="Arial"/>
              <a:buChar char="•"/>
              <a:defRPr b="1">
                <a:latin typeface="+mj-lt"/>
                <a:ea typeface="+mj-ea"/>
                <a:cs typeface="+mj-cs"/>
                <a:sym typeface="Arial"/>
              </a:defRPr>
            </a:pPr>
            <a:r>
              <a:t>The Sia system is very careful with over detection and performs well with mid-duration seizure events.</a:t>
            </a:r>
            <a:endParaRPr sz="3200"/>
          </a:p>
        </p:txBody>
      </p:sp>
      <p:sp>
        <p:nvSpPr>
          <p:cNvPr id="92" name="System: Sia"/>
          <p:cNvSpPr txBox="1"/>
          <p:nvPr/>
        </p:nvSpPr>
        <p:spPr>
          <a:xfrm>
            <a:off x="6612266" y="762698"/>
            <a:ext cx="1333873" cy="9773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200"/>
              </a:spcBef>
              <a:defRPr>
                <a:latin typeface="+mj-lt"/>
                <a:ea typeface="+mj-ea"/>
                <a:cs typeface="+mj-cs"/>
                <a:sym typeface="Arial"/>
              </a:defRPr>
            </a:lvl1pPr>
          </a:lstStyle>
          <a:p>
            <a:pPr/>
            <a:r>
              <a:t>System: Sia</a:t>
            </a:r>
            <a:endParaRPr sz="3200"/>
          </a:p>
        </p:txBody>
      </p:sp>
      <p:sp>
        <p:nvSpPr>
          <p:cNvPr id="93" name="The nedc system detects seizures for durations as low as 4 seconds.…"/>
          <p:cNvSpPr txBox="1"/>
          <p:nvPr/>
        </p:nvSpPr>
        <p:spPr>
          <a:xfrm>
            <a:off x="4398255" y="3596478"/>
            <a:ext cx="4438875" cy="2113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82557" indent="-182557">
              <a:spcBef>
                <a:spcPts val="1200"/>
              </a:spcBef>
              <a:buSzPct val="100000"/>
              <a:buFont typeface="Arial"/>
              <a:buChar char="•"/>
              <a:defRPr b="1">
                <a:latin typeface="+mj-lt"/>
                <a:ea typeface="+mj-ea"/>
                <a:cs typeface="+mj-cs"/>
                <a:sym typeface="Arial"/>
              </a:defRPr>
            </a:pPr>
            <a:r>
              <a:t>The nedc system detects seizures for durations as low as 4 seconds.</a:t>
            </a:r>
            <a:endParaRPr sz="3200"/>
          </a:p>
          <a:p>
            <a:pPr marL="182557" indent="-182557">
              <a:spcBef>
                <a:spcPts val="1200"/>
              </a:spcBef>
              <a:buSzPct val="100000"/>
              <a:buFont typeface="Arial"/>
              <a:buChar char="•"/>
              <a:defRPr b="1">
                <a:latin typeface="+mj-lt"/>
                <a:ea typeface="+mj-ea"/>
                <a:cs typeface="+mj-cs"/>
                <a:sym typeface="Arial"/>
              </a:defRPr>
            </a:pPr>
            <a:r>
              <a:t>The nedc system provides more balanced performance across metrics whereas the Sia system performs better where time-alignment and partial overlaps are important.</a:t>
            </a:r>
          </a:p>
        </p:txBody>
      </p:sp>
      <p:pic>
        <p:nvPicPr>
          <p:cNvPr id="94" name="Picture 6" descr="Picture 6"/>
          <p:cNvPicPr>
            <a:picLocks noChangeAspect="1"/>
          </p:cNvPicPr>
          <p:nvPr/>
        </p:nvPicPr>
        <p:blipFill>
          <a:blip r:embed="rId3">
            <a:extLst/>
          </a:blip>
          <a:srcRect l="2346" t="2082" r="4929" b="1094"/>
          <a:stretch>
            <a:fillRect/>
          </a:stretch>
        </p:blipFill>
        <p:spPr>
          <a:xfrm>
            <a:off x="354429" y="3161335"/>
            <a:ext cx="3810002" cy="2983826"/>
          </a:xfrm>
          <a:prstGeom prst="rect">
            <a:avLst/>
          </a:prstGeom>
          <a:ln w="12700">
            <a:miter lim="400000"/>
          </a:ln>
        </p:spPr>
      </p:pic>
      <p:sp>
        <p:nvSpPr>
          <p:cNvPr id="95" name="System: nedc"/>
          <p:cNvSpPr txBox="1"/>
          <p:nvPr/>
        </p:nvSpPr>
        <p:spPr>
          <a:xfrm>
            <a:off x="1564537" y="3119247"/>
            <a:ext cx="4667991" cy="7799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200"/>
              </a:spcBef>
              <a:defRPr b="1">
                <a:latin typeface="+mj-lt"/>
                <a:ea typeface="+mj-ea"/>
                <a:cs typeface="+mj-cs"/>
                <a:sym typeface="Arial"/>
              </a:defRPr>
            </a:pPr>
          </a:p>
          <a:p>
            <a:pPr>
              <a:spcBef>
                <a:spcPts val="1200"/>
              </a:spcBef>
              <a:defRPr>
                <a:latin typeface="+mj-lt"/>
                <a:ea typeface="+mj-ea"/>
                <a:cs typeface="+mj-cs"/>
                <a:sym typeface="Arial"/>
              </a:defRPr>
            </a:pPr>
            <a:r>
              <a:t>System: nedc</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Current state"/>
          <p:cNvSpPr txBox="1"/>
          <p:nvPr>
            <p:ph type="title"/>
          </p:nvPr>
        </p:nvSpPr>
        <p:spPr>
          <a:prstGeom prst="rect">
            <a:avLst/>
          </a:prstGeom>
        </p:spPr>
        <p:txBody>
          <a:bodyPr/>
          <a:lstStyle>
            <a:lvl1pPr defTabSz="406898">
              <a:defRPr sz="2136"/>
            </a:lvl1pPr>
          </a:lstStyle>
          <a:p>
            <a:pPr/>
            <a:r>
              <a:t>Current state</a:t>
            </a:r>
          </a:p>
        </p:txBody>
      </p:sp>
      <p:sp>
        <p:nvSpPr>
          <p:cNvPr id="98" name="01"/>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9" name="Image" descr="Image"/>
          <p:cNvPicPr>
            <a:picLocks noChangeAspect="1"/>
          </p:cNvPicPr>
          <p:nvPr/>
        </p:nvPicPr>
        <p:blipFill>
          <a:blip r:embed="rId2">
            <a:extLst/>
          </a:blip>
          <a:srcRect l="0" t="0" r="0" b="0"/>
          <a:stretch>
            <a:fillRect/>
          </a:stretch>
        </p:blipFill>
        <p:spPr>
          <a:xfrm>
            <a:off x="4643901" y="828056"/>
            <a:ext cx="3420599" cy="2598790"/>
          </a:xfrm>
          <a:prstGeom prst="rect">
            <a:avLst/>
          </a:prstGeom>
          <a:ln w="12700">
            <a:miter lim="400000"/>
          </a:ln>
        </p:spPr>
      </p:pic>
      <p:sp>
        <p:nvSpPr>
          <p:cNvPr id="100" name="Right now temple runs on a computing cluster that connects the main campus, Neuronix and Temple University Hospital.…"/>
          <p:cNvSpPr txBox="1"/>
          <p:nvPr/>
        </p:nvSpPr>
        <p:spPr>
          <a:xfrm>
            <a:off x="355600" y="711060"/>
            <a:ext cx="3670300" cy="5694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92876" indent="-192876">
              <a:buSzPct val="100000"/>
              <a:buFont typeface="Arial"/>
              <a:buChar char="•"/>
              <a:defRPr b="1">
                <a:latin typeface="+mj-lt"/>
                <a:ea typeface="+mj-ea"/>
                <a:cs typeface="+mj-cs"/>
                <a:sym typeface="Arial"/>
              </a:defRPr>
            </a:pPr>
            <a:r>
              <a:t>Right now temple runs on a computing cluster that connects the main campus, Neuronix and Temple University Hospital.</a:t>
            </a:r>
          </a:p>
          <a:p>
            <a:pP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The system Temple has in place selects specific parts of EEG signals to analyze, it then converts it multiple times  into files machine learning algorithms can understand. </a:t>
            </a:r>
          </a:p>
          <a:p>
            <a:pPr marL="192876" indent="-192876">
              <a:buSzPct val="100000"/>
              <a:buFont typeface="Arial"/>
              <a:buChar cha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The algorithm is then trained with the converted EEG signals and is checked with a reference list.</a:t>
            </a:r>
          </a:p>
          <a:p>
            <a:pPr marL="192876" indent="-192876">
              <a:buSzPct val="100000"/>
              <a:buFont typeface="Arial"/>
              <a:buChar char="•"/>
              <a:defRPr b="1">
                <a:latin typeface="+mj-lt"/>
                <a:ea typeface="+mj-ea"/>
                <a:cs typeface="+mj-cs"/>
                <a:sym typeface="Arial"/>
              </a:defRPr>
            </a:pPr>
          </a:p>
          <a:p>
            <a:pPr marL="192876" indent="-192876">
              <a:buSzPct val="100000"/>
              <a:buFont typeface="Arial"/>
              <a:buChar char="•"/>
              <a:defRPr b="1">
                <a:latin typeface="+mj-lt"/>
                <a:ea typeface="+mj-ea"/>
                <a:cs typeface="+mj-cs"/>
                <a:sym typeface="Arial"/>
              </a:defRPr>
            </a:pPr>
            <a:r>
              <a:t>Finally all that data is converted into a graph that we can understand.</a:t>
            </a:r>
          </a:p>
        </p:txBody>
      </p:sp>
      <p:pic>
        <p:nvPicPr>
          <p:cNvPr id="101" name="Image" descr="Image"/>
          <p:cNvPicPr>
            <a:picLocks noChangeAspect="1"/>
          </p:cNvPicPr>
          <p:nvPr/>
        </p:nvPicPr>
        <p:blipFill>
          <a:blip r:embed="rId3">
            <a:extLst/>
          </a:blip>
          <a:stretch>
            <a:fillRect/>
          </a:stretch>
        </p:blipFill>
        <p:spPr>
          <a:xfrm>
            <a:off x="4173580" y="3736156"/>
            <a:ext cx="4525920" cy="2726218"/>
          </a:xfrm>
          <a:prstGeom prst="rect">
            <a:avLst/>
          </a:prstGeom>
          <a:ln w="12700">
            <a:miter lim="400000"/>
          </a:ln>
        </p:spPr>
      </p:pic>
      <p:sp>
        <p:nvSpPr>
          <p:cNvPr id="102" name="Image of the cluster"/>
          <p:cNvSpPr txBox="1"/>
          <p:nvPr/>
        </p:nvSpPr>
        <p:spPr>
          <a:xfrm>
            <a:off x="5372100" y="437976"/>
            <a:ext cx="1962857" cy="3432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Image of the cluster</a:t>
            </a:r>
          </a:p>
        </p:txBody>
      </p:sp>
      <p:sp>
        <p:nvSpPr>
          <p:cNvPr id="103" name="Diagram of the Temple system"/>
          <p:cNvSpPr txBox="1"/>
          <p:nvPr/>
        </p:nvSpPr>
        <p:spPr>
          <a:xfrm>
            <a:off x="4991100" y="3409776"/>
            <a:ext cx="2916771" cy="3432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Diagram of the Temple system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round/>
        </a:ln>
        <a:effectLst>
          <a:outerShdw sx="100000" sy="100000" kx="0" ky="0" algn="b" rotWithShape="0" blurRad="38100" dist="19999"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round/>
        </a:ln>
        <a:effectLst>
          <a:outerShdw sx="100000" sy="100000" kx="0" ky="0" algn="b" rotWithShape="0" blurRad="38100" dist="19999"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