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Catamaran"/>
      <p:regular r:id="rId28"/>
      <p:bold r:id="rId29"/>
    </p:embeddedFont>
    <p:embeddedFont>
      <p:font typeface="EB Garamond"/>
      <p:regular r:id="rId30"/>
      <p:bold r:id="rId31"/>
      <p:italic r:id="rId32"/>
      <p:boldItalic r:id="rId33"/>
    </p:embeddedFont>
    <p:embeddedFont>
      <p:font typeface="Catamaran Light"/>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jUDOkmb1raDzzN6S0D/GUYk+ax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DAC9D8D-770D-47C0-A64E-F8C5DF143CA1}">
  <a:tblStyle styleId="{9DAC9D8D-770D-47C0-A64E-F8C5DF143CA1}"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atamaran-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tamaran-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BGaramond-bold.fntdata"/><Relationship Id="rId30" Type="http://schemas.openxmlformats.org/officeDocument/2006/relationships/font" Target="fonts/EBGaramond-regular.fntdata"/><Relationship Id="rId11" Type="http://schemas.openxmlformats.org/officeDocument/2006/relationships/slide" Target="slides/slide6.xml"/><Relationship Id="rId33" Type="http://schemas.openxmlformats.org/officeDocument/2006/relationships/font" Target="fonts/EBGaramond-boldItalic.fntdata"/><Relationship Id="rId10" Type="http://schemas.openxmlformats.org/officeDocument/2006/relationships/slide" Target="slides/slide5.xml"/><Relationship Id="rId32" Type="http://schemas.openxmlformats.org/officeDocument/2006/relationships/font" Target="fonts/EBGaramond-italic.fntdata"/><Relationship Id="rId13" Type="http://schemas.openxmlformats.org/officeDocument/2006/relationships/slide" Target="slides/slide8.xml"/><Relationship Id="rId35" Type="http://schemas.openxmlformats.org/officeDocument/2006/relationships/font" Target="fonts/CatamaranLight-bold.fntdata"/><Relationship Id="rId12" Type="http://schemas.openxmlformats.org/officeDocument/2006/relationships/slide" Target="slides/slide7.xml"/><Relationship Id="rId34" Type="http://schemas.openxmlformats.org/officeDocument/2006/relationships/font" Target="fonts/CatamaranLight-regular.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Hello, today, we as team 45 will present our project called ISIP machine learning demo or IMLD for short. As on the title, our applicatopm is developed by Python and used for Machine Learning Demonstration. our project is completely a software engineering project involved a lot of coding in order to process data, and use our code as a human learner that can classify, and predict different classes of data. Our team includes … and our advisor is prof JP, and coordinator is prof BT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facce43788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facce43788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With every release we will be including this survey to continue to improve the applets user interface.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Pyqt is the framework we chose to due to the flexibility with the GUI events and results in a smoother codebase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facce43788_0_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facce43788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No hard code, 80 characters, and header comments. </a:t>
            </a:r>
            <a:endParaRPr/>
          </a:p>
          <a:p>
            <a:pPr indent="0" lvl="0" marL="0" rtl="0" algn="l">
              <a:lnSpc>
                <a:spcPct val="100000"/>
              </a:lnSpc>
              <a:spcBef>
                <a:spcPts val="0"/>
              </a:spcBef>
              <a:spcAft>
                <a:spcPts val="0"/>
              </a:spcAft>
              <a:buSzPts val="1400"/>
              <a:buNone/>
            </a:pPr>
            <a:r>
              <a:rPr lang="en"/>
              <a:t>Please explain in the screenshot too.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facce43788_0_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facce43788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Dakota - As we discussed previously, we intend for IMLD to be easily available for all students regardless of the sophistication of the systems they are using. This design constraint focuses on the storage and processor requirements of IMLD. We require that any release package of IMLD be small enough in size that it can be easily downloaded onto any computer without the user having to make space for it. This includes the program itself as well as sample datasets that we ship out with it, and we intend for these files to not exceed 15MB.</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Last semester while testing the processor requirements of IMLD we found that the most demanding activities, such as loading in and classifying dataset of 10M points, were requiring roughly 5.5GB of processor memory. While this requirement would only last for a small fraction of the process’ run-time, after which the program would settle back down into a much more manageable memory usage, we wanted to try to find ways to reduce this, or at the very least to not make it worse. As you can see in the chart on the upper right hand side here, through reformatting our code we have managed to reduce the overall memory usage of IMLD’s most demanding activities by roughly 2%. We aim to continue this progress, especially after we successfully implement the rest of our algorithms and can turn our attention fully towards streamlining already functioning areas.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23eacd5dd1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123eacd5dd1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Dakota - While process duration has never been a constraint of this project, we still tried to find ways to </a:t>
            </a:r>
            <a:r>
              <a:rPr lang="en"/>
              <a:t>limit</a:t>
            </a:r>
            <a:r>
              <a:rPr lang="en"/>
              <a:t> the amount of time large operations would take in IMLD. Through code refactoring and our iterative design process, we were able to drastically reduce the duration of some of the more complex operations. In the chart on the right you can see the time taken to create a 1 Million point Yin-Yang and classify it using a Random Forest Algorithm in both version 1.4.1 and version 1.8.0. As you can see, we have more than halved the </a:t>
            </a:r>
            <a:r>
              <a:rPr lang="en"/>
              <a:t>necessary</a:t>
            </a:r>
            <a:r>
              <a:rPr lang="en"/>
              <a:t> time taken to perform this action. We see similar results for many other operations across a wide range of dataset sizes.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facce43788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facce43788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
              <a:t>Dakota - We need to update this chart as well as the FR chart earlier.</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Dakota - Along with the changes we had already scheduled for implementation, we also integrated a lot of student feedback into our recent updates. Having a class of students using IMLD on large, complex datasets multiple times per homework assignment revealed some issues, namely the slowness of the program, the lack of visual indicator as to the progress of the classification process, not printing the parameters of the chosen algorithm to the process log, and a slight deviation in results between students due to inherent randomness in the way the algorithms are handled. We addressed these concerns in our latest two release versions, as well as </a:t>
            </a:r>
            <a:r>
              <a:rPr lang="en"/>
              <a:t>fully implementing our final two algorithms and adding an option for users to normalize their data before classification.</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facce43788_0_1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facce43788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Dakota - Here we can see our 8 demonstration datasets. These sets represent some typical shapes that datasets can take in ML, as we see many times that groups of similar data points form Gaussian distributions in either circular or elliptical shapes. It is useful for students to be able to easily create these datasets so that they can see how the different algorithms work on them. Students can easily change the parameters on these datasets to alter their sizes and positions in the data windows. Notable exceptions here are the Toroidal and Yin-Yang demos, which are not realistic datasets, but serve to show students the efficacy of certain algorithms over others. For instance, an algorithms which separates classes with a straight or parabolic line will not be sufficient to classify these datasets, while more complex algorithms can.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2455b25fe5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g12455b25fe5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Dakota - As part of our documentation process, we have compiled a User’s Guide that we include with every release version. This guide details the use of every part of IMLD in depth, from installation to process completion, in order to better </a:t>
            </a:r>
            <a:r>
              <a:rPr lang="en"/>
              <a:t>facilitate user understanding. We also briefly explain the theory behind each of our algorithms so that users know not only how to use them, but why to choose one over the other for each problem. The guide ends with some example use cases, pulled from our test cases, to guide the user step-by-step in how IMLD is supposed to be used.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f6934e5c83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f6934e5c83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Aaron - </a:t>
            </a:r>
            <a:r>
              <a:rPr lang="en" sz="1200">
                <a:solidFill>
                  <a:schemeClr val="dk1"/>
                </a:solidFill>
              </a:rPr>
              <a:t>A variety of testing methods were used during the life of this project. Initially the team put together Use Cases, shown in the upper right, to instruct testers how to perform a specific actions within the IMLD with the goal of these tests to being documenting crashes of the application. As releases got pushed out and the application became more stable testing goals increased in complexity. The goals shifted from documenting crashes to having testers try and create crashes and unintended actions or bugs within the application. Within this past semester the IMLD team was lucky enough to work with Dr.Picone’s Introduction to Machine Learning and Pattern Recognition course in attempt to aid the students learning machine learning potentially for the first time. As part of this testing process, we have asked the students to fill out a pre-semester survey in which they can let us know how comfortable they are with Python and with the various subjects covered in the course syllabus.We are also planning on sending out the final survey in the coming days to compare grades from this semester’s class - collected anonymously -  with previous semesters in order to establish quantitative results regarding our introduction of IMLD to the course. The range of student’s comfort using Python allows IMLD to be tested by all different types of end users.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f3e1127dc8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gf3e1127dc8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1"/>
                </a:solidFill>
              </a:rPr>
              <a:t>Aaron - Here we have some analytical results from a recent round of Algorithm testing, this testing was designed to take a look at how the K-Nearest-Neighbor and Random </a:t>
            </a:r>
            <a:r>
              <a:rPr lang="en">
                <a:solidFill>
                  <a:schemeClr val="dk1"/>
                </a:solidFill>
              </a:rPr>
              <a:t>Forest</a:t>
            </a:r>
            <a:r>
              <a:rPr lang="en">
                <a:solidFill>
                  <a:schemeClr val="dk1"/>
                </a:solidFill>
              </a:rPr>
              <a:t> algorithms are </a:t>
            </a:r>
            <a:r>
              <a:rPr lang="en">
                <a:solidFill>
                  <a:schemeClr val="dk1"/>
                </a:solidFill>
              </a:rPr>
              <a:t>performing</a:t>
            </a:r>
            <a:r>
              <a:rPr lang="en">
                <a:solidFill>
                  <a:schemeClr val="dk1"/>
                </a:solidFill>
              </a:rPr>
              <a:t> on different machines. This testing is very important to the performance of the IMLD application as even minor inconsistencies will result in different results when using millions of data points. The IMLD team expected some play between these results as the KNN and RF algorithms have some randomness, the results should still meet the </a:t>
            </a:r>
            <a:r>
              <a:rPr lang="en">
                <a:solidFill>
                  <a:schemeClr val="dk1"/>
                </a:solidFill>
              </a:rPr>
              <a:t>Fundamental</a:t>
            </a:r>
            <a:r>
              <a:rPr lang="en">
                <a:solidFill>
                  <a:schemeClr val="dk1"/>
                </a:solidFill>
              </a:rPr>
              <a:t> </a:t>
            </a:r>
            <a:r>
              <a:rPr lang="en">
                <a:solidFill>
                  <a:schemeClr val="dk1"/>
                </a:solidFill>
              </a:rPr>
              <a:t>Requirements</a:t>
            </a:r>
            <a:r>
              <a:rPr lang="en">
                <a:solidFill>
                  <a:schemeClr val="dk1"/>
                </a:solidFill>
              </a:rPr>
              <a:t> of 0.1% </a:t>
            </a:r>
            <a:r>
              <a:rPr lang="en">
                <a:solidFill>
                  <a:schemeClr val="dk1"/>
                </a:solidFill>
              </a:rPr>
              <a:t>discrepancy</a:t>
            </a:r>
            <a:r>
              <a:rPr lang="en">
                <a:solidFill>
                  <a:schemeClr val="dk1"/>
                </a:solidFill>
              </a:rPr>
              <a:t> between results. Upon recent releases of the application the testing goals are to create a constant Results value to ensure the classification of data would be consistent with the same parameters. Recent efforts have found previously hidden parameters have been set differently between tester’s machines, the team believes these parameters are causing the differences in results and are actively working to solve this issue.</a:t>
            </a:r>
            <a:endParaRPr>
              <a:solidFill>
                <a:schemeClr val="dk1"/>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2455b25fe5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12455b25fe5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just">
              <a:lnSpc>
                <a:spcPct val="200000"/>
              </a:lnSpc>
              <a:spcBef>
                <a:spcPts val="0"/>
              </a:spcBef>
              <a:spcAft>
                <a:spcPts val="0"/>
              </a:spcAft>
              <a:buSzPts val="1100"/>
              <a:buNone/>
            </a:pPr>
            <a:r>
              <a:rPr lang="en">
                <a:solidFill>
                  <a:schemeClr val="dk1"/>
                </a:solidFill>
                <a:latin typeface="Times New Roman"/>
                <a:ea typeface="Times New Roman"/>
                <a:cs typeface="Times New Roman"/>
                <a:sym typeface="Times New Roman"/>
              </a:rPr>
              <a:t>Machine Learning bring us a greater level of convenience as we see that we have been using it everyday, which makes it important for scientists and engineers to learn in order to catch up with the future. However, the concept behin d machine learning are hard to understand. As machine learning increases in popularity and usefulness, it will become crucial to teach it in a way that is visually and practically intuitive.</a:t>
            </a:r>
            <a:endParaRPr>
              <a:solidFill>
                <a:schemeClr val="dk1"/>
              </a:solidFill>
              <a:latin typeface="Times New Roman"/>
              <a:ea typeface="Times New Roman"/>
              <a:cs typeface="Times New Roman"/>
              <a:sym typeface="Times New Roman"/>
            </a:endParaRPr>
          </a:p>
          <a:p>
            <a:pPr indent="0" lvl="0" marL="457200" rtl="0" algn="just">
              <a:lnSpc>
                <a:spcPct val="20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Seeing the struggle and wanting to improve it, we have decided to develop IMLD. They can use IMLD to test different approaches with different algorithms to optimize their model, to generate different dataset with different distributions, and to analyze the data’s behavior.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facce43788_0_1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gfacce43788_0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Aaron - While the students were using the application, they initially had a great deal of difficulty uploading custom CSV files. Initially to solve this issue we turned over a sample of the preferred CSV file format with some clearer instructions on how to correctly format the CSV file for import, like shown in the upper left. Although with this was only a band-aid solution as students were still having issues with uploading CSV files, at this point we decided to look internally at the process of uploading CSV files. We saw that a big part of testing is also listening to the users to understand why the disconnect was taking place, and finding ways for users to have a better user experience. In order to improve this process we saw that we need to handle the most general CSV file format, and have IMLD fill in the missing fields that are required to display the data. With this improved process users are now able to upload CSV files, without the header, with their data out of order, with the header in the middle of the file, or at the end. The only fields required for IMLD CSV file imports are a class name, and at least two </a:t>
            </a:r>
            <a:r>
              <a:rPr lang="en"/>
              <a:t>dimensional</a:t>
            </a:r>
            <a:r>
              <a:rPr lang="en"/>
              <a:t> data for each data point. Users can upload larger dimensional sets of data, although the data will be limited to the first two dimensions.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f6934e5c83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f6934e5c83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1"/>
                </a:solidFill>
              </a:rPr>
              <a:t>Aaron - This version of of gnatt chart shows the full overview of the project, we initially planned for 6 releases of IMLD indicated with the green bars. We were able to achieve this goal as we ended up putting out 8 versions of the application which averaged out to a release a month over Senior Design 1 and Senior Design 2. We were able to accomplish the goal we set for ourselves within </a:t>
            </a:r>
            <a:r>
              <a:rPr lang="en">
                <a:solidFill>
                  <a:schemeClr val="dk1"/>
                </a:solidFill>
              </a:rPr>
              <a:t>Senior</a:t>
            </a:r>
            <a:r>
              <a:rPr lang="en">
                <a:solidFill>
                  <a:schemeClr val="dk1"/>
                </a:solidFill>
              </a:rPr>
              <a:t> </a:t>
            </a:r>
            <a:r>
              <a:rPr lang="en">
                <a:solidFill>
                  <a:schemeClr val="dk1"/>
                </a:solidFill>
              </a:rPr>
              <a:t>Design</a:t>
            </a:r>
            <a:r>
              <a:rPr lang="en">
                <a:solidFill>
                  <a:schemeClr val="dk1"/>
                </a:solidFill>
              </a:rPr>
              <a:t> 2 of finishing all of the algorithms that were not implemented and were able to accomplish a few items on our wish list like a Progress bar to display while an algorithm is being run. </a:t>
            </a:r>
            <a:r>
              <a:rPr lang="en">
                <a:solidFill>
                  <a:schemeClr val="dk1"/>
                </a:solidFill>
              </a:rPr>
              <a:t>We were able to come in on time and on budget. The budget was the easy part as we only used open source software, thus making the budget nothing. </a:t>
            </a:r>
            <a:r>
              <a:rPr lang="en">
                <a:solidFill>
                  <a:schemeClr val="dk1"/>
                </a:solidFill>
              </a:rPr>
              <a:t>The IMLD application can be found on isip.piconepress.com/courses/temple/ece_8527/resources/imld/v1.8.0 at the link provided within chat, we encourage you to play around with the application. This project will continue with the ISIP group taking the lead upon the conclusion of Senior Design 2. </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____________</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en"/>
              <a:t>This version of the gantt chart was first published in September, however updates were made to it over Winter break. These updates included planning the releases of IMLD, structuring these releases to include work that needs to be completed, include the due dates for all of the assignments within Senior Design 2 and dates for the Final Presentation, Poster and Final Design Document. This semester there is still an ample amount of work the IMLD team plans to implement in order to be a successful project and complete all of our goals. The first thing that needs to be completed is the remainder of the algorithms, currently the algorithms that have yet to be implemented into a packaged release includes K Nearest Neighbor, K-Means, Linde-Buzo-Gray, Multilayer Perceptron and Random Forest. Alongside implementing the algorithms the IMLD team will continue to squish any newly found bugs. Once the remainder of the algorithms are implemented the team will turn to some long awaited task that have been put on the back burner. One such task is the implementation of a progress bar to display while the algorithm is running, we have a list of similar tasks and hope to get to all of them before the semester is over.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fcd5725c2f_4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gfcd5725c2f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Thank you for attending and we will now take any questions you may have for us.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facce43788_0_1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facce43788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just">
              <a:lnSpc>
                <a:spcPct val="20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IMLD began as an applet within the Java framework, dating back to the late 1990’s when Java was considered to be the future of computing. While the Java version was and still is operational, it became too difficult to keep it up-to-date, and other languages like Python and C++ surpassed Java in terms of machine learning functionality and processing speed.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facce43788_0_1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facce43788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We have came up with different potential solutions such as updating/refactoring the original java version, rebuilding the applet with C+, and last but not least, rebuilding the applet with Python. We decided to choose Python as our proposed solution for various reason. </a:t>
            </a:r>
            <a:r>
              <a:rPr lang="en">
                <a:solidFill>
                  <a:schemeClr val="dk1"/>
                </a:solidFill>
                <a:latin typeface="Times New Roman"/>
                <a:ea typeface="Times New Roman"/>
                <a:cs typeface="Times New Roman"/>
                <a:sym typeface="Times New Roman"/>
              </a:rPr>
              <a:t> It can be run on several platforms such as Linux, MacOs, and Windows,</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SzPts val="1400"/>
              <a:buNone/>
            </a:pPr>
            <a:r>
              <a:rPr lang="en">
                <a:solidFill>
                  <a:schemeClr val="dk1"/>
                </a:solidFill>
                <a:latin typeface="Times New Roman"/>
                <a:ea typeface="Times New Roman"/>
                <a:cs typeface="Times New Roman"/>
                <a:sym typeface="Times New Roman"/>
              </a:rPr>
              <a:t> In addition, Python has an ample amount of machine learning libraries that allow for powerful implementations. Even though Python is a simple language to learn, it holds an extensive selection of libraries and frameworks used for machine learning, including Numpy/ Scipy for high data computing performance and Tensorflow/Sklearn for machine learning models. For these reasons we choose to rebuild IMLD and improve upon it within Python, rather than other modern programming languages</a:t>
            </a:r>
            <a:endParaRPr>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 sz="1500">
                <a:solidFill>
                  <a:schemeClr val="lt1"/>
                </a:solidFill>
                <a:latin typeface="Catamaran Light"/>
                <a:ea typeface="Catamaran Light"/>
                <a:cs typeface="Catamaran Light"/>
                <a:sym typeface="Catamaran Light"/>
              </a:rPr>
              <a:t>on several platforms such as Linux, MacOs, and Windows, such as Linux, MacOs, and Windows,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2455b25fe5_1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12455b25fe5_1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just">
              <a:lnSpc>
                <a:spcPct val="20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There are many other free open-source tools that are similar to our application; however, one feature that makes our application more unique and useful is that it allows users to import or generate their own niche datasets. </a:t>
            </a:r>
            <a:endParaRPr>
              <a:solidFill>
                <a:schemeClr val="dk1"/>
              </a:solidFill>
              <a:latin typeface="Times New Roman"/>
              <a:ea typeface="Times New Roman"/>
              <a:cs typeface="Times New Roman"/>
              <a:sym typeface="Times New Roman"/>
            </a:endParaRPr>
          </a:p>
          <a:p>
            <a:pPr indent="0" lvl="0" marL="457200" rtl="0" algn="just">
              <a:lnSpc>
                <a:spcPct val="20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Compared to alternative online tools, the feature of importing and exporting datasets is not available.</a:t>
            </a:r>
            <a:endParaRPr>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	Online tools also necessarily require internet access to use, while IMLD, once downloaded, can be used anywhere at any time. </a:t>
            </a:r>
            <a:endParaRPr>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facce43788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facce43788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914400" rtl="0" algn="just">
              <a:lnSpc>
                <a:spcPct val="15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The application has several functional requirements that are needed to be passed. </a:t>
            </a:r>
            <a:endParaRPr>
              <a:solidFill>
                <a:schemeClr val="dk1"/>
              </a:solidFill>
              <a:latin typeface="Times New Roman"/>
              <a:ea typeface="Times New Roman"/>
              <a:cs typeface="Times New Roman"/>
              <a:sym typeface="Times New Roman"/>
            </a:endParaRPr>
          </a:p>
          <a:p>
            <a:pPr indent="0" lvl="0" marL="914400" rtl="0" algn="just">
              <a:lnSpc>
                <a:spcPct val="15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Students will be able to draw their own data points, and/or load previously created datasets directly into the applet for analysis and classification. The data that IMLD is designed to handle is two dimensional. For example of this photo, we have a dummy dataset, we have x represents the length of animal, and y represents the height of animal. Color orange represents data that are fish, and color black represents data that are cats. With IMLD, you could use to train the model, and let it </a:t>
            </a:r>
            <a:r>
              <a:rPr lang="en">
                <a:solidFill>
                  <a:schemeClr val="dk1"/>
                </a:solidFill>
                <a:latin typeface="Times New Roman"/>
                <a:ea typeface="Times New Roman"/>
                <a:cs typeface="Times New Roman"/>
                <a:sym typeface="Times New Roman"/>
              </a:rPr>
              <a:t>predict</a:t>
            </a:r>
            <a:r>
              <a:rPr lang="en">
                <a:solidFill>
                  <a:schemeClr val="dk1"/>
                </a:solidFill>
                <a:latin typeface="Times New Roman"/>
                <a:ea typeface="Times New Roman"/>
                <a:cs typeface="Times New Roman"/>
                <a:sym typeface="Times New Roman"/>
              </a:rPr>
              <a:t> what data is fish and what data is cat.</a:t>
            </a:r>
            <a:endParaRPr>
              <a:solidFill>
                <a:schemeClr val="dk1"/>
              </a:solidFill>
              <a:latin typeface="Times New Roman"/>
              <a:ea typeface="Times New Roman"/>
              <a:cs typeface="Times New Roman"/>
              <a:sym typeface="Times New Roman"/>
            </a:endParaRPr>
          </a:p>
          <a:p>
            <a:pPr indent="0" lvl="0" marL="914400" rtl="0" algn="just">
              <a:lnSpc>
                <a:spcPct val="150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These datasets will be diverse in their scope and size, and so IMLD must be able to handle potentially very large datasets consisting of greater than 1 million points.</a:t>
            </a:r>
            <a:endParaRPr>
              <a:solidFill>
                <a:schemeClr val="dk1"/>
              </a:solidFill>
              <a:latin typeface="Times New Roman"/>
              <a:ea typeface="Times New Roman"/>
              <a:cs typeface="Times New Roman"/>
              <a:sym typeface="Times New Roman"/>
            </a:endParaRPr>
          </a:p>
          <a:p>
            <a:pPr indent="0" lvl="0" marL="914400" rtl="0" algn="just">
              <a:lnSpc>
                <a:spcPct val="150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914400" rtl="0" algn="just">
              <a:lnSpc>
                <a:spcPct val="150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		</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facce43788_0_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facce43788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IMLD supports up to 7 different algorithms which include 2 variations of Principal Component Analysis and Linear Discriminant Analysis, CI and CD. Also included are KNN, Kmeans, SVM,  Multilayer Perceptron, and Random Forests algorithm. </a:t>
            </a:r>
            <a:r>
              <a:rPr lang="en">
                <a:solidFill>
                  <a:schemeClr val="dk1"/>
                </a:solidFill>
                <a:latin typeface="Times New Roman"/>
                <a:ea typeface="Times New Roman"/>
                <a:cs typeface="Times New Roman"/>
                <a:sym typeface="Times New Roman"/>
              </a:rPr>
              <a:t>Since students will be learning potentially all of the algorithms available in the applet, every algorithm will need to be tested to ensure full functionality. In this respect, full functionality refers to the algorithms being properly implemented and successfully handling the data fed into them. It does not refer to the accuracy of their classifications, which is a separate functional requirement. In order to test if our algorithms were properly implemented we will be cross referencing with other previously </a:t>
            </a:r>
            <a:r>
              <a:rPr lang="en">
                <a:solidFill>
                  <a:schemeClr val="dk1"/>
                </a:solidFill>
                <a:latin typeface="Times New Roman"/>
                <a:ea typeface="Times New Roman"/>
                <a:cs typeface="Times New Roman"/>
                <a:sym typeface="Times New Roman"/>
              </a:rPr>
              <a:t>published</a:t>
            </a:r>
            <a:r>
              <a:rPr lang="en">
                <a:solidFill>
                  <a:schemeClr val="dk1"/>
                </a:solidFill>
                <a:latin typeface="Times New Roman"/>
                <a:ea typeface="Times New Roman"/>
                <a:cs typeface="Times New Roman"/>
                <a:sym typeface="Times New Roman"/>
              </a:rPr>
              <a:t> ISIP material and the results from the current machine learning course taught by Dr.Picone. . </a:t>
            </a:r>
            <a:endParaRPr>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facce43788_0_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facce43788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914400" rtl="0" algn="just">
              <a:lnSpc>
                <a:spcPct val="150000"/>
              </a:lnSpc>
              <a:spcBef>
                <a:spcPts val="0"/>
              </a:spcBef>
              <a:spcAft>
                <a:spcPts val="0"/>
              </a:spcAft>
              <a:buSzPts val="1100"/>
              <a:buNone/>
            </a:pPr>
            <a:r>
              <a:rPr lang="en">
                <a:solidFill>
                  <a:schemeClr val="dk1"/>
                </a:solidFill>
                <a:latin typeface="Times New Roman"/>
                <a:ea typeface="Times New Roman"/>
                <a:cs typeface="Times New Roman"/>
                <a:sym typeface="Times New Roman"/>
              </a:rPr>
              <a:t>IMLD is designed to be entirely user-directed from data input to analysis completion. Every step must therefore be neatly presented to the user through a GUI. This GUI needs to provide clear and unambiguous directions to the user without being overly invasive. This will be done by messages being printed out in the process log.  It also needs to catch any errors the user makes and warn the user of said errors before allowing them to continue. While the layout and “usability” of the GUI is discussed further in the design constraints, the functional requirement of the GUI includes these warnings, preventing the user from taking action that would result in inaccurate classifications, loss of data, or program termination (crashing). </a:t>
            </a:r>
            <a:endParaRPr>
              <a:solidFill>
                <a:schemeClr val="dk1"/>
              </a:solidFill>
              <a:latin typeface="Times New Roman"/>
              <a:ea typeface="Times New Roman"/>
              <a:cs typeface="Times New Roman"/>
              <a:sym typeface="Times New Roman"/>
            </a:endParaRPr>
          </a:p>
          <a:p>
            <a:pPr indent="0" lvl="0" marL="914400" rtl="0" algn="just">
              <a:lnSpc>
                <a:spcPct val="150000"/>
              </a:lnSpc>
              <a:spcBef>
                <a:spcPts val="0"/>
              </a:spcBef>
              <a:spcAft>
                <a:spcPts val="0"/>
              </a:spcAft>
              <a:buSzPts val="1100"/>
              <a:buNone/>
            </a:pPr>
            <a:r>
              <a:rPr lang="en">
                <a:solidFill>
                  <a:schemeClr val="dk1"/>
                </a:solidFill>
                <a:latin typeface="Times New Roman"/>
                <a:ea typeface="Times New Roman"/>
                <a:cs typeface="Times New Roman"/>
                <a:sym typeface="Times New Roman"/>
              </a:rPr>
              <a:t>As IMLD is an educational machine-learning applet, its different algorithms will classify data sets at varying degrees of accuracy. This is to be expected, however a minimum accuracy for all algorithms must be reached in order to establish and reinforce the legitimacy of the algorithms and the applet overall.</a:t>
            </a:r>
            <a:endParaRPr>
              <a:solidFill>
                <a:schemeClr val="dk1"/>
              </a:solidFill>
              <a:latin typeface="Times New Roman"/>
              <a:ea typeface="Times New Roman"/>
              <a:cs typeface="Times New Roman"/>
              <a:sym typeface="Times New Roman"/>
            </a:endParaRPr>
          </a:p>
          <a:p>
            <a:pPr indent="0" lvl="0" marL="914400" rtl="0" algn="just">
              <a:lnSpc>
                <a:spcPct val="150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facce43788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facce43788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
              <a:t>Update FR chart</a:t>
            </a:r>
            <a:endParaRPr b="1"/>
          </a:p>
          <a:p>
            <a:pPr indent="0" lvl="0" marL="0" rtl="0" algn="l">
              <a:lnSpc>
                <a:spcPct val="100000"/>
              </a:lnSpc>
              <a:spcBef>
                <a:spcPts val="0"/>
              </a:spcBef>
              <a:spcAft>
                <a:spcPts val="0"/>
              </a:spcAft>
              <a:buSzPts val="1400"/>
              <a:buNone/>
            </a:pPr>
            <a:r>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grpSp>
        <p:nvGrpSpPr>
          <p:cNvPr id="10" name="Google Shape;10;p7"/>
          <p:cNvGrpSpPr/>
          <p:nvPr/>
        </p:nvGrpSpPr>
        <p:grpSpPr>
          <a:xfrm>
            <a:off x="-981075" y="-78100"/>
            <a:ext cx="11516344" cy="5221552"/>
            <a:chOff x="-981075" y="-78100"/>
            <a:chExt cx="11516344" cy="5221552"/>
          </a:xfrm>
        </p:grpSpPr>
        <p:sp>
          <p:nvSpPr>
            <p:cNvPr id="11" name="Google Shape;11;p7"/>
            <p:cNvSpPr/>
            <p:nvPr/>
          </p:nvSpPr>
          <p:spPr>
            <a:xfrm rot="10800000">
              <a:off x="4304464"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 name="Google Shape;12;p7"/>
            <p:cNvSpPr/>
            <p:nvPr/>
          </p:nvSpPr>
          <p:spPr>
            <a:xfrm rot="10800000">
              <a:off x="6419277"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3" name="Google Shape;13;p7"/>
            <p:cNvSpPr/>
            <p:nvPr/>
          </p:nvSpPr>
          <p:spPr>
            <a:xfrm rot="10800000">
              <a:off x="2189989"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 name="Google Shape;14;p7"/>
            <p:cNvSpPr/>
            <p:nvPr/>
          </p:nvSpPr>
          <p:spPr>
            <a:xfrm>
              <a:off x="1133400"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5" name="Google Shape;15;p7"/>
            <p:cNvSpPr/>
            <p:nvPr/>
          </p:nvSpPr>
          <p:spPr>
            <a:xfrm>
              <a:off x="3247913"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 name="Google Shape;16;p7"/>
            <p:cNvSpPr/>
            <p:nvPr/>
          </p:nvSpPr>
          <p:spPr>
            <a:xfrm>
              <a:off x="7476888"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7" name="Google Shape;17;p7"/>
            <p:cNvSpPr/>
            <p:nvPr/>
          </p:nvSpPr>
          <p:spPr>
            <a:xfrm>
              <a:off x="7620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 name="Google Shape;18;p7"/>
            <p:cNvSpPr/>
            <p:nvPr/>
          </p:nvSpPr>
          <p:spPr>
            <a:xfrm>
              <a:off x="2190677"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9" name="Google Shape;19;p7"/>
            <p:cNvSpPr/>
            <p:nvPr/>
          </p:nvSpPr>
          <p:spPr>
            <a:xfrm>
              <a:off x="641963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0" name="Google Shape;20;p7"/>
            <p:cNvSpPr/>
            <p:nvPr/>
          </p:nvSpPr>
          <p:spPr>
            <a:xfrm>
              <a:off x="8534106"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1" name="Google Shape;21;p7"/>
            <p:cNvSpPr/>
            <p:nvPr/>
          </p:nvSpPr>
          <p:spPr>
            <a:xfrm>
              <a:off x="-98107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2" name="Google Shape;22;p7"/>
            <p:cNvSpPr/>
            <p:nvPr/>
          </p:nvSpPr>
          <p:spPr>
            <a:xfrm>
              <a:off x="3247878"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3" name="Google Shape;23;p7"/>
            <p:cNvSpPr/>
            <p:nvPr/>
          </p:nvSpPr>
          <p:spPr>
            <a:xfrm>
              <a:off x="536235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4" name="Google Shape;24;p7"/>
            <p:cNvSpPr/>
            <p:nvPr/>
          </p:nvSpPr>
          <p:spPr>
            <a:xfrm>
              <a:off x="7848601" y="182690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5" name="Google Shape;25;p7"/>
            <p:cNvSpPr/>
            <p:nvPr/>
          </p:nvSpPr>
          <p:spPr>
            <a:xfrm>
              <a:off x="1448201" y="-7810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6" name="Google Shape;26;p7"/>
            <p:cNvSpPr/>
            <p:nvPr/>
          </p:nvSpPr>
          <p:spPr>
            <a:xfrm>
              <a:off x="-581024" y="334095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7" name="Google Shape;27;p7"/>
            <p:cNvSpPr/>
            <p:nvPr/>
          </p:nvSpPr>
          <p:spPr>
            <a:xfrm>
              <a:off x="1152450" y="1313601"/>
              <a:ext cx="723479" cy="79862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8" name="Google Shape;28;p7"/>
            <p:cNvSpPr/>
            <p:nvPr/>
          </p:nvSpPr>
          <p:spPr>
            <a:xfrm>
              <a:off x="7496375" y="3161451"/>
              <a:ext cx="723479" cy="79862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9" name="Google Shape;29;p7"/>
            <p:cNvSpPr/>
            <p:nvPr/>
          </p:nvSpPr>
          <p:spPr>
            <a:xfrm rot="10800000">
              <a:off x="7744475" y="-9"/>
              <a:ext cx="1027674" cy="752485"/>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30" name="Google Shape;30;p7"/>
          <p:cNvSpPr txBox="1"/>
          <p:nvPr>
            <p:ph type="ctrTitle"/>
          </p:nvPr>
        </p:nvSpPr>
        <p:spPr>
          <a:xfrm>
            <a:off x="702900" y="3250075"/>
            <a:ext cx="4955100" cy="1159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800"/>
              <a:buNone/>
              <a:defRPr sz="4800">
                <a:solidFill>
                  <a:schemeClr val="lt1"/>
                </a:solidFill>
              </a:defRPr>
            </a:lvl1pPr>
            <a:lvl2pPr lvl="1" algn="l">
              <a:lnSpc>
                <a:spcPct val="90000"/>
              </a:lnSpc>
              <a:spcBef>
                <a:spcPts val="0"/>
              </a:spcBef>
              <a:spcAft>
                <a:spcPts val="0"/>
              </a:spcAft>
              <a:buClr>
                <a:schemeClr val="lt1"/>
              </a:buClr>
              <a:buSzPts val="4800"/>
              <a:buNone/>
              <a:defRPr sz="4800">
                <a:solidFill>
                  <a:schemeClr val="lt1"/>
                </a:solidFill>
              </a:defRPr>
            </a:lvl2pPr>
            <a:lvl3pPr lvl="2" algn="l">
              <a:lnSpc>
                <a:spcPct val="90000"/>
              </a:lnSpc>
              <a:spcBef>
                <a:spcPts val="0"/>
              </a:spcBef>
              <a:spcAft>
                <a:spcPts val="0"/>
              </a:spcAft>
              <a:buClr>
                <a:schemeClr val="lt1"/>
              </a:buClr>
              <a:buSzPts val="4800"/>
              <a:buNone/>
              <a:defRPr sz="4800">
                <a:solidFill>
                  <a:schemeClr val="lt1"/>
                </a:solidFill>
              </a:defRPr>
            </a:lvl3pPr>
            <a:lvl4pPr lvl="3" algn="l">
              <a:lnSpc>
                <a:spcPct val="90000"/>
              </a:lnSpc>
              <a:spcBef>
                <a:spcPts val="0"/>
              </a:spcBef>
              <a:spcAft>
                <a:spcPts val="0"/>
              </a:spcAft>
              <a:buClr>
                <a:schemeClr val="lt1"/>
              </a:buClr>
              <a:buSzPts val="4800"/>
              <a:buNone/>
              <a:defRPr sz="4800">
                <a:solidFill>
                  <a:schemeClr val="lt1"/>
                </a:solidFill>
              </a:defRPr>
            </a:lvl4pPr>
            <a:lvl5pPr lvl="4" algn="l">
              <a:lnSpc>
                <a:spcPct val="90000"/>
              </a:lnSpc>
              <a:spcBef>
                <a:spcPts val="0"/>
              </a:spcBef>
              <a:spcAft>
                <a:spcPts val="0"/>
              </a:spcAft>
              <a:buClr>
                <a:schemeClr val="lt1"/>
              </a:buClr>
              <a:buSzPts val="4800"/>
              <a:buNone/>
              <a:defRPr sz="4800">
                <a:solidFill>
                  <a:schemeClr val="lt1"/>
                </a:solidFill>
              </a:defRPr>
            </a:lvl5pPr>
            <a:lvl6pPr lvl="5" algn="l">
              <a:lnSpc>
                <a:spcPct val="90000"/>
              </a:lnSpc>
              <a:spcBef>
                <a:spcPts val="0"/>
              </a:spcBef>
              <a:spcAft>
                <a:spcPts val="0"/>
              </a:spcAft>
              <a:buClr>
                <a:schemeClr val="lt1"/>
              </a:buClr>
              <a:buSzPts val="4800"/>
              <a:buNone/>
              <a:defRPr sz="4800">
                <a:solidFill>
                  <a:schemeClr val="lt1"/>
                </a:solidFill>
              </a:defRPr>
            </a:lvl6pPr>
            <a:lvl7pPr lvl="6" algn="l">
              <a:lnSpc>
                <a:spcPct val="90000"/>
              </a:lnSpc>
              <a:spcBef>
                <a:spcPts val="0"/>
              </a:spcBef>
              <a:spcAft>
                <a:spcPts val="0"/>
              </a:spcAft>
              <a:buClr>
                <a:schemeClr val="lt1"/>
              </a:buClr>
              <a:buSzPts val="4800"/>
              <a:buNone/>
              <a:defRPr sz="4800">
                <a:solidFill>
                  <a:schemeClr val="lt1"/>
                </a:solidFill>
              </a:defRPr>
            </a:lvl7pPr>
            <a:lvl8pPr lvl="7" algn="l">
              <a:lnSpc>
                <a:spcPct val="90000"/>
              </a:lnSpc>
              <a:spcBef>
                <a:spcPts val="0"/>
              </a:spcBef>
              <a:spcAft>
                <a:spcPts val="0"/>
              </a:spcAft>
              <a:buClr>
                <a:schemeClr val="lt1"/>
              </a:buClr>
              <a:buSzPts val="4800"/>
              <a:buNone/>
              <a:defRPr sz="4800">
                <a:solidFill>
                  <a:schemeClr val="lt1"/>
                </a:solidFill>
              </a:defRPr>
            </a:lvl8pPr>
            <a:lvl9pPr lvl="8" algn="l">
              <a:lnSpc>
                <a:spcPct val="90000"/>
              </a:lnSpc>
              <a:spcBef>
                <a:spcPts val="0"/>
              </a:spcBef>
              <a:spcAft>
                <a:spcPts val="0"/>
              </a:spcAft>
              <a:buClr>
                <a:schemeClr val="lt1"/>
              </a:buClr>
              <a:buSzPts val="4800"/>
              <a:buNone/>
              <a:defRPr sz="4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7" name="Shape 177"/>
        <p:cNvGrpSpPr/>
        <p:nvPr/>
      </p:nvGrpSpPr>
      <p:grpSpPr>
        <a:xfrm>
          <a:off x="0" y="0"/>
          <a:ext cx="0" cy="0"/>
          <a:chOff x="0" y="0"/>
          <a:chExt cx="0" cy="0"/>
        </a:xfrm>
      </p:grpSpPr>
      <p:grpSp>
        <p:nvGrpSpPr>
          <p:cNvPr id="178" name="Google Shape;178;p15"/>
          <p:cNvGrpSpPr/>
          <p:nvPr/>
        </p:nvGrpSpPr>
        <p:grpSpPr>
          <a:xfrm>
            <a:off x="-981075" y="-3"/>
            <a:ext cx="11516344" cy="5143455"/>
            <a:chOff x="-981075" y="-3"/>
            <a:chExt cx="11516344" cy="5143455"/>
          </a:xfrm>
        </p:grpSpPr>
        <p:sp>
          <p:nvSpPr>
            <p:cNvPr id="179" name="Google Shape;179;p15"/>
            <p:cNvSpPr/>
            <p:nvPr/>
          </p:nvSpPr>
          <p:spPr>
            <a:xfrm>
              <a:off x="7476888"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0" name="Google Shape;180;p15"/>
            <p:cNvSpPr/>
            <p:nvPr/>
          </p:nvSpPr>
          <p:spPr>
            <a:xfrm rot="10800000">
              <a:off x="4304464"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1" name="Google Shape;181;p15"/>
            <p:cNvSpPr/>
            <p:nvPr/>
          </p:nvSpPr>
          <p:spPr>
            <a:xfrm rot="10800000">
              <a:off x="6419277"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2" name="Google Shape;182;p15"/>
            <p:cNvSpPr/>
            <p:nvPr/>
          </p:nvSpPr>
          <p:spPr>
            <a:xfrm rot="10800000">
              <a:off x="2189989"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3" name="Google Shape;183;p15"/>
            <p:cNvSpPr/>
            <p:nvPr/>
          </p:nvSpPr>
          <p:spPr>
            <a:xfrm>
              <a:off x="3247913"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4" name="Google Shape;184;p15"/>
            <p:cNvSpPr/>
            <p:nvPr/>
          </p:nvSpPr>
          <p:spPr>
            <a:xfrm>
              <a:off x="7620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5" name="Google Shape;185;p15"/>
            <p:cNvSpPr/>
            <p:nvPr/>
          </p:nvSpPr>
          <p:spPr>
            <a:xfrm>
              <a:off x="2190677"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6" name="Google Shape;186;p15"/>
            <p:cNvSpPr/>
            <p:nvPr/>
          </p:nvSpPr>
          <p:spPr>
            <a:xfrm>
              <a:off x="641963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7" name="Google Shape;187;p15"/>
            <p:cNvSpPr/>
            <p:nvPr/>
          </p:nvSpPr>
          <p:spPr>
            <a:xfrm>
              <a:off x="8534106"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8" name="Google Shape;188;p15"/>
            <p:cNvSpPr/>
            <p:nvPr/>
          </p:nvSpPr>
          <p:spPr>
            <a:xfrm>
              <a:off x="-98107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89" name="Google Shape;189;p15"/>
            <p:cNvSpPr/>
            <p:nvPr/>
          </p:nvSpPr>
          <p:spPr>
            <a:xfrm>
              <a:off x="3247878"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90" name="Google Shape;190;p15"/>
            <p:cNvSpPr/>
            <p:nvPr/>
          </p:nvSpPr>
          <p:spPr>
            <a:xfrm>
              <a:off x="536235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191" name="Google Shape;191;p15"/>
          <p:cNvSpPr txBox="1"/>
          <p:nvPr>
            <p:ph idx="1" type="body"/>
          </p:nvPr>
        </p:nvSpPr>
        <p:spPr>
          <a:xfrm>
            <a:off x="855300" y="4330100"/>
            <a:ext cx="7433400" cy="280200"/>
          </a:xfrm>
          <a:prstGeom prst="rect">
            <a:avLst/>
          </a:prstGeom>
          <a:noFill/>
          <a:ln>
            <a:noFill/>
          </a:ln>
        </p:spPr>
        <p:txBody>
          <a:bodyPr anchorCtr="0" anchor="t" bIns="0" lIns="0" spcFirstLastPara="1" rIns="0" wrap="square" tIns="0">
            <a:noAutofit/>
          </a:bodyPr>
          <a:lstStyle>
            <a:lvl1pPr indent="-228600" lvl="0" marL="457200" algn="ctr">
              <a:lnSpc>
                <a:spcPct val="115000"/>
              </a:lnSpc>
              <a:spcBef>
                <a:spcPts val="0"/>
              </a:spcBef>
              <a:spcAft>
                <a:spcPts val="800"/>
              </a:spcAft>
              <a:buSzPts val="1800"/>
              <a:buNone/>
              <a:defRPr sz="1800"/>
            </a:lvl1pPr>
          </a:lstStyle>
          <a:p/>
        </p:txBody>
      </p:sp>
      <p:sp>
        <p:nvSpPr>
          <p:cNvPr id="192" name="Google Shape;192;p1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sp>
        <p:nvSpPr>
          <p:cNvPr id="193" name="Google Shape;193;p15"/>
          <p:cNvSpPr/>
          <p:nvPr/>
        </p:nvSpPr>
        <p:spPr>
          <a:xfrm>
            <a:off x="4259988" y="4686556"/>
            <a:ext cx="624024" cy="456891"/>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31" name="Shape 31"/>
        <p:cNvGrpSpPr/>
        <p:nvPr/>
      </p:nvGrpSpPr>
      <p:grpSpPr>
        <a:xfrm>
          <a:off x="0" y="0"/>
          <a:ext cx="0" cy="0"/>
          <a:chOff x="0" y="0"/>
          <a:chExt cx="0" cy="0"/>
        </a:xfrm>
      </p:grpSpPr>
      <p:grpSp>
        <p:nvGrpSpPr>
          <p:cNvPr id="32" name="Google Shape;32;p8"/>
          <p:cNvGrpSpPr/>
          <p:nvPr/>
        </p:nvGrpSpPr>
        <p:grpSpPr>
          <a:xfrm>
            <a:off x="-981075" y="-3"/>
            <a:ext cx="11516344" cy="5143455"/>
            <a:chOff x="-981075" y="-3"/>
            <a:chExt cx="11516344" cy="5143455"/>
          </a:xfrm>
        </p:grpSpPr>
        <p:sp>
          <p:nvSpPr>
            <p:cNvPr id="33" name="Google Shape;33;p8"/>
            <p:cNvSpPr/>
            <p:nvPr/>
          </p:nvSpPr>
          <p:spPr>
            <a:xfrm>
              <a:off x="7476888"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4" name="Google Shape;34;p8"/>
            <p:cNvSpPr/>
            <p:nvPr/>
          </p:nvSpPr>
          <p:spPr>
            <a:xfrm rot="10800000">
              <a:off x="4304464"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5" name="Google Shape;35;p8"/>
            <p:cNvSpPr/>
            <p:nvPr/>
          </p:nvSpPr>
          <p:spPr>
            <a:xfrm rot="10800000">
              <a:off x="6419277"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6" name="Google Shape;36;p8"/>
            <p:cNvSpPr/>
            <p:nvPr/>
          </p:nvSpPr>
          <p:spPr>
            <a:xfrm rot="10800000">
              <a:off x="2189989"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7" name="Google Shape;37;p8"/>
            <p:cNvSpPr/>
            <p:nvPr/>
          </p:nvSpPr>
          <p:spPr>
            <a:xfrm>
              <a:off x="3247913"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8" name="Google Shape;38;p8"/>
            <p:cNvSpPr/>
            <p:nvPr/>
          </p:nvSpPr>
          <p:spPr>
            <a:xfrm>
              <a:off x="7620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9" name="Google Shape;39;p8"/>
            <p:cNvSpPr/>
            <p:nvPr/>
          </p:nvSpPr>
          <p:spPr>
            <a:xfrm>
              <a:off x="2190677"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0" name="Google Shape;40;p8"/>
            <p:cNvSpPr/>
            <p:nvPr/>
          </p:nvSpPr>
          <p:spPr>
            <a:xfrm>
              <a:off x="641963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1" name="Google Shape;41;p8"/>
            <p:cNvSpPr/>
            <p:nvPr/>
          </p:nvSpPr>
          <p:spPr>
            <a:xfrm>
              <a:off x="8534106"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2" name="Google Shape;42;p8"/>
            <p:cNvSpPr/>
            <p:nvPr/>
          </p:nvSpPr>
          <p:spPr>
            <a:xfrm>
              <a:off x="-98107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3" name="Google Shape;43;p8"/>
            <p:cNvSpPr/>
            <p:nvPr/>
          </p:nvSpPr>
          <p:spPr>
            <a:xfrm>
              <a:off x="3247878"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44" name="Google Shape;44;p8"/>
            <p:cNvSpPr/>
            <p:nvPr/>
          </p:nvSpPr>
          <p:spPr>
            <a:xfrm>
              <a:off x="536235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45" name="Google Shape;45;p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olor background">
  <p:cSld name="BLANK_1">
    <p:bg>
      <p:bgPr>
        <a:solidFill>
          <a:schemeClr val="accent1"/>
        </a:solidFill>
      </p:bgPr>
    </p:bg>
    <p:spTree>
      <p:nvGrpSpPr>
        <p:cNvPr id="46" name="Shape 46"/>
        <p:cNvGrpSpPr/>
        <p:nvPr/>
      </p:nvGrpSpPr>
      <p:grpSpPr>
        <a:xfrm>
          <a:off x="0" y="0"/>
          <a:ext cx="0" cy="0"/>
          <a:chOff x="0" y="0"/>
          <a:chExt cx="0" cy="0"/>
        </a:xfrm>
      </p:grpSpPr>
      <p:sp>
        <p:nvSpPr>
          <p:cNvPr id="47" name="Google Shape;47;p1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grpSp>
        <p:nvGrpSpPr>
          <p:cNvPr id="48" name="Google Shape;48;p16"/>
          <p:cNvGrpSpPr/>
          <p:nvPr/>
        </p:nvGrpSpPr>
        <p:grpSpPr>
          <a:xfrm>
            <a:off x="-981075" y="-78100"/>
            <a:ext cx="11516344" cy="5221552"/>
            <a:chOff x="-981075" y="-78100"/>
            <a:chExt cx="11516344" cy="5221552"/>
          </a:xfrm>
        </p:grpSpPr>
        <p:sp>
          <p:nvSpPr>
            <p:cNvPr id="49" name="Google Shape;49;p16"/>
            <p:cNvSpPr/>
            <p:nvPr/>
          </p:nvSpPr>
          <p:spPr>
            <a:xfrm rot="10800000">
              <a:off x="4304464"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0" name="Google Shape;50;p16"/>
            <p:cNvSpPr/>
            <p:nvPr/>
          </p:nvSpPr>
          <p:spPr>
            <a:xfrm rot="10800000">
              <a:off x="6419277"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1" name="Google Shape;51;p16"/>
            <p:cNvSpPr/>
            <p:nvPr/>
          </p:nvSpPr>
          <p:spPr>
            <a:xfrm rot="10800000">
              <a:off x="2189989"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2" name="Google Shape;52;p16"/>
            <p:cNvSpPr/>
            <p:nvPr/>
          </p:nvSpPr>
          <p:spPr>
            <a:xfrm>
              <a:off x="1133400"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3" name="Google Shape;53;p16"/>
            <p:cNvSpPr/>
            <p:nvPr/>
          </p:nvSpPr>
          <p:spPr>
            <a:xfrm>
              <a:off x="3247913"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4" name="Google Shape;54;p16"/>
            <p:cNvSpPr/>
            <p:nvPr/>
          </p:nvSpPr>
          <p:spPr>
            <a:xfrm>
              <a:off x="7476888"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5" name="Google Shape;55;p16"/>
            <p:cNvSpPr/>
            <p:nvPr/>
          </p:nvSpPr>
          <p:spPr>
            <a:xfrm>
              <a:off x="7620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6" name="Google Shape;56;p16"/>
            <p:cNvSpPr/>
            <p:nvPr/>
          </p:nvSpPr>
          <p:spPr>
            <a:xfrm>
              <a:off x="2190677"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7" name="Google Shape;57;p16"/>
            <p:cNvSpPr/>
            <p:nvPr/>
          </p:nvSpPr>
          <p:spPr>
            <a:xfrm>
              <a:off x="641963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8" name="Google Shape;58;p16"/>
            <p:cNvSpPr/>
            <p:nvPr/>
          </p:nvSpPr>
          <p:spPr>
            <a:xfrm>
              <a:off x="8534106"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59" name="Google Shape;59;p16"/>
            <p:cNvSpPr/>
            <p:nvPr/>
          </p:nvSpPr>
          <p:spPr>
            <a:xfrm>
              <a:off x="-98107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0" name="Google Shape;60;p16"/>
            <p:cNvSpPr/>
            <p:nvPr/>
          </p:nvSpPr>
          <p:spPr>
            <a:xfrm>
              <a:off x="3247878"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1" name="Google Shape;61;p16"/>
            <p:cNvSpPr/>
            <p:nvPr/>
          </p:nvSpPr>
          <p:spPr>
            <a:xfrm>
              <a:off x="536235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2" name="Google Shape;62;p16"/>
            <p:cNvSpPr/>
            <p:nvPr/>
          </p:nvSpPr>
          <p:spPr>
            <a:xfrm>
              <a:off x="7848601" y="182690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3" name="Google Shape;63;p16"/>
            <p:cNvSpPr/>
            <p:nvPr/>
          </p:nvSpPr>
          <p:spPr>
            <a:xfrm>
              <a:off x="1448201" y="-7810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4" name="Google Shape;64;p16"/>
            <p:cNvSpPr/>
            <p:nvPr/>
          </p:nvSpPr>
          <p:spPr>
            <a:xfrm>
              <a:off x="-581024" y="334095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5" name="Google Shape;65;p16"/>
            <p:cNvSpPr/>
            <p:nvPr/>
          </p:nvSpPr>
          <p:spPr>
            <a:xfrm>
              <a:off x="1152450" y="1313601"/>
              <a:ext cx="723479" cy="79862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6" name="Google Shape;66;p16"/>
            <p:cNvSpPr/>
            <p:nvPr/>
          </p:nvSpPr>
          <p:spPr>
            <a:xfrm>
              <a:off x="7496375" y="3161451"/>
              <a:ext cx="723479" cy="79862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67" name="Google Shape;67;p16"/>
            <p:cNvSpPr/>
            <p:nvPr/>
          </p:nvSpPr>
          <p:spPr>
            <a:xfrm rot="10800000">
              <a:off x="7744475" y="-9"/>
              <a:ext cx="1027674" cy="752485"/>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9"/>
          <p:cNvSpPr/>
          <p:nvPr/>
        </p:nvSpPr>
        <p:spPr>
          <a:xfrm>
            <a:off x="-45517" y="689752"/>
            <a:ext cx="624020" cy="688794"/>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70" name="Google Shape;70;p9"/>
          <p:cNvGrpSpPr/>
          <p:nvPr/>
        </p:nvGrpSpPr>
        <p:grpSpPr>
          <a:xfrm>
            <a:off x="6320991" y="-7"/>
            <a:ext cx="3630819" cy="5143499"/>
            <a:chOff x="6320991" y="-7"/>
            <a:chExt cx="3630819" cy="5143499"/>
          </a:xfrm>
        </p:grpSpPr>
        <p:sp>
          <p:nvSpPr>
            <p:cNvPr id="71" name="Google Shape;71;p9"/>
            <p:cNvSpPr/>
            <p:nvPr/>
          </p:nvSpPr>
          <p:spPr>
            <a:xfrm>
              <a:off x="6320991" y="4115782"/>
              <a:ext cx="1403568" cy="1027710"/>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2" name="Google Shape;72;p9"/>
            <p:cNvSpPr/>
            <p:nvPr/>
          </p:nvSpPr>
          <p:spPr>
            <a:xfrm>
              <a:off x="7806636" y="4115782"/>
              <a:ext cx="1403568" cy="1027710"/>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3" name="Google Shape;73;p9"/>
            <p:cNvSpPr/>
            <p:nvPr/>
          </p:nvSpPr>
          <p:spPr>
            <a:xfrm>
              <a:off x="8548210" y="260974"/>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4" name="Google Shape;74;p9"/>
            <p:cNvSpPr/>
            <p:nvPr/>
          </p:nvSpPr>
          <p:spPr>
            <a:xfrm rot="10800000">
              <a:off x="7806422" y="30"/>
              <a:ext cx="1404540" cy="515400"/>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5" name="Google Shape;75;p9"/>
            <p:cNvSpPr/>
            <p:nvPr/>
          </p:nvSpPr>
          <p:spPr>
            <a:xfrm>
              <a:off x="7806643" y="1543679"/>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6" name="Google Shape;76;p9"/>
            <p:cNvSpPr/>
            <p:nvPr/>
          </p:nvSpPr>
          <p:spPr>
            <a:xfrm>
              <a:off x="7065077" y="260974"/>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7" name="Google Shape;77;p9"/>
            <p:cNvSpPr/>
            <p:nvPr/>
          </p:nvSpPr>
          <p:spPr>
            <a:xfrm>
              <a:off x="8745616" y="1335143"/>
              <a:ext cx="835681" cy="92246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8" name="Google Shape;78;p9"/>
            <p:cNvSpPr/>
            <p:nvPr/>
          </p:nvSpPr>
          <p:spPr>
            <a:xfrm>
              <a:off x="7133773" y="3941724"/>
              <a:ext cx="507445" cy="5601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79" name="Google Shape;79;p9"/>
            <p:cNvSpPr/>
            <p:nvPr/>
          </p:nvSpPr>
          <p:spPr>
            <a:xfrm rot="10800000">
              <a:off x="7406482" y="-7"/>
              <a:ext cx="720792" cy="527782"/>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80" name="Google Shape;80;p9"/>
            <p:cNvSpPr/>
            <p:nvPr/>
          </p:nvSpPr>
          <p:spPr>
            <a:xfrm>
              <a:off x="7331887" y="2181982"/>
              <a:ext cx="962029" cy="106196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81" name="Google Shape;81;p9"/>
            <p:cNvSpPr/>
            <p:nvPr/>
          </p:nvSpPr>
          <p:spPr>
            <a:xfrm>
              <a:off x="8548210" y="2833077"/>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82" name="Google Shape;82;p9"/>
          <p:cNvSpPr txBox="1"/>
          <p:nvPr>
            <p:ph type="title"/>
          </p:nvPr>
        </p:nvSpPr>
        <p:spPr>
          <a:xfrm>
            <a:off x="779100" y="836000"/>
            <a:ext cx="60105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83" name="Google Shape;83;p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84" name="Shape 84"/>
        <p:cNvGrpSpPr/>
        <p:nvPr/>
      </p:nvGrpSpPr>
      <p:grpSpPr>
        <a:xfrm>
          <a:off x="0" y="0"/>
          <a:ext cx="0" cy="0"/>
          <a:chOff x="0" y="0"/>
          <a:chExt cx="0" cy="0"/>
        </a:xfrm>
      </p:grpSpPr>
      <p:grpSp>
        <p:nvGrpSpPr>
          <p:cNvPr id="85" name="Google Shape;85;p10"/>
          <p:cNvGrpSpPr/>
          <p:nvPr/>
        </p:nvGrpSpPr>
        <p:grpSpPr>
          <a:xfrm>
            <a:off x="-981075" y="-78100"/>
            <a:ext cx="11516344" cy="5221552"/>
            <a:chOff x="-981075" y="-78100"/>
            <a:chExt cx="11516344" cy="5221552"/>
          </a:xfrm>
        </p:grpSpPr>
        <p:sp>
          <p:nvSpPr>
            <p:cNvPr id="86" name="Google Shape;86;p10"/>
            <p:cNvSpPr/>
            <p:nvPr/>
          </p:nvSpPr>
          <p:spPr>
            <a:xfrm rot="10800000">
              <a:off x="4304464"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87" name="Google Shape;87;p10"/>
            <p:cNvSpPr/>
            <p:nvPr/>
          </p:nvSpPr>
          <p:spPr>
            <a:xfrm rot="10800000">
              <a:off x="6419277"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88" name="Google Shape;88;p10"/>
            <p:cNvSpPr/>
            <p:nvPr/>
          </p:nvSpPr>
          <p:spPr>
            <a:xfrm rot="10800000">
              <a:off x="2189989"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89" name="Google Shape;89;p10"/>
            <p:cNvSpPr/>
            <p:nvPr/>
          </p:nvSpPr>
          <p:spPr>
            <a:xfrm>
              <a:off x="1133400"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0" name="Google Shape;90;p10"/>
            <p:cNvSpPr/>
            <p:nvPr/>
          </p:nvSpPr>
          <p:spPr>
            <a:xfrm>
              <a:off x="3247913"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1" name="Google Shape;91;p10"/>
            <p:cNvSpPr/>
            <p:nvPr/>
          </p:nvSpPr>
          <p:spPr>
            <a:xfrm>
              <a:off x="7476888"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2" name="Google Shape;92;p10"/>
            <p:cNvSpPr/>
            <p:nvPr/>
          </p:nvSpPr>
          <p:spPr>
            <a:xfrm>
              <a:off x="7620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3" name="Google Shape;93;p10"/>
            <p:cNvSpPr/>
            <p:nvPr/>
          </p:nvSpPr>
          <p:spPr>
            <a:xfrm>
              <a:off x="2190677"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4" name="Google Shape;94;p10"/>
            <p:cNvSpPr/>
            <p:nvPr/>
          </p:nvSpPr>
          <p:spPr>
            <a:xfrm>
              <a:off x="6419630"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5" name="Google Shape;95;p10"/>
            <p:cNvSpPr/>
            <p:nvPr/>
          </p:nvSpPr>
          <p:spPr>
            <a:xfrm>
              <a:off x="8534106" y="22008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6" name="Google Shape;96;p10"/>
            <p:cNvSpPr/>
            <p:nvPr/>
          </p:nvSpPr>
          <p:spPr>
            <a:xfrm>
              <a:off x="-98107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7" name="Google Shape;97;p10"/>
            <p:cNvSpPr/>
            <p:nvPr/>
          </p:nvSpPr>
          <p:spPr>
            <a:xfrm>
              <a:off x="3247878"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8" name="Google Shape;98;p10"/>
            <p:cNvSpPr/>
            <p:nvPr/>
          </p:nvSpPr>
          <p:spPr>
            <a:xfrm>
              <a:off x="536235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99" name="Google Shape;99;p10"/>
            <p:cNvSpPr/>
            <p:nvPr/>
          </p:nvSpPr>
          <p:spPr>
            <a:xfrm>
              <a:off x="7848601" y="182690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0" name="Google Shape;100;p10"/>
            <p:cNvSpPr/>
            <p:nvPr/>
          </p:nvSpPr>
          <p:spPr>
            <a:xfrm>
              <a:off x="1448201" y="-7810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1" name="Google Shape;101;p10"/>
            <p:cNvSpPr/>
            <p:nvPr/>
          </p:nvSpPr>
          <p:spPr>
            <a:xfrm>
              <a:off x="-581024" y="3340950"/>
              <a:ext cx="1371581" cy="15140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2" name="Google Shape;102;p10"/>
            <p:cNvSpPr/>
            <p:nvPr/>
          </p:nvSpPr>
          <p:spPr>
            <a:xfrm>
              <a:off x="1152450" y="1313601"/>
              <a:ext cx="723479" cy="79862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3" name="Google Shape;103;p10"/>
            <p:cNvSpPr/>
            <p:nvPr/>
          </p:nvSpPr>
          <p:spPr>
            <a:xfrm>
              <a:off x="7496375" y="3161451"/>
              <a:ext cx="723479" cy="79862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4" name="Google Shape;104;p10"/>
            <p:cNvSpPr/>
            <p:nvPr/>
          </p:nvSpPr>
          <p:spPr>
            <a:xfrm rot="10800000">
              <a:off x="7744475" y="-9"/>
              <a:ext cx="1027674" cy="752485"/>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105" name="Google Shape;105;p10"/>
          <p:cNvSpPr txBox="1"/>
          <p:nvPr>
            <p:ph type="ctrTitle"/>
          </p:nvPr>
        </p:nvSpPr>
        <p:spPr>
          <a:xfrm>
            <a:off x="2305150" y="2884378"/>
            <a:ext cx="5811000" cy="4758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600"/>
              <a:buNone/>
              <a:defRPr sz="3600"/>
            </a:lvl1pPr>
            <a:lvl2pPr lvl="1" algn="l">
              <a:lnSpc>
                <a:spcPct val="90000"/>
              </a:lnSpc>
              <a:spcBef>
                <a:spcPts val="0"/>
              </a:spcBef>
              <a:spcAft>
                <a:spcPts val="0"/>
              </a:spcAft>
              <a:buSzPts val="3600"/>
              <a:buNone/>
              <a:defRPr sz="3600"/>
            </a:lvl2pPr>
            <a:lvl3pPr lvl="2" algn="l">
              <a:lnSpc>
                <a:spcPct val="90000"/>
              </a:lnSpc>
              <a:spcBef>
                <a:spcPts val="0"/>
              </a:spcBef>
              <a:spcAft>
                <a:spcPts val="0"/>
              </a:spcAft>
              <a:buSzPts val="3600"/>
              <a:buNone/>
              <a:defRPr sz="3600"/>
            </a:lvl3pPr>
            <a:lvl4pPr lvl="3" algn="l">
              <a:lnSpc>
                <a:spcPct val="90000"/>
              </a:lnSpc>
              <a:spcBef>
                <a:spcPts val="0"/>
              </a:spcBef>
              <a:spcAft>
                <a:spcPts val="0"/>
              </a:spcAft>
              <a:buSzPts val="3600"/>
              <a:buNone/>
              <a:defRPr sz="3600"/>
            </a:lvl4pPr>
            <a:lvl5pPr lvl="4" algn="l">
              <a:lnSpc>
                <a:spcPct val="90000"/>
              </a:lnSpc>
              <a:spcBef>
                <a:spcPts val="0"/>
              </a:spcBef>
              <a:spcAft>
                <a:spcPts val="0"/>
              </a:spcAft>
              <a:buSzPts val="3600"/>
              <a:buNone/>
              <a:defRPr sz="3600"/>
            </a:lvl5pPr>
            <a:lvl6pPr lvl="5" algn="l">
              <a:lnSpc>
                <a:spcPct val="90000"/>
              </a:lnSpc>
              <a:spcBef>
                <a:spcPts val="0"/>
              </a:spcBef>
              <a:spcAft>
                <a:spcPts val="0"/>
              </a:spcAft>
              <a:buSzPts val="3600"/>
              <a:buNone/>
              <a:defRPr sz="3600"/>
            </a:lvl6pPr>
            <a:lvl7pPr lvl="6" algn="l">
              <a:lnSpc>
                <a:spcPct val="90000"/>
              </a:lnSpc>
              <a:spcBef>
                <a:spcPts val="0"/>
              </a:spcBef>
              <a:spcAft>
                <a:spcPts val="0"/>
              </a:spcAft>
              <a:buSzPts val="3600"/>
              <a:buNone/>
              <a:defRPr sz="3600"/>
            </a:lvl7pPr>
            <a:lvl8pPr lvl="7" algn="l">
              <a:lnSpc>
                <a:spcPct val="90000"/>
              </a:lnSpc>
              <a:spcBef>
                <a:spcPts val="0"/>
              </a:spcBef>
              <a:spcAft>
                <a:spcPts val="0"/>
              </a:spcAft>
              <a:buSzPts val="3600"/>
              <a:buNone/>
              <a:defRPr sz="3600"/>
            </a:lvl8pPr>
            <a:lvl9pPr lvl="8" algn="l">
              <a:lnSpc>
                <a:spcPct val="90000"/>
              </a:lnSpc>
              <a:spcBef>
                <a:spcPts val="0"/>
              </a:spcBef>
              <a:spcAft>
                <a:spcPts val="0"/>
              </a:spcAft>
              <a:buSzPts val="3600"/>
              <a:buNone/>
              <a:defRPr sz="3600"/>
            </a:lvl9pPr>
          </a:lstStyle>
          <a:p/>
        </p:txBody>
      </p:sp>
      <p:sp>
        <p:nvSpPr>
          <p:cNvPr id="106" name="Google Shape;106;p10"/>
          <p:cNvSpPr txBox="1"/>
          <p:nvPr>
            <p:ph idx="1" type="subTitle"/>
          </p:nvPr>
        </p:nvSpPr>
        <p:spPr>
          <a:xfrm>
            <a:off x="2305150" y="3385436"/>
            <a:ext cx="5811000" cy="4107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dk1"/>
              </a:buClr>
              <a:buSzPts val="1600"/>
              <a:buNone/>
              <a:defRPr/>
            </a:lvl1pPr>
            <a:lvl2pPr lvl="1" algn="l">
              <a:lnSpc>
                <a:spcPct val="115000"/>
              </a:lnSpc>
              <a:spcBef>
                <a:spcPts val="800"/>
              </a:spcBef>
              <a:spcAft>
                <a:spcPts val="0"/>
              </a:spcAft>
              <a:buClr>
                <a:schemeClr val="dk1"/>
              </a:buClr>
              <a:buSzPts val="3000"/>
              <a:buNone/>
              <a:defRPr sz="3000"/>
            </a:lvl2pPr>
            <a:lvl3pPr lvl="2" algn="l">
              <a:lnSpc>
                <a:spcPct val="115000"/>
              </a:lnSpc>
              <a:spcBef>
                <a:spcPts val="800"/>
              </a:spcBef>
              <a:spcAft>
                <a:spcPts val="0"/>
              </a:spcAft>
              <a:buClr>
                <a:schemeClr val="dk1"/>
              </a:buClr>
              <a:buSzPts val="3000"/>
              <a:buNone/>
              <a:defRPr sz="3000"/>
            </a:lvl3pPr>
            <a:lvl4pPr lvl="3" algn="l">
              <a:lnSpc>
                <a:spcPct val="115000"/>
              </a:lnSpc>
              <a:spcBef>
                <a:spcPts val="800"/>
              </a:spcBef>
              <a:spcAft>
                <a:spcPts val="0"/>
              </a:spcAft>
              <a:buSzPts val="3000"/>
              <a:buNone/>
              <a:defRPr sz="3000"/>
            </a:lvl4pPr>
            <a:lvl5pPr lvl="4" algn="l">
              <a:lnSpc>
                <a:spcPct val="115000"/>
              </a:lnSpc>
              <a:spcBef>
                <a:spcPts val="800"/>
              </a:spcBef>
              <a:spcAft>
                <a:spcPts val="0"/>
              </a:spcAft>
              <a:buSzPts val="3000"/>
              <a:buNone/>
              <a:defRPr sz="3000"/>
            </a:lvl5pPr>
            <a:lvl6pPr lvl="5" algn="l">
              <a:lnSpc>
                <a:spcPct val="115000"/>
              </a:lnSpc>
              <a:spcBef>
                <a:spcPts val="800"/>
              </a:spcBef>
              <a:spcAft>
                <a:spcPts val="0"/>
              </a:spcAft>
              <a:buSzPts val="3000"/>
              <a:buNone/>
              <a:defRPr sz="3000"/>
            </a:lvl6pPr>
            <a:lvl7pPr lvl="6" algn="l">
              <a:lnSpc>
                <a:spcPct val="115000"/>
              </a:lnSpc>
              <a:spcBef>
                <a:spcPts val="800"/>
              </a:spcBef>
              <a:spcAft>
                <a:spcPts val="0"/>
              </a:spcAft>
              <a:buSzPts val="3000"/>
              <a:buNone/>
              <a:defRPr sz="3000"/>
            </a:lvl7pPr>
            <a:lvl8pPr lvl="7" algn="l">
              <a:lnSpc>
                <a:spcPct val="115000"/>
              </a:lnSpc>
              <a:spcBef>
                <a:spcPts val="800"/>
              </a:spcBef>
              <a:spcAft>
                <a:spcPts val="0"/>
              </a:spcAft>
              <a:buSzPts val="3000"/>
              <a:buNone/>
              <a:defRPr sz="3000"/>
            </a:lvl8pPr>
            <a:lvl9pPr lvl="8" algn="l">
              <a:lnSpc>
                <a:spcPct val="115000"/>
              </a:lnSpc>
              <a:spcBef>
                <a:spcPts val="800"/>
              </a:spcBef>
              <a:spcAft>
                <a:spcPts val="800"/>
              </a:spcAft>
              <a:buSzPts val="3000"/>
              <a:buNone/>
              <a:defRPr sz="3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1"/>
        </a:solidFill>
      </p:bgPr>
    </p:bg>
    <p:spTree>
      <p:nvGrpSpPr>
        <p:cNvPr id="107" name="Shape 107"/>
        <p:cNvGrpSpPr/>
        <p:nvPr/>
      </p:nvGrpSpPr>
      <p:grpSpPr>
        <a:xfrm>
          <a:off x="0" y="0"/>
          <a:ext cx="0" cy="0"/>
          <a:chOff x="0" y="0"/>
          <a:chExt cx="0" cy="0"/>
        </a:xfrm>
      </p:grpSpPr>
      <p:sp>
        <p:nvSpPr>
          <p:cNvPr id="108" name="Google Shape;108;p11"/>
          <p:cNvSpPr/>
          <p:nvPr/>
        </p:nvSpPr>
        <p:spPr>
          <a:xfrm>
            <a:off x="2500800" y="285475"/>
            <a:ext cx="4142388" cy="457254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09" name="Google Shape;109;p11"/>
          <p:cNvSpPr/>
          <p:nvPr/>
        </p:nvSpPr>
        <p:spPr>
          <a:xfrm>
            <a:off x="4239143" y="104898"/>
            <a:ext cx="665704" cy="73488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0" name="Google Shape;110;p11"/>
          <p:cNvSpPr txBox="1"/>
          <p:nvPr>
            <p:ph idx="1" type="body"/>
          </p:nvPr>
        </p:nvSpPr>
        <p:spPr>
          <a:xfrm>
            <a:off x="2753950" y="839775"/>
            <a:ext cx="3636000" cy="3636300"/>
          </a:xfrm>
          <a:prstGeom prst="rect">
            <a:avLst/>
          </a:prstGeom>
          <a:noFill/>
          <a:ln>
            <a:noFill/>
          </a:ln>
        </p:spPr>
        <p:txBody>
          <a:bodyPr anchorCtr="0" anchor="ctr" bIns="0" lIns="0" spcFirstLastPara="1" rIns="0" wrap="square" tIns="0">
            <a:noAutofit/>
          </a:bodyPr>
          <a:lstStyle>
            <a:lvl1pPr indent="-330200" lvl="0" marL="457200" algn="ctr">
              <a:lnSpc>
                <a:spcPct val="115000"/>
              </a:lnSpc>
              <a:spcBef>
                <a:spcPts val="0"/>
              </a:spcBef>
              <a:spcAft>
                <a:spcPts val="0"/>
              </a:spcAft>
              <a:buClr>
                <a:schemeClr val="lt1"/>
              </a:buClr>
              <a:buSzPts val="1600"/>
              <a:buChar char="⬢"/>
              <a:defRPr i="1">
                <a:solidFill>
                  <a:schemeClr val="lt1"/>
                </a:solidFill>
              </a:defRPr>
            </a:lvl1pPr>
            <a:lvl2pPr indent="-330200" lvl="1" marL="914400" algn="ctr">
              <a:lnSpc>
                <a:spcPct val="115000"/>
              </a:lnSpc>
              <a:spcBef>
                <a:spcPts val="800"/>
              </a:spcBef>
              <a:spcAft>
                <a:spcPts val="0"/>
              </a:spcAft>
              <a:buClr>
                <a:schemeClr val="lt1"/>
              </a:buClr>
              <a:buSzPts val="1600"/>
              <a:buChar char="⬡"/>
              <a:defRPr i="1">
                <a:solidFill>
                  <a:schemeClr val="lt1"/>
                </a:solidFill>
              </a:defRPr>
            </a:lvl2pPr>
            <a:lvl3pPr indent="-330200" lvl="2" marL="1371600" algn="ctr">
              <a:lnSpc>
                <a:spcPct val="115000"/>
              </a:lnSpc>
              <a:spcBef>
                <a:spcPts val="800"/>
              </a:spcBef>
              <a:spcAft>
                <a:spcPts val="0"/>
              </a:spcAft>
              <a:buClr>
                <a:schemeClr val="lt1"/>
              </a:buClr>
              <a:buSzPts val="1600"/>
              <a:buChar char="⬡"/>
              <a:defRPr i="1">
                <a:solidFill>
                  <a:schemeClr val="lt1"/>
                </a:solidFill>
              </a:defRPr>
            </a:lvl3pPr>
            <a:lvl4pPr indent="-381000" lvl="3" marL="1828800" algn="ctr">
              <a:lnSpc>
                <a:spcPct val="115000"/>
              </a:lnSpc>
              <a:spcBef>
                <a:spcPts val="800"/>
              </a:spcBef>
              <a:spcAft>
                <a:spcPts val="0"/>
              </a:spcAft>
              <a:buClr>
                <a:schemeClr val="lt1"/>
              </a:buClr>
              <a:buSzPts val="2400"/>
              <a:buChar char="●"/>
              <a:defRPr i="1">
                <a:solidFill>
                  <a:schemeClr val="lt1"/>
                </a:solidFill>
              </a:defRPr>
            </a:lvl4pPr>
            <a:lvl5pPr indent="-381000" lvl="4" marL="2286000" algn="ctr">
              <a:lnSpc>
                <a:spcPct val="115000"/>
              </a:lnSpc>
              <a:spcBef>
                <a:spcPts val="800"/>
              </a:spcBef>
              <a:spcAft>
                <a:spcPts val="0"/>
              </a:spcAft>
              <a:buClr>
                <a:schemeClr val="lt1"/>
              </a:buClr>
              <a:buSzPts val="2400"/>
              <a:buChar char="○"/>
              <a:defRPr i="1">
                <a:solidFill>
                  <a:schemeClr val="lt1"/>
                </a:solidFill>
              </a:defRPr>
            </a:lvl5pPr>
            <a:lvl6pPr indent="-381000" lvl="5" marL="2743200" algn="ctr">
              <a:lnSpc>
                <a:spcPct val="115000"/>
              </a:lnSpc>
              <a:spcBef>
                <a:spcPts val="800"/>
              </a:spcBef>
              <a:spcAft>
                <a:spcPts val="0"/>
              </a:spcAft>
              <a:buClr>
                <a:schemeClr val="lt1"/>
              </a:buClr>
              <a:buSzPts val="2400"/>
              <a:buChar char="■"/>
              <a:defRPr i="1">
                <a:solidFill>
                  <a:schemeClr val="lt1"/>
                </a:solidFill>
              </a:defRPr>
            </a:lvl6pPr>
            <a:lvl7pPr indent="-381000" lvl="6" marL="3200400" algn="ctr">
              <a:lnSpc>
                <a:spcPct val="115000"/>
              </a:lnSpc>
              <a:spcBef>
                <a:spcPts val="800"/>
              </a:spcBef>
              <a:spcAft>
                <a:spcPts val="0"/>
              </a:spcAft>
              <a:buClr>
                <a:schemeClr val="lt1"/>
              </a:buClr>
              <a:buSzPts val="2400"/>
              <a:buChar char="●"/>
              <a:defRPr i="1">
                <a:solidFill>
                  <a:schemeClr val="lt1"/>
                </a:solidFill>
              </a:defRPr>
            </a:lvl7pPr>
            <a:lvl8pPr indent="-381000" lvl="7" marL="3657600" algn="ctr">
              <a:lnSpc>
                <a:spcPct val="115000"/>
              </a:lnSpc>
              <a:spcBef>
                <a:spcPts val="800"/>
              </a:spcBef>
              <a:spcAft>
                <a:spcPts val="0"/>
              </a:spcAft>
              <a:buClr>
                <a:schemeClr val="lt1"/>
              </a:buClr>
              <a:buSzPts val="2400"/>
              <a:buChar char="○"/>
              <a:defRPr i="1">
                <a:solidFill>
                  <a:schemeClr val="lt1"/>
                </a:solidFill>
              </a:defRPr>
            </a:lvl8pPr>
            <a:lvl9pPr indent="-381000" lvl="8" marL="4114800" algn="ctr">
              <a:lnSpc>
                <a:spcPct val="115000"/>
              </a:lnSpc>
              <a:spcBef>
                <a:spcPts val="800"/>
              </a:spcBef>
              <a:spcAft>
                <a:spcPts val="800"/>
              </a:spcAft>
              <a:buClr>
                <a:schemeClr val="lt1"/>
              </a:buClr>
              <a:buSzPts val="2400"/>
              <a:buChar char="■"/>
              <a:defRPr i="1">
                <a:solidFill>
                  <a:schemeClr val="lt1"/>
                </a:solidFill>
              </a:defRPr>
            </a:lvl9pPr>
          </a:lstStyle>
          <a:p/>
        </p:txBody>
      </p:sp>
      <p:sp>
        <p:nvSpPr>
          <p:cNvPr id="111" name="Google Shape;111;p11"/>
          <p:cNvSpPr txBox="1"/>
          <p:nvPr/>
        </p:nvSpPr>
        <p:spPr>
          <a:xfrm>
            <a:off x="3593400" y="38419"/>
            <a:ext cx="1957200" cy="653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600"/>
              <a:buFont typeface="Arial"/>
              <a:buNone/>
            </a:pPr>
            <a:r>
              <a:rPr b="0" i="0" lang="en" sz="9600" u="none" cap="none" strike="noStrike">
                <a:solidFill>
                  <a:schemeClr val="accent1"/>
                </a:solidFill>
                <a:latin typeface="Catamaran"/>
                <a:ea typeface="Catamaran"/>
                <a:cs typeface="Catamaran"/>
                <a:sym typeface="Catamaran"/>
              </a:rPr>
              <a:t>“</a:t>
            </a:r>
            <a:endParaRPr b="0" i="0" sz="9600" u="none" cap="none" strike="noStrike">
              <a:solidFill>
                <a:schemeClr val="accent1"/>
              </a:solidFill>
              <a:latin typeface="Catamaran"/>
              <a:ea typeface="Catamaran"/>
              <a:cs typeface="Catamaran"/>
              <a:sym typeface="Catamaran"/>
            </a:endParaRPr>
          </a:p>
        </p:txBody>
      </p:sp>
      <p:sp>
        <p:nvSpPr>
          <p:cNvPr id="112" name="Google Shape;112;p1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sp>
        <p:nvSpPr>
          <p:cNvPr id="113" name="Google Shape;113;p11"/>
          <p:cNvSpPr/>
          <p:nvPr/>
        </p:nvSpPr>
        <p:spPr>
          <a:xfrm rot="10800000">
            <a:off x="6914577"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4" name="Google Shape;114;p11"/>
          <p:cNvSpPr/>
          <p:nvPr/>
        </p:nvSpPr>
        <p:spPr>
          <a:xfrm rot="10800000">
            <a:off x="2189989" y="-3"/>
            <a:ext cx="2002536" cy="734878"/>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5" name="Google Shape;115;p11"/>
          <p:cNvSpPr/>
          <p:nvPr/>
        </p:nvSpPr>
        <p:spPr>
          <a:xfrm>
            <a:off x="1609650"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6" name="Google Shape;116;p11"/>
          <p:cNvSpPr/>
          <p:nvPr/>
        </p:nvSpPr>
        <p:spPr>
          <a:xfrm>
            <a:off x="7591188" y="4039228"/>
            <a:ext cx="2001186" cy="1104224"/>
          </a:xfrm>
          <a:custGeom>
            <a:rect b="b" l="l" r="r" t="t"/>
            <a:pathLst>
              <a:path extrusionOk="0" h="21315" w="2160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7" name="Google Shape;117;p11"/>
          <p:cNvSpPr/>
          <p:nvPr/>
        </p:nvSpPr>
        <p:spPr>
          <a:xfrm>
            <a:off x="875251" y="3108746"/>
            <a:ext cx="1238537" cy="1367251"/>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8" name="Google Shape;118;p11"/>
          <p:cNvSpPr/>
          <p:nvPr/>
        </p:nvSpPr>
        <p:spPr>
          <a:xfrm>
            <a:off x="6750099" y="2565690"/>
            <a:ext cx="1670713" cy="1844174"/>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19" name="Google Shape;119;p11"/>
          <p:cNvSpPr/>
          <p:nvPr/>
        </p:nvSpPr>
        <p:spPr>
          <a:xfrm>
            <a:off x="8078502" y="1646297"/>
            <a:ext cx="1238537" cy="136719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0" name="Google Shape;120;p11"/>
          <p:cNvSpPr/>
          <p:nvPr/>
        </p:nvSpPr>
        <p:spPr>
          <a:xfrm>
            <a:off x="-276225" y="372088"/>
            <a:ext cx="2001163" cy="220898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1" name="Google Shape;121;p11"/>
          <p:cNvSpPr/>
          <p:nvPr/>
        </p:nvSpPr>
        <p:spPr>
          <a:xfrm>
            <a:off x="6750100" y="993931"/>
            <a:ext cx="874503" cy="965303"/>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2" name="Google Shape;122;p11"/>
          <p:cNvSpPr/>
          <p:nvPr/>
        </p:nvSpPr>
        <p:spPr>
          <a:xfrm>
            <a:off x="-211075" y="4039231"/>
            <a:ext cx="874503" cy="965303"/>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9411"/>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3" name="Shape 123"/>
        <p:cNvGrpSpPr/>
        <p:nvPr/>
      </p:nvGrpSpPr>
      <p:grpSpPr>
        <a:xfrm>
          <a:off x="0" y="0"/>
          <a:ext cx="0" cy="0"/>
          <a:chOff x="0" y="0"/>
          <a:chExt cx="0" cy="0"/>
        </a:xfrm>
      </p:grpSpPr>
      <p:sp>
        <p:nvSpPr>
          <p:cNvPr id="124" name="Google Shape;124;p12"/>
          <p:cNvSpPr/>
          <p:nvPr/>
        </p:nvSpPr>
        <p:spPr>
          <a:xfrm>
            <a:off x="-45517" y="689752"/>
            <a:ext cx="624020" cy="688794"/>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25" name="Google Shape;125;p12"/>
          <p:cNvGrpSpPr/>
          <p:nvPr/>
        </p:nvGrpSpPr>
        <p:grpSpPr>
          <a:xfrm>
            <a:off x="6320991" y="-7"/>
            <a:ext cx="3630819" cy="5143499"/>
            <a:chOff x="6320991" y="-7"/>
            <a:chExt cx="3630819" cy="5143499"/>
          </a:xfrm>
        </p:grpSpPr>
        <p:sp>
          <p:nvSpPr>
            <p:cNvPr id="126" name="Google Shape;126;p12"/>
            <p:cNvSpPr/>
            <p:nvPr/>
          </p:nvSpPr>
          <p:spPr>
            <a:xfrm>
              <a:off x="6320991" y="4115782"/>
              <a:ext cx="1403568" cy="1027710"/>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7" name="Google Shape;127;p12"/>
            <p:cNvSpPr/>
            <p:nvPr/>
          </p:nvSpPr>
          <p:spPr>
            <a:xfrm>
              <a:off x="7806636" y="4115782"/>
              <a:ext cx="1403568" cy="1027710"/>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8" name="Google Shape;128;p12"/>
            <p:cNvSpPr/>
            <p:nvPr/>
          </p:nvSpPr>
          <p:spPr>
            <a:xfrm>
              <a:off x="8548210" y="260974"/>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29" name="Google Shape;129;p12"/>
            <p:cNvSpPr/>
            <p:nvPr/>
          </p:nvSpPr>
          <p:spPr>
            <a:xfrm rot="10800000">
              <a:off x="7806422" y="30"/>
              <a:ext cx="1404540" cy="515400"/>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30" name="Google Shape;130;p12"/>
            <p:cNvSpPr/>
            <p:nvPr/>
          </p:nvSpPr>
          <p:spPr>
            <a:xfrm>
              <a:off x="7806643" y="1543679"/>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31" name="Google Shape;131;p12"/>
            <p:cNvSpPr/>
            <p:nvPr/>
          </p:nvSpPr>
          <p:spPr>
            <a:xfrm>
              <a:off x="7065077" y="260974"/>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32" name="Google Shape;132;p12"/>
            <p:cNvSpPr/>
            <p:nvPr/>
          </p:nvSpPr>
          <p:spPr>
            <a:xfrm>
              <a:off x="8745616" y="1335143"/>
              <a:ext cx="835681" cy="92246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33" name="Google Shape;133;p12"/>
            <p:cNvSpPr/>
            <p:nvPr/>
          </p:nvSpPr>
          <p:spPr>
            <a:xfrm>
              <a:off x="7133773" y="3941724"/>
              <a:ext cx="507445" cy="5601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34" name="Google Shape;134;p12"/>
            <p:cNvSpPr/>
            <p:nvPr/>
          </p:nvSpPr>
          <p:spPr>
            <a:xfrm rot="10800000">
              <a:off x="7406482" y="-7"/>
              <a:ext cx="720792" cy="527782"/>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35" name="Google Shape;135;p12"/>
            <p:cNvSpPr/>
            <p:nvPr/>
          </p:nvSpPr>
          <p:spPr>
            <a:xfrm>
              <a:off x="7331887" y="2181982"/>
              <a:ext cx="962029" cy="106196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36" name="Google Shape;136;p12"/>
            <p:cNvSpPr/>
            <p:nvPr/>
          </p:nvSpPr>
          <p:spPr>
            <a:xfrm>
              <a:off x="8548210" y="2833077"/>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137" name="Google Shape;137;p12"/>
          <p:cNvSpPr txBox="1"/>
          <p:nvPr>
            <p:ph type="title"/>
          </p:nvPr>
        </p:nvSpPr>
        <p:spPr>
          <a:xfrm>
            <a:off x="779100" y="836000"/>
            <a:ext cx="60105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138" name="Google Shape;138;p12"/>
          <p:cNvSpPr txBox="1"/>
          <p:nvPr>
            <p:ph idx="1" type="body"/>
          </p:nvPr>
        </p:nvSpPr>
        <p:spPr>
          <a:xfrm>
            <a:off x="779100" y="1503550"/>
            <a:ext cx="6010500" cy="28842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800"/>
              </a:spcBef>
              <a:spcAft>
                <a:spcPts val="0"/>
              </a:spcAft>
              <a:buSzPts val="1600"/>
              <a:buChar char="⬡"/>
              <a:defRPr/>
            </a:lvl2pPr>
            <a:lvl3pPr indent="-330200" lvl="2" marL="1371600" algn="l">
              <a:lnSpc>
                <a:spcPct val="115000"/>
              </a:lnSpc>
              <a:spcBef>
                <a:spcPts val="800"/>
              </a:spcBef>
              <a:spcAft>
                <a:spcPts val="0"/>
              </a:spcAft>
              <a:buSzPts val="1600"/>
              <a:buChar char="⬡"/>
              <a:defRPr/>
            </a:lvl3pPr>
            <a:lvl4pPr indent="-381000" lvl="3" marL="1828800" algn="l">
              <a:lnSpc>
                <a:spcPct val="115000"/>
              </a:lnSpc>
              <a:spcBef>
                <a:spcPts val="800"/>
              </a:spcBef>
              <a:spcAft>
                <a:spcPts val="0"/>
              </a:spcAft>
              <a:buSzPts val="2400"/>
              <a:buChar char="●"/>
              <a:defRPr/>
            </a:lvl4pPr>
            <a:lvl5pPr indent="-381000" lvl="4" marL="2286000" algn="l">
              <a:lnSpc>
                <a:spcPct val="115000"/>
              </a:lnSpc>
              <a:spcBef>
                <a:spcPts val="800"/>
              </a:spcBef>
              <a:spcAft>
                <a:spcPts val="0"/>
              </a:spcAft>
              <a:buSzPts val="2400"/>
              <a:buChar char="○"/>
              <a:defRPr/>
            </a:lvl5pPr>
            <a:lvl6pPr indent="-381000" lvl="5" marL="2743200" algn="l">
              <a:lnSpc>
                <a:spcPct val="115000"/>
              </a:lnSpc>
              <a:spcBef>
                <a:spcPts val="800"/>
              </a:spcBef>
              <a:spcAft>
                <a:spcPts val="0"/>
              </a:spcAft>
              <a:buSzPts val="2400"/>
              <a:buChar char="■"/>
              <a:defRPr/>
            </a:lvl6pPr>
            <a:lvl7pPr indent="-381000" lvl="6" marL="3200400" algn="l">
              <a:lnSpc>
                <a:spcPct val="115000"/>
              </a:lnSpc>
              <a:spcBef>
                <a:spcPts val="800"/>
              </a:spcBef>
              <a:spcAft>
                <a:spcPts val="0"/>
              </a:spcAft>
              <a:buSzPts val="2400"/>
              <a:buChar char="●"/>
              <a:defRPr/>
            </a:lvl7pPr>
            <a:lvl8pPr indent="-381000" lvl="7" marL="3657600" algn="l">
              <a:lnSpc>
                <a:spcPct val="115000"/>
              </a:lnSpc>
              <a:spcBef>
                <a:spcPts val="800"/>
              </a:spcBef>
              <a:spcAft>
                <a:spcPts val="0"/>
              </a:spcAft>
              <a:buSzPts val="2400"/>
              <a:buChar char="○"/>
              <a:defRPr/>
            </a:lvl8pPr>
            <a:lvl9pPr indent="-381000" lvl="8" marL="4114800" algn="l">
              <a:lnSpc>
                <a:spcPct val="115000"/>
              </a:lnSpc>
              <a:spcBef>
                <a:spcPts val="800"/>
              </a:spcBef>
              <a:spcAft>
                <a:spcPts val="800"/>
              </a:spcAft>
              <a:buSzPts val="2400"/>
              <a:buChar char="■"/>
              <a:defRPr/>
            </a:lvl9pPr>
          </a:lstStyle>
          <a:p/>
        </p:txBody>
      </p:sp>
      <p:sp>
        <p:nvSpPr>
          <p:cNvPr id="139" name="Google Shape;139;p1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40" name="Shape 140"/>
        <p:cNvGrpSpPr/>
        <p:nvPr/>
      </p:nvGrpSpPr>
      <p:grpSpPr>
        <a:xfrm>
          <a:off x="0" y="0"/>
          <a:ext cx="0" cy="0"/>
          <a:chOff x="0" y="0"/>
          <a:chExt cx="0" cy="0"/>
        </a:xfrm>
      </p:grpSpPr>
      <p:sp>
        <p:nvSpPr>
          <p:cNvPr id="141" name="Google Shape;141;p13"/>
          <p:cNvSpPr/>
          <p:nvPr/>
        </p:nvSpPr>
        <p:spPr>
          <a:xfrm>
            <a:off x="-45517" y="689752"/>
            <a:ext cx="624020" cy="688794"/>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42" name="Google Shape;142;p13"/>
          <p:cNvGrpSpPr/>
          <p:nvPr/>
        </p:nvGrpSpPr>
        <p:grpSpPr>
          <a:xfrm>
            <a:off x="6320991" y="-7"/>
            <a:ext cx="3630819" cy="5143499"/>
            <a:chOff x="6320991" y="-7"/>
            <a:chExt cx="3630819" cy="5143499"/>
          </a:xfrm>
        </p:grpSpPr>
        <p:sp>
          <p:nvSpPr>
            <p:cNvPr id="143" name="Google Shape;143;p13"/>
            <p:cNvSpPr/>
            <p:nvPr/>
          </p:nvSpPr>
          <p:spPr>
            <a:xfrm>
              <a:off x="6320991" y="4115782"/>
              <a:ext cx="1403568" cy="1027710"/>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4" name="Google Shape;144;p13"/>
            <p:cNvSpPr/>
            <p:nvPr/>
          </p:nvSpPr>
          <p:spPr>
            <a:xfrm>
              <a:off x="7806636" y="4115782"/>
              <a:ext cx="1403568" cy="1027710"/>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5" name="Google Shape;145;p13"/>
            <p:cNvSpPr/>
            <p:nvPr/>
          </p:nvSpPr>
          <p:spPr>
            <a:xfrm>
              <a:off x="8548210" y="260974"/>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6" name="Google Shape;146;p13"/>
            <p:cNvSpPr/>
            <p:nvPr/>
          </p:nvSpPr>
          <p:spPr>
            <a:xfrm rot="10800000">
              <a:off x="7806422" y="30"/>
              <a:ext cx="1404540" cy="515400"/>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7" name="Google Shape;147;p13"/>
            <p:cNvSpPr/>
            <p:nvPr/>
          </p:nvSpPr>
          <p:spPr>
            <a:xfrm>
              <a:off x="7806643" y="1543679"/>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8" name="Google Shape;148;p13"/>
            <p:cNvSpPr/>
            <p:nvPr/>
          </p:nvSpPr>
          <p:spPr>
            <a:xfrm>
              <a:off x="7065077" y="260974"/>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49" name="Google Shape;149;p13"/>
            <p:cNvSpPr/>
            <p:nvPr/>
          </p:nvSpPr>
          <p:spPr>
            <a:xfrm>
              <a:off x="8745616" y="1335143"/>
              <a:ext cx="835681" cy="92246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50" name="Google Shape;150;p13"/>
            <p:cNvSpPr/>
            <p:nvPr/>
          </p:nvSpPr>
          <p:spPr>
            <a:xfrm>
              <a:off x="7133773" y="3941724"/>
              <a:ext cx="507445" cy="5601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51" name="Google Shape;151;p13"/>
            <p:cNvSpPr/>
            <p:nvPr/>
          </p:nvSpPr>
          <p:spPr>
            <a:xfrm rot="10800000">
              <a:off x="7406482" y="-7"/>
              <a:ext cx="720792" cy="527782"/>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52" name="Google Shape;152;p13"/>
            <p:cNvSpPr/>
            <p:nvPr/>
          </p:nvSpPr>
          <p:spPr>
            <a:xfrm>
              <a:off x="7331887" y="2181982"/>
              <a:ext cx="962029" cy="106196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53" name="Google Shape;153;p13"/>
            <p:cNvSpPr/>
            <p:nvPr/>
          </p:nvSpPr>
          <p:spPr>
            <a:xfrm>
              <a:off x="8548210" y="2833077"/>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154" name="Google Shape;154;p13"/>
          <p:cNvSpPr txBox="1"/>
          <p:nvPr>
            <p:ph type="title"/>
          </p:nvPr>
        </p:nvSpPr>
        <p:spPr>
          <a:xfrm>
            <a:off x="779100" y="836000"/>
            <a:ext cx="60105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155" name="Google Shape;155;p13"/>
          <p:cNvSpPr txBox="1"/>
          <p:nvPr>
            <p:ph idx="1" type="body"/>
          </p:nvPr>
        </p:nvSpPr>
        <p:spPr>
          <a:xfrm>
            <a:off x="779075" y="1503550"/>
            <a:ext cx="2808300" cy="3268500"/>
          </a:xfrm>
          <a:prstGeom prst="rect">
            <a:avLst/>
          </a:prstGeom>
          <a:noFill/>
          <a:ln>
            <a:noFill/>
          </a:ln>
        </p:spPr>
        <p:txBody>
          <a:bodyPr anchorCtr="0" anchor="t" bIns="0" lIns="0" spcFirstLastPara="1" rIns="0" wrap="square" tIns="0">
            <a:noAutofit/>
          </a:bodyPr>
          <a:lstStyle>
            <a:lvl1pPr indent="-317500" lvl="0" marL="457200" algn="l">
              <a:lnSpc>
                <a:spcPct val="115000"/>
              </a:lnSpc>
              <a:spcBef>
                <a:spcPts val="0"/>
              </a:spcBef>
              <a:spcAft>
                <a:spcPts val="0"/>
              </a:spcAft>
              <a:buSzPts val="1400"/>
              <a:buChar char="⬢"/>
              <a:defRPr sz="2000"/>
            </a:lvl1pPr>
            <a:lvl2pPr indent="-317500" lvl="1" marL="914400" algn="l">
              <a:lnSpc>
                <a:spcPct val="115000"/>
              </a:lnSpc>
              <a:spcBef>
                <a:spcPts val="800"/>
              </a:spcBef>
              <a:spcAft>
                <a:spcPts val="0"/>
              </a:spcAft>
              <a:buSzPts val="1400"/>
              <a:buChar char="⬡"/>
              <a:defRPr sz="2000"/>
            </a:lvl2pPr>
            <a:lvl3pPr indent="-317500" lvl="2" marL="1371600" algn="l">
              <a:lnSpc>
                <a:spcPct val="115000"/>
              </a:lnSpc>
              <a:spcBef>
                <a:spcPts val="800"/>
              </a:spcBef>
              <a:spcAft>
                <a:spcPts val="0"/>
              </a:spcAft>
              <a:buSzPts val="1400"/>
              <a:buChar char="⬡"/>
              <a:defRPr sz="2000"/>
            </a:lvl3pPr>
            <a:lvl4pPr indent="-355600" lvl="3" marL="1828800" algn="l">
              <a:lnSpc>
                <a:spcPct val="115000"/>
              </a:lnSpc>
              <a:spcBef>
                <a:spcPts val="800"/>
              </a:spcBef>
              <a:spcAft>
                <a:spcPts val="0"/>
              </a:spcAft>
              <a:buSzPts val="2000"/>
              <a:buChar char="●"/>
              <a:defRPr sz="2000"/>
            </a:lvl4pPr>
            <a:lvl5pPr indent="-355600" lvl="4" marL="2286000" algn="l">
              <a:lnSpc>
                <a:spcPct val="115000"/>
              </a:lnSpc>
              <a:spcBef>
                <a:spcPts val="800"/>
              </a:spcBef>
              <a:spcAft>
                <a:spcPts val="0"/>
              </a:spcAft>
              <a:buSzPts val="2000"/>
              <a:buChar char="○"/>
              <a:defRPr sz="2000"/>
            </a:lvl5pPr>
            <a:lvl6pPr indent="-355600" lvl="5" marL="2743200" algn="l">
              <a:lnSpc>
                <a:spcPct val="115000"/>
              </a:lnSpc>
              <a:spcBef>
                <a:spcPts val="800"/>
              </a:spcBef>
              <a:spcAft>
                <a:spcPts val="0"/>
              </a:spcAft>
              <a:buSzPts val="2000"/>
              <a:buChar char="■"/>
              <a:defRPr sz="2000"/>
            </a:lvl6pPr>
            <a:lvl7pPr indent="-355600" lvl="6" marL="3200400" algn="l">
              <a:lnSpc>
                <a:spcPct val="115000"/>
              </a:lnSpc>
              <a:spcBef>
                <a:spcPts val="800"/>
              </a:spcBef>
              <a:spcAft>
                <a:spcPts val="0"/>
              </a:spcAft>
              <a:buSzPts val="2000"/>
              <a:buChar char="●"/>
              <a:defRPr sz="2000"/>
            </a:lvl7pPr>
            <a:lvl8pPr indent="-355600" lvl="7" marL="3657600" algn="l">
              <a:lnSpc>
                <a:spcPct val="115000"/>
              </a:lnSpc>
              <a:spcBef>
                <a:spcPts val="800"/>
              </a:spcBef>
              <a:spcAft>
                <a:spcPts val="0"/>
              </a:spcAft>
              <a:buSzPts val="2000"/>
              <a:buChar char="○"/>
              <a:defRPr sz="2000"/>
            </a:lvl8pPr>
            <a:lvl9pPr indent="-355600" lvl="8" marL="4114800" algn="l">
              <a:lnSpc>
                <a:spcPct val="115000"/>
              </a:lnSpc>
              <a:spcBef>
                <a:spcPts val="800"/>
              </a:spcBef>
              <a:spcAft>
                <a:spcPts val="800"/>
              </a:spcAft>
              <a:buSzPts val="2000"/>
              <a:buChar char="■"/>
              <a:defRPr sz="2000"/>
            </a:lvl9pPr>
          </a:lstStyle>
          <a:p/>
        </p:txBody>
      </p:sp>
      <p:sp>
        <p:nvSpPr>
          <p:cNvPr id="156" name="Google Shape;156;p13"/>
          <p:cNvSpPr txBox="1"/>
          <p:nvPr>
            <p:ph idx="2" type="body"/>
          </p:nvPr>
        </p:nvSpPr>
        <p:spPr>
          <a:xfrm>
            <a:off x="3981304" y="1503550"/>
            <a:ext cx="2808300" cy="3268500"/>
          </a:xfrm>
          <a:prstGeom prst="rect">
            <a:avLst/>
          </a:prstGeom>
          <a:noFill/>
          <a:ln>
            <a:noFill/>
          </a:ln>
        </p:spPr>
        <p:txBody>
          <a:bodyPr anchorCtr="0" anchor="t" bIns="0" lIns="0" spcFirstLastPara="1" rIns="0" wrap="square" tIns="0">
            <a:noAutofit/>
          </a:bodyPr>
          <a:lstStyle>
            <a:lvl1pPr indent="-317500" lvl="0" marL="457200" algn="l">
              <a:lnSpc>
                <a:spcPct val="115000"/>
              </a:lnSpc>
              <a:spcBef>
                <a:spcPts val="0"/>
              </a:spcBef>
              <a:spcAft>
                <a:spcPts val="0"/>
              </a:spcAft>
              <a:buSzPts val="1400"/>
              <a:buChar char="⬢"/>
              <a:defRPr sz="2000"/>
            </a:lvl1pPr>
            <a:lvl2pPr indent="-317500" lvl="1" marL="914400" algn="l">
              <a:lnSpc>
                <a:spcPct val="115000"/>
              </a:lnSpc>
              <a:spcBef>
                <a:spcPts val="800"/>
              </a:spcBef>
              <a:spcAft>
                <a:spcPts val="0"/>
              </a:spcAft>
              <a:buSzPts val="1400"/>
              <a:buChar char="⬡"/>
              <a:defRPr sz="2000"/>
            </a:lvl2pPr>
            <a:lvl3pPr indent="-317500" lvl="2" marL="1371600" algn="l">
              <a:lnSpc>
                <a:spcPct val="115000"/>
              </a:lnSpc>
              <a:spcBef>
                <a:spcPts val="800"/>
              </a:spcBef>
              <a:spcAft>
                <a:spcPts val="0"/>
              </a:spcAft>
              <a:buSzPts val="1400"/>
              <a:buChar char="⬡"/>
              <a:defRPr sz="2000"/>
            </a:lvl3pPr>
            <a:lvl4pPr indent="-355600" lvl="3" marL="1828800" algn="l">
              <a:lnSpc>
                <a:spcPct val="115000"/>
              </a:lnSpc>
              <a:spcBef>
                <a:spcPts val="800"/>
              </a:spcBef>
              <a:spcAft>
                <a:spcPts val="0"/>
              </a:spcAft>
              <a:buSzPts val="2000"/>
              <a:buChar char="●"/>
              <a:defRPr sz="2000"/>
            </a:lvl4pPr>
            <a:lvl5pPr indent="-355600" lvl="4" marL="2286000" algn="l">
              <a:lnSpc>
                <a:spcPct val="115000"/>
              </a:lnSpc>
              <a:spcBef>
                <a:spcPts val="800"/>
              </a:spcBef>
              <a:spcAft>
                <a:spcPts val="0"/>
              </a:spcAft>
              <a:buSzPts val="2000"/>
              <a:buChar char="○"/>
              <a:defRPr sz="2000"/>
            </a:lvl5pPr>
            <a:lvl6pPr indent="-355600" lvl="5" marL="2743200" algn="l">
              <a:lnSpc>
                <a:spcPct val="115000"/>
              </a:lnSpc>
              <a:spcBef>
                <a:spcPts val="800"/>
              </a:spcBef>
              <a:spcAft>
                <a:spcPts val="0"/>
              </a:spcAft>
              <a:buSzPts val="2000"/>
              <a:buChar char="■"/>
              <a:defRPr sz="2000"/>
            </a:lvl6pPr>
            <a:lvl7pPr indent="-355600" lvl="6" marL="3200400" algn="l">
              <a:lnSpc>
                <a:spcPct val="115000"/>
              </a:lnSpc>
              <a:spcBef>
                <a:spcPts val="800"/>
              </a:spcBef>
              <a:spcAft>
                <a:spcPts val="0"/>
              </a:spcAft>
              <a:buSzPts val="2000"/>
              <a:buChar char="●"/>
              <a:defRPr sz="2000"/>
            </a:lvl7pPr>
            <a:lvl8pPr indent="-355600" lvl="7" marL="3657600" algn="l">
              <a:lnSpc>
                <a:spcPct val="115000"/>
              </a:lnSpc>
              <a:spcBef>
                <a:spcPts val="800"/>
              </a:spcBef>
              <a:spcAft>
                <a:spcPts val="0"/>
              </a:spcAft>
              <a:buSzPts val="2000"/>
              <a:buChar char="○"/>
              <a:defRPr sz="2000"/>
            </a:lvl8pPr>
            <a:lvl9pPr indent="-355600" lvl="8" marL="4114800" algn="l">
              <a:lnSpc>
                <a:spcPct val="115000"/>
              </a:lnSpc>
              <a:spcBef>
                <a:spcPts val="800"/>
              </a:spcBef>
              <a:spcAft>
                <a:spcPts val="800"/>
              </a:spcAft>
              <a:buSzPts val="2000"/>
              <a:buChar char="■"/>
              <a:defRPr sz="2000"/>
            </a:lvl9pPr>
          </a:lstStyle>
          <a:p/>
        </p:txBody>
      </p:sp>
      <p:sp>
        <p:nvSpPr>
          <p:cNvPr id="157" name="Google Shape;157;p1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58" name="Shape 158"/>
        <p:cNvGrpSpPr/>
        <p:nvPr/>
      </p:nvGrpSpPr>
      <p:grpSpPr>
        <a:xfrm>
          <a:off x="0" y="0"/>
          <a:ext cx="0" cy="0"/>
          <a:chOff x="0" y="0"/>
          <a:chExt cx="0" cy="0"/>
        </a:xfrm>
      </p:grpSpPr>
      <p:sp>
        <p:nvSpPr>
          <p:cNvPr id="159" name="Google Shape;159;p14"/>
          <p:cNvSpPr/>
          <p:nvPr/>
        </p:nvSpPr>
        <p:spPr>
          <a:xfrm>
            <a:off x="-45517" y="689752"/>
            <a:ext cx="624020" cy="688794"/>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nvGrpSpPr>
          <p:cNvPr id="160" name="Google Shape;160;p14"/>
          <p:cNvGrpSpPr/>
          <p:nvPr/>
        </p:nvGrpSpPr>
        <p:grpSpPr>
          <a:xfrm>
            <a:off x="6320991" y="-7"/>
            <a:ext cx="3630819" cy="5143499"/>
            <a:chOff x="6320991" y="-7"/>
            <a:chExt cx="3630819" cy="5143499"/>
          </a:xfrm>
        </p:grpSpPr>
        <p:sp>
          <p:nvSpPr>
            <p:cNvPr id="161" name="Google Shape;161;p14"/>
            <p:cNvSpPr/>
            <p:nvPr/>
          </p:nvSpPr>
          <p:spPr>
            <a:xfrm>
              <a:off x="6320991" y="4115782"/>
              <a:ext cx="1403568" cy="1027710"/>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2" name="Google Shape;162;p14"/>
            <p:cNvSpPr/>
            <p:nvPr/>
          </p:nvSpPr>
          <p:spPr>
            <a:xfrm>
              <a:off x="7806636" y="4115782"/>
              <a:ext cx="1403568" cy="1027710"/>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3" name="Google Shape;163;p14"/>
            <p:cNvSpPr/>
            <p:nvPr/>
          </p:nvSpPr>
          <p:spPr>
            <a:xfrm>
              <a:off x="8548210" y="260974"/>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4" name="Google Shape;164;p14"/>
            <p:cNvSpPr/>
            <p:nvPr/>
          </p:nvSpPr>
          <p:spPr>
            <a:xfrm rot="10800000">
              <a:off x="7806422" y="30"/>
              <a:ext cx="1404540" cy="515400"/>
            </a:xfrm>
            <a:custGeom>
              <a:rect b="b" l="l" r="r" t="t"/>
              <a:pathLst>
                <a:path extrusionOk="0" h="21175" w="2160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5" name="Google Shape;165;p14"/>
            <p:cNvSpPr/>
            <p:nvPr/>
          </p:nvSpPr>
          <p:spPr>
            <a:xfrm>
              <a:off x="7806643" y="1543679"/>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6" name="Google Shape;166;p14"/>
            <p:cNvSpPr/>
            <p:nvPr/>
          </p:nvSpPr>
          <p:spPr>
            <a:xfrm>
              <a:off x="7065077" y="260974"/>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7" name="Google Shape;167;p14"/>
            <p:cNvSpPr/>
            <p:nvPr/>
          </p:nvSpPr>
          <p:spPr>
            <a:xfrm>
              <a:off x="8745616" y="1335143"/>
              <a:ext cx="835681" cy="922460"/>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8" name="Google Shape;168;p14"/>
            <p:cNvSpPr/>
            <p:nvPr/>
          </p:nvSpPr>
          <p:spPr>
            <a:xfrm>
              <a:off x="7133773" y="3941724"/>
              <a:ext cx="507445" cy="560158"/>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69" name="Google Shape;169;p14"/>
            <p:cNvSpPr/>
            <p:nvPr/>
          </p:nvSpPr>
          <p:spPr>
            <a:xfrm rot="10800000">
              <a:off x="7406482" y="-7"/>
              <a:ext cx="720792" cy="527782"/>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70" name="Google Shape;170;p14"/>
            <p:cNvSpPr/>
            <p:nvPr/>
          </p:nvSpPr>
          <p:spPr>
            <a:xfrm>
              <a:off x="7331887" y="2181982"/>
              <a:ext cx="962029" cy="106196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4509"/>
              </a:srgb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171" name="Google Shape;171;p14"/>
            <p:cNvSpPr/>
            <p:nvPr/>
          </p:nvSpPr>
          <p:spPr>
            <a:xfrm>
              <a:off x="8548210" y="2833077"/>
              <a:ext cx="1403600" cy="1549387"/>
            </a:xfrm>
            <a:custGeom>
              <a:rect b="b" l="l" r="r" t="t"/>
              <a:pathLst>
                <a:path extrusionOk="0" h="21315" w="21598">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Arial"/>
                <a:ea typeface="Arial"/>
                <a:cs typeface="Arial"/>
                <a:sym typeface="Arial"/>
              </a:endParaRPr>
            </a:p>
          </p:txBody>
        </p:sp>
      </p:grpSp>
      <p:sp>
        <p:nvSpPr>
          <p:cNvPr id="172" name="Google Shape;172;p14"/>
          <p:cNvSpPr txBox="1"/>
          <p:nvPr>
            <p:ph type="title"/>
          </p:nvPr>
        </p:nvSpPr>
        <p:spPr>
          <a:xfrm>
            <a:off x="779100" y="836000"/>
            <a:ext cx="66771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173" name="Google Shape;173;p14"/>
          <p:cNvSpPr txBox="1"/>
          <p:nvPr>
            <p:ph idx="1" type="body"/>
          </p:nvPr>
        </p:nvSpPr>
        <p:spPr>
          <a:xfrm>
            <a:off x="779100" y="1503550"/>
            <a:ext cx="2079900" cy="3268500"/>
          </a:xfrm>
          <a:prstGeom prst="rect">
            <a:avLst/>
          </a:prstGeom>
          <a:noFill/>
          <a:ln>
            <a:noFill/>
          </a:ln>
        </p:spPr>
        <p:txBody>
          <a:bodyPr anchorCtr="0" anchor="t" bIns="0" lIns="0" spcFirstLastPara="1" rIns="0" wrap="square" tIns="0">
            <a:noAutofit/>
          </a:bodyPr>
          <a:lstStyle>
            <a:lvl1pPr indent="-317500" lvl="0" marL="457200" algn="l">
              <a:lnSpc>
                <a:spcPct val="115000"/>
              </a:lnSpc>
              <a:spcBef>
                <a:spcPts val="0"/>
              </a:spcBef>
              <a:spcAft>
                <a:spcPts val="0"/>
              </a:spcAft>
              <a:buSzPts val="1400"/>
              <a:buChar char="⬢"/>
              <a:defRPr sz="1800"/>
            </a:lvl1pPr>
            <a:lvl2pPr indent="-317500" lvl="1" marL="914400" algn="l">
              <a:lnSpc>
                <a:spcPct val="115000"/>
              </a:lnSpc>
              <a:spcBef>
                <a:spcPts val="800"/>
              </a:spcBef>
              <a:spcAft>
                <a:spcPts val="0"/>
              </a:spcAft>
              <a:buSzPts val="1400"/>
              <a:buChar char="⬡"/>
              <a:defRPr sz="1800"/>
            </a:lvl2pPr>
            <a:lvl3pPr indent="-317500" lvl="2" marL="1371600" algn="l">
              <a:lnSpc>
                <a:spcPct val="115000"/>
              </a:lnSpc>
              <a:spcBef>
                <a:spcPts val="800"/>
              </a:spcBef>
              <a:spcAft>
                <a:spcPts val="0"/>
              </a:spcAft>
              <a:buSzPts val="14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174" name="Google Shape;174;p14"/>
          <p:cNvSpPr txBox="1"/>
          <p:nvPr>
            <p:ph idx="2" type="body"/>
          </p:nvPr>
        </p:nvSpPr>
        <p:spPr>
          <a:xfrm>
            <a:off x="3077669" y="1503550"/>
            <a:ext cx="2079900" cy="3268500"/>
          </a:xfrm>
          <a:prstGeom prst="rect">
            <a:avLst/>
          </a:prstGeom>
          <a:noFill/>
          <a:ln>
            <a:noFill/>
          </a:ln>
        </p:spPr>
        <p:txBody>
          <a:bodyPr anchorCtr="0" anchor="t" bIns="0" lIns="0" spcFirstLastPara="1" rIns="0" wrap="square" tIns="0">
            <a:noAutofit/>
          </a:bodyPr>
          <a:lstStyle>
            <a:lvl1pPr indent="-317500" lvl="0" marL="457200" algn="l">
              <a:lnSpc>
                <a:spcPct val="115000"/>
              </a:lnSpc>
              <a:spcBef>
                <a:spcPts val="0"/>
              </a:spcBef>
              <a:spcAft>
                <a:spcPts val="0"/>
              </a:spcAft>
              <a:buSzPts val="1400"/>
              <a:buChar char="⬢"/>
              <a:defRPr sz="1800"/>
            </a:lvl1pPr>
            <a:lvl2pPr indent="-317500" lvl="1" marL="914400" algn="l">
              <a:lnSpc>
                <a:spcPct val="115000"/>
              </a:lnSpc>
              <a:spcBef>
                <a:spcPts val="800"/>
              </a:spcBef>
              <a:spcAft>
                <a:spcPts val="0"/>
              </a:spcAft>
              <a:buSzPts val="1400"/>
              <a:buChar char="⬡"/>
              <a:defRPr sz="1800"/>
            </a:lvl2pPr>
            <a:lvl3pPr indent="-317500" lvl="2" marL="1371600" algn="l">
              <a:lnSpc>
                <a:spcPct val="115000"/>
              </a:lnSpc>
              <a:spcBef>
                <a:spcPts val="800"/>
              </a:spcBef>
              <a:spcAft>
                <a:spcPts val="0"/>
              </a:spcAft>
              <a:buSzPts val="14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175" name="Google Shape;175;p14"/>
          <p:cNvSpPr txBox="1"/>
          <p:nvPr>
            <p:ph idx="3" type="body"/>
          </p:nvPr>
        </p:nvSpPr>
        <p:spPr>
          <a:xfrm>
            <a:off x="5376238" y="1503550"/>
            <a:ext cx="2079900" cy="3268500"/>
          </a:xfrm>
          <a:prstGeom prst="rect">
            <a:avLst/>
          </a:prstGeom>
          <a:noFill/>
          <a:ln>
            <a:noFill/>
          </a:ln>
        </p:spPr>
        <p:txBody>
          <a:bodyPr anchorCtr="0" anchor="t" bIns="0" lIns="0" spcFirstLastPara="1" rIns="0" wrap="square" tIns="0">
            <a:noAutofit/>
          </a:bodyPr>
          <a:lstStyle>
            <a:lvl1pPr indent="-317500" lvl="0" marL="457200" algn="l">
              <a:lnSpc>
                <a:spcPct val="115000"/>
              </a:lnSpc>
              <a:spcBef>
                <a:spcPts val="0"/>
              </a:spcBef>
              <a:spcAft>
                <a:spcPts val="0"/>
              </a:spcAft>
              <a:buSzPts val="1400"/>
              <a:buChar char="⬢"/>
              <a:defRPr sz="1800"/>
            </a:lvl1pPr>
            <a:lvl2pPr indent="-317500" lvl="1" marL="914400" algn="l">
              <a:lnSpc>
                <a:spcPct val="115000"/>
              </a:lnSpc>
              <a:spcBef>
                <a:spcPts val="800"/>
              </a:spcBef>
              <a:spcAft>
                <a:spcPts val="0"/>
              </a:spcAft>
              <a:buSzPts val="1400"/>
              <a:buChar char="⬡"/>
              <a:defRPr sz="1800"/>
            </a:lvl2pPr>
            <a:lvl3pPr indent="-317500" lvl="2" marL="1371600" algn="l">
              <a:lnSpc>
                <a:spcPct val="115000"/>
              </a:lnSpc>
              <a:spcBef>
                <a:spcPts val="800"/>
              </a:spcBef>
              <a:spcAft>
                <a:spcPts val="0"/>
              </a:spcAft>
              <a:buSzPts val="14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176" name="Google Shape;176;p1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779100" y="836000"/>
            <a:ext cx="6010500" cy="3963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1pPr>
            <a:lvl2pPr lvl="1"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2pPr>
            <a:lvl3pPr lvl="2"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3pPr>
            <a:lvl4pPr lvl="3"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4pPr>
            <a:lvl5pPr lvl="4"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5pPr>
            <a:lvl6pPr lvl="5"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6pPr>
            <a:lvl7pPr lvl="6"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7pPr>
            <a:lvl8pPr lvl="7"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8pPr>
            <a:lvl9pPr lvl="8" marR="0" rtl="0" algn="l">
              <a:lnSpc>
                <a:spcPct val="90000"/>
              </a:lnSpc>
              <a:spcBef>
                <a:spcPts val="0"/>
              </a:spcBef>
              <a:spcAft>
                <a:spcPts val="0"/>
              </a:spcAft>
              <a:buClr>
                <a:schemeClr val="accent1"/>
              </a:buClr>
              <a:buSzPts val="3200"/>
              <a:buFont typeface="Catamaran"/>
              <a:buNone/>
              <a:defRPr b="1" i="0" sz="3200" u="none" cap="none" strike="noStrike">
                <a:solidFill>
                  <a:schemeClr val="accent1"/>
                </a:solidFill>
                <a:latin typeface="Catamaran"/>
                <a:ea typeface="Catamaran"/>
                <a:cs typeface="Catamaran"/>
                <a:sym typeface="Catamaran"/>
              </a:defRPr>
            </a:lvl9pPr>
          </a:lstStyle>
          <a:p/>
        </p:txBody>
      </p:sp>
      <p:sp>
        <p:nvSpPr>
          <p:cNvPr id="7" name="Google Shape;7;p6"/>
          <p:cNvSpPr txBox="1"/>
          <p:nvPr>
            <p:ph idx="1" type="body"/>
          </p:nvPr>
        </p:nvSpPr>
        <p:spPr>
          <a:xfrm>
            <a:off x="779100" y="1503550"/>
            <a:ext cx="6010500" cy="2884200"/>
          </a:xfrm>
          <a:prstGeom prst="rect">
            <a:avLst/>
          </a:prstGeom>
          <a:noFill/>
          <a:ln>
            <a:noFill/>
          </a:ln>
        </p:spPr>
        <p:txBody>
          <a:bodyPr anchorCtr="0" anchor="t" bIns="0" lIns="0" spcFirstLastPara="1" rIns="0" wrap="square" tIns="0">
            <a:noAutofit/>
          </a:bodyPr>
          <a:lstStyle>
            <a:lvl1pPr indent="-330200" lvl="0" marL="457200" marR="0" rtl="0" algn="l">
              <a:lnSpc>
                <a:spcPct val="115000"/>
              </a:lnSpc>
              <a:spcBef>
                <a:spcPts val="0"/>
              </a:spcBef>
              <a:spcAft>
                <a:spcPts val="0"/>
              </a:spcAft>
              <a:buClr>
                <a:schemeClr val="accent5"/>
              </a:buClr>
              <a:buSzPts val="1600"/>
              <a:buFont typeface="Catamaran Light"/>
              <a:buChar char="⬢"/>
              <a:defRPr b="0" i="0" sz="2400" u="none" cap="none" strike="noStrike">
                <a:solidFill>
                  <a:schemeClr val="dk1"/>
                </a:solidFill>
                <a:latin typeface="Catamaran Light"/>
                <a:ea typeface="Catamaran Light"/>
                <a:cs typeface="Catamaran Light"/>
                <a:sym typeface="Catamaran Light"/>
              </a:defRPr>
            </a:lvl1pPr>
            <a:lvl2pPr indent="-330200" lvl="1" marL="914400" marR="0" rtl="0" algn="l">
              <a:lnSpc>
                <a:spcPct val="115000"/>
              </a:lnSpc>
              <a:spcBef>
                <a:spcPts val="800"/>
              </a:spcBef>
              <a:spcAft>
                <a:spcPts val="0"/>
              </a:spcAft>
              <a:buClr>
                <a:schemeClr val="accent5"/>
              </a:buClr>
              <a:buSzPts val="1600"/>
              <a:buFont typeface="Catamaran Light"/>
              <a:buChar char="⬡"/>
              <a:defRPr b="0" i="0" sz="2400" u="none" cap="none" strike="noStrike">
                <a:solidFill>
                  <a:schemeClr val="dk1"/>
                </a:solidFill>
                <a:latin typeface="Catamaran Light"/>
                <a:ea typeface="Catamaran Light"/>
                <a:cs typeface="Catamaran Light"/>
                <a:sym typeface="Catamaran Light"/>
              </a:defRPr>
            </a:lvl2pPr>
            <a:lvl3pPr indent="-330200" lvl="2" marL="1371600" marR="0" rtl="0" algn="l">
              <a:lnSpc>
                <a:spcPct val="115000"/>
              </a:lnSpc>
              <a:spcBef>
                <a:spcPts val="800"/>
              </a:spcBef>
              <a:spcAft>
                <a:spcPts val="0"/>
              </a:spcAft>
              <a:buClr>
                <a:schemeClr val="dk2"/>
              </a:buClr>
              <a:buSzPts val="1600"/>
              <a:buFont typeface="Catamaran Light"/>
              <a:buChar char="⬡"/>
              <a:defRPr b="0" i="0" sz="2400" u="none" cap="none" strike="noStrike">
                <a:solidFill>
                  <a:schemeClr val="dk1"/>
                </a:solidFill>
                <a:latin typeface="Catamaran Light"/>
                <a:ea typeface="Catamaran Light"/>
                <a:cs typeface="Catamaran Light"/>
                <a:sym typeface="Catamaran Light"/>
              </a:defRPr>
            </a:lvl3pPr>
            <a:lvl4pPr indent="-381000" lvl="3" marL="1828800" marR="0" rtl="0" algn="l">
              <a:lnSpc>
                <a:spcPct val="115000"/>
              </a:lnSpc>
              <a:spcBef>
                <a:spcPts val="800"/>
              </a:spcBef>
              <a:spcAft>
                <a:spcPts val="0"/>
              </a:spcAft>
              <a:buClr>
                <a:schemeClr val="dk1"/>
              </a:buClr>
              <a:buSzPts val="2400"/>
              <a:buFont typeface="Catamaran Light"/>
              <a:buChar char="●"/>
              <a:defRPr b="0" i="0" sz="2400" u="none" cap="none" strike="noStrike">
                <a:solidFill>
                  <a:schemeClr val="dk1"/>
                </a:solidFill>
                <a:latin typeface="Catamaran Light"/>
                <a:ea typeface="Catamaran Light"/>
                <a:cs typeface="Catamaran Light"/>
                <a:sym typeface="Catamaran Light"/>
              </a:defRPr>
            </a:lvl4pPr>
            <a:lvl5pPr indent="-381000" lvl="4" marL="2286000" marR="0" rtl="0" algn="l">
              <a:lnSpc>
                <a:spcPct val="115000"/>
              </a:lnSpc>
              <a:spcBef>
                <a:spcPts val="800"/>
              </a:spcBef>
              <a:spcAft>
                <a:spcPts val="0"/>
              </a:spcAft>
              <a:buClr>
                <a:schemeClr val="dk1"/>
              </a:buClr>
              <a:buSzPts val="2400"/>
              <a:buFont typeface="Catamaran Light"/>
              <a:buChar char="○"/>
              <a:defRPr b="0" i="0" sz="2400" u="none" cap="none" strike="noStrike">
                <a:solidFill>
                  <a:schemeClr val="dk1"/>
                </a:solidFill>
                <a:latin typeface="Catamaran Light"/>
                <a:ea typeface="Catamaran Light"/>
                <a:cs typeface="Catamaran Light"/>
                <a:sym typeface="Catamaran Light"/>
              </a:defRPr>
            </a:lvl5pPr>
            <a:lvl6pPr indent="-381000" lvl="5" marL="2743200" marR="0" rtl="0" algn="l">
              <a:lnSpc>
                <a:spcPct val="115000"/>
              </a:lnSpc>
              <a:spcBef>
                <a:spcPts val="800"/>
              </a:spcBef>
              <a:spcAft>
                <a:spcPts val="0"/>
              </a:spcAft>
              <a:buClr>
                <a:schemeClr val="dk1"/>
              </a:buClr>
              <a:buSzPts val="2400"/>
              <a:buFont typeface="Catamaran Light"/>
              <a:buChar char="■"/>
              <a:defRPr b="0" i="0" sz="2400" u="none" cap="none" strike="noStrike">
                <a:solidFill>
                  <a:schemeClr val="dk1"/>
                </a:solidFill>
                <a:latin typeface="Catamaran Light"/>
                <a:ea typeface="Catamaran Light"/>
                <a:cs typeface="Catamaran Light"/>
                <a:sym typeface="Catamaran Light"/>
              </a:defRPr>
            </a:lvl6pPr>
            <a:lvl7pPr indent="-381000" lvl="6" marL="3200400" marR="0" rtl="0" algn="l">
              <a:lnSpc>
                <a:spcPct val="115000"/>
              </a:lnSpc>
              <a:spcBef>
                <a:spcPts val="800"/>
              </a:spcBef>
              <a:spcAft>
                <a:spcPts val="0"/>
              </a:spcAft>
              <a:buClr>
                <a:schemeClr val="dk1"/>
              </a:buClr>
              <a:buSzPts val="2400"/>
              <a:buFont typeface="Catamaran Light"/>
              <a:buChar char="●"/>
              <a:defRPr b="0" i="0" sz="2400" u="none" cap="none" strike="noStrike">
                <a:solidFill>
                  <a:schemeClr val="dk1"/>
                </a:solidFill>
                <a:latin typeface="Catamaran Light"/>
                <a:ea typeface="Catamaran Light"/>
                <a:cs typeface="Catamaran Light"/>
                <a:sym typeface="Catamaran Light"/>
              </a:defRPr>
            </a:lvl7pPr>
            <a:lvl8pPr indent="-381000" lvl="7" marL="3657600" marR="0" rtl="0" algn="l">
              <a:lnSpc>
                <a:spcPct val="115000"/>
              </a:lnSpc>
              <a:spcBef>
                <a:spcPts val="800"/>
              </a:spcBef>
              <a:spcAft>
                <a:spcPts val="0"/>
              </a:spcAft>
              <a:buClr>
                <a:schemeClr val="dk1"/>
              </a:buClr>
              <a:buSzPts val="2400"/>
              <a:buFont typeface="Catamaran Light"/>
              <a:buChar char="○"/>
              <a:defRPr b="0" i="0" sz="2400" u="none" cap="none" strike="noStrike">
                <a:solidFill>
                  <a:schemeClr val="dk1"/>
                </a:solidFill>
                <a:latin typeface="Catamaran Light"/>
                <a:ea typeface="Catamaran Light"/>
                <a:cs typeface="Catamaran Light"/>
                <a:sym typeface="Catamaran Light"/>
              </a:defRPr>
            </a:lvl8pPr>
            <a:lvl9pPr indent="-381000" lvl="8" marL="4114800" marR="0" rtl="0" algn="l">
              <a:lnSpc>
                <a:spcPct val="115000"/>
              </a:lnSpc>
              <a:spcBef>
                <a:spcPts val="800"/>
              </a:spcBef>
              <a:spcAft>
                <a:spcPts val="800"/>
              </a:spcAft>
              <a:buClr>
                <a:schemeClr val="dk1"/>
              </a:buClr>
              <a:buSzPts val="2400"/>
              <a:buFont typeface="Catamaran Light"/>
              <a:buChar char="■"/>
              <a:defRPr b="0" i="0" sz="2400" u="none" cap="none" strike="noStrike">
                <a:solidFill>
                  <a:schemeClr val="dk1"/>
                </a:solidFill>
                <a:latin typeface="Catamaran Light"/>
                <a:ea typeface="Catamaran Light"/>
                <a:cs typeface="Catamaran Light"/>
                <a:sym typeface="Catamaran Light"/>
              </a:defRPr>
            </a:lvl9pPr>
          </a:lstStyle>
          <a:p/>
        </p:txBody>
      </p:sp>
      <p:sp>
        <p:nvSpPr>
          <p:cNvPr id="8" name="Google Shape;8;p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Catamaran"/>
                <a:ea typeface="Catamaran"/>
                <a:cs typeface="Catamaran"/>
                <a:sym typeface="Catamaran"/>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24.png"/><Relationship Id="rId10" Type="http://schemas.openxmlformats.org/officeDocument/2006/relationships/image" Target="../media/image27.png"/><Relationship Id="rId9" Type="http://schemas.openxmlformats.org/officeDocument/2006/relationships/image" Target="../media/image25.png"/><Relationship Id="rId5" Type="http://schemas.openxmlformats.org/officeDocument/2006/relationships/image" Target="../media/image19.png"/><Relationship Id="rId6" Type="http://schemas.openxmlformats.org/officeDocument/2006/relationships/image" Target="../media/image23.png"/><Relationship Id="rId7" Type="http://schemas.openxmlformats.org/officeDocument/2006/relationships/image" Target="../media/image29.png"/><Relationship Id="rId8"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2.jpg"/><Relationship Id="rId4" Type="http://schemas.openxmlformats.org/officeDocument/2006/relationships/image" Target="../media/image37.jpg"/><Relationship Id="rId5" Type="http://schemas.openxmlformats.org/officeDocument/2006/relationships/image" Target="../media/image33.jpg"/><Relationship Id="rId6" Type="http://schemas.openxmlformats.org/officeDocument/2006/relationships/image" Target="../media/image3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9.jpg"/><Relationship Id="rId4" Type="http://schemas.openxmlformats.org/officeDocument/2006/relationships/image" Target="../media/image41.jpg"/><Relationship Id="rId5" Type="http://schemas.openxmlformats.org/officeDocument/2006/relationships/image" Target="../media/image44.jpg"/><Relationship Id="rId6" Type="http://schemas.openxmlformats.org/officeDocument/2006/relationships/image" Target="../media/image42.jpg"/><Relationship Id="rId7" Type="http://schemas.openxmlformats.org/officeDocument/2006/relationships/image" Target="../media/image43.jpg"/><Relationship Id="rId8" Type="http://schemas.openxmlformats.org/officeDocument/2006/relationships/image" Target="../media/image4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8.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9.png"/><Relationship Id="rId7" Type="http://schemas.openxmlformats.org/officeDocument/2006/relationships/image" Target="../media/image1.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97" name="Shape 197"/>
        <p:cNvGrpSpPr/>
        <p:nvPr/>
      </p:nvGrpSpPr>
      <p:grpSpPr>
        <a:xfrm>
          <a:off x="0" y="0"/>
          <a:ext cx="0" cy="0"/>
          <a:chOff x="0" y="0"/>
          <a:chExt cx="0" cy="0"/>
        </a:xfrm>
      </p:grpSpPr>
      <p:pic>
        <p:nvPicPr>
          <p:cNvPr id="198" name="Google Shape;198;p1"/>
          <p:cNvPicPr preferRelativeResize="0"/>
          <p:nvPr/>
        </p:nvPicPr>
        <p:blipFill rotWithShape="1">
          <a:blip r:embed="rId3">
            <a:alphaModFix/>
          </a:blip>
          <a:srcRect b="-17606" l="-18221" r="-11377" t="-21031"/>
          <a:stretch/>
        </p:blipFill>
        <p:spPr>
          <a:xfrm>
            <a:off x="4410550" y="-378300"/>
            <a:ext cx="4492222" cy="4780880"/>
          </a:xfrm>
          <a:custGeom>
            <a:rect b="b" l="l" r="r" t="t"/>
            <a:pathLst>
              <a:path extrusionOk="0" h="21456" w="21598">
                <a:moveTo>
                  <a:pt x="10800" y="0"/>
                </a:moveTo>
                <a:cubicBezTo>
                  <a:pt x="10183" y="0"/>
                  <a:pt x="9567" y="144"/>
                  <a:pt x="9014" y="430"/>
                </a:cubicBezTo>
                <a:lnTo>
                  <a:pt x="1782" y="4189"/>
                </a:lnTo>
                <a:cubicBezTo>
                  <a:pt x="678" y="4763"/>
                  <a:pt x="0" y="5821"/>
                  <a:pt x="0" y="6968"/>
                </a:cubicBezTo>
                <a:lnTo>
                  <a:pt x="0" y="14485"/>
                </a:lnTo>
                <a:cubicBezTo>
                  <a:pt x="1" y="15633"/>
                  <a:pt x="681" y="16694"/>
                  <a:pt x="1786" y="17268"/>
                </a:cubicBezTo>
                <a:lnTo>
                  <a:pt x="9018" y="21026"/>
                </a:lnTo>
                <a:cubicBezTo>
                  <a:pt x="10122" y="21600"/>
                  <a:pt x="11480" y="21600"/>
                  <a:pt x="12585" y="21026"/>
                </a:cubicBezTo>
                <a:lnTo>
                  <a:pt x="19817" y="17268"/>
                </a:lnTo>
                <a:cubicBezTo>
                  <a:pt x="20922" y="16693"/>
                  <a:pt x="21600" y="15633"/>
                  <a:pt x="21599" y="14485"/>
                </a:cubicBezTo>
                <a:lnTo>
                  <a:pt x="21599" y="6968"/>
                </a:lnTo>
                <a:cubicBezTo>
                  <a:pt x="21599" y="5820"/>
                  <a:pt x="20922" y="4762"/>
                  <a:pt x="19817" y="4189"/>
                </a:cubicBezTo>
                <a:lnTo>
                  <a:pt x="12585" y="430"/>
                </a:lnTo>
                <a:cubicBezTo>
                  <a:pt x="12033" y="144"/>
                  <a:pt x="11416" y="0"/>
                  <a:pt x="10800" y="0"/>
                </a:cubicBezTo>
                <a:close/>
              </a:path>
            </a:pathLst>
          </a:custGeom>
          <a:noFill/>
          <a:ln>
            <a:noFill/>
          </a:ln>
        </p:spPr>
      </p:pic>
      <p:sp>
        <p:nvSpPr>
          <p:cNvPr id="199" name="Google Shape;199;p1"/>
          <p:cNvSpPr txBox="1"/>
          <p:nvPr>
            <p:ph type="ctrTitle"/>
          </p:nvPr>
        </p:nvSpPr>
        <p:spPr>
          <a:xfrm>
            <a:off x="298175" y="2110825"/>
            <a:ext cx="7886700" cy="1779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 sz="4200"/>
              <a:t>IMLD: </a:t>
            </a:r>
            <a:endParaRPr sz="4200"/>
          </a:p>
          <a:p>
            <a:pPr indent="0" lvl="0" marL="0" rtl="0" algn="l">
              <a:lnSpc>
                <a:spcPct val="90000"/>
              </a:lnSpc>
              <a:spcBef>
                <a:spcPts val="0"/>
              </a:spcBef>
              <a:spcAft>
                <a:spcPts val="0"/>
              </a:spcAft>
              <a:buSzPts val="4800"/>
              <a:buNone/>
            </a:pPr>
            <a:r>
              <a:rPr lang="en" sz="4200"/>
              <a:t>A Python-Based </a:t>
            </a:r>
            <a:endParaRPr sz="4200"/>
          </a:p>
          <a:p>
            <a:pPr indent="0" lvl="0" marL="0" rtl="0" algn="l">
              <a:lnSpc>
                <a:spcPct val="90000"/>
              </a:lnSpc>
              <a:spcBef>
                <a:spcPts val="0"/>
              </a:spcBef>
              <a:spcAft>
                <a:spcPts val="0"/>
              </a:spcAft>
              <a:buSzPts val="4800"/>
              <a:buNone/>
            </a:pPr>
            <a:r>
              <a:rPr lang="en" sz="4200"/>
              <a:t>Interactive Machine </a:t>
            </a:r>
            <a:endParaRPr sz="4200"/>
          </a:p>
          <a:p>
            <a:pPr indent="0" lvl="0" marL="0" rtl="0" algn="l">
              <a:lnSpc>
                <a:spcPct val="90000"/>
              </a:lnSpc>
              <a:spcBef>
                <a:spcPts val="0"/>
              </a:spcBef>
              <a:spcAft>
                <a:spcPts val="0"/>
              </a:spcAft>
              <a:buSzPts val="4800"/>
              <a:buNone/>
            </a:pPr>
            <a:r>
              <a:rPr lang="en" sz="4200"/>
              <a:t>Learning Demonstration</a:t>
            </a:r>
            <a:endParaRPr/>
          </a:p>
        </p:txBody>
      </p:sp>
      <p:sp>
        <p:nvSpPr>
          <p:cNvPr id="200" name="Google Shape;200;p1"/>
          <p:cNvSpPr txBox="1"/>
          <p:nvPr/>
        </p:nvSpPr>
        <p:spPr>
          <a:xfrm>
            <a:off x="933250" y="4174700"/>
            <a:ext cx="41790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chemeClr val="lt2"/>
                </a:solidFill>
                <a:latin typeface="EB Garamond"/>
                <a:ea typeface="EB Garamond"/>
                <a:cs typeface="EB Garamond"/>
                <a:sym typeface="EB Garamond"/>
              </a:rPr>
              <a:t>Thao Cap, Aaron Kreitzer, Matthew Miranda, Dakota Vadimsky</a:t>
            </a:r>
            <a:endParaRPr b="0" i="0" sz="1100" u="none" cap="none" strike="noStrike">
              <a:solidFill>
                <a:schemeClr val="lt2"/>
              </a:solidFill>
              <a:latin typeface="EB Garamond"/>
              <a:ea typeface="EB Garamond"/>
              <a:cs typeface="EB Garamond"/>
              <a:sym typeface="EB Garamond"/>
            </a:endParaRPr>
          </a:p>
          <a:p>
            <a:pPr indent="0" lvl="0" marL="0" marR="0" rtl="0" algn="ctr">
              <a:lnSpc>
                <a:spcPct val="100000"/>
              </a:lnSpc>
              <a:spcBef>
                <a:spcPts val="1200"/>
              </a:spcBef>
              <a:spcAft>
                <a:spcPts val="0"/>
              </a:spcAft>
              <a:buClr>
                <a:srgbClr val="000000"/>
              </a:buClr>
              <a:buSzPts val="1100"/>
              <a:buFont typeface="Arial"/>
              <a:buNone/>
            </a:pPr>
            <a:r>
              <a:rPr b="0" i="0" lang="en" sz="1100" u="none" cap="none" strike="noStrike">
                <a:solidFill>
                  <a:schemeClr val="lt2"/>
                </a:solidFill>
                <a:latin typeface="EB Garamond"/>
                <a:ea typeface="EB Garamond"/>
                <a:cs typeface="EB Garamond"/>
                <a:sym typeface="EB Garamond"/>
              </a:rPr>
              <a:t>Advisor: Joseph Picone &amp; Coordinator: Brian Thomson</a:t>
            </a:r>
            <a:endParaRPr b="0" i="0" sz="1100" u="none" cap="none" strike="noStrike">
              <a:solidFill>
                <a:schemeClr val="lt2"/>
              </a:solidFill>
              <a:latin typeface="EB Garamond"/>
              <a:ea typeface="EB Garamond"/>
              <a:cs typeface="EB Garamond"/>
              <a:sym typeface="EB Garamond"/>
            </a:endParaRPr>
          </a:p>
          <a:p>
            <a:pPr indent="0" lvl="0" marL="0" marR="0" rtl="0" algn="l">
              <a:lnSpc>
                <a:spcPct val="100000"/>
              </a:lnSpc>
              <a:spcBef>
                <a:spcPts val="1200"/>
              </a:spcBef>
              <a:spcAft>
                <a:spcPts val="0"/>
              </a:spcAft>
              <a:buClr>
                <a:srgbClr val="000000"/>
              </a:buClr>
              <a:buSzPts val="1100"/>
              <a:buFont typeface="Arial"/>
              <a:buNone/>
            </a:pPr>
            <a:r>
              <a:t/>
            </a:r>
            <a:endParaRPr b="0" i="0" sz="1100" u="none" cap="none" strike="noStrike">
              <a:solidFill>
                <a:srgbClr val="000000"/>
              </a:solidFill>
              <a:latin typeface="Catamaran Light"/>
              <a:ea typeface="Catamaran Light"/>
              <a:cs typeface="Catamaran Light"/>
              <a:sym typeface="Catamaran Light"/>
            </a:endParaRPr>
          </a:p>
        </p:txBody>
      </p:sp>
      <p:sp>
        <p:nvSpPr>
          <p:cNvPr id="201" name="Google Shape;201;p1"/>
          <p:cNvSpPr/>
          <p:nvPr/>
        </p:nvSpPr>
        <p:spPr>
          <a:xfrm>
            <a:off x="298175" y="1163250"/>
            <a:ext cx="991200" cy="4287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a:ea typeface="Catamaran"/>
                <a:cs typeface="Catamaran"/>
                <a:sym typeface="Catamaran"/>
              </a:rPr>
              <a:t>TEAM 45</a:t>
            </a:r>
            <a:endParaRPr b="0" i="0" sz="1400" u="none" cap="none" strike="noStrike">
              <a:solidFill>
                <a:srgbClr val="000000"/>
              </a:solidFill>
              <a:latin typeface="Catamaran"/>
              <a:ea typeface="Catamaran"/>
              <a:cs typeface="Catamaran"/>
              <a:sym typeface="Catamar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DFF"/>
        </a:solidFill>
      </p:bgPr>
    </p:bg>
    <p:spTree>
      <p:nvGrpSpPr>
        <p:cNvPr id="281" name="Shape 281"/>
        <p:cNvGrpSpPr/>
        <p:nvPr/>
      </p:nvGrpSpPr>
      <p:grpSpPr>
        <a:xfrm>
          <a:off x="0" y="0"/>
          <a:ext cx="0" cy="0"/>
          <a:chOff x="0" y="0"/>
          <a:chExt cx="0" cy="0"/>
        </a:xfrm>
      </p:grpSpPr>
      <p:sp>
        <p:nvSpPr>
          <p:cNvPr id="282" name="Google Shape;282;gfacce43788_0_2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83" name="Google Shape;283;gfacce43788_0_27"/>
          <p:cNvSpPr txBox="1"/>
          <p:nvPr>
            <p:ph idx="4294967295" type="title"/>
          </p:nvPr>
        </p:nvSpPr>
        <p:spPr>
          <a:xfrm>
            <a:off x="430850" y="214950"/>
            <a:ext cx="8598300" cy="1022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 Design Constraints</a:t>
            </a:r>
            <a:endParaRPr>
              <a:solidFill>
                <a:schemeClr val="accent6"/>
              </a:solidFill>
            </a:endParaRPr>
          </a:p>
        </p:txBody>
      </p:sp>
      <p:sp>
        <p:nvSpPr>
          <p:cNvPr id="284" name="Google Shape;284;gfacce43788_0_27"/>
          <p:cNvSpPr txBox="1"/>
          <p:nvPr/>
        </p:nvSpPr>
        <p:spPr>
          <a:xfrm>
            <a:off x="926400" y="969075"/>
            <a:ext cx="4866300" cy="372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atamaran"/>
                <a:ea typeface="Catamaran"/>
                <a:cs typeface="Catamaran"/>
                <a:sym typeface="Catamaran"/>
              </a:rPr>
              <a:t>User Interface</a:t>
            </a:r>
            <a:endParaRPr b="1" i="0" sz="2000" u="none" cap="none" strike="noStrike">
              <a:solidFill>
                <a:srgbClr val="000000"/>
              </a:solidFill>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Light"/>
                <a:ea typeface="Catamaran Light"/>
                <a:cs typeface="Catamaran Light"/>
                <a:sym typeface="Catamaran Light"/>
              </a:rPr>
              <a:t>UI Usability</a:t>
            </a:r>
            <a:endParaRPr b="0" i="0" sz="1500" u="none" cap="none" strike="noStrike">
              <a:solidFill>
                <a:srgbClr val="000000"/>
              </a:solidFill>
              <a:latin typeface="Catamaran Light"/>
              <a:ea typeface="Catamaran Light"/>
              <a:cs typeface="Catamaran Light"/>
              <a:sym typeface="Catamaran Light"/>
            </a:endParaRPr>
          </a:p>
          <a:p>
            <a:pPr indent="-323850" lvl="0" marL="457200" marR="0" rtl="0" algn="l">
              <a:lnSpc>
                <a:spcPct val="100000"/>
              </a:lnSpc>
              <a:spcBef>
                <a:spcPts val="0"/>
              </a:spcBef>
              <a:spcAft>
                <a:spcPts val="0"/>
              </a:spcAft>
              <a:buClr>
                <a:srgbClr val="000000"/>
              </a:buClr>
              <a:buSzPts val="1500"/>
              <a:buFont typeface="Catamaran Light"/>
              <a:buChar char="-"/>
            </a:pPr>
            <a:r>
              <a:rPr b="0" i="0" lang="en" sz="1500" u="none" cap="none" strike="noStrike">
                <a:solidFill>
                  <a:srgbClr val="000000"/>
                </a:solidFill>
                <a:latin typeface="Catamaran Light"/>
                <a:ea typeface="Catamaran Light"/>
                <a:cs typeface="Catamaran Light"/>
                <a:sym typeface="Catamaran Light"/>
              </a:rPr>
              <a:t>IMLD team will provide testers with a usability survey, covering metrics such as UI ease of access, learning curve, and overall usability.</a:t>
            </a:r>
            <a:endParaRPr b="0" i="0" sz="1500" u="none" cap="none" strike="noStrike">
              <a:solidFill>
                <a:srgbClr val="000000"/>
              </a:solidFill>
              <a:latin typeface="Catamaran Light"/>
              <a:ea typeface="Catamaran Light"/>
              <a:cs typeface="Catamaran Light"/>
              <a:sym typeface="Catamaran Light"/>
            </a:endParaRPr>
          </a:p>
          <a:p>
            <a:pPr indent="-323850" lvl="0" marL="457200" marR="0" rtl="0" algn="l">
              <a:lnSpc>
                <a:spcPct val="100000"/>
              </a:lnSpc>
              <a:spcBef>
                <a:spcPts val="0"/>
              </a:spcBef>
              <a:spcAft>
                <a:spcPts val="0"/>
              </a:spcAft>
              <a:buClr>
                <a:srgbClr val="000000"/>
              </a:buClr>
              <a:buSzPts val="1500"/>
              <a:buFont typeface="Catamaran Light"/>
              <a:buChar char="-"/>
            </a:pPr>
            <a:r>
              <a:rPr b="0" i="0" lang="en" sz="1500" u="none" cap="none" strike="noStrike">
                <a:solidFill>
                  <a:srgbClr val="000000"/>
                </a:solidFill>
                <a:latin typeface="Catamaran Light"/>
                <a:ea typeface="Catamaran Light"/>
                <a:cs typeface="Catamaran Light"/>
                <a:sym typeface="Catamaran Light"/>
              </a:rPr>
              <a:t>Each metric will be scored on a a 1-5 scale. The target score in each category of 3.5 or higher.</a:t>
            </a:r>
            <a:endParaRPr b="0" i="0" sz="15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500"/>
              <a:buFont typeface="Arial"/>
              <a:buNone/>
            </a:pPr>
            <a:r>
              <a:rPr lang="en" sz="1500">
                <a:latin typeface="Catamaran Light"/>
                <a:ea typeface="Catamaran Light"/>
                <a:cs typeface="Catamaran Light"/>
                <a:sym typeface="Catamaran Light"/>
              </a:rPr>
              <a:t>Python Dependencies</a:t>
            </a:r>
            <a:endParaRPr b="0" i="0" sz="1500" u="none" cap="none" strike="noStrike">
              <a:solidFill>
                <a:srgbClr val="000000"/>
              </a:solidFill>
              <a:latin typeface="Catamaran Light"/>
              <a:ea typeface="Catamaran Light"/>
              <a:cs typeface="Catamaran Light"/>
              <a:sym typeface="Catamaran Light"/>
            </a:endParaRPr>
          </a:p>
          <a:p>
            <a:pPr indent="-323850" lvl="0" marL="457200" marR="0" rtl="0" algn="l">
              <a:lnSpc>
                <a:spcPct val="100000"/>
              </a:lnSpc>
              <a:spcBef>
                <a:spcPts val="0"/>
              </a:spcBef>
              <a:spcAft>
                <a:spcPts val="0"/>
              </a:spcAft>
              <a:buClr>
                <a:srgbClr val="000000"/>
              </a:buClr>
              <a:buSzPts val="1500"/>
              <a:buFont typeface="Catamaran Light"/>
              <a:buChar char="-"/>
            </a:pPr>
            <a:r>
              <a:rPr b="0" i="0" lang="en" sz="1500" u="none" cap="none" strike="noStrike">
                <a:solidFill>
                  <a:srgbClr val="000000"/>
                </a:solidFill>
                <a:latin typeface="Catamaran Light"/>
                <a:ea typeface="Catamaran Light"/>
                <a:cs typeface="Catamaran Light"/>
                <a:sym typeface="Catamaran Light"/>
              </a:rPr>
              <a:t>IMLD needs to be up to date with </a:t>
            </a:r>
            <a:r>
              <a:rPr lang="en" sz="1500">
                <a:latin typeface="Catamaran Light"/>
                <a:ea typeface="Catamaran Light"/>
                <a:cs typeface="Catamaran Light"/>
                <a:sym typeface="Catamaran Light"/>
              </a:rPr>
              <a:t>all of its dependent libraries. </a:t>
            </a:r>
            <a:endParaRPr sz="1500">
              <a:latin typeface="Catamaran Light"/>
              <a:ea typeface="Catamaran Light"/>
              <a:cs typeface="Catamaran Light"/>
              <a:sym typeface="Catamaran Light"/>
            </a:endParaRPr>
          </a:p>
          <a:p>
            <a:pPr indent="-323850" lvl="0" marL="457200" marR="0" rtl="0" algn="l">
              <a:lnSpc>
                <a:spcPct val="100000"/>
              </a:lnSpc>
              <a:spcBef>
                <a:spcPts val="0"/>
              </a:spcBef>
              <a:spcAft>
                <a:spcPts val="0"/>
              </a:spcAft>
              <a:buSzPts val="1500"/>
              <a:buFont typeface="Catamaran Light"/>
              <a:buChar char="-"/>
            </a:pPr>
            <a:r>
              <a:rPr lang="en" sz="1500">
                <a:latin typeface="Catamaran Light"/>
                <a:ea typeface="Catamaran Light"/>
                <a:cs typeface="Catamaran Light"/>
                <a:sym typeface="Catamaran Light"/>
              </a:rPr>
              <a:t>A requirements text file is included with every release version which automatically downloads/updates the necessary </a:t>
            </a:r>
            <a:r>
              <a:rPr lang="en" sz="1500">
                <a:latin typeface="Catamaran Light"/>
                <a:ea typeface="Catamaran Light"/>
                <a:cs typeface="Catamaran Light"/>
                <a:sym typeface="Catamaran Light"/>
              </a:rPr>
              <a:t>libraries</a:t>
            </a:r>
            <a:r>
              <a:rPr lang="en" sz="1500">
                <a:latin typeface="Catamaran Light"/>
                <a:ea typeface="Catamaran Light"/>
                <a:cs typeface="Catamaran Light"/>
                <a:sym typeface="Catamaran Light"/>
              </a:rPr>
              <a:t> for the user.</a:t>
            </a:r>
            <a:endParaRPr sz="1500">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pic>
        <p:nvPicPr>
          <p:cNvPr id="285" name="Google Shape;285;gfacce43788_0_27"/>
          <p:cNvPicPr preferRelativeResize="0"/>
          <p:nvPr/>
        </p:nvPicPr>
        <p:blipFill>
          <a:blip r:embed="rId3">
            <a:alphaModFix/>
          </a:blip>
          <a:stretch>
            <a:fillRect/>
          </a:stretch>
        </p:blipFill>
        <p:spPr>
          <a:xfrm>
            <a:off x="6007575" y="2488725"/>
            <a:ext cx="2473000" cy="2206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DFF"/>
        </a:solidFill>
      </p:bgPr>
    </p:bg>
    <p:spTree>
      <p:nvGrpSpPr>
        <p:cNvPr id="289" name="Shape 289"/>
        <p:cNvGrpSpPr/>
        <p:nvPr/>
      </p:nvGrpSpPr>
      <p:grpSpPr>
        <a:xfrm>
          <a:off x="0" y="0"/>
          <a:ext cx="0" cy="0"/>
          <a:chOff x="0" y="0"/>
          <a:chExt cx="0" cy="0"/>
        </a:xfrm>
      </p:grpSpPr>
      <p:sp>
        <p:nvSpPr>
          <p:cNvPr id="290" name="Google Shape;290;gfacce43788_0_7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91" name="Google Shape;291;gfacce43788_0_73"/>
          <p:cNvSpPr txBox="1"/>
          <p:nvPr>
            <p:ph idx="4294967295" type="title"/>
          </p:nvPr>
        </p:nvSpPr>
        <p:spPr>
          <a:xfrm>
            <a:off x="430850" y="214950"/>
            <a:ext cx="8598300" cy="1022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 Design Constraints</a:t>
            </a:r>
            <a:endParaRPr>
              <a:solidFill>
                <a:schemeClr val="accent6"/>
              </a:solidFill>
            </a:endParaRPr>
          </a:p>
        </p:txBody>
      </p:sp>
      <p:sp>
        <p:nvSpPr>
          <p:cNvPr id="292" name="Google Shape;292;gfacce43788_0_73"/>
          <p:cNvSpPr txBox="1"/>
          <p:nvPr/>
        </p:nvSpPr>
        <p:spPr>
          <a:xfrm>
            <a:off x="357800" y="969075"/>
            <a:ext cx="8723100" cy="37257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atamaran"/>
                <a:ea typeface="Catamaran"/>
                <a:cs typeface="Catamaran"/>
                <a:sym typeface="Catamaran"/>
              </a:rPr>
              <a:t>Programming Language</a:t>
            </a:r>
            <a:endParaRPr b="1" i="0" sz="2000" u="none" cap="none" strike="noStrike">
              <a:solidFill>
                <a:srgbClr val="000000"/>
              </a:solidFill>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323850" lvl="0" marL="457200" marR="0" rtl="0" algn="l">
              <a:lnSpc>
                <a:spcPct val="100000"/>
              </a:lnSpc>
              <a:spcBef>
                <a:spcPts val="0"/>
              </a:spcBef>
              <a:spcAft>
                <a:spcPts val="0"/>
              </a:spcAft>
              <a:buClr>
                <a:srgbClr val="000000"/>
              </a:buClr>
              <a:buSzPts val="1500"/>
              <a:buFont typeface="Catamaran Light"/>
              <a:buChar char="-"/>
            </a:pPr>
            <a:r>
              <a:rPr b="0" i="0" lang="en" sz="1500" u="none" cap="none" strike="noStrike">
                <a:solidFill>
                  <a:srgbClr val="000000"/>
                </a:solidFill>
                <a:latin typeface="Catamaran Light"/>
                <a:ea typeface="Catamaran Light"/>
                <a:cs typeface="Catamaran Light"/>
                <a:sym typeface="Catamaran Light"/>
              </a:rPr>
              <a:t>IMLD code needs to pass the ISIP standard and be clean as possible. Hardcode is a hard NO</a:t>
            </a:r>
            <a:endParaRPr b="0" i="0" sz="15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pic>
        <p:nvPicPr>
          <p:cNvPr id="293" name="Google Shape;293;gfacce43788_0_73"/>
          <p:cNvPicPr preferRelativeResize="0"/>
          <p:nvPr/>
        </p:nvPicPr>
        <p:blipFill rotWithShape="1">
          <a:blip r:embed="rId3">
            <a:alphaModFix/>
          </a:blip>
          <a:srcRect b="0" l="3530" r="0" t="0"/>
          <a:stretch/>
        </p:blipFill>
        <p:spPr>
          <a:xfrm>
            <a:off x="4572500" y="2545088"/>
            <a:ext cx="4153926" cy="932525"/>
          </a:xfrm>
          <a:prstGeom prst="rect">
            <a:avLst/>
          </a:prstGeom>
          <a:noFill/>
          <a:ln>
            <a:noFill/>
          </a:ln>
        </p:spPr>
      </p:pic>
      <p:pic>
        <p:nvPicPr>
          <p:cNvPr id="294" name="Google Shape;294;gfacce43788_0_73"/>
          <p:cNvPicPr preferRelativeResize="0"/>
          <p:nvPr/>
        </p:nvPicPr>
        <p:blipFill rotWithShape="1">
          <a:blip r:embed="rId4">
            <a:alphaModFix/>
          </a:blip>
          <a:srcRect b="0" l="0" r="0" t="0"/>
          <a:stretch/>
        </p:blipFill>
        <p:spPr>
          <a:xfrm>
            <a:off x="630200" y="2325787"/>
            <a:ext cx="3645024" cy="1371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DFF"/>
        </a:solidFill>
      </p:bgPr>
    </p:bg>
    <p:spTree>
      <p:nvGrpSpPr>
        <p:cNvPr id="298" name="Shape 298"/>
        <p:cNvGrpSpPr/>
        <p:nvPr/>
      </p:nvGrpSpPr>
      <p:grpSpPr>
        <a:xfrm>
          <a:off x="0" y="0"/>
          <a:ext cx="0" cy="0"/>
          <a:chOff x="0" y="0"/>
          <a:chExt cx="0" cy="0"/>
        </a:xfrm>
      </p:grpSpPr>
      <p:sp>
        <p:nvSpPr>
          <p:cNvPr id="299" name="Google Shape;299;gfacce43788_0_8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300" name="Google Shape;300;gfacce43788_0_81"/>
          <p:cNvSpPr txBox="1"/>
          <p:nvPr>
            <p:ph idx="4294967295" type="title"/>
          </p:nvPr>
        </p:nvSpPr>
        <p:spPr>
          <a:xfrm>
            <a:off x="430850" y="214950"/>
            <a:ext cx="8598300" cy="1022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 Design Constraints</a:t>
            </a:r>
            <a:endParaRPr>
              <a:solidFill>
                <a:schemeClr val="accent6"/>
              </a:solidFill>
            </a:endParaRPr>
          </a:p>
        </p:txBody>
      </p:sp>
      <p:sp>
        <p:nvSpPr>
          <p:cNvPr id="301" name="Google Shape;301;gfacce43788_0_81"/>
          <p:cNvSpPr txBox="1"/>
          <p:nvPr/>
        </p:nvSpPr>
        <p:spPr>
          <a:xfrm>
            <a:off x="430850" y="1024150"/>
            <a:ext cx="4393200" cy="160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atamaran"/>
                <a:ea typeface="Catamaran"/>
                <a:cs typeface="Catamaran"/>
                <a:sym typeface="Catamaran"/>
              </a:rPr>
              <a:t>Portability</a:t>
            </a:r>
            <a:endParaRPr b="1" i="0" sz="2000" u="none" cap="none" strike="noStrike">
              <a:solidFill>
                <a:srgbClr val="000000"/>
              </a:solidFill>
              <a:latin typeface="Catamaran"/>
              <a:ea typeface="Catamaran"/>
              <a:cs typeface="Catamaran"/>
              <a:sym typeface="Catamaran"/>
            </a:endParaRPr>
          </a:p>
          <a:p>
            <a:pPr indent="-323850" lvl="0" marL="457200" marR="0" rtl="0" algn="l">
              <a:lnSpc>
                <a:spcPct val="100000"/>
              </a:lnSpc>
              <a:spcBef>
                <a:spcPts val="0"/>
              </a:spcBef>
              <a:spcAft>
                <a:spcPts val="0"/>
              </a:spcAft>
              <a:buClr>
                <a:srgbClr val="000000"/>
              </a:buClr>
              <a:buSzPts val="1500"/>
              <a:buFont typeface="Catamaran Light"/>
              <a:buChar char="-"/>
            </a:pPr>
            <a:r>
              <a:rPr b="0" i="0" lang="en" sz="1500" u="none" cap="none" strike="noStrike">
                <a:solidFill>
                  <a:srgbClr val="000000"/>
                </a:solidFill>
                <a:latin typeface="Catamaran Light"/>
                <a:ea typeface="Catamaran Light"/>
                <a:cs typeface="Catamaran Light"/>
                <a:sym typeface="Catamaran Light"/>
              </a:rPr>
              <a:t>Memory Requirement</a:t>
            </a:r>
            <a:endParaRPr b="0" i="0" sz="1500" u="none" cap="none" strike="noStrike">
              <a:solidFill>
                <a:srgbClr val="000000"/>
              </a:solidFill>
              <a:latin typeface="Catamaran Light"/>
              <a:ea typeface="Catamaran Light"/>
              <a:cs typeface="Catamaran Light"/>
              <a:sym typeface="Catamaran Light"/>
            </a:endParaRPr>
          </a:p>
          <a:p>
            <a:pPr indent="-323850" lvl="1" marL="914400" marR="0" rtl="0" algn="l">
              <a:lnSpc>
                <a:spcPct val="100000"/>
              </a:lnSpc>
              <a:spcBef>
                <a:spcPts val="0"/>
              </a:spcBef>
              <a:spcAft>
                <a:spcPts val="0"/>
              </a:spcAft>
              <a:buClr>
                <a:srgbClr val="000000"/>
              </a:buClr>
              <a:buSzPts val="1500"/>
              <a:buFont typeface="Catamaran Light"/>
              <a:buChar char="-"/>
            </a:pPr>
            <a:r>
              <a:rPr b="0" i="0" lang="en" sz="1500" u="none" cap="none" strike="noStrike">
                <a:solidFill>
                  <a:srgbClr val="000000"/>
                </a:solidFill>
                <a:latin typeface="Catamaran Light"/>
                <a:ea typeface="Catamaran Light"/>
                <a:cs typeface="Catamaran Light"/>
                <a:sym typeface="Catamaran Light"/>
              </a:rPr>
              <a:t>We have ensured that all release packages of IMLD, including sample datasets, be under 15MB in size.</a:t>
            </a:r>
            <a:endParaRPr b="0" i="0" sz="15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sp>
        <p:nvSpPr>
          <p:cNvPr id="302" name="Google Shape;302;gfacce43788_0_81"/>
          <p:cNvSpPr txBox="1"/>
          <p:nvPr/>
        </p:nvSpPr>
        <p:spPr>
          <a:xfrm>
            <a:off x="5411875" y="3555225"/>
            <a:ext cx="3068700" cy="125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Light"/>
                <a:ea typeface="Catamaran Light"/>
                <a:cs typeface="Catamaran Light"/>
                <a:sym typeface="Catamaran Light"/>
              </a:rPr>
              <a:t>Processor Requirement</a:t>
            </a:r>
            <a:endParaRPr b="0" i="0" sz="1400" u="none" cap="none" strike="noStrike">
              <a:solidFill>
                <a:srgbClr val="000000"/>
              </a:solidFill>
              <a:latin typeface="Catamaran Light"/>
              <a:ea typeface="Catamaran Light"/>
              <a:cs typeface="Catamaran Light"/>
              <a:sym typeface="Catamaran Light"/>
            </a:endParaRPr>
          </a:p>
          <a:p>
            <a:pPr indent="-317500" lvl="0" marL="457200" marR="0" rtl="0" algn="l">
              <a:lnSpc>
                <a:spcPct val="100000"/>
              </a:lnSpc>
              <a:spcBef>
                <a:spcPts val="0"/>
              </a:spcBef>
              <a:spcAft>
                <a:spcPts val="0"/>
              </a:spcAft>
              <a:buClr>
                <a:srgbClr val="000000"/>
              </a:buClr>
              <a:buSzPts val="1400"/>
              <a:buFont typeface="Catamaran Light"/>
              <a:buChar char="-"/>
            </a:pPr>
            <a:r>
              <a:rPr b="0" i="0" lang="en" sz="1400" u="none" cap="none" strike="noStrike">
                <a:solidFill>
                  <a:srgbClr val="000000"/>
                </a:solidFill>
                <a:latin typeface="Catamaran Light"/>
                <a:ea typeface="Catamaran Light"/>
                <a:cs typeface="Catamaran Light"/>
                <a:sym typeface="Catamaran Light"/>
              </a:rPr>
              <a:t>Through code re-formatting, we have reduced the memory usage of IMLD by a small, but non-negligible, margin</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pic>
        <p:nvPicPr>
          <p:cNvPr id="303" name="Google Shape;303;gfacce43788_0_81" title="Chart"/>
          <p:cNvPicPr preferRelativeResize="0"/>
          <p:nvPr/>
        </p:nvPicPr>
        <p:blipFill rotWithShape="1">
          <a:blip r:embed="rId3">
            <a:alphaModFix/>
          </a:blip>
          <a:srcRect b="0" l="0" r="0" t="0"/>
          <a:stretch/>
        </p:blipFill>
        <p:spPr>
          <a:xfrm>
            <a:off x="641450" y="2348875"/>
            <a:ext cx="3971999" cy="2654226"/>
          </a:xfrm>
          <a:prstGeom prst="rect">
            <a:avLst/>
          </a:prstGeom>
          <a:noFill/>
          <a:ln cap="flat" cmpd="sng" w="9525">
            <a:solidFill>
              <a:schemeClr val="dk2"/>
            </a:solidFill>
            <a:prstDash val="solid"/>
            <a:round/>
            <a:headEnd len="sm" w="sm" type="none"/>
            <a:tailEnd len="sm" w="sm" type="none"/>
          </a:ln>
        </p:spPr>
      </p:pic>
      <p:pic>
        <p:nvPicPr>
          <p:cNvPr id="304" name="Google Shape;304;gfacce43788_0_81" title="Chart"/>
          <p:cNvPicPr preferRelativeResize="0"/>
          <p:nvPr/>
        </p:nvPicPr>
        <p:blipFill rotWithShape="1">
          <a:blip r:embed="rId4">
            <a:alphaModFix/>
          </a:blip>
          <a:srcRect b="3673" l="2571" r="2891" t="5159"/>
          <a:stretch/>
        </p:blipFill>
        <p:spPr>
          <a:xfrm>
            <a:off x="4749625" y="1024150"/>
            <a:ext cx="4393200" cy="26194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DFF"/>
        </a:solidFill>
      </p:bgPr>
    </p:bg>
    <p:spTree>
      <p:nvGrpSpPr>
        <p:cNvPr id="308" name="Shape 308"/>
        <p:cNvGrpSpPr/>
        <p:nvPr/>
      </p:nvGrpSpPr>
      <p:grpSpPr>
        <a:xfrm>
          <a:off x="0" y="0"/>
          <a:ext cx="0" cy="0"/>
          <a:chOff x="0" y="0"/>
          <a:chExt cx="0" cy="0"/>
        </a:xfrm>
      </p:grpSpPr>
      <p:sp>
        <p:nvSpPr>
          <p:cNvPr id="309" name="Google Shape;309;g123eacd5dd1_0_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310" name="Google Shape;310;g123eacd5dd1_0_4"/>
          <p:cNvSpPr txBox="1"/>
          <p:nvPr>
            <p:ph idx="4294967295" type="title"/>
          </p:nvPr>
        </p:nvSpPr>
        <p:spPr>
          <a:xfrm>
            <a:off x="430850" y="214950"/>
            <a:ext cx="8598300" cy="1022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 Design Constraints</a:t>
            </a:r>
            <a:endParaRPr>
              <a:solidFill>
                <a:schemeClr val="accent6"/>
              </a:solidFill>
            </a:endParaRPr>
          </a:p>
        </p:txBody>
      </p:sp>
      <p:sp>
        <p:nvSpPr>
          <p:cNvPr id="311" name="Google Shape;311;g123eacd5dd1_0_4"/>
          <p:cNvSpPr txBox="1"/>
          <p:nvPr/>
        </p:nvSpPr>
        <p:spPr>
          <a:xfrm>
            <a:off x="374700" y="1134225"/>
            <a:ext cx="3499800" cy="222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atamaran"/>
                <a:ea typeface="Catamaran"/>
                <a:cs typeface="Catamaran"/>
                <a:sym typeface="Catamaran"/>
              </a:rPr>
              <a:t>Portability</a:t>
            </a:r>
            <a:endParaRPr b="1" i="0" sz="2000" u="none" cap="none" strike="noStrike">
              <a:solidFill>
                <a:srgbClr val="000000"/>
              </a:solidFill>
              <a:latin typeface="Catamaran"/>
              <a:ea typeface="Catamaran"/>
              <a:cs typeface="Catamaran"/>
              <a:sym typeface="Catamaran"/>
            </a:endParaRPr>
          </a:p>
          <a:p>
            <a:pPr indent="-323850" lvl="0" marL="457200" marR="0" rtl="0" algn="l">
              <a:lnSpc>
                <a:spcPct val="100000"/>
              </a:lnSpc>
              <a:spcBef>
                <a:spcPts val="0"/>
              </a:spcBef>
              <a:spcAft>
                <a:spcPts val="0"/>
              </a:spcAft>
              <a:buClr>
                <a:srgbClr val="000000"/>
              </a:buClr>
              <a:buSzPts val="1500"/>
              <a:buFont typeface="Catamaran Light"/>
              <a:buChar char="-"/>
            </a:pPr>
            <a:r>
              <a:rPr lang="en" sz="1500">
                <a:latin typeface="Catamaran Light"/>
                <a:ea typeface="Catamaran Light"/>
                <a:cs typeface="Catamaran Light"/>
                <a:sym typeface="Catamaran Light"/>
              </a:rPr>
              <a:t>Time Requirement</a:t>
            </a:r>
            <a:endParaRPr sz="1500">
              <a:latin typeface="Catamaran Light"/>
              <a:ea typeface="Catamaran Light"/>
              <a:cs typeface="Catamaran Light"/>
              <a:sym typeface="Catamaran Light"/>
            </a:endParaRPr>
          </a:p>
          <a:p>
            <a:pPr indent="-323850" lvl="1" marL="914400" marR="0" rtl="0" algn="l">
              <a:lnSpc>
                <a:spcPct val="100000"/>
              </a:lnSpc>
              <a:spcBef>
                <a:spcPts val="0"/>
              </a:spcBef>
              <a:spcAft>
                <a:spcPts val="0"/>
              </a:spcAft>
              <a:buSzPts val="1500"/>
              <a:buFont typeface="Catamaran Light"/>
              <a:buChar char="-"/>
            </a:pPr>
            <a:r>
              <a:rPr lang="en" sz="1500">
                <a:latin typeface="Catamaran Light"/>
                <a:ea typeface="Catamaran Light"/>
                <a:cs typeface="Catamaran Light"/>
                <a:sym typeface="Catamaran Light"/>
              </a:rPr>
              <a:t>While not technically a design constraint, we did want to find ways to limit the amount of time large operations took.</a:t>
            </a:r>
            <a:endParaRPr sz="1500">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pic>
        <p:nvPicPr>
          <p:cNvPr id="312" name="Google Shape;312;g123eacd5dd1_0_4"/>
          <p:cNvPicPr preferRelativeResize="0"/>
          <p:nvPr/>
        </p:nvPicPr>
        <p:blipFill>
          <a:blip r:embed="rId3">
            <a:alphaModFix/>
          </a:blip>
          <a:stretch>
            <a:fillRect/>
          </a:stretch>
        </p:blipFill>
        <p:spPr>
          <a:xfrm>
            <a:off x="3950024" y="1237358"/>
            <a:ext cx="5079125" cy="30528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DFF"/>
        </a:solidFill>
      </p:bgPr>
    </p:bg>
    <p:spTree>
      <p:nvGrpSpPr>
        <p:cNvPr id="316" name="Shape 316"/>
        <p:cNvGrpSpPr/>
        <p:nvPr/>
      </p:nvGrpSpPr>
      <p:grpSpPr>
        <a:xfrm>
          <a:off x="0" y="0"/>
          <a:ext cx="0" cy="0"/>
          <a:chOff x="0" y="0"/>
          <a:chExt cx="0" cy="0"/>
        </a:xfrm>
      </p:grpSpPr>
      <p:sp>
        <p:nvSpPr>
          <p:cNvPr id="317" name="Google Shape;317;gfacce43788_0_3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graphicFrame>
        <p:nvGraphicFramePr>
          <p:cNvPr id="318" name="Google Shape;318;gfacce43788_0_32"/>
          <p:cNvGraphicFramePr/>
          <p:nvPr/>
        </p:nvGraphicFramePr>
        <p:xfrm>
          <a:off x="992638" y="244906"/>
          <a:ext cx="3000000" cy="3000000"/>
        </p:xfrm>
        <a:graphic>
          <a:graphicData uri="http://schemas.openxmlformats.org/drawingml/2006/table">
            <a:tbl>
              <a:tblPr>
                <a:noFill/>
                <a:tableStyleId>{9DAC9D8D-770D-47C0-A64E-F8C5DF143CA1}</a:tableStyleId>
              </a:tblPr>
              <a:tblGrid>
                <a:gridCol w="1524275"/>
                <a:gridCol w="1339200"/>
                <a:gridCol w="1431750"/>
                <a:gridCol w="1431750"/>
                <a:gridCol w="1431750"/>
              </a:tblGrid>
              <a:tr h="6703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Catamaran"/>
                          <a:ea typeface="Catamaran"/>
                          <a:cs typeface="Catamaran"/>
                          <a:sym typeface="Catamaran"/>
                        </a:rPr>
                        <a:t>Priority</a:t>
                      </a:r>
                      <a:endParaRPr sz="1100" u="none" cap="none" strike="noStrike">
                        <a:solidFill>
                          <a:schemeClr val="lt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Catamaran"/>
                          <a:ea typeface="Catamaran"/>
                          <a:cs typeface="Catamaran"/>
                          <a:sym typeface="Catamaran"/>
                        </a:rPr>
                        <a:t>Requirement</a:t>
                      </a:r>
                      <a:endParaRPr sz="1100" u="none" cap="none" strike="noStrike">
                        <a:solidFill>
                          <a:schemeClr val="lt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Catamaran"/>
                          <a:ea typeface="Catamaran"/>
                          <a:cs typeface="Catamaran"/>
                          <a:sym typeface="Catamaran"/>
                        </a:rPr>
                        <a:t>Metric</a:t>
                      </a:r>
                      <a:endParaRPr sz="1100" u="none" cap="none" strike="noStrike">
                        <a:solidFill>
                          <a:schemeClr val="lt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Catamaran"/>
                          <a:ea typeface="Catamaran"/>
                          <a:cs typeface="Catamaran"/>
                          <a:sym typeface="Catamaran"/>
                        </a:rPr>
                        <a:t>Target Value</a:t>
                      </a:r>
                      <a:endParaRPr sz="1100" u="none" cap="none" strike="noStrike">
                        <a:solidFill>
                          <a:schemeClr val="lt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Catamaran"/>
                          <a:ea typeface="Catamaran"/>
                          <a:cs typeface="Catamaran"/>
                          <a:sym typeface="Catamaran"/>
                        </a:rPr>
                        <a:t>Justification</a:t>
                      </a:r>
                      <a:endParaRPr sz="1100" u="none" cap="none" strike="noStrike">
                        <a:solidFill>
                          <a:schemeClr val="lt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r>
              <a:tr h="6703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Negotiable</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User Interface</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UI Usability,</a:t>
                      </a:r>
                      <a:endParaRPr sz="1100" u="none" cap="none" strike="noStrike">
                        <a:solidFill>
                          <a:schemeClr val="dk1"/>
                        </a:solidFill>
                        <a:latin typeface="Catamaran"/>
                        <a:ea typeface="Catamaran"/>
                        <a:cs typeface="Catamaran"/>
                        <a:sym typeface="Catamaran"/>
                      </a:endParaRPr>
                    </a:p>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Ease of access,</a:t>
                      </a:r>
                      <a:endParaRPr sz="1100" u="none" cap="none" strike="noStrike">
                        <a:solidFill>
                          <a:schemeClr val="dk1"/>
                        </a:solidFill>
                        <a:latin typeface="Catamaran"/>
                        <a:ea typeface="Catamaran"/>
                        <a:cs typeface="Catamaran"/>
                        <a:sym typeface="Catamaran"/>
                      </a:endParaRPr>
                    </a:p>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Learning curve</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Average &gt;= 3.5</a:t>
                      </a:r>
                      <a:endParaRPr sz="1100" u="none" cap="none" strike="noStrike">
                        <a:solidFill>
                          <a:schemeClr val="dk1"/>
                        </a:solidFill>
                        <a:latin typeface="Catamaran"/>
                        <a:ea typeface="Catamaran"/>
                        <a:cs typeface="Catamaran"/>
                        <a:sym typeface="Catamaran"/>
                      </a:endParaRPr>
                    </a:p>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(1-5 scale)</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Advisor/ Clients</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r>
              <a:tr h="6703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Non-Negotiable</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dk1"/>
                          </a:solidFill>
                          <a:latin typeface="Catamaran"/>
                          <a:ea typeface="Catamaran"/>
                          <a:cs typeface="Catamaran"/>
                          <a:sym typeface="Catamaran"/>
                        </a:rPr>
                        <a:t>Python Dependencies</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dk1"/>
                          </a:solidFill>
                          <a:latin typeface="Catamaran"/>
                          <a:ea typeface="Catamaran"/>
                          <a:cs typeface="Catamaran"/>
                          <a:sym typeface="Catamaran"/>
                        </a:rPr>
                        <a:t>Version Number</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a:solidFill>
                            <a:schemeClr val="dk1"/>
                          </a:solidFill>
                          <a:latin typeface="Catamaran"/>
                          <a:ea typeface="Catamaran"/>
                          <a:cs typeface="Catamaran"/>
                          <a:sym typeface="Catamaran"/>
                        </a:rPr>
                        <a:t>Up-to-date</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Advisor/ Clients</a:t>
                      </a:r>
                      <a:endParaRPr sz="18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r>
              <a:tr h="6703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Non-Negotiable</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Programming Language/Practices</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Python</a:t>
                      </a:r>
                      <a:br>
                        <a:rPr lang="en" sz="1100" u="none" cap="none" strike="noStrike">
                          <a:solidFill>
                            <a:schemeClr val="dk1"/>
                          </a:solidFill>
                          <a:latin typeface="Catamaran"/>
                          <a:ea typeface="Catamaran"/>
                          <a:cs typeface="Catamaran"/>
                          <a:sym typeface="Catamaran"/>
                        </a:rPr>
                      </a:br>
                      <a:r>
                        <a:rPr lang="en" sz="1100" u="none" cap="none" strike="noStrike">
                          <a:solidFill>
                            <a:schemeClr val="dk1"/>
                          </a:solidFill>
                          <a:latin typeface="Catamaran"/>
                          <a:ea typeface="Catamaran"/>
                          <a:cs typeface="Catamaran"/>
                          <a:sym typeface="Catamaran"/>
                        </a:rPr>
                        <a:t>ISIP Standards</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Pass/Fail</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Advisor</a:t>
                      </a:r>
                      <a:endParaRPr sz="18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r>
              <a:tr h="6703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Negotiable</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Portability</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Memory Requirement</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&lt; 15 MB</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Advisor/ Clients</a:t>
                      </a:r>
                      <a:endParaRPr sz="18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r>
              <a:tr h="6703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Negotiable</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Portability</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Processor Requirement</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&lt; 6 GB</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Advisor/ Clients</a:t>
                      </a:r>
                      <a:endParaRPr sz="18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r>
            </a:tbl>
          </a:graphicData>
        </a:graphic>
      </p:graphicFrame>
      <p:sp>
        <p:nvSpPr>
          <p:cNvPr id="319" name="Google Shape;319;gfacce43788_0_32"/>
          <p:cNvSpPr txBox="1"/>
          <p:nvPr/>
        </p:nvSpPr>
        <p:spPr>
          <a:xfrm>
            <a:off x="3697350" y="4532225"/>
            <a:ext cx="2027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Light"/>
                <a:ea typeface="Catamaran Light"/>
                <a:cs typeface="Catamaran Light"/>
                <a:sym typeface="Catamaran Light"/>
              </a:rPr>
              <a:t>Design Constraints</a:t>
            </a:r>
            <a:endParaRPr b="0" i="0" sz="1400" u="none" cap="none" strike="noStrike">
              <a:solidFill>
                <a:srgbClr val="000000"/>
              </a:solidFill>
              <a:latin typeface="Catamaran Light"/>
              <a:ea typeface="Catamaran Light"/>
              <a:cs typeface="Catamaran Light"/>
              <a:sym typeface="Catamaran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CB"/>
        </a:solidFill>
      </p:bgPr>
    </p:bg>
    <p:spTree>
      <p:nvGrpSpPr>
        <p:cNvPr id="323" name="Shape 323"/>
        <p:cNvGrpSpPr/>
        <p:nvPr/>
      </p:nvGrpSpPr>
      <p:grpSpPr>
        <a:xfrm>
          <a:off x="0" y="0"/>
          <a:ext cx="0" cy="0"/>
          <a:chOff x="0" y="0"/>
          <a:chExt cx="0" cy="0"/>
        </a:xfrm>
      </p:grpSpPr>
      <p:sp>
        <p:nvSpPr>
          <p:cNvPr id="324" name="Google Shape;324;p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325" name="Google Shape;325;p3"/>
          <p:cNvSpPr txBox="1"/>
          <p:nvPr>
            <p:ph idx="4294967295" type="title"/>
          </p:nvPr>
        </p:nvSpPr>
        <p:spPr>
          <a:xfrm>
            <a:off x="430850" y="4475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ACCOMPLISHMENT</a:t>
            </a:r>
            <a:endParaRPr>
              <a:solidFill>
                <a:schemeClr val="accent6"/>
              </a:solidFill>
            </a:endParaRPr>
          </a:p>
        </p:txBody>
      </p:sp>
      <p:sp>
        <p:nvSpPr>
          <p:cNvPr id="326" name="Google Shape;326;p3"/>
          <p:cNvSpPr txBox="1"/>
          <p:nvPr/>
        </p:nvSpPr>
        <p:spPr>
          <a:xfrm>
            <a:off x="357800" y="969075"/>
            <a:ext cx="4196400" cy="325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atamaran"/>
                <a:ea typeface="Catamaran"/>
                <a:cs typeface="Catamaran"/>
                <a:sym typeface="Catamaran"/>
              </a:rPr>
              <a:t>	Evidence of engineering design</a:t>
            </a:r>
            <a:endParaRPr b="1" i="0" sz="2000" u="none" cap="none" strike="noStrike">
              <a:solidFill>
                <a:srgbClr val="000000"/>
              </a:solidFill>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tamaran"/>
                <a:ea typeface="Catamaran"/>
                <a:cs typeface="Catamaran"/>
                <a:sym typeface="Catamaran"/>
              </a:rPr>
              <a:t>Optimization process</a:t>
            </a:r>
            <a:endParaRPr b="1" i="0" sz="1500" u="none" cap="none" strike="noStrike">
              <a:solidFill>
                <a:srgbClr val="000000"/>
              </a:solidFill>
              <a:latin typeface="Catamaran"/>
              <a:ea typeface="Catamaran"/>
              <a:cs typeface="Catamaran"/>
              <a:sym typeface="Catamaran"/>
            </a:endParaRPr>
          </a:p>
          <a:p>
            <a:pPr indent="-323850" lvl="0" marL="457200" marR="0" rtl="0" algn="l">
              <a:lnSpc>
                <a:spcPct val="100000"/>
              </a:lnSpc>
              <a:spcBef>
                <a:spcPts val="0"/>
              </a:spcBef>
              <a:spcAft>
                <a:spcPts val="0"/>
              </a:spcAft>
              <a:buClr>
                <a:srgbClr val="000000"/>
              </a:buClr>
              <a:buSzPts val="1500"/>
              <a:buFont typeface="Catamaran Light"/>
              <a:buChar char="-"/>
            </a:pPr>
            <a:r>
              <a:rPr b="0" i="0" lang="en" sz="1500" u="none" cap="none" strike="noStrike">
                <a:solidFill>
                  <a:srgbClr val="000000"/>
                </a:solidFill>
                <a:latin typeface="Catamaran Light"/>
                <a:ea typeface="Catamaran Light"/>
                <a:cs typeface="Catamaran Light"/>
                <a:sym typeface="Catamaran Light"/>
              </a:rPr>
              <a:t>V1.</a:t>
            </a:r>
            <a:r>
              <a:rPr lang="en" sz="1500">
                <a:latin typeface="Catamaran Light"/>
                <a:ea typeface="Catamaran Light"/>
                <a:cs typeface="Catamaran Light"/>
                <a:sym typeface="Catamaran Light"/>
              </a:rPr>
              <a:t>7</a:t>
            </a:r>
            <a:r>
              <a:rPr b="0" i="0" lang="en" sz="1500" u="none" cap="none" strike="noStrike">
                <a:solidFill>
                  <a:srgbClr val="000000"/>
                </a:solidFill>
                <a:latin typeface="Catamaran Light"/>
                <a:ea typeface="Catamaran Light"/>
                <a:cs typeface="Catamaran Light"/>
                <a:sym typeface="Catamaran Light"/>
              </a:rPr>
              <a:t>.0 release:</a:t>
            </a:r>
            <a:endParaRPr b="0" i="0" sz="1500" u="none" cap="none" strike="noStrike">
              <a:solidFill>
                <a:srgbClr val="000000"/>
              </a:solidFill>
              <a:latin typeface="Catamaran Light"/>
              <a:ea typeface="Catamaran Light"/>
              <a:cs typeface="Catamaran Light"/>
              <a:sym typeface="Catamaran Light"/>
            </a:endParaRPr>
          </a:p>
          <a:p>
            <a:pPr indent="-323850" lvl="1" marL="914400" marR="0" rtl="0" algn="l">
              <a:lnSpc>
                <a:spcPct val="100000"/>
              </a:lnSpc>
              <a:spcBef>
                <a:spcPts val="0"/>
              </a:spcBef>
              <a:spcAft>
                <a:spcPts val="0"/>
              </a:spcAft>
              <a:buClr>
                <a:srgbClr val="000000"/>
              </a:buClr>
              <a:buSzPts val="1500"/>
              <a:buFont typeface="Catamaran Light"/>
              <a:buChar char="-"/>
            </a:pPr>
            <a:r>
              <a:rPr lang="en" sz="1500">
                <a:latin typeface="Catamaran Light"/>
                <a:ea typeface="Catamaran Light"/>
                <a:cs typeface="Catamaran Light"/>
                <a:sym typeface="Catamaran Light"/>
              </a:rPr>
              <a:t>Drastically increased speed</a:t>
            </a:r>
            <a:endParaRPr sz="1500">
              <a:latin typeface="Catamaran Light"/>
              <a:ea typeface="Catamaran Light"/>
              <a:cs typeface="Catamaran Light"/>
              <a:sym typeface="Catamaran Light"/>
            </a:endParaRPr>
          </a:p>
          <a:p>
            <a:pPr indent="-323850" lvl="1" marL="914400" marR="0" rtl="0" algn="l">
              <a:lnSpc>
                <a:spcPct val="100000"/>
              </a:lnSpc>
              <a:spcBef>
                <a:spcPts val="0"/>
              </a:spcBef>
              <a:spcAft>
                <a:spcPts val="0"/>
              </a:spcAft>
              <a:buSzPts val="1500"/>
              <a:buFont typeface="Catamaran Light"/>
              <a:buChar char="-"/>
            </a:pPr>
            <a:r>
              <a:rPr lang="en" sz="1500">
                <a:latin typeface="Catamaran Light"/>
                <a:ea typeface="Catamaran Light"/>
                <a:cs typeface="Catamaran Light"/>
                <a:sym typeface="Catamaran Light"/>
              </a:rPr>
              <a:t>Removed randomness from algorithms</a:t>
            </a:r>
            <a:endParaRPr sz="1500">
              <a:latin typeface="Catamaran Light"/>
              <a:ea typeface="Catamaran Light"/>
              <a:cs typeface="Catamaran Light"/>
              <a:sym typeface="Catamaran Light"/>
            </a:endParaRPr>
          </a:p>
          <a:p>
            <a:pPr indent="-323850" lvl="1" marL="914400" marR="0" rtl="0" algn="l">
              <a:lnSpc>
                <a:spcPct val="100000"/>
              </a:lnSpc>
              <a:spcBef>
                <a:spcPts val="0"/>
              </a:spcBef>
              <a:spcAft>
                <a:spcPts val="0"/>
              </a:spcAft>
              <a:buSzPts val="1500"/>
              <a:buFont typeface="Catamaran Light"/>
              <a:buChar char="-"/>
            </a:pPr>
            <a:r>
              <a:rPr lang="en" sz="1500">
                <a:latin typeface="Catamaran Light"/>
                <a:ea typeface="Catamaran Light"/>
                <a:cs typeface="Catamaran Light"/>
                <a:sym typeface="Catamaran Light"/>
              </a:rPr>
              <a:t>Implemented RNF, MLP algorithms</a:t>
            </a:r>
            <a:endParaRPr sz="1500">
              <a:latin typeface="Catamaran Light"/>
              <a:ea typeface="Catamaran Light"/>
              <a:cs typeface="Catamaran Light"/>
              <a:sym typeface="Catamaran Light"/>
            </a:endParaRPr>
          </a:p>
          <a:p>
            <a:pPr indent="-323850" lvl="0" marL="4572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V1.8.0 release:</a:t>
            </a:r>
            <a:endParaRPr sz="1500">
              <a:latin typeface="Catamaran Light"/>
              <a:ea typeface="Catamaran Light"/>
              <a:cs typeface="Catamaran Light"/>
              <a:sym typeface="Catamaran Light"/>
            </a:endParaRPr>
          </a:p>
          <a:p>
            <a:pPr indent="-323850" lvl="1" marL="9144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Introduced data normalization option</a:t>
            </a:r>
            <a:endParaRPr sz="1500">
              <a:latin typeface="Catamaran Light"/>
              <a:ea typeface="Catamaran Light"/>
              <a:cs typeface="Catamaran Light"/>
              <a:sym typeface="Catamaran Light"/>
            </a:endParaRPr>
          </a:p>
          <a:p>
            <a:pPr indent="-323850" lvl="1" marL="9144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Introduced progress bar</a:t>
            </a:r>
            <a:endParaRPr sz="1500">
              <a:latin typeface="Catamaran Light"/>
              <a:ea typeface="Catamaran Light"/>
              <a:cs typeface="Catamaran Light"/>
              <a:sym typeface="Catamaran Light"/>
            </a:endParaRPr>
          </a:p>
          <a:p>
            <a:pPr indent="-323850" lvl="1" marL="914400" rtl="0" algn="l">
              <a:spcBef>
                <a:spcPts val="0"/>
              </a:spcBef>
              <a:spcAft>
                <a:spcPts val="0"/>
              </a:spcAft>
              <a:buSzPts val="1500"/>
              <a:buFont typeface="Catamaran Light"/>
              <a:buChar char="-"/>
            </a:pPr>
            <a:r>
              <a:rPr lang="en" sz="1500">
                <a:latin typeface="Catamaran Light"/>
                <a:ea typeface="Catamaran Light"/>
                <a:cs typeface="Catamaran Light"/>
                <a:sym typeface="Catamaran Light"/>
              </a:rPr>
              <a:t>Added information to process log</a:t>
            </a:r>
            <a:endParaRPr sz="1500">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pic>
        <p:nvPicPr>
          <p:cNvPr id="327" name="Google Shape;327;p3"/>
          <p:cNvPicPr preferRelativeResize="0"/>
          <p:nvPr/>
        </p:nvPicPr>
        <p:blipFill rotWithShape="1">
          <a:blip r:embed="rId3">
            <a:alphaModFix/>
          </a:blip>
          <a:srcRect b="0" l="0" r="51453" t="0"/>
          <a:stretch/>
        </p:blipFill>
        <p:spPr>
          <a:xfrm>
            <a:off x="6111575" y="48050"/>
            <a:ext cx="2917701" cy="2832525"/>
          </a:xfrm>
          <a:prstGeom prst="rect">
            <a:avLst/>
          </a:prstGeom>
          <a:noFill/>
          <a:ln>
            <a:noFill/>
          </a:ln>
        </p:spPr>
      </p:pic>
      <p:pic>
        <p:nvPicPr>
          <p:cNvPr id="328" name="Google Shape;328;p3"/>
          <p:cNvPicPr preferRelativeResize="0"/>
          <p:nvPr/>
        </p:nvPicPr>
        <p:blipFill rotWithShape="1">
          <a:blip r:embed="rId3">
            <a:alphaModFix/>
          </a:blip>
          <a:srcRect b="0" l="49821" r="0" t="0"/>
          <a:stretch/>
        </p:blipFill>
        <p:spPr>
          <a:xfrm>
            <a:off x="4554200" y="2187550"/>
            <a:ext cx="3015850" cy="28325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CB"/>
        </a:solidFill>
      </p:bgPr>
    </p:bg>
    <p:spTree>
      <p:nvGrpSpPr>
        <p:cNvPr id="332" name="Shape 332"/>
        <p:cNvGrpSpPr/>
        <p:nvPr/>
      </p:nvGrpSpPr>
      <p:grpSpPr>
        <a:xfrm>
          <a:off x="0" y="0"/>
          <a:ext cx="0" cy="0"/>
          <a:chOff x="0" y="0"/>
          <a:chExt cx="0" cy="0"/>
        </a:xfrm>
      </p:grpSpPr>
      <p:sp>
        <p:nvSpPr>
          <p:cNvPr id="333" name="Google Shape;333;gfacce43788_0_14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334" name="Google Shape;334;gfacce43788_0_145"/>
          <p:cNvSpPr txBox="1"/>
          <p:nvPr>
            <p:ph idx="4294967295" type="title"/>
          </p:nvPr>
        </p:nvSpPr>
        <p:spPr>
          <a:xfrm>
            <a:off x="430850" y="4475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ACCOMPLISHMENT</a:t>
            </a:r>
            <a:endParaRPr>
              <a:solidFill>
                <a:schemeClr val="accent6"/>
              </a:solidFill>
            </a:endParaRPr>
          </a:p>
        </p:txBody>
      </p:sp>
      <p:sp>
        <p:nvSpPr>
          <p:cNvPr id="335" name="Google Shape;335;gfacce43788_0_145"/>
          <p:cNvSpPr txBox="1"/>
          <p:nvPr/>
        </p:nvSpPr>
        <p:spPr>
          <a:xfrm>
            <a:off x="357800" y="969075"/>
            <a:ext cx="4430700" cy="372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atamaran"/>
                <a:ea typeface="Catamaran"/>
                <a:cs typeface="Catamaran"/>
                <a:sym typeface="Catamaran"/>
              </a:rPr>
              <a:t>	Evidence of engineering design</a:t>
            </a:r>
            <a:endParaRPr b="1" i="0" sz="2000" u="none" cap="none" strike="noStrike">
              <a:solidFill>
                <a:srgbClr val="000000"/>
              </a:solidFill>
              <a:latin typeface="Catamaran"/>
              <a:ea typeface="Catamaran"/>
              <a:cs typeface="Catamaran"/>
              <a:sym typeface="Catamaran"/>
            </a:endParaRPr>
          </a:p>
          <a:p>
            <a:pPr indent="45720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tamaran"/>
                <a:ea typeface="Catamaran"/>
                <a:cs typeface="Catamaran"/>
                <a:sym typeface="Catamaran"/>
              </a:rPr>
              <a:t>8 Demonstration Datasets</a:t>
            </a:r>
            <a:endParaRPr b="1" i="0" sz="1500" u="none" cap="none" strike="noStrike">
              <a:solidFill>
                <a:srgbClr val="000000"/>
              </a:solidFill>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pic>
        <p:nvPicPr>
          <p:cNvPr id="336" name="Google Shape;336;gfacce43788_0_145"/>
          <p:cNvPicPr preferRelativeResize="0"/>
          <p:nvPr/>
        </p:nvPicPr>
        <p:blipFill rotWithShape="1">
          <a:blip r:embed="rId3">
            <a:alphaModFix/>
          </a:blip>
          <a:srcRect b="0" l="0" r="0" t="0"/>
          <a:stretch/>
        </p:blipFill>
        <p:spPr>
          <a:xfrm>
            <a:off x="758850" y="1618950"/>
            <a:ext cx="1735575" cy="1619225"/>
          </a:xfrm>
          <a:prstGeom prst="rect">
            <a:avLst/>
          </a:prstGeom>
          <a:noFill/>
          <a:ln>
            <a:noFill/>
          </a:ln>
        </p:spPr>
      </p:pic>
      <p:pic>
        <p:nvPicPr>
          <p:cNvPr id="337" name="Google Shape;337;gfacce43788_0_145"/>
          <p:cNvPicPr preferRelativeResize="0"/>
          <p:nvPr/>
        </p:nvPicPr>
        <p:blipFill rotWithShape="1">
          <a:blip r:embed="rId4">
            <a:alphaModFix/>
          </a:blip>
          <a:srcRect b="0" l="0" r="0" t="0"/>
          <a:stretch/>
        </p:blipFill>
        <p:spPr>
          <a:xfrm>
            <a:off x="2678675" y="1625325"/>
            <a:ext cx="1735575" cy="1606475"/>
          </a:xfrm>
          <a:prstGeom prst="rect">
            <a:avLst/>
          </a:prstGeom>
          <a:noFill/>
          <a:ln>
            <a:noFill/>
          </a:ln>
        </p:spPr>
      </p:pic>
      <p:pic>
        <p:nvPicPr>
          <p:cNvPr id="338" name="Google Shape;338;gfacce43788_0_145"/>
          <p:cNvPicPr preferRelativeResize="0"/>
          <p:nvPr/>
        </p:nvPicPr>
        <p:blipFill rotWithShape="1">
          <a:blip r:embed="rId5">
            <a:alphaModFix/>
          </a:blip>
          <a:srcRect b="0" l="0" r="0" t="0"/>
          <a:stretch/>
        </p:blipFill>
        <p:spPr>
          <a:xfrm>
            <a:off x="4635250" y="1625325"/>
            <a:ext cx="1714158" cy="1606475"/>
          </a:xfrm>
          <a:prstGeom prst="rect">
            <a:avLst/>
          </a:prstGeom>
          <a:noFill/>
          <a:ln>
            <a:noFill/>
          </a:ln>
        </p:spPr>
      </p:pic>
      <p:pic>
        <p:nvPicPr>
          <p:cNvPr id="339" name="Google Shape;339;gfacce43788_0_145"/>
          <p:cNvPicPr preferRelativeResize="0"/>
          <p:nvPr/>
        </p:nvPicPr>
        <p:blipFill rotWithShape="1">
          <a:blip r:embed="rId6">
            <a:alphaModFix/>
          </a:blip>
          <a:srcRect b="0" l="0" r="0" t="0"/>
          <a:stretch/>
        </p:blipFill>
        <p:spPr>
          <a:xfrm>
            <a:off x="6570400" y="1629272"/>
            <a:ext cx="1714150" cy="1597802"/>
          </a:xfrm>
          <a:prstGeom prst="rect">
            <a:avLst/>
          </a:prstGeom>
          <a:noFill/>
          <a:ln>
            <a:noFill/>
          </a:ln>
        </p:spPr>
      </p:pic>
      <p:pic>
        <p:nvPicPr>
          <p:cNvPr id="340" name="Google Shape;340;gfacce43788_0_145"/>
          <p:cNvPicPr preferRelativeResize="0"/>
          <p:nvPr/>
        </p:nvPicPr>
        <p:blipFill rotWithShape="1">
          <a:blip r:embed="rId7">
            <a:alphaModFix/>
          </a:blip>
          <a:srcRect b="0" l="0" r="0" t="0"/>
          <a:stretch/>
        </p:blipFill>
        <p:spPr>
          <a:xfrm>
            <a:off x="761438" y="3413650"/>
            <a:ext cx="1730405" cy="1637622"/>
          </a:xfrm>
          <a:prstGeom prst="rect">
            <a:avLst/>
          </a:prstGeom>
          <a:noFill/>
          <a:ln>
            <a:noFill/>
          </a:ln>
        </p:spPr>
      </p:pic>
      <p:pic>
        <p:nvPicPr>
          <p:cNvPr id="341" name="Google Shape;341;gfacce43788_0_145"/>
          <p:cNvPicPr preferRelativeResize="0"/>
          <p:nvPr/>
        </p:nvPicPr>
        <p:blipFill rotWithShape="1">
          <a:blip r:embed="rId8">
            <a:alphaModFix/>
          </a:blip>
          <a:srcRect b="0" l="0" r="0" t="0"/>
          <a:stretch/>
        </p:blipFill>
        <p:spPr>
          <a:xfrm>
            <a:off x="2691408" y="3426649"/>
            <a:ext cx="1710115" cy="1611626"/>
          </a:xfrm>
          <a:prstGeom prst="rect">
            <a:avLst/>
          </a:prstGeom>
          <a:noFill/>
          <a:ln>
            <a:noFill/>
          </a:ln>
        </p:spPr>
      </p:pic>
      <p:pic>
        <p:nvPicPr>
          <p:cNvPr id="342" name="Google Shape;342;gfacce43788_0_145"/>
          <p:cNvPicPr preferRelativeResize="0"/>
          <p:nvPr/>
        </p:nvPicPr>
        <p:blipFill rotWithShape="1">
          <a:blip r:embed="rId9">
            <a:alphaModFix/>
          </a:blip>
          <a:srcRect b="0" l="0" r="0" t="0"/>
          <a:stretch/>
        </p:blipFill>
        <p:spPr>
          <a:xfrm>
            <a:off x="4631021" y="3413649"/>
            <a:ext cx="1710389" cy="1611626"/>
          </a:xfrm>
          <a:prstGeom prst="rect">
            <a:avLst/>
          </a:prstGeom>
          <a:noFill/>
          <a:ln>
            <a:noFill/>
          </a:ln>
        </p:spPr>
      </p:pic>
      <p:pic>
        <p:nvPicPr>
          <p:cNvPr id="343" name="Google Shape;343;gfacce43788_0_145"/>
          <p:cNvPicPr preferRelativeResize="0"/>
          <p:nvPr/>
        </p:nvPicPr>
        <p:blipFill rotWithShape="1">
          <a:blip r:embed="rId10">
            <a:alphaModFix/>
          </a:blip>
          <a:srcRect b="0" l="0" r="0" t="0"/>
          <a:stretch/>
        </p:blipFill>
        <p:spPr>
          <a:xfrm>
            <a:off x="6553046" y="3379474"/>
            <a:ext cx="1715882" cy="1611626"/>
          </a:xfrm>
          <a:prstGeom prst="rect">
            <a:avLst/>
          </a:prstGeom>
          <a:noFill/>
          <a:ln>
            <a:noFill/>
          </a:ln>
        </p:spPr>
      </p:pic>
      <p:sp>
        <p:nvSpPr>
          <p:cNvPr id="344" name="Google Shape;344;gfacce43788_0_145"/>
          <p:cNvSpPr txBox="1"/>
          <p:nvPr/>
        </p:nvSpPr>
        <p:spPr>
          <a:xfrm>
            <a:off x="1129600" y="3054900"/>
            <a:ext cx="1059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Light"/>
                <a:ea typeface="Catamaran Light"/>
                <a:cs typeface="Catamaran Light"/>
                <a:sym typeface="Catamaran Light"/>
              </a:rPr>
              <a:t>2 Gaussian</a:t>
            </a:r>
            <a:endParaRPr b="0" i="0" sz="1400" u="none" cap="none" strike="noStrike">
              <a:solidFill>
                <a:srgbClr val="000000"/>
              </a:solidFill>
              <a:latin typeface="Catamaran Light"/>
              <a:ea typeface="Catamaran Light"/>
              <a:cs typeface="Catamaran Light"/>
              <a:sym typeface="Catamaran Light"/>
            </a:endParaRPr>
          </a:p>
        </p:txBody>
      </p:sp>
      <p:sp>
        <p:nvSpPr>
          <p:cNvPr id="345" name="Google Shape;345;gfacce43788_0_145"/>
          <p:cNvSpPr txBox="1"/>
          <p:nvPr/>
        </p:nvSpPr>
        <p:spPr>
          <a:xfrm>
            <a:off x="3067575" y="3054900"/>
            <a:ext cx="1059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Light"/>
                <a:ea typeface="Catamaran Light"/>
                <a:cs typeface="Catamaran Light"/>
                <a:sym typeface="Catamaran Light"/>
              </a:rPr>
              <a:t>4 Gaussian</a:t>
            </a:r>
            <a:endParaRPr b="0" i="0" sz="1400" u="none" cap="none" strike="noStrike">
              <a:solidFill>
                <a:srgbClr val="000000"/>
              </a:solidFill>
              <a:latin typeface="Catamaran Light"/>
              <a:ea typeface="Catamaran Light"/>
              <a:cs typeface="Catamaran Light"/>
              <a:sym typeface="Catamaran Light"/>
            </a:endParaRPr>
          </a:p>
        </p:txBody>
      </p:sp>
      <p:sp>
        <p:nvSpPr>
          <p:cNvPr id="346" name="Google Shape;346;gfacce43788_0_145"/>
          <p:cNvSpPr txBox="1"/>
          <p:nvPr/>
        </p:nvSpPr>
        <p:spPr>
          <a:xfrm>
            <a:off x="4626200" y="3054900"/>
            <a:ext cx="180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Light"/>
                <a:ea typeface="Catamaran Light"/>
                <a:cs typeface="Catamaran Light"/>
                <a:sym typeface="Catamaran Light"/>
              </a:rPr>
              <a:t>Overlapped Gaussian</a:t>
            </a:r>
            <a:endParaRPr b="0" i="0" sz="1400" u="none" cap="none" strike="noStrike">
              <a:solidFill>
                <a:srgbClr val="000000"/>
              </a:solidFill>
              <a:latin typeface="Catamaran Light"/>
              <a:ea typeface="Catamaran Light"/>
              <a:cs typeface="Catamaran Light"/>
              <a:sym typeface="Catamaran Light"/>
            </a:endParaRPr>
          </a:p>
        </p:txBody>
      </p:sp>
      <p:sp>
        <p:nvSpPr>
          <p:cNvPr id="347" name="Google Shape;347;gfacce43788_0_145"/>
          <p:cNvSpPr txBox="1"/>
          <p:nvPr/>
        </p:nvSpPr>
        <p:spPr>
          <a:xfrm>
            <a:off x="6590825" y="3054900"/>
            <a:ext cx="1806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Light"/>
                <a:ea typeface="Catamaran Light"/>
                <a:cs typeface="Catamaran Light"/>
                <a:sym typeface="Catamaran Light"/>
              </a:rPr>
              <a:t>2 Ellipse</a:t>
            </a:r>
            <a:endParaRPr b="0" i="0" sz="1400" u="none" cap="none" strike="noStrike">
              <a:solidFill>
                <a:srgbClr val="000000"/>
              </a:solidFill>
              <a:latin typeface="Catamaran Light"/>
              <a:ea typeface="Catamaran Light"/>
              <a:cs typeface="Catamaran Light"/>
              <a:sym typeface="Catamaran Light"/>
            </a:endParaRPr>
          </a:p>
        </p:txBody>
      </p:sp>
      <p:sp>
        <p:nvSpPr>
          <p:cNvPr id="348" name="Google Shape;348;gfacce43788_0_145"/>
          <p:cNvSpPr txBox="1"/>
          <p:nvPr/>
        </p:nvSpPr>
        <p:spPr>
          <a:xfrm>
            <a:off x="723638" y="4786525"/>
            <a:ext cx="1806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Light"/>
                <a:ea typeface="Catamaran Light"/>
                <a:cs typeface="Catamaran Light"/>
                <a:sym typeface="Catamaran Light"/>
              </a:rPr>
              <a:t>4 Ellipse</a:t>
            </a:r>
            <a:endParaRPr b="0" i="0" sz="1400" u="none" cap="none" strike="noStrike">
              <a:solidFill>
                <a:srgbClr val="000000"/>
              </a:solidFill>
              <a:latin typeface="Catamaran Light"/>
              <a:ea typeface="Catamaran Light"/>
              <a:cs typeface="Catamaran Light"/>
              <a:sym typeface="Catamaran Light"/>
            </a:endParaRPr>
          </a:p>
        </p:txBody>
      </p:sp>
      <p:sp>
        <p:nvSpPr>
          <p:cNvPr id="349" name="Google Shape;349;gfacce43788_0_145"/>
          <p:cNvSpPr txBox="1"/>
          <p:nvPr/>
        </p:nvSpPr>
        <p:spPr>
          <a:xfrm>
            <a:off x="2613363" y="4786525"/>
            <a:ext cx="1806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Light"/>
                <a:ea typeface="Catamaran Light"/>
                <a:cs typeface="Catamaran Light"/>
                <a:sym typeface="Catamaran Light"/>
              </a:rPr>
              <a:t>Rotated Ellipse</a:t>
            </a:r>
            <a:endParaRPr b="0" i="0" sz="1400" u="none" cap="none" strike="noStrike">
              <a:solidFill>
                <a:srgbClr val="000000"/>
              </a:solidFill>
              <a:latin typeface="Catamaran Light"/>
              <a:ea typeface="Catamaran Light"/>
              <a:cs typeface="Catamaran Light"/>
              <a:sym typeface="Catamaran Light"/>
            </a:endParaRPr>
          </a:p>
        </p:txBody>
      </p:sp>
      <p:sp>
        <p:nvSpPr>
          <p:cNvPr id="350" name="Google Shape;350;gfacce43788_0_145"/>
          <p:cNvSpPr txBox="1"/>
          <p:nvPr/>
        </p:nvSpPr>
        <p:spPr>
          <a:xfrm>
            <a:off x="4602100" y="4786525"/>
            <a:ext cx="1806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Light"/>
                <a:ea typeface="Catamaran Light"/>
                <a:cs typeface="Catamaran Light"/>
                <a:sym typeface="Catamaran Light"/>
              </a:rPr>
              <a:t>Toroidal </a:t>
            </a:r>
            <a:endParaRPr b="0" i="0" sz="1400" u="none" cap="none" strike="noStrike">
              <a:solidFill>
                <a:srgbClr val="000000"/>
              </a:solidFill>
              <a:latin typeface="Catamaran Light"/>
              <a:ea typeface="Catamaran Light"/>
              <a:cs typeface="Catamaran Light"/>
              <a:sym typeface="Catamaran Light"/>
            </a:endParaRPr>
          </a:p>
        </p:txBody>
      </p:sp>
      <p:sp>
        <p:nvSpPr>
          <p:cNvPr id="351" name="Google Shape;351;gfacce43788_0_145"/>
          <p:cNvSpPr txBox="1"/>
          <p:nvPr/>
        </p:nvSpPr>
        <p:spPr>
          <a:xfrm>
            <a:off x="6590825" y="4786525"/>
            <a:ext cx="1806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Light"/>
                <a:ea typeface="Catamaran Light"/>
                <a:cs typeface="Catamaran Light"/>
                <a:sym typeface="Catamaran Light"/>
              </a:rPr>
              <a:t>Yin-Yang</a:t>
            </a:r>
            <a:endParaRPr b="0" i="0" sz="1400" u="none" cap="none" strike="noStrike">
              <a:solidFill>
                <a:srgbClr val="000000"/>
              </a:solidFill>
              <a:latin typeface="Catamaran Light"/>
              <a:ea typeface="Catamaran Light"/>
              <a:cs typeface="Catamaran Light"/>
              <a:sym typeface="Catamaran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CB"/>
        </a:solidFill>
      </p:bgPr>
    </p:bg>
    <p:spTree>
      <p:nvGrpSpPr>
        <p:cNvPr id="355" name="Shape 355"/>
        <p:cNvGrpSpPr/>
        <p:nvPr/>
      </p:nvGrpSpPr>
      <p:grpSpPr>
        <a:xfrm>
          <a:off x="0" y="0"/>
          <a:ext cx="0" cy="0"/>
          <a:chOff x="0" y="0"/>
          <a:chExt cx="0" cy="0"/>
        </a:xfrm>
      </p:grpSpPr>
      <p:sp>
        <p:nvSpPr>
          <p:cNvPr id="356" name="Google Shape;356;g12455b25fe5_2_0"/>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357" name="Google Shape;357;g12455b25fe5_2_0"/>
          <p:cNvSpPr txBox="1"/>
          <p:nvPr>
            <p:ph idx="4294967295" type="title"/>
          </p:nvPr>
        </p:nvSpPr>
        <p:spPr>
          <a:xfrm>
            <a:off x="430850" y="4475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ACCOMPLISHMENT</a:t>
            </a:r>
            <a:endParaRPr>
              <a:solidFill>
                <a:schemeClr val="accent6"/>
              </a:solidFill>
            </a:endParaRPr>
          </a:p>
        </p:txBody>
      </p:sp>
      <p:sp>
        <p:nvSpPr>
          <p:cNvPr id="358" name="Google Shape;358;g12455b25fe5_2_0"/>
          <p:cNvSpPr txBox="1"/>
          <p:nvPr/>
        </p:nvSpPr>
        <p:spPr>
          <a:xfrm>
            <a:off x="430850" y="843850"/>
            <a:ext cx="4430700" cy="381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atamaran"/>
                <a:ea typeface="Catamaran"/>
                <a:cs typeface="Catamaran"/>
                <a:sym typeface="Catamaran"/>
              </a:rPr>
              <a:t>Evidence of engineering design</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2000"/>
              <a:buFont typeface="Arial"/>
              <a:buNone/>
            </a:pPr>
            <a:r>
              <a:rPr b="1" lang="en" sz="2000">
                <a:latin typeface="Catamaran"/>
                <a:ea typeface="Catamaran"/>
                <a:cs typeface="Catamaran"/>
                <a:sym typeface="Catamaran"/>
              </a:rPr>
              <a:t>User Guide</a:t>
            </a:r>
            <a:endParaRPr b="1" sz="2000">
              <a:latin typeface="Catamaran"/>
              <a:ea typeface="Catamaran"/>
              <a:cs typeface="Catamaran"/>
              <a:sym typeface="Catamaran"/>
            </a:endParaRPr>
          </a:p>
          <a:p>
            <a:pPr indent="-292100" lvl="0" marL="457200" rtl="0" algn="l">
              <a:spcBef>
                <a:spcPts val="0"/>
              </a:spcBef>
              <a:spcAft>
                <a:spcPts val="0"/>
              </a:spcAft>
              <a:buSzPts val="1000"/>
              <a:buFont typeface="Catamaran Light"/>
              <a:buChar char="-"/>
            </a:pPr>
            <a:r>
              <a:rPr lang="en" sz="1500">
                <a:latin typeface="Catamaran"/>
                <a:ea typeface="Catamaran"/>
                <a:cs typeface="Catamaran"/>
                <a:sym typeface="Catamaran"/>
              </a:rPr>
              <a:t>The team has created and updated a user guide to teach future users not only how to properly use all parts of IMLD, but also the theory behind how the algorithms function.</a:t>
            </a:r>
            <a:endParaRPr sz="1500">
              <a:latin typeface="Catamaran"/>
              <a:ea typeface="Catamaran"/>
              <a:cs typeface="Catamaran"/>
              <a:sym typeface="Catamaran"/>
            </a:endParaRPr>
          </a:p>
          <a:p>
            <a:pPr indent="0" lvl="0" marL="457200" rtl="0" algn="l">
              <a:spcBef>
                <a:spcPts val="0"/>
              </a:spcBef>
              <a:spcAft>
                <a:spcPts val="0"/>
              </a:spcAft>
              <a:buNone/>
            </a:pPr>
            <a:r>
              <a:t/>
            </a:r>
            <a:endParaRPr sz="1500">
              <a:latin typeface="Catamaran"/>
              <a:ea typeface="Catamaran"/>
              <a:cs typeface="Catamaran"/>
              <a:sym typeface="Catamaran"/>
            </a:endParaRPr>
          </a:p>
          <a:p>
            <a:pPr indent="-323850" lvl="0" marL="457200" rtl="0" algn="l">
              <a:spcBef>
                <a:spcPts val="0"/>
              </a:spcBef>
              <a:spcAft>
                <a:spcPts val="0"/>
              </a:spcAft>
              <a:buSzPts val="1500"/>
              <a:buFont typeface="Catamaran"/>
              <a:buChar char="-"/>
            </a:pPr>
            <a:r>
              <a:rPr lang="en" sz="1500">
                <a:latin typeface="Catamaran"/>
                <a:ea typeface="Catamaran"/>
                <a:cs typeface="Catamaran"/>
                <a:sym typeface="Catamaran"/>
              </a:rPr>
              <a:t>The user guide will also have examples, pulled from our test use cases, of what users can accomplish with the program.</a:t>
            </a:r>
            <a:endParaRPr sz="1500">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2000"/>
              <a:buFont typeface="Arial"/>
              <a:buNone/>
            </a:pPr>
            <a:r>
              <a:t/>
            </a:r>
            <a:endParaRPr b="1" sz="2000">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pic>
        <p:nvPicPr>
          <p:cNvPr id="359" name="Google Shape;359;g12455b25fe5_2_0"/>
          <p:cNvPicPr preferRelativeResize="0"/>
          <p:nvPr/>
        </p:nvPicPr>
        <p:blipFill>
          <a:blip r:embed="rId3">
            <a:alphaModFix/>
          </a:blip>
          <a:stretch>
            <a:fillRect/>
          </a:stretch>
        </p:blipFill>
        <p:spPr>
          <a:xfrm>
            <a:off x="5269675" y="771150"/>
            <a:ext cx="3390075" cy="36012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CB"/>
        </a:solidFill>
      </p:bgPr>
    </p:bg>
    <p:spTree>
      <p:nvGrpSpPr>
        <p:cNvPr id="363" name="Shape 363"/>
        <p:cNvGrpSpPr/>
        <p:nvPr/>
      </p:nvGrpSpPr>
      <p:grpSpPr>
        <a:xfrm>
          <a:off x="0" y="0"/>
          <a:ext cx="0" cy="0"/>
          <a:chOff x="0" y="0"/>
          <a:chExt cx="0" cy="0"/>
        </a:xfrm>
      </p:grpSpPr>
      <p:sp>
        <p:nvSpPr>
          <p:cNvPr id="364" name="Google Shape;364;gf6934e5c83_0_2"/>
          <p:cNvSpPr txBox="1"/>
          <p:nvPr>
            <p:ph idx="12" type="sldNum"/>
          </p:nvPr>
        </p:nvSpPr>
        <p:spPr>
          <a:xfrm>
            <a:off x="8480575" y="4747074"/>
            <a:ext cx="548700" cy="396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r>
              <a:rPr lang="en"/>
              <a:t>  </a:t>
            </a:r>
            <a:endParaRPr/>
          </a:p>
        </p:txBody>
      </p:sp>
      <p:sp>
        <p:nvSpPr>
          <p:cNvPr id="365" name="Google Shape;365;gf6934e5c83_0_2"/>
          <p:cNvSpPr txBox="1"/>
          <p:nvPr>
            <p:ph idx="4294967295" type="title"/>
          </p:nvPr>
        </p:nvSpPr>
        <p:spPr>
          <a:xfrm>
            <a:off x="430850" y="4475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ACCOMPLISHMENT</a:t>
            </a:r>
            <a:endParaRPr>
              <a:solidFill>
                <a:schemeClr val="accent6"/>
              </a:solidFill>
            </a:endParaRPr>
          </a:p>
        </p:txBody>
      </p:sp>
      <p:sp>
        <p:nvSpPr>
          <p:cNvPr id="366" name="Google Shape;366;gf6934e5c83_0_2"/>
          <p:cNvSpPr txBox="1"/>
          <p:nvPr/>
        </p:nvSpPr>
        <p:spPr>
          <a:xfrm>
            <a:off x="357800" y="969075"/>
            <a:ext cx="4430700" cy="372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atamaran"/>
                <a:ea typeface="Catamaran"/>
                <a:cs typeface="Catamaran"/>
                <a:sym typeface="Catamaran"/>
              </a:rPr>
              <a:t>	Test Methods</a:t>
            </a:r>
            <a:endParaRPr b="0" i="0" sz="15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323850" lvl="0" marL="457200" marR="0" rtl="0" algn="l">
              <a:lnSpc>
                <a:spcPct val="100000"/>
              </a:lnSpc>
              <a:spcBef>
                <a:spcPts val="0"/>
              </a:spcBef>
              <a:spcAft>
                <a:spcPts val="0"/>
              </a:spcAft>
              <a:buClr>
                <a:srgbClr val="000000"/>
              </a:buClr>
              <a:buSzPts val="1500"/>
              <a:buFont typeface="Catamaran Light"/>
              <a:buChar char="●"/>
            </a:pPr>
            <a:r>
              <a:rPr b="0" i="0" lang="en" sz="1500" u="none" cap="none" strike="noStrike">
                <a:solidFill>
                  <a:srgbClr val="000000"/>
                </a:solidFill>
                <a:latin typeface="Catamaran Light"/>
                <a:ea typeface="Catamaran Light"/>
                <a:cs typeface="Catamaran Light"/>
                <a:sym typeface="Catamaran Light"/>
              </a:rPr>
              <a:t>Testing Goals</a:t>
            </a:r>
            <a:endParaRPr b="0" i="0" sz="1500" u="none" cap="none" strike="noStrike">
              <a:solidFill>
                <a:srgbClr val="000000"/>
              </a:solidFill>
              <a:latin typeface="Catamaran Light"/>
              <a:ea typeface="Catamaran Light"/>
              <a:cs typeface="Catamaran Light"/>
              <a:sym typeface="Catamaran Light"/>
            </a:endParaRPr>
          </a:p>
          <a:p>
            <a:pPr indent="-323850" lvl="1" marL="914400" marR="0" rtl="0" algn="l">
              <a:lnSpc>
                <a:spcPct val="100000"/>
              </a:lnSpc>
              <a:spcBef>
                <a:spcPts val="0"/>
              </a:spcBef>
              <a:spcAft>
                <a:spcPts val="0"/>
              </a:spcAft>
              <a:buClr>
                <a:srgbClr val="000000"/>
              </a:buClr>
              <a:buSzPts val="1500"/>
              <a:buFont typeface="Catamaran Light"/>
              <a:buChar char="○"/>
            </a:pPr>
            <a:r>
              <a:rPr b="0" i="0" lang="en" sz="1500" u="none" cap="none" strike="noStrike">
                <a:solidFill>
                  <a:srgbClr val="000000"/>
                </a:solidFill>
                <a:latin typeface="Catamaran Light"/>
                <a:ea typeface="Catamaran Light"/>
                <a:cs typeface="Catamaran Light"/>
                <a:sym typeface="Catamaran Light"/>
              </a:rPr>
              <a:t>Document Crashes</a:t>
            </a:r>
            <a:endParaRPr b="0" i="0" sz="1500" u="none" cap="none" strike="noStrike">
              <a:solidFill>
                <a:srgbClr val="000000"/>
              </a:solidFill>
              <a:latin typeface="Catamaran Light"/>
              <a:ea typeface="Catamaran Light"/>
              <a:cs typeface="Catamaran Light"/>
              <a:sym typeface="Catamaran Light"/>
            </a:endParaRPr>
          </a:p>
          <a:p>
            <a:pPr indent="-323850" lvl="1" marL="914400" marR="0" rtl="0" algn="l">
              <a:lnSpc>
                <a:spcPct val="100000"/>
              </a:lnSpc>
              <a:spcBef>
                <a:spcPts val="0"/>
              </a:spcBef>
              <a:spcAft>
                <a:spcPts val="0"/>
              </a:spcAft>
              <a:buSzPts val="1500"/>
              <a:buFont typeface="Catamaran Light"/>
              <a:buChar char="○"/>
            </a:pPr>
            <a:r>
              <a:rPr lang="en" sz="1500">
                <a:latin typeface="Catamaran Light"/>
                <a:ea typeface="Catamaran Light"/>
                <a:cs typeface="Catamaran Light"/>
                <a:sym typeface="Catamaran Light"/>
              </a:rPr>
              <a:t>Ensure changes are working as expected</a:t>
            </a:r>
            <a:endParaRPr sz="1500">
              <a:latin typeface="Catamaran Light"/>
              <a:ea typeface="Catamaran Light"/>
              <a:cs typeface="Catamaran Light"/>
              <a:sym typeface="Catamaran Light"/>
            </a:endParaRPr>
          </a:p>
          <a:p>
            <a:pPr indent="-323850" lvl="1" marL="914400" marR="0" rtl="0" algn="l">
              <a:lnSpc>
                <a:spcPct val="100000"/>
              </a:lnSpc>
              <a:spcBef>
                <a:spcPts val="0"/>
              </a:spcBef>
              <a:spcAft>
                <a:spcPts val="0"/>
              </a:spcAft>
              <a:buSzPts val="1500"/>
              <a:buFont typeface="Catamaran Light"/>
              <a:buChar char="○"/>
            </a:pPr>
            <a:r>
              <a:rPr lang="en" sz="1500">
                <a:latin typeface="Catamaran Light"/>
                <a:ea typeface="Catamaran Light"/>
                <a:cs typeface="Catamaran Light"/>
                <a:sym typeface="Catamaran Light"/>
              </a:rPr>
              <a:t>Uncover Bugs</a:t>
            </a:r>
            <a:endParaRPr sz="1500">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323850" lvl="0" marL="457200" marR="0" rtl="0" algn="l">
              <a:lnSpc>
                <a:spcPct val="100000"/>
              </a:lnSpc>
              <a:spcBef>
                <a:spcPts val="0"/>
              </a:spcBef>
              <a:spcAft>
                <a:spcPts val="0"/>
              </a:spcAft>
              <a:buClr>
                <a:srgbClr val="000000"/>
              </a:buClr>
              <a:buSzPts val="1500"/>
              <a:buFont typeface="Catamaran Light"/>
              <a:buChar char="●"/>
            </a:pPr>
            <a:r>
              <a:rPr b="0" i="0" lang="en" sz="1500" u="none" cap="none" strike="noStrike">
                <a:solidFill>
                  <a:srgbClr val="000000"/>
                </a:solidFill>
                <a:latin typeface="Catamaran Light"/>
                <a:ea typeface="Catamaran Light"/>
                <a:cs typeface="Catamaran Light"/>
                <a:sym typeface="Catamaran Light"/>
              </a:rPr>
              <a:t>Surveying Users  </a:t>
            </a:r>
            <a:endParaRPr b="0" i="0" sz="1500" u="none" cap="none" strike="noStrike">
              <a:solidFill>
                <a:srgbClr val="000000"/>
              </a:solidFill>
              <a:latin typeface="Catamaran Light"/>
              <a:ea typeface="Catamaran Light"/>
              <a:cs typeface="Catamaran Light"/>
              <a:sym typeface="Catamaran Light"/>
            </a:endParaRPr>
          </a:p>
          <a:p>
            <a:pPr indent="-323850" lvl="1" marL="914400" marR="0" rtl="0" algn="l">
              <a:lnSpc>
                <a:spcPct val="100000"/>
              </a:lnSpc>
              <a:spcBef>
                <a:spcPts val="0"/>
              </a:spcBef>
              <a:spcAft>
                <a:spcPts val="0"/>
              </a:spcAft>
              <a:buSzPts val="1500"/>
              <a:buFont typeface="Catamaran Light"/>
              <a:buChar char="○"/>
            </a:pPr>
            <a:r>
              <a:rPr lang="en" sz="1500">
                <a:latin typeface="Catamaran Light"/>
                <a:ea typeface="Catamaran Light"/>
                <a:cs typeface="Catamaran Light"/>
                <a:sym typeface="Catamaran Light"/>
              </a:rPr>
              <a:t>See who we are testing</a:t>
            </a:r>
            <a:endParaRPr sz="1500">
              <a:latin typeface="Catamaran Light"/>
              <a:ea typeface="Catamaran Light"/>
              <a:cs typeface="Catamaran Light"/>
              <a:sym typeface="Catamaran Light"/>
            </a:endParaRPr>
          </a:p>
          <a:p>
            <a:pPr indent="-323850" lvl="1" marL="914400" marR="0" rtl="0" algn="l">
              <a:lnSpc>
                <a:spcPct val="100000"/>
              </a:lnSpc>
              <a:spcBef>
                <a:spcPts val="0"/>
              </a:spcBef>
              <a:spcAft>
                <a:spcPts val="0"/>
              </a:spcAft>
              <a:buSzPts val="1500"/>
              <a:buFont typeface="Catamaran Light"/>
              <a:buChar char="○"/>
            </a:pPr>
            <a:r>
              <a:rPr lang="en" sz="1500">
                <a:latin typeface="Catamaran Light"/>
                <a:ea typeface="Catamaran Light"/>
                <a:cs typeface="Catamaran Light"/>
                <a:sym typeface="Catamaran Light"/>
              </a:rPr>
              <a:t>Get external feedback</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pic>
        <p:nvPicPr>
          <p:cNvPr descr="Forms response chart. Question title: How well do you feel you understand the material described in the syllabus?. Number of responses: ." id="367" name="Google Shape;367;gf6934e5c83_0_2"/>
          <p:cNvPicPr preferRelativeResize="0"/>
          <p:nvPr/>
        </p:nvPicPr>
        <p:blipFill rotWithShape="1">
          <a:blip r:embed="rId3">
            <a:alphaModFix/>
          </a:blip>
          <a:srcRect b="14021" l="1001" r="68090" t="6574"/>
          <a:stretch/>
        </p:blipFill>
        <p:spPr>
          <a:xfrm>
            <a:off x="4337925" y="2853800"/>
            <a:ext cx="4691350" cy="1893275"/>
          </a:xfrm>
          <a:prstGeom prst="rect">
            <a:avLst/>
          </a:prstGeom>
          <a:noFill/>
          <a:ln cap="flat" cmpd="sng" w="9525">
            <a:solidFill>
              <a:srgbClr val="000000"/>
            </a:solidFill>
            <a:prstDash val="solid"/>
            <a:round/>
            <a:headEnd len="sm" w="sm" type="none"/>
            <a:tailEnd len="sm" w="sm" type="none"/>
          </a:ln>
        </p:spPr>
      </p:pic>
      <p:pic>
        <p:nvPicPr>
          <p:cNvPr id="368" name="Google Shape;368;gf6934e5c83_0_2"/>
          <p:cNvPicPr preferRelativeResize="0"/>
          <p:nvPr/>
        </p:nvPicPr>
        <p:blipFill>
          <a:blip r:embed="rId4">
            <a:alphaModFix/>
          </a:blip>
          <a:stretch>
            <a:fillRect/>
          </a:stretch>
        </p:blipFill>
        <p:spPr>
          <a:xfrm>
            <a:off x="5623888" y="148450"/>
            <a:ext cx="1974575" cy="24966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CB"/>
        </a:solidFill>
      </p:bgPr>
    </p:bg>
    <p:spTree>
      <p:nvGrpSpPr>
        <p:cNvPr id="372" name="Shape 372"/>
        <p:cNvGrpSpPr/>
        <p:nvPr/>
      </p:nvGrpSpPr>
      <p:grpSpPr>
        <a:xfrm>
          <a:off x="0" y="0"/>
          <a:ext cx="0" cy="0"/>
          <a:chOff x="0" y="0"/>
          <a:chExt cx="0" cy="0"/>
        </a:xfrm>
      </p:grpSpPr>
      <p:sp>
        <p:nvSpPr>
          <p:cNvPr id="373" name="Google Shape;373;gf3e1127dc8_0_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374" name="Google Shape;374;gf3e1127dc8_0_1"/>
          <p:cNvSpPr txBox="1"/>
          <p:nvPr>
            <p:ph idx="4294967295" type="title"/>
          </p:nvPr>
        </p:nvSpPr>
        <p:spPr>
          <a:xfrm>
            <a:off x="430850" y="4475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Testing Results</a:t>
            </a:r>
            <a:endParaRPr>
              <a:solidFill>
                <a:schemeClr val="accent6"/>
              </a:solidFill>
            </a:endParaRPr>
          </a:p>
        </p:txBody>
      </p:sp>
      <p:pic>
        <p:nvPicPr>
          <p:cNvPr id="375" name="Google Shape;375;gf3e1127dc8_0_1"/>
          <p:cNvPicPr preferRelativeResize="0"/>
          <p:nvPr/>
        </p:nvPicPr>
        <p:blipFill rotWithShape="1">
          <a:blip r:embed="rId3">
            <a:alphaModFix/>
          </a:blip>
          <a:srcRect b="0" l="0" r="0" t="1729"/>
          <a:stretch/>
        </p:blipFill>
        <p:spPr>
          <a:xfrm>
            <a:off x="198475" y="1663250"/>
            <a:ext cx="2233875" cy="1989700"/>
          </a:xfrm>
          <a:prstGeom prst="rect">
            <a:avLst/>
          </a:prstGeom>
          <a:noFill/>
          <a:ln>
            <a:noFill/>
          </a:ln>
        </p:spPr>
      </p:pic>
      <p:pic>
        <p:nvPicPr>
          <p:cNvPr id="376" name="Google Shape;376;gf3e1127dc8_0_1"/>
          <p:cNvPicPr preferRelativeResize="0"/>
          <p:nvPr/>
        </p:nvPicPr>
        <p:blipFill>
          <a:blip r:embed="rId4">
            <a:alphaModFix/>
          </a:blip>
          <a:stretch>
            <a:fillRect/>
          </a:stretch>
        </p:blipFill>
        <p:spPr>
          <a:xfrm>
            <a:off x="3455050" y="1663250"/>
            <a:ext cx="2233876" cy="1989699"/>
          </a:xfrm>
          <a:prstGeom prst="rect">
            <a:avLst/>
          </a:prstGeom>
          <a:noFill/>
          <a:ln>
            <a:noFill/>
          </a:ln>
        </p:spPr>
      </p:pic>
      <p:sp>
        <p:nvSpPr>
          <p:cNvPr id="377" name="Google Shape;377;gf3e1127dc8_0_1"/>
          <p:cNvSpPr txBox="1"/>
          <p:nvPr/>
        </p:nvSpPr>
        <p:spPr>
          <a:xfrm>
            <a:off x="838388" y="1365375"/>
            <a:ext cx="954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tamaran"/>
                <a:ea typeface="Catamaran"/>
                <a:cs typeface="Catamaran"/>
                <a:sym typeface="Catamaran"/>
              </a:rPr>
              <a:t>Train</a:t>
            </a:r>
            <a:endParaRPr b="1">
              <a:latin typeface="Catamaran"/>
              <a:ea typeface="Catamaran"/>
              <a:cs typeface="Catamaran"/>
              <a:sym typeface="Catamaran"/>
            </a:endParaRPr>
          </a:p>
        </p:txBody>
      </p:sp>
      <p:sp>
        <p:nvSpPr>
          <p:cNvPr id="378" name="Google Shape;378;gf3e1127dc8_0_1"/>
          <p:cNvSpPr txBox="1"/>
          <p:nvPr/>
        </p:nvSpPr>
        <p:spPr>
          <a:xfrm>
            <a:off x="4094975" y="1365375"/>
            <a:ext cx="954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tamaran"/>
                <a:ea typeface="Catamaran"/>
                <a:cs typeface="Catamaran"/>
                <a:sym typeface="Catamaran"/>
              </a:rPr>
              <a:t>Dev</a:t>
            </a:r>
            <a:endParaRPr b="1">
              <a:latin typeface="Catamaran"/>
              <a:ea typeface="Catamaran"/>
              <a:cs typeface="Catamaran"/>
              <a:sym typeface="Catamaran"/>
            </a:endParaRPr>
          </a:p>
        </p:txBody>
      </p:sp>
      <p:sp>
        <p:nvSpPr>
          <p:cNvPr id="379" name="Google Shape;379;gf3e1127dc8_0_1"/>
          <p:cNvSpPr txBox="1"/>
          <p:nvPr/>
        </p:nvSpPr>
        <p:spPr>
          <a:xfrm>
            <a:off x="7351575" y="1365375"/>
            <a:ext cx="954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tamaran"/>
                <a:ea typeface="Catamaran"/>
                <a:cs typeface="Catamaran"/>
                <a:sym typeface="Catamaran"/>
              </a:rPr>
              <a:t>Eval</a:t>
            </a:r>
            <a:endParaRPr b="1">
              <a:latin typeface="Catamaran"/>
              <a:ea typeface="Catamaran"/>
              <a:cs typeface="Catamaran"/>
              <a:sym typeface="Catamaran"/>
            </a:endParaRPr>
          </a:p>
        </p:txBody>
      </p:sp>
      <p:pic>
        <p:nvPicPr>
          <p:cNvPr id="380" name="Google Shape;380;gf3e1127dc8_0_1"/>
          <p:cNvPicPr preferRelativeResize="0"/>
          <p:nvPr/>
        </p:nvPicPr>
        <p:blipFill>
          <a:blip r:embed="rId5">
            <a:alphaModFix/>
          </a:blip>
          <a:stretch>
            <a:fillRect/>
          </a:stretch>
        </p:blipFill>
        <p:spPr>
          <a:xfrm>
            <a:off x="6693300" y="1655025"/>
            <a:ext cx="2233875" cy="1989700"/>
          </a:xfrm>
          <a:prstGeom prst="rect">
            <a:avLst/>
          </a:prstGeom>
          <a:noFill/>
          <a:ln>
            <a:noFill/>
          </a:ln>
        </p:spPr>
      </p:pic>
      <p:pic>
        <p:nvPicPr>
          <p:cNvPr id="381" name="Google Shape;381;gf3e1127dc8_0_1"/>
          <p:cNvPicPr preferRelativeResize="0"/>
          <p:nvPr/>
        </p:nvPicPr>
        <p:blipFill>
          <a:blip r:embed="rId6">
            <a:alphaModFix/>
          </a:blip>
          <a:stretch>
            <a:fillRect/>
          </a:stretch>
        </p:blipFill>
        <p:spPr>
          <a:xfrm>
            <a:off x="744862" y="3764525"/>
            <a:ext cx="7654277" cy="1263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2455b25fe5_1_0"/>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07" name="Google Shape;207;g12455b25fe5_1_0"/>
          <p:cNvSpPr txBox="1"/>
          <p:nvPr>
            <p:ph idx="4294967295" type="title"/>
          </p:nvPr>
        </p:nvSpPr>
        <p:spPr>
          <a:xfrm>
            <a:off x="430850" y="2149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 Problem Statement</a:t>
            </a:r>
            <a:endParaRPr>
              <a:solidFill>
                <a:schemeClr val="accent6"/>
              </a:solidFill>
            </a:endParaRPr>
          </a:p>
        </p:txBody>
      </p:sp>
      <p:sp>
        <p:nvSpPr>
          <p:cNvPr id="208" name="Google Shape;208;g12455b25fe5_1_0"/>
          <p:cNvSpPr txBox="1"/>
          <p:nvPr/>
        </p:nvSpPr>
        <p:spPr>
          <a:xfrm>
            <a:off x="430850" y="910025"/>
            <a:ext cx="8653200" cy="31344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atamaran"/>
                <a:ea typeface="Catamaran"/>
                <a:cs typeface="Catamaran"/>
                <a:sym typeface="Catamaran"/>
              </a:rPr>
              <a:t>Purpose of our IMLD</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323850" lvl="0" marL="457200" marR="0" rtl="0" algn="l">
              <a:lnSpc>
                <a:spcPct val="100000"/>
              </a:lnSpc>
              <a:spcBef>
                <a:spcPts val="0"/>
              </a:spcBef>
              <a:spcAft>
                <a:spcPts val="0"/>
              </a:spcAft>
              <a:buClr>
                <a:srgbClr val="000000"/>
              </a:buClr>
              <a:buSzPts val="1500"/>
              <a:buFont typeface="Catamaran Light"/>
              <a:buChar char="-"/>
            </a:pPr>
            <a:r>
              <a:rPr b="0" i="0" lang="en" sz="1500" u="none" cap="none" strike="noStrike">
                <a:solidFill>
                  <a:srgbClr val="000000"/>
                </a:solidFill>
                <a:latin typeface="Catamaran Light"/>
                <a:ea typeface="Catamaran Light"/>
                <a:cs typeface="Catamaran Light"/>
                <a:sym typeface="Catamaran Light"/>
              </a:rPr>
              <a:t>As machine learning increases in popularity and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Light"/>
                <a:ea typeface="Catamaran Light"/>
                <a:cs typeface="Catamaran Light"/>
                <a:sym typeface="Catamaran Light"/>
              </a:rPr>
              <a:t>usefulness, it will become crucial to teach it in a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Light"/>
                <a:ea typeface="Catamaran Light"/>
                <a:cs typeface="Catamaran Light"/>
                <a:sym typeface="Catamaran Light"/>
              </a:rPr>
              <a:t>way that is visually and practically intuitive.</a:t>
            </a:r>
            <a:endParaRPr b="0" i="0" sz="1500" u="none" cap="none" strike="noStrike">
              <a:solidFill>
                <a:srgbClr val="000000"/>
              </a:solidFill>
              <a:latin typeface="Catamaran Light"/>
              <a:ea typeface="Catamaran Light"/>
              <a:cs typeface="Catamaran Light"/>
              <a:sym typeface="Catamaran Light"/>
            </a:endParaRPr>
          </a:p>
          <a:p>
            <a:pPr indent="-323850" lvl="0" marL="457200" marR="0" rtl="0" algn="l">
              <a:lnSpc>
                <a:spcPct val="100000"/>
              </a:lnSpc>
              <a:spcBef>
                <a:spcPts val="0"/>
              </a:spcBef>
              <a:spcAft>
                <a:spcPts val="0"/>
              </a:spcAft>
              <a:buClr>
                <a:schemeClr val="dk1"/>
              </a:buClr>
              <a:buSzPts val="1500"/>
              <a:buFont typeface="Catamaran"/>
              <a:buChar char="-"/>
            </a:pPr>
            <a:r>
              <a:rPr b="1" i="0" lang="en" sz="1500" cap="none" strike="noStrike">
                <a:solidFill>
                  <a:schemeClr val="dk1"/>
                </a:solidFill>
                <a:latin typeface="Catamaran"/>
                <a:ea typeface="Catamaran"/>
                <a:cs typeface="Catamaran"/>
                <a:sym typeface="Catamaran"/>
              </a:rPr>
              <a:t>IMLD is used to help students or learners visualize </a:t>
            </a:r>
            <a:endParaRPr b="1" i="0" sz="1500" cap="none" strike="noStrike">
              <a:solidFill>
                <a:schemeClr val="dk1"/>
              </a:solidFill>
              <a:latin typeface="Catamaran"/>
              <a:ea typeface="Catamaran"/>
              <a:cs typeface="Catamaran"/>
              <a:sym typeface="Catamaran"/>
            </a:endParaRPr>
          </a:p>
          <a:p>
            <a:pPr indent="0" lvl="0" marL="457200" marR="0" rtl="0" algn="l">
              <a:lnSpc>
                <a:spcPct val="100000"/>
              </a:lnSpc>
              <a:spcBef>
                <a:spcPts val="0"/>
              </a:spcBef>
              <a:spcAft>
                <a:spcPts val="0"/>
              </a:spcAft>
              <a:buNone/>
            </a:pPr>
            <a:r>
              <a:rPr b="1" i="0" lang="en" sz="1500" cap="none" strike="noStrike">
                <a:solidFill>
                  <a:schemeClr val="dk1"/>
                </a:solidFill>
                <a:latin typeface="Catamaran"/>
                <a:ea typeface="Catamaran"/>
                <a:cs typeface="Catamaran"/>
                <a:sym typeface="Catamaran"/>
              </a:rPr>
              <a:t>and analyze their data and the clas</a:t>
            </a:r>
            <a:r>
              <a:rPr b="1" lang="en" sz="1500">
                <a:solidFill>
                  <a:schemeClr val="dk1"/>
                </a:solidFill>
                <a:latin typeface="Catamaran"/>
                <a:ea typeface="Catamaran"/>
                <a:cs typeface="Catamaran"/>
                <a:sym typeface="Catamaran"/>
              </a:rPr>
              <a:t>sification of</a:t>
            </a:r>
            <a:endParaRPr b="1" sz="1500">
              <a:solidFill>
                <a:schemeClr val="dk1"/>
              </a:solidFill>
              <a:latin typeface="Catamaran"/>
              <a:ea typeface="Catamaran"/>
              <a:cs typeface="Catamaran"/>
              <a:sym typeface="Catamaran"/>
            </a:endParaRPr>
          </a:p>
          <a:p>
            <a:pPr indent="0" lvl="0" marL="457200" marR="0" rtl="0" algn="l">
              <a:lnSpc>
                <a:spcPct val="100000"/>
              </a:lnSpc>
              <a:spcBef>
                <a:spcPts val="0"/>
              </a:spcBef>
              <a:spcAft>
                <a:spcPts val="0"/>
              </a:spcAft>
              <a:buNone/>
            </a:pPr>
            <a:r>
              <a:rPr b="1" lang="en" sz="1500">
                <a:solidFill>
                  <a:schemeClr val="dk1"/>
                </a:solidFill>
                <a:latin typeface="Catamaran"/>
                <a:ea typeface="Catamaran"/>
                <a:cs typeface="Catamaran"/>
                <a:sym typeface="Catamaran"/>
              </a:rPr>
              <a:t>each algorithms.</a:t>
            </a:r>
            <a:endParaRPr b="1" sz="1500">
              <a:solidFill>
                <a:schemeClr val="dk1"/>
              </a:solidFill>
              <a:latin typeface="Catamaran"/>
              <a:ea typeface="Catamaran"/>
              <a:cs typeface="Catamaran"/>
              <a:sym typeface="Catamaran"/>
            </a:endParaRPr>
          </a:p>
          <a:p>
            <a:pPr indent="-323850" lvl="0" marL="457200" marR="0" rtl="0" algn="l">
              <a:lnSpc>
                <a:spcPct val="100000"/>
              </a:lnSpc>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Students have been shown to learn higher complexity concepts more effectively when visualization is involved with learning.</a:t>
            </a:r>
            <a:endParaRPr i="0" sz="1500" u="none" cap="none" strike="noStrike">
              <a:solidFill>
                <a:schemeClr val="dk1"/>
              </a:solidFill>
              <a:latin typeface="Catamaran Light"/>
              <a:ea typeface="Catamaran Light"/>
              <a:cs typeface="Catamaran Light"/>
              <a:sym typeface="Catamaran Light"/>
            </a:endParaRPr>
          </a:p>
          <a:p>
            <a:pPr indent="-323850" lvl="0" marL="457200" marR="0" rtl="0" algn="l">
              <a:lnSpc>
                <a:spcPct val="100000"/>
              </a:lnSpc>
              <a:spcBef>
                <a:spcPts val="0"/>
              </a:spcBef>
              <a:spcAft>
                <a:spcPts val="0"/>
              </a:spcAft>
              <a:buClr>
                <a:schemeClr val="dk1"/>
              </a:buClr>
              <a:buSzPts val="1500"/>
              <a:buFont typeface="Catamaran Light"/>
              <a:buChar char="-"/>
            </a:pPr>
            <a:r>
              <a:rPr b="0" i="0" lang="en" sz="1500" u="none" cap="none" strike="noStrike">
                <a:solidFill>
                  <a:schemeClr val="dk1"/>
                </a:solidFill>
                <a:latin typeface="Catamaran Light"/>
                <a:ea typeface="Catamaran Light"/>
                <a:cs typeface="Catamaran Light"/>
                <a:sym typeface="Catamaran Light"/>
              </a:rPr>
              <a:t>The visual tool can help students to develop a comprehensive understanding of the basic concepts of ML, and the fundamentals of supervised and unsupervised learning through plots, and mean, cov, and error calculations.</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pic>
        <p:nvPicPr>
          <p:cNvPr id="209" name="Google Shape;209;g12455b25fe5_1_0"/>
          <p:cNvPicPr preferRelativeResize="0"/>
          <p:nvPr/>
        </p:nvPicPr>
        <p:blipFill rotWithShape="1">
          <a:blip r:embed="rId3">
            <a:alphaModFix/>
          </a:blip>
          <a:srcRect b="0" l="0" r="0" t="0"/>
          <a:stretch/>
        </p:blipFill>
        <p:spPr>
          <a:xfrm>
            <a:off x="5379800" y="780525"/>
            <a:ext cx="3452101" cy="1807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CB"/>
        </a:solidFill>
      </p:bgPr>
    </p:bg>
    <p:spTree>
      <p:nvGrpSpPr>
        <p:cNvPr id="385" name="Shape 385"/>
        <p:cNvGrpSpPr/>
        <p:nvPr/>
      </p:nvGrpSpPr>
      <p:grpSpPr>
        <a:xfrm>
          <a:off x="0" y="0"/>
          <a:ext cx="0" cy="0"/>
          <a:chOff x="0" y="0"/>
          <a:chExt cx="0" cy="0"/>
        </a:xfrm>
      </p:grpSpPr>
      <p:sp>
        <p:nvSpPr>
          <p:cNvPr id="386" name="Google Shape;386;gfacce43788_0_18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387" name="Google Shape;387;gfacce43788_0_189"/>
          <p:cNvSpPr txBox="1"/>
          <p:nvPr>
            <p:ph idx="4294967295" type="title"/>
          </p:nvPr>
        </p:nvSpPr>
        <p:spPr>
          <a:xfrm>
            <a:off x="182975" y="16250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ACCOMPLISHMENT</a:t>
            </a:r>
            <a:endParaRPr>
              <a:solidFill>
                <a:schemeClr val="accent6"/>
              </a:solidFill>
            </a:endParaRPr>
          </a:p>
        </p:txBody>
      </p:sp>
      <p:sp>
        <p:nvSpPr>
          <p:cNvPr id="388" name="Google Shape;388;gfacce43788_0_189"/>
          <p:cNvSpPr txBox="1"/>
          <p:nvPr/>
        </p:nvSpPr>
        <p:spPr>
          <a:xfrm>
            <a:off x="4713300" y="86000"/>
            <a:ext cx="4430700" cy="54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atamaran"/>
                <a:ea typeface="Catamaran"/>
                <a:cs typeface="Catamaran"/>
                <a:sym typeface="Catamaran"/>
              </a:rPr>
              <a:t>	Evidence of engineering design</a:t>
            </a:r>
            <a:endParaRPr b="1" i="0" sz="2000" u="none" cap="none" strike="noStrike">
              <a:solidFill>
                <a:srgbClr val="000000"/>
              </a:solidFill>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pic>
        <p:nvPicPr>
          <p:cNvPr id="389" name="Google Shape;389;gfacce43788_0_189"/>
          <p:cNvPicPr preferRelativeResize="0"/>
          <p:nvPr/>
        </p:nvPicPr>
        <p:blipFill>
          <a:blip r:embed="rId3">
            <a:alphaModFix/>
          </a:blip>
          <a:stretch>
            <a:fillRect/>
          </a:stretch>
        </p:blipFill>
        <p:spPr>
          <a:xfrm>
            <a:off x="3276962" y="2673537"/>
            <a:ext cx="2590074" cy="2434925"/>
          </a:xfrm>
          <a:prstGeom prst="rect">
            <a:avLst/>
          </a:prstGeom>
          <a:noFill/>
          <a:ln>
            <a:noFill/>
          </a:ln>
        </p:spPr>
      </p:pic>
      <p:sp>
        <p:nvSpPr>
          <p:cNvPr id="390" name="Google Shape;390;gfacce43788_0_189"/>
          <p:cNvSpPr/>
          <p:nvPr/>
        </p:nvSpPr>
        <p:spPr>
          <a:xfrm>
            <a:off x="2540775" y="3842125"/>
            <a:ext cx="548700" cy="393600"/>
          </a:xfrm>
          <a:prstGeom prst="rightArrow">
            <a:avLst>
              <a:gd fmla="val 50000" name="adj1"/>
              <a:gd fmla="val 50000" name="adj2"/>
            </a:avLst>
          </a:prstGeom>
          <a:solidFill>
            <a:srgbClr val="725DC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facce43788_0_189"/>
          <p:cNvSpPr/>
          <p:nvPr/>
        </p:nvSpPr>
        <p:spPr>
          <a:xfrm rot="10800000">
            <a:off x="6061800" y="3782375"/>
            <a:ext cx="548700" cy="393600"/>
          </a:xfrm>
          <a:prstGeom prst="rightArrow">
            <a:avLst>
              <a:gd fmla="val 50000" name="adj1"/>
              <a:gd fmla="val 50000" name="adj2"/>
            </a:avLst>
          </a:prstGeom>
          <a:solidFill>
            <a:srgbClr val="725DC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facce43788_0_189"/>
          <p:cNvSpPr/>
          <p:nvPr/>
        </p:nvSpPr>
        <p:spPr>
          <a:xfrm rot="5400000">
            <a:off x="4240388" y="2150050"/>
            <a:ext cx="548700" cy="393600"/>
          </a:xfrm>
          <a:prstGeom prst="rightArrow">
            <a:avLst>
              <a:gd fmla="val 50000" name="adj1"/>
              <a:gd fmla="val 50000" name="adj2"/>
            </a:avLst>
          </a:prstGeom>
          <a:solidFill>
            <a:srgbClr val="725DC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facce43788_0_189"/>
          <p:cNvSpPr/>
          <p:nvPr/>
        </p:nvSpPr>
        <p:spPr>
          <a:xfrm rot="1775023">
            <a:off x="2349249" y="2150037"/>
            <a:ext cx="687875" cy="393650"/>
          </a:xfrm>
          <a:prstGeom prst="rightArrow">
            <a:avLst>
              <a:gd fmla="val 50000" name="adj1"/>
              <a:gd fmla="val 50000" name="adj2"/>
            </a:avLst>
          </a:prstGeom>
          <a:solidFill>
            <a:srgbClr val="725DC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facce43788_0_189"/>
          <p:cNvSpPr/>
          <p:nvPr/>
        </p:nvSpPr>
        <p:spPr>
          <a:xfrm rot="9098807">
            <a:off x="5992185" y="2150009"/>
            <a:ext cx="687926" cy="393693"/>
          </a:xfrm>
          <a:prstGeom prst="rightArrow">
            <a:avLst>
              <a:gd fmla="val 50000" name="adj1"/>
              <a:gd fmla="val 50000" name="adj2"/>
            </a:avLst>
          </a:prstGeom>
          <a:solidFill>
            <a:srgbClr val="725DC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facce43788_0_189"/>
          <p:cNvSpPr txBox="1"/>
          <p:nvPr/>
        </p:nvSpPr>
        <p:spPr>
          <a:xfrm>
            <a:off x="302800" y="2169850"/>
            <a:ext cx="1885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Catamaran Light"/>
                <a:ea typeface="Catamaran Light"/>
                <a:cs typeface="Catamaran Light"/>
                <a:sym typeface="Catamaran Light"/>
              </a:rPr>
              <a:t>Preferred</a:t>
            </a:r>
            <a:r>
              <a:rPr lang="en" sz="1100">
                <a:latin typeface="Catamaran Light"/>
                <a:ea typeface="Catamaran Light"/>
                <a:cs typeface="Catamaran Light"/>
                <a:sym typeface="Catamaran Light"/>
              </a:rPr>
              <a:t> CSV format</a:t>
            </a:r>
            <a:endParaRPr sz="1100">
              <a:latin typeface="Catamaran Light"/>
              <a:ea typeface="Catamaran Light"/>
              <a:cs typeface="Catamaran Light"/>
              <a:sym typeface="Catamaran Light"/>
            </a:endParaRPr>
          </a:p>
        </p:txBody>
      </p:sp>
      <p:pic>
        <p:nvPicPr>
          <p:cNvPr id="396" name="Google Shape;396;gfacce43788_0_189"/>
          <p:cNvPicPr preferRelativeResize="0"/>
          <p:nvPr/>
        </p:nvPicPr>
        <p:blipFill>
          <a:blip r:embed="rId4">
            <a:alphaModFix/>
          </a:blip>
          <a:stretch>
            <a:fillRect/>
          </a:stretch>
        </p:blipFill>
        <p:spPr>
          <a:xfrm>
            <a:off x="127375" y="635288"/>
            <a:ext cx="2236357" cy="1541350"/>
          </a:xfrm>
          <a:prstGeom prst="rect">
            <a:avLst/>
          </a:prstGeom>
          <a:noFill/>
          <a:ln>
            <a:noFill/>
          </a:ln>
        </p:spPr>
      </p:pic>
      <p:pic>
        <p:nvPicPr>
          <p:cNvPr id="397" name="Google Shape;397;gfacce43788_0_189"/>
          <p:cNvPicPr preferRelativeResize="0"/>
          <p:nvPr/>
        </p:nvPicPr>
        <p:blipFill>
          <a:blip r:embed="rId5">
            <a:alphaModFix/>
          </a:blip>
          <a:stretch>
            <a:fillRect/>
          </a:stretch>
        </p:blipFill>
        <p:spPr>
          <a:xfrm>
            <a:off x="102350" y="2949225"/>
            <a:ext cx="2236350" cy="1598996"/>
          </a:xfrm>
          <a:prstGeom prst="rect">
            <a:avLst/>
          </a:prstGeom>
          <a:noFill/>
          <a:ln>
            <a:noFill/>
          </a:ln>
        </p:spPr>
      </p:pic>
      <p:pic>
        <p:nvPicPr>
          <p:cNvPr id="398" name="Google Shape;398;gfacce43788_0_189"/>
          <p:cNvPicPr preferRelativeResize="0"/>
          <p:nvPr/>
        </p:nvPicPr>
        <p:blipFill>
          <a:blip r:embed="rId6">
            <a:alphaModFix/>
          </a:blip>
          <a:stretch>
            <a:fillRect/>
          </a:stretch>
        </p:blipFill>
        <p:spPr>
          <a:xfrm>
            <a:off x="6726475" y="626050"/>
            <a:ext cx="2236350" cy="1559856"/>
          </a:xfrm>
          <a:prstGeom prst="rect">
            <a:avLst/>
          </a:prstGeom>
          <a:noFill/>
          <a:ln>
            <a:noFill/>
          </a:ln>
        </p:spPr>
      </p:pic>
      <p:pic>
        <p:nvPicPr>
          <p:cNvPr id="399" name="Google Shape;399;gfacce43788_0_189"/>
          <p:cNvPicPr preferRelativeResize="0"/>
          <p:nvPr/>
        </p:nvPicPr>
        <p:blipFill>
          <a:blip r:embed="rId7">
            <a:alphaModFix/>
          </a:blip>
          <a:stretch>
            <a:fillRect/>
          </a:stretch>
        </p:blipFill>
        <p:spPr>
          <a:xfrm>
            <a:off x="6732304" y="2949225"/>
            <a:ext cx="2292470" cy="1599001"/>
          </a:xfrm>
          <a:prstGeom prst="rect">
            <a:avLst/>
          </a:prstGeom>
          <a:noFill/>
          <a:ln>
            <a:noFill/>
          </a:ln>
        </p:spPr>
      </p:pic>
      <p:pic>
        <p:nvPicPr>
          <p:cNvPr id="400" name="Google Shape;400;gfacce43788_0_189"/>
          <p:cNvPicPr preferRelativeResize="0"/>
          <p:nvPr/>
        </p:nvPicPr>
        <p:blipFill>
          <a:blip r:embed="rId8">
            <a:alphaModFix/>
          </a:blip>
          <a:stretch>
            <a:fillRect/>
          </a:stretch>
        </p:blipFill>
        <p:spPr>
          <a:xfrm>
            <a:off x="3910700" y="462500"/>
            <a:ext cx="1268812" cy="150194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CB"/>
        </a:solidFill>
      </p:bgPr>
    </p:bg>
    <p:spTree>
      <p:nvGrpSpPr>
        <p:cNvPr id="404" name="Shape 404"/>
        <p:cNvGrpSpPr/>
        <p:nvPr/>
      </p:nvGrpSpPr>
      <p:grpSpPr>
        <a:xfrm>
          <a:off x="0" y="0"/>
          <a:ext cx="0" cy="0"/>
          <a:chOff x="0" y="0"/>
          <a:chExt cx="0" cy="0"/>
        </a:xfrm>
      </p:grpSpPr>
      <p:sp>
        <p:nvSpPr>
          <p:cNvPr id="405" name="Google Shape;405;gf6934e5c83_0_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406" name="Google Shape;406;gf6934e5c83_0_8"/>
          <p:cNvSpPr txBox="1"/>
          <p:nvPr>
            <p:ph idx="4294967295" type="title"/>
          </p:nvPr>
        </p:nvSpPr>
        <p:spPr>
          <a:xfrm>
            <a:off x="430850" y="4475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Presentation of Schedule</a:t>
            </a:r>
            <a:endParaRPr>
              <a:solidFill>
                <a:schemeClr val="accent6"/>
              </a:solidFill>
            </a:endParaRPr>
          </a:p>
        </p:txBody>
      </p:sp>
      <p:sp>
        <p:nvSpPr>
          <p:cNvPr id="407" name="Google Shape;407;gf6934e5c83_0_8"/>
          <p:cNvSpPr/>
          <p:nvPr/>
        </p:nvSpPr>
        <p:spPr>
          <a:xfrm>
            <a:off x="1196800" y="1831525"/>
            <a:ext cx="6327900" cy="201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8" name="Google Shape;408;gf6934e5c83_0_8"/>
          <p:cNvPicPr preferRelativeResize="0"/>
          <p:nvPr/>
        </p:nvPicPr>
        <p:blipFill>
          <a:blip r:embed="rId3">
            <a:alphaModFix/>
          </a:blip>
          <a:stretch>
            <a:fillRect/>
          </a:stretch>
        </p:blipFill>
        <p:spPr>
          <a:xfrm>
            <a:off x="272787" y="1794888"/>
            <a:ext cx="8598426" cy="2088075"/>
          </a:xfrm>
          <a:prstGeom prst="rect">
            <a:avLst/>
          </a:prstGeom>
          <a:noFill/>
          <a:ln>
            <a:noFill/>
          </a:ln>
        </p:spPr>
      </p:pic>
      <p:pic>
        <p:nvPicPr>
          <p:cNvPr id="409" name="Google Shape;409;gf6934e5c83_0_8"/>
          <p:cNvPicPr preferRelativeResize="0"/>
          <p:nvPr/>
        </p:nvPicPr>
        <p:blipFill>
          <a:blip r:embed="rId4">
            <a:alphaModFix/>
          </a:blip>
          <a:stretch>
            <a:fillRect/>
          </a:stretch>
        </p:blipFill>
        <p:spPr>
          <a:xfrm>
            <a:off x="3550650" y="3026550"/>
            <a:ext cx="5224626" cy="1590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fcd5725c2f_4_0"/>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sp>
        <p:nvSpPr>
          <p:cNvPr id="415" name="Google Shape;415;gfcd5725c2f_4_0"/>
          <p:cNvSpPr txBox="1"/>
          <p:nvPr>
            <p:ph idx="4294967295" type="ctrTitle"/>
          </p:nvPr>
        </p:nvSpPr>
        <p:spPr>
          <a:xfrm>
            <a:off x="489325" y="1546075"/>
            <a:ext cx="7886700" cy="17793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accent1"/>
              </a:buClr>
              <a:buSzPts val="4800"/>
              <a:buFont typeface="Catamaran"/>
              <a:buNone/>
            </a:pPr>
            <a:r>
              <a:rPr b="1" i="0" lang="en" sz="4200" u="none" cap="none" strike="noStrike">
                <a:solidFill>
                  <a:schemeClr val="accent1"/>
                </a:solidFill>
                <a:latin typeface="Catamaran"/>
                <a:ea typeface="Catamaran"/>
                <a:cs typeface="Catamaran"/>
                <a:sym typeface="Catamaran"/>
              </a:rPr>
              <a:t>Thank you for attending </a:t>
            </a:r>
            <a:endParaRPr b="1" i="0" sz="3200" u="none" cap="none" strike="noStrike">
              <a:solidFill>
                <a:schemeClr val="accent1"/>
              </a:solidFill>
              <a:latin typeface="Catamaran"/>
              <a:ea typeface="Catamaran"/>
              <a:cs typeface="Catamaran"/>
              <a:sym typeface="Catamar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facce43788_0_10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15" name="Google Shape;215;gfacce43788_0_106"/>
          <p:cNvSpPr txBox="1"/>
          <p:nvPr>
            <p:ph idx="4294967295" type="title"/>
          </p:nvPr>
        </p:nvSpPr>
        <p:spPr>
          <a:xfrm>
            <a:off x="430850" y="2149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 Problem Statement</a:t>
            </a:r>
            <a:endParaRPr>
              <a:solidFill>
                <a:schemeClr val="accent6"/>
              </a:solidFill>
            </a:endParaRPr>
          </a:p>
        </p:txBody>
      </p:sp>
      <p:sp>
        <p:nvSpPr>
          <p:cNvPr id="216" name="Google Shape;216;gfacce43788_0_106"/>
          <p:cNvSpPr txBox="1"/>
          <p:nvPr/>
        </p:nvSpPr>
        <p:spPr>
          <a:xfrm>
            <a:off x="430850" y="910025"/>
            <a:ext cx="5355900" cy="36066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atamaran"/>
                <a:ea typeface="Catamaran"/>
                <a:cs typeface="Catamaran"/>
                <a:sym typeface="Catamaran"/>
              </a:rPr>
              <a:t>IMLD in Java</a:t>
            </a:r>
            <a:endParaRPr b="1" sz="2000">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2000"/>
              <a:buFont typeface="Arial"/>
              <a:buNone/>
            </a:pPr>
            <a:r>
              <a:t/>
            </a:r>
            <a:endParaRPr b="1" sz="2000">
              <a:latin typeface="Catamaran"/>
              <a:ea typeface="Catamaran"/>
              <a:cs typeface="Catamaran"/>
              <a:sym typeface="Catamaran"/>
            </a:endParaRPr>
          </a:p>
          <a:p>
            <a:pPr indent="-323850" lvl="0" marL="457200" marR="0" rtl="0" algn="l">
              <a:lnSpc>
                <a:spcPct val="100000"/>
              </a:lnSpc>
              <a:spcBef>
                <a:spcPts val="0"/>
              </a:spcBef>
              <a:spcAft>
                <a:spcPts val="0"/>
              </a:spcAft>
              <a:buClr>
                <a:srgbClr val="000000"/>
              </a:buClr>
              <a:buSzPts val="1500"/>
              <a:buFont typeface="Catamaran Light"/>
              <a:buChar char="-"/>
            </a:pPr>
            <a:r>
              <a:rPr b="0" i="0" lang="en" sz="1500" u="none" cap="none" strike="noStrike">
                <a:solidFill>
                  <a:srgbClr val="000000"/>
                </a:solidFill>
                <a:latin typeface="Catamaran Light"/>
                <a:ea typeface="Catamaran Light"/>
                <a:cs typeface="Catamaran Light"/>
                <a:sym typeface="Catamaran Light"/>
              </a:rPr>
              <a:t>This application began as an applet within the Java framework, dating back to the late 1990’s.</a:t>
            </a:r>
            <a:endParaRPr b="0" i="0" sz="1500" u="none" cap="none" strike="noStrike">
              <a:solidFill>
                <a:srgbClr val="000000"/>
              </a:solidFill>
              <a:latin typeface="Catamaran Light"/>
              <a:ea typeface="Catamaran Light"/>
              <a:cs typeface="Catamaran Light"/>
              <a:sym typeface="Catamaran Light"/>
            </a:endParaRPr>
          </a:p>
          <a:p>
            <a:pPr indent="-323850" lvl="0" marL="457200" marR="0" rtl="0" algn="l">
              <a:lnSpc>
                <a:spcPct val="100000"/>
              </a:lnSpc>
              <a:spcBef>
                <a:spcPts val="0"/>
              </a:spcBef>
              <a:spcAft>
                <a:spcPts val="0"/>
              </a:spcAft>
              <a:buClr>
                <a:srgbClr val="000000"/>
              </a:buClr>
              <a:buSzPts val="1500"/>
              <a:buFont typeface="Catamaran Light"/>
              <a:buChar char="-"/>
            </a:pPr>
            <a:r>
              <a:rPr b="0" i="0" lang="en" sz="1500" u="none" cap="none" strike="noStrike">
                <a:solidFill>
                  <a:srgbClr val="000000"/>
                </a:solidFill>
                <a:latin typeface="Catamaran Light"/>
                <a:ea typeface="Catamaran Light"/>
                <a:cs typeface="Catamaran Light"/>
                <a:sym typeface="Catamaran Light"/>
              </a:rPr>
              <a:t>While the Java version was and still is operational, it became too difficult to keep it up-to-date, and other languages like </a:t>
            </a:r>
            <a:r>
              <a:rPr b="1" i="0" lang="en" sz="1500" u="none" cap="none" strike="noStrike">
                <a:solidFill>
                  <a:srgbClr val="000000"/>
                </a:solidFill>
                <a:latin typeface="Catamaran"/>
                <a:ea typeface="Catamaran"/>
                <a:cs typeface="Catamaran"/>
                <a:sym typeface="Catamaran"/>
              </a:rPr>
              <a:t>Python and C++ </a:t>
            </a:r>
            <a:r>
              <a:rPr b="0" i="0" lang="en" sz="1500" u="none" cap="none" strike="noStrike">
                <a:solidFill>
                  <a:srgbClr val="000000"/>
                </a:solidFill>
                <a:latin typeface="Catamaran Light"/>
                <a:ea typeface="Catamaran Light"/>
                <a:cs typeface="Catamaran Light"/>
                <a:sym typeface="Catamaran Light"/>
              </a:rPr>
              <a:t>surpassed Java in terms of machine learning functionality and processing speed.</a:t>
            </a:r>
            <a:endParaRPr b="0" i="0" sz="1500" u="none" cap="none" strike="noStrike">
              <a:solidFill>
                <a:srgbClr val="000000"/>
              </a:solidFill>
              <a:latin typeface="Catamaran Light"/>
              <a:ea typeface="Catamaran Light"/>
              <a:cs typeface="Catamaran Light"/>
              <a:sym typeface="Catamaran Light"/>
            </a:endParaRPr>
          </a:p>
          <a:p>
            <a:pPr indent="-323850" lvl="0" marL="457200" marR="0" rtl="0" algn="l">
              <a:lnSpc>
                <a:spcPct val="100000"/>
              </a:lnSpc>
              <a:spcBef>
                <a:spcPts val="0"/>
              </a:spcBef>
              <a:spcAft>
                <a:spcPts val="0"/>
              </a:spcAft>
              <a:buClr>
                <a:schemeClr val="dk1"/>
              </a:buClr>
              <a:buSzPts val="1500"/>
              <a:buFont typeface="Catamaran"/>
              <a:buChar char="-"/>
            </a:pPr>
            <a:r>
              <a:rPr b="1" i="0" lang="en" sz="1500" u="none" cap="none" strike="noStrike">
                <a:solidFill>
                  <a:schemeClr val="dk1"/>
                </a:solidFill>
                <a:latin typeface="Catamaran"/>
                <a:ea typeface="Catamaran"/>
                <a:cs typeface="Catamaran"/>
                <a:sym typeface="Catamaran"/>
              </a:rPr>
              <a:t>The purpose of this project is to update IMLD to a programming language that can support more </a:t>
            </a:r>
            <a:endParaRPr b="1" i="0" sz="1500" u="none" cap="none" strike="noStrike">
              <a:solidFill>
                <a:schemeClr val="dk1"/>
              </a:solidFill>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Catamaran"/>
                <a:ea typeface="Catamaran"/>
                <a:cs typeface="Catamaran"/>
                <a:sym typeface="Catamaran"/>
              </a:rPr>
              <a:t>robust libraries and have the potential of future expansion. </a:t>
            </a:r>
            <a:endParaRPr b="1" i="0" sz="1500" u="none" cap="none" strike="noStrike">
              <a:solidFill>
                <a:schemeClr val="dk1"/>
              </a:solidFill>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pic>
        <p:nvPicPr>
          <p:cNvPr id="217" name="Google Shape;217;gfacce43788_0_106"/>
          <p:cNvPicPr preferRelativeResize="0"/>
          <p:nvPr/>
        </p:nvPicPr>
        <p:blipFill rotWithShape="1">
          <a:blip r:embed="rId3">
            <a:alphaModFix/>
          </a:blip>
          <a:srcRect b="0" l="0" r="0" t="0"/>
          <a:stretch/>
        </p:blipFill>
        <p:spPr>
          <a:xfrm>
            <a:off x="5702500" y="815150"/>
            <a:ext cx="3150200" cy="3457650"/>
          </a:xfrm>
          <a:prstGeom prst="rect">
            <a:avLst/>
          </a:prstGeom>
          <a:noFill/>
          <a:ln>
            <a:noFill/>
          </a:ln>
        </p:spPr>
      </p:pic>
      <p:pic>
        <p:nvPicPr>
          <p:cNvPr id="218" name="Google Shape;218;gfacce43788_0_106"/>
          <p:cNvPicPr preferRelativeResize="0"/>
          <p:nvPr/>
        </p:nvPicPr>
        <p:blipFill rotWithShape="1">
          <a:blip r:embed="rId4">
            <a:alphaModFix/>
          </a:blip>
          <a:srcRect b="0" l="0" r="0" t="0"/>
          <a:stretch/>
        </p:blipFill>
        <p:spPr>
          <a:xfrm>
            <a:off x="5125050" y="3127525"/>
            <a:ext cx="1608725" cy="174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22" name="Shape 222"/>
        <p:cNvGrpSpPr/>
        <p:nvPr/>
      </p:nvGrpSpPr>
      <p:grpSpPr>
        <a:xfrm>
          <a:off x="0" y="0"/>
          <a:ext cx="0" cy="0"/>
          <a:chOff x="0" y="0"/>
          <a:chExt cx="0" cy="0"/>
        </a:xfrm>
      </p:grpSpPr>
      <p:sp>
        <p:nvSpPr>
          <p:cNvPr id="223" name="Google Shape;223;gfacce43788_0_130"/>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
                <a:solidFill>
                  <a:schemeClr val="lt1"/>
                </a:solidFill>
              </a:rPr>
              <a:t>‹#›</a:t>
            </a:fld>
            <a:endParaRPr>
              <a:solidFill>
                <a:schemeClr val="lt1"/>
              </a:solidFill>
            </a:endParaRPr>
          </a:p>
        </p:txBody>
      </p:sp>
      <p:sp>
        <p:nvSpPr>
          <p:cNvPr id="224" name="Google Shape;224;gfacce43788_0_130"/>
          <p:cNvSpPr txBox="1"/>
          <p:nvPr>
            <p:ph idx="4294967295" type="title"/>
          </p:nvPr>
        </p:nvSpPr>
        <p:spPr>
          <a:xfrm>
            <a:off x="430850" y="2149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lt1"/>
                </a:solidFill>
              </a:rPr>
              <a:t>Overview: Problem Statement</a:t>
            </a:r>
            <a:endParaRPr>
              <a:solidFill>
                <a:schemeClr val="lt1"/>
              </a:solidFill>
            </a:endParaRPr>
          </a:p>
        </p:txBody>
      </p:sp>
      <p:sp>
        <p:nvSpPr>
          <p:cNvPr id="225" name="Google Shape;225;gfacce43788_0_130"/>
          <p:cNvSpPr/>
          <p:nvPr/>
        </p:nvSpPr>
        <p:spPr>
          <a:xfrm>
            <a:off x="4303900" y="1851926"/>
            <a:ext cx="4495770" cy="3291579"/>
          </a:xfrm>
          <a:custGeom>
            <a:rect b="b" l="l" r="r" t="t"/>
            <a:pathLst>
              <a:path extrusionOk="0" h="21385" w="2160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FFFFFF"/>
          </a:solidFill>
          <a:ln>
            <a:noFill/>
          </a:ln>
          <a:effectLst>
            <a:outerShdw blurRad="428625" rotWithShape="0" algn="bl" dir="16200000" dist="95250">
              <a:srgbClr val="210635">
                <a:alpha val="24705"/>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226" name="Google Shape;226;gfacce43788_0_130"/>
          <p:cNvPicPr preferRelativeResize="0"/>
          <p:nvPr/>
        </p:nvPicPr>
        <p:blipFill rotWithShape="1">
          <a:blip r:embed="rId3">
            <a:alphaModFix/>
          </a:blip>
          <a:srcRect b="0" l="0" r="0" t="0"/>
          <a:stretch/>
        </p:blipFill>
        <p:spPr>
          <a:xfrm>
            <a:off x="5736450" y="2828650"/>
            <a:ext cx="1799226" cy="1799226"/>
          </a:xfrm>
          <a:prstGeom prst="rect">
            <a:avLst/>
          </a:prstGeom>
          <a:noFill/>
          <a:ln>
            <a:noFill/>
          </a:ln>
        </p:spPr>
      </p:pic>
      <p:pic>
        <p:nvPicPr>
          <p:cNvPr id="227" name="Google Shape;227;gfacce43788_0_130"/>
          <p:cNvPicPr preferRelativeResize="0"/>
          <p:nvPr/>
        </p:nvPicPr>
        <p:blipFill rotWithShape="1">
          <a:blip r:embed="rId4">
            <a:alphaModFix/>
          </a:blip>
          <a:srcRect b="0" l="0" r="0" t="0"/>
          <a:stretch/>
        </p:blipFill>
        <p:spPr>
          <a:xfrm>
            <a:off x="4522175" y="3699374"/>
            <a:ext cx="1103075" cy="493925"/>
          </a:xfrm>
          <a:prstGeom prst="rect">
            <a:avLst/>
          </a:prstGeom>
          <a:noFill/>
          <a:ln>
            <a:noFill/>
          </a:ln>
        </p:spPr>
      </p:pic>
      <p:pic>
        <p:nvPicPr>
          <p:cNvPr id="228" name="Google Shape;228;gfacce43788_0_130"/>
          <p:cNvPicPr preferRelativeResize="0"/>
          <p:nvPr/>
        </p:nvPicPr>
        <p:blipFill rotWithShape="1">
          <a:blip r:embed="rId5">
            <a:alphaModFix/>
          </a:blip>
          <a:srcRect b="0" l="0" r="0" t="0"/>
          <a:stretch/>
        </p:blipFill>
        <p:spPr>
          <a:xfrm>
            <a:off x="4595855" y="4507549"/>
            <a:ext cx="1131875" cy="449725"/>
          </a:xfrm>
          <a:prstGeom prst="rect">
            <a:avLst/>
          </a:prstGeom>
          <a:noFill/>
          <a:ln>
            <a:noFill/>
          </a:ln>
        </p:spPr>
      </p:pic>
      <p:pic>
        <p:nvPicPr>
          <p:cNvPr id="229" name="Google Shape;229;gfacce43788_0_130"/>
          <p:cNvPicPr preferRelativeResize="0"/>
          <p:nvPr/>
        </p:nvPicPr>
        <p:blipFill rotWithShape="1">
          <a:blip r:embed="rId6">
            <a:alphaModFix/>
          </a:blip>
          <a:srcRect b="0" l="-4330" r="4330" t="0"/>
          <a:stretch/>
        </p:blipFill>
        <p:spPr>
          <a:xfrm>
            <a:off x="7360475" y="3618075"/>
            <a:ext cx="1472476" cy="493926"/>
          </a:xfrm>
          <a:prstGeom prst="rect">
            <a:avLst/>
          </a:prstGeom>
          <a:noFill/>
          <a:ln>
            <a:noFill/>
          </a:ln>
        </p:spPr>
      </p:pic>
      <p:pic>
        <p:nvPicPr>
          <p:cNvPr id="230" name="Google Shape;230;gfacce43788_0_130"/>
          <p:cNvPicPr preferRelativeResize="0"/>
          <p:nvPr/>
        </p:nvPicPr>
        <p:blipFill rotWithShape="1">
          <a:blip r:embed="rId7">
            <a:alphaModFix/>
          </a:blip>
          <a:srcRect b="0" l="0" r="0" t="0"/>
          <a:stretch/>
        </p:blipFill>
        <p:spPr>
          <a:xfrm>
            <a:off x="7503575" y="4376901"/>
            <a:ext cx="1131876" cy="609325"/>
          </a:xfrm>
          <a:prstGeom prst="rect">
            <a:avLst/>
          </a:prstGeom>
          <a:noFill/>
          <a:ln>
            <a:noFill/>
          </a:ln>
        </p:spPr>
      </p:pic>
      <p:sp>
        <p:nvSpPr>
          <p:cNvPr id="231" name="Google Shape;231;gfacce43788_0_130"/>
          <p:cNvSpPr txBox="1"/>
          <p:nvPr/>
        </p:nvSpPr>
        <p:spPr>
          <a:xfrm>
            <a:off x="430850" y="910025"/>
            <a:ext cx="3939600" cy="41556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Catamaran"/>
                <a:ea typeface="Catamaran"/>
                <a:cs typeface="Catamaran"/>
                <a:sym typeface="Catamaran"/>
              </a:rPr>
              <a:t>Proposed solution</a:t>
            </a:r>
            <a:endParaRPr b="1" i="0" sz="2000" u="none" cap="none" strike="noStrike">
              <a:solidFill>
                <a:schemeClr val="lt1"/>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Catamaran Light"/>
              <a:ea typeface="Catamaran Light"/>
              <a:cs typeface="Catamaran Light"/>
              <a:sym typeface="Catamaran Light"/>
            </a:endParaRPr>
          </a:p>
          <a:p>
            <a:pPr indent="-323850" lvl="0" marL="457200" marR="0" rtl="0" algn="l">
              <a:lnSpc>
                <a:spcPct val="100000"/>
              </a:lnSpc>
              <a:spcBef>
                <a:spcPts val="0"/>
              </a:spcBef>
              <a:spcAft>
                <a:spcPts val="0"/>
              </a:spcAft>
              <a:buClr>
                <a:schemeClr val="lt1"/>
              </a:buClr>
              <a:buSzPts val="1500"/>
              <a:buFont typeface="Catamaran Light"/>
              <a:buChar char="-"/>
            </a:pPr>
            <a:r>
              <a:rPr b="0" i="0" lang="en" sz="1500" u="none" cap="none" strike="noStrike">
                <a:solidFill>
                  <a:schemeClr val="lt1"/>
                </a:solidFill>
                <a:latin typeface="Catamaran Light"/>
                <a:ea typeface="Catamaran Light"/>
                <a:cs typeface="Catamaran Light"/>
                <a:sym typeface="Catamaran Light"/>
              </a:rPr>
              <a:t>Python can be run on several platforms such as Linux, MacOs, and Windows,</a:t>
            </a:r>
            <a:endParaRPr b="0" i="0" sz="1500" u="none" cap="none" strike="noStrike">
              <a:solidFill>
                <a:schemeClr val="lt1"/>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Catamaran Light"/>
              <a:ea typeface="Catamaran Light"/>
              <a:cs typeface="Catamaran Light"/>
              <a:sym typeface="Catamaran Light"/>
            </a:endParaRPr>
          </a:p>
          <a:p>
            <a:pPr indent="-323850" lvl="0" marL="457200" marR="0" rtl="0" algn="l">
              <a:lnSpc>
                <a:spcPct val="100000"/>
              </a:lnSpc>
              <a:spcBef>
                <a:spcPts val="0"/>
              </a:spcBef>
              <a:spcAft>
                <a:spcPts val="0"/>
              </a:spcAft>
              <a:buClr>
                <a:schemeClr val="lt1"/>
              </a:buClr>
              <a:buSzPts val="1500"/>
              <a:buFont typeface="Catamaran Light"/>
              <a:buChar char="-"/>
            </a:pPr>
            <a:r>
              <a:rPr b="0" i="0" lang="en" sz="1500" u="none" cap="none" strike="noStrike">
                <a:solidFill>
                  <a:schemeClr val="lt1"/>
                </a:solidFill>
                <a:latin typeface="Catamaran Light"/>
                <a:ea typeface="Catamaran Light"/>
                <a:cs typeface="Catamaran Light"/>
                <a:sym typeface="Catamaran Light"/>
              </a:rPr>
              <a:t>It holds an extensive selection of libraries and frameworks used for machine learning, including Numpy/ Scipy for high data computing performance and Tensorflow/Sklearn for machine learning models.</a:t>
            </a:r>
            <a:endParaRPr b="0" i="0" sz="1500" u="none" cap="none" strike="noStrike">
              <a:solidFill>
                <a:schemeClr val="lt1"/>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Catamaran Light"/>
              <a:ea typeface="Catamaran Light"/>
              <a:cs typeface="Catamaran Light"/>
              <a:sym typeface="Catamaran Light"/>
            </a:endParaRPr>
          </a:p>
          <a:p>
            <a:pPr indent="-323850" lvl="0" marL="457200" marR="0" rtl="0" algn="l">
              <a:lnSpc>
                <a:spcPct val="100000"/>
              </a:lnSpc>
              <a:spcBef>
                <a:spcPts val="0"/>
              </a:spcBef>
              <a:spcAft>
                <a:spcPts val="0"/>
              </a:spcAft>
              <a:buClr>
                <a:schemeClr val="lt1"/>
              </a:buClr>
              <a:buSzPts val="1500"/>
              <a:buFont typeface="Catamaran"/>
              <a:buChar char="-"/>
            </a:pPr>
            <a:r>
              <a:rPr b="1" i="0" lang="en" sz="1500" u="none" cap="none" strike="noStrike">
                <a:solidFill>
                  <a:schemeClr val="lt1"/>
                </a:solidFill>
                <a:latin typeface="Catamaran"/>
                <a:ea typeface="Catamaran"/>
                <a:cs typeface="Catamaran"/>
                <a:sym typeface="Catamaran"/>
              </a:rPr>
              <a:t>We choose to rebuild IMLD and improve upon it within Python, rather than other modern programming languages.</a:t>
            </a:r>
            <a:endParaRPr b="1" i="0" sz="1500" u="none" cap="none" strike="noStrike">
              <a:solidFill>
                <a:schemeClr val="lt1"/>
              </a:solidFill>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pic>
        <p:nvPicPr>
          <p:cNvPr id="232" name="Google Shape;232;gfacce43788_0_130"/>
          <p:cNvPicPr preferRelativeResize="0"/>
          <p:nvPr/>
        </p:nvPicPr>
        <p:blipFill rotWithShape="1">
          <a:blip r:embed="rId8">
            <a:alphaModFix/>
          </a:blip>
          <a:srcRect b="0" l="10459" r="9870" t="0"/>
          <a:stretch/>
        </p:blipFill>
        <p:spPr>
          <a:xfrm>
            <a:off x="6711425" y="418450"/>
            <a:ext cx="2010499" cy="1286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12455b25fe5_1_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38" name="Google Shape;238;g12455b25fe5_1_7"/>
          <p:cNvSpPr txBox="1"/>
          <p:nvPr>
            <p:ph idx="4294967295" type="title"/>
          </p:nvPr>
        </p:nvSpPr>
        <p:spPr>
          <a:xfrm>
            <a:off x="430850" y="214950"/>
            <a:ext cx="60105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 Problem Statement</a:t>
            </a:r>
            <a:endParaRPr>
              <a:solidFill>
                <a:schemeClr val="accent6"/>
              </a:solidFill>
            </a:endParaRPr>
          </a:p>
        </p:txBody>
      </p:sp>
      <p:sp>
        <p:nvSpPr>
          <p:cNvPr id="239" name="Google Shape;239;g12455b25fe5_1_7"/>
          <p:cNvSpPr txBox="1"/>
          <p:nvPr/>
        </p:nvSpPr>
        <p:spPr>
          <a:xfrm>
            <a:off x="430850" y="910025"/>
            <a:ext cx="5355900" cy="36066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000"/>
              <a:buFont typeface="Arial"/>
              <a:buNone/>
            </a:pPr>
            <a:r>
              <a:rPr b="1" lang="en" sz="2000">
                <a:latin typeface="Catamaran"/>
                <a:ea typeface="Catamaran"/>
                <a:cs typeface="Catamaran"/>
                <a:sym typeface="Catamaran"/>
              </a:rPr>
              <a:t>Benefits of IMLD</a:t>
            </a:r>
            <a:endParaRPr b="1" sz="2000">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2000"/>
              <a:buFont typeface="Arial"/>
              <a:buNone/>
            </a:pPr>
            <a:r>
              <a:t/>
            </a:r>
            <a:endParaRPr b="1" sz="2000">
              <a:latin typeface="Catamaran"/>
              <a:ea typeface="Catamaran"/>
              <a:cs typeface="Catamaran"/>
              <a:sym typeface="Catamaran"/>
            </a:endParaRPr>
          </a:p>
          <a:p>
            <a:pPr indent="-323850" lvl="0" marL="457200" marR="0" rtl="0" algn="l">
              <a:lnSpc>
                <a:spcPct val="100000"/>
              </a:lnSpc>
              <a:spcBef>
                <a:spcPts val="0"/>
              </a:spcBef>
              <a:spcAft>
                <a:spcPts val="0"/>
              </a:spcAft>
              <a:buClr>
                <a:srgbClr val="000000"/>
              </a:buClr>
              <a:buSzPts val="1500"/>
              <a:buFont typeface="Catamaran Light"/>
              <a:buChar char="-"/>
            </a:pPr>
            <a:r>
              <a:rPr lang="en" sz="1500">
                <a:latin typeface="Catamaran Light"/>
                <a:ea typeface="Catamaran Light"/>
                <a:cs typeface="Catamaran Light"/>
                <a:sym typeface="Catamaran Light"/>
              </a:rPr>
              <a:t>IMLD allows users to import or generate their own niche datasets</a:t>
            </a:r>
            <a:endParaRPr sz="1500">
              <a:latin typeface="Catamaran Light"/>
              <a:ea typeface="Catamaran Light"/>
              <a:cs typeface="Catamaran Light"/>
              <a:sym typeface="Catamaran Light"/>
            </a:endParaRPr>
          </a:p>
          <a:p>
            <a:pPr indent="-323850" lvl="0" marL="457200" marR="0" rtl="0" algn="l">
              <a:lnSpc>
                <a:spcPct val="100000"/>
              </a:lnSpc>
              <a:spcBef>
                <a:spcPts val="0"/>
              </a:spcBef>
              <a:spcAft>
                <a:spcPts val="0"/>
              </a:spcAft>
              <a:buSzPts val="1500"/>
              <a:buFont typeface="Catamaran Light"/>
              <a:buChar char="-"/>
            </a:pPr>
            <a:r>
              <a:rPr lang="en" sz="1500">
                <a:latin typeface="Catamaran Light"/>
                <a:ea typeface="Catamaran Light"/>
                <a:cs typeface="Catamaran Light"/>
                <a:sym typeface="Catamaran Light"/>
              </a:rPr>
              <a:t>Once downloaded, IMLD can be used anywhere without Internet access.</a:t>
            </a:r>
            <a:endParaRPr sz="1500">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dk1"/>
              </a:solidFill>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Light"/>
              <a:ea typeface="Catamaran Light"/>
              <a:cs typeface="Catamaran Light"/>
              <a:sym typeface="Catamaran Light"/>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pic>
        <p:nvPicPr>
          <p:cNvPr id="240" name="Google Shape;240;g12455b25fe5_1_7"/>
          <p:cNvPicPr preferRelativeResize="0"/>
          <p:nvPr/>
        </p:nvPicPr>
        <p:blipFill>
          <a:blip r:embed="rId3">
            <a:alphaModFix/>
          </a:blip>
          <a:stretch>
            <a:fillRect/>
          </a:stretch>
        </p:blipFill>
        <p:spPr>
          <a:xfrm>
            <a:off x="3550650" y="3026550"/>
            <a:ext cx="5224626" cy="1590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facce43788_0_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46" name="Google Shape;246;gfacce43788_0_1"/>
          <p:cNvSpPr txBox="1"/>
          <p:nvPr>
            <p:ph idx="4294967295" type="title"/>
          </p:nvPr>
        </p:nvSpPr>
        <p:spPr>
          <a:xfrm>
            <a:off x="430975" y="80775"/>
            <a:ext cx="8598300" cy="1022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  Functional Requirements</a:t>
            </a:r>
            <a:endParaRPr>
              <a:solidFill>
                <a:schemeClr val="accent6"/>
              </a:solidFill>
            </a:endParaRPr>
          </a:p>
        </p:txBody>
      </p:sp>
      <p:sp>
        <p:nvSpPr>
          <p:cNvPr id="247" name="Google Shape;247;gfacce43788_0_1"/>
          <p:cNvSpPr txBox="1"/>
          <p:nvPr/>
        </p:nvSpPr>
        <p:spPr>
          <a:xfrm>
            <a:off x="357800" y="969075"/>
            <a:ext cx="5112300" cy="1749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atamaran"/>
                <a:ea typeface="Catamaran"/>
                <a:cs typeface="Catamaran"/>
                <a:sym typeface="Catamaran"/>
              </a:rPr>
              <a:t>Load/ Save/ Draw Data</a:t>
            </a:r>
            <a:endParaRPr b="1" i="0" sz="2000" u="none" cap="none" strike="noStrike">
              <a:solidFill>
                <a:srgbClr val="000000"/>
              </a:solidFill>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317500" lvl="0" marL="457200" marR="0" rtl="0" algn="l">
              <a:lnSpc>
                <a:spcPct val="100000"/>
              </a:lnSpc>
              <a:spcBef>
                <a:spcPts val="0"/>
              </a:spcBef>
              <a:spcAft>
                <a:spcPts val="0"/>
              </a:spcAft>
              <a:buClr>
                <a:srgbClr val="000000"/>
              </a:buClr>
              <a:buSzPts val="1400"/>
              <a:buFont typeface="Catamaran Light"/>
              <a:buChar char="-"/>
            </a:pPr>
            <a:r>
              <a:rPr b="0" i="0" lang="en" sz="1400" u="none" cap="none" strike="noStrike">
                <a:solidFill>
                  <a:srgbClr val="000000"/>
                </a:solidFill>
                <a:latin typeface="Catamaran Light"/>
                <a:ea typeface="Catamaran Light"/>
                <a:cs typeface="Catamaran Light"/>
                <a:sym typeface="Catamaran Light"/>
              </a:rPr>
              <a:t>IMLD is designed to handle two dimensional data. </a:t>
            </a:r>
            <a:endParaRPr b="0" i="0" sz="1400" u="none" cap="none" strike="noStrike">
              <a:solidFill>
                <a:srgbClr val="000000"/>
              </a:solidFill>
              <a:latin typeface="Catamaran Light"/>
              <a:ea typeface="Catamaran Light"/>
              <a:cs typeface="Catamaran Light"/>
              <a:sym typeface="Catamaran Light"/>
            </a:endParaRPr>
          </a:p>
          <a:p>
            <a:pPr indent="-317500" lvl="0" marL="457200" marR="0" rtl="0" algn="l">
              <a:lnSpc>
                <a:spcPct val="100000"/>
              </a:lnSpc>
              <a:spcBef>
                <a:spcPts val="0"/>
              </a:spcBef>
              <a:spcAft>
                <a:spcPts val="0"/>
              </a:spcAft>
              <a:buClr>
                <a:srgbClr val="000000"/>
              </a:buClr>
              <a:buSzPts val="1400"/>
              <a:buFont typeface="Catamaran Light"/>
              <a:buChar char="-"/>
            </a:pPr>
            <a:r>
              <a:rPr b="0" i="0" lang="en" sz="1400" u="none" cap="none" strike="noStrike">
                <a:solidFill>
                  <a:srgbClr val="000000"/>
                </a:solidFill>
                <a:latin typeface="Catamaran Light"/>
                <a:ea typeface="Catamaran Light"/>
                <a:cs typeface="Catamaran Light"/>
                <a:sym typeface="Catamaran Light"/>
              </a:rPr>
              <a:t>Users should be able to draw their own data or import/export created data.</a:t>
            </a:r>
            <a:endParaRPr b="0" i="0" sz="1400" u="none" cap="none" strike="noStrike">
              <a:solidFill>
                <a:srgbClr val="000000"/>
              </a:solidFill>
              <a:latin typeface="Catamaran Light"/>
              <a:ea typeface="Catamaran Light"/>
              <a:cs typeface="Catamaran Light"/>
              <a:sym typeface="Catamaran Light"/>
            </a:endParaRPr>
          </a:p>
          <a:p>
            <a:pPr indent="-317500" lvl="0" marL="457200" marR="0" rtl="0" algn="l">
              <a:lnSpc>
                <a:spcPct val="100000"/>
              </a:lnSpc>
              <a:spcBef>
                <a:spcPts val="0"/>
              </a:spcBef>
              <a:spcAft>
                <a:spcPts val="0"/>
              </a:spcAft>
              <a:buClr>
                <a:srgbClr val="000000"/>
              </a:buClr>
              <a:buSzPts val="1400"/>
              <a:buFont typeface="Catamaran Light"/>
              <a:buChar char="-"/>
            </a:pPr>
            <a:r>
              <a:rPr b="0" i="0" lang="en" sz="1400" u="none" cap="none" strike="noStrike">
                <a:solidFill>
                  <a:srgbClr val="000000"/>
                </a:solidFill>
                <a:latin typeface="Catamaran Light"/>
                <a:ea typeface="Catamaran Light"/>
                <a:cs typeface="Catamaran Light"/>
                <a:sym typeface="Catamaran Light"/>
              </a:rPr>
              <a:t>Data needs to be in this format x, y.</a:t>
            </a:r>
            <a:endParaRPr b="0" i="0" sz="1400" u="none" cap="none" strike="noStrike">
              <a:solidFill>
                <a:srgbClr val="000000"/>
              </a:solidFill>
              <a:latin typeface="Catamaran Light"/>
              <a:ea typeface="Catamaran Light"/>
              <a:cs typeface="Catamaran Light"/>
              <a:sym typeface="Catamaran Light"/>
            </a:endParaRPr>
          </a:p>
          <a:p>
            <a:pPr indent="-317500" lvl="0" marL="457200" marR="0" rtl="0" algn="l">
              <a:lnSpc>
                <a:spcPct val="100000"/>
              </a:lnSpc>
              <a:spcBef>
                <a:spcPts val="0"/>
              </a:spcBef>
              <a:spcAft>
                <a:spcPts val="0"/>
              </a:spcAft>
              <a:buClr>
                <a:srgbClr val="000000"/>
              </a:buClr>
              <a:buSzPts val="1400"/>
              <a:buFont typeface="Catamaran Light"/>
              <a:buChar char="-"/>
            </a:pPr>
            <a:r>
              <a:rPr b="0" i="0" lang="en" sz="1400" u="none" cap="none" strike="noStrike">
                <a:solidFill>
                  <a:srgbClr val="000000"/>
                </a:solidFill>
                <a:latin typeface="Catamaran Light"/>
                <a:ea typeface="Catamaran Light"/>
                <a:cs typeface="Catamaran Light"/>
                <a:sym typeface="Catamaran Light"/>
              </a:rPr>
              <a:t>IMLD must be able to handle potentially very large datasets consisting of greater than 1 million points.</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sp>
        <p:nvSpPr>
          <p:cNvPr id="248" name="Google Shape;248;gfacce43788_0_1"/>
          <p:cNvSpPr txBox="1"/>
          <p:nvPr/>
        </p:nvSpPr>
        <p:spPr>
          <a:xfrm>
            <a:off x="357800" y="3168800"/>
            <a:ext cx="4830300" cy="187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Light"/>
                <a:ea typeface="Catamaran Light"/>
                <a:cs typeface="Catamaran Light"/>
                <a:sym typeface="Catamaran Light"/>
              </a:rPr>
              <a:t>	</a:t>
            </a:r>
            <a:r>
              <a:rPr b="1" i="0" lang="en" sz="2000" u="none" cap="none" strike="noStrike">
                <a:solidFill>
                  <a:srgbClr val="000000"/>
                </a:solidFill>
                <a:latin typeface="Catamaran"/>
                <a:ea typeface="Catamaran"/>
                <a:cs typeface="Catamaran"/>
                <a:sym typeface="Catamaran"/>
              </a:rPr>
              <a:t>Provide Demo</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317500" lvl="0" marL="457200" marR="0" rtl="0" algn="l">
              <a:lnSpc>
                <a:spcPct val="100000"/>
              </a:lnSpc>
              <a:spcBef>
                <a:spcPts val="0"/>
              </a:spcBef>
              <a:spcAft>
                <a:spcPts val="0"/>
              </a:spcAft>
              <a:buClr>
                <a:srgbClr val="000000"/>
              </a:buClr>
              <a:buSzPts val="1400"/>
              <a:buFont typeface="Catamaran Light"/>
              <a:buChar char="-"/>
            </a:pPr>
            <a:r>
              <a:rPr b="0" i="0" lang="en" sz="1400" u="none" cap="none" strike="noStrike">
                <a:solidFill>
                  <a:srgbClr val="000000"/>
                </a:solidFill>
                <a:latin typeface="Catamaran Light"/>
                <a:ea typeface="Catamaran Light"/>
                <a:cs typeface="Catamaran Light"/>
                <a:sym typeface="Catamaran Light"/>
              </a:rPr>
              <a:t>Multiple demo datasets are provided in IMLD. These demos must each be fully functional and user-customizable</a:t>
            </a:r>
            <a:endParaRPr b="0" i="0" sz="1400" u="none" cap="none" strike="noStrike">
              <a:solidFill>
                <a:srgbClr val="000000"/>
              </a:solidFill>
              <a:latin typeface="Catamaran Light"/>
              <a:ea typeface="Catamaran Light"/>
              <a:cs typeface="Catamaran Light"/>
              <a:sym typeface="Catamaran Light"/>
            </a:endParaRPr>
          </a:p>
          <a:p>
            <a:pPr indent="-317500" lvl="0" marL="457200" marR="0" rtl="0" algn="l">
              <a:lnSpc>
                <a:spcPct val="100000"/>
              </a:lnSpc>
              <a:spcBef>
                <a:spcPts val="0"/>
              </a:spcBef>
              <a:spcAft>
                <a:spcPts val="0"/>
              </a:spcAft>
              <a:buClr>
                <a:srgbClr val="000000"/>
              </a:buClr>
              <a:buSzPts val="1400"/>
              <a:buFont typeface="Catamaran Light"/>
              <a:buChar char="-"/>
            </a:pPr>
            <a:r>
              <a:rPr b="0" i="0" lang="en" sz="1400" u="none" cap="none" strike="noStrike">
                <a:solidFill>
                  <a:srgbClr val="000000"/>
                </a:solidFill>
                <a:latin typeface="Catamaran Light"/>
                <a:ea typeface="Catamaran Light"/>
                <a:cs typeface="Catamaran Light"/>
                <a:sym typeface="Catamaran Light"/>
              </a:rPr>
              <a:t>Demo datasets. (8 different demo)</a:t>
            </a:r>
            <a:endParaRPr b="0" i="0" sz="1400" u="none" cap="none" strike="noStrike">
              <a:solidFill>
                <a:schemeClr val="accent3"/>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Light"/>
                <a:ea typeface="Catamaran Light"/>
                <a:cs typeface="Catamaran Light"/>
                <a:sym typeface="Catamaran Light"/>
              </a:rPr>
              <a:t>	</a:t>
            </a:r>
            <a:endParaRPr b="0" i="0" sz="1400" u="none" cap="none" strike="noStrike">
              <a:solidFill>
                <a:srgbClr val="000000"/>
              </a:solidFill>
              <a:latin typeface="Catamaran Light"/>
              <a:ea typeface="Catamaran Light"/>
              <a:cs typeface="Catamaran Light"/>
              <a:sym typeface="Catamaran Light"/>
            </a:endParaRPr>
          </a:p>
        </p:txBody>
      </p:sp>
      <p:pic>
        <p:nvPicPr>
          <p:cNvPr id="249" name="Google Shape;249;gfacce43788_0_1"/>
          <p:cNvPicPr preferRelativeResize="0"/>
          <p:nvPr/>
        </p:nvPicPr>
        <p:blipFill rotWithShape="1">
          <a:blip r:embed="rId3">
            <a:alphaModFix/>
          </a:blip>
          <a:srcRect b="0" l="0" r="0" t="0"/>
          <a:stretch/>
        </p:blipFill>
        <p:spPr>
          <a:xfrm>
            <a:off x="5639725" y="3168800"/>
            <a:ext cx="1775175" cy="1643125"/>
          </a:xfrm>
          <a:prstGeom prst="rect">
            <a:avLst/>
          </a:prstGeom>
          <a:noFill/>
          <a:ln>
            <a:noFill/>
          </a:ln>
        </p:spPr>
      </p:pic>
      <p:pic>
        <p:nvPicPr>
          <p:cNvPr id="250" name="Google Shape;250;gfacce43788_0_1"/>
          <p:cNvPicPr preferRelativeResize="0"/>
          <p:nvPr/>
        </p:nvPicPr>
        <p:blipFill>
          <a:blip r:embed="rId4">
            <a:alphaModFix/>
          </a:blip>
          <a:stretch>
            <a:fillRect/>
          </a:stretch>
        </p:blipFill>
        <p:spPr>
          <a:xfrm>
            <a:off x="6459801" y="969075"/>
            <a:ext cx="2175974" cy="2028251"/>
          </a:xfrm>
          <a:prstGeom prst="rect">
            <a:avLst/>
          </a:prstGeom>
          <a:noFill/>
          <a:ln>
            <a:noFill/>
          </a:ln>
        </p:spPr>
      </p:pic>
      <p:cxnSp>
        <p:nvCxnSpPr>
          <p:cNvPr id="251" name="Google Shape;251;gfacce43788_0_1"/>
          <p:cNvCxnSpPr/>
          <p:nvPr/>
        </p:nvCxnSpPr>
        <p:spPr>
          <a:xfrm>
            <a:off x="-728625" y="-648750"/>
            <a:ext cx="287700" cy="0"/>
          </a:xfrm>
          <a:prstGeom prst="straightConnector1">
            <a:avLst/>
          </a:prstGeom>
          <a:noFill/>
          <a:ln cap="flat" cmpd="sng" w="9525">
            <a:solidFill>
              <a:schemeClr val="dk2"/>
            </a:solidFill>
            <a:prstDash val="solid"/>
            <a:round/>
            <a:headEnd len="med" w="med" type="none"/>
            <a:tailEnd len="med" w="med" type="triangle"/>
          </a:ln>
        </p:spPr>
      </p:cxnSp>
      <p:sp>
        <p:nvSpPr>
          <p:cNvPr id="252" name="Google Shape;252;gfacce43788_0_1"/>
          <p:cNvSpPr txBox="1"/>
          <p:nvPr/>
        </p:nvSpPr>
        <p:spPr>
          <a:xfrm>
            <a:off x="6051650" y="969075"/>
            <a:ext cx="774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latin typeface="Catamaran"/>
                <a:ea typeface="Catamaran"/>
                <a:cs typeface="Catamaran"/>
                <a:sym typeface="Catamaran"/>
              </a:rPr>
              <a:t>Height</a:t>
            </a:r>
            <a:endParaRPr b="1" sz="1100">
              <a:latin typeface="Catamaran"/>
              <a:ea typeface="Catamaran"/>
              <a:cs typeface="Catamaran"/>
              <a:sym typeface="Catamaran"/>
            </a:endParaRPr>
          </a:p>
        </p:txBody>
      </p:sp>
      <p:sp>
        <p:nvSpPr>
          <p:cNvPr id="253" name="Google Shape;253;gfacce43788_0_1"/>
          <p:cNvSpPr txBox="1"/>
          <p:nvPr/>
        </p:nvSpPr>
        <p:spPr>
          <a:xfrm>
            <a:off x="8254975" y="2814800"/>
            <a:ext cx="774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latin typeface="Catamaran"/>
                <a:ea typeface="Catamaran"/>
                <a:cs typeface="Catamaran"/>
                <a:sym typeface="Catamaran"/>
              </a:rPr>
              <a:t>Length</a:t>
            </a:r>
            <a:endParaRPr b="1" sz="1100">
              <a:latin typeface="Catamaran"/>
              <a:ea typeface="Catamaran"/>
              <a:cs typeface="Catamaran"/>
              <a:sym typeface="Catamar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facce43788_0_4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59" name="Google Shape;259;gfacce43788_0_49"/>
          <p:cNvSpPr txBox="1"/>
          <p:nvPr>
            <p:ph idx="4294967295" type="title"/>
          </p:nvPr>
        </p:nvSpPr>
        <p:spPr>
          <a:xfrm>
            <a:off x="430975" y="80775"/>
            <a:ext cx="8598300" cy="1022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  Functional Requirements</a:t>
            </a:r>
            <a:endParaRPr>
              <a:solidFill>
                <a:schemeClr val="accent6"/>
              </a:solidFill>
            </a:endParaRPr>
          </a:p>
        </p:txBody>
      </p:sp>
      <p:sp>
        <p:nvSpPr>
          <p:cNvPr id="260" name="Google Shape;260;gfacce43788_0_49"/>
          <p:cNvSpPr txBox="1"/>
          <p:nvPr/>
        </p:nvSpPr>
        <p:spPr>
          <a:xfrm>
            <a:off x="357800" y="969075"/>
            <a:ext cx="5098800" cy="4085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atamaran"/>
                <a:ea typeface="Catamaran"/>
                <a:cs typeface="Catamaran"/>
                <a:sym typeface="Catamaran"/>
              </a:rPr>
              <a:t>Apply Algorithms</a:t>
            </a:r>
            <a:endParaRPr b="1" i="0" sz="2000" u="none" cap="none" strike="noStrike">
              <a:solidFill>
                <a:srgbClr val="000000"/>
              </a:solidFill>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317500" lvl="0" marL="457200" marR="0" rtl="0" algn="l">
              <a:lnSpc>
                <a:spcPct val="100000"/>
              </a:lnSpc>
              <a:spcBef>
                <a:spcPts val="0"/>
              </a:spcBef>
              <a:spcAft>
                <a:spcPts val="0"/>
              </a:spcAft>
              <a:buClr>
                <a:srgbClr val="000000"/>
              </a:buClr>
              <a:buSzPts val="1400"/>
              <a:buFont typeface="Catamaran Light"/>
              <a:buChar char="-"/>
            </a:pPr>
            <a:r>
              <a:rPr b="0" i="0" lang="en" sz="1400" u="none" cap="none" strike="noStrike">
                <a:solidFill>
                  <a:srgbClr val="000000"/>
                </a:solidFill>
                <a:latin typeface="Catamaran Light"/>
                <a:ea typeface="Catamaran Light"/>
                <a:cs typeface="Catamaran Light"/>
                <a:sym typeface="Catamaran Light"/>
              </a:rPr>
              <a:t>Multiple algorithms are provided in IMLD. These demos must be tested to ensure full functionality. The algorithms must be properly implemented, and successfully handling the data fed to them. </a:t>
            </a:r>
            <a:endParaRPr b="0" i="0" sz="1400" u="none" cap="none" strike="noStrike">
              <a:solidFill>
                <a:srgbClr val="000000"/>
              </a:solidFill>
              <a:latin typeface="Catamaran Light"/>
              <a:ea typeface="Catamaran Light"/>
              <a:cs typeface="Catamaran Light"/>
              <a:sym typeface="Catamaran Light"/>
            </a:endParaRPr>
          </a:p>
          <a:p>
            <a:pPr indent="-317500" lvl="0" marL="457200" marR="0" rtl="0" algn="l">
              <a:lnSpc>
                <a:spcPct val="100000"/>
              </a:lnSpc>
              <a:spcBef>
                <a:spcPts val="0"/>
              </a:spcBef>
              <a:spcAft>
                <a:spcPts val="0"/>
              </a:spcAft>
              <a:buClr>
                <a:srgbClr val="000000"/>
              </a:buClr>
              <a:buSzPts val="1400"/>
              <a:buFont typeface="Catamaran Light"/>
              <a:buChar char="-"/>
            </a:pPr>
            <a:r>
              <a:rPr b="0" i="0" lang="en" sz="1400" u="none" cap="none" strike="noStrike">
                <a:solidFill>
                  <a:srgbClr val="000000"/>
                </a:solidFill>
                <a:latin typeface="Catamaran Light"/>
                <a:ea typeface="Catamaran Light"/>
                <a:cs typeface="Catamaran Light"/>
                <a:sym typeface="Catamaran Light"/>
              </a:rPr>
              <a:t>Algorithms include: Principal Component Analysis,</a:t>
            </a:r>
            <a:r>
              <a:rPr lang="en">
                <a:latin typeface="Catamaran Light"/>
                <a:ea typeface="Catamaran Light"/>
                <a:cs typeface="Catamaran Light"/>
                <a:sym typeface="Catamaran Light"/>
              </a:rPr>
              <a:t> Linear Discriminant Analysis,</a:t>
            </a:r>
            <a:r>
              <a:rPr b="0" i="0" lang="en" sz="1400" u="none" cap="none" strike="noStrike">
                <a:solidFill>
                  <a:srgbClr val="000000"/>
                </a:solidFill>
                <a:latin typeface="Catamaran Light"/>
                <a:ea typeface="Catamaran Light"/>
                <a:cs typeface="Catamaran Light"/>
                <a:sym typeface="Catamaran Light"/>
              </a:rPr>
              <a:t> K-Nearest Neighbors, K-means, SVM, Multilayer Perceptron, and Random Fore</a:t>
            </a:r>
            <a:r>
              <a:rPr lang="en">
                <a:latin typeface="Catamaran Light"/>
                <a:ea typeface="Catamaran Light"/>
                <a:cs typeface="Catamaran Light"/>
                <a:sym typeface="Catamaran Light"/>
              </a:rPr>
              <a:t>sts</a:t>
            </a:r>
            <a:r>
              <a:rPr b="0" i="0" lang="en" sz="1400" u="none" cap="none" strike="noStrike">
                <a:solidFill>
                  <a:srgbClr val="000000"/>
                </a:solidFill>
                <a:latin typeface="Catamaran Light"/>
                <a:ea typeface="Catamaran Light"/>
                <a:cs typeface="Catamaran Light"/>
                <a:sym typeface="Catamaran Light"/>
              </a:rPr>
              <a:t>.</a:t>
            </a:r>
            <a:endParaRPr b="0" i="0" sz="1400" u="none" cap="none" strike="noStrike">
              <a:solidFill>
                <a:srgbClr val="000000"/>
              </a:solidFill>
              <a:latin typeface="Catamaran Light"/>
              <a:ea typeface="Catamaran Light"/>
              <a:cs typeface="Catamaran Light"/>
              <a:sym typeface="Catamaran Light"/>
            </a:endParaRPr>
          </a:p>
          <a:p>
            <a:pPr indent="-317500" lvl="0" marL="457200" marR="0" rtl="0" algn="l">
              <a:lnSpc>
                <a:spcPct val="100000"/>
              </a:lnSpc>
              <a:spcBef>
                <a:spcPts val="0"/>
              </a:spcBef>
              <a:spcAft>
                <a:spcPts val="0"/>
              </a:spcAft>
              <a:buClr>
                <a:srgbClr val="000000"/>
              </a:buClr>
              <a:buSzPts val="1400"/>
              <a:buFont typeface="Catamaran Light"/>
              <a:buChar char="-"/>
            </a:pPr>
            <a:r>
              <a:rPr b="0" i="0" lang="en" sz="1400" u="none" cap="none" strike="noStrike">
                <a:solidFill>
                  <a:srgbClr val="000000"/>
                </a:solidFill>
                <a:latin typeface="Catamaran Light"/>
                <a:ea typeface="Catamaran Light"/>
                <a:cs typeface="Catamaran Light"/>
                <a:sym typeface="Catamaran Light"/>
              </a:rPr>
              <a:t>An  implementation of the algorithm is consider successful when it reaches a consensus between IMLD and other sources. Once we can consistently get the results of IMLD’s algorithms to be within a 0.1% margin of error with multiple other sources, we will consider them to be successful.</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pic>
        <p:nvPicPr>
          <p:cNvPr id="261" name="Google Shape;261;gfacce43788_0_49"/>
          <p:cNvPicPr preferRelativeResize="0"/>
          <p:nvPr/>
        </p:nvPicPr>
        <p:blipFill rotWithShape="1">
          <a:blip r:embed="rId3">
            <a:alphaModFix/>
          </a:blip>
          <a:srcRect b="-3089" l="0" r="0" t="-3099"/>
          <a:stretch/>
        </p:blipFill>
        <p:spPr>
          <a:xfrm>
            <a:off x="5542825" y="1318601"/>
            <a:ext cx="3118925" cy="3545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facce43788_0_5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
        <p:nvSpPr>
          <p:cNvPr id="267" name="Google Shape;267;gfacce43788_0_59"/>
          <p:cNvSpPr txBox="1"/>
          <p:nvPr>
            <p:ph idx="4294967295" type="title"/>
          </p:nvPr>
        </p:nvSpPr>
        <p:spPr>
          <a:xfrm>
            <a:off x="430975" y="80775"/>
            <a:ext cx="8598300" cy="1022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200"/>
              <a:buNone/>
            </a:pPr>
            <a:r>
              <a:rPr lang="en">
                <a:solidFill>
                  <a:schemeClr val="accent6"/>
                </a:solidFill>
              </a:rPr>
              <a:t>Overview:  Functional Requirements</a:t>
            </a:r>
            <a:endParaRPr>
              <a:solidFill>
                <a:schemeClr val="accent6"/>
              </a:solidFill>
            </a:endParaRPr>
          </a:p>
        </p:txBody>
      </p:sp>
      <p:sp>
        <p:nvSpPr>
          <p:cNvPr id="268" name="Google Shape;268;gfacce43788_0_59"/>
          <p:cNvSpPr txBox="1"/>
          <p:nvPr/>
        </p:nvSpPr>
        <p:spPr>
          <a:xfrm>
            <a:off x="357800" y="969075"/>
            <a:ext cx="5112300" cy="1749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atamaran"/>
                <a:ea typeface="Catamaran"/>
                <a:cs typeface="Catamaran"/>
                <a:sym typeface="Catamaran"/>
              </a:rPr>
              <a:t>GUI</a:t>
            </a:r>
            <a:endParaRPr b="1" i="0" sz="2000" u="none" cap="none" strike="noStrike">
              <a:solidFill>
                <a:srgbClr val="000000"/>
              </a:solidFill>
              <a:latin typeface="Catamaran"/>
              <a:ea typeface="Catamaran"/>
              <a:cs typeface="Catamaran"/>
              <a:sym typeface="Catamaran"/>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317500" lvl="0" marL="457200" marR="0" rtl="0" algn="l">
              <a:lnSpc>
                <a:spcPct val="100000"/>
              </a:lnSpc>
              <a:spcBef>
                <a:spcPts val="0"/>
              </a:spcBef>
              <a:spcAft>
                <a:spcPts val="0"/>
              </a:spcAft>
              <a:buClr>
                <a:srgbClr val="000000"/>
              </a:buClr>
              <a:buSzPts val="1400"/>
              <a:buFont typeface="Catamaran Light"/>
              <a:buChar char="-"/>
            </a:pPr>
            <a:r>
              <a:rPr b="0" i="0" lang="en" sz="1400" u="none" cap="none" strike="noStrike">
                <a:solidFill>
                  <a:srgbClr val="000000"/>
                </a:solidFill>
                <a:latin typeface="Catamaran Light"/>
                <a:ea typeface="Catamaran Light"/>
                <a:cs typeface="Catamaran Light"/>
                <a:sym typeface="Catamaran Light"/>
              </a:rPr>
              <a:t>IMLD’s GUI should be user-directed</a:t>
            </a:r>
            <a:endParaRPr b="0" i="0" sz="1400" u="none" cap="none" strike="noStrike">
              <a:solidFill>
                <a:srgbClr val="000000"/>
              </a:solidFill>
              <a:latin typeface="Catamaran Light"/>
              <a:ea typeface="Catamaran Light"/>
              <a:cs typeface="Catamaran Light"/>
              <a:sym typeface="Catamaran Light"/>
            </a:endParaRPr>
          </a:p>
          <a:p>
            <a:pPr indent="-317500" lvl="0" marL="457200" marR="0" rtl="0" algn="l">
              <a:lnSpc>
                <a:spcPct val="100000"/>
              </a:lnSpc>
              <a:spcBef>
                <a:spcPts val="0"/>
              </a:spcBef>
              <a:spcAft>
                <a:spcPts val="0"/>
              </a:spcAft>
              <a:buClr>
                <a:srgbClr val="000000"/>
              </a:buClr>
              <a:buSzPts val="1400"/>
              <a:buFont typeface="Catamaran Light"/>
              <a:buChar char="-"/>
            </a:pPr>
            <a:r>
              <a:rPr b="0" i="0" lang="en" sz="1400" u="none" cap="none" strike="noStrike">
                <a:solidFill>
                  <a:srgbClr val="000000"/>
                </a:solidFill>
                <a:latin typeface="Catamaran Light"/>
                <a:ea typeface="Catamaran Light"/>
                <a:cs typeface="Catamaran Light"/>
                <a:sym typeface="Catamaran Light"/>
              </a:rPr>
              <a:t>Provide clear and unambiguous directions to the user</a:t>
            </a:r>
            <a:endParaRPr b="0" i="0" sz="1400" u="none" cap="none" strike="noStrike">
              <a:solidFill>
                <a:srgbClr val="000000"/>
              </a:solidFill>
              <a:latin typeface="Catamaran Light"/>
              <a:ea typeface="Catamaran Light"/>
              <a:cs typeface="Catamaran Light"/>
              <a:sym typeface="Catamaran Light"/>
            </a:endParaRPr>
          </a:p>
          <a:p>
            <a:pPr indent="-317500" lvl="0" marL="457200" marR="0" rtl="0" algn="l">
              <a:lnSpc>
                <a:spcPct val="100000"/>
              </a:lnSpc>
              <a:spcBef>
                <a:spcPts val="0"/>
              </a:spcBef>
              <a:spcAft>
                <a:spcPts val="0"/>
              </a:spcAft>
              <a:buClr>
                <a:srgbClr val="000000"/>
              </a:buClr>
              <a:buSzPts val="1400"/>
              <a:buFont typeface="Catamaran Light"/>
              <a:buChar char="-"/>
            </a:pPr>
            <a:r>
              <a:rPr b="0" i="0" lang="en" sz="1400" u="none" cap="none" strike="noStrike">
                <a:solidFill>
                  <a:srgbClr val="000000"/>
                </a:solidFill>
                <a:latin typeface="Catamaran Light"/>
                <a:ea typeface="Catamaran Light"/>
                <a:cs typeface="Catamaran Light"/>
                <a:sym typeface="Catamaran Light"/>
              </a:rPr>
              <a:t>Provide warning messages</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tamaran Light"/>
              <a:ea typeface="Catamaran Light"/>
              <a:cs typeface="Catamaran Light"/>
              <a:sym typeface="Catamaran Light"/>
            </a:endParaRPr>
          </a:p>
        </p:txBody>
      </p:sp>
      <p:sp>
        <p:nvSpPr>
          <p:cNvPr id="269" name="Google Shape;269;gfacce43788_0_59"/>
          <p:cNvSpPr txBox="1"/>
          <p:nvPr/>
        </p:nvSpPr>
        <p:spPr>
          <a:xfrm>
            <a:off x="4022300" y="2464813"/>
            <a:ext cx="48303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Light"/>
                <a:ea typeface="Catamaran Light"/>
                <a:cs typeface="Catamaran Light"/>
                <a:sym typeface="Catamaran Light"/>
              </a:rPr>
              <a:t>	</a:t>
            </a:r>
            <a:r>
              <a:rPr b="1" i="0" lang="en" sz="2000" u="none" cap="none" strike="noStrike">
                <a:solidFill>
                  <a:srgbClr val="000000"/>
                </a:solidFill>
                <a:latin typeface="Catamaran"/>
                <a:ea typeface="Catamaran"/>
                <a:cs typeface="Catamaran"/>
                <a:sym typeface="Catamaran"/>
              </a:rPr>
              <a:t>Calculate Data</a:t>
            </a:r>
            <a:endParaRPr b="1" i="0" sz="20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tamaran"/>
              <a:ea typeface="Catamaran"/>
              <a:cs typeface="Catamaran"/>
              <a:sym typeface="Catamaran"/>
            </a:endParaRPr>
          </a:p>
          <a:p>
            <a:pPr indent="-317500" lvl="0" marL="457200" marR="0" rtl="0" algn="l">
              <a:lnSpc>
                <a:spcPct val="100000"/>
              </a:lnSpc>
              <a:spcBef>
                <a:spcPts val="0"/>
              </a:spcBef>
              <a:spcAft>
                <a:spcPts val="0"/>
              </a:spcAft>
              <a:buClr>
                <a:srgbClr val="000000"/>
              </a:buClr>
              <a:buSzPts val="1400"/>
              <a:buFont typeface="Catamaran Light"/>
              <a:buChar char="-"/>
            </a:pPr>
            <a:r>
              <a:rPr b="0" i="0" lang="en" sz="1400" u="none" cap="none" strike="noStrike">
                <a:solidFill>
                  <a:srgbClr val="000000"/>
                </a:solidFill>
                <a:latin typeface="Catamaran Light"/>
                <a:ea typeface="Catamaran Light"/>
                <a:cs typeface="Catamaran Light"/>
                <a:sym typeface="Catamaran Light"/>
              </a:rPr>
              <a:t>A minimum accuracy for all algorithms must be reached in order to establish and reinforce the legitimacy of the algorithms and the applet overall.</a:t>
            </a:r>
            <a:endParaRPr b="0" i="0" sz="1400" u="none" cap="none" strike="noStrike">
              <a:solidFill>
                <a:srgbClr val="000000"/>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Light"/>
                <a:ea typeface="Catamaran Light"/>
                <a:cs typeface="Catamaran Light"/>
                <a:sym typeface="Catamaran Light"/>
              </a:rPr>
              <a:t>	</a:t>
            </a:r>
            <a:endParaRPr b="0" i="0" sz="1400" u="none" cap="none" strike="noStrike">
              <a:solidFill>
                <a:srgbClr val="000000"/>
              </a:solidFill>
              <a:latin typeface="Catamaran Light"/>
              <a:ea typeface="Catamaran Light"/>
              <a:cs typeface="Catamaran Light"/>
              <a:sym typeface="Catamaran Light"/>
            </a:endParaRPr>
          </a:p>
        </p:txBody>
      </p:sp>
      <p:pic>
        <p:nvPicPr>
          <p:cNvPr id="270" name="Google Shape;270;gfacce43788_0_59"/>
          <p:cNvPicPr preferRelativeResize="0"/>
          <p:nvPr/>
        </p:nvPicPr>
        <p:blipFill>
          <a:blip r:embed="rId3">
            <a:alphaModFix/>
          </a:blip>
          <a:stretch>
            <a:fillRect/>
          </a:stretch>
        </p:blipFill>
        <p:spPr>
          <a:xfrm>
            <a:off x="888300" y="2398325"/>
            <a:ext cx="2810876" cy="26063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facce43788_0_1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graphicFrame>
        <p:nvGraphicFramePr>
          <p:cNvPr id="276" name="Google Shape;276;gfacce43788_0_17"/>
          <p:cNvGraphicFramePr/>
          <p:nvPr/>
        </p:nvGraphicFramePr>
        <p:xfrm>
          <a:off x="992638" y="244906"/>
          <a:ext cx="3000000" cy="3000000"/>
        </p:xfrm>
        <a:graphic>
          <a:graphicData uri="http://schemas.openxmlformats.org/drawingml/2006/table">
            <a:tbl>
              <a:tblPr>
                <a:noFill/>
                <a:tableStyleId>{9DAC9D8D-770D-47C0-A64E-F8C5DF143CA1}</a:tableStyleId>
              </a:tblPr>
              <a:tblGrid>
                <a:gridCol w="1524275"/>
                <a:gridCol w="1339200"/>
                <a:gridCol w="1431750"/>
                <a:gridCol w="1431750"/>
                <a:gridCol w="1431750"/>
              </a:tblGrid>
              <a:tr h="6703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Catamaran"/>
                          <a:ea typeface="Catamaran"/>
                          <a:cs typeface="Catamaran"/>
                          <a:sym typeface="Catamaran"/>
                        </a:rPr>
                        <a:t>Priority</a:t>
                      </a:r>
                      <a:endParaRPr sz="1100" u="none" cap="none" strike="noStrike">
                        <a:solidFill>
                          <a:schemeClr val="lt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Catamaran"/>
                          <a:ea typeface="Catamaran"/>
                          <a:cs typeface="Catamaran"/>
                          <a:sym typeface="Catamaran"/>
                        </a:rPr>
                        <a:t>Requirement</a:t>
                      </a:r>
                      <a:endParaRPr sz="1100" u="none" cap="none" strike="noStrike">
                        <a:solidFill>
                          <a:schemeClr val="lt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Catamaran"/>
                          <a:ea typeface="Catamaran"/>
                          <a:cs typeface="Catamaran"/>
                          <a:sym typeface="Catamaran"/>
                        </a:rPr>
                        <a:t>Metric</a:t>
                      </a:r>
                      <a:endParaRPr sz="1100" u="none" cap="none" strike="noStrike">
                        <a:solidFill>
                          <a:schemeClr val="lt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Catamaran"/>
                          <a:ea typeface="Catamaran"/>
                          <a:cs typeface="Catamaran"/>
                          <a:sym typeface="Catamaran"/>
                        </a:rPr>
                        <a:t>Target Value</a:t>
                      </a:r>
                      <a:endParaRPr sz="1100" u="none" cap="none" strike="noStrike">
                        <a:solidFill>
                          <a:schemeClr val="lt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Catamaran"/>
                          <a:ea typeface="Catamaran"/>
                          <a:cs typeface="Catamaran"/>
                          <a:sym typeface="Catamaran"/>
                        </a:rPr>
                        <a:t>Justification</a:t>
                      </a:r>
                      <a:endParaRPr sz="1100" u="none" cap="none" strike="noStrike">
                        <a:solidFill>
                          <a:schemeClr val="lt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19050">
                      <a:solidFill>
                        <a:srgbClr val="725DCF"/>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89828F"/>
                    </a:solidFill>
                  </a:tcPr>
                </a:tc>
              </a:tr>
              <a:tr h="6703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Non-Negotiable</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Load/Save/Draw large amounts of data</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Test Cases</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&gt; 1 000 000 Data Points</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Advisor/ Clients</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r>
              <a:tr h="6703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Non-Negotiable</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Provide Demo</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Test Cases</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rtl="0" algn="ctr">
                        <a:spcBef>
                          <a:spcPts val="0"/>
                        </a:spcBef>
                        <a:spcAft>
                          <a:spcPts val="0"/>
                        </a:spcAft>
                        <a:buNone/>
                      </a:pPr>
                      <a:r>
                        <a:rPr lang="en" sz="1100">
                          <a:solidFill>
                            <a:schemeClr val="dk1"/>
                          </a:solidFill>
                          <a:latin typeface="Catamaran"/>
                          <a:ea typeface="Catamaran"/>
                          <a:cs typeface="Catamaran"/>
                          <a:sym typeface="Catamaran"/>
                        </a:rPr>
                        <a:t>&gt; 1 000 000 Data Points</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Advisor/ Clients</a:t>
                      </a:r>
                      <a:endParaRPr sz="18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r>
              <a:tr h="6703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Non-Negotiable</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Apply Algorithms</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Test Cases</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Catamaran Light"/>
                          <a:ea typeface="Catamaran Light"/>
                          <a:cs typeface="Catamaran Light"/>
                          <a:sym typeface="Catamaran Light"/>
                        </a:rPr>
                        <a:t>0.1% margin of error</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Advisor/ Clients</a:t>
                      </a:r>
                      <a:endParaRPr sz="18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FFFFFF"/>
                    </a:solidFill>
                  </a:tcPr>
                </a:tc>
              </a:tr>
              <a:tr h="6703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Negotiable</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GUI</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Test Cases</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Pass/Fail</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Advisor/ Clients</a:t>
                      </a:r>
                      <a:endParaRPr sz="18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9525">
                      <a:solidFill>
                        <a:srgbClr val="F4F3F8">
                          <a:alpha val="0"/>
                        </a:srgbClr>
                      </a:solidFill>
                      <a:prstDash val="solid"/>
                      <a:round/>
                      <a:headEnd len="sm" w="sm" type="none"/>
                      <a:tailEnd len="sm" w="sm" type="none"/>
                    </a:lnB>
                    <a:solidFill>
                      <a:srgbClr val="E4EDFF"/>
                    </a:solidFill>
                  </a:tcPr>
                </a:tc>
              </a:tr>
              <a:tr h="6703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Non-Negotiable</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19050">
                      <a:solidFill>
                        <a:srgbClr val="725DCF"/>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Calculate Data</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Test Cases</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Pass/Fail</a:t>
                      </a:r>
                      <a:endParaRPr sz="11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9525">
                      <a:solidFill>
                        <a:srgbClr val="F4F3F8">
                          <a:alpha val="0"/>
                        </a:srgbClr>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tamaran"/>
                          <a:ea typeface="Catamaran"/>
                          <a:cs typeface="Catamaran"/>
                          <a:sym typeface="Catamaran"/>
                        </a:rPr>
                        <a:t>Advisor/ Clients</a:t>
                      </a:r>
                      <a:endParaRPr sz="1800" u="none" cap="none" strike="noStrike">
                        <a:solidFill>
                          <a:schemeClr val="dk1"/>
                        </a:solidFill>
                        <a:latin typeface="Catamaran"/>
                        <a:ea typeface="Catamaran"/>
                        <a:cs typeface="Catamaran"/>
                        <a:sym typeface="Catamaran"/>
                      </a:endParaRPr>
                    </a:p>
                  </a:txBody>
                  <a:tcPr marT="68575" marB="68575" marR="91425" marL="91425" anchor="ctr">
                    <a:lnL cap="flat" cmpd="sng" w="9525">
                      <a:solidFill>
                        <a:srgbClr val="F4F3F8">
                          <a:alpha val="0"/>
                        </a:srgbClr>
                      </a:solidFill>
                      <a:prstDash val="solid"/>
                      <a:round/>
                      <a:headEnd len="sm" w="sm" type="none"/>
                      <a:tailEnd len="sm" w="sm" type="none"/>
                    </a:lnL>
                    <a:lnR cap="flat" cmpd="sng" w="19050">
                      <a:solidFill>
                        <a:srgbClr val="725DCF"/>
                      </a:solidFill>
                      <a:prstDash val="solid"/>
                      <a:round/>
                      <a:headEnd len="sm" w="sm" type="none"/>
                      <a:tailEnd len="sm" w="sm" type="none"/>
                    </a:lnR>
                    <a:lnT cap="flat" cmpd="sng" w="9525">
                      <a:solidFill>
                        <a:srgbClr val="F4F3F8">
                          <a:alpha val="0"/>
                        </a:srgbClr>
                      </a:solidFill>
                      <a:prstDash val="solid"/>
                      <a:round/>
                      <a:headEnd len="sm" w="sm" type="none"/>
                      <a:tailEnd len="sm" w="sm" type="none"/>
                    </a:lnT>
                    <a:lnB cap="flat" cmpd="sng" w="19050">
                      <a:solidFill>
                        <a:srgbClr val="725DCF"/>
                      </a:solidFill>
                      <a:prstDash val="solid"/>
                      <a:round/>
                      <a:headEnd len="sm" w="sm" type="none"/>
                      <a:tailEnd len="sm" w="sm" type="none"/>
                    </a:lnB>
                    <a:solidFill>
                      <a:srgbClr val="FFFFFF"/>
                    </a:solidFill>
                  </a:tcPr>
                </a:tc>
              </a:tr>
            </a:tbl>
          </a:graphicData>
        </a:graphic>
      </p:graphicFrame>
      <p:sp>
        <p:nvSpPr>
          <p:cNvPr id="277" name="Google Shape;277;gfacce43788_0_17"/>
          <p:cNvSpPr txBox="1"/>
          <p:nvPr/>
        </p:nvSpPr>
        <p:spPr>
          <a:xfrm>
            <a:off x="3697350" y="4532225"/>
            <a:ext cx="2027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tamaran Light"/>
                <a:ea typeface="Catamaran Light"/>
                <a:cs typeface="Catamaran Light"/>
                <a:sym typeface="Catamaran Light"/>
              </a:rPr>
              <a:t>Functional Requirements</a:t>
            </a:r>
            <a:endParaRPr b="0" i="0" sz="1400" u="none" cap="none" strike="noStrike">
              <a:solidFill>
                <a:srgbClr val="000000"/>
              </a:solidFill>
              <a:latin typeface="Catamaran Light"/>
              <a:ea typeface="Catamaran Light"/>
              <a:cs typeface="Catamaran Light"/>
              <a:sym typeface="Catamaran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uphin template">
  <a:themeElements>
    <a:clrScheme name="Custom 347">
      <a:dk1>
        <a:srgbClr val="210635"/>
      </a:dk1>
      <a:lt1>
        <a:srgbClr val="FFFFFF"/>
      </a:lt1>
      <a:dk2>
        <a:srgbClr val="89828F"/>
      </a:dk2>
      <a:lt2>
        <a:srgbClr val="F4F3F8"/>
      </a:lt2>
      <a:accent1>
        <a:srgbClr val="725DCF"/>
      </a:accent1>
      <a:accent2>
        <a:srgbClr val="BD6DE0"/>
      </a:accent2>
      <a:accent3>
        <a:srgbClr val="F07249"/>
      </a:accent3>
      <a:accent4>
        <a:srgbClr val="FFB200"/>
      </a:accent4>
      <a:accent5>
        <a:srgbClr val="9D91EE"/>
      </a:accent5>
      <a:accent6>
        <a:srgbClr val="3691E0"/>
      </a:accent6>
      <a:hlink>
        <a:srgbClr val="6A5DC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