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atamaran"/>
      <p:regular r:id="rId24"/>
      <p:bold r:id="rId25"/>
    </p:embeddedFont>
    <p:embeddedFont>
      <p:font typeface="EB Garamond"/>
      <p:regular r:id="rId26"/>
      <p:bold r:id="rId27"/>
      <p:italic r:id="rId28"/>
      <p:boldItalic r:id="rId29"/>
    </p:embeddedFont>
    <p:embeddedFont>
      <p:font typeface="Catamaran Light"/>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iTOJrtM4Sp/rmG2F1TallXG27U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94F6A1-C08C-4419-8089-8E81344813B3}">
  <a:tblStyle styleId="{4F94F6A1-C08C-4419-8089-8E81344813B3}"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tamaran-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regular.fntdata"/><Relationship Id="rId25" Type="http://schemas.openxmlformats.org/officeDocument/2006/relationships/font" Target="fonts/Catamaran-bold.fntdata"/><Relationship Id="rId28" Type="http://schemas.openxmlformats.org/officeDocument/2006/relationships/font" Target="fonts/EBGaramond-italic.fntdata"/><Relationship Id="rId27"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tamaranLight-bold.fntdata"/><Relationship Id="rId30" Type="http://schemas.openxmlformats.org/officeDocument/2006/relationships/font" Target="fonts/CatamaranLight-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bm.com/cloud/learn/what-is-artificial-intelligenc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Hello, today, we as team 45 will present our project called ISIP machine learning demo or IMLD for short. As on the </a:t>
            </a:r>
            <a:r>
              <a:rPr lang="en"/>
              <a:t>title</a:t>
            </a:r>
            <a:r>
              <a:rPr lang="en"/>
              <a:t>, our applet is developed by Python and used for Machine Learning Demonstration. The picture right here shows that our project is completely a software engineering project involved a lot of coding in order to process data, and use our code as a human learner that can classify, and predict different classes of data. Our team includes … and our advisor is prof JP, and coordinator is prof BT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facce43788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facce43788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No hard code, 80 </a:t>
            </a:r>
            <a:r>
              <a:rPr lang="en"/>
              <a:t>characters</a:t>
            </a:r>
            <a:r>
              <a:rPr lang="en"/>
              <a:t>, and header comments.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acce43788_0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facce43788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Because IMLD is an educational tool used by students within classrooms, we need to ensure that it can be easily downloaded and run on a typical computer that any student would have access to. We understand that many students’ laptops are already filled with large software packages required by other courses, and so we want to try to limit the size of our program as much as possible while still maintaining its full functionality. Currently, if a student who wishes to download the application does not already have any kind of python compiler installed on their computer, the application will require roughly 400MB. However, if a student already has the software necessary to compile IMLD, they will only need an additional 3MB for the application, and 27MB for the example datasets included with 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We also need to make sure that when analyzing very large datasets with a million or more points, our application does not use more of the computer’s memory than is </a:t>
            </a:r>
            <a:r>
              <a:rPr lang="en"/>
              <a:t>available</a:t>
            </a:r>
            <a:r>
              <a:rPr lang="en"/>
              <a:t>. We know that it is very common for laptops today to have at least 8GB of processor memory, and so we are looking for ways to keep the application’s memory requirement to under that value. Through our testing, we have found that the application uses the most memory when loading in previously saved data. This operation uses roughly 5600 MB of memory when a dataset of 10 million data points is loaded. Generating data and saving data both use significantly less memory, roughly 1800 MB. We do not foresee many students using datasets of greater than 10 million points, but nonetheless we will continue to monitor this memory usage as development continues and will look for ways to reduce it </a:t>
            </a:r>
            <a:r>
              <a:rPr lang="en"/>
              <a:t>wherever possible.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facce43788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facce437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Dakota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Here we can see a small snippet of our iterative design process. For every release version, we prioritize implementing the feedback provided by testers for the previous version. For these early versions, much of this feedback involves fixing crash-outs and accounting for errors in the application due to unforeseen user activity. In the future, this feedback will focus more on user survey responses, detailed in the section on V1.4.0. After implementing feedback, we have decided to tackle different aspects of the application’s functionality with each version, focusing on specific modules at every step. Here you can see our new format of comma-separated value (.csv) data file, utilizing comments to describe necessary file information such as filename, </a:t>
            </a:r>
            <a:r>
              <a:rPr lang="en"/>
              <a:t>class names, and colors.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acce43788_0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facce43788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Here we can see our 8 demos in action. Users can tweak the parameters of these demos to alter their position on the screen and sizes by changing the class means and covariances. While some of these demos represent datasets that are more realistic than the others, they will all demonstrate to students the functionality of the machine learning algorithms.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facce43788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facce43788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Data points are stored within a CSV file shown in the </a:t>
            </a:r>
            <a:r>
              <a:rPr lang="en"/>
              <a:t>leftmost</a:t>
            </a:r>
            <a:r>
              <a:rPr lang="en"/>
              <a:t> image. Within the heading, denoted by the hashtags or poundsigns, the filename is stored as well as the number of classes and their respective colors. Below the heading is information about each class, each line corresponds to one data point, holding the number of the class it belongs to followed by the x and y coordinates. This is repeated for the </a:t>
            </a:r>
            <a:r>
              <a:rPr lang="en"/>
              <a:t>potentially</a:t>
            </a:r>
            <a:r>
              <a:rPr lang="en"/>
              <a:t> millions of data points. This information is then plotted within the Train or Eval windows which are shown in the middle image. Along with the Train and Eval windows the GUI also contains the process log with will output information the user could find useful. The rightmost image shows a completed Class Independent PCA algorithm on a 2 Gaussian </a:t>
            </a:r>
            <a:r>
              <a:rPr lang="en"/>
              <a:t>distribution</a:t>
            </a:r>
            <a:r>
              <a:rPr lang="en"/>
              <a:t> demo. The process log shows that 2 classes were added, then the </a:t>
            </a:r>
            <a:r>
              <a:rPr lang="en">
                <a:solidFill>
                  <a:schemeClr val="dk1"/>
                </a:solidFill>
              </a:rPr>
              <a:t>Class Independent PCA algorithm was selected. Showing the means of each class, along with the coveragence matrices then finally the eval and training error rate, although with this image there is no data within the Eval window, thus the Train is only shown.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f6934e5c83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f6934e5c8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Testing should focus simulating bite size portions of the application in which changes were just made, in </a:t>
            </a:r>
            <a:r>
              <a:rPr lang="en"/>
              <a:t>addition</a:t>
            </a:r>
            <a:r>
              <a:rPr lang="en"/>
              <a:t> to ensuring the previous features remain unchanged. We felt the most optimal way to achieve this was by </a:t>
            </a:r>
            <a:r>
              <a:rPr lang="en"/>
              <a:t>strategically ordering the releases to build up to the most intensive tasks for the application. </a:t>
            </a:r>
            <a:r>
              <a:rPr lang="en">
                <a:solidFill>
                  <a:schemeClr val="dk1"/>
                </a:solidFill>
              </a:rPr>
              <a:t>[Testing Goals] </a:t>
            </a:r>
            <a:r>
              <a:rPr lang="en"/>
              <a:t>Within the first release we focused on features that have to be in order to </a:t>
            </a:r>
            <a:r>
              <a:rPr lang="en"/>
              <a:t>run</a:t>
            </a:r>
            <a:r>
              <a:rPr lang="en"/>
              <a:t> the machine learning algorithms, like adding classes to hold groups of data and </a:t>
            </a:r>
            <a:r>
              <a:rPr lang="en"/>
              <a:t>drawing</a:t>
            </a:r>
            <a:r>
              <a:rPr lang="en"/>
              <a:t> data points.These features are broken up into </a:t>
            </a:r>
            <a:r>
              <a:rPr lang="en"/>
              <a:t>stand alone tasks</a:t>
            </a:r>
            <a:r>
              <a:rPr lang="en"/>
              <a:t> called use cases, the use cases are then broken down into single steps of what the user should be doing and how the application should respond. </a:t>
            </a:r>
            <a:r>
              <a:rPr lang="en">
                <a:solidFill>
                  <a:schemeClr val="dk1"/>
                </a:solidFill>
              </a:rPr>
              <a:t>[Reference top image] </a:t>
            </a:r>
            <a:r>
              <a:rPr lang="en"/>
              <a:t> With the second release </a:t>
            </a:r>
            <a:r>
              <a:rPr lang="en">
                <a:solidFill>
                  <a:schemeClr val="dk1"/>
                </a:solidFill>
              </a:rPr>
              <a:t>and all following releases </a:t>
            </a:r>
            <a:r>
              <a:rPr lang="en"/>
              <a:t>testers also </a:t>
            </a:r>
            <a:r>
              <a:rPr lang="en"/>
              <a:t>received</a:t>
            </a:r>
            <a:r>
              <a:rPr lang="en"/>
              <a:t> a survey, to gage their options on how different features are structured. </a:t>
            </a:r>
            <a:r>
              <a:rPr lang="en">
                <a:solidFill>
                  <a:srgbClr val="210635"/>
                </a:solidFill>
              </a:rPr>
              <a:t>[Reference bottom image]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f6934e5c83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f6934e5c8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a:t>
            </a:r>
            <a:r>
              <a:rPr lang="en"/>
              <a:t>version</a:t>
            </a:r>
            <a:r>
              <a:rPr lang="en"/>
              <a:t> of the </a:t>
            </a:r>
            <a:r>
              <a:rPr lang="en"/>
              <a:t>gantt</a:t>
            </a:r>
            <a:r>
              <a:rPr lang="en"/>
              <a:t> chart, which was first published in September, </a:t>
            </a:r>
            <a:r>
              <a:rPr lang="en"/>
              <a:t>shows</a:t>
            </a:r>
            <a:r>
              <a:rPr lang="en"/>
              <a:t> the issues we were focused on in the first and second releases. Currently we are working on the third release which </a:t>
            </a:r>
            <a:r>
              <a:rPr lang="en"/>
              <a:t>began</a:t>
            </a:r>
            <a:r>
              <a:rPr lang="en"/>
              <a:t> on October 17th and will be released to testers on November 17th. In preparation for the next release we are currently implementing the feedback from testers in addition to finishing the rest of the machine learning algorithms. Structuring the code to run all the algorithms like how </a:t>
            </a:r>
            <a:r>
              <a:rPr lang="en">
                <a:solidFill>
                  <a:schemeClr val="dk1"/>
                </a:solidFill>
              </a:rPr>
              <a:t>PCA is currently being called upon within the code. Once the algorithms are finished the IMLD applet should have all of the major features working as anticipated for the most part. The final release will </a:t>
            </a:r>
            <a:r>
              <a:rPr lang="en">
                <a:solidFill>
                  <a:schemeClr val="dk1"/>
                </a:solidFill>
              </a:rPr>
              <a:t>primarily</a:t>
            </a:r>
            <a:r>
              <a:rPr lang="en">
                <a:solidFill>
                  <a:schemeClr val="dk1"/>
                </a:solidFill>
              </a:rPr>
              <a:t> be focused on </a:t>
            </a:r>
            <a:r>
              <a:rPr lang="en">
                <a:solidFill>
                  <a:schemeClr val="dk1"/>
                </a:solidFill>
              </a:rPr>
              <a:t>squishing all of the bugs that we can, in order to create the best overall user experience, and will run from November 17th to December 4th. This final release will be slightly shorter than the rest because we will as we will be taking IMLD to the </a:t>
            </a:r>
            <a:r>
              <a:rPr lang="en">
                <a:solidFill>
                  <a:srgbClr val="333333"/>
                </a:solidFill>
                <a:highlight>
                  <a:srgbClr val="FFFFFF"/>
                </a:highlight>
              </a:rPr>
              <a:t>IEEE Signal Processing in Medicine and Biology Symposium on December 4th.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fcd5725c2f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fcd5725c2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200000"/>
              </a:lnSpc>
              <a:spcBef>
                <a:spcPts val="0"/>
              </a:spcBef>
              <a:spcAft>
                <a:spcPts val="0"/>
              </a:spcAft>
              <a:buSzPts val="1100"/>
              <a:buNone/>
            </a:pPr>
            <a:r>
              <a:rPr lang="en">
                <a:solidFill>
                  <a:schemeClr val="dk1"/>
                </a:solidFill>
                <a:latin typeface="Times New Roman"/>
                <a:ea typeface="Times New Roman"/>
                <a:cs typeface="Times New Roman"/>
                <a:sym typeface="Times New Roman"/>
              </a:rPr>
              <a:t>As modern computing problems have continued to increase in complexity, increased attention has been given to the field of machine learning. According to IBM, “</a:t>
            </a:r>
            <a:r>
              <a:rPr lang="en">
                <a:solidFill>
                  <a:schemeClr val="dk1"/>
                </a:solidFill>
                <a:highlight>
                  <a:srgbClr val="FFFFFF"/>
                </a:highlight>
                <a:latin typeface="Times New Roman"/>
                <a:ea typeface="Times New Roman"/>
                <a:cs typeface="Times New Roman"/>
                <a:sym typeface="Times New Roman"/>
              </a:rPr>
              <a:t>Machine learning is a branch of </a:t>
            </a:r>
            <a:r>
              <a:rPr lang="en">
                <a:solidFill>
                  <a:schemeClr val="dk1"/>
                </a:solidFill>
                <a:uFill>
                  <a:noFill/>
                </a:uFill>
                <a:latin typeface="Times New Roman"/>
                <a:ea typeface="Times New Roman"/>
                <a:cs typeface="Times New Roman"/>
                <a:sym typeface="Times New Roman"/>
                <a:hlinkClick r:id="rId2">
                  <a:extLst>
                    <a:ext uri="{A12FA001-AC4F-418D-AE19-62706E023703}">
                      <ahyp:hlinkClr val="tx"/>
                    </a:ext>
                  </a:extLst>
                </a:hlinkClick>
              </a:rPr>
              <a:t>artificial intelligence (AI)</a:t>
            </a:r>
            <a:r>
              <a:rPr lang="en">
                <a:solidFill>
                  <a:schemeClr val="dk1"/>
                </a:solidFill>
                <a:highlight>
                  <a:srgbClr val="FFFFFF"/>
                </a:highlight>
                <a:latin typeface="Times New Roman"/>
                <a:ea typeface="Times New Roman"/>
                <a:cs typeface="Times New Roman"/>
                <a:sym typeface="Times New Roman"/>
              </a:rPr>
              <a:t> and computer science which focuses on the use of data and algorithms to imitate the way that humans learn, gradually improving its accuracy”. </a:t>
            </a:r>
            <a:endParaRPr>
              <a:solidFill>
                <a:schemeClr val="dk1"/>
              </a:solidFill>
              <a:highlight>
                <a:srgbClr val="FFFFFF"/>
              </a:highlight>
              <a:latin typeface="Times New Roman"/>
              <a:ea typeface="Times New Roman"/>
              <a:cs typeface="Times New Roman"/>
              <a:sym typeface="Times New Roman"/>
            </a:endParaRPr>
          </a:p>
          <a:p>
            <a:pPr indent="0" lvl="0" marL="457200" rtl="0" algn="just">
              <a:lnSpc>
                <a:spcPct val="200000"/>
              </a:lnSpc>
              <a:spcBef>
                <a:spcPts val="0"/>
              </a:spcBef>
              <a:spcAft>
                <a:spcPts val="0"/>
              </a:spcAft>
              <a:buSzPts val="1100"/>
              <a:buNone/>
            </a:pPr>
            <a:r>
              <a:rPr lang="en">
                <a:solidFill>
                  <a:schemeClr val="dk1"/>
                </a:solidFill>
                <a:latin typeface="Times New Roman"/>
                <a:ea typeface="Times New Roman"/>
                <a:cs typeface="Times New Roman"/>
                <a:sym typeface="Times New Roman"/>
              </a:rPr>
              <a:t>Machine Learning  is used to bring us a greater level of convenience, which makes it important for scientists and engineers to learn in order to catch up with the future. While this design method is undoubtedly the most efficient at processing and classifying large data sets, the algorithms behind machine learning are hard to understand. As machine learning increases in popularity and usefulness, it will become crucial to teach it in a way that is visually and practically intuitive.</a:t>
            </a:r>
            <a:endParaRPr>
              <a:solidFill>
                <a:schemeClr val="dk1"/>
              </a:solidFill>
              <a:latin typeface="Times New Roman"/>
              <a:ea typeface="Times New Roman"/>
              <a:cs typeface="Times New Roman"/>
              <a:sym typeface="Times New Roman"/>
            </a:endParaRPr>
          </a:p>
          <a:p>
            <a:pPr indent="0" lvl="0" marL="45720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Seeing the struggle and wanting to improve it, we have decided to develop IMLD. </a:t>
            </a:r>
            <a:r>
              <a:rPr lang="en">
                <a:solidFill>
                  <a:schemeClr val="dk1"/>
                </a:solidFill>
                <a:latin typeface="Times New Roman"/>
                <a:ea typeface="Times New Roman"/>
                <a:cs typeface="Times New Roman"/>
                <a:sym typeface="Times New Roman"/>
              </a:rPr>
              <a:t>IMLD makes machine learning visualiable to students. They can use IMLD to test different approaches with different algorithms to optimize their model, to generate different dataset with different distributions, and to analyze the data’s behavior.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acce43788_0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facce43788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IMLD began as an applet within the Java framework, dating back to the late 1990’s when Java was considered to be the future of computing. While the Java version was and still is operational, it became too difficult to keep it up-to-date, and other languages like Python and C++ surpassed Java in terms of machine learning functionality and processing speed.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acce43788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acce4378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came up with </a:t>
            </a:r>
            <a:r>
              <a:rPr lang="en"/>
              <a:t>different</a:t>
            </a:r>
            <a:r>
              <a:rPr lang="en"/>
              <a:t> potential solutions such as </a:t>
            </a:r>
            <a:r>
              <a:rPr lang="en"/>
              <a:t>updating/refactoring</a:t>
            </a:r>
            <a:r>
              <a:rPr lang="en"/>
              <a:t> the </a:t>
            </a:r>
            <a:r>
              <a:rPr lang="en"/>
              <a:t>original</a:t>
            </a:r>
            <a:r>
              <a:rPr lang="en"/>
              <a:t> java version, rebuilding the applet with C+, and last but not least, rebuilding the applet with Python. We decided to choose Python as our proposed solution for various reason. </a:t>
            </a:r>
            <a:r>
              <a:rPr lang="en">
                <a:solidFill>
                  <a:schemeClr val="dk1"/>
                </a:solidFill>
                <a:latin typeface="Times New Roman"/>
                <a:ea typeface="Times New Roman"/>
                <a:cs typeface="Times New Roman"/>
                <a:sym typeface="Times New Roman"/>
              </a:rPr>
              <a:t> It can be run on several platforms such as Linux, MacOs, and Windows,</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None/>
            </a:pPr>
            <a:r>
              <a:rPr lang="en">
                <a:solidFill>
                  <a:schemeClr val="dk1"/>
                </a:solidFill>
                <a:latin typeface="Times New Roman"/>
                <a:ea typeface="Times New Roman"/>
                <a:cs typeface="Times New Roman"/>
                <a:sym typeface="Times New Roman"/>
              </a:rPr>
              <a:t> In addition, Python has an ample amount of machine learning libraries that allow for powerful implementations. Even though Python is a simple language to learn, it holds an extensive selection of libraries and frameworks used for machine learning, including Numpy/ Scipy for high data computing performance and Tensorflow/Sklearn for machine learning models. For these reasons we choose to rebuild IMLD and improve upon it within Python, rather than other modern programming languages</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500">
                <a:solidFill>
                  <a:schemeClr val="lt1"/>
                </a:solidFill>
                <a:latin typeface="Catamaran Light"/>
                <a:ea typeface="Catamaran Light"/>
                <a:cs typeface="Catamaran Light"/>
                <a:sym typeface="Catamaran Light"/>
              </a:rPr>
              <a:t>on several platforms such as Linux, MacOs, and Windows, such as Linux, MacOs, and Windows,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acce43788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facce4378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just">
              <a:lnSpc>
                <a:spcPct val="15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 IMLD applet is an educational tool designed to be used primarily in the classroom. As such, students will be able to draw their own data points within the training and evaluation windows, and/or load previously created datasets directly into the applet for analysis and classification. The data that IMLD is designed to handle is two dimensional, consisting of scatter plots for each class in the dataset. Data that is loaded directly into the applet will need to be in this format (x,y coordinates for each point), while data drawn in the input windows will be automatically saved in this format. These datasets will be diverse in their scope and size, and so IMLD must be able to handle potentially very large datasets consisting of greater than 1 million points.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facce43788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facce43788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IMLD supports up to 7 different algorithms </a:t>
            </a:r>
            <a:r>
              <a:rPr lang="en"/>
              <a:t>which include 2 variations of Principal Component Analysis and Linear Discriminant Analysis, CI and CD. Also included are KNN, Kmeans, SVM,  Multilayer Perceptron, and Linde-Buzo-Gray algorithm. </a:t>
            </a:r>
            <a:r>
              <a:rPr lang="en">
                <a:solidFill>
                  <a:schemeClr val="dk1"/>
                </a:solidFill>
                <a:latin typeface="Times New Roman"/>
                <a:ea typeface="Times New Roman"/>
                <a:cs typeface="Times New Roman"/>
                <a:sym typeface="Times New Roman"/>
              </a:rPr>
              <a:t>Since students will be learning potentially all of the algorithms available in the applet, every algorithm will need to be tested to ensure full functionality. In this respect, full functionality refers to the algorithms being properly implemented and successfully handling the data fed into them. It does not refer to the accuracy of their classifications, which is a separate functional requirement.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acce43788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facce43788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just">
              <a:lnSpc>
                <a:spcPct val="150000"/>
              </a:lnSpc>
              <a:spcBef>
                <a:spcPts val="0"/>
              </a:spcBef>
              <a:spcAft>
                <a:spcPts val="0"/>
              </a:spcAft>
              <a:buSzPts val="1100"/>
              <a:buNone/>
            </a:pPr>
            <a:r>
              <a:rPr lang="en">
                <a:solidFill>
                  <a:schemeClr val="dk1"/>
                </a:solidFill>
                <a:latin typeface="Times New Roman"/>
                <a:ea typeface="Times New Roman"/>
                <a:cs typeface="Times New Roman"/>
                <a:sym typeface="Times New Roman"/>
              </a:rPr>
              <a:t>IMLD is designed to be entirely user-directed from data input to analysis completion. Every step must therefore be neatly presented to the user through a GUI. This GUI needs to provide clear and unambiguous directions to the user without being overly invasive. It also needs to catch any errors the user makes and warn the user of said errors before allowing them to continue. While the layout and “usability” of the GUI is discussed further in the design constraints, the functional requirement of the GUI includes these warnings, preventing the user from taking action that would result in inaccurate classifications, loss of data, or program termination (crashing). </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SzPts val="1100"/>
              <a:buNone/>
            </a:pPr>
            <a:r>
              <a:rPr lang="en">
                <a:solidFill>
                  <a:schemeClr val="dk1"/>
                </a:solidFill>
                <a:latin typeface="Times New Roman"/>
                <a:ea typeface="Times New Roman"/>
                <a:cs typeface="Times New Roman"/>
                <a:sym typeface="Times New Roman"/>
              </a:rPr>
              <a:t>As IMLD is an educational machine-learning applet, its different algorithms will classify data sets at varying degrees of accuracy. This is to be expected, however a minimum accuracy for all algorithms must be reached in order to establish and reinforce the legitimacy of the algorithms and the applet overall.</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acce43788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facce4378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acce43788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facce4378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With every release we will be </a:t>
            </a:r>
            <a:r>
              <a:rPr lang="en"/>
              <a:t>including</a:t>
            </a:r>
            <a:r>
              <a:rPr lang="en"/>
              <a:t> this survey to continue to </a:t>
            </a:r>
            <a:r>
              <a:rPr lang="en"/>
              <a:t>improve</a:t>
            </a:r>
            <a:r>
              <a:rPr lang="en"/>
              <a:t> the applets user interface.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Pyqt is the </a:t>
            </a:r>
            <a:r>
              <a:rPr lang="en"/>
              <a:t>framework</a:t>
            </a:r>
            <a:r>
              <a:rPr lang="en"/>
              <a:t> we chose to due to the </a:t>
            </a:r>
            <a:r>
              <a:rPr lang="en"/>
              <a:t>flexibility</a:t>
            </a:r>
            <a:r>
              <a:rPr lang="en"/>
              <a:t> with the GUI events and results in a </a:t>
            </a:r>
            <a:r>
              <a:rPr lang="en"/>
              <a:t>smoother</a:t>
            </a:r>
            <a:r>
              <a:rPr lang="en"/>
              <a:t> codebase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grpSp>
        <p:nvGrpSpPr>
          <p:cNvPr id="10" name="Google Shape;10;p7"/>
          <p:cNvGrpSpPr/>
          <p:nvPr/>
        </p:nvGrpSpPr>
        <p:grpSpPr>
          <a:xfrm>
            <a:off x="-981075" y="-78100"/>
            <a:ext cx="11516344" cy="5221552"/>
            <a:chOff x="-981075" y="-78100"/>
            <a:chExt cx="11516344" cy="5221552"/>
          </a:xfrm>
        </p:grpSpPr>
        <p:sp>
          <p:nvSpPr>
            <p:cNvPr id="11" name="Google Shape;11;p7"/>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 name="Google Shape;12;p7"/>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 name="Google Shape;13;p7"/>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 name="Google Shape;14;p7"/>
            <p:cNvSpPr/>
            <p:nvPr/>
          </p:nvSpPr>
          <p:spPr>
            <a:xfrm>
              <a:off x="113340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 name="Google Shape;15;p7"/>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 name="Google Shape;16;p7"/>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 name="Google Shape;17;p7"/>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 name="Google Shape;18;p7"/>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 name="Google Shape;19;p7"/>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0" name="Google Shape;20;p7"/>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1" name="Google Shape;21;p7"/>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2" name="Google Shape;22;p7"/>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3" name="Google Shape;23;p7"/>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4" name="Google Shape;24;p7"/>
            <p:cNvSpPr/>
            <p:nvPr/>
          </p:nvSpPr>
          <p:spPr>
            <a:xfrm>
              <a:off x="7848601" y="18269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5" name="Google Shape;25;p7"/>
            <p:cNvSpPr/>
            <p:nvPr/>
          </p:nvSpPr>
          <p:spPr>
            <a:xfrm>
              <a:off x="1448201" y="-781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6" name="Google Shape;26;p7"/>
            <p:cNvSpPr/>
            <p:nvPr/>
          </p:nvSpPr>
          <p:spPr>
            <a:xfrm>
              <a:off x="-581024" y="334095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7" name="Google Shape;27;p7"/>
            <p:cNvSpPr/>
            <p:nvPr/>
          </p:nvSpPr>
          <p:spPr>
            <a:xfrm>
              <a:off x="1152450" y="131360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8" name="Google Shape;28;p7"/>
            <p:cNvSpPr/>
            <p:nvPr/>
          </p:nvSpPr>
          <p:spPr>
            <a:xfrm>
              <a:off x="7496375" y="316145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 name="Google Shape;29;p7"/>
            <p:cNvSpPr/>
            <p:nvPr/>
          </p:nvSpPr>
          <p:spPr>
            <a:xfrm rot="10800000">
              <a:off x="7744475" y="-9"/>
              <a:ext cx="1027674" cy="752485"/>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0" name="Google Shape;30;p7"/>
          <p:cNvSpPr txBox="1"/>
          <p:nvPr>
            <p:ph type="ctrTitle"/>
          </p:nvPr>
        </p:nvSpPr>
        <p:spPr>
          <a:xfrm>
            <a:off x="702900" y="3250075"/>
            <a:ext cx="49551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None/>
              <a:defRPr sz="4800">
                <a:solidFill>
                  <a:schemeClr val="lt1"/>
                </a:solidFill>
              </a:defRPr>
            </a:lvl1pPr>
            <a:lvl2pPr lvl="1" algn="l">
              <a:lnSpc>
                <a:spcPct val="90000"/>
              </a:lnSpc>
              <a:spcBef>
                <a:spcPts val="0"/>
              </a:spcBef>
              <a:spcAft>
                <a:spcPts val="0"/>
              </a:spcAft>
              <a:buClr>
                <a:schemeClr val="lt1"/>
              </a:buClr>
              <a:buSzPts val="4800"/>
              <a:buNone/>
              <a:defRPr sz="4800">
                <a:solidFill>
                  <a:schemeClr val="lt1"/>
                </a:solidFill>
              </a:defRPr>
            </a:lvl2pPr>
            <a:lvl3pPr lvl="2" algn="l">
              <a:lnSpc>
                <a:spcPct val="90000"/>
              </a:lnSpc>
              <a:spcBef>
                <a:spcPts val="0"/>
              </a:spcBef>
              <a:spcAft>
                <a:spcPts val="0"/>
              </a:spcAft>
              <a:buClr>
                <a:schemeClr val="lt1"/>
              </a:buClr>
              <a:buSzPts val="4800"/>
              <a:buNone/>
              <a:defRPr sz="4800">
                <a:solidFill>
                  <a:schemeClr val="lt1"/>
                </a:solidFill>
              </a:defRPr>
            </a:lvl3pPr>
            <a:lvl4pPr lvl="3" algn="l">
              <a:lnSpc>
                <a:spcPct val="90000"/>
              </a:lnSpc>
              <a:spcBef>
                <a:spcPts val="0"/>
              </a:spcBef>
              <a:spcAft>
                <a:spcPts val="0"/>
              </a:spcAft>
              <a:buClr>
                <a:schemeClr val="lt1"/>
              </a:buClr>
              <a:buSzPts val="4800"/>
              <a:buNone/>
              <a:defRPr sz="4800">
                <a:solidFill>
                  <a:schemeClr val="lt1"/>
                </a:solidFill>
              </a:defRPr>
            </a:lvl4pPr>
            <a:lvl5pPr lvl="4" algn="l">
              <a:lnSpc>
                <a:spcPct val="90000"/>
              </a:lnSpc>
              <a:spcBef>
                <a:spcPts val="0"/>
              </a:spcBef>
              <a:spcAft>
                <a:spcPts val="0"/>
              </a:spcAft>
              <a:buClr>
                <a:schemeClr val="lt1"/>
              </a:buClr>
              <a:buSzPts val="4800"/>
              <a:buNone/>
              <a:defRPr sz="4800">
                <a:solidFill>
                  <a:schemeClr val="lt1"/>
                </a:solidFill>
              </a:defRPr>
            </a:lvl5pPr>
            <a:lvl6pPr lvl="5" algn="l">
              <a:lnSpc>
                <a:spcPct val="90000"/>
              </a:lnSpc>
              <a:spcBef>
                <a:spcPts val="0"/>
              </a:spcBef>
              <a:spcAft>
                <a:spcPts val="0"/>
              </a:spcAft>
              <a:buClr>
                <a:schemeClr val="lt1"/>
              </a:buClr>
              <a:buSzPts val="4800"/>
              <a:buNone/>
              <a:defRPr sz="4800">
                <a:solidFill>
                  <a:schemeClr val="lt1"/>
                </a:solidFill>
              </a:defRPr>
            </a:lvl6pPr>
            <a:lvl7pPr lvl="6" algn="l">
              <a:lnSpc>
                <a:spcPct val="90000"/>
              </a:lnSpc>
              <a:spcBef>
                <a:spcPts val="0"/>
              </a:spcBef>
              <a:spcAft>
                <a:spcPts val="0"/>
              </a:spcAft>
              <a:buClr>
                <a:schemeClr val="lt1"/>
              </a:buClr>
              <a:buSzPts val="4800"/>
              <a:buNone/>
              <a:defRPr sz="4800">
                <a:solidFill>
                  <a:schemeClr val="lt1"/>
                </a:solidFill>
              </a:defRPr>
            </a:lvl7pPr>
            <a:lvl8pPr lvl="7" algn="l">
              <a:lnSpc>
                <a:spcPct val="90000"/>
              </a:lnSpc>
              <a:spcBef>
                <a:spcPts val="0"/>
              </a:spcBef>
              <a:spcAft>
                <a:spcPts val="0"/>
              </a:spcAft>
              <a:buClr>
                <a:schemeClr val="lt1"/>
              </a:buClr>
              <a:buSzPts val="4800"/>
              <a:buNone/>
              <a:defRPr sz="4800">
                <a:solidFill>
                  <a:schemeClr val="lt1"/>
                </a:solidFill>
              </a:defRPr>
            </a:lvl8pPr>
            <a:lvl9pPr lvl="8" algn="l">
              <a:lnSpc>
                <a:spcPct val="90000"/>
              </a:lnSpc>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
    <p:bg>
      <p:bgPr>
        <a:solidFill>
          <a:schemeClr val="accent1"/>
        </a:solidFill>
      </p:bgPr>
    </p:bg>
    <p:spTree>
      <p:nvGrpSpPr>
        <p:cNvPr id="172" name="Shape 172"/>
        <p:cNvGrpSpPr/>
        <p:nvPr/>
      </p:nvGrpSpPr>
      <p:grpSpPr>
        <a:xfrm>
          <a:off x="0" y="0"/>
          <a:ext cx="0" cy="0"/>
          <a:chOff x="0" y="0"/>
          <a:chExt cx="0" cy="0"/>
        </a:xfrm>
      </p:grpSpPr>
      <p:sp>
        <p:nvSpPr>
          <p:cNvPr id="173" name="Google Shape;173;p1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grpSp>
        <p:nvGrpSpPr>
          <p:cNvPr id="174" name="Google Shape;174;p16"/>
          <p:cNvGrpSpPr/>
          <p:nvPr/>
        </p:nvGrpSpPr>
        <p:grpSpPr>
          <a:xfrm>
            <a:off x="-981075" y="-78100"/>
            <a:ext cx="11516344" cy="5221552"/>
            <a:chOff x="-981075" y="-78100"/>
            <a:chExt cx="11516344" cy="5221552"/>
          </a:xfrm>
        </p:grpSpPr>
        <p:sp>
          <p:nvSpPr>
            <p:cNvPr id="175" name="Google Shape;175;p16"/>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6" name="Google Shape;176;p16"/>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7" name="Google Shape;177;p16"/>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8" name="Google Shape;178;p16"/>
            <p:cNvSpPr/>
            <p:nvPr/>
          </p:nvSpPr>
          <p:spPr>
            <a:xfrm>
              <a:off x="113340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9" name="Google Shape;179;p16"/>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0" name="Google Shape;180;p16"/>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1" name="Google Shape;181;p16"/>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2" name="Google Shape;182;p16"/>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3" name="Google Shape;183;p16"/>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4" name="Google Shape;184;p16"/>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5" name="Google Shape;185;p16"/>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6" name="Google Shape;186;p16"/>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7" name="Google Shape;187;p16"/>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8" name="Google Shape;188;p16"/>
            <p:cNvSpPr/>
            <p:nvPr/>
          </p:nvSpPr>
          <p:spPr>
            <a:xfrm>
              <a:off x="7848601" y="18269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9" name="Google Shape;189;p16"/>
            <p:cNvSpPr/>
            <p:nvPr/>
          </p:nvSpPr>
          <p:spPr>
            <a:xfrm>
              <a:off x="1448201" y="-781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0" name="Google Shape;190;p16"/>
            <p:cNvSpPr/>
            <p:nvPr/>
          </p:nvSpPr>
          <p:spPr>
            <a:xfrm>
              <a:off x="-581024" y="334095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1" name="Google Shape;191;p16"/>
            <p:cNvSpPr/>
            <p:nvPr/>
          </p:nvSpPr>
          <p:spPr>
            <a:xfrm>
              <a:off x="1152450" y="131360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2" name="Google Shape;192;p16"/>
            <p:cNvSpPr/>
            <p:nvPr/>
          </p:nvSpPr>
          <p:spPr>
            <a:xfrm>
              <a:off x="7496375" y="316145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3" name="Google Shape;193;p16"/>
            <p:cNvSpPr/>
            <p:nvPr/>
          </p:nvSpPr>
          <p:spPr>
            <a:xfrm rot="10800000">
              <a:off x="7744475" y="-9"/>
              <a:ext cx="1027674" cy="752485"/>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1" name="Shape 31"/>
        <p:cNvGrpSpPr/>
        <p:nvPr/>
      </p:nvGrpSpPr>
      <p:grpSpPr>
        <a:xfrm>
          <a:off x="0" y="0"/>
          <a:ext cx="0" cy="0"/>
          <a:chOff x="0" y="0"/>
          <a:chExt cx="0" cy="0"/>
        </a:xfrm>
      </p:grpSpPr>
      <p:grpSp>
        <p:nvGrpSpPr>
          <p:cNvPr id="32" name="Google Shape;32;p8"/>
          <p:cNvGrpSpPr/>
          <p:nvPr/>
        </p:nvGrpSpPr>
        <p:grpSpPr>
          <a:xfrm>
            <a:off x="-981075" y="-3"/>
            <a:ext cx="11516344" cy="5143455"/>
            <a:chOff x="-981075" y="-3"/>
            <a:chExt cx="11516344" cy="5143455"/>
          </a:xfrm>
        </p:grpSpPr>
        <p:sp>
          <p:nvSpPr>
            <p:cNvPr id="33" name="Google Shape;33;p8"/>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4" name="Google Shape;34;p8"/>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 name="Google Shape;35;p8"/>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 name="Google Shape;36;p8"/>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 name="Google Shape;37;p8"/>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 name="Google Shape;38;p8"/>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 name="Google Shape;39;p8"/>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 name="Google Shape;40;p8"/>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 name="Google Shape;41;p8"/>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2" name="Google Shape;42;p8"/>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3" name="Google Shape;43;p8"/>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4" name="Google Shape;44;p8"/>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45" name="Google Shape;45;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9"/>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48" name="Google Shape;48;p9"/>
          <p:cNvGrpSpPr/>
          <p:nvPr/>
        </p:nvGrpSpPr>
        <p:grpSpPr>
          <a:xfrm>
            <a:off x="6320991" y="-7"/>
            <a:ext cx="3630819" cy="5143499"/>
            <a:chOff x="6320991" y="-7"/>
            <a:chExt cx="3630819" cy="5143499"/>
          </a:xfrm>
        </p:grpSpPr>
        <p:sp>
          <p:nvSpPr>
            <p:cNvPr id="49" name="Google Shape;49;p9"/>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 name="Google Shape;50;p9"/>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 name="Google Shape;51;p9"/>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2" name="Google Shape;52;p9"/>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3" name="Google Shape;53;p9"/>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4" name="Google Shape;54;p9"/>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5" name="Google Shape;55;p9"/>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 name="Google Shape;56;p9"/>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 name="Google Shape;57;p9"/>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8" name="Google Shape;58;p9"/>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9" name="Google Shape;59;p9"/>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60" name="Google Shape;60;p9"/>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61" name="Google Shape;61;p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2" name="Shape 62"/>
        <p:cNvGrpSpPr/>
        <p:nvPr/>
      </p:nvGrpSpPr>
      <p:grpSpPr>
        <a:xfrm>
          <a:off x="0" y="0"/>
          <a:ext cx="0" cy="0"/>
          <a:chOff x="0" y="0"/>
          <a:chExt cx="0" cy="0"/>
        </a:xfrm>
      </p:grpSpPr>
      <p:grpSp>
        <p:nvGrpSpPr>
          <p:cNvPr id="63" name="Google Shape;63;p10"/>
          <p:cNvGrpSpPr/>
          <p:nvPr/>
        </p:nvGrpSpPr>
        <p:grpSpPr>
          <a:xfrm>
            <a:off x="-981075" y="-78100"/>
            <a:ext cx="11516344" cy="5221552"/>
            <a:chOff x="-981075" y="-78100"/>
            <a:chExt cx="11516344" cy="5221552"/>
          </a:xfrm>
        </p:grpSpPr>
        <p:sp>
          <p:nvSpPr>
            <p:cNvPr id="64" name="Google Shape;64;p10"/>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5" name="Google Shape;65;p10"/>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6" name="Google Shape;66;p10"/>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7" name="Google Shape;67;p10"/>
            <p:cNvSpPr/>
            <p:nvPr/>
          </p:nvSpPr>
          <p:spPr>
            <a:xfrm>
              <a:off x="113340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8" name="Google Shape;68;p10"/>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9" name="Google Shape;69;p10"/>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0" name="Google Shape;70;p10"/>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1" name="Google Shape;71;p10"/>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2" name="Google Shape;72;p10"/>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3" name="Google Shape;73;p10"/>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4" name="Google Shape;74;p10"/>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5" name="Google Shape;75;p10"/>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6" name="Google Shape;76;p10"/>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 name="Google Shape;77;p10"/>
            <p:cNvSpPr/>
            <p:nvPr/>
          </p:nvSpPr>
          <p:spPr>
            <a:xfrm>
              <a:off x="7848601" y="18269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 name="Google Shape;78;p10"/>
            <p:cNvSpPr/>
            <p:nvPr/>
          </p:nvSpPr>
          <p:spPr>
            <a:xfrm>
              <a:off x="1448201" y="-781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9" name="Google Shape;79;p10"/>
            <p:cNvSpPr/>
            <p:nvPr/>
          </p:nvSpPr>
          <p:spPr>
            <a:xfrm>
              <a:off x="-581024" y="334095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0" name="Google Shape;80;p10"/>
            <p:cNvSpPr/>
            <p:nvPr/>
          </p:nvSpPr>
          <p:spPr>
            <a:xfrm>
              <a:off x="1152450" y="131360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1" name="Google Shape;81;p10"/>
            <p:cNvSpPr/>
            <p:nvPr/>
          </p:nvSpPr>
          <p:spPr>
            <a:xfrm>
              <a:off x="7496375" y="316145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2" name="Google Shape;82;p10"/>
            <p:cNvSpPr/>
            <p:nvPr/>
          </p:nvSpPr>
          <p:spPr>
            <a:xfrm rot="10800000">
              <a:off x="7744475" y="-9"/>
              <a:ext cx="1027674" cy="752485"/>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83" name="Google Shape;83;p10"/>
          <p:cNvSpPr txBox="1"/>
          <p:nvPr>
            <p:ph type="ctrTitle"/>
          </p:nvPr>
        </p:nvSpPr>
        <p:spPr>
          <a:xfrm>
            <a:off x="2305150" y="2884378"/>
            <a:ext cx="5811000" cy="475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p:txBody>
      </p:sp>
      <p:sp>
        <p:nvSpPr>
          <p:cNvPr id="84" name="Google Shape;84;p10"/>
          <p:cNvSpPr txBox="1"/>
          <p:nvPr>
            <p:ph idx="1" type="subTitle"/>
          </p:nvPr>
        </p:nvSpPr>
        <p:spPr>
          <a:xfrm>
            <a:off x="2305150" y="3385436"/>
            <a:ext cx="5811000" cy="4107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600"/>
              <a:buNone/>
              <a:defRPr/>
            </a:lvl1pPr>
            <a:lvl2pPr lvl="1" algn="l">
              <a:lnSpc>
                <a:spcPct val="115000"/>
              </a:lnSpc>
              <a:spcBef>
                <a:spcPts val="800"/>
              </a:spcBef>
              <a:spcAft>
                <a:spcPts val="0"/>
              </a:spcAft>
              <a:buClr>
                <a:schemeClr val="dk1"/>
              </a:buClr>
              <a:buSzPts val="3000"/>
              <a:buNone/>
              <a:defRPr sz="3000"/>
            </a:lvl2pPr>
            <a:lvl3pPr lvl="2" algn="l">
              <a:lnSpc>
                <a:spcPct val="115000"/>
              </a:lnSpc>
              <a:spcBef>
                <a:spcPts val="800"/>
              </a:spcBef>
              <a:spcAft>
                <a:spcPts val="0"/>
              </a:spcAft>
              <a:buClr>
                <a:schemeClr val="dk1"/>
              </a:buClr>
              <a:buSzPts val="3000"/>
              <a:buNone/>
              <a:defRPr sz="3000"/>
            </a:lvl3pPr>
            <a:lvl4pPr lvl="3" algn="l">
              <a:lnSpc>
                <a:spcPct val="115000"/>
              </a:lnSpc>
              <a:spcBef>
                <a:spcPts val="800"/>
              </a:spcBef>
              <a:spcAft>
                <a:spcPts val="0"/>
              </a:spcAft>
              <a:buSzPts val="3000"/>
              <a:buNone/>
              <a:defRPr sz="3000"/>
            </a:lvl4pPr>
            <a:lvl5pPr lvl="4" algn="l">
              <a:lnSpc>
                <a:spcPct val="115000"/>
              </a:lnSpc>
              <a:spcBef>
                <a:spcPts val="800"/>
              </a:spcBef>
              <a:spcAft>
                <a:spcPts val="0"/>
              </a:spcAft>
              <a:buSzPts val="3000"/>
              <a:buNone/>
              <a:defRPr sz="3000"/>
            </a:lvl5pPr>
            <a:lvl6pPr lvl="5" algn="l">
              <a:lnSpc>
                <a:spcPct val="115000"/>
              </a:lnSpc>
              <a:spcBef>
                <a:spcPts val="800"/>
              </a:spcBef>
              <a:spcAft>
                <a:spcPts val="0"/>
              </a:spcAft>
              <a:buSzPts val="3000"/>
              <a:buNone/>
              <a:defRPr sz="3000"/>
            </a:lvl6pPr>
            <a:lvl7pPr lvl="6" algn="l">
              <a:lnSpc>
                <a:spcPct val="115000"/>
              </a:lnSpc>
              <a:spcBef>
                <a:spcPts val="800"/>
              </a:spcBef>
              <a:spcAft>
                <a:spcPts val="0"/>
              </a:spcAft>
              <a:buSzPts val="3000"/>
              <a:buNone/>
              <a:defRPr sz="3000"/>
            </a:lvl7pPr>
            <a:lvl8pPr lvl="7" algn="l">
              <a:lnSpc>
                <a:spcPct val="115000"/>
              </a:lnSpc>
              <a:spcBef>
                <a:spcPts val="800"/>
              </a:spcBef>
              <a:spcAft>
                <a:spcPts val="0"/>
              </a:spcAft>
              <a:buSzPts val="3000"/>
              <a:buNone/>
              <a:defRPr sz="3000"/>
            </a:lvl8pPr>
            <a:lvl9pPr lvl="8" algn="l">
              <a:lnSpc>
                <a:spcPct val="115000"/>
              </a:lnSpc>
              <a:spcBef>
                <a:spcPts val="800"/>
              </a:spcBef>
              <a:spcAft>
                <a:spcPts val="800"/>
              </a:spcAft>
              <a:buSzPts val="3000"/>
              <a:buNone/>
              <a:defRPr sz="3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85" name="Shape 85"/>
        <p:cNvGrpSpPr/>
        <p:nvPr/>
      </p:nvGrpSpPr>
      <p:grpSpPr>
        <a:xfrm>
          <a:off x="0" y="0"/>
          <a:ext cx="0" cy="0"/>
          <a:chOff x="0" y="0"/>
          <a:chExt cx="0" cy="0"/>
        </a:xfrm>
      </p:grpSpPr>
      <p:sp>
        <p:nvSpPr>
          <p:cNvPr id="86" name="Google Shape;86;p11"/>
          <p:cNvSpPr/>
          <p:nvPr/>
        </p:nvSpPr>
        <p:spPr>
          <a:xfrm>
            <a:off x="2500800" y="285475"/>
            <a:ext cx="4142388" cy="457254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7" name="Google Shape;87;p11"/>
          <p:cNvSpPr/>
          <p:nvPr/>
        </p:nvSpPr>
        <p:spPr>
          <a:xfrm>
            <a:off x="4239143" y="104898"/>
            <a:ext cx="665704" cy="73488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8" name="Google Shape;88;p11"/>
          <p:cNvSpPr txBox="1"/>
          <p:nvPr>
            <p:ph idx="1" type="body"/>
          </p:nvPr>
        </p:nvSpPr>
        <p:spPr>
          <a:xfrm>
            <a:off x="2753950" y="839775"/>
            <a:ext cx="3636000" cy="3636300"/>
          </a:xfrm>
          <a:prstGeom prst="rect">
            <a:avLst/>
          </a:prstGeom>
          <a:noFill/>
          <a:ln>
            <a:noFill/>
          </a:ln>
        </p:spPr>
        <p:txBody>
          <a:bodyPr anchorCtr="0" anchor="ctr" bIns="0" lIns="0" spcFirstLastPara="1" rIns="0" wrap="square" tIns="0">
            <a:noAutofit/>
          </a:bodyPr>
          <a:lstStyle>
            <a:lvl1pPr indent="-330200" lvl="0" marL="457200" algn="ctr">
              <a:lnSpc>
                <a:spcPct val="115000"/>
              </a:lnSpc>
              <a:spcBef>
                <a:spcPts val="0"/>
              </a:spcBef>
              <a:spcAft>
                <a:spcPts val="0"/>
              </a:spcAft>
              <a:buClr>
                <a:schemeClr val="lt1"/>
              </a:buClr>
              <a:buSzPts val="1600"/>
              <a:buChar char="⬢"/>
              <a:defRPr i="1">
                <a:solidFill>
                  <a:schemeClr val="lt1"/>
                </a:solidFill>
              </a:defRPr>
            </a:lvl1pPr>
            <a:lvl2pPr indent="-330200" lvl="1" marL="914400" algn="ctr">
              <a:lnSpc>
                <a:spcPct val="115000"/>
              </a:lnSpc>
              <a:spcBef>
                <a:spcPts val="800"/>
              </a:spcBef>
              <a:spcAft>
                <a:spcPts val="0"/>
              </a:spcAft>
              <a:buClr>
                <a:schemeClr val="lt1"/>
              </a:buClr>
              <a:buSzPts val="1600"/>
              <a:buChar char="⬡"/>
              <a:defRPr i="1">
                <a:solidFill>
                  <a:schemeClr val="lt1"/>
                </a:solidFill>
              </a:defRPr>
            </a:lvl2pPr>
            <a:lvl3pPr indent="-330200" lvl="2" marL="1371600" algn="ctr">
              <a:lnSpc>
                <a:spcPct val="115000"/>
              </a:lnSpc>
              <a:spcBef>
                <a:spcPts val="800"/>
              </a:spcBef>
              <a:spcAft>
                <a:spcPts val="0"/>
              </a:spcAft>
              <a:buClr>
                <a:schemeClr val="lt1"/>
              </a:buClr>
              <a:buSzPts val="1600"/>
              <a:buChar char="⬡"/>
              <a:defRPr i="1">
                <a:solidFill>
                  <a:schemeClr val="lt1"/>
                </a:solidFill>
              </a:defRPr>
            </a:lvl3pPr>
            <a:lvl4pPr indent="-381000" lvl="3" marL="1828800" algn="ctr">
              <a:lnSpc>
                <a:spcPct val="115000"/>
              </a:lnSpc>
              <a:spcBef>
                <a:spcPts val="800"/>
              </a:spcBef>
              <a:spcAft>
                <a:spcPts val="0"/>
              </a:spcAft>
              <a:buClr>
                <a:schemeClr val="lt1"/>
              </a:buClr>
              <a:buSzPts val="2400"/>
              <a:buChar char="●"/>
              <a:defRPr i="1">
                <a:solidFill>
                  <a:schemeClr val="lt1"/>
                </a:solidFill>
              </a:defRPr>
            </a:lvl4pPr>
            <a:lvl5pPr indent="-381000" lvl="4" marL="2286000" algn="ctr">
              <a:lnSpc>
                <a:spcPct val="115000"/>
              </a:lnSpc>
              <a:spcBef>
                <a:spcPts val="800"/>
              </a:spcBef>
              <a:spcAft>
                <a:spcPts val="0"/>
              </a:spcAft>
              <a:buClr>
                <a:schemeClr val="lt1"/>
              </a:buClr>
              <a:buSzPts val="2400"/>
              <a:buChar char="○"/>
              <a:defRPr i="1">
                <a:solidFill>
                  <a:schemeClr val="lt1"/>
                </a:solidFill>
              </a:defRPr>
            </a:lvl5pPr>
            <a:lvl6pPr indent="-381000" lvl="5" marL="2743200" algn="ctr">
              <a:lnSpc>
                <a:spcPct val="115000"/>
              </a:lnSpc>
              <a:spcBef>
                <a:spcPts val="800"/>
              </a:spcBef>
              <a:spcAft>
                <a:spcPts val="0"/>
              </a:spcAft>
              <a:buClr>
                <a:schemeClr val="lt1"/>
              </a:buClr>
              <a:buSzPts val="2400"/>
              <a:buChar char="■"/>
              <a:defRPr i="1">
                <a:solidFill>
                  <a:schemeClr val="lt1"/>
                </a:solidFill>
              </a:defRPr>
            </a:lvl6pPr>
            <a:lvl7pPr indent="-381000" lvl="6" marL="3200400" algn="ctr">
              <a:lnSpc>
                <a:spcPct val="115000"/>
              </a:lnSpc>
              <a:spcBef>
                <a:spcPts val="800"/>
              </a:spcBef>
              <a:spcAft>
                <a:spcPts val="0"/>
              </a:spcAft>
              <a:buClr>
                <a:schemeClr val="lt1"/>
              </a:buClr>
              <a:buSzPts val="2400"/>
              <a:buChar char="●"/>
              <a:defRPr i="1">
                <a:solidFill>
                  <a:schemeClr val="lt1"/>
                </a:solidFill>
              </a:defRPr>
            </a:lvl7pPr>
            <a:lvl8pPr indent="-381000" lvl="7" marL="3657600" algn="ctr">
              <a:lnSpc>
                <a:spcPct val="115000"/>
              </a:lnSpc>
              <a:spcBef>
                <a:spcPts val="800"/>
              </a:spcBef>
              <a:spcAft>
                <a:spcPts val="0"/>
              </a:spcAft>
              <a:buClr>
                <a:schemeClr val="lt1"/>
              </a:buClr>
              <a:buSzPts val="2400"/>
              <a:buChar char="○"/>
              <a:defRPr i="1">
                <a:solidFill>
                  <a:schemeClr val="lt1"/>
                </a:solidFill>
              </a:defRPr>
            </a:lvl8pPr>
            <a:lvl9pPr indent="-381000" lvl="8" marL="4114800" algn="ctr">
              <a:lnSpc>
                <a:spcPct val="115000"/>
              </a:lnSpc>
              <a:spcBef>
                <a:spcPts val="800"/>
              </a:spcBef>
              <a:spcAft>
                <a:spcPts val="800"/>
              </a:spcAft>
              <a:buClr>
                <a:schemeClr val="lt1"/>
              </a:buClr>
              <a:buSzPts val="2400"/>
              <a:buChar char="■"/>
              <a:defRPr i="1">
                <a:solidFill>
                  <a:schemeClr val="lt1"/>
                </a:solidFill>
              </a:defRPr>
            </a:lvl9pPr>
          </a:lstStyle>
          <a:p/>
        </p:txBody>
      </p:sp>
      <p:sp>
        <p:nvSpPr>
          <p:cNvPr id="89" name="Google Shape;89;p11"/>
          <p:cNvSpPr txBox="1"/>
          <p:nvPr/>
        </p:nvSpPr>
        <p:spPr>
          <a:xfrm>
            <a:off x="3593400" y="3841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0" i="0" lang="en" sz="9600" u="none" cap="none" strike="noStrike">
                <a:solidFill>
                  <a:schemeClr val="accent1"/>
                </a:solidFill>
                <a:latin typeface="Catamaran"/>
                <a:ea typeface="Catamaran"/>
                <a:cs typeface="Catamaran"/>
                <a:sym typeface="Catamaran"/>
              </a:rPr>
              <a:t>“</a:t>
            </a:r>
            <a:endParaRPr b="0" i="0" sz="9600" u="none" cap="none" strike="noStrike">
              <a:solidFill>
                <a:schemeClr val="accent1"/>
              </a:solidFill>
              <a:latin typeface="Catamaran"/>
              <a:ea typeface="Catamaran"/>
              <a:cs typeface="Catamaran"/>
              <a:sym typeface="Catamaran"/>
            </a:endParaRPr>
          </a:p>
        </p:txBody>
      </p:sp>
      <p:sp>
        <p:nvSpPr>
          <p:cNvPr id="90" name="Google Shape;90;p1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1"/>
          <p:cNvSpPr/>
          <p:nvPr/>
        </p:nvSpPr>
        <p:spPr>
          <a:xfrm rot="10800000">
            <a:off x="69145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2" name="Google Shape;92;p11"/>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3" name="Google Shape;93;p11"/>
          <p:cNvSpPr/>
          <p:nvPr/>
        </p:nvSpPr>
        <p:spPr>
          <a:xfrm>
            <a:off x="160965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4" name="Google Shape;94;p11"/>
          <p:cNvSpPr/>
          <p:nvPr/>
        </p:nvSpPr>
        <p:spPr>
          <a:xfrm>
            <a:off x="75911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5" name="Google Shape;95;p11"/>
          <p:cNvSpPr/>
          <p:nvPr/>
        </p:nvSpPr>
        <p:spPr>
          <a:xfrm>
            <a:off x="875251" y="3108746"/>
            <a:ext cx="1238537" cy="1367251"/>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6" name="Google Shape;96;p11"/>
          <p:cNvSpPr/>
          <p:nvPr/>
        </p:nvSpPr>
        <p:spPr>
          <a:xfrm>
            <a:off x="6750099" y="2565690"/>
            <a:ext cx="1670713" cy="184417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7" name="Google Shape;97;p11"/>
          <p:cNvSpPr/>
          <p:nvPr/>
        </p:nvSpPr>
        <p:spPr>
          <a:xfrm>
            <a:off x="8078502" y="1646297"/>
            <a:ext cx="1238537" cy="136719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8" name="Google Shape;98;p11"/>
          <p:cNvSpPr/>
          <p:nvPr/>
        </p:nvSpPr>
        <p:spPr>
          <a:xfrm>
            <a:off x="-27622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9" name="Google Shape;99;p11"/>
          <p:cNvSpPr/>
          <p:nvPr/>
        </p:nvSpPr>
        <p:spPr>
          <a:xfrm>
            <a:off x="6750100" y="993931"/>
            <a:ext cx="874503" cy="965303"/>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0" name="Google Shape;100;p11"/>
          <p:cNvSpPr/>
          <p:nvPr/>
        </p:nvSpPr>
        <p:spPr>
          <a:xfrm>
            <a:off x="-211075" y="4039231"/>
            <a:ext cx="874503" cy="965303"/>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803"/>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1" name="Shape 101"/>
        <p:cNvGrpSpPr/>
        <p:nvPr/>
      </p:nvGrpSpPr>
      <p:grpSpPr>
        <a:xfrm>
          <a:off x="0" y="0"/>
          <a:ext cx="0" cy="0"/>
          <a:chOff x="0" y="0"/>
          <a:chExt cx="0" cy="0"/>
        </a:xfrm>
      </p:grpSpPr>
      <p:sp>
        <p:nvSpPr>
          <p:cNvPr id="102" name="Google Shape;102;p12"/>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03" name="Google Shape;103;p12"/>
          <p:cNvGrpSpPr/>
          <p:nvPr/>
        </p:nvGrpSpPr>
        <p:grpSpPr>
          <a:xfrm>
            <a:off x="6320991" y="-7"/>
            <a:ext cx="3630819" cy="5143499"/>
            <a:chOff x="6320991" y="-7"/>
            <a:chExt cx="3630819" cy="5143499"/>
          </a:xfrm>
        </p:grpSpPr>
        <p:sp>
          <p:nvSpPr>
            <p:cNvPr id="104" name="Google Shape;104;p12"/>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5" name="Google Shape;105;p12"/>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6" name="Google Shape;106;p12"/>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7" name="Google Shape;107;p12"/>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8" name="Google Shape;108;p12"/>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 name="Google Shape;109;p12"/>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0" name="Google Shape;110;p12"/>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1" name="Google Shape;111;p12"/>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2" name="Google Shape;112;p12"/>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3" name="Google Shape;113;p12"/>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4" name="Google Shape;114;p12"/>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15" name="Google Shape;115;p12"/>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16" name="Google Shape;116;p12"/>
          <p:cNvSpPr txBox="1"/>
          <p:nvPr>
            <p:ph idx="1" type="body"/>
          </p:nvPr>
        </p:nvSpPr>
        <p:spPr>
          <a:xfrm>
            <a:off x="779100" y="1503550"/>
            <a:ext cx="6010500" cy="28842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17" name="Google Shape;117;p1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8" name="Shape 118"/>
        <p:cNvGrpSpPr/>
        <p:nvPr/>
      </p:nvGrpSpPr>
      <p:grpSpPr>
        <a:xfrm>
          <a:off x="0" y="0"/>
          <a:ext cx="0" cy="0"/>
          <a:chOff x="0" y="0"/>
          <a:chExt cx="0" cy="0"/>
        </a:xfrm>
      </p:grpSpPr>
      <p:sp>
        <p:nvSpPr>
          <p:cNvPr id="119" name="Google Shape;119;p13"/>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20" name="Google Shape;120;p13"/>
          <p:cNvGrpSpPr/>
          <p:nvPr/>
        </p:nvGrpSpPr>
        <p:grpSpPr>
          <a:xfrm>
            <a:off x="6320991" y="-7"/>
            <a:ext cx="3630819" cy="5143499"/>
            <a:chOff x="6320991" y="-7"/>
            <a:chExt cx="3630819" cy="5143499"/>
          </a:xfrm>
        </p:grpSpPr>
        <p:sp>
          <p:nvSpPr>
            <p:cNvPr id="121" name="Google Shape;121;p13"/>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2" name="Google Shape;122;p13"/>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3" name="Google Shape;123;p13"/>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4" name="Google Shape;124;p13"/>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5" name="Google Shape;125;p13"/>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6" name="Google Shape;126;p13"/>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7" name="Google Shape;127;p13"/>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8" name="Google Shape;128;p13"/>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9" name="Google Shape;129;p13"/>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0" name="Google Shape;130;p13"/>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1" name="Google Shape;131;p13"/>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32" name="Google Shape;132;p13"/>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33" name="Google Shape;133;p13"/>
          <p:cNvSpPr txBox="1"/>
          <p:nvPr>
            <p:ph idx="1" type="body"/>
          </p:nvPr>
        </p:nvSpPr>
        <p:spPr>
          <a:xfrm>
            <a:off x="779075" y="1503550"/>
            <a:ext cx="28083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2000"/>
            </a:lvl1pPr>
            <a:lvl2pPr indent="-317500" lvl="1" marL="914400" algn="l">
              <a:lnSpc>
                <a:spcPct val="115000"/>
              </a:lnSpc>
              <a:spcBef>
                <a:spcPts val="800"/>
              </a:spcBef>
              <a:spcAft>
                <a:spcPts val="0"/>
              </a:spcAft>
              <a:buSzPts val="1400"/>
              <a:buChar char="⬡"/>
              <a:defRPr sz="2000"/>
            </a:lvl2pPr>
            <a:lvl3pPr indent="-317500" lvl="2" marL="1371600" algn="l">
              <a:lnSpc>
                <a:spcPct val="115000"/>
              </a:lnSpc>
              <a:spcBef>
                <a:spcPts val="800"/>
              </a:spcBef>
              <a:spcAft>
                <a:spcPts val="0"/>
              </a:spcAft>
              <a:buSzPts val="14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34" name="Google Shape;134;p13"/>
          <p:cNvSpPr txBox="1"/>
          <p:nvPr>
            <p:ph idx="2" type="body"/>
          </p:nvPr>
        </p:nvSpPr>
        <p:spPr>
          <a:xfrm>
            <a:off x="3981304" y="1503550"/>
            <a:ext cx="28083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2000"/>
            </a:lvl1pPr>
            <a:lvl2pPr indent="-317500" lvl="1" marL="914400" algn="l">
              <a:lnSpc>
                <a:spcPct val="115000"/>
              </a:lnSpc>
              <a:spcBef>
                <a:spcPts val="800"/>
              </a:spcBef>
              <a:spcAft>
                <a:spcPts val="0"/>
              </a:spcAft>
              <a:buSzPts val="1400"/>
              <a:buChar char="⬡"/>
              <a:defRPr sz="2000"/>
            </a:lvl2pPr>
            <a:lvl3pPr indent="-317500" lvl="2" marL="1371600" algn="l">
              <a:lnSpc>
                <a:spcPct val="115000"/>
              </a:lnSpc>
              <a:spcBef>
                <a:spcPts val="800"/>
              </a:spcBef>
              <a:spcAft>
                <a:spcPts val="0"/>
              </a:spcAft>
              <a:buSzPts val="14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35" name="Google Shape;135;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36" name="Shape 136"/>
        <p:cNvGrpSpPr/>
        <p:nvPr/>
      </p:nvGrpSpPr>
      <p:grpSpPr>
        <a:xfrm>
          <a:off x="0" y="0"/>
          <a:ext cx="0" cy="0"/>
          <a:chOff x="0" y="0"/>
          <a:chExt cx="0" cy="0"/>
        </a:xfrm>
      </p:grpSpPr>
      <p:sp>
        <p:nvSpPr>
          <p:cNvPr id="137" name="Google Shape;137;p14"/>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38" name="Google Shape;138;p14"/>
          <p:cNvGrpSpPr/>
          <p:nvPr/>
        </p:nvGrpSpPr>
        <p:grpSpPr>
          <a:xfrm>
            <a:off x="6320991" y="-7"/>
            <a:ext cx="3630819" cy="5143499"/>
            <a:chOff x="6320991" y="-7"/>
            <a:chExt cx="3630819" cy="5143499"/>
          </a:xfrm>
        </p:grpSpPr>
        <p:sp>
          <p:nvSpPr>
            <p:cNvPr id="139" name="Google Shape;139;p14"/>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0" name="Google Shape;140;p14"/>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1" name="Google Shape;141;p14"/>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2" name="Google Shape;142;p14"/>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3" name="Google Shape;143;p14"/>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4" name="Google Shape;144;p14"/>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5" name="Google Shape;145;p14"/>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6" name="Google Shape;146;p14"/>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7" name="Google Shape;147;p14"/>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8" name="Google Shape;148;p14"/>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90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9" name="Google Shape;149;p14"/>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50" name="Google Shape;150;p14"/>
          <p:cNvSpPr txBox="1"/>
          <p:nvPr>
            <p:ph type="title"/>
          </p:nvPr>
        </p:nvSpPr>
        <p:spPr>
          <a:xfrm>
            <a:off x="779100" y="836000"/>
            <a:ext cx="66771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51" name="Google Shape;151;p14"/>
          <p:cNvSpPr txBox="1"/>
          <p:nvPr>
            <p:ph idx="1" type="body"/>
          </p:nvPr>
        </p:nvSpPr>
        <p:spPr>
          <a:xfrm>
            <a:off x="779100" y="1503550"/>
            <a:ext cx="20799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1800"/>
            </a:lvl1pPr>
            <a:lvl2pPr indent="-317500" lvl="1" marL="914400" algn="l">
              <a:lnSpc>
                <a:spcPct val="115000"/>
              </a:lnSpc>
              <a:spcBef>
                <a:spcPts val="800"/>
              </a:spcBef>
              <a:spcAft>
                <a:spcPts val="0"/>
              </a:spcAft>
              <a:buSzPts val="1400"/>
              <a:buChar char="⬡"/>
              <a:defRPr sz="1800"/>
            </a:lvl2pPr>
            <a:lvl3pPr indent="-317500" lvl="2" marL="1371600" algn="l">
              <a:lnSpc>
                <a:spcPct val="115000"/>
              </a:lnSpc>
              <a:spcBef>
                <a:spcPts val="800"/>
              </a:spcBef>
              <a:spcAft>
                <a:spcPts val="0"/>
              </a:spcAft>
              <a:buSzPts val="14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52" name="Google Shape;152;p14"/>
          <p:cNvSpPr txBox="1"/>
          <p:nvPr>
            <p:ph idx="2" type="body"/>
          </p:nvPr>
        </p:nvSpPr>
        <p:spPr>
          <a:xfrm>
            <a:off x="3077669" y="1503550"/>
            <a:ext cx="20799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1800"/>
            </a:lvl1pPr>
            <a:lvl2pPr indent="-317500" lvl="1" marL="914400" algn="l">
              <a:lnSpc>
                <a:spcPct val="115000"/>
              </a:lnSpc>
              <a:spcBef>
                <a:spcPts val="800"/>
              </a:spcBef>
              <a:spcAft>
                <a:spcPts val="0"/>
              </a:spcAft>
              <a:buSzPts val="1400"/>
              <a:buChar char="⬡"/>
              <a:defRPr sz="1800"/>
            </a:lvl2pPr>
            <a:lvl3pPr indent="-317500" lvl="2" marL="1371600" algn="l">
              <a:lnSpc>
                <a:spcPct val="115000"/>
              </a:lnSpc>
              <a:spcBef>
                <a:spcPts val="800"/>
              </a:spcBef>
              <a:spcAft>
                <a:spcPts val="0"/>
              </a:spcAft>
              <a:buSzPts val="14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53" name="Google Shape;153;p14"/>
          <p:cNvSpPr txBox="1"/>
          <p:nvPr>
            <p:ph idx="3" type="body"/>
          </p:nvPr>
        </p:nvSpPr>
        <p:spPr>
          <a:xfrm>
            <a:off x="5376238" y="1503550"/>
            <a:ext cx="20799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1800"/>
            </a:lvl1pPr>
            <a:lvl2pPr indent="-317500" lvl="1" marL="914400" algn="l">
              <a:lnSpc>
                <a:spcPct val="115000"/>
              </a:lnSpc>
              <a:spcBef>
                <a:spcPts val="800"/>
              </a:spcBef>
              <a:spcAft>
                <a:spcPts val="0"/>
              </a:spcAft>
              <a:buSzPts val="1400"/>
              <a:buChar char="⬡"/>
              <a:defRPr sz="1800"/>
            </a:lvl2pPr>
            <a:lvl3pPr indent="-317500" lvl="2" marL="1371600" algn="l">
              <a:lnSpc>
                <a:spcPct val="115000"/>
              </a:lnSpc>
              <a:spcBef>
                <a:spcPts val="800"/>
              </a:spcBef>
              <a:spcAft>
                <a:spcPts val="0"/>
              </a:spcAft>
              <a:buSzPts val="14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54" name="Google Shape;154;p1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5" name="Shape 155"/>
        <p:cNvGrpSpPr/>
        <p:nvPr/>
      </p:nvGrpSpPr>
      <p:grpSpPr>
        <a:xfrm>
          <a:off x="0" y="0"/>
          <a:ext cx="0" cy="0"/>
          <a:chOff x="0" y="0"/>
          <a:chExt cx="0" cy="0"/>
        </a:xfrm>
      </p:grpSpPr>
      <p:grpSp>
        <p:nvGrpSpPr>
          <p:cNvPr id="156" name="Google Shape;156;p15"/>
          <p:cNvGrpSpPr/>
          <p:nvPr/>
        </p:nvGrpSpPr>
        <p:grpSpPr>
          <a:xfrm>
            <a:off x="-981075" y="-3"/>
            <a:ext cx="11516344" cy="5143455"/>
            <a:chOff x="-981075" y="-3"/>
            <a:chExt cx="11516344" cy="5143455"/>
          </a:xfrm>
        </p:grpSpPr>
        <p:sp>
          <p:nvSpPr>
            <p:cNvPr id="157" name="Google Shape;157;p15"/>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8" name="Google Shape;158;p15"/>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9" name="Google Shape;159;p15"/>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0" name="Google Shape;160;p15"/>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1" name="Google Shape;161;p15"/>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2" name="Google Shape;162;p15"/>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3" name="Google Shape;163;p15"/>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4" name="Google Shape;164;p15"/>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5" name="Google Shape;165;p15"/>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6" name="Google Shape;166;p15"/>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7" name="Google Shape;167;p15"/>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8" name="Google Shape;168;p15"/>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69" name="Google Shape;169;p15"/>
          <p:cNvSpPr txBox="1"/>
          <p:nvPr>
            <p:ph idx="1" type="body"/>
          </p:nvPr>
        </p:nvSpPr>
        <p:spPr>
          <a:xfrm>
            <a:off x="855300" y="4330100"/>
            <a:ext cx="7433400" cy="280200"/>
          </a:xfrm>
          <a:prstGeom prst="rect">
            <a:avLst/>
          </a:prstGeom>
          <a:noFill/>
          <a:ln>
            <a:noFill/>
          </a:ln>
        </p:spPr>
        <p:txBody>
          <a:bodyPr anchorCtr="0" anchor="t" bIns="0" lIns="0" spcFirstLastPara="1" rIns="0" wrap="square" tIns="0">
            <a:noAutofit/>
          </a:bodyPr>
          <a:lstStyle>
            <a:lvl1pPr indent="-228600" lvl="0" marL="457200" algn="ctr">
              <a:lnSpc>
                <a:spcPct val="115000"/>
              </a:lnSpc>
              <a:spcBef>
                <a:spcPts val="0"/>
              </a:spcBef>
              <a:spcAft>
                <a:spcPts val="800"/>
              </a:spcAft>
              <a:buSzPts val="1800"/>
              <a:buNone/>
              <a:defRPr sz="1800"/>
            </a:lvl1pPr>
          </a:lstStyle>
          <a:p/>
        </p:txBody>
      </p:sp>
      <p:sp>
        <p:nvSpPr>
          <p:cNvPr id="170" name="Google Shape;170;p1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
        <p:nvSpPr>
          <p:cNvPr id="171" name="Google Shape;171;p15"/>
          <p:cNvSpPr/>
          <p:nvPr/>
        </p:nvSpPr>
        <p:spPr>
          <a:xfrm>
            <a:off x="4259988" y="4686556"/>
            <a:ext cx="624024" cy="456891"/>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1pPr>
            <a:lvl2pPr lvl="1"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2pPr>
            <a:lvl3pPr lvl="2"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3pPr>
            <a:lvl4pPr lvl="3"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4pPr>
            <a:lvl5pPr lvl="4"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5pPr>
            <a:lvl6pPr lvl="5"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6pPr>
            <a:lvl7pPr lvl="6"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7pPr>
            <a:lvl8pPr lvl="7"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8pPr>
            <a:lvl9pPr lvl="8"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9pPr>
          </a:lstStyle>
          <a:p/>
        </p:txBody>
      </p:sp>
      <p:sp>
        <p:nvSpPr>
          <p:cNvPr id="7" name="Google Shape;7;p6"/>
          <p:cNvSpPr txBox="1"/>
          <p:nvPr>
            <p:ph idx="1" type="body"/>
          </p:nvPr>
        </p:nvSpPr>
        <p:spPr>
          <a:xfrm>
            <a:off x="779100" y="1503550"/>
            <a:ext cx="6010500" cy="2884200"/>
          </a:xfrm>
          <a:prstGeom prst="rect">
            <a:avLst/>
          </a:prstGeom>
          <a:noFill/>
          <a:ln>
            <a:noFill/>
          </a:ln>
        </p:spPr>
        <p:txBody>
          <a:bodyPr anchorCtr="0" anchor="t" bIns="0" lIns="0" spcFirstLastPara="1" rIns="0" wrap="square" tIns="0">
            <a:noAutofit/>
          </a:bodyPr>
          <a:lstStyle>
            <a:lvl1pPr indent="-330200" lvl="0" marL="457200" marR="0" rtl="0" algn="l">
              <a:lnSpc>
                <a:spcPct val="115000"/>
              </a:lnSpc>
              <a:spcBef>
                <a:spcPts val="0"/>
              </a:spcBef>
              <a:spcAft>
                <a:spcPts val="0"/>
              </a:spcAft>
              <a:buClr>
                <a:schemeClr val="accent5"/>
              </a:buClr>
              <a:buSzPts val="1600"/>
              <a:buFont typeface="Catamaran Light"/>
              <a:buChar char="⬢"/>
              <a:defRPr b="0" i="0" sz="2400" u="none" cap="none" strike="noStrike">
                <a:solidFill>
                  <a:schemeClr val="dk1"/>
                </a:solidFill>
                <a:latin typeface="Catamaran Light"/>
                <a:ea typeface="Catamaran Light"/>
                <a:cs typeface="Catamaran Light"/>
                <a:sym typeface="Catamaran Light"/>
              </a:defRPr>
            </a:lvl1pPr>
            <a:lvl2pPr indent="-330200" lvl="1" marL="914400" marR="0" rtl="0" algn="l">
              <a:lnSpc>
                <a:spcPct val="115000"/>
              </a:lnSpc>
              <a:spcBef>
                <a:spcPts val="800"/>
              </a:spcBef>
              <a:spcAft>
                <a:spcPts val="0"/>
              </a:spcAft>
              <a:buClr>
                <a:schemeClr val="accent5"/>
              </a:buClr>
              <a:buSzPts val="1600"/>
              <a:buFont typeface="Catamaran Light"/>
              <a:buChar char="⬡"/>
              <a:defRPr b="0" i="0" sz="2400" u="none" cap="none" strike="noStrike">
                <a:solidFill>
                  <a:schemeClr val="dk1"/>
                </a:solidFill>
                <a:latin typeface="Catamaran Light"/>
                <a:ea typeface="Catamaran Light"/>
                <a:cs typeface="Catamaran Light"/>
                <a:sym typeface="Catamaran Light"/>
              </a:defRPr>
            </a:lvl2pPr>
            <a:lvl3pPr indent="-330200" lvl="2" marL="1371600" marR="0" rtl="0" algn="l">
              <a:lnSpc>
                <a:spcPct val="115000"/>
              </a:lnSpc>
              <a:spcBef>
                <a:spcPts val="800"/>
              </a:spcBef>
              <a:spcAft>
                <a:spcPts val="0"/>
              </a:spcAft>
              <a:buClr>
                <a:schemeClr val="dk2"/>
              </a:buClr>
              <a:buSzPts val="1600"/>
              <a:buFont typeface="Catamaran Light"/>
              <a:buChar char="⬡"/>
              <a:defRPr b="0" i="0" sz="2400" u="none" cap="none" strike="noStrike">
                <a:solidFill>
                  <a:schemeClr val="dk1"/>
                </a:solidFill>
                <a:latin typeface="Catamaran Light"/>
                <a:ea typeface="Catamaran Light"/>
                <a:cs typeface="Catamaran Light"/>
                <a:sym typeface="Catamaran Light"/>
              </a:defRPr>
            </a:lvl3pPr>
            <a:lvl4pPr indent="-381000" lvl="3" marL="18288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4pPr>
            <a:lvl5pPr indent="-381000" lvl="4" marL="22860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5pPr>
            <a:lvl6pPr indent="-381000" lvl="5" marL="27432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6pPr>
            <a:lvl7pPr indent="-381000" lvl="6" marL="32004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7pPr>
            <a:lvl8pPr indent="-381000" lvl="7" marL="36576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8pPr>
            <a:lvl9pPr indent="-381000" lvl="8" marL="4114800" marR="0" rtl="0" algn="l">
              <a:lnSpc>
                <a:spcPct val="115000"/>
              </a:lnSpc>
              <a:spcBef>
                <a:spcPts val="800"/>
              </a:spcBef>
              <a:spcAft>
                <a:spcPts val="80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9pPr>
          </a:lstStyle>
          <a:p/>
        </p:txBody>
      </p:sp>
      <p:sp>
        <p:nvSpPr>
          <p:cNvPr id="8" name="Google Shape;8;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5.png"/><Relationship Id="rId10" Type="http://schemas.openxmlformats.org/officeDocument/2006/relationships/image" Target="../media/image28.png"/><Relationship Id="rId9"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7.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97" name="Shape 197"/>
        <p:cNvGrpSpPr/>
        <p:nvPr/>
      </p:nvGrpSpPr>
      <p:grpSpPr>
        <a:xfrm>
          <a:off x="0" y="0"/>
          <a:ext cx="0" cy="0"/>
          <a:chOff x="0" y="0"/>
          <a:chExt cx="0" cy="0"/>
        </a:xfrm>
      </p:grpSpPr>
      <p:pic>
        <p:nvPicPr>
          <p:cNvPr id="198" name="Google Shape;198;p1"/>
          <p:cNvPicPr preferRelativeResize="0"/>
          <p:nvPr/>
        </p:nvPicPr>
        <p:blipFill rotWithShape="1">
          <a:blip r:embed="rId3">
            <a:alphaModFix/>
          </a:blip>
          <a:srcRect b="0" l="20692" r="20699" t="0"/>
          <a:stretch/>
        </p:blipFill>
        <p:spPr>
          <a:xfrm>
            <a:off x="4994375" y="-3"/>
            <a:ext cx="3593043" cy="3966571"/>
          </a:xfrm>
          <a:custGeom>
            <a:rect b="b" l="l" r="r" t="t"/>
            <a:pathLst>
              <a:path extrusionOk="0" h="21456" w="21598">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199" name="Google Shape;199;p1"/>
          <p:cNvSpPr txBox="1"/>
          <p:nvPr>
            <p:ph type="ctrTitle"/>
          </p:nvPr>
        </p:nvSpPr>
        <p:spPr>
          <a:xfrm>
            <a:off x="298175" y="2110825"/>
            <a:ext cx="7886700" cy="1779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 sz="4200"/>
              <a:t>IMLD: </a:t>
            </a:r>
            <a:endParaRPr sz="4200"/>
          </a:p>
          <a:p>
            <a:pPr indent="0" lvl="0" marL="0" rtl="0" algn="l">
              <a:lnSpc>
                <a:spcPct val="90000"/>
              </a:lnSpc>
              <a:spcBef>
                <a:spcPts val="0"/>
              </a:spcBef>
              <a:spcAft>
                <a:spcPts val="0"/>
              </a:spcAft>
              <a:buSzPts val="4800"/>
              <a:buNone/>
            </a:pPr>
            <a:r>
              <a:rPr lang="en" sz="4200"/>
              <a:t>A Python-Based Interactive Machine Learning Demonstration</a:t>
            </a:r>
            <a:endParaRPr/>
          </a:p>
        </p:txBody>
      </p:sp>
      <p:sp>
        <p:nvSpPr>
          <p:cNvPr id="200" name="Google Shape;200;p1"/>
          <p:cNvSpPr txBox="1"/>
          <p:nvPr/>
        </p:nvSpPr>
        <p:spPr>
          <a:xfrm>
            <a:off x="933250" y="4174700"/>
            <a:ext cx="4179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lt2"/>
                </a:solidFill>
                <a:latin typeface="EB Garamond"/>
                <a:ea typeface="EB Garamond"/>
                <a:cs typeface="EB Garamond"/>
                <a:sym typeface="EB Garamond"/>
              </a:rPr>
              <a:t>Thao Cap, Aaron Kreitzer, Matthew</a:t>
            </a:r>
            <a:r>
              <a:rPr lang="en" sz="1100">
                <a:solidFill>
                  <a:schemeClr val="lt2"/>
                </a:solidFill>
                <a:latin typeface="EB Garamond"/>
                <a:ea typeface="EB Garamond"/>
                <a:cs typeface="EB Garamond"/>
                <a:sym typeface="EB Garamond"/>
              </a:rPr>
              <a:t> </a:t>
            </a:r>
            <a:r>
              <a:rPr b="0" i="0" lang="en" sz="1100" u="none" cap="none" strike="noStrike">
                <a:solidFill>
                  <a:schemeClr val="lt2"/>
                </a:solidFill>
                <a:latin typeface="EB Garamond"/>
                <a:ea typeface="EB Garamond"/>
                <a:cs typeface="EB Garamond"/>
                <a:sym typeface="EB Garamond"/>
              </a:rPr>
              <a:t>Miranda, Dakota</a:t>
            </a:r>
            <a:r>
              <a:rPr lang="en" sz="1100">
                <a:solidFill>
                  <a:schemeClr val="lt2"/>
                </a:solidFill>
                <a:latin typeface="EB Garamond"/>
                <a:ea typeface="EB Garamond"/>
                <a:cs typeface="EB Garamond"/>
                <a:sym typeface="EB Garamond"/>
              </a:rPr>
              <a:t> </a:t>
            </a:r>
            <a:r>
              <a:rPr b="0" i="0" lang="en" sz="1100" u="none" cap="none" strike="noStrike">
                <a:solidFill>
                  <a:schemeClr val="lt2"/>
                </a:solidFill>
                <a:latin typeface="EB Garamond"/>
                <a:ea typeface="EB Garamond"/>
                <a:cs typeface="EB Garamond"/>
                <a:sym typeface="EB Garamond"/>
              </a:rPr>
              <a:t>Vadimsky</a:t>
            </a:r>
            <a:endParaRPr b="0" i="0" sz="1100" u="none" cap="none" strike="noStrike">
              <a:solidFill>
                <a:schemeClr val="lt2"/>
              </a:solidFill>
              <a:latin typeface="EB Garamond"/>
              <a:ea typeface="EB Garamond"/>
              <a:cs typeface="EB Garamond"/>
              <a:sym typeface="EB Garamond"/>
            </a:endParaRPr>
          </a:p>
          <a:p>
            <a:pPr indent="0" lvl="0" marL="0" marR="0" rtl="0" algn="ctr">
              <a:lnSpc>
                <a:spcPct val="100000"/>
              </a:lnSpc>
              <a:spcBef>
                <a:spcPts val="1200"/>
              </a:spcBef>
              <a:spcAft>
                <a:spcPts val="0"/>
              </a:spcAft>
              <a:buClr>
                <a:srgbClr val="000000"/>
              </a:buClr>
              <a:buSzPts val="1100"/>
              <a:buFont typeface="Arial"/>
              <a:buNone/>
            </a:pPr>
            <a:r>
              <a:rPr b="0" i="0" lang="en" sz="1100" u="none" cap="none" strike="noStrike">
                <a:solidFill>
                  <a:schemeClr val="lt2"/>
                </a:solidFill>
                <a:latin typeface="EB Garamond"/>
                <a:ea typeface="EB Garamond"/>
                <a:cs typeface="EB Garamond"/>
                <a:sym typeface="EB Garamond"/>
              </a:rPr>
              <a:t>Advisor: Joseph Picone &amp; Coordinator: Brian Thomson</a:t>
            </a:r>
            <a:endParaRPr b="0" i="0" sz="1100" u="none" cap="none" strike="noStrike">
              <a:solidFill>
                <a:schemeClr val="lt2"/>
              </a:solidFill>
              <a:latin typeface="EB Garamond"/>
              <a:ea typeface="EB Garamond"/>
              <a:cs typeface="EB Garamond"/>
              <a:sym typeface="EB Garamond"/>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000000"/>
              </a:solidFill>
              <a:latin typeface="Catamaran Light"/>
              <a:ea typeface="Catamaran Light"/>
              <a:cs typeface="Catamaran Light"/>
              <a:sym typeface="Catamaran Light"/>
            </a:endParaRPr>
          </a:p>
        </p:txBody>
      </p:sp>
      <p:sp>
        <p:nvSpPr>
          <p:cNvPr id="201" name="Google Shape;201;p1"/>
          <p:cNvSpPr/>
          <p:nvPr/>
        </p:nvSpPr>
        <p:spPr>
          <a:xfrm>
            <a:off x="298175" y="1562875"/>
            <a:ext cx="991200" cy="428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TEAM 45</a:t>
            </a:r>
            <a:endParaRPr b="0" i="0" sz="1400" u="none" cap="none" strike="noStrike">
              <a:solidFill>
                <a:srgbClr val="000000"/>
              </a:solidFill>
              <a:latin typeface="Catamaran"/>
              <a:ea typeface="Catamaran"/>
              <a:cs typeface="Catamaran"/>
              <a:sym typeface="Catamar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78" name="Shape 278"/>
        <p:cNvGrpSpPr/>
        <p:nvPr/>
      </p:nvGrpSpPr>
      <p:grpSpPr>
        <a:xfrm>
          <a:off x="0" y="0"/>
          <a:ext cx="0" cy="0"/>
          <a:chOff x="0" y="0"/>
          <a:chExt cx="0" cy="0"/>
        </a:xfrm>
      </p:grpSpPr>
      <p:sp>
        <p:nvSpPr>
          <p:cNvPr id="279" name="Google Shape;279;gfacce43788_0_7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80" name="Google Shape;280;gfacce43788_0_73"/>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281" name="Google Shape;281;gfacce43788_0_73"/>
          <p:cNvSpPr txBox="1"/>
          <p:nvPr/>
        </p:nvSpPr>
        <p:spPr>
          <a:xfrm>
            <a:off x="357800" y="969075"/>
            <a:ext cx="4057200" cy="3725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latin typeface="Catamaran"/>
                <a:ea typeface="Catamaran"/>
                <a:cs typeface="Catamaran"/>
                <a:sym typeface="Catamaran"/>
              </a:rPr>
              <a:t>Programming Language</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IMLD code needs to pass the ISIP standard and be clean as possible.</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Hardcode is a hard NO</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282" name="Google Shape;282;gfacce43788_0_73"/>
          <p:cNvPicPr preferRelativeResize="0"/>
          <p:nvPr/>
        </p:nvPicPr>
        <p:blipFill>
          <a:blip r:embed="rId3">
            <a:alphaModFix/>
          </a:blip>
          <a:stretch>
            <a:fillRect/>
          </a:stretch>
        </p:blipFill>
        <p:spPr>
          <a:xfrm>
            <a:off x="6046363" y="2284325"/>
            <a:ext cx="2434213" cy="2410450"/>
          </a:xfrm>
          <a:prstGeom prst="rect">
            <a:avLst/>
          </a:prstGeom>
          <a:noFill/>
          <a:ln>
            <a:noFill/>
          </a:ln>
        </p:spPr>
      </p:pic>
      <p:pic>
        <p:nvPicPr>
          <p:cNvPr id="283" name="Google Shape;283;gfacce43788_0_73"/>
          <p:cNvPicPr preferRelativeResize="0"/>
          <p:nvPr/>
        </p:nvPicPr>
        <p:blipFill>
          <a:blip r:embed="rId4">
            <a:alphaModFix/>
          </a:blip>
          <a:stretch>
            <a:fillRect/>
          </a:stretch>
        </p:blipFill>
        <p:spPr>
          <a:xfrm>
            <a:off x="3563337" y="2291263"/>
            <a:ext cx="2333325" cy="2410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87" name="Shape 287"/>
        <p:cNvGrpSpPr/>
        <p:nvPr/>
      </p:nvGrpSpPr>
      <p:grpSpPr>
        <a:xfrm>
          <a:off x="0" y="0"/>
          <a:ext cx="0" cy="0"/>
          <a:chOff x="0" y="0"/>
          <a:chExt cx="0" cy="0"/>
        </a:xfrm>
      </p:grpSpPr>
      <p:sp>
        <p:nvSpPr>
          <p:cNvPr id="288" name="Google Shape;288;gfacce43788_0_8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89" name="Google Shape;289;gfacce43788_0_81"/>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290" name="Google Shape;290;gfacce43788_0_81"/>
          <p:cNvSpPr txBox="1"/>
          <p:nvPr/>
        </p:nvSpPr>
        <p:spPr>
          <a:xfrm>
            <a:off x="430850" y="1024150"/>
            <a:ext cx="4393200" cy="16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tamaran"/>
                <a:ea typeface="Catamaran"/>
                <a:cs typeface="Catamaran"/>
                <a:sym typeface="Catamaran"/>
              </a:rPr>
              <a:t>Portability</a:t>
            </a:r>
            <a:endParaRPr b="1" sz="2000">
              <a:latin typeface="Catamaran"/>
              <a:ea typeface="Catamaran"/>
              <a:cs typeface="Catamaran"/>
              <a:sym typeface="Catamaran"/>
            </a:endParaRPr>
          </a:p>
          <a:p>
            <a:pPr indent="0" lvl="0" marL="0" rtl="0" algn="l">
              <a:spcBef>
                <a:spcPts val="0"/>
              </a:spcBef>
              <a:spcAft>
                <a:spcPts val="0"/>
              </a:spcAft>
              <a:buNone/>
            </a:pPr>
            <a:r>
              <a:rPr lang="en" sz="1500">
                <a:latin typeface="Catamaran Light"/>
                <a:ea typeface="Catamaran Light"/>
                <a:cs typeface="Catamaran Light"/>
                <a:sym typeface="Catamaran Light"/>
              </a:rPr>
              <a:t>Processor Requirement</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The application should be able to load and classify one million points without overflowing the computer’s memory.</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291" name="Google Shape;291;gfacce43788_0_81"/>
          <p:cNvPicPr preferRelativeResize="0"/>
          <p:nvPr/>
        </p:nvPicPr>
        <p:blipFill>
          <a:blip r:embed="rId3">
            <a:alphaModFix/>
          </a:blip>
          <a:stretch>
            <a:fillRect/>
          </a:stretch>
        </p:blipFill>
        <p:spPr>
          <a:xfrm>
            <a:off x="4691651" y="1001900"/>
            <a:ext cx="4337624" cy="2553325"/>
          </a:xfrm>
          <a:prstGeom prst="rect">
            <a:avLst/>
          </a:prstGeom>
          <a:noFill/>
          <a:ln>
            <a:noFill/>
          </a:ln>
        </p:spPr>
      </p:pic>
      <p:sp>
        <p:nvSpPr>
          <p:cNvPr id="292" name="Google Shape;292;gfacce43788_0_81"/>
          <p:cNvSpPr txBox="1"/>
          <p:nvPr/>
        </p:nvSpPr>
        <p:spPr>
          <a:xfrm>
            <a:off x="5411875" y="3555225"/>
            <a:ext cx="3068700" cy="12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tamaran Light"/>
                <a:ea typeface="Catamaran Light"/>
                <a:cs typeface="Catamaran Light"/>
                <a:sym typeface="Catamaran Light"/>
              </a:rPr>
              <a:t>Memory Requirement</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We are striving for a final memory requirement of less than 3MB for the code to load and analyze data.</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293" name="Google Shape;293;gfacce43788_0_81" title="Chart"/>
          <p:cNvPicPr preferRelativeResize="0"/>
          <p:nvPr/>
        </p:nvPicPr>
        <p:blipFill>
          <a:blip r:embed="rId4">
            <a:alphaModFix/>
          </a:blip>
          <a:stretch>
            <a:fillRect/>
          </a:stretch>
        </p:blipFill>
        <p:spPr>
          <a:xfrm>
            <a:off x="641450" y="2348875"/>
            <a:ext cx="3971999" cy="26542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97" name="Shape 297"/>
        <p:cNvGrpSpPr/>
        <p:nvPr/>
      </p:nvGrpSpPr>
      <p:grpSpPr>
        <a:xfrm>
          <a:off x="0" y="0"/>
          <a:ext cx="0" cy="0"/>
          <a:chOff x="0" y="0"/>
          <a:chExt cx="0" cy="0"/>
        </a:xfrm>
      </p:grpSpPr>
      <p:sp>
        <p:nvSpPr>
          <p:cNvPr id="298" name="Google Shape;298;gfacce43788_0_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99" name="Google Shape;299;gfacce43788_0_32"/>
          <p:cNvGraphicFramePr/>
          <p:nvPr/>
        </p:nvGraphicFramePr>
        <p:xfrm>
          <a:off x="992638" y="244906"/>
          <a:ext cx="3000000" cy="3000000"/>
        </p:xfrm>
        <a:graphic>
          <a:graphicData uri="http://schemas.openxmlformats.org/drawingml/2006/table">
            <a:tbl>
              <a:tblPr>
                <a:noFill/>
                <a:tableStyleId>{4F94F6A1-C08C-4419-8089-8E81344813B3}</a:tableStyleId>
              </a:tblPr>
              <a:tblGrid>
                <a:gridCol w="1524275"/>
                <a:gridCol w="1339200"/>
                <a:gridCol w="1431750"/>
                <a:gridCol w="1431750"/>
                <a:gridCol w="1431750"/>
              </a:tblGrid>
              <a:tr h="670350">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Priority</a:t>
                      </a:r>
                      <a:endParaRPr sz="1100">
                        <a:solidFill>
                          <a:schemeClr val="lt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Requirement</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Metric</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Target Value</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Justification</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User Interface</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UI Usability,</a:t>
                      </a:r>
                      <a:endParaRPr sz="1100">
                        <a:solidFill>
                          <a:schemeClr val="dk1"/>
                        </a:solidFill>
                        <a:latin typeface="Catamaran"/>
                        <a:ea typeface="Catamaran"/>
                        <a:cs typeface="Catamaran"/>
                        <a:sym typeface="Catamaran"/>
                      </a:endParaRPr>
                    </a:p>
                    <a:p>
                      <a:pPr indent="0" lvl="0" marL="0" rtl="0" algn="ctr">
                        <a:spcBef>
                          <a:spcPts val="0"/>
                        </a:spcBef>
                        <a:spcAft>
                          <a:spcPts val="0"/>
                        </a:spcAft>
                        <a:buNone/>
                      </a:pPr>
                      <a:r>
                        <a:rPr lang="en" sz="1100">
                          <a:solidFill>
                            <a:schemeClr val="dk1"/>
                          </a:solidFill>
                          <a:latin typeface="Catamaran"/>
                          <a:ea typeface="Catamaran"/>
                          <a:cs typeface="Catamaran"/>
                          <a:sym typeface="Catamaran"/>
                        </a:rPr>
                        <a:t>Ease of access,</a:t>
                      </a:r>
                      <a:endParaRPr sz="1100">
                        <a:solidFill>
                          <a:schemeClr val="dk1"/>
                        </a:solidFill>
                        <a:latin typeface="Catamaran"/>
                        <a:ea typeface="Catamaran"/>
                        <a:cs typeface="Catamaran"/>
                        <a:sym typeface="Catamaran"/>
                      </a:endParaRPr>
                    </a:p>
                    <a:p>
                      <a:pPr indent="0" lvl="0" marL="0" rtl="0" algn="ctr">
                        <a:spcBef>
                          <a:spcPts val="0"/>
                        </a:spcBef>
                        <a:spcAft>
                          <a:spcPts val="0"/>
                        </a:spcAft>
                        <a:buNone/>
                      </a:pPr>
                      <a:r>
                        <a:rPr lang="en" sz="1100">
                          <a:solidFill>
                            <a:schemeClr val="dk1"/>
                          </a:solidFill>
                          <a:latin typeface="Catamaran"/>
                          <a:ea typeface="Catamaran"/>
                          <a:cs typeface="Catamaran"/>
                          <a:sym typeface="Catamaran"/>
                        </a:rPr>
                        <a:t>Learning curve</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Average &gt;= 3.5</a:t>
                      </a:r>
                      <a:endParaRPr sz="1100">
                        <a:solidFill>
                          <a:schemeClr val="dk1"/>
                        </a:solidFill>
                        <a:latin typeface="Catamaran"/>
                        <a:ea typeface="Catamaran"/>
                        <a:cs typeface="Catamaran"/>
                        <a:sym typeface="Catamaran"/>
                      </a:endParaRPr>
                    </a:p>
                    <a:p>
                      <a:pPr indent="0" lvl="0" marL="0" rtl="0" algn="ctr">
                        <a:spcBef>
                          <a:spcPts val="0"/>
                        </a:spcBef>
                        <a:spcAft>
                          <a:spcPts val="0"/>
                        </a:spcAft>
                        <a:buNone/>
                      </a:pPr>
                      <a:r>
                        <a:rPr lang="en" sz="1100">
                          <a:solidFill>
                            <a:schemeClr val="dk1"/>
                          </a:solidFill>
                          <a:latin typeface="Catamaran"/>
                          <a:ea typeface="Catamaran"/>
                          <a:cs typeface="Catamaran"/>
                          <a:sym typeface="Catamaran"/>
                        </a:rPr>
                        <a:t>(1-5 scale)</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Non-Negotiable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User Interface</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PyQT</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Version</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Non-Negotiable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Programming Language</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Python</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Pass/Fail</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Portability</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Memory Requirement</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&lt; 5 MB</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Portability</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Processor Requirement</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&lt; 6 GB</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r>
            </a:tbl>
          </a:graphicData>
        </a:graphic>
      </p:graphicFrame>
      <p:sp>
        <p:nvSpPr>
          <p:cNvPr id="300" name="Google Shape;300;gfacce43788_0_32"/>
          <p:cNvSpPr txBox="1"/>
          <p:nvPr/>
        </p:nvSpPr>
        <p:spPr>
          <a:xfrm>
            <a:off x="3697350" y="4532225"/>
            <a:ext cx="20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Design Constraints</a:t>
            </a:r>
            <a:endParaRPr>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04" name="Shape 304"/>
        <p:cNvGrpSpPr/>
        <p:nvPr/>
      </p:nvGrpSpPr>
      <p:grpSpPr>
        <a:xfrm>
          <a:off x="0" y="0"/>
          <a:ext cx="0" cy="0"/>
          <a:chOff x="0" y="0"/>
          <a:chExt cx="0" cy="0"/>
        </a:xfrm>
      </p:grpSpPr>
      <p:sp>
        <p:nvSpPr>
          <p:cNvPr id="305" name="Google Shape;305;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06" name="Google Shape;306;p3"/>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07" name="Google Shape;307;p3"/>
          <p:cNvSpPr txBox="1"/>
          <p:nvPr/>
        </p:nvSpPr>
        <p:spPr>
          <a:xfrm>
            <a:off x="357800" y="969075"/>
            <a:ext cx="4430700" cy="37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tamaran"/>
                <a:ea typeface="Catamaran"/>
                <a:cs typeface="Catamaran"/>
                <a:sym typeface="Catamaran"/>
              </a:rPr>
              <a:t>	Evidence of engineering design</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457200" rtl="0" algn="l">
              <a:spcBef>
                <a:spcPts val="0"/>
              </a:spcBef>
              <a:spcAft>
                <a:spcPts val="0"/>
              </a:spcAft>
              <a:buNone/>
            </a:pPr>
            <a:r>
              <a:rPr b="1" lang="en" sz="1500">
                <a:latin typeface="Catamaran"/>
                <a:ea typeface="Catamaran"/>
                <a:cs typeface="Catamaran"/>
                <a:sym typeface="Catamaran"/>
              </a:rPr>
              <a:t>Optimization process</a:t>
            </a:r>
            <a:endParaRPr b="1" sz="1500">
              <a:latin typeface="Catamaran"/>
              <a:ea typeface="Catamaran"/>
              <a:cs typeface="Catamaran"/>
              <a:sym typeface="Catamaran"/>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V1.3.0 release:</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Implemented feedback from V1.2.0</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Re-formatted data files</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Fixed GUI bugs</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Built Use Cases</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Restructured module directories</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V1.4.0 release:</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Implemented feedback from V1.3.0</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Implemented 8 Demo datasets</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Improved Parameter UI</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Built User Survey</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308" name="Google Shape;308;p3"/>
          <p:cNvPicPr preferRelativeResize="0"/>
          <p:nvPr/>
        </p:nvPicPr>
        <p:blipFill rotWithShape="1">
          <a:blip r:embed="rId3">
            <a:alphaModFix/>
          </a:blip>
          <a:srcRect b="11956" l="0" r="33541" t="0"/>
          <a:stretch/>
        </p:blipFill>
        <p:spPr>
          <a:xfrm>
            <a:off x="5122875" y="1073975"/>
            <a:ext cx="2841008" cy="3515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12" name="Shape 312"/>
        <p:cNvGrpSpPr/>
        <p:nvPr/>
      </p:nvGrpSpPr>
      <p:grpSpPr>
        <a:xfrm>
          <a:off x="0" y="0"/>
          <a:ext cx="0" cy="0"/>
          <a:chOff x="0" y="0"/>
          <a:chExt cx="0" cy="0"/>
        </a:xfrm>
      </p:grpSpPr>
      <p:sp>
        <p:nvSpPr>
          <p:cNvPr id="313" name="Google Shape;313;gfacce43788_0_14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14" name="Google Shape;314;gfacce43788_0_145"/>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15" name="Google Shape;315;gfacce43788_0_145"/>
          <p:cNvSpPr txBox="1"/>
          <p:nvPr/>
        </p:nvSpPr>
        <p:spPr>
          <a:xfrm>
            <a:off x="357800" y="969075"/>
            <a:ext cx="4430700" cy="37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tamaran"/>
                <a:ea typeface="Catamaran"/>
                <a:cs typeface="Catamaran"/>
                <a:sym typeface="Catamaran"/>
              </a:rPr>
              <a:t>	Evidence of engineering design</a:t>
            </a:r>
            <a:endParaRPr b="1" sz="2000">
              <a:latin typeface="Catamaran"/>
              <a:ea typeface="Catamaran"/>
              <a:cs typeface="Catamaran"/>
              <a:sym typeface="Catamaran"/>
            </a:endParaRPr>
          </a:p>
          <a:p>
            <a:pPr indent="457200" lvl="0" marL="0" rtl="0" algn="l">
              <a:spcBef>
                <a:spcPts val="0"/>
              </a:spcBef>
              <a:spcAft>
                <a:spcPts val="0"/>
              </a:spcAft>
              <a:buNone/>
            </a:pPr>
            <a:r>
              <a:rPr b="1" lang="en" sz="1500">
                <a:latin typeface="Catamaran"/>
                <a:ea typeface="Catamaran"/>
                <a:cs typeface="Catamaran"/>
                <a:sym typeface="Catamaran"/>
              </a:rPr>
              <a:t>8 Demo Datasets</a:t>
            </a:r>
            <a:endParaRPr b="1" sz="1500">
              <a:latin typeface="Catamaran"/>
              <a:ea typeface="Catamaran"/>
              <a:cs typeface="Catamaran"/>
              <a:sym typeface="Catamaran"/>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316" name="Google Shape;316;gfacce43788_0_145"/>
          <p:cNvPicPr preferRelativeResize="0"/>
          <p:nvPr/>
        </p:nvPicPr>
        <p:blipFill>
          <a:blip r:embed="rId3">
            <a:alphaModFix/>
          </a:blip>
          <a:stretch>
            <a:fillRect/>
          </a:stretch>
        </p:blipFill>
        <p:spPr>
          <a:xfrm>
            <a:off x="758850" y="1618950"/>
            <a:ext cx="1735575" cy="1619225"/>
          </a:xfrm>
          <a:prstGeom prst="rect">
            <a:avLst/>
          </a:prstGeom>
          <a:noFill/>
          <a:ln>
            <a:noFill/>
          </a:ln>
        </p:spPr>
      </p:pic>
      <p:pic>
        <p:nvPicPr>
          <p:cNvPr id="317" name="Google Shape;317;gfacce43788_0_145"/>
          <p:cNvPicPr preferRelativeResize="0"/>
          <p:nvPr/>
        </p:nvPicPr>
        <p:blipFill>
          <a:blip r:embed="rId4">
            <a:alphaModFix/>
          </a:blip>
          <a:stretch>
            <a:fillRect/>
          </a:stretch>
        </p:blipFill>
        <p:spPr>
          <a:xfrm>
            <a:off x="2678675" y="1625325"/>
            <a:ext cx="1735575" cy="1606475"/>
          </a:xfrm>
          <a:prstGeom prst="rect">
            <a:avLst/>
          </a:prstGeom>
          <a:noFill/>
          <a:ln>
            <a:noFill/>
          </a:ln>
        </p:spPr>
      </p:pic>
      <p:pic>
        <p:nvPicPr>
          <p:cNvPr id="318" name="Google Shape;318;gfacce43788_0_145"/>
          <p:cNvPicPr preferRelativeResize="0"/>
          <p:nvPr/>
        </p:nvPicPr>
        <p:blipFill>
          <a:blip r:embed="rId5">
            <a:alphaModFix/>
          </a:blip>
          <a:stretch>
            <a:fillRect/>
          </a:stretch>
        </p:blipFill>
        <p:spPr>
          <a:xfrm>
            <a:off x="4635250" y="1625325"/>
            <a:ext cx="1714158" cy="1606475"/>
          </a:xfrm>
          <a:prstGeom prst="rect">
            <a:avLst/>
          </a:prstGeom>
          <a:noFill/>
          <a:ln>
            <a:noFill/>
          </a:ln>
        </p:spPr>
      </p:pic>
      <p:pic>
        <p:nvPicPr>
          <p:cNvPr id="319" name="Google Shape;319;gfacce43788_0_145"/>
          <p:cNvPicPr preferRelativeResize="0"/>
          <p:nvPr/>
        </p:nvPicPr>
        <p:blipFill>
          <a:blip r:embed="rId6">
            <a:alphaModFix/>
          </a:blip>
          <a:stretch>
            <a:fillRect/>
          </a:stretch>
        </p:blipFill>
        <p:spPr>
          <a:xfrm>
            <a:off x="6570400" y="1629272"/>
            <a:ext cx="1714150" cy="1597802"/>
          </a:xfrm>
          <a:prstGeom prst="rect">
            <a:avLst/>
          </a:prstGeom>
          <a:noFill/>
          <a:ln>
            <a:noFill/>
          </a:ln>
        </p:spPr>
      </p:pic>
      <p:pic>
        <p:nvPicPr>
          <p:cNvPr id="320" name="Google Shape;320;gfacce43788_0_145"/>
          <p:cNvPicPr preferRelativeResize="0"/>
          <p:nvPr/>
        </p:nvPicPr>
        <p:blipFill>
          <a:blip r:embed="rId7">
            <a:alphaModFix/>
          </a:blip>
          <a:stretch>
            <a:fillRect/>
          </a:stretch>
        </p:blipFill>
        <p:spPr>
          <a:xfrm>
            <a:off x="761438" y="3413650"/>
            <a:ext cx="1730405" cy="1637622"/>
          </a:xfrm>
          <a:prstGeom prst="rect">
            <a:avLst/>
          </a:prstGeom>
          <a:noFill/>
          <a:ln>
            <a:noFill/>
          </a:ln>
        </p:spPr>
      </p:pic>
      <p:pic>
        <p:nvPicPr>
          <p:cNvPr id="321" name="Google Shape;321;gfacce43788_0_145"/>
          <p:cNvPicPr preferRelativeResize="0"/>
          <p:nvPr/>
        </p:nvPicPr>
        <p:blipFill>
          <a:blip r:embed="rId8">
            <a:alphaModFix/>
          </a:blip>
          <a:stretch>
            <a:fillRect/>
          </a:stretch>
        </p:blipFill>
        <p:spPr>
          <a:xfrm>
            <a:off x="2691408" y="3426649"/>
            <a:ext cx="1710115" cy="1611626"/>
          </a:xfrm>
          <a:prstGeom prst="rect">
            <a:avLst/>
          </a:prstGeom>
          <a:noFill/>
          <a:ln>
            <a:noFill/>
          </a:ln>
        </p:spPr>
      </p:pic>
      <p:pic>
        <p:nvPicPr>
          <p:cNvPr id="322" name="Google Shape;322;gfacce43788_0_145"/>
          <p:cNvPicPr preferRelativeResize="0"/>
          <p:nvPr/>
        </p:nvPicPr>
        <p:blipFill>
          <a:blip r:embed="rId9">
            <a:alphaModFix/>
          </a:blip>
          <a:stretch>
            <a:fillRect/>
          </a:stretch>
        </p:blipFill>
        <p:spPr>
          <a:xfrm>
            <a:off x="4631021" y="3413649"/>
            <a:ext cx="1710389" cy="1611626"/>
          </a:xfrm>
          <a:prstGeom prst="rect">
            <a:avLst/>
          </a:prstGeom>
          <a:noFill/>
          <a:ln>
            <a:noFill/>
          </a:ln>
        </p:spPr>
      </p:pic>
      <p:pic>
        <p:nvPicPr>
          <p:cNvPr id="323" name="Google Shape;323;gfacce43788_0_145"/>
          <p:cNvPicPr preferRelativeResize="0"/>
          <p:nvPr/>
        </p:nvPicPr>
        <p:blipFill>
          <a:blip r:embed="rId10">
            <a:alphaModFix/>
          </a:blip>
          <a:stretch>
            <a:fillRect/>
          </a:stretch>
        </p:blipFill>
        <p:spPr>
          <a:xfrm>
            <a:off x="6553046" y="3379474"/>
            <a:ext cx="1715882" cy="1611626"/>
          </a:xfrm>
          <a:prstGeom prst="rect">
            <a:avLst/>
          </a:prstGeom>
          <a:noFill/>
          <a:ln>
            <a:noFill/>
          </a:ln>
        </p:spPr>
      </p:pic>
      <p:sp>
        <p:nvSpPr>
          <p:cNvPr id="324" name="Google Shape;324;gfacce43788_0_145"/>
          <p:cNvSpPr txBox="1"/>
          <p:nvPr/>
        </p:nvSpPr>
        <p:spPr>
          <a:xfrm>
            <a:off x="1129600" y="3054900"/>
            <a:ext cx="10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2 Gaussian</a:t>
            </a:r>
            <a:endParaRPr>
              <a:latin typeface="Catamaran Light"/>
              <a:ea typeface="Catamaran Light"/>
              <a:cs typeface="Catamaran Light"/>
              <a:sym typeface="Catamaran Light"/>
            </a:endParaRPr>
          </a:p>
        </p:txBody>
      </p:sp>
      <p:sp>
        <p:nvSpPr>
          <p:cNvPr id="325" name="Google Shape;325;gfacce43788_0_145"/>
          <p:cNvSpPr txBox="1"/>
          <p:nvPr/>
        </p:nvSpPr>
        <p:spPr>
          <a:xfrm>
            <a:off x="3067575" y="3054900"/>
            <a:ext cx="10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4</a:t>
            </a:r>
            <a:r>
              <a:rPr lang="en">
                <a:latin typeface="Catamaran Light"/>
                <a:ea typeface="Catamaran Light"/>
                <a:cs typeface="Catamaran Light"/>
                <a:sym typeface="Catamaran Light"/>
              </a:rPr>
              <a:t> Gaussian</a:t>
            </a:r>
            <a:endParaRPr>
              <a:latin typeface="Catamaran Light"/>
              <a:ea typeface="Catamaran Light"/>
              <a:cs typeface="Catamaran Light"/>
              <a:sym typeface="Catamaran Light"/>
            </a:endParaRPr>
          </a:p>
        </p:txBody>
      </p:sp>
      <p:sp>
        <p:nvSpPr>
          <p:cNvPr id="326" name="Google Shape;326;gfacce43788_0_145"/>
          <p:cNvSpPr txBox="1"/>
          <p:nvPr/>
        </p:nvSpPr>
        <p:spPr>
          <a:xfrm>
            <a:off x="4626200" y="3054900"/>
            <a:ext cx="180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Overlapped</a:t>
            </a:r>
            <a:r>
              <a:rPr lang="en">
                <a:latin typeface="Catamaran Light"/>
                <a:ea typeface="Catamaran Light"/>
                <a:cs typeface="Catamaran Light"/>
                <a:sym typeface="Catamaran Light"/>
              </a:rPr>
              <a:t> Gaussian</a:t>
            </a:r>
            <a:endParaRPr>
              <a:latin typeface="Catamaran Light"/>
              <a:ea typeface="Catamaran Light"/>
              <a:cs typeface="Catamaran Light"/>
              <a:sym typeface="Catamaran Light"/>
            </a:endParaRPr>
          </a:p>
        </p:txBody>
      </p:sp>
      <p:sp>
        <p:nvSpPr>
          <p:cNvPr id="327" name="Google Shape;327;gfacce43788_0_145"/>
          <p:cNvSpPr txBox="1"/>
          <p:nvPr/>
        </p:nvSpPr>
        <p:spPr>
          <a:xfrm>
            <a:off x="6590825" y="3054900"/>
            <a:ext cx="180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tamaran Light"/>
                <a:ea typeface="Catamaran Light"/>
                <a:cs typeface="Catamaran Light"/>
                <a:sym typeface="Catamaran Light"/>
              </a:rPr>
              <a:t>2 Ellipse</a:t>
            </a:r>
            <a:endParaRPr>
              <a:latin typeface="Catamaran Light"/>
              <a:ea typeface="Catamaran Light"/>
              <a:cs typeface="Catamaran Light"/>
              <a:sym typeface="Catamaran Light"/>
            </a:endParaRPr>
          </a:p>
        </p:txBody>
      </p:sp>
      <p:sp>
        <p:nvSpPr>
          <p:cNvPr id="328" name="Google Shape;328;gfacce43788_0_145"/>
          <p:cNvSpPr txBox="1"/>
          <p:nvPr/>
        </p:nvSpPr>
        <p:spPr>
          <a:xfrm>
            <a:off x="723638" y="4786525"/>
            <a:ext cx="180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tamaran Light"/>
                <a:ea typeface="Catamaran Light"/>
                <a:cs typeface="Catamaran Light"/>
                <a:sym typeface="Catamaran Light"/>
              </a:rPr>
              <a:t>4</a:t>
            </a:r>
            <a:r>
              <a:rPr lang="en">
                <a:latin typeface="Catamaran Light"/>
                <a:ea typeface="Catamaran Light"/>
                <a:cs typeface="Catamaran Light"/>
                <a:sym typeface="Catamaran Light"/>
              </a:rPr>
              <a:t> Ellipse</a:t>
            </a:r>
            <a:endParaRPr>
              <a:latin typeface="Catamaran Light"/>
              <a:ea typeface="Catamaran Light"/>
              <a:cs typeface="Catamaran Light"/>
              <a:sym typeface="Catamaran Light"/>
            </a:endParaRPr>
          </a:p>
        </p:txBody>
      </p:sp>
      <p:sp>
        <p:nvSpPr>
          <p:cNvPr id="329" name="Google Shape;329;gfacce43788_0_145"/>
          <p:cNvSpPr txBox="1"/>
          <p:nvPr/>
        </p:nvSpPr>
        <p:spPr>
          <a:xfrm>
            <a:off x="2613363" y="4786525"/>
            <a:ext cx="180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tamaran Light"/>
                <a:ea typeface="Catamaran Light"/>
                <a:cs typeface="Catamaran Light"/>
                <a:sym typeface="Catamaran Light"/>
              </a:rPr>
              <a:t>Rotated</a:t>
            </a:r>
            <a:r>
              <a:rPr lang="en">
                <a:latin typeface="Catamaran Light"/>
                <a:ea typeface="Catamaran Light"/>
                <a:cs typeface="Catamaran Light"/>
                <a:sym typeface="Catamaran Light"/>
              </a:rPr>
              <a:t> Ellipse</a:t>
            </a:r>
            <a:endParaRPr>
              <a:latin typeface="Catamaran Light"/>
              <a:ea typeface="Catamaran Light"/>
              <a:cs typeface="Catamaran Light"/>
              <a:sym typeface="Catamaran Light"/>
            </a:endParaRPr>
          </a:p>
        </p:txBody>
      </p:sp>
      <p:sp>
        <p:nvSpPr>
          <p:cNvPr id="330" name="Google Shape;330;gfacce43788_0_145"/>
          <p:cNvSpPr txBox="1"/>
          <p:nvPr/>
        </p:nvSpPr>
        <p:spPr>
          <a:xfrm>
            <a:off x="4602100" y="4786525"/>
            <a:ext cx="180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tamaran Light"/>
                <a:ea typeface="Catamaran Light"/>
                <a:cs typeface="Catamaran Light"/>
                <a:sym typeface="Catamaran Light"/>
              </a:rPr>
              <a:t>Toroidal</a:t>
            </a:r>
            <a:r>
              <a:rPr lang="en">
                <a:latin typeface="Catamaran Light"/>
                <a:ea typeface="Catamaran Light"/>
                <a:cs typeface="Catamaran Light"/>
                <a:sym typeface="Catamaran Light"/>
              </a:rPr>
              <a:t> </a:t>
            </a:r>
            <a:endParaRPr>
              <a:latin typeface="Catamaran Light"/>
              <a:ea typeface="Catamaran Light"/>
              <a:cs typeface="Catamaran Light"/>
              <a:sym typeface="Catamaran Light"/>
            </a:endParaRPr>
          </a:p>
        </p:txBody>
      </p:sp>
      <p:sp>
        <p:nvSpPr>
          <p:cNvPr id="331" name="Google Shape;331;gfacce43788_0_145"/>
          <p:cNvSpPr txBox="1"/>
          <p:nvPr/>
        </p:nvSpPr>
        <p:spPr>
          <a:xfrm>
            <a:off x="6590825" y="4786525"/>
            <a:ext cx="180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tamaran Light"/>
                <a:ea typeface="Catamaran Light"/>
                <a:cs typeface="Catamaran Light"/>
                <a:sym typeface="Catamaran Light"/>
              </a:rPr>
              <a:t>Yin-Yang</a:t>
            </a:r>
            <a:endParaRPr>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35" name="Shape 335"/>
        <p:cNvGrpSpPr/>
        <p:nvPr/>
      </p:nvGrpSpPr>
      <p:grpSpPr>
        <a:xfrm>
          <a:off x="0" y="0"/>
          <a:ext cx="0" cy="0"/>
          <a:chOff x="0" y="0"/>
          <a:chExt cx="0" cy="0"/>
        </a:xfrm>
      </p:grpSpPr>
      <p:sp>
        <p:nvSpPr>
          <p:cNvPr id="336" name="Google Shape;336;gfacce43788_0_18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37" name="Google Shape;337;gfacce43788_0_189"/>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38" name="Google Shape;338;gfacce43788_0_189"/>
          <p:cNvSpPr txBox="1"/>
          <p:nvPr/>
        </p:nvSpPr>
        <p:spPr>
          <a:xfrm>
            <a:off x="357800" y="969075"/>
            <a:ext cx="4430700" cy="37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tamaran"/>
                <a:ea typeface="Catamaran"/>
                <a:cs typeface="Catamaran"/>
                <a:sym typeface="Catamaran"/>
              </a:rPr>
              <a:t>	Evidence of engineering design</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457200" rtl="0" algn="l">
              <a:spcBef>
                <a:spcPts val="0"/>
              </a:spcBef>
              <a:spcAft>
                <a:spcPts val="0"/>
              </a:spcAft>
              <a:buNone/>
            </a:pPr>
            <a:r>
              <a:rPr b="1" lang="en" sz="1500">
                <a:latin typeface="Catamaran"/>
                <a:ea typeface="Catamaran"/>
                <a:cs typeface="Catamaran"/>
                <a:sym typeface="Catamaran"/>
              </a:rPr>
              <a:t>Model Input/ Output</a:t>
            </a:r>
            <a:endParaRPr b="1" sz="1500">
              <a:latin typeface="Catamaran"/>
              <a:ea typeface="Catamaran"/>
              <a:cs typeface="Catamaran"/>
              <a:sym typeface="Catamaran"/>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339" name="Google Shape;339;gfacce43788_0_189"/>
          <p:cNvPicPr preferRelativeResize="0"/>
          <p:nvPr/>
        </p:nvPicPr>
        <p:blipFill>
          <a:blip r:embed="rId3">
            <a:alphaModFix/>
          </a:blip>
          <a:stretch>
            <a:fillRect/>
          </a:stretch>
        </p:blipFill>
        <p:spPr>
          <a:xfrm>
            <a:off x="3064125" y="1965450"/>
            <a:ext cx="2671150" cy="2671150"/>
          </a:xfrm>
          <a:prstGeom prst="rect">
            <a:avLst/>
          </a:prstGeom>
          <a:noFill/>
          <a:ln cap="flat" cmpd="sng" w="12700">
            <a:solidFill>
              <a:srgbClr val="000000"/>
            </a:solidFill>
            <a:prstDash val="solid"/>
            <a:miter lim="8000"/>
            <a:headEnd len="sm" w="sm" type="none"/>
            <a:tailEnd len="sm" w="sm" type="none"/>
          </a:ln>
        </p:spPr>
      </p:pic>
      <p:pic>
        <p:nvPicPr>
          <p:cNvPr id="340" name="Google Shape;340;gfacce43788_0_189"/>
          <p:cNvPicPr preferRelativeResize="0"/>
          <p:nvPr/>
        </p:nvPicPr>
        <p:blipFill rotWithShape="1">
          <a:blip r:embed="rId4">
            <a:alphaModFix/>
          </a:blip>
          <a:srcRect b="11956" l="0" r="33541" t="0"/>
          <a:stretch/>
        </p:blipFill>
        <p:spPr>
          <a:xfrm>
            <a:off x="512400" y="2505151"/>
            <a:ext cx="1432425" cy="1772700"/>
          </a:xfrm>
          <a:prstGeom prst="rect">
            <a:avLst/>
          </a:prstGeom>
          <a:noFill/>
          <a:ln>
            <a:noFill/>
          </a:ln>
        </p:spPr>
      </p:pic>
      <p:sp>
        <p:nvSpPr>
          <p:cNvPr id="341" name="Google Shape;341;gfacce43788_0_189"/>
          <p:cNvSpPr/>
          <p:nvPr/>
        </p:nvSpPr>
        <p:spPr>
          <a:xfrm>
            <a:off x="2284600" y="3274750"/>
            <a:ext cx="548700" cy="326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facce43788_0_189"/>
          <p:cNvSpPr/>
          <p:nvPr/>
        </p:nvSpPr>
        <p:spPr>
          <a:xfrm>
            <a:off x="5966100" y="3274750"/>
            <a:ext cx="548700" cy="326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gfacce43788_0_189"/>
          <p:cNvPicPr preferRelativeResize="0"/>
          <p:nvPr/>
        </p:nvPicPr>
        <p:blipFill>
          <a:blip r:embed="rId5">
            <a:alphaModFix/>
          </a:blip>
          <a:stretch>
            <a:fillRect/>
          </a:stretch>
        </p:blipFill>
        <p:spPr>
          <a:xfrm>
            <a:off x="6572050" y="2147251"/>
            <a:ext cx="2276998" cy="22057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47" name="Shape 347"/>
        <p:cNvGrpSpPr/>
        <p:nvPr/>
      </p:nvGrpSpPr>
      <p:grpSpPr>
        <a:xfrm>
          <a:off x="0" y="0"/>
          <a:ext cx="0" cy="0"/>
          <a:chOff x="0" y="0"/>
          <a:chExt cx="0" cy="0"/>
        </a:xfrm>
      </p:grpSpPr>
      <p:sp>
        <p:nvSpPr>
          <p:cNvPr id="348" name="Google Shape;348;gf6934e5c83_0_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49" name="Google Shape;349;gf6934e5c83_0_2"/>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50" name="Google Shape;350;gf6934e5c83_0_2"/>
          <p:cNvSpPr txBox="1"/>
          <p:nvPr/>
        </p:nvSpPr>
        <p:spPr>
          <a:xfrm>
            <a:off x="357800" y="969075"/>
            <a:ext cx="4430700" cy="37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tamaran"/>
                <a:ea typeface="Catamaran"/>
                <a:cs typeface="Catamaran"/>
                <a:sym typeface="Catamaran"/>
              </a:rPr>
              <a:t>	Test Methods</a:t>
            </a:r>
            <a:endParaRPr b="1" sz="1500">
              <a:latin typeface="Catamaran"/>
              <a:ea typeface="Catamaran"/>
              <a:cs typeface="Catamaran"/>
              <a:sym typeface="Catamaran"/>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Testing Goals </a:t>
            </a:r>
            <a:endParaRPr sz="1500">
              <a:latin typeface="Catamaran Light"/>
              <a:ea typeface="Catamaran Light"/>
              <a:cs typeface="Catamaran Light"/>
              <a:sym typeface="Catamaran Light"/>
            </a:endParaRPr>
          </a:p>
          <a:p>
            <a:pPr indent="-323850" lvl="1" marL="13716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Uncover Bugs</a:t>
            </a:r>
            <a:endParaRPr sz="1500">
              <a:latin typeface="Catamaran Light"/>
              <a:ea typeface="Catamaran Light"/>
              <a:cs typeface="Catamaran Light"/>
              <a:sym typeface="Catamaran Light"/>
            </a:endParaRPr>
          </a:p>
          <a:p>
            <a:pPr indent="-323850" lvl="1" marL="13716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Ensure </a:t>
            </a:r>
            <a:r>
              <a:rPr lang="en" sz="1500">
                <a:latin typeface="Catamaran Light"/>
                <a:ea typeface="Catamaran Light"/>
                <a:cs typeface="Catamaran Light"/>
                <a:sym typeface="Catamaran Light"/>
              </a:rPr>
              <a:t>newly added </a:t>
            </a:r>
            <a:r>
              <a:rPr lang="en" sz="1500">
                <a:latin typeface="Catamaran Light"/>
                <a:ea typeface="Catamaran Light"/>
                <a:cs typeface="Catamaran Light"/>
                <a:sym typeface="Catamaran Light"/>
              </a:rPr>
              <a:t>features are working correctly</a:t>
            </a:r>
            <a:endParaRPr sz="1500">
              <a:latin typeface="Catamaran Light"/>
              <a:ea typeface="Catamaran Light"/>
              <a:cs typeface="Catamaran Light"/>
              <a:sym typeface="Catamaran Light"/>
            </a:endParaRPr>
          </a:p>
          <a:p>
            <a:pPr indent="-323850" lvl="1" marL="13716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Allow new users to test </a:t>
            </a:r>
            <a:r>
              <a:rPr lang="en" sz="1500">
                <a:latin typeface="Catamaran Light"/>
                <a:ea typeface="Catamaran Light"/>
                <a:cs typeface="Catamaran Light"/>
                <a:sym typeface="Catamaran Light"/>
              </a:rPr>
              <a:t>intuitiveness</a:t>
            </a:r>
            <a:r>
              <a:rPr lang="en" sz="1500">
                <a:latin typeface="Catamaran Light"/>
                <a:ea typeface="Catamaran Light"/>
                <a:cs typeface="Catamaran Light"/>
                <a:sym typeface="Catamaran Light"/>
              </a:rPr>
              <a:t> </a:t>
            </a:r>
            <a:endParaRPr sz="1500">
              <a:latin typeface="Catamaran Light"/>
              <a:ea typeface="Catamaran Light"/>
              <a:cs typeface="Catamaran Light"/>
              <a:sym typeface="Catamaran Light"/>
            </a:endParaRPr>
          </a:p>
          <a:p>
            <a:pPr indent="-323850" lvl="1" marL="13716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Testers are able to repeat </a:t>
            </a:r>
            <a:r>
              <a:rPr lang="en" sz="1500">
                <a:latin typeface="Catamaran Light"/>
                <a:ea typeface="Catamaran Light"/>
                <a:cs typeface="Catamaran Light"/>
                <a:sym typeface="Catamaran Light"/>
              </a:rPr>
              <a:t>previous</a:t>
            </a:r>
            <a:r>
              <a:rPr lang="en" sz="1500">
                <a:latin typeface="Catamaran Light"/>
                <a:ea typeface="Catamaran Light"/>
                <a:cs typeface="Catamaran Light"/>
                <a:sym typeface="Catamaran Light"/>
              </a:rPr>
              <a:t> tasks without Use Cases	</a:t>
            </a:r>
            <a:endParaRPr sz="1500">
              <a:latin typeface="Catamaran Light"/>
              <a:ea typeface="Catamaran Light"/>
              <a:cs typeface="Catamaran Light"/>
              <a:sym typeface="Catamaran Light"/>
            </a:endParaRPr>
          </a:p>
          <a:p>
            <a:pPr indent="0" lvl="0" marL="914400" rtl="0" algn="l">
              <a:spcBef>
                <a:spcPts val="0"/>
              </a:spcBef>
              <a:spcAft>
                <a:spcPts val="0"/>
              </a:spcAft>
              <a:buNone/>
            </a:pPr>
            <a:r>
              <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Anyone should be able to use IMLD with Use Cases</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Survey for feedback on user friendliness</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351" name="Google Shape;351;gf6934e5c83_0_2"/>
          <p:cNvPicPr preferRelativeResize="0"/>
          <p:nvPr/>
        </p:nvPicPr>
        <p:blipFill rotWithShape="1">
          <a:blip r:embed="rId3">
            <a:alphaModFix/>
          </a:blip>
          <a:srcRect b="1215" l="1341" r="0" t="0"/>
          <a:stretch/>
        </p:blipFill>
        <p:spPr>
          <a:xfrm>
            <a:off x="6605225" y="332100"/>
            <a:ext cx="2067450" cy="2512300"/>
          </a:xfrm>
          <a:prstGeom prst="rect">
            <a:avLst/>
          </a:prstGeom>
          <a:noFill/>
          <a:ln cap="flat" cmpd="sng" w="12700">
            <a:solidFill>
              <a:srgbClr val="000000"/>
            </a:solidFill>
            <a:prstDash val="solid"/>
            <a:miter lim="8000"/>
            <a:headEnd len="sm" w="sm" type="none"/>
            <a:tailEnd len="sm" w="sm" type="none"/>
          </a:ln>
        </p:spPr>
      </p:pic>
      <p:pic>
        <p:nvPicPr>
          <p:cNvPr id="352" name="Google Shape;352;gf6934e5c83_0_2"/>
          <p:cNvPicPr preferRelativeResize="0"/>
          <p:nvPr/>
        </p:nvPicPr>
        <p:blipFill>
          <a:blip r:embed="rId4">
            <a:alphaModFix/>
          </a:blip>
          <a:stretch>
            <a:fillRect/>
          </a:stretch>
        </p:blipFill>
        <p:spPr>
          <a:xfrm>
            <a:off x="4940900" y="3032900"/>
            <a:ext cx="3187504" cy="1600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56" name="Shape 356"/>
        <p:cNvGrpSpPr/>
        <p:nvPr/>
      </p:nvGrpSpPr>
      <p:grpSpPr>
        <a:xfrm>
          <a:off x="0" y="0"/>
          <a:ext cx="0" cy="0"/>
          <a:chOff x="0" y="0"/>
          <a:chExt cx="0" cy="0"/>
        </a:xfrm>
      </p:grpSpPr>
      <p:sp>
        <p:nvSpPr>
          <p:cNvPr id="357" name="Google Shape;357;gf6934e5c83_0_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58" name="Google Shape;358;gf6934e5c83_0_8"/>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NEXT STEPS</a:t>
            </a:r>
            <a:endParaRPr>
              <a:solidFill>
                <a:schemeClr val="accent6"/>
              </a:solidFill>
            </a:endParaRPr>
          </a:p>
        </p:txBody>
      </p:sp>
      <p:sp>
        <p:nvSpPr>
          <p:cNvPr id="359" name="Google Shape;359;gf6934e5c83_0_8"/>
          <p:cNvSpPr/>
          <p:nvPr/>
        </p:nvSpPr>
        <p:spPr>
          <a:xfrm>
            <a:off x="1196800" y="1831525"/>
            <a:ext cx="6327900" cy="201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0" name="Google Shape;360;gf6934e5c83_0_8"/>
          <p:cNvPicPr preferRelativeResize="0"/>
          <p:nvPr/>
        </p:nvPicPr>
        <p:blipFill>
          <a:blip r:embed="rId3">
            <a:alphaModFix/>
          </a:blip>
          <a:stretch>
            <a:fillRect/>
          </a:stretch>
        </p:blipFill>
        <p:spPr>
          <a:xfrm>
            <a:off x="1164700" y="1106500"/>
            <a:ext cx="6360000" cy="3643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fcd5725c2f_4_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366" name="Google Shape;366;gfcd5725c2f_4_0"/>
          <p:cNvSpPr txBox="1"/>
          <p:nvPr>
            <p:ph idx="4294967295" type="ctrTitle"/>
          </p:nvPr>
        </p:nvSpPr>
        <p:spPr>
          <a:xfrm>
            <a:off x="489325" y="1546075"/>
            <a:ext cx="7886700" cy="1779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 sz="4200"/>
              <a:t>Thank </a:t>
            </a:r>
            <a:r>
              <a:rPr lang="en" sz="4200"/>
              <a:t>you for attending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07" name="Google Shape;207;p2"/>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a:t>
            </a:r>
            <a:r>
              <a:rPr lang="en">
                <a:solidFill>
                  <a:schemeClr val="accent6"/>
                </a:solidFill>
              </a:rPr>
              <a:t>: Problem Statement</a:t>
            </a:r>
            <a:endParaRPr>
              <a:solidFill>
                <a:schemeClr val="accent6"/>
              </a:solidFill>
            </a:endParaRPr>
          </a:p>
        </p:txBody>
      </p:sp>
      <p:pic>
        <p:nvPicPr>
          <p:cNvPr id="208" name="Google Shape;208;p2"/>
          <p:cNvPicPr preferRelativeResize="0"/>
          <p:nvPr/>
        </p:nvPicPr>
        <p:blipFill rotWithShape="1">
          <a:blip r:embed="rId3">
            <a:alphaModFix/>
          </a:blip>
          <a:srcRect b="0" l="0" r="0" t="0"/>
          <a:stretch/>
        </p:blipFill>
        <p:spPr>
          <a:xfrm>
            <a:off x="5895100" y="657350"/>
            <a:ext cx="2111125" cy="1681875"/>
          </a:xfrm>
          <a:prstGeom prst="rect">
            <a:avLst/>
          </a:prstGeom>
          <a:noFill/>
          <a:ln>
            <a:noFill/>
          </a:ln>
        </p:spPr>
      </p:pic>
      <p:sp>
        <p:nvSpPr>
          <p:cNvPr id="209" name="Google Shape;209;p2"/>
          <p:cNvSpPr txBox="1"/>
          <p:nvPr/>
        </p:nvSpPr>
        <p:spPr>
          <a:xfrm>
            <a:off x="430850" y="910025"/>
            <a:ext cx="4535700" cy="3134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latin typeface="Catamaran"/>
                <a:ea typeface="Catamaran"/>
                <a:cs typeface="Catamaran"/>
                <a:sym typeface="Catamaran"/>
              </a:rPr>
              <a:t>Purpose of our IMLD</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According to IBM, “Machine learning is a branch of artificial intelligence (AI) and computer science which focuses on the use of data and algorithms to imitate the way that humans learn, gradually improving its accuracy”</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As machine learning increases in popularity and usefulness, it will become crucial to teach it in a way that is visually and practically intuitive.</a:t>
            </a:r>
            <a:endParaRPr sz="1500">
              <a:latin typeface="Catamaran Light"/>
              <a:ea typeface="Catamaran Light"/>
              <a:cs typeface="Catamaran Light"/>
              <a:sym typeface="Catamaran Light"/>
            </a:endParaRPr>
          </a:p>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IMLD is used for the education to help students or learners visualize and analyze their data and algorithms</a:t>
            </a:r>
            <a:endParaRPr sz="1500">
              <a:solidFill>
                <a:schemeClr val="dk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210" name="Google Shape;210;p2"/>
          <p:cNvPicPr preferRelativeResize="0"/>
          <p:nvPr/>
        </p:nvPicPr>
        <p:blipFill>
          <a:blip r:embed="rId4">
            <a:alphaModFix/>
          </a:blip>
          <a:stretch>
            <a:fillRect/>
          </a:stretch>
        </p:blipFill>
        <p:spPr>
          <a:xfrm>
            <a:off x="4966550" y="2571600"/>
            <a:ext cx="4062725" cy="2127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facce43788_0_10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16" name="Google Shape;216;gfacce43788_0_106"/>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Problem Statement</a:t>
            </a:r>
            <a:endParaRPr>
              <a:solidFill>
                <a:schemeClr val="accent6"/>
              </a:solidFill>
            </a:endParaRPr>
          </a:p>
        </p:txBody>
      </p:sp>
      <p:sp>
        <p:nvSpPr>
          <p:cNvPr id="217" name="Google Shape;217;gfacce43788_0_106"/>
          <p:cNvSpPr txBox="1"/>
          <p:nvPr/>
        </p:nvSpPr>
        <p:spPr>
          <a:xfrm>
            <a:off x="430850" y="910025"/>
            <a:ext cx="5355900" cy="3606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latin typeface="Catamaran"/>
                <a:ea typeface="Catamaran"/>
                <a:cs typeface="Catamaran"/>
                <a:sym typeface="Catamaran"/>
              </a:rPr>
              <a:t>IMLD in Java</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This application began as an applet within the Java framework, dating back to the late 1990’s.</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While the Java version was and still is operational, it became too difficult to keep it up-to-date, and other languages like </a:t>
            </a:r>
            <a:r>
              <a:rPr b="1" lang="en" sz="1500">
                <a:latin typeface="Catamaran"/>
                <a:ea typeface="Catamaran"/>
                <a:cs typeface="Catamaran"/>
                <a:sym typeface="Catamaran"/>
              </a:rPr>
              <a:t>Python and C++ </a:t>
            </a:r>
            <a:r>
              <a:rPr lang="en" sz="1500">
                <a:latin typeface="Catamaran Light"/>
                <a:ea typeface="Catamaran Light"/>
                <a:cs typeface="Catamaran Light"/>
                <a:sym typeface="Catamaran Light"/>
              </a:rPr>
              <a:t>surpassed Java in terms of machine learning functionality and processing speed.</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218" name="Google Shape;218;gfacce43788_0_106"/>
          <p:cNvPicPr preferRelativeResize="0"/>
          <p:nvPr/>
        </p:nvPicPr>
        <p:blipFill>
          <a:blip r:embed="rId3">
            <a:alphaModFix/>
          </a:blip>
          <a:stretch>
            <a:fillRect/>
          </a:stretch>
        </p:blipFill>
        <p:spPr>
          <a:xfrm>
            <a:off x="5702500" y="815150"/>
            <a:ext cx="3150200" cy="3457650"/>
          </a:xfrm>
          <a:prstGeom prst="rect">
            <a:avLst/>
          </a:prstGeom>
          <a:noFill/>
          <a:ln>
            <a:noFill/>
          </a:ln>
        </p:spPr>
      </p:pic>
      <p:pic>
        <p:nvPicPr>
          <p:cNvPr id="219" name="Google Shape;219;gfacce43788_0_106"/>
          <p:cNvPicPr preferRelativeResize="0"/>
          <p:nvPr/>
        </p:nvPicPr>
        <p:blipFill>
          <a:blip r:embed="rId4">
            <a:alphaModFix/>
          </a:blip>
          <a:stretch>
            <a:fillRect/>
          </a:stretch>
        </p:blipFill>
        <p:spPr>
          <a:xfrm>
            <a:off x="5125050" y="3127525"/>
            <a:ext cx="1608725" cy="174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23" name="Shape 223"/>
        <p:cNvGrpSpPr/>
        <p:nvPr/>
      </p:nvGrpSpPr>
      <p:grpSpPr>
        <a:xfrm>
          <a:off x="0" y="0"/>
          <a:ext cx="0" cy="0"/>
          <a:chOff x="0" y="0"/>
          <a:chExt cx="0" cy="0"/>
        </a:xfrm>
      </p:grpSpPr>
      <p:sp>
        <p:nvSpPr>
          <p:cNvPr id="224" name="Google Shape;224;gfacce43788_0_13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300"/>
              <a:buFont typeface="Arial"/>
              <a:buNone/>
            </a:pPr>
            <a:fld id="{00000000-1234-1234-1234-123412341234}" type="slidenum">
              <a:rPr lang="en">
                <a:solidFill>
                  <a:schemeClr val="lt1"/>
                </a:solidFill>
              </a:rPr>
              <a:t>‹#›</a:t>
            </a:fld>
            <a:endParaRPr>
              <a:solidFill>
                <a:schemeClr val="lt1"/>
              </a:solidFill>
            </a:endParaRPr>
          </a:p>
        </p:txBody>
      </p:sp>
      <p:sp>
        <p:nvSpPr>
          <p:cNvPr id="225" name="Google Shape;225;gfacce43788_0_130"/>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lt1"/>
                </a:solidFill>
              </a:rPr>
              <a:t>Overview: Problem Statement</a:t>
            </a:r>
            <a:endParaRPr>
              <a:solidFill>
                <a:schemeClr val="lt1"/>
              </a:solidFill>
            </a:endParaRPr>
          </a:p>
        </p:txBody>
      </p:sp>
      <p:sp>
        <p:nvSpPr>
          <p:cNvPr id="226" name="Google Shape;226;gfacce43788_0_130"/>
          <p:cNvSpPr/>
          <p:nvPr/>
        </p:nvSpPr>
        <p:spPr>
          <a:xfrm>
            <a:off x="4303900" y="1851926"/>
            <a:ext cx="4495770" cy="3291579"/>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FFFFFF"/>
          </a:solidFill>
          <a:ln>
            <a:noFill/>
          </a:ln>
          <a:effectLst>
            <a:outerShdw blurRad="428625" rotWithShape="0" algn="bl" dir="16200000" dist="95250">
              <a:srgbClr val="210635">
                <a:alpha val="250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227" name="Google Shape;227;gfacce43788_0_130"/>
          <p:cNvPicPr preferRelativeResize="0"/>
          <p:nvPr/>
        </p:nvPicPr>
        <p:blipFill>
          <a:blip r:embed="rId3">
            <a:alphaModFix/>
          </a:blip>
          <a:stretch>
            <a:fillRect/>
          </a:stretch>
        </p:blipFill>
        <p:spPr>
          <a:xfrm>
            <a:off x="5736450" y="2828650"/>
            <a:ext cx="1799226" cy="1799226"/>
          </a:xfrm>
          <a:prstGeom prst="rect">
            <a:avLst/>
          </a:prstGeom>
          <a:noFill/>
          <a:ln>
            <a:noFill/>
          </a:ln>
        </p:spPr>
      </p:pic>
      <p:pic>
        <p:nvPicPr>
          <p:cNvPr id="228" name="Google Shape;228;gfacce43788_0_130"/>
          <p:cNvPicPr preferRelativeResize="0"/>
          <p:nvPr/>
        </p:nvPicPr>
        <p:blipFill>
          <a:blip r:embed="rId4">
            <a:alphaModFix/>
          </a:blip>
          <a:stretch>
            <a:fillRect/>
          </a:stretch>
        </p:blipFill>
        <p:spPr>
          <a:xfrm>
            <a:off x="4522175" y="3699374"/>
            <a:ext cx="1103075" cy="493925"/>
          </a:xfrm>
          <a:prstGeom prst="rect">
            <a:avLst/>
          </a:prstGeom>
          <a:noFill/>
          <a:ln>
            <a:noFill/>
          </a:ln>
        </p:spPr>
      </p:pic>
      <p:pic>
        <p:nvPicPr>
          <p:cNvPr id="229" name="Google Shape;229;gfacce43788_0_130"/>
          <p:cNvPicPr preferRelativeResize="0"/>
          <p:nvPr/>
        </p:nvPicPr>
        <p:blipFill>
          <a:blip r:embed="rId5">
            <a:alphaModFix/>
          </a:blip>
          <a:stretch>
            <a:fillRect/>
          </a:stretch>
        </p:blipFill>
        <p:spPr>
          <a:xfrm>
            <a:off x="4595855" y="4507549"/>
            <a:ext cx="1131875" cy="449725"/>
          </a:xfrm>
          <a:prstGeom prst="rect">
            <a:avLst/>
          </a:prstGeom>
          <a:noFill/>
          <a:ln>
            <a:noFill/>
          </a:ln>
        </p:spPr>
      </p:pic>
      <p:pic>
        <p:nvPicPr>
          <p:cNvPr id="230" name="Google Shape;230;gfacce43788_0_130"/>
          <p:cNvPicPr preferRelativeResize="0"/>
          <p:nvPr/>
        </p:nvPicPr>
        <p:blipFill rotWithShape="1">
          <a:blip r:embed="rId6">
            <a:alphaModFix/>
          </a:blip>
          <a:srcRect b="0" l="-4330" r="4330" t="0"/>
          <a:stretch/>
        </p:blipFill>
        <p:spPr>
          <a:xfrm>
            <a:off x="7360475" y="3618075"/>
            <a:ext cx="1472476" cy="493926"/>
          </a:xfrm>
          <a:prstGeom prst="rect">
            <a:avLst/>
          </a:prstGeom>
          <a:noFill/>
          <a:ln>
            <a:noFill/>
          </a:ln>
        </p:spPr>
      </p:pic>
      <p:pic>
        <p:nvPicPr>
          <p:cNvPr id="231" name="Google Shape;231;gfacce43788_0_130"/>
          <p:cNvPicPr preferRelativeResize="0"/>
          <p:nvPr/>
        </p:nvPicPr>
        <p:blipFill>
          <a:blip r:embed="rId7">
            <a:alphaModFix/>
          </a:blip>
          <a:stretch>
            <a:fillRect/>
          </a:stretch>
        </p:blipFill>
        <p:spPr>
          <a:xfrm>
            <a:off x="7503575" y="4376901"/>
            <a:ext cx="1131876" cy="609325"/>
          </a:xfrm>
          <a:prstGeom prst="rect">
            <a:avLst/>
          </a:prstGeom>
          <a:noFill/>
          <a:ln>
            <a:noFill/>
          </a:ln>
        </p:spPr>
      </p:pic>
      <p:sp>
        <p:nvSpPr>
          <p:cNvPr id="232" name="Google Shape;232;gfacce43788_0_130"/>
          <p:cNvSpPr txBox="1"/>
          <p:nvPr/>
        </p:nvSpPr>
        <p:spPr>
          <a:xfrm>
            <a:off x="430850" y="910025"/>
            <a:ext cx="3939600" cy="4155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solidFill>
                  <a:schemeClr val="lt1"/>
                </a:solidFill>
                <a:latin typeface="Catamaran"/>
                <a:ea typeface="Catamaran"/>
                <a:cs typeface="Catamaran"/>
                <a:sym typeface="Catamaran"/>
              </a:rPr>
              <a:t>Proposed solution</a:t>
            </a:r>
            <a:endParaRPr b="1" sz="2000">
              <a:solidFill>
                <a:schemeClr val="lt1"/>
              </a:solidFill>
              <a:latin typeface="Catamaran"/>
              <a:ea typeface="Catamaran"/>
              <a:cs typeface="Catamaran"/>
              <a:sym typeface="Catamaran"/>
            </a:endParaRPr>
          </a:p>
          <a:p>
            <a:pPr indent="0" lvl="0" marL="0" rtl="0" algn="l">
              <a:spcBef>
                <a:spcPts val="0"/>
              </a:spcBef>
              <a:spcAft>
                <a:spcPts val="0"/>
              </a:spcAft>
              <a:buNone/>
            </a:pPr>
            <a:r>
              <a:t/>
            </a:r>
            <a:endParaRPr sz="1500">
              <a:solidFill>
                <a:schemeClr val="lt1"/>
              </a:solidFill>
              <a:latin typeface="Catamaran Light"/>
              <a:ea typeface="Catamaran Light"/>
              <a:cs typeface="Catamaran Light"/>
              <a:sym typeface="Catamaran Light"/>
            </a:endParaRPr>
          </a:p>
          <a:p>
            <a:pPr indent="-323850" lvl="0" marL="457200" rtl="0" algn="l">
              <a:spcBef>
                <a:spcPts val="0"/>
              </a:spcBef>
              <a:spcAft>
                <a:spcPts val="0"/>
              </a:spcAft>
              <a:buClr>
                <a:schemeClr val="lt1"/>
              </a:buClr>
              <a:buSzPts val="1500"/>
              <a:buFont typeface="Catamaran Light"/>
              <a:buChar char="-"/>
            </a:pPr>
            <a:r>
              <a:rPr lang="en" sz="1500">
                <a:solidFill>
                  <a:schemeClr val="lt1"/>
                </a:solidFill>
                <a:latin typeface="Catamaran Light"/>
                <a:ea typeface="Catamaran Light"/>
                <a:cs typeface="Catamaran Light"/>
                <a:sym typeface="Catamaran Light"/>
              </a:rPr>
              <a:t>Python can be run on several platforms such as Linux, MacOs, and Windows,</a:t>
            </a:r>
            <a:endParaRPr sz="1500">
              <a:solidFill>
                <a:schemeClr val="lt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500">
              <a:solidFill>
                <a:schemeClr val="lt1"/>
              </a:solidFill>
              <a:latin typeface="Catamaran Light"/>
              <a:ea typeface="Catamaran Light"/>
              <a:cs typeface="Catamaran Light"/>
              <a:sym typeface="Catamaran Light"/>
            </a:endParaRPr>
          </a:p>
          <a:p>
            <a:pPr indent="-323850" lvl="0" marL="457200" rtl="0" algn="l">
              <a:spcBef>
                <a:spcPts val="0"/>
              </a:spcBef>
              <a:spcAft>
                <a:spcPts val="0"/>
              </a:spcAft>
              <a:buClr>
                <a:schemeClr val="lt1"/>
              </a:buClr>
              <a:buSzPts val="1500"/>
              <a:buFont typeface="Catamaran Light"/>
              <a:buChar char="-"/>
            </a:pPr>
            <a:r>
              <a:rPr lang="en" sz="1500">
                <a:solidFill>
                  <a:schemeClr val="lt1"/>
                </a:solidFill>
                <a:latin typeface="Catamaran Light"/>
                <a:ea typeface="Catamaran Light"/>
                <a:cs typeface="Catamaran Light"/>
                <a:sym typeface="Catamaran Light"/>
              </a:rPr>
              <a:t>It holds an extensive selection of libraries and frameworks used for machine learning, including Numpy/ Scipy for high data computing performance and Tensorflow/Sklearn for machine learning models.</a:t>
            </a:r>
            <a:endParaRPr sz="1500">
              <a:solidFill>
                <a:schemeClr val="lt1"/>
              </a:solidFill>
              <a:latin typeface="Catamaran Light"/>
              <a:ea typeface="Catamaran Light"/>
              <a:cs typeface="Catamaran Light"/>
              <a:sym typeface="Catamaran Light"/>
            </a:endParaRPr>
          </a:p>
          <a:p>
            <a:pPr indent="0" lvl="0" marL="457200" rtl="0" algn="l">
              <a:spcBef>
                <a:spcPts val="0"/>
              </a:spcBef>
              <a:spcAft>
                <a:spcPts val="0"/>
              </a:spcAft>
              <a:buNone/>
            </a:pPr>
            <a:r>
              <a:t/>
            </a:r>
            <a:endParaRPr sz="1500">
              <a:solidFill>
                <a:schemeClr val="lt1"/>
              </a:solidFill>
              <a:latin typeface="Catamaran Light"/>
              <a:ea typeface="Catamaran Light"/>
              <a:cs typeface="Catamaran Light"/>
              <a:sym typeface="Catamaran Light"/>
            </a:endParaRPr>
          </a:p>
          <a:p>
            <a:pPr indent="-323850" lvl="0" marL="457200" rtl="0" algn="l">
              <a:spcBef>
                <a:spcPts val="0"/>
              </a:spcBef>
              <a:spcAft>
                <a:spcPts val="0"/>
              </a:spcAft>
              <a:buClr>
                <a:schemeClr val="lt1"/>
              </a:buClr>
              <a:buSzPts val="1500"/>
              <a:buFont typeface="Catamaran"/>
              <a:buChar char="-"/>
            </a:pPr>
            <a:r>
              <a:rPr b="1" lang="en" sz="1500">
                <a:solidFill>
                  <a:schemeClr val="lt1"/>
                </a:solidFill>
                <a:latin typeface="Catamaran"/>
                <a:ea typeface="Catamaran"/>
                <a:cs typeface="Catamaran"/>
                <a:sym typeface="Catamaran"/>
              </a:rPr>
              <a:t>We choose to rebuild IMLD and improve upon it within Python, rather than other modern programming languages.</a:t>
            </a:r>
            <a:endParaRPr b="1" sz="1500">
              <a:solidFill>
                <a:schemeClr val="lt1"/>
              </a:solidFill>
              <a:latin typeface="Catamaran"/>
              <a:ea typeface="Catamaran"/>
              <a:cs typeface="Catamaran"/>
              <a:sym typeface="Catamaran"/>
            </a:endParaRPr>
          </a:p>
          <a:p>
            <a:pPr indent="0" lvl="0" marL="457200" rtl="0" algn="l">
              <a:spcBef>
                <a:spcPts val="0"/>
              </a:spcBef>
              <a:spcAft>
                <a:spcPts val="0"/>
              </a:spcAft>
              <a:buNone/>
            </a:pPr>
            <a:r>
              <a:t/>
            </a:r>
            <a:endParaRPr b="1" sz="2000">
              <a:solidFill>
                <a:schemeClr val="lt1"/>
              </a:solidFill>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pic>
        <p:nvPicPr>
          <p:cNvPr id="233" name="Google Shape;233;gfacce43788_0_130"/>
          <p:cNvPicPr preferRelativeResize="0"/>
          <p:nvPr/>
        </p:nvPicPr>
        <p:blipFill rotWithShape="1">
          <a:blip r:embed="rId8">
            <a:alphaModFix/>
          </a:blip>
          <a:srcRect b="0" l="10460" r="9870" t="0"/>
          <a:stretch/>
        </p:blipFill>
        <p:spPr>
          <a:xfrm>
            <a:off x="6947375" y="646525"/>
            <a:ext cx="1948524" cy="1246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facce43788_0_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39" name="Google Shape;239;gfacce43788_0_1"/>
          <p:cNvSpPr txBox="1"/>
          <p:nvPr>
            <p:ph idx="4294967295" type="title"/>
          </p:nvPr>
        </p:nvSpPr>
        <p:spPr>
          <a:xfrm>
            <a:off x="430975" y="80775"/>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a:t>
            </a:r>
            <a:r>
              <a:rPr lang="en">
                <a:solidFill>
                  <a:schemeClr val="accent6"/>
                </a:solidFill>
              </a:rPr>
              <a:t>:  </a:t>
            </a:r>
            <a:r>
              <a:rPr lang="en">
                <a:solidFill>
                  <a:schemeClr val="accent6"/>
                </a:solidFill>
              </a:rPr>
              <a:t>Functional Requirements</a:t>
            </a:r>
            <a:endParaRPr>
              <a:solidFill>
                <a:schemeClr val="accent6"/>
              </a:solidFill>
            </a:endParaRPr>
          </a:p>
        </p:txBody>
      </p:sp>
      <p:sp>
        <p:nvSpPr>
          <p:cNvPr id="240" name="Google Shape;240;gfacce43788_0_1"/>
          <p:cNvSpPr txBox="1"/>
          <p:nvPr/>
        </p:nvSpPr>
        <p:spPr>
          <a:xfrm>
            <a:off x="357800" y="969075"/>
            <a:ext cx="5112300" cy="1749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latin typeface="Catamaran"/>
                <a:ea typeface="Catamaran"/>
                <a:cs typeface="Catamaran"/>
                <a:sym typeface="Catamaran"/>
              </a:rPr>
              <a:t>Load/ Save/ Draw Data</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IMLD is designed to handle two dimensional data. </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Users should be able to draw their own data or import/export created data.</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Data needs to be in this format x, y.</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IMLD must be able to handle potentially very large datasets consisting of greater than 1 </a:t>
            </a:r>
            <a:r>
              <a:rPr lang="en">
                <a:latin typeface="Catamaran Light"/>
                <a:ea typeface="Catamaran Light"/>
                <a:cs typeface="Catamaran Light"/>
                <a:sym typeface="Catamaran Light"/>
              </a:rPr>
              <a:t>million</a:t>
            </a:r>
            <a:r>
              <a:rPr lang="en">
                <a:latin typeface="Catamaran Light"/>
                <a:ea typeface="Catamaran Light"/>
                <a:cs typeface="Catamaran Light"/>
                <a:sym typeface="Catamaran Light"/>
              </a:rPr>
              <a:t> points.</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sp>
        <p:nvSpPr>
          <p:cNvPr id="241" name="Google Shape;241;gfacce43788_0_1"/>
          <p:cNvSpPr txBox="1"/>
          <p:nvPr/>
        </p:nvSpPr>
        <p:spPr>
          <a:xfrm>
            <a:off x="357800" y="3168800"/>
            <a:ext cx="48303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	</a:t>
            </a:r>
            <a:r>
              <a:rPr b="1" lang="en" sz="2000">
                <a:latin typeface="Catamaran"/>
                <a:ea typeface="Catamaran"/>
                <a:cs typeface="Catamaran"/>
                <a:sym typeface="Catamaran"/>
              </a:rPr>
              <a:t>Provide Demo</a:t>
            </a:r>
            <a:endParaRPr b="1" sz="2000">
              <a:latin typeface="Catamaran"/>
              <a:ea typeface="Catamaran"/>
              <a:cs typeface="Catamaran"/>
              <a:sym typeface="Catamaran"/>
            </a:endParaRPr>
          </a:p>
          <a:p>
            <a:pPr indent="0" lvl="0" marL="0" rtl="0" algn="l">
              <a:spcBef>
                <a:spcPts val="0"/>
              </a:spcBef>
              <a:spcAft>
                <a:spcPts val="0"/>
              </a:spcAft>
              <a:buNone/>
            </a:pPr>
            <a:r>
              <a:t/>
            </a:r>
            <a:endParaRPr b="1" sz="2000">
              <a:latin typeface="Catamaran"/>
              <a:ea typeface="Catamaran"/>
              <a:cs typeface="Catamaran"/>
              <a:sym typeface="Catamaran"/>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Multiple demo datasets are provided in IMLD. These demos must each be fully functional and user-customizable</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Demo datasets. (8 different demo)</a:t>
            </a:r>
            <a:endParaRPr>
              <a:solidFill>
                <a:schemeClr val="accent3"/>
              </a:solidFill>
              <a:latin typeface="Catamaran Light"/>
              <a:ea typeface="Catamaran Light"/>
              <a:cs typeface="Catamaran Light"/>
              <a:sym typeface="Catamaran Light"/>
            </a:endParaRPr>
          </a:p>
          <a:p>
            <a:pPr indent="0" lvl="0" marL="0" rtl="0" algn="l">
              <a:spcBef>
                <a:spcPts val="0"/>
              </a:spcBef>
              <a:spcAft>
                <a:spcPts val="0"/>
              </a:spcAft>
              <a:buNone/>
            </a:pPr>
            <a:r>
              <a:rPr lang="en">
                <a:latin typeface="Catamaran Light"/>
                <a:ea typeface="Catamaran Light"/>
                <a:cs typeface="Catamaran Light"/>
                <a:sym typeface="Catamaran Light"/>
              </a:rPr>
              <a:t>	</a:t>
            </a:r>
            <a:endParaRPr>
              <a:latin typeface="Catamaran Light"/>
              <a:ea typeface="Catamaran Light"/>
              <a:cs typeface="Catamaran Light"/>
              <a:sym typeface="Catamaran Light"/>
            </a:endParaRPr>
          </a:p>
        </p:txBody>
      </p:sp>
      <p:pic>
        <p:nvPicPr>
          <p:cNvPr id="242" name="Google Shape;242;gfacce43788_0_1"/>
          <p:cNvPicPr preferRelativeResize="0"/>
          <p:nvPr/>
        </p:nvPicPr>
        <p:blipFill>
          <a:blip r:embed="rId3">
            <a:alphaModFix/>
          </a:blip>
          <a:stretch>
            <a:fillRect/>
          </a:stretch>
        </p:blipFill>
        <p:spPr>
          <a:xfrm>
            <a:off x="5470100" y="1143525"/>
            <a:ext cx="1775175" cy="1643125"/>
          </a:xfrm>
          <a:prstGeom prst="rect">
            <a:avLst/>
          </a:prstGeom>
          <a:noFill/>
          <a:ln>
            <a:noFill/>
          </a:ln>
        </p:spPr>
      </p:pic>
      <p:pic>
        <p:nvPicPr>
          <p:cNvPr id="243" name="Google Shape;243;gfacce43788_0_1"/>
          <p:cNvPicPr preferRelativeResize="0"/>
          <p:nvPr/>
        </p:nvPicPr>
        <p:blipFill>
          <a:blip r:embed="rId4">
            <a:alphaModFix/>
          </a:blip>
          <a:stretch>
            <a:fillRect/>
          </a:stretch>
        </p:blipFill>
        <p:spPr>
          <a:xfrm>
            <a:off x="6614800" y="2827000"/>
            <a:ext cx="2109225" cy="198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facce43788_0_4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49" name="Google Shape;249;gfacce43788_0_49"/>
          <p:cNvSpPr txBox="1"/>
          <p:nvPr>
            <p:ph idx="4294967295" type="title"/>
          </p:nvPr>
        </p:nvSpPr>
        <p:spPr>
          <a:xfrm>
            <a:off x="430975" y="80775"/>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Functional Requirements</a:t>
            </a:r>
            <a:endParaRPr>
              <a:solidFill>
                <a:schemeClr val="accent6"/>
              </a:solidFill>
            </a:endParaRPr>
          </a:p>
        </p:txBody>
      </p:sp>
      <p:sp>
        <p:nvSpPr>
          <p:cNvPr id="250" name="Google Shape;250;gfacce43788_0_49"/>
          <p:cNvSpPr txBox="1"/>
          <p:nvPr/>
        </p:nvSpPr>
        <p:spPr>
          <a:xfrm>
            <a:off x="357800" y="969075"/>
            <a:ext cx="5098800" cy="4085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latin typeface="Catamaran"/>
                <a:ea typeface="Catamaran"/>
                <a:cs typeface="Catamaran"/>
                <a:sym typeface="Catamaran"/>
              </a:rPr>
              <a:t>Apply Algorithms</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Multiple algorithms are provided in IMLD. These demos must be tested to ensure full functionality. The algorithms must be properly implemented, and successfully handling the data fed to them. </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Algorithms include: Principal Component Analysis, K-Nearest Neighbors, and Multilayer Perceptron</a:t>
            </a:r>
            <a:endParaRPr b="1" sz="2000">
              <a:latin typeface="Catamaran"/>
              <a:ea typeface="Catamaran"/>
              <a:cs typeface="Catamaran"/>
              <a:sym typeface="Catamaran"/>
            </a:endParaRPr>
          </a:p>
        </p:txBody>
      </p:sp>
      <p:pic>
        <p:nvPicPr>
          <p:cNvPr id="251" name="Google Shape;251;gfacce43788_0_49"/>
          <p:cNvPicPr preferRelativeResize="0"/>
          <p:nvPr/>
        </p:nvPicPr>
        <p:blipFill rotWithShape="1">
          <a:blip r:embed="rId3">
            <a:alphaModFix/>
          </a:blip>
          <a:srcRect b="-3090" l="0" r="0" t="-3100"/>
          <a:stretch/>
        </p:blipFill>
        <p:spPr>
          <a:xfrm>
            <a:off x="5542825" y="1318601"/>
            <a:ext cx="3118925" cy="3545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facce43788_0_5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57" name="Google Shape;257;gfacce43788_0_59"/>
          <p:cNvSpPr txBox="1"/>
          <p:nvPr>
            <p:ph idx="4294967295" type="title"/>
          </p:nvPr>
        </p:nvSpPr>
        <p:spPr>
          <a:xfrm>
            <a:off x="430975" y="80775"/>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Functional Requirements</a:t>
            </a:r>
            <a:endParaRPr>
              <a:solidFill>
                <a:schemeClr val="accent6"/>
              </a:solidFill>
            </a:endParaRPr>
          </a:p>
        </p:txBody>
      </p:sp>
      <p:sp>
        <p:nvSpPr>
          <p:cNvPr id="258" name="Google Shape;258;gfacce43788_0_59"/>
          <p:cNvSpPr txBox="1"/>
          <p:nvPr/>
        </p:nvSpPr>
        <p:spPr>
          <a:xfrm>
            <a:off x="357800" y="969075"/>
            <a:ext cx="5112300" cy="1749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latin typeface="Catamaran"/>
                <a:ea typeface="Catamaran"/>
                <a:cs typeface="Catamaran"/>
                <a:sym typeface="Catamaran"/>
              </a:rPr>
              <a:t>GUI</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IMLD’s GUI should be user-directed</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Provide clear and unambiguous directions to the user</a:t>
            </a:r>
            <a:endParaRPr>
              <a:latin typeface="Catamaran Light"/>
              <a:ea typeface="Catamaran Light"/>
              <a:cs typeface="Catamaran Light"/>
              <a:sym typeface="Catamaran Light"/>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Provide warning messages</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sp>
        <p:nvSpPr>
          <p:cNvPr id="259" name="Google Shape;259;gfacce43788_0_59"/>
          <p:cNvSpPr txBox="1"/>
          <p:nvPr/>
        </p:nvSpPr>
        <p:spPr>
          <a:xfrm>
            <a:off x="4022300" y="2464813"/>
            <a:ext cx="48303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	</a:t>
            </a:r>
            <a:r>
              <a:rPr b="1" lang="en" sz="2000">
                <a:latin typeface="Catamaran"/>
                <a:ea typeface="Catamaran"/>
                <a:cs typeface="Catamaran"/>
                <a:sym typeface="Catamaran"/>
              </a:rPr>
              <a:t>Calculate Data</a:t>
            </a:r>
            <a:endParaRPr b="1" sz="2000">
              <a:latin typeface="Catamaran"/>
              <a:ea typeface="Catamaran"/>
              <a:cs typeface="Catamaran"/>
              <a:sym typeface="Catamaran"/>
            </a:endParaRPr>
          </a:p>
          <a:p>
            <a:pPr indent="0" lvl="0" marL="0" rtl="0" algn="l">
              <a:spcBef>
                <a:spcPts val="0"/>
              </a:spcBef>
              <a:spcAft>
                <a:spcPts val="0"/>
              </a:spcAft>
              <a:buNone/>
            </a:pPr>
            <a:r>
              <a:t/>
            </a:r>
            <a:endParaRPr b="1" sz="2000">
              <a:latin typeface="Catamaran"/>
              <a:ea typeface="Catamaran"/>
              <a:cs typeface="Catamaran"/>
              <a:sym typeface="Catamaran"/>
            </a:endParaRPr>
          </a:p>
          <a:p>
            <a:pPr indent="-317500" lvl="0" marL="457200" rtl="0" algn="l">
              <a:spcBef>
                <a:spcPts val="0"/>
              </a:spcBef>
              <a:spcAft>
                <a:spcPts val="0"/>
              </a:spcAft>
              <a:buSzPts val="1400"/>
              <a:buFont typeface="Catamaran Light"/>
              <a:buChar char="-"/>
            </a:pPr>
            <a:r>
              <a:rPr lang="en">
                <a:latin typeface="Catamaran Light"/>
                <a:ea typeface="Catamaran Light"/>
                <a:cs typeface="Catamaran Light"/>
                <a:sym typeface="Catamaran Light"/>
              </a:rPr>
              <a:t>A minimum accuracy for all algorithms must be reached in order to establish and reinforce the legitimacy of the algorithms and the applet overall.</a:t>
            </a:r>
            <a:endParaRPr>
              <a:latin typeface="Catamaran Light"/>
              <a:ea typeface="Catamaran Light"/>
              <a:cs typeface="Catamaran Light"/>
              <a:sym typeface="Catamaran Light"/>
            </a:endParaRPr>
          </a:p>
          <a:p>
            <a:pPr indent="0" lvl="0" marL="0" rtl="0" algn="l">
              <a:spcBef>
                <a:spcPts val="0"/>
              </a:spcBef>
              <a:spcAft>
                <a:spcPts val="0"/>
              </a:spcAft>
              <a:buNone/>
            </a:pPr>
            <a:r>
              <a:rPr lang="en">
                <a:latin typeface="Catamaran Light"/>
                <a:ea typeface="Catamaran Light"/>
                <a:cs typeface="Catamaran Light"/>
                <a:sym typeface="Catamaran Light"/>
              </a:rPr>
              <a:t>	</a:t>
            </a:r>
            <a:endParaRPr>
              <a:latin typeface="Catamaran Light"/>
              <a:ea typeface="Catamaran Light"/>
              <a:cs typeface="Catamaran Light"/>
              <a:sym typeface="Catamaran Light"/>
            </a:endParaRPr>
          </a:p>
        </p:txBody>
      </p:sp>
      <p:pic>
        <p:nvPicPr>
          <p:cNvPr id="260" name="Google Shape;260;gfacce43788_0_59"/>
          <p:cNvPicPr preferRelativeResize="0"/>
          <p:nvPr/>
        </p:nvPicPr>
        <p:blipFill>
          <a:blip r:embed="rId3">
            <a:alphaModFix/>
          </a:blip>
          <a:stretch>
            <a:fillRect/>
          </a:stretch>
        </p:blipFill>
        <p:spPr>
          <a:xfrm>
            <a:off x="929975" y="2405425"/>
            <a:ext cx="2841099" cy="265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facce43788_0_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graphicFrame>
        <p:nvGraphicFramePr>
          <p:cNvPr id="266" name="Google Shape;266;gfacce43788_0_17"/>
          <p:cNvGraphicFramePr/>
          <p:nvPr/>
        </p:nvGraphicFramePr>
        <p:xfrm>
          <a:off x="992638" y="244906"/>
          <a:ext cx="3000000" cy="3000000"/>
        </p:xfrm>
        <a:graphic>
          <a:graphicData uri="http://schemas.openxmlformats.org/drawingml/2006/table">
            <a:tbl>
              <a:tblPr>
                <a:noFill/>
                <a:tableStyleId>{4F94F6A1-C08C-4419-8089-8E81344813B3}</a:tableStyleId>
              </a:tblPr>
              <a:tblGrid>
                <a:gridCol w="1524275"/>
                <a:gridCol w="1339200"/>
                <a:gridCol w="1431750"/>
                <a:gridCol w="1431750"/>
                <a:gridCol w="1431750"/>
              </a:tblGrid>
              <a:tr h="670350">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Priority</a:t>
                      </a:r>
                      <a:endParaRPr sz="1100">
                        <a:solidFill>
                          <a:schemeClr val="lt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Requirement</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Metric</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Target Value</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rtl="0" algn="ctr">
                        <a:spcBef>
                          <a:spcPts val="0"/>
                        </a:spcBef>
                        <a:spcAft>
                          <a:spcPts val="0"/>
                        </a:spcAft>
                        <a:buNone/>
                      </a:pPr>
                      <a:r>
                        <a:rPr lang="en" sz="1100">
                          <a:solidFill>
                            <a:schemeClr val="lt1"/>
                          </a:solidFill>
                          <a:latin typeface="Catamaran"/>
                          <a:ea typeface="Catamaran"/>
                          <a:cs typeface="Catamaran"/>
                          <a:sym typeface="Catamaran"/>
                        </a:rPr>
                        <a:t>Justification</a:t>
                      </a:r>
                      <a:endParaRPr sz="1100">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Non-</a:t>
                      </a:r>
                      <a:r>
                        <a:rPr lang="en" sz="1100">
                          <a:solidFill>
                            <a:schemeClr val="dk1"/>
                          </a:solidFill>
                          <a:latin typeface="Catamaran"/>
                          <a:ea typeface="Catamaran"/>
                          <a:cs typeface="Catamaran"/>
                          <a:sym typeface="Catamaran"/>
                        </a:rPr>
                        <a:t>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Load/Save/Draw large amounts of data</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Test Cases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&gt; 1 000 000 Data Points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Non-Negotiable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Provide Demo</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Test Cases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Pass/Fail</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Non-Negotiable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Apply Algorithms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Test Cases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Pass/Fail</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GUI</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Test Cases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Pass/Fail</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Non-Negotiable</a:t>
                      </a:r>
                      <a:endParaRPr sz="1100">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Calculate Data</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Test Cases</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Pass/Fail</a:t>
                      </a:r>
                      <a:endParaRPr sz="11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Advisor/ Clients</a:t>
                      </a:r>
                      <a:endParaRPr sz="1800">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r>
            </a:tbl>
          </a:graphicData>
        </a:graphic>
      </p:graphicFrame>
      <p:sp>
        <p:nvSpPr>
          <p:cNvPr id="267" name="Google Shape;267;gfacce43788_0_17"/>
          <p:cNvSpPr txBox="1"/>
          <p:nvPr/>
        </p:nvSpPr>
        <p:spPr>
          <a:xfrm>
            <a:off x="3697350" y="4532225"/>
            <a:ext cx="20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Light"/>
                <a:ea typeface="Catamaran Light"/>
                <a:cs typeface="Catamaran Light"/>
                <a:sym typeface="Catamaran Light"/>
              </a:rPr>
              <a:t>Functional Requirements</a:t>
            </a:r>
            <a:endParaRPr>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71" name="Shape 271"/>
        <p:cNvGrpSpPr/>
        <p:nvPr/>
      </p:nvGrpSpPr>
      <p:grpSpPr>
        <a:xfrm>
          <a:off x="0" y="0"/>
          <a:ext cx="0" cy="0"/>
          <a:chOff x="0" y="0"/>
          <a:chExt cx="0" cy="0"/>
        </a:xfrm>
      </p:grpSpPr>
      <p:sp>
        <p:nvSpPr>
          <p:cNvPr id="272" name="Google Shape;272;gfacce43788_0_2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73" name="Google Shape;273;gfacce43788_0_27"/>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274" name="Google Shape;274;gfacce43788_0_27"/>
          <p:cNvSpPr txBox="1"/>
          <p:nvPr/>
        </p:nvSpPr>
        <p:spPr>
          <a:xfrm>
            <a:off x="926400" y="969075"/>
            <a:ext cx="7613400" cy="37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Catamaran"/>
                <a:ea typeface="Catamaran"/>
                <a:cs typeface="Catamaran"/>
                <a:sym typeface="Catamaran"/>
              </a:rPr>
              <a:t>User Interface</a:t>
            </a:r>
            <a:endParaRPr b="1" sz="2000">
              <a:latin typeface="Catamaran"/>
              <a:ea typeface="Catamaran"/>
              <a:cs typeface="Catamaran"/>
              <a:sym typeface="Catamaran"/>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rPr lang="en" sz="1500">
                <a:latin typeface="Catamaran Light"/>
                <a:ea typeface="Catamaran Light"/>
                <a:cs typeface="Catamaran Light"/>
                <a:sym typeface="Catamaran Light"/>
              </a:rPr>
              <a:t>UI Usability</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IMLD team will provide testers with a usability </a:t>
            </a:r>
            <a:r>
              <a:rPr lang="en" sz="1500">
                <a:latin typeface="Catamaran Light"/>
                <a:ea typeface="Catamaran Light"/>
                <a:cs typeface="Catamaran Light"/>
                <a:sym typeface="Catamaran Light"/>
              </a:rPr>
              <a:t>survey, covering metrics such as UI ease of access, learning curve, and overall usability.</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Each metric will be scored on a a 1-5 scale. The target score in each category of 3.5 or higher.</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0" rtl="0" algn="l">
              <a:spcBef>
                <a:spcPts val="0"/>
              </a:spcBef>
              <a:spcAft>
                <a:spcPts val="0"/>
              </a:spcAft>
              <a:buNone/>
            </a:pPr>
            <a:r>
              <a:rPr lang="en" sz="1500">
                <a:latin typeface="Catamaran Light"/>
                <a:ea typeface="Catamaran Light"/>
                <a:cs typeface="Catamaran Light"/>
                <a:sym typeface="Catamaran Light"/>
              </a:rPr>
              <a:t>PyQt</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IMLD needs to be up to date with PyQt library. The GUI has to be stable and able to run on the newest PyQt without significant changes</a:t>
            </a:r>
            <a:endParaRPr sz="1500">
              <a:latin typeface="Catamaran Light"/>
              <a:ea typeface="Catamaran Light"/>
              <a:cs typeface="Catamaran Light"/>
              <a:sym typeface="Catamaran Light"/>
            </a:endParaRPr>
          </a:p>
          <a:p>
            <a:pPr indent="0" lvl="0" marL="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sz="1500">
              <a:latin typeface="Catamaran Light"/>
              <a:ea typeface="Catamaran Light"/>
              <a:cs typeface="Catamaran Light"/>
              <a:sym typeface="Catamaran Light"/>
            </a:endParaRPr>
          </a:p>
          <a:p>
            <a:pPr indent="0" lvl="0" marL="457200" rtl="0" algn="l">
              <a:spcBef>
                <a:spcPts val="0"/>
              </a:spcBef>
              <a:spcAft>
                <a:spcPts val="0"/>
              </a:spcAft>
              <a:buNone/>
            </a:pPr>
            <a:r>
              <a:t/>
            </a:r>
            <a:endParaRPr b="1" sz="2000">
              <a:latin typeface="Catamaran"/>
              <a:ea typeface="Catamaran"/>
              <a:cs typeface="Catamaran"/>
              <a:sym typeface="Catamaran"/>
            </a:endParaRPr>
          </a:p>
          <a:p>
            <a:pPr indent="0" lvl="0" marL="0" rtl="0" algn="l">
              <a:spcBef>
                <a:spcPts val="0"/>
              </a:spcBef>
              <a:spcAft>
                <a:spcPts val="0"/>
              </a:spcAft>
              <a:buNone/>
            </a:pPr>
            <a:r>
              <a:t/>
            </a:r>
            <a:endParaRPr>
              <a:latin typeface="Catamaran Light"/>
              <a:ea typeface="Catamaran Light"/>
              <a:cs typeface="Catamaran Light"/>
              <a:sym typeface="Catamaran Light"/>
            </a:endParaRPr>
          </a:p>
          <a:p>
            <a:pPr indent="0" lvl="0" marL="0" rtl="0" algn="l">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uphin template">
  <a:themeElements>
    <a:clrScheme name="Custom 347">
      <a:dk1>
        <a:srgbClr val="210635"/>
      </a:dk1>
      <a:lt1>
        <a:srgbClr val="FFFFFF"/>
      </a:lt1>
      <a:dk2>
        <a:srgbClr val="89828F"/>
      </a:dk2>
      <a:lt2>
        <a:srgbClr val="F4F3F8"/>
      </a:lt2>
      <a:accent1>
        <a:srgbClr val="725DCF"/>
      </a:accent1>
      <a:accent2>
        <a:srgbClr val="BD6DE0"/>
      </a:accent2>
      <a:accent3>
        <a:srgbClr val="F07249"/>
      </a:accent3>
      <a:accent4>
        <a:srgbClr val="FFB200"/>
      </a:accent4>
      <a:accent5>
        <a:srgbClr val="9D91EE"/>
      </a:accent5>
      <a:accent6>
        <a:srgbClr val="3691E0"/>
      </a:accent6>
      <a:hlink>
        <a:srgbClr val="6A5DC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