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2" r:id="rId1"/>
    <p:sldMasterId id="2147483677" r:id="rId2"/>
  </p:sldMasterIdLst>
  <p:notesMasterIdLst>
    <p:notesMasterId r:id="rId21"/>
  </p:notesMasterIdLst>
  <p:handoutMasterIdLst>
    <p:handoutMasterId r:id="rId22"/>
  </p:handoutMasterIdLst>
  <p:sldIdLst>
    <p:sldId id="336" r:id="rId3"/>
    <p:sldId id="403" r:id="rId4"/>
    <p:sldId id="392" r:id="rId5"/>
    <p:sldId id="404" r:id="rId6"/>
    <p:sldId id="391" r:id="rId7"/>
    <p:sldId id="407" r:id="rId8"/>
    <p:sldId id="406" r:id="rId9"/>
    <p:sldId id="405" r:id="rId10"/>
    <p:sldId id="409" r:id="rId11"/>
    <p:sldId id="410" r:id="rId12"/>
    <p:sldId id="414" r:id="rId13"/>
    <p:sldId id="411" r:id="rId14"/>
    <p:sldId id="412" r:id="rId15"/>
    <p:sldId id="413" r:id="rId16"/>
    <p:sldId id="415" r:id="rId17"/>
    <p:sldId id="416" r:id="rId18"/>
    <p:sldId id="417" r:id="rId19"/>
    <p:sldId id="40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pos="5616" userDrawn="1">
          <p15:clr>
            <a:srgbClr val="A4A3A4"/>
          </p15:clr>
        </p15:guide>
        <p15:guide id="3" orient="horz" pos="2544" userDrawn="1">
          <p15:clr>
            <a:srgbClr val="A4A3A4"/>
          </p15:clr>
        </p15:guide>
        <p15:guide id="4"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B8"/>
    <a:srgbClr val="FF8B8B"/>
    <a:srgbClr val="E9C0C1"/>
    <a:srgbClr val="FF747E"/>
    <a:srgbClr val="9A2B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5118" autoAdjust="0"/>
  </p:normalViewPr>
  <p:slideViewPr>
    <p:cSldViewPr snapToGrid="0">
      <p:cViewPr varScale="1">
        <p:scale>
          <a:sx n="94" d="100"/>
          <a:sy n="94" d="100"/>
        </p:scale>
        <p:origin x="270" y="78"/>
      </p:cViewPr>
      <p:guideLst>
        <p:guide pos="144"/>
        <p:guide pos="5616"/>
        <p:guide orient="horz" pos="254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2" d="100"/>
          <a:sy n="72" d="100"/>
        </p:scale>
        <p:origin x="22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B1BBE0-90A3-43CA-8243-8E5E6F1ED9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E75C3B91-3F64-42D1-8D3C-0BFAD74E41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E3048D-5707-41F4-ADFC-6AD9A4384F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4ADB66-C53E-459C-B595-B50B4F278DA6}" type="slidenum">
              <a:rPr lang="en-US" smtClean="0"/>
              <a:t>‹#›</a:t>
            </a:fld>
            <a:endParaRPr lang="en-US"/>
          </a:p>
        </p:txBody>
      </p:sp>
      <p:sp>
        <p:nvSpPr>
          <p:cNvPr id="6" name="Date Placeholder 5">
            <a:extLst>
              <a:ext uri="{FF2B5EF4-FFF2-40B4-BE49-F238E27FC236}">
                <a16:creationId xmlns:a16="http://schemas.microsoft.com/office/drawing/2014/main" id="{3D5A214C-D0C2-4C3C-8319-3D73B27EEE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895FF-EBC5-49B2-996A-2E8F7556556B}" type="datetimeFigureOut">
              <a:rPr lang="en-US" smtClean="0"/>
              <a:t>7/20/2020</a:t>
            </a:fld>
            <a:endParaRPr lang="en-US"/>
          </a:p>
        </p:txBody>
      </p:sp>
    </p:spTree>
    <p:extLst>
      <p:ext uri="{BB962C8B-B14F-4D97-AF65-F5344CB8AC3E}">
        <p14:creationId xmlns:p14="http://schemas.microsoft.com/office/powerpoint/2010/main" val="2677694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7/20/2020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B6984-104E-F74E-AFCE-72849C323162}" type="slidenum">
              <a:rPr lang="en-US" smtClean="0"/>
              <a:t>1</a:t>
            </a:fld>
            <a:endParaRPr lang="en-US"/>
          </a:p>
        </p:txBody>
      </p:sp>
    </p:spTree>
    <p:extLst>
      <p:ext uri="{BB962C8B-B14F-4D97-AF65-F5344CB8AC3E}">
        <p14:creationId xmlns:p14="http://schemas.microsoft.com/office/powerpoint/2010/main" val="306660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3" name="Title 2">
            <a:extLst>
              <a:ext uri="{FF2B5EF4-FFF2-40B4-BE49-F238E27FC236}">
                <a16:creationId xmlns:a16="http://schemas.microsoft.com/office/drawing/2014/main" id="{B9FE26E9-7E23-47C1-9107-EA505F9462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00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222079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3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7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DA89-6679-4EB5-8457-5017D0C24E8C}"/>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CC559429-7B9D-41A5-958D-E7896D5052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59323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8527"/>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The TUH Dpath Corpus</a:t>
            </a:r>
            <a:r>
              <a:rPr lang="en-US" sz="1000" b="1" dirty="0">
                <a:solidFill>
                  <a:srgbClr val="1F497D">
                    <a:lumMod val="50000"/>
                  </a:srgbClr>
                </a:solidFill>
                <a:latin typeface="Calibri"/>
              </a:rPr>
              <a:t>	July 10, 2020</a:t>
            </a: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7"/>
          <a:stretch>
            <a:fillRect/>
          </a:stretch>
        </p:blipFill>
        <p:spPr>
          <a:xfrm>
            <a:off x="39093" y="6594644"/>
            <a:ext cx="320040" cy="220717"/>
          </a:xfrm>
          <a:prstGeom prst="rect">
            <a:avLst/>
          </a:prstGeom>
        </p:spPr>
      </p:pic>
    </p:spTree>
    <p:extLst>
      <p:ext uri="{BB962C8B-B14F-4D97-AF65-F5344CB8AC3E}">
        <p14:creationId xmlns:p14="http://schemas.microsoft.com/office/powerpoint/2010/main" val="1768407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sldNum="0"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t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sip.piconepress.com/publications/presentations_misc/2020/nedc/weekly_20200619/" TargetMode="External"/><Relationship Id="rId2" Type="http://schemas.openxmlformats.org/officeDocument/2006/relationships/hyperlink" Target="https://www.isip.piconepress.com/tmp/dpath/" TargetMode="External"/><Relationship Id="rId1" Type="http://schemas.openxmlformats.org/officeDocument/2006/relationships/slideLayout" Target="../slideLayouts/slideLayout2.xml"/><Relationship Id="rId4" Type="http://schemas.openxmlformats.org/officeDocument/2006/relationships/hyperlink" Target="https://www.dropbox.com/sh/hysm07jg0m9orss/AAApCLS4Y_bNxYnJa93xOig8a?dl=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4845" y="494657"/>
            <a:ext cx="5509884" cy="1815882"/>
          </a:xfrm>
          <a:prstGeom prst="rect">
            <a:avLst/>
          </a:prstGeom>
          <a:noFill/>
        </p:spPr>
        <p:txBody>
          <a:bodyPr wrap="square" rtlCol="0">
            <a:spAutoFit/>
          </a:bodyPr>
          <a:lstStyle/>
          <a:p>
            <a:pPr algn="ctr"/>
            <a:br>
              <a:rPr lang="en-US" sz="2800" b="1" dirty="0">
                <a:latin typeface="Arial"/>
                <a:cs typeface="Arial"/>
              </a:rPr>
            </a:br>
            <a:r>
              <a:rPr lang="en-US" sz="2800" b="1" dirty="0">
                <a:latin typeface="Arial"/>
                <a:cs typeface="Arial"/>
              </a:rPr>
              <a:t>Digital Pathology (DPATH)</a:t>
            </a:r>
            <a:br>
              <a:rPr lang="en-US" sz="2800" b="1" dirty="0">
                <a:latin typeface="Arial"/>
                <a:cs typeface="Arial"/>
              </a:rPr>
            </a:br>
            <a:r>
              <a:rPr lang="en-US" sz="2800" b="1" dirty="0">
                <a:latin typeface="Arial"/>
                <a:cs typeface="Arial"/>
              </a:rPr>
              <a:t>Breast Tumor Corpus</a:t>
            </a:r>
          </a:p>
          <a:p>
            <a:pPr algn="ctr"/>
            <a:r>
              <a:rPr lang="en-US" sz="2800" b="1" dirty="0">
                <a:latin typeface="Arial"/>
                <a:cs typeface="Arial"/>
              </a:rPr>
              <a:t>“Annotation Test”</a:t>
            </a:r>
          </a:p>
        </p:txBody>
      </p:sp>
      <p:sp>
        <p:nvSpPr>
          <p:cNvPr id="4" name="Rectangle 16"/>
          <p:cNvSpPr txBox="1">
            <a:spLocks noChangeArrowheads="1"/>
          </p:cNvSpPr>
          <p:nvPr/>
        </p:nvSpPr>
        <p:spPr>
          <a:xfrm>
            <a:off x="228600" y="5617029"/>
            <a:ext cx="4572000" cy="124097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endParaRPr lang="en-US" sz="1800" b="1" dirty="0">
              <a:solidFill>
                <a:srgbClr val="C0504D"/>
              </a:solidFill>
              <a:latin typeface="Arial"/>
              <a:cs typeface="Arial"/>
            </a:endParaRPr>
          </a:p>
          <a:p>
            <a:pPr marL="115888" indent="-115888">
              <a:spcBef>
                <a:spcPts val="0"/>
              </a:spcBef>
              <a:buNone/>
            </a:pPr>
            <a:r>
              <a:rPr lang="en-US" sz="1800" b="1" dirty="0">
                <a:latin typeface="Arial"/>
                <a:cs typeface="Arial"/>
              </a:rPr>
              <a:t>Presented by Julien Simons</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11" name="Picture 10">
            <a:extLst>
              <a:ext uri="{FF2B5EF4-FFF2-40B4-BE49-F238E27FC236}">
                <a16:creationId xmlns:a16="http://schemas.microsoft.com/office/drawing/2014/main" id="{5058C482-8D1D-47BF-80BB-8CAF5A597DAF}"/>
              </a:ext>
            </a:extLst>
          </p:cNvPr>
          <p:cNvPicPr>
            <a:picLocks noChangeAspect="1"/>
          </p:cNvPicPr>
          <p:nvPr/>
        </p:nvPicPr>
        <p:blipFill>
          <a:blip r:embed="rId3"/>
          <a:stretch>
            <a:fillRect/>
          </a:stretch>
        </p:blipFill>
        <p:spPr>
          <a:xfrm>
            <a:off x="6062173" y="4807512"/>
            <a:ext cx="2984500" cy="19933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5532BE4-FB72-4A34-A618-1EFC08816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45" y="2822455"/>
            <a:ext cx="5017818" cy="2919725"/>
          </a:xfrm>
          <a:prstGeom prst="rect">
            <a:avLst/>
          </a:prstGeom>
          <a:ln w="31750">
            <a:solidFill>
              <a:srgbClr val="9A2B33"/>
            </a:solidFill>
          </a:ln>
          <a:effectLst>
            <a:softEdge rad="0"/>
          </a:effectLst>
        </p:spPr>
      </p:pic>
      <p:pic>
        <p:nvPicPr>
          <p:cNvPr id="12" name="Picture 11" descr="A picture containing food&#10;&#10;Description automatically generated">
            <a:extLst>
              <a:ext uri="{FF2B5EF4-FFF2-40B4-BE49-F238E27FC236}">
                <a16:creationId xmlns:a16="http://schemas.microsoft.com/office/drawing/2014/main" id="{BC5F6CB4-339F-4D48-8153-EAE8334B7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627" y="2809450"/>
            <a:ext cx="3006522" cy="1859972"/>
          </a:xfrm>
          <a:prstGeom prst="rect">
            <a:avLst/>
          </a:prstGeom>
          <a:ln w="25400">
            <a:solidFill>
              <a:srgbClr val="9A2B33"/>
            </a:solidFill>
          </a:ln>
        </p:spPr>
      </p:pic>
      <p:pic>
        <p:nvPicPr>
          <p:cNvPr id="15" name="Picture 14" descr="A close up of a map&#10;&#10;Description automatically generated">
            <a:extLst>
              <a:ext uri="{FF2B5EF4-FFF2-40B4-BE49-F238E27FC236}">
                <a16:creationId xmlns:a16="http://schemas.microsoft.com/office/drawing/2014/main" id="{EB3DCB2D-671F-4D57-A934-B008D77DE7DF}"/>
              </a:ext>
            </a:extLst>
          </p:cNvPr>
          <p:cNvPicPr>
            <a:picLocks noChangeAspect="1"/>
          </p:cNvPicPr>
          <p:nvPr/>
        </p:nvPicPr>
        <p:blipFill rotWithShape="1">
          <a:blip r:embed="rId6">
            <a:extLst>
              <a:ext uri="{28A0092B-C50C-407E-A947-70E740481C1C}">
                <a14:useLocalDpi xmlns:a14="http://schemas.microsoft.com/office/drawing/2010/main" val="0"/>
              </a:ext>
            </a:extLst>
          </a:blip>
          <a:srcRect l="1449" t="1749" r="1629" b="1751"/>
          <a:stretch/>
        </p:blipFill>
        <p:spPr>
          <a:xfrm>
            <a:off x="7061200" y="573104"/>
            <a:ext cx="1884837" cy="1944692"/>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effectLst>
            <a:outerShdw blurRad="1270000" dist="50800" dir="5400000" sx="1000" sy="1000" algn="ctr" rotWithShape="0">
              <a:srgbClr val="000000">
                <a:alpha val="43137"/>
              </a:srgbClr>
            </a:outerShdw>
          </a:effectLst>
        </p:spPr>
      </p:pic>
      <p:pic>
        <p:nvPicPr>
          <p:cNvPr id="6" name="Picture 5" descr="A picture containing text&#10;&#10;Description automatically generated">
            <a:extLst>
              <a:ext uri="{FF2B5EF4-FFF2-40B4-BE49-F238E27FC236}">
                <a16:creationId xmlns:a16="http://schemas.microsoft.com/office/drawing/2014/main" id="{31FC1882-02FF-4DA2-99A2-9CDD9205197F}"/>
              </a:ext>
            </a:extLst>
          </p:cNvPr>
          <p:cNvPicPr>
            <a:picLocks noChangeAspect="1"/>
          </p:cNvPicPr>
          <p:nvPr/>
        </p:nvPicPr>
        <p:blipFill rotWithShape="1">
          <a:blip r:embed="rId7">
            <a:extLst>
              <a:ext uri="{28A0092B-C50C-407E-A947-70E740481C1C}">
                <a14:useLocalDpi xmlns:a14="http://schemas.microsoft.com/office/drawing/2010/main" val="0"/>
              </a:ext>
            </a:extLst>
          </a:blip>
          <a:srcRect l="15232" t="10151" r="215" b="10151"/>
          <a:stretch/>
        </p:blipFill>
        <p:spPr>
          <a:xfrm>
            <a:off x="232540" y="568959"/>
            <a:ext cx="1860420" cy="1971041"/>
          </a:xfrm>
          <a:prstGeom prst="flowChartConnector">
            <a:avLst/>
          </a:prstGeom>
          <a:ln w="25400">
            <a:noFill/>
          </a:ln>
          <a:effectLst>
            <a:softEdge rad="0"/>
          </a:effectLst>
        </p:spPr>
      </p:pic>
    </p:spTree>
    <p:extLst>
      <p:ext uri="{BB962C8B-B14F-4D97-AF65-F5344CB8AC3E}">
        <p14:creationId xmlns:p14="http://schemas.microsoft.com/office/powerpoint/2010/main" val="218418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Vahid’s Annotation</a:t>
            </a:r>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8260E5A0-13C9-4413-80F1-B39272569D76}"/>
              </a:ext>
            </a:extLst>
          </p:cNvPr>
          <p:cNvSpPr>
            <a:spLocks noGrp="1"/>
          </p:cNvSpPr>
          <p:nvPr>
            <p:ph type="body" idx="1"/>
          </p:nvPr>
        </p:nvSpPr>
        <p:spPr>
          <a:xfrm>
            <a:off x="5998440" y="775795"/>
            <a:ext cx="3294043" cy="5867254"/>
          </a:xfrm>
        </p:spPr>
        <p:txBody>
          <a:bodyPr/>
          <a:lstStyle/>
          <a:p>
            <a:r>
              <a:rPr lang="en-US" sz="2000" b="1" dirty="0"/>
              <a:t>Scoring—</a:t>
            </a:r>
          </a:p>
          <a:p>
            <a:r>
              <a:rPr lang="en-US" sz="2000" b="1" dirty="0"/>
              <a:t>[X = 34 annotations]</a:t>
            </a:r>
          </a:p>
          <a:p>
            <a:r>
              <a:rPr lang="en-US" sz="2000" b="1" dirty="0"/>
              <a:t>[Y = 6 labels]</a:t>
            </a:r>
            <a:br>
              <a:rPr lang="en-US" sz="2000" b="1" dirty="0"/>
            </a:br>
            <a:br>
              <a:rPr lang="en-US" sz="1600" b="1" dirty="0"/>
            </a:br>
            <a:r>
              <a:rPr lang="en-US" sz="2000" dirty="0"/>
              <a:t>1). norm	—	n/a</a:t>
            </a:r>
          </a:p>
          <a:p>
            <a:r>
              <a:rPr lang="en-US" sz="2000" b="1" dirty="0"/>
              <a:t>2). </a:t>
            </a:r>
            <a:r>
              <a:rPr lang="en-US" sz="2000" b="1" dirty="0" err="1"/>
              <a:t>bckg</a:t>
            </a:r>
            <a:r>
              <a:rPr lang="en-US" sz="2000" b="1" dirty="0"/>
              <a:t>	—	0%, missed</a:t>
            </a:r>
          </a:p>
          <a:p>
            <a:r>
              <a:rPr lang="en-US" sz="2000" dirty="0"/>
              <a:t>3). null	—	n/a</a:t>
            </a:r>
          </a:p>
          <a:p>
            <a:r>
              <a:rPr lang="en-US" sz="2000" b="1" dirty="0"/>
              <a:t>4). </a:t>
            </a:r>
            <a:r>
              <a:rPr lang="en-US" sz="2000" b="1" dirty="0" err="1"/>
              <a:t>artf</a:t>
            </a:r>
            <a:r>
              <a:rPr lang="en-US" sz="2000" b="1" dirty="0"/>
              <a:t>	—	100% correct</a:t>
            </a:r>
          </a:p>
          <a:p>
            <a:r>
              <a:rPr lang="en-US" sz="2000" b="1" dirty="0"/>
              <a:t>5). </a:t>
            </a:r>
            <a:r>
              <a:rPr lang="en-US" sz="2000" b="1" dirty="0" err="1"/>
              <a:t>nneo</a:t>
            </a:r>
            <a:r>
              <a:rPr lang="en-US" sz="2000" b="1" dirty="0"/>
              <a:t>	—	95% correct</a:t>
            </a:r>
          </a:p>
          <a:p>
            <a:r>
              <a:rPr lang="en-US" sz="2000" b="1" dirty="0"/>
              <a:t>6). </a:t>
            </a:r>
            <a:r>
              <a:rPr lang="en-US" sz="2000" b="1" dirty="0" err="1"/>
              <a:t>infl</a:t>
            </a:r>
            <a:r>
              <a:rPr lang="en-US" sz="2000" b="1" dirty="0"/>
              <a:t>	—	n/a, 0% correct</a:t>
            </a:r>
          </a:p>
          <a:p>
            <a:r>
              <a:rPr lang="en-US" sz="2000" b="1" dirty="0"/>
              <a:t>7). susp	—	100% correct</a:t>
            </a:r>
          </a:p>
          <a:p>
            <a:r>
              <a:rPr lang="en-US" sz="2000" b="1" dirty="0"/>
              <a:t>8). </a:t>
            </a:r>
            <a:r>
              <a:rPr lang="en-US" sz="2000" b="1" dirty="0" err="1"/>
              <a:t>dcis</a:t>
            </a:r>
            <a:r>
              <a:rPr lang="en-US" sz="2000" b="1" dirty="0"/>
              <a:t>	—	90% correct</a:t>
            </a:r>
          </a:p>
          <a:p>
            <a:r>
              <a:rPr lang="en-US" sz="2000" b="1" dirty="0"/>
              <a:t>9). </a:t>
            </a:r>
            <a:r>
              <a:rPr lang="en-US" sz="2000" b="1" dirty="0" err="1"/>
              <a:t>indc</a:t>
            </a:r>
            <a:r>
              <a:rPr lang="en-US" sz="2000" b="1" dirty="0"/>
              <a:t>	—	n/a, 0% correct</a:t>
            </a:r>
          </a:p>
          <a:p>
            <a:r>
              <a:rPr lang="en-US" sz="2000" dirty="0"/>
              <a:t>		= 64% + (X/2)% + Y%</a:t>
            </a:r>
          </a:p>
          <a:p>
            <a:r>
              <a:rPr lang="en-US" sz="2000" dirty="0"/>
              <a:t>			= 87% total</a:t>
            </a:r>
          </a:p>
          <a:p>
            <a:endParaRPr lang="en-US" sz="2000" dirty="0"/>
          </a:p>
          <a:p>
            <a:endParaRPr lang="en-US" sz="2000" dirty="0"/>
          </a:p>
          <a:p>
            <a:endParaRPr lang="en-US" sz="2000" dirty="0"/>
          </a:p>
        </p:txBody>
      </p:sp>
      <p:pic>
        <p:nvPicPr>
          <p:cNvPr id="3" name="Picture 2" descr="A close up of a map&#10;&#10;Description automatically generated">
            <a:extLst>
              <a:ext uri="{FF2B5EF4-FFF2-40B4-BE49-F238E27FC236}">
                <a16:creationId xmlns:a16="http://schemas.microsoft.com/office/drawing/2014/main" id="{4EFC38A0-56FD-49EE-B3BC-52B3C0AF8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433"/>
            <a:ext cx="6014720" cy="6223380"/>
          </a:xfrm>
          <a:prstGeom prst="rect">
            <a:avLst/>
          </a:prstGeom>
        </p:spPr>
      </p:pic>
    </p:spTree>
    <p:extLst>
      <p:ext uri="{BB962C8B-B14F-4D97-AF65-F5344CB8AC3E}">
        <p14:creationId xmlns:p14="http://schemas.microsoft.com/office/powerpoint/2010/main" val="161006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Vahid’s Annotation: Artifact</a:t>
            </a:r>
          </a:p>
        </p:txBody>
      </p:sp>
      <p:sp>
        <p:nvSpPr>
          <p:cNvPr id="10" name="Text Placeholder 4">
            <a:extLst>
              <a:ext uri="{FF2B5EF4-FFF2-40B4-BE49-F238E27FC236}">
                <a16:creationId xmlns:a16="http://schemas.microsoft.com/office/drawing/2014/main" id="{9C1689DD-AC5F-448A-ADC8-2E8B55C3C3E0}"/>
              </a:ext>
            </a:extLst>
          </p:cNvPr>
          <p:cNvSpPr txBox="1">
            <a:spLocks/>
          </p:cNvSpPr>
          <p:nvPr/>
        </p:nvSpPr>
        <p:spPr>
          <a:xfrm>
            <a:off x="0" y="602788"/>
            <a:ext cx="5394960"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err="1"/>
              <a:t>artf</a:t>
            </a:r>
            <a:r>
              <a:rPr lang="en-US" sz="2000" b="1" dirty="0"/>
              <a:t>—100% correct</a:t>
            </a:r>
          </a:p>
          <a:p>
            <a:r>
              <a:rPr lang="en-US" sz="2000" dirty="0"/>
              <a:t>Small, unfocused particles on the slide. </a:t>
            </a:r>
          </a:p>
        </p:txBody>
      </p:sp>
      <p:pic>
        <p:nvPicPr>
          <p:cNvPr id="13" name="Picture 12" descr="A close up of a map&#10;&#10;Description automatically generated">
            <a:extLst>
              <a:ext uri="{FF2B5EF4-FFF2-40B4-BE49-F238E27FC236}">
                <a16:creationId xmlns:a16="http://schemas.microsoft.com/office/drawing/2014/main" id="{FBF389E6-6D0B-4E44-82F7-4008C828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5518"/>
            <a:ext cx="9144001" cy="4014223"/>
          </a:xfrm>
          <a:prstGeom prst="rect">
            <a:avLst/>
          </a:prstGeom>
        </p:spPr>
      </p:pic>
      <p:pic>
        <p:nvPicPr>
          <p:cNvPr id="3" name="Picture 2" descr="A close up of a persons face&#10;&#10;Description automatically generated">
            <a:extLst>
              <a:ext uri="{FF2B5EF4-FFF2-40B4-BE49-F238E27FC236}">
                <a16:creationId xmlns:a16="http://schemas.microsoft.com/office/drawing/2014/main" id="{DFD44E93-E199-4EB8-A1DA-A805332F6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120" y="422501"/>
            <a:ext cx="3992880" cy="2940209"/>
          </a:xfrm>
          <a:prstGeom prst="rect">
            <a:avLst/>
          </a:prstGeom>
        </p:spPr>
      </p:pic>
    </p:spTree>
    <p:extLst>
      <p:ext uri="{BB962C8B-B14F-4D97-AF65-F5344CB8AC3E}">
        <p14:creationId xmlns:p14="http://schemas.microsoft.com/office/powerpoint/2010/main" val="6490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Vahid’s Annotation: Non-neoplastic</a:t>
            </a:r>
          </a:p>
        </p:txBody>
      </p:sp>
      <p:sp>
        <p:nvSpPr>
          <p:cNvPr id="8" name="Text Placeholder 4">
            <a:extLst>
              <a:ext uri="{FF2B5EF4-FFF2-40B4-BE49-F238E27FC236}">
                <a16:creationId xmlns:a16="http://schemas.microsoft.com/office/drawing/2014/main" id="{512C0E1C-6001-449E-AB1C-E3BA6CDD6F19}"/>
              </a:ext>
            </a:extLst>
          </p:cNvPr>
          <p:cNvSpPr txBox="1">
            <a:spLocks/>
          </p:cNvSpPr>
          <p:nvPr/>
        </p:nvSpPr>
        <p:spPr>
          <a:xfrm>
            <a:off x="0" y="542637"/>
            <a:ext cx="9144000"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err="1"/>
              <a:t>nneo</a:t>
            </a:r>
            <a:r>
              <a:rPr lang="en-US" sz="2000" b="1" dirty="0"/>
              <a:t>—95% correct</a:t>
            </a:r>
          </a:p>
          <a:p>
            <a:r>
              <a:rPr lang="en-US" sz="2000" dirty="0"/>
              <a:t>All correct, except for this large duct which is potentially normal. Due to being very long and thin, the sample could have been cut so that it grazed the top layer of the shown duct. If done so, it would explain the lack of lumen (white space) within.</a:t>
            </a:r>
          </a:p>
        </p:txBody>
      </p:sp>
      <p:pic>
        <p:nvPicPr>
          <p:cNvPr id="9" name="Picture 8" descr="A close up of a map&#10;&#10;Description automatically generated">
            <a:extLst>
              <a:ext uri="{FF2B5EF4-FFF2-40B4-BE49-F238E27FC236}">
                <a16:creationId xmlns:a16="http://schemas.microsoft.com/office/drawing/2014/main" id="{090E256F-4192-4D75-803C-798E0B7BC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840" y="1953491"/>
            <a:ext cx="4604833" cy="4665519"/>
          </a:xfrm>
          <a:prstGeom prst="rect">
            <a:avLst/>
          </a:prstGeom>
        </p:spPr>
      </p:pic>
    </p:spTree>
    <p:extLst>
      <p:ext uri="{BB962C8B-B14F-4D97-AF65-F5344CB8AC3E}">
        <p14:creationId xmlns:p14="http://schemas.microsoft.com/office/powerpoint/2010/main" val="703373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Vahid’s Annotation: Inflammation</a:t>
            </a:r>
          </a:p>
        </p:txBody>
      </p:sp>
      <p:sp>
        <p:nvSpPr>
          <p:cNvPr id="10" name="Text Placeholder 4">
            <a:extLst>
              <a:ext uri="{FF2B5EF4-FFF2-40B4-BE49-F238E27FC236}">
                <a16:creationId xmlns:a16="http://schemas.microsoft.com/office/drawing/2014/main" id="{9C1689DD-AC5F-448A-ADC8-2E8B55C3C3E0}"/>
              </a:ext>
            </a:extLst>
          </p:cNvPr>
          <p:cNvSpPr txBox="1">
            <a:spLocks/>
          </p:cNvSpPr>
          <p:nvPr/>
        </p:nvSpPr>
        <p:spPr>
          <a:xfrm>
            <a:off x="0" y="601873"/>
            <a:ext cx="3749040" cy="2511262"/>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err="1"/>
              <a:t>infl</a:t>
            </a:r>
            <a:r>
              <a:rPr lang="en-US" sz="2000" b="1" dirty="0"/>
              <a:t>—0% correct</a:t>
            </a:r>
          </a:p>
          <a:p>
            <a:r>
              <a:rPr lang="en-US" sz="2000" dirty="0"/>
              <a:t>Mislabeled groupings of non-neoplastic lobules.</a:t>
            </a:r>
          </a:p>
        </p:txBody>
      </p:sp>
      <p:pic>
        <p:nvPicPr>
          <p:cNvPr id="15" name="Picture 14" descr="A close up of a map&#10;&#10;Description automatically generated">
            <a:extLst>
              <a:ext uri="{FF2B5EF4-FFF2-40B4-BE49-F238E27FC236}">
                <a16:creationId xmlns:a16="http://schemas.microsoft.com/office/drawing/2014/main" id="{3A490C71-C59E-4AEE-83C6-D5B9B856E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4685"/>
            <a:ext cx="3677385" cy="4374512"/>
          </a:xfrm>
          <a:prstGeom prst="rect">
            <a:avLst/>
          </a:prstGeom>
        </p:spPr>
      </p:pic>
      <p:pic>
        <p:nvPicPr>
          <p:cNvPr id="17" name="Picture 16" descr="A close up of a map&#10;&#10;Description automatically generated">
            <a:extLst>
              <a:ext uri="{FF2B5EF4-FFF2-40B4-BE49-F238E27FC236}">
                <a16:creationId xmlns:a16="http://schemas.microsoft.com/office/drawing/2014/main" id="{A3ADB76C-AE8F-495B-9755-D88CC106E1FB}"/>
              </a:ext>
            </a:extLst>
          </p:cNvPr>
          <p:cNvPicPr>
            <a:picLocks noChangeAspect="1"/>
          </p:cNvPicPr>
          <p:nvPr/>
        </p:nvPicPr>
        <p:blipFill rotWithShape="1">
          <a:blip r:embed="rId3">
            <a:extLst>
              <a:ext uri="{28A0092B-C50C-407E-A947-70E740481C1C}">
                <a14:useLocalDpi xmlns:a14="http://schemas.microsoft.com/office/drawing/2010/main" val="0"/>
              </a:ext>
            </a:extLst>
          </a:blip>
          <a:srcRect b="2454"/>
          <a:stretch/>
        </p:blipFill>
        <p:spPr>
          <a:xfrm>
            <a:off x="3761509" y="477982"/>
            <a:ext cx="5382491" cy="6141027"/>
          </a:xfrm>
          <a:prstGeom prst="rect">
            <a:avLst/>
          </a:prstGeom>
        </p:spPr>
      </p:pic>
    </p:spTree>
    <p:extLst>
      <p:ext uri="{BB962C8B-B14F-4D97-AF65-F5344CB8AC3E}">
        <p14:creationId xmlns:p14="http://schemas.microsoft.com/office/powerpoint/2010/main" val="188127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Vahid’s Annotation: Ductal carcinoma in situ</a:t>
            </a:r>
          </a:p>
        </p:txBody>
      </p:sp>
      <p:sp>
        <p:nvSpPr>
          <p:cNvPr id="8" name="Text Placeholder 4">
            <a:extLst>
              <a:ext uri="{FF2B5EF4-FFF2-40B4-BE49-F238E27FC236}">
                <a16:creationId xmlns:a16="http://schemas.microsoft.com/office/drawing/2014/main" id="{512C0E1C-6001-449E-AB1C-E3BA6CDD6F19}"/>
              </a:ext>
            </a:extLst>
          </p:cNvPr>
          <p:cNvSpPr txBox="1">
            <a:spLocks/>
          </p:cNvSpPr>
          <p:nvPr/>
        </p:nvSpPr>
        <p:spPr>
          <a:xfrm>
            <a:off x="4858604" y="5662535"/>
            <a:ext cx="4285396"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r"/>
            <a:endParaRPr lang="en-US" dirty="0"/>
          </a:p>
        </p:txBody>
      </p:sp>
      <p:pic>
        <p:nvPicPr>
          <p:cNvPr id="4" name="Picture 3" descr="A close up of a map&#10;&#10;Description automatically generated">
            <a:extLst>
              <a:ext uri="{FF2B5EF4-FFF2-40B4-BE49-F238E27FC236}">
                <a16:creationId xmlns:a16="http://schemas.microsoft.com/office/drawing/2014/main" id="{AC67A41A-0782-4B04-BFD9-40E18A8F9063}"/>
              </a:ext>
            </a:extLst>
          </p:cNvPr>
          <p:cNvPicPr>
            <a:picLocks noChangeAspect="1"/>
          </p:cNvPicPr>
          <p:nvPr/>
        </p:nvPicPr>
        <p:blipFill rotWithShape="1">
          <a:blip r:embed="rId2">
            <a:extLst>
              <a:ext uri="{28A0092B-C50C-407E-A947-70E740481C1C}">
                <a14:useLocalDpi xmlns:a14="http://schemas.microsoft.com/office/drawing/2010/main" val="0"/>
              </a:ext>
            </a:extLst>
          </a:blip>
          <a:srcRect l="13920" t="251" r="3369" b="-251"/>
          <a:stretch/>
        </p:blipFill>
        <p:spPr>
          <a:xfrm>
            <a:off x="0" y="1475162"/>
            <a:ext cx="4388206" cy="5179638"/>
          </a:xfrm>
          <a:prstGeom prst="rect">
            <a:avLst/>
          </a:prstGeom>
        </p:spPr>
      </p:pic>
      <p:sp>
        <p:nvSpPr>
          <p:cNvPr id="10" name="Text Placeholder 4">
            <a:extLst>
              <a:ext uri="{FF2B5EF4-FFF2-40B4-BE49-F238E27FC236}">
                <a16:creationId xmlns:a16="http://schemas.microsoft.com/office/drawing/2014/main" id="{9C1689DD-AC5F-448A-ADC8-2E8B55C3C3E0}"/>
              </a:ext>
            </a:extLst>
          </p:cNvPr>
          <p:cNvSpPr txBox="1">
            <a:spLocks/>
          </p:cNvSpPr>
          <p:nvPr/>
        </p:nvSpPr>
        <p:spPr>
          <a:xfrm>
            <a:off x="0" y="591296"/>
            <a:ext cx="8747760"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err="1"/>
              <a:t>dcis</a:t>
            </a:r>
            <a:r>
              <a:rPr lang="en-US" sz="2000" b="1" dirty="0"/>
              <a:t>—90% correct</a:t>
            </a:r>
          </a:p>
          <a:p>
            <a:r>
              <a:rPr lang="en-US" sz="2000" dirty="0"/>
              <a:t>Incorrectly included suspicious intraductal papilloma (top right).</a:t>
            </a:r>
          </a:p>
        </p:txBody>
      </p:sp>
      <p:pic>
        <p:nvPicPr>
          <p:cNvPr id="3" name="Picture 2" descr="A close up of a map&#10;&#10;Description automatically generated">
            <a:extLst>
              <a:ext uri="{FF2B5EF4-FFF2-40B4-BE49-F238E27FC236}">
                <a16:creationId xmlns:a16="http://schemas.microsoft.com/office/drawing/2014/main" id="{E76F484E-6EF7-45AB-B65B-8BEB3F0B4B2E}"/>
              </a:ext>
            </a:extLst>
          </p:cNvPr>
          <p:cNvPicPr>
            <a:picLocks noChangeAspect="1"/>
          </p:cNvPicPr>
          <p:nvPr/>
        </p:nvPicPr>
        <p:blipFill rotWithShape="1">
          <a:blip r:embed="rId3">
            <a:extLst>
              <a:ext uri="{28A0092B-C50C-407E-A947-70E740481C1C}">
                <a14:useLocalDpi xmlns:a14="http://schemas.microsoft.com/office/drawing/2010/main" val="0"/>
              </a:ext>
            </a:extLst>
          </a:blip>
          <a:srcRect l="1863" t="3499" r="5039"/>
          <a:stretch/>
        </p:blipFill>
        <p:spPr>
          <a:xfrm>
            <a:off x="4353636" y="3289111"/>
            <a:ext cx="4790364" cy="3386986"/>
          </a:xfrm>
          <a:prstGeom prst="rect">
            <a:avLst/>
          </a:prstGeom>
        </p:spPr>
      </p:pic>
      <p:sp>
        <p:nvSpPr>
          <p:cNvPr id="12" name="Text Placeholder 4">
            <a:extLst>
              <a:ext uri="{FF2B5EF4-FFF2-40B4-BE49-F238E27FC236}">
                <a16:creationId xmlns:a16="http://schemas.microsoft.com/office/drawing/2014/main" id="{28D01E76-3D83-401A-9C30-EDA0DBE99264}"/>
              </a:ext>
            </a:extLst>
          </p:cNvPr>
          <p:cNvSpPr txBox="1">
            <a:spLocks/>
          </p:cNvSpPr>
          <p:nvPr/>
        </p:nvSpPr>
        <p:spPr>
          <a:xfrm>
            <a:off x="5336275" y="2883092"/>
            <a:ext cx="3807725"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dirty="0"/>
              <a:t>Correctly annotated DCIS.</a:t>
            </a:r>
          </a:p>
        </p:txBody>
      </p:sp>
    </p:spTree>
    <p:extLst>
      <p:ext uri="{BB962C8B-B14F-4D97-AF65-F5344CB8AC3E}">
        <p14:creationId xmlns:p14="http://schemas.microsoft.com/office/powerpoint/2010/main" val="96902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Vahid’s Annotation: Invasive ductal carcinoma</a:t>
            </a:r>
          </a:p>
        </p:txBody>
      </p:sp>
      <p:sp>
        <p:nvSpPr>
          <p:cNvPr id="8" name="Text Placeholder 4">
            <a:extLst>
              <a:ext uri="{FF2B5EF4-FFF2-40B4-BE49-F238E27FC236}">
                <a16:creationId xmlns:a16="http://schemas.microsoft.com/office/drawing/2014/main" id="{512C0E1C-6001-449E-AB1C-E3BA6CDD6F19}"/>
              </a:ext>
            </a:extLst>
          </p:cNvPr>
          <p:cNvSpPr txBox="1">
            <a:spLocks/>
          </p:cNvSpPr>
          <p:nvPr/>
        </p:nvSpPr>
        <p:spPr>
          <a:xfrm>
            <a:off x="4858604" y="5662535"/>
            <a:ext cx="4285396"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r"/>
            <a:endParaRPr lang="en-US" dirty="0"/>
          </a:p>
        </p:txBody>
      </p:sp>
      <p:sp>
        <p:nvSpPr>
          <p:cNvPr id="10" name="Text Placeholder 4">
            <a:extLst>
              <a:ext uri="{FF2B5EF4-FFF2-40B4-BE49-F238E27FC236}">
                <a16:creationId xmlns:a16="http://schemas.microsoft.com/office/drawing/2014/main" id="{9C1689DD-AC5F-448A-ADC8-2E8B55C3C3E0}"/>
              </a:ext>
            </a:extLst>
          </p:cNvPr>
          <p:cNvSpPr txBox="1">
            <a:spLocks/>
          </p:cNvSpPr>
          <p:nvPr/>
        </p:nvSpPr>
        <p:spPr>
          <a:xfrm>
            <a:off x="0" y="605909"/>
            <a:ext cx="8747760"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err="1"/>
              <a:t>indc</a:t>
            </a:r>
            <a:r>
              <a:rPr lang="en-US" sz="2000" b="1" dirty="0"/>
              <a:t>—0% correct</a:t>
            </a:r>
          </a:p>
          <a:p>
            <a:r>
              <a:rPr lang="en-US" sz="2000" dirty="0"/>
              <a:t>Mislabeled groupings of non-neoplastic lobules.</a:t>
            </a:r>
          </a:p>
        </p:txBody>
      </p:sp>
      <p:pic>
        <p:nvPicPr>
          <p:cNvPr id="5" name="Picture 4" descr="A close up of a map&#10;&#10;Description automatically generated">
            <a:extLst>
              <a:ext uri="{FF2B5EF4-FFF2-40B4-BE49-F238E27FC236}">
                <a16:creationId xmlns:a16="http://schemas.microsoft.com/office/drawing/2014/main" id="{39DAC87E-FE9B-449C-B3BB-E05CAD215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6800"/>
            <a:ext cx="9144000" cy="4255405"/>
          </a:xfrm>
          <a:prstGeom prst="rect">
            <a:avLst/>
          </a:prstGeom>
        </p:spPr>
      </p:pic>
    </p:spTree>
    <p:extLst>
      <p:ext uri="{BB962C8B-B14F-4D97-AF65-F5344CB8AC3E}">
        <p14:creationId xmlns:p14="http://schemas.microsoft.com/office/powerpoint/2010/main" val="160008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Nader’s Annotation</a:t>
            </a:r>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8260E5A0-13C9-4413-80F1-B39272569D76}"/>
              </a:ext>
            </a:extLst>
          </p:cNvPr>
          <p:cNvSpPr>
            <a:spLocks noGrp="1"/>
          </p:cNvSpPr>
          <p:nvPr>
            <p:ph type="body" idx="1"/>
          </p:nvPr>
        </p:nvSpPr>
        <p:spPr>
          <a:xfrm>
            <a:off x="5998440" y="775795"/>
            <a:ext cx="3294043" cy="5867254"/>
          </a:xfrm>
        </p:spPr>
        <p:txBody>
          <a:bodyPr/>
          <a:lstStyle/>
          <a:p>
            <a:r>
              <a:rPr lang="en-US" sz="2000" b="1" dirty="0"/>
              <a:t>Scoring—</a:t>
            </a:r>
          </a:p>
          <a:p>
            <a:r>
              <a:rPr lang="en-US" sz="2000" b="1" dirty="0"/>
              <a:t>[X = 34 annotations]</a:t>
            </a:r>
          </a:p>
          <a:p>
            <a:r>
              <a:rPr lang="en-US" sz="2000" b="1" dirty="0"/>
              <a:t>[Y = 8 labels]</a:t>
            </a:r>
          </a:p>
          <a:p>
            <a:r>
              <a:rPr lang="en-US" sz="2000" b="1" dirty="0"/>
              <a:t>[Z = 5% creative bonus]</a:t>
            </a:r>
            <a:br>
              <a:rPr lang="en-US" sz="2000" b="1" dirty="0"/>
            </a:br>
            <a:br>
              <a:rPr lang="en-US" sz="1600" b="1" dirty="0"/>
            </a:br>
            <a:r>
              <a:rPr lang="en-US" sz="2000" b="1" dirty="0"/>
              <a:t>1). norm	—	n/a, 0% correct</a:t>
            </a:r>
          </a:p>
          <a:p>
            <a:r>
              <a:rPr lang="en-US" sz="2000" b="1" dirty="0"/>
              <a:t>2). </a:t>
            </a:r>
            <a:r>
              <a:rPr lang="en-US" sz="2000" b="1" dirty="0" err="1"/>
              <a:t>bckg</a:t>
            </a:r>
            <a:r>
              <a:rPr lang="en-US" sz="2000" b="1" dirty="0"/>
              <a:t>	—	100% correct</a:t>
            </a:r>
          </a:p>
          <a:p>
            <a:r>
              <a:rPr lang="en-US" sz="2000" b="1" dirty="0"/>
              <a:t>3). null	</a:t>
            </a:r>
            <a:r>
              <a:rPr lang="en-US" sz="2000" dirty="0"/>
              <a:t>—	</a:t>
            </a:r>
            <a:r>
              <a:rPr lang="en-US" sz="2000" b="1" dirty="0"/>
              <a:t>n/a, 0% correct</a:t>
            </a:r>
            <a:endParaRPr lang="en-US" sz="2000" dirty="0"/>
          </a:p>
          <a:p>
            <a:r>
              <a:rPr lang="en-US" sz="2000" dirty="0"/>
              <a:t>4). </a:t>
            </a:r>
            <a:r>
              <a:rPr lang="en-US" sz="2000" dirty="0" err="1"/>
              <a:t>artf</a:t>
            </a:r>
            <a:r>
              <a:rPr lang="en-US" sz="2000" dirty="0"/>
              <a:t>	—	n/a</a:t>
            </a:r>
          </a:p>
          <a:p>
            <a:r>
              <a:rPr lang="en-US" sz="2000" b="1" dirty="0"/>
              <a:t>5). </a:t>
            </a:r>
            <a:r>
              <a:rPr lang="en-US" sz="2000" b="1" dirty="0" err="1"/>
              <a:t>nneo</a:t>
            </a:r>
            <a:r>
              <a:rPr lang="en-US" sz="2000" b="1" dirty="0"/>
              <a:t>	—	0% correct</a:t>
            </a:r>
          </a:p>
          <a:p>
            <a:r>
              <a:rPr lang="en-US" sz="2000" b="1" dirty="0"/>
              <a:t>6). </a:t>
            </a:r>
            <a:r>
              <a:rPr lang="en-US" sz="2000" b="1" dirty="0" err="1"/>
              <a:t>infl</a:t>
            </a:r>
            <a:r>
              <a:rPr lang="en-US" sz="2000" b="1" dirty="0"/>
              <a:t>	—	100% correct</a:t>
            </a:r>
          </a:p>
          <a:p>
            <a:r>
              <a:rPr lang="en-US" sz="2000" b="1" dirty="0"/>
              <a:t>7). susp	—	70% correct</a:t>
            </a:r>
          </a:p>
          <a:p>
            <a:r>
              <a:rPr lang="en-US" sz="2000" b="1" dirty="0"/>
              <a:t>8). </a:t>
            </a:r>
            <a:r>
              <a:rPr lang="en-US" sz="2000" b="1" dirty="0" err="1"/>
              <a:t>dcis</a:t>
            </a:r>
            <a:r>
              <a:rPr lang="en-US" sz="2000" b="1" dirty="0"/>
              <a:t>	—	50% correct</a:t>
            </a:r>
          </a:p>
          <a:p>
            <a:r>
              <a:rPr lang="en-US" sz="2000" b="1" dirty="0"/>
              <a:t>9). </a:t>
            </a:r>
            <a:r>
              <a:rPr lang="en-US" sz="2000" b="1" dirty="0" err="1"/>
              <a:t>indc</a:t>
            </a:r>
            <a:r>
              <a:rPr lang="en-US" sz="2000" b="1" dirty="0"/>
              <a:t>	—	n/a, 0% correct</a:t>
            </a:r>
          </a:p>
          <a:p>
            <a:r>
              <a:rPr lang="en-US" sz="2000" dirty="0"/>
              <a:t>	= 40% + (X/2)% + Y% + Z</a:t>
            </a:r>
          </a:p>
          <a:p>
            <a:r>
              <a:rPr lang="en-US" sz="2000" dirty="0"/>
              <a:t>			= 70% total</a:t>
            </a:r>
          </a:p>
          <a:p>
            <a:endParaRPr lang="en-US" sz="2000" dirty="0"/>
          </a:p>
          <a:p>
            <a:r>
              <a:rPr lang="en-US" sz="2000" dirty="0"/>
              <a:t>			</a:t>
            </a:r>
          </a:p>
          <a:p>
            <a:endParaRPr lang="en-US" sz="2000" dirty="0"/>
          </a:p>
          <a:p>
            <a:endParaRPr lang="en-US" sz="2000" dirty="0"/>
          </a:p>
        </p:txBody>
      </p:sp>
      <p:pic>
        <p:nvPicPr>
          <p:cNvPr id="6" name="Picture 5">
            <a:extLst>
              <a:ext uri="{FF2B5EF4-FFF2-40B4-BE49-F238E27FC236}">
                <a16:creationId xmlns:a16="http://schemas.microsoft.com/office/drawing/2014/main" id="{D3A9CEFE-B035-4D07-AE06-F16EC464CB48}"/>
              </a:ext>
            </a:extLst>
          </p:cNvPr>
          <p:cNvPicPr>
            <a:picLocks noChangeAspect="1"/>
          </p:cNvPicPr>
          <p:nvPr/>
        </p:nvPicPr>
        <p:blipFill rotWithShape="1">
          <a:blip r:embed="rId2">
            <a:extLst>
              <a:ext uri="{28A0092B-C50C-407E-A947-70E740481C1C}">
                <a14:useLocalDpi xmlns:a14="http://schemas.microsoft.com/office/drawing/2010/main" val="0"/>
              </a:ext>
            </a:extLst>
          </a:blip>
          <a:srcRect r="13531"/>
          <a:stretch/>
        </p:blipFill>
        <p:spPr>
          <a:xfrm>
            <a:off x="0" y="459786"/>
            <a:ext cx="5974080" cy="6158992"/>
          </a:xfrm>
          <a:prstGeom prst="rect">
            <a:avLst/>
          </a:prstGeom>
        </p:spPr>
      </p:pic>
    </p:spTree>
    <p:extLst>
      <p:ext uri="{BB962C8B-B14F-4D97-AF65-F5344CB8AC3E}">
        <p14:creationId xmlns:p14="http://schemas.microsoft.com/office/powerpoint/2010/main" val="118112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Nikita’s Annotation</a:t>
            </a:r>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8260E5A0-13C9-4413-80F1-B39272569D76}"/>
              </a:ext>
            </a:extLst>
          </p:cNvPr>
          <p:cNvSpPr>
            <a:spLocks noGrp="1"/>
          </p:cNvSpPr>
          <p:nvPr>
            <p:ph type="body" idx="1"/>
          </p:nvPr>
        </p:nvSpPr>
        <p:spPr>
          <a:xfrm>
            <a:off x="5998440" y="775795"/>
            <a:ext cx="3294043" cy="5867254"/>
          </a:xfrm>
        </p:spPr>
        <p:txBody>
          <a:bodyPr/>
          <a:lstStyle/>
          <a:p>
            <a:r>
              <a:rPr lang="en-US" sz="2000" b="1" dirty="0"/>
              <a:t>Scoring—</a:t>
            </a:r>
          </a:p>
          <a:p>
            <a:r>
              <a:rPr lang="en-US" sz="2000" b="1" dirty="0"/>
              <a:t>[X = 8 annotations]</a:t>
            </a:r>
          </a:p>
          <a:p>
            <a:r>
              <a:rPr lang="en-US" sz="2000" b="1" dirty="0"/>
              <a:t>[Y = 3 labels]</a:t>
            </a:r>
            <a:br>
              <a:rPr lang="en-US" sz="2000" b="1" dirty="0"/>
            </a:br>
            <a:br>
              <a:rPr lang="en-US" sz="1600" b="1" dirty="0"/>
            </a:br>
            <a:r>
              <a:rPr lang="en-US" sz="2000" dirty="0"/>
              <a:t>1). norm	—	n/a</a:t>
            </a:r>
          </a:p>
          <a:p>
            <a:r>
              <a:rPr lang="en-US" sz="2000" b="1" dirty="0"/>
              <a:t>2). </a:t>
            </a:r>
            <a:r>
              <a:rPr lang="en-US" sz="2000" b="1" dirty="0" err="1"/>
              <a:t>bckg</a:t>
            </a:r>
            <a:r>
              <a:rPr lang="en-US" sz="2000" b="1" dirty="0"/>
              <a:t>	—	0%, missed</a:t>
            </a:r>
          </a:p>
          <a:p>
            <a:r>
              <a:rPr lang="en-US" sz="2000" b="1" dirty="0"/>
              <a:t>3). null	—	50% correct</a:t>
            </a:r>
          </a:p>
          <a:p>
            <a:r>
              <a:rPr lang="en-US" sz="2000" b="1" dirty="0"/>
              <a:t>4). </a:t>
            </a:r>
            <a:r>
              <a:rPr lang="en-US" sz="2000" b="1" dirty="0" err="1"/>
              <a:t>artf</a:t>
            </a:r>
            <a:r>
              <a:rPr lang="en-US" sz="2000" b="1" dirty="0"/>
              <a:t>	—	100% correct</a:t>
            </a:r>
          </a:p>
          <a:p>
            <a:r>
              <a:rPr lang="en-US" sz="2000" b="1" dirty="0"/>
              <a:t>5). </a:t>
            </a:r>
            <a:r>
              <a:rPr lang="en-US" sz="2000" b="1" dirty="0" err="1"/>
              <a:t>nneo</a:t>
            </a:r>
            <a:r>
              <a:rPr lang="en-US" sz="2000" b="1" dirty="0"/>
              <a:t>	—	100% correct</a:t>
            </a:r>
          </a:p>
          <a:p>
            <a:r>
              <a:rPr lang="en-US" sz="2000" dirty="0"/>
              <a:t>6). </a:t>
            </a:r>
            <a:r>
              <a:rPr lang="en-US" sz="2000" dirty="0" err="1"/>
              <a:t>infl</a:t>
            </a:r>
            <a:r>
              <a:rPr lang="en-US" sz="2000" dirty="0"/>
              <a:t>	—	n/a</a:t>
            </a:r>
          </a:p>
          <a:p>
            <a:r>
              <a:rPr lang="en-US" sz="2000" b="1" dirty="0"/>
              <a:t>7). susp	—	0%, missed</a:t>
            </a:r>
          </a:p>
          <a:p>
            <a:r>
              <a:rPr lang="en-US" sz="2000" b="1" dirty="0"/>
              <a:t>8). </a:t>
            </a:r>
            <a:r>
              <a:rPr lang="en-US" sz="2000" b="1" dirty="0" err="1"/>
              <a:t>dcis</a:t>
            </a:r>
            <a:r>
              <a:rPr lang="en-US" sz="2000" b="1" dirty="0"/>
              <a:t>	—	0%, missed</a:t>
            </a:r>
          </a:p>
          <a:p>
            <a:r>
              <a:rPr lang="en-US" sz="2000" dirty="0"/>
              <a:t>9). </a:t>
            </a:r>
            <a:r>
              <a:rPr lang="en-US" sz="2000" dirty="0" err="1"/>
              <a:t>indc</a:t>
            </a:r>
            <a:r>
              <a:rPr lang="en-US" sz="2000" dirty="0"/>
              <a:t>	—	n/a</a:t>
            </a:r>
          </a:p>
          <a:p>
            <a:r>
              <a:rPr lang="en-US" sz="2000" dirty="0"/>
              <a:t>		= 42% + (X/2) + Y%</a:t>
            </a:r>
          </a:p>
          <a:p>
            <a:r>
              <a:rPr lang="en-US" sz="2000" dirty="0"/>
              <a:t>			= 49% total</a:t>
            </a:r>
          </a:p>
          <a:p>
            <a:endParaRPr lang="en-US" sz="2000" dirty="0"/>
          </a:p>
          <a:p>
            <a:endParaRPr lang="en-US" sz="2000" dirty="0"/>
          </a:p>
          <a:p>
            <a:endParaRPr lang="en-US" sz="2000" dirty="0"/>
          </a:p>
        </p:txBody>
      </p:sp>
      <p:pic>
        <p:nvPicPr>
          <p:cNvPr id="8" name="Picture 7" descr="A close up of a map&#10;&#10;Description automatically generated">
            <a:extLst>
              <a:ext uri="{FF2B5EF4-FFF2-40B4-BE49-F238E27FC236}">
                <a16:creationId xmlns:a16="http://schemas.microsoft.com/office/drawing/2014/main" id="{505F1563-5BCB-41CF-82B9-3E50A804AA78}"/>
              </a:ext>
            </a:extLst>
          </p:cNvPr>
          <p:cNvPicPr>
            <a:picLocks noChangeAspect="1"/>
          </p:cNvPicPr>
          <p:nvPr/>
        </p:nvPicPr>
        <p:blipFill rotWithShape="1">
          <a:blip r:embed="rId2">
            <a:extLst>
              <a:ext uri="{28A0092B-C50C-407E-A947-70E740481C1C}">
                <a14:useLocalDpi xmlns:a14="http://schemas.microsoft.com/office/drawing/2010/main" val="0"/>
              </a:ext>
            </a:extLst>
          </a:blip>
          <a:srcRect t="331" b="1"/>
          <a:stretch/>
        </p:blipFill>
        <p:spPr>
          <a:xfrm>
            <a:off x="-10160" y="457200"/>
            <a:ext cx="5860182" cy="6167120"/>
          </a:xfrm>
          <a:prstGeom prst="rect">
            <a:avLst/>
          </a:prstGeom>
        </p:spPr>
      </p:pic>
    </p:spTree>
    <p:extLst>
      <p:ext uri="{BB962C8B-B14F-4D97-AF65-F5344CB8AC3E}">
        <p14:creationId xmlns:p14="http://schemas.microsoft.com/office/powerpoint/2010/main" val="1743202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Rankings</a:t>
            </a:r>
          </a:p>
        </p:txBody>
      </p:sp>
      <p:graphicFrame>
        <p:nvGraphicFramePr>
          <p:cNvPr id="2" name="Table 2">
            <a:extLst>
              <a:ext uri="{FF2B5EF4-FFF2-40B4-BE49-F238E27FC236}">
                <a16:creationId xmlns:a16="http://schemas.microsoft.com/office/drawing/2014/main" id="{942CEC42-BE61-4C9C-9165-0053CE65812B}"/>
              </a:ext>
            </a:extLst>
          </p:cNvPr>
          <p:cNvGraphicFramePr>
            <a:graphicFrameLocks noGrp="1"/>
          </p:cNvGraphicFramePr>
          <p:nvPr>
            <p:extLst>
              <p:ext uri="{D42A27DB-BD31-4B8C-83A1-F6EECF244321}">
                <p14:modId xmlns:p14="http://schemas.microsoft.com/office/powerpoint/2010/main" val="3194656316"/>
              </p:ext>
            </p:extLst>
          </p:nvPr>
        </p:nvGraphicFramePr>
        <p:xfrm>
          <a:off x="538619" y="1325463"/>
          <a:ext cx="8104340" cy="4511040"/>
        </p:xfrm>
        <a:graphic>
          <a:graphicData uri="http://schemas.openxmlformats.org/drawingml/2006/table">
            <a:tbl>
              <a:tblPr firstRow="1" bandRow="1">
                <a:tableStyleId>{5C22544A-7EE6-4342-B048-85BDC9FD1C3A}</a:tableStyleId>
              </a:tblPr>
              <a:tblGrid>
                <a:gridCol w="765773">
                  <a:extLst>
                    <a:ext uri="{9D8B030D-6E8A-4147-A177-3AD203B41FA5}">
                      <a16:colId xmlns:a16="http://schemas.microsoft.com/office/drawing/2014/main" val="2052190925"/>
                    </a:ext>
                  </a:extLst>
                </a:gridCol>
                <a:gridCol w="1275970">
                  <a:extLst>
                    <a:ext uri="{9D8B030D-6E8A-4147-A177-3AD203B41FA5}">
                      <a16:colId xmlns:a16="http://schemas.microsoft.com/office/drawing/2014/main" val="370966107"/>
                    </a:ext>
                  </a:extLst>
                </a:gridCol>
                <a:gridCol w="789140">
                  <a:extLst>
                    <a:ext uri="{9D8B030D-6E8A-4147-A177-3AD203B41FA5}">
                      <a16:colId xmlns:a16="http://schemas.microsoft.com/office/drawing/2014/main" val="3748665863"/>
                    </a:ext>
                  </a:extLst>
                </a:gridCol>
                <a:gridCol w="5273457">
                  <a:extLst>
                    <a:ext uri="{9D8B030D-6E8A-4147-A177-3AD203B41FA5}">
                      <a16:colId xmlns:a16="http://schemas.microsoft.com/office/drawing/2014/main" val="235794538"/>
                    </a:ext>
                  </a:extLst>
                </a:gridCol>
              </a:tblGrid>
              <a:tr h="384410">
                <a:tc>
                  <a:txBody>
                    <a:bodyPr/>
                    <a:lstStyle/>
                    <a:p>
                      <a:pPr algn="r"/>
                      <a:r>
                        <a:rPr lang="en-US" sz="2000" dirty="0">
                          <a:solidFill>
                            <a:schemeClr val="tx1"/>
                          </a:solidFill>
                        </a:rPr>
                        <a:t>Rank</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solidFill>
                            <a:schemeClr val="tx1"/>
                          </a:solidFill>
                        </a:rPr>
                        <a:t>Annotator</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solidFill>
                            <a:schemeClr val="tx1"/>
                          </a:solidFill>
                        </a:rPr>
                        <a:t>Score</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solidFill>
                            <a:schemeClr val="tx1"/>
                          </a:solidFill>
                        </a:rPr>
                        <a:t>Feedback</a:t>
                      </a:r>
                    </a:p>
                  </a:txBody>
                  <a:tcPr>
                    <a:gradFill flip="none" rotWithShape="1">
                      <a:gsLst>
                        <a:gs pos="0">
                          <a:srgbClr val="FF8B8B">
                            <a:alpha val="50000"/>
                          </a:srgbClr>
                        </a:gs>
                        <a:gs pos="100000">
                          <a:srgbClr val="FFB3B8">
                            <a:alpha val="60000"/>
                          </a:srgbClr>
                        </a:gs>
                      </a:gsLst>
                      <a:lin ang="18900000" scaled="1"/>
                      <a:tileRect/>
                    </a:gradFill>
                  </a:tcPr>
                </a:tc>
                <a:extLst>
                  <a:ext uri="{0D108BD9-81ED-4DB2-BD59-A6C34878D82A}">
                    <a16:rowId xmlns:a16="http://schemas.microsoft.com/office/drawing/2014/main" val="2680159147"/>
                  </a:ext>
                </a:extLst>
              </a:tr>
              <a:tr h="370840">
                <a:tc>
                  <a:txBody>
                    <a:bodyPr/>
                    <a:lstStyle/>
                    <a:p>
                      <a:pPr algn="r"/>
                      <a:r>
                        <a:rPr lang="en-US" sz="2000" dirty="0"/>
                        <a:t>1. </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Vahid</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87%</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High overall accuracy, quantity, and variety. Make sure to use the Pen Tool—not the Negative Pen Tool beside it.</a:t>
                      </a:r>
                    </a:p>
                  </a:txBody>
                  <a:tcPr>
                    <a:gradFill flip="none" rotWithShape="1">
                      <a:gsLst>
                        <a:gs pos="0">
                          <a:srgbClr val="FF8B8B">
                            <a:alpha val="50000"/>
                          </a:srgbClr>
                        </a:gs>
                        <a:gs pos="100000">
                          <a:srgbClr val="FFB3B8">
                            <a:alpha val="60000"/>
                          </a:srgbClr>
                        </a:gs>
                      </a:gsLst>
                      <a:lin ang="18900000" scaled="1"/>
                      <a:tileRect/>
                    </a:gradFill>
                  </a:tcPr>
                </a:tc>
                <a:extLst>
                  <a:ext uri="{0D108BD9-81ED-4DB2-BD59-A6C34878D82A}">
                    <a16:rowId xmlns:a16="http://schemas.microsoft.com/office/drawing/2014/main" val="2142755711"/>
                  </a:ext>
                </a:extLst>
              </a:tr>
              <a:tr h="370840">
                <a:tc>
                  <a:txBody>
                    <a:bodyPr/>
                    <a:lstStyle/>
                    <a:p>
                      <a:pPr algn="r"/>
                      <a:r>
                        <a:rPr lang="en-US" sz="2000" dirty="0"/>
                        <a:t>2. </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Nader</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70%</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High quantity and variety, and creative intuition using annotation layers (uniquely colored labels).</a:t>
                      </a:r>
                    </a:p>
                  </a:txBody>
                  <a:tcPr>
                    <a:gradFill flip="none" rotWithShape="1">
                      <a:gsLst>
                        <a:gs pos="0">
                          <a:srgbClr val="FF8B8B">
                            <a:alpha val="50000"/>
                          </a:srgbClr>
                        </a:gs>
                        <a:gs pos="100000">
                          <a:srgbClr val="FFB3B8">
                            <a:alpha val="60000"/>
                          </a:srgbClr>
                        </a:gs>
                      </a:gsLst>
                      <a:lin ang="18900000" scaled="1"/>
                      <a:tileRect/>
                    </a:gradFill>
                  </a:tcPr>
                </a:tc>
                <a:extLst>
                  <a:ext uri="{0D108BD9-81ED-4DB2-BD59-A6C34878D82A}">
                    <a16:rowId xmlns:a16="http://schemas.microsoft.com/office/drawing/2014/main" val="466217594"/>
                  </a:ext>
                </a:extLst>
              </a:tr>
              <a:tr h="370840">
                <a:tc>
                  <a:txBody>
                    <a:bodyPr/>
                    <a:lstStyle/>
                    <a:p>
                      <a:pPr algn="r"/>
                      <a:r>
                        <a:rPr lang="en-US" sz="2000" dirty="0"/>
                        <a:t>3.</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AVERAGE (All)</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68%</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Need better understanding of inflammation and normal cells. Do not forget at least one easy annotation for a purely background region.</a:t>
                      </a:r>
                    </a:p>
                  </a:txBody>
                  <a:tcPr>
                    <a:gradFill flip="none" rotWithShape="1">
                      <a:gsLst>
                        <a:gs pos="0">
                          <a:srgbClr val="FF8B8B">
                            <a:alpha val="50000"/>
                          </a:srgbClr>
                        </a:gs>
                        <a:gs pos="100000">
                          <a:srgbClr val="FFB3B8">
                            <a:alpha val="60000"/>
                          </a:srgbClr>
                        </a:gs>
                      </a:gsLst>
                      <a:lin ang="18900000" scaled="1"/>
                      <a:tileRect/>
                    </a:gradFill>
                  </a:tcPr>
                </a:tc>
                <a:extLst>
                  <a:ext uri="{0D108BD9-81ED-4DB2-BD59-A6C34878D82A}">
                    <a16:rowId xmlns:a16="http://schemas.microsoft.com/office/drawing/2014/main" val="4032480979"/>
                  </a:ext>
                </a:extLst>
              </a:tr>
              <a:tr h="370840">
                <a:tc>
                  <a:txBody>
                    <a:bodyPr/>
                    <a:lstStyle/>
                    <a:p>
                      <a:pPr algn="r"/>
                      <a:r>
                        <a:rPr lang="en-US" sz="2000" dirty="0"/>
                        <a:t>4. </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Nabila</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64%</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High carcinogen accuracy but needs work on other features.</a:t>
                      </a:r>
                    </a:p>
                  </a:txBody>
                  <a:tcPr>
                    <a:gradFill flip="none" rotWithShape="1">
                      <a:gsLst>
                        <a:gs pos="0">
                          <a:srgbClr val="FF8B8B">
                            <a:alpha val="50000"/>
                          </a:srgbClr>
                        </a:gs>
                        <a:gs pos="100000">
                          <a:srgbClr val="FFB3B8">
                            <a:alpha val="60000"/>
                          </a:srgbClr>
                        </a:gs>
                      </a:gsLst>
                      <a:lin ang="18900000" scaled="1"/>
                      <a:tileRect/>
                    </a:gradFill>
                  </a:tcPr>
                </a:tc>
                <a:extLst>
                  <a:ext uri="{0D108BD9-81ED-4DB2-BD59-A6C34878D82A}">
                    <a16:rowId xmlns:a16="http://schemas.microsoft.com/office/drawing/2014/main" val="3879684807"/>
                  </a:ext>
                </a:extLst>
              </a:tr>
              <a:tr h="370840">
                <a:tc>
                  <a:txBody>
                    <a:bodyPr/>
                    <a:lstStyle/>
                    <a:p>
                      <a:pPr algn="r"/>
                      <a:r>
                        <a:rPr lang="en-US" sz="2000" dirty="0"/>
                        <a:t>5. </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Nikita</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49%</a:t>
                      </a:r>
                    </a:p>
                  </a:txBody>
                  <a:tcPr>
                    <a:gradFill flip="none" rotWithShape="1">
                      <a:gsLst>
                        <a:gs pos="0">
                          <a:srgbClr val="FF8B8B">
                            <a:alpha val="50000"/>
                          </a:srgbClr>
                        </a:gs>
                        <a:gs pos="100000">
                          <a:srgbClr val="FFB3B8">
                            <a:alpha val="60000"/>
                          </a:srgbClr>
                        </a:gs>
                      </a:gsLst>
                      <a:lin ang="18900000" scaled="1"/>
                      <a:tileRect/>
                    </a:gradFill>
                  </a:tcPr>
                </a:tc>
                <a:tc>
                  <a:txBody>
                    <a:bodyPr/>
                    <a:lstStyle/>
                    <a:p>
                      <a:pPr algn="ctr"/>
                      <a:r>
                        <a:rPr lang="en-US" sz="2000" dirty="0"/>
                        <a:t>Excellent accuracy but needs more variety. Cannot skip the main features of a sample.</a:t>
                      </a:r>
                    </a:p>
                  </a:txBody>
                  <a:tcPr>
                    <a:gradFill flip="none" rotWithShape="1">
                      <a:gsLst>
                        <a:gs pos="0">
                          <a:srgbClr val="FF8B8B">
                            <a:alpha val="50000"/>
                          </a:srgbClr>
                        </a:gs>
                        <a:gs pos="100000">
                          <a:srgbClr val="FFB3B8">
                            <a:alpha val="60000"/>
                          </a:srgbClr>
                        </a:gs>
                      </a:gsLst>
                      <a:lin ang="18900000" scaled="1"/>
                      <a:tileRect/>
                    </a:gradFill>
                  </a:tcPr>
                </a:tc>
                <a:extLst>
                  <a:ext uri="{0D108BD9-81ED-4DB2-BD59-A6C34878D82A}">
                    <a16:rowId xmlns:a16="http://schemas.microsoft.com/office/drawing/2014/main" val="1094717627"/>
                  </a:ext>
                </a:extLst>
              </a:tr>
            </a:tbl>
          </a:graphicData>
        </a:graphic>
      </p:graphicFrame>
    </p:spTree>
    <p:extLst>
      <p:ext uri="{BB962C8B-B14F-4D97-AF65-F5344CB8AC3E}">
        <p14:creationId xmlns:p14="http://schemas.microsoft.com/office/powerpoint/2010/main" val="126745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09A38853-A18D-49AC-AC31-8B7165FC338C}"/>
              </a:ext>
            </a:extLst>
          </p:cNvPr>
          <p:cNvPicPr>
            <a:picLocks noChangeAspect="1"/>
          </p:cNvPicPr>
          <p:nvPr/>
        </p:nvPicPr>
        <p:blipFill rotWithShape="1">
          <a:blip r:embed="rId3">
            <a:extLst>
              <a:ext uri="{28A0092B-C50C-407E-A947-70E740481C1C}">
                <a14:useLocalDpi xmlns:a14="http://schemas.microsoft.com/office/drawing/2010/main" val="0"/>
              </a:ext>
            </a:extLst>
          </a:blip>
          <a:srcRect r="1039"/>
          <a:stretch/>
        </p:blipFill>
        <p:spPr>
          <a:xfrm>
            <a:off x="3340523" y="487679"/>
            <a:ext cx="5803478" cy="6109641"/>
          </a:xfrm>
          <a:prstGeom prst="rect">
            <a:avLst/>
          </a:prstGeom>
        </p:spPr>
      </p:pic>
      <p:sp>
        <p:nvSpPr>
          <p:cNvPr id="4" name="Text Box 3">
            <a:extLst>
              <a:ext uri="{FF2B5EF4-FFF2-40B4-BE49-F238E27FC236}">
                <a16:creationId xmlns:a16="http://schemas.microsoft.com/office/drawing/2014/main" id="{123B5B16-08EC-44EF-A775-B5614A3912DA}"/>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Annotation Test</a:t>
            </a:r>
          </a:p>
        </p:txBody>
      </p:sp>
      <p:sp>
        <p:nvSpPr>
          <p:cNvPr id="10" name="Subtitle 2">
            <a:extLst>
              <a:ext uri="{FF2B5EF4-FFF2-40B4-BE49-F238E27FC236}">
                <a16:creationId xmlns:a16="http://schemas.microsoft.com/office/drawing/2014/main" id="{F804DD46-F2FB-4DBE-ACBA-FE50711EA847}"/>
              </a:ext>
            </a:extLst>
          </p:cNvPr>
          <p:cNvSpPr txBox="1">
            <a:spLocks/>
          </p:cNvSpPr>
          <p:nvPr/>
        </p:nvSpPr>
        <p:spPr>
          <a:xfrm>
            <a:off x="145094" y="671364"/>
            <a:ext cx="6858000" cy="2986235"/>
          </a:xfrm>
        </p:spPr>
        <p:txBody>
          <a:bodyPr/>
          <a:lstStyle>
            <a:lvl1pPr marL="0" indent="0" algn="ctr" defTabSz="457200" rtl="0" eaLnBrk="1" latinLnBrk="0" hangingPunct="1">
              <a:spcBef>
                <a:spcPct val="20000"/>
              </a:spcBef>
              <a:buFont typeface="Arial"/>
              <a:buNone/>
              <a:defRPr sz="1800" kern="1200">
                <a:solidFill>
                  <a:schemeClr val="tx1"/>
                </a:solidFill>
                <a:latin typeface="+mn-lt"/>
                <a:ea typeface="+mn-ea"/>
                <a:cs typeface="+mn-cs"/>
              </a:defRPr>
            </a:lvl1pPr>
            <a:lvl2pPr marL="342900" indent="0" algn="ctr" defTabSz="457200" rtl="0" eaLnBrk="1" latinLnBrk="0" hangingPunct="1">
              <a:spcBef>
                <a:spcPct val="20000"/>
              </a:spcBef>
              <a:buFont typeface="Arial"/>
              <a:buNone/>
              <a:defRPr sz="1500" kern="1200">
                <a:solidFill>
                  <a:schemeClr val="tx1"/>
                </a:solidFill>
                <a:latin typeface="+mn-lt"/>
                <a:ea typeface="+mn-ea"/>
                <a:cs typeface="+mn-cs"/>
              </a:defRPr>
            </a:lvl2pPr>
            <a:lvl3pPr marL="685800" indent="0" algn="ctr" defTabSz="457200" rtl="0" eaLnBrk="1" latinLnBrk="0" hangingPunct="1">
              <a:spcBef>
                <a:spcPct val="20000"/>
              </a:spcBef>
              <a:buFont typeface="Arial"/>
              <a:buNone/>
              <a:defRPr sz="1350" kern="1200">
                <a:solidFill>
                  <a:schemeClr val="tx1"/>
                </a:solidFill>
                <a:latin typeface="+mn-lt"/>
                <a:ea typeface="+mn-ea"/>
                <a:cs typeface="+mn-cs"/>
              </a:defRPr>
            </a:lvl3pPr>
            <a:lvl4pPr marL="1028700" indent="0" algn="ctr" defTabSz="457200" rtl="0" eaLnBrk="1" latinLnBrk="0" hangingPunct="1">
              <a:spcBef>
                <a:spcPct val="20000"/>
              </a:spcBef>
              <a:buFont typeface="Arial"/>
              <a:buNone/>
              <a:defRPr sz="1200" kern="1200">
                <a:solidFill>
                  <a:schemeClr val="tx1"/>
                </a:solidFill>
                <a:latin typeface="+mn-lt"/>
                <a:ea typeface="+mn-ea"/>
                <a:cs typeface="+mn-cs"/>
              </a:defRPr>
            </a:lvl4pPr>
            <a:lvl5pPr marL="1371600" indent="0" algn="ctr" defTabSz="457200" rtl="0" eaLnBrk="1" latinLnBrk="0" hangingPunct="1">
              <a:spcBef>
                <a:spcPct val="20000"/>
              </a:spcBef>
              <a:buFont typeface="Arial"/>
              <a:buNone/>
              <a:defRPr sz="1200" kern="1200">
                <a:solidFill>
                  <a:schemeClr val="tx1"/>
                </a:solidFill>
                <a:latin typeface="+mn-lt"/>
                <a:ea typeface="+mn-ea"/>
                <a:cs typeface="+mn-cs"/>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pPr algn="l"/>
            <a:r>
              <a:rPr lang="en-US" sz="2000" b="1" i="0" dirty="0">
                <a:solidFill>
                  <a:srgbClr val="222222"/>
                </a:solidFill>
                <a:effectLst/>
              </a:rPr>
              <a:t>This is an informal test</a:t>
            </a:r>
          </a:p>
          <a:p>
            <a:pPr algn="l"/>
            <a:r>
              <a:rPr lang="en-US" sz="2000" b="1" i="0" dirty="0">
                <a:solidFill>
                  <a:srgbClr val="222222"/>
                </a:solidFill>
                <a:effectLst/>
              </a:rPr>
              <a:t>to see how ambiguous</a:t>
            </a:r>
          </a:p>
          <a:p>
            <a:pPr algn="l"/>
            <a:r>
              <a:rPr lang="en-US" sz="2000" b="1" dirty="0">
                <a:solidFill>
                  <a:srgbClr val="222222"/>
                </a:solidFill>
              </a:rPr>
              <a:t>breast tumor</a:t>
            </a:r>
            <a:r>
              <a:rPr lang="en-US" sz="2000" b="1" i="0" dirty="0">
                <a:solidFill>
                  <a:srgbClr val="222222"/>
                </a:solidFill>
                <a:effectLst/>
              </a:rPr>
              <a:t> regions are</a:t>
            </a:r>
          </a:p>
          <a:p>
            <a:pPr algn="l"/>
            <a:r>
              <a:rPr lang="en-US" sz="2000" b="1" i="0" dirty="0">
                <a:solidFill>
                  <a:srgbClr val="222222"/>
                </a:solidFill>
                <a:effectLst/>
              </a:rPr>
              <a:t>to inexperienced annotators.</a:t>
            </a:r>
            <a:endParaRPr lang="en-US" sz="2000" b="1" dirty="0"/>
          </a:p>
          <a:p>
            <a:pPr algn="l"/>
            <a:r>
              <a:rPr lang="en-US" sz="2000" b="1" dirty="0"/>
              <a:t>Winner takes home a free</a:t>
            </a:r>
          </a:p>
          <a:p>
            <a:pPr algn="l"/>
            <a:r>
              <a:rPr lang="en-US" sz="2000" b="1" dirty="0"/>
              <a:t>lunch…</a:t>
            </a:r>
          </a:p>
          <a:p>
            <a:pPr algn="l"/>
            <a:br>
              <a:rPr lang="en-US" sz="2000" b="1" i="0" dirty="0">
                <a:solidFill>
                  <a:srgbClr val="222222"/>
                </a:solidFill>
                <a:effectLst/>
              </a:rPr>
            </a:br>
            <a:br>
              <a:rPr lang="en-US" sz="2000" b="1" i="0" dirty="0">
                <a:solidFill>
                  <a:srgbClr val="222222"/>
                </a:solidFill>
                <a:effectLst/>
              </a:rPr>
            </a:br>
            <a:endParaRPr lang="en-US" sz="2000" b="1" dirty="0"/>
          </a:p>
        </p:txBody>
      </p:sp>
      <p:sp>
        <p:nvSpPr>
          <p:cNvPr id="14" name="Subtitle 2">
            <a:extLst>
              <a:ext uri="{FF2B5EF4-FFF2-40B4-BE49-F238E27FC236}">
                <a16:creationId xmlns:a16="http://schemas.microsoft.com/office/drawing/2014/main" id="{FE5C22B7-A03D-487A-AB95-5C59AC62766E}"/>
              </a:ext>
            </a:extLst>
          </p:cNvPr>
          <p:cNvSpPr txBox="1">
            <a:spLocks/>
          </p:cNvSpPr>
          <p:nvPr/>
        </p:nvSpPr>
        <p:spPr>
          <a:xfrm>
            <a:off x="7521254" y="488485"/>
            <a:ext cx="2242506" cy="801836"/>
          </a:xfrm>
        </p:spPr>
        <p:txBody>
          <a:bodyPr/>
          <a:lstStyle>
            <a:lvl1pPr marL="0" indent="0" algn="ctr" defTabSz="457200" rtl="0" eaLnBrk="1" latinLnBrk="0" hangingPunct="1">
              <a:spcBef>
                <a:spcPct val="20000"/>
              </a:spcBef>
              <a:buFont typeface="Arial"/>
              <a:buNone/>
              <a:defRPr sz="1800" kern="1200">
                <a:solidFill>
                  <a:schemeClr val="tx1"/>
                </a:solidFill>
                <a:latin typeface="+mn-lt"/>
                <a:ea typeface="+mn-ea"/>
                <a:cs typeface="+mn-cs"/>
              </a:defRPr>
            </a:lvl1pPr>
            <a:lvl2pPr marL="342900" indent="0" algn="ctr" defTabSz="457200" rtl="0" eaLnBrk="1" latinLnBrk="0" hangingPunct="1">
              <a:spcBef>
                <a:spcPct val="20000"/>
              </a:spcBef>
              <a:buFont typeface="Arial"/>
              <a:buNone/>
              <a:defRPr sz="1500" kern="1200">
                <a:solidFill>
                  <a:schemeClr val="tx1"/>
                </a:solidFill>
                <a:latin typeface="+mn-lt"/>
                <a:ea typeface="+mn-ea"/>
                <a:cs typeface="+mn-cs"/>
              </a:defRPr>
            </a:lvl2pPr>
            <a:lvl3pPr marL="685800" indent="0" algn="ctr" defTabSz="457200" rtl="0" eaLnBrk="1" latinLnBrk="0" hangingPunct="1">
              <a:spcBef>
                <a:spcPct val="20000"/>
              </a:spcBef>
              <a:buFont typeface="Arial"/>
              <a:buNone/>
              <a:defRPr sz="1350" kern="1200">
                <a:solidFill>
                  <a:schemeClr val="tx1"/>
                </a:solidFill>
                <a:latin typeface="+mn-lt"/>
                <a:ea typeface="+mn-ea"/>
                <a:cs typeface="+mn-cs"/>
              </a:defRPr>
            </a:lvl3pPr>
            <a:lvl4pPr marL="1028700" indent="0" algn="ctr" defTabSz="457200" rtl="0" eaLnBrk="1" latinLnBrk="0" hangingPunct="1">
              <a:spcBef>
                <a:spcPct val="20000"/>
              </a:spcBef>
              <a:buFont typeface="Arial"/>
              <a:buNone/>
              <a:defRPr sz="1200" kern="1200">
                <a:solidFill>
                  <a:schemeClr val="tx1"/>
                </a:solidFill>
                <a:latin typeface="+mn-lt"/>
                <a:ea typeface="+mn-ea"/>
                <a:cs typeface="+mn-cs"/>
              </a:defRPr>
            </a:lvl4pPr>
            <a:lvl5pPr marL="1371600" indent="0" algn="ctr" defTabSz="457200" rtl="0" eaLnBrk="1" latinLnBrk="0" hangingPunct="1">
              <a:spcBef>
                <a:spcPct val="20000"/>
              </a:spcBef>
              <a:buFont typeface="Arial"/>
              <a:buNone/>
              <a:defRPr sz="1200" kern="1200">
                <a:solidFill>
                  <a:schemeClr val="tx1"/>
                </a:solidFill>
                <a:latin typeface="+mn-lt"/>
                <a:ea typeface="+mn-ea"/>
                <a:cs typeface="+mn-cs"/>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pPr algn="l"/>
            <a:r>
              <a:rPr lang="en-US" sz="1500" b="1" i="0" dirty="0">
                <a:solidFill>
                  <a:srgbClr val="222222"/>
                </a:solidFill>
                <a:effectLst/>
              </a:rPr>
              <a:t>The Slide Sample</a:t>
            </a:r>
            <a:endParaRPr lang="en-US" sz="1500" b="1" dirty="0"/>
          </a:p>
          <a:p>
            <a:pPr algn="l"/>
            <a:br>
              <a:rPr lang="en-US" sz="1500" b="1" i="0" dirty="0">
                <a:solidFill>
                  <a:srgbClr val="222222"/>
                </a:solidFill>
                <a:effectLst/>
              </a:rPr>
            </a:br>
            <a:br>
              <a:rPr lang="en-US" sz="1500" b="1" i="0" dirty="0">
                <a:solidFill>
                  <a:srgbClr val="222222"/>
                </a:solidFill>
                <a:effectLst/>
              </a:rPr>
            </a:br>
            <a:endParaRPr lang="en-US" sz="1500" b="1" dirty="0"/>
          </a:p>
        </p:txBody>
      </p:sp>
      <p:sp>
        <p:nvSpPr>
          <p:cNvPr id="15" name="Subtitle 2">
            <a:extLst>
              <a:ext uri="{FF2B5EF4-FFF2-40B4-BE49-F238E27FC236}">
                <a16:creationId xmlns:a16="http://schemas.microsoft.com/office/drawing/2014/main" id="{26ECDA21-1E27-419C-B6B8-A2076B30CD28}"/>
              </a:ext>
            </a:extLst>
          </p:cNvPr>
          <p:cNvSpPr txBox="1">
            <a:spLocks/>
          </p:cNvSpPr>
          <p:nvPr/>
        </p:nvSpPr>
        <p:spPr>
          <a:xfrm>
            <a:off x="191578" y="3361537"/>
            <a:ext cx="6858000" cy="1655762"/>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b="1" dirty="0"/>
              <a:t>Annotators</a:t>
            </a:r>
          </a:p>
          <a:p>
            <a:pPr marL="285750" indent="-285750">
              <a:buFont typeface="Arial" panose="020B0604020202020204" pitchFamily="34" charset="0"/>
              <a:buChar char="•"/>
            </a:pPr>
            <a:r>
              <a:rPr lang="en-US" sz="2000" b="1" dirty="0"/>
              <a:t>Nabila</a:t>
            </a:r>
          </a:p>
          <a:p>
            <a:pPr marL="285750" indent="-285750">
              <a:buFont typeface="Arial" panose="020B0604020202020204" pitchFamily="34" charset="0"/>
              <a:buChar char="•"/>
            </a:pPr>
            <a:r>
              <a:rPr lang="en-US" sz="2000" b="1" dirty="0"/>
              <a:t>Nader</a:t>
            </a:r>
          </a:p>
          <a:p>
            <a:pPr marL="285750" indent="-285750">
              <a:buFont typeface="Arial" panose="020B0604020202020204" pitchFamily="34" charset="0"/>
              <a:buChar char="•"/>
            </a:pPr>
            <a:r>
              <a:rPr lang="en-US" sz="2000" b="1" dirty="0"/>
              <a:t>Nikita</a:t>
            </a:r>
          </a:p>
          <a:p>
            <a:pPr marL="285750" indent="-285750">
              <a:buFont typeface="Arial" panose="020B0604020202020204" pitchFamily="34" charset="0"/>
              <a:buChar char="•"/>
            </a:pPr>
            <a:r>
              <a:rPr lang="en-US" sz="2000" b="1" dirty="0"/>
              <a:t>Vahid</a:t>
            </a:r>
          </a:p>
          <a:p>
            <a:pPr marL="285750" indent="-285750">
              <a:buFont typeface="Arial" panose="020B0604020202020204" pitchFamily="34" charset="0"/>
              <a:buChar char="•"/>
            </a:pPr>
            <a:endParaRPr lang="en-US" sz="2000" b="1" dirty="0"/>
          </a:p>
        </p:txBody>
      </p:sp>
    </p:spTree>
    <p:extLst>
      <p:ext uri="{BB962C8B-B14F-4D97-AF65-F5344CB8AC3E}">
        <p14:creationId xmlns:p14="http://schemas.microsoft.com/office/powerpoint/2010/main" val="22244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solidFill>
                  <a:prstClr val="black"/>
                </a:solidFill>
              </a:rPr>
              <a:t>Tumor Annotations</a:t>
            </a:r>
          </a:p>
        </p:txBody>
      </p:sp>
      <p:sp>
        <p:nvSpPr>
          <p:cNvPr id="9" name="Text Placeholder 2">
            <a:extLst>
              <a:ext uri="{FF2B5EF4-FFF2-40B4-BE49-F238E27FC236}">
                <a16:creationId xmlns:a16="http://schemas.microsoft.com/office/drawing/2014/main" id="{0EDE0658-C1B3-4157-97A4-D22E34E44798}"/>
              </a:ext>
            </a:extLst>
          </p:cNvPr>
          <p:cNvSpPr txBox="1">
            <a:spLocks/>
          </p:cNvSpPr>
          <p:nvPr/>
        </p:nvSpPr>
        <p:spPr>
          <a:xfrm>
            <a:off x="1332602" y="4426924"/>
            <a:ext cx="6780807" cy="2060992"/>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Non-Cancerous</a:t>
            </a:r>
          </a:p>
          <a:p>
            <a:pPr algn="ctr"/>
            <a:r>
              <a:rPr lang="en-US" sz="2000" dirty="0"/>
              <a:t>Normal cells: norm</a:t>
            </a:r>
          </a:p>
          <a:p>
            <a:pPr algn="ctr"/>
            <a:r>
              <a:rPr lang="en-US" sz="2000" dirty="0"/>
              <a:t>Background (stroma): </a:t>
            </a:r>
            <a:r>
              <a:rPr lang="en-US" sz="2000" dirty="0" err="1"/>
              <a:t>bckg</a:t>
            </a:r>
            <a:endParaRPr lang="en-US" sz="2000" dirty="0"/>
          </a:p>
          <a:p>
            <a:pPr algn="ctr"/>
            <a:r>
              <a:rPr lang="en-US" sz="2000" dirty="0"/>
              <a:t>Artifact (e.g. grease stain, stitches): </a:t>
            </a:r>
            <a:r>
              <a:rPr lang="en-US" sz="2000" dirty="0" err="1"/>
              <a:t>artf</a:t>
            </a:r>
            <a:endParaRPr lang="en-US" sz="2000" dirty="0"/>
          </a:p>
          <a:p>
            <a:pPr algn="ctr"/>
            <a:r>
              <a:rPr lang="en-US" sz="2000" dirty="0"/>
              <a:t>Indistinguishable tissue: null</a:t>
            </a:r>
          </a:p>
        </p:txBody>
      </p:sp>
      <p:sp>
        <p:nvSpPr>
          <p:cNvPr id="10" name="Text Placeholder 2">
            <a:extLst>
              <a:ext uri="{FF2B5EF4-FFF2-40B4-BE49-F238E27FC236}">
                <a16:creationId xmlns:a16="http://schemas.microsoft.com/office/drawing/2014/main" id="{8AAB1E8E-6854-4749-AB18-21227A72F1FF}"/>
              </a:ext>
            </a:extLst>
          </p:cNvPr>
          <p:cNvSpPr txBox="1">
            <a:spLocks/>
          </p:cNvSpPr>
          <p:nvPr/>
        </p:nvSpPr>
        <p:spPr>
          <a:xfrm>
            <a:off x="2252617" y="708800"/>
            <a:ext cx="4864813" cy="1500187"/>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Cancerous</a:t>
            </a:r>
          </a:p>
          <a:p>
            <a:pPr algn="ctr"/>
            <a:r>
              <a:rPr lang="en-US" sz="2000" dirty="0"/>
              <a:t>Ductal carcinoma in situ (DCIS): </a:t>
            </a:r>
            <a:r>
              <a:rPr lang="en-US" sz="2000" dirty="0" err="1"/>
              <a:t>dcis</a:t>
            </a:r>
            <a:endParaRPr lang="en-US" sz="2000" dirty="0"/>
          </a:p>
          <a:p>
            <a:pPr algn="ctr"/>
            <a:r>
              <a:rPr lang="en-US" sz="2000" dirty="0"/>
              <a:t>Invasive ductal carcinoma (IDC): </a:t>
            </a:r>
            <a:r>
              <a:rPr lang="en-US" sz="2000" dirty="0" err="1"/>
              <a:t>indc</a:t>
            </a:r>
            <a:endParaRPr lang="en-US" sz="2000" dirty="0"/>
          </a:p>
          <a:p>
            <a:endParaRPr lang="en-US" sz="2000" dirty="0"/>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12" name="Text Placeholder 2">
            <a:extLst>
              <a:ext uri="{FF2B5EF4-FFF2-40B4-BE49-F238E27FC236}">
                <a16:creationId xmlns:a16="http://schemas.microsoft.com/office/drawing/2014/main" id="{490AF57B-842A-43B3-B8BA-98BA8F67565D}"/>
              </a:ext>
            </a:extLst>
          </p:cNvPr>
          <p:cNvSpPr txBox="1">
            <a:spLocks/>
          </p:cNvSpPr>
          <p:nvPr/>
        </p:nvSpPr>
        <p:spPr>
          <a:xfrm>
            <a:off x="2286384" y="2365731"/>
            <a:ext cx="4808306" cy="1863043"/>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Carcinogenic Signs</a:t>
            </a:r>
          </a:p>
          <a:p>
            <a:pPr algn="ctr"/>
            <a:r>
              <a:rPr lang="en-US" sz="2000" dirty="0"/>
              <a:t>Non-neoplastic feature: </a:t>
            </a:r>
            <a:r>
              <a:rPr lang="en-US" sz="2000" dirty="0" err="1"/>
              <a:t>nneo</a:t>
            </a:r>
            <a:endParaRPr lang="en-US" sz="2000" dirty="0"/>
          </a:p>
          <a:p>
            <a:pPr algn="ctr"/>
            <a:r>
              <a:rPr lang="en-US" sz="2000" dirty="0"/>
              <a:t>Inflammation: </a:t>
            </a:r>
            <a:r>
              <a:rPr lang="en-US" sz="2000" dirty="0" err="1"/>
              <a:t>infl</a:t>
            </a:r>
            <a:endParaRPr lang="en-US" sz="2000" dirty="0"/>
          </a:p>
          <a:p>
            <a:pPr algn="ctr"/>
            <a:r>
              <a:rPr lang="en-US" sz="2000" dirty="0"/>
              <a:t>Suspected carcinogen: susp</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266945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solidFill>
                  <a:prstClr val="black"/>
                </a:solidFill>
              </a:rPr>
              <a:t>Information &amp; Resources</a:t>
            </a:r>
          </a:p>
        </p:txBody>
      </p:sp>
      <p:sp>
        <p:nvSpPr>
          <p:cNvPr id="10" name="Text Placeholder 2">
            <a:extLst>
              <a:ext uri="{FF2B5EF4-FFF2-40B4-BE49-F238E27FC236}">
                <a16:creationId xmlns:a16="http://schemas.microsoft.com/office/drawing/2014/main" id="{8AAB1E8E-6854-4749-AB18-21227A72F1FF}"/>
              </a:ext>
            </a:extLst>
          </p:cNvPr>
          <p:cNvSpPr txBox="1">
            <a:spLocks/>
          </p:cNvSpPr>
          <p:nvPr/>
        </p:nvSpPr>
        <p:spPr>
          <a:xfrm>
            <a:off x="2079897" y="1440320"/>
            <a:ext cx="4864813" cy="3629520"/>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lgn="ctr"/>
            <a:r>
              <a:rPr lang="en-US" b="1" dirty="0"/>
              <a:t>Provided Information</a:t>
            </a:r>
          </a:p>
          <a:p>
            <a:r>
              <a:rPr lang="en-US" sz="2000" dirty="0">
                <a:hlinkClick r:id="rId2"/>
              </a:rPr>
              <a:t>https://www.isip.piconepress.com/tmp/dpath/</a:t>
            </a:r>
            <a:endParaRPr lang="en-US" sz="2000" dirty="0"/>
          </a:p>
          <a:p>
            <a:r>
              <a:rPr lang="en-US" sz="2000" dirty="0">
                <a:hlinkClick r:id="rId3"/>
              </a:rPr>
              <a:t>https://www.isip.piconepress.com/publications/presentations_misc/2020/nedc/weekly_20200619/</a:t>
            </a:r>
            <a:endParaRPr lang="en-US" sz="2000" dirty="0"/>
          </a:p>
          <a:p>
            <a:endParaRPr lang="en-US" sz="2000" dirty="0"/>
          </a:p>
          <a:p>
            <a:pPr algn="ctr"/>
            <a:r>
              <a:rPr lang="en-US" b="1" dirty="0"/>
              <a:t>Additional Resources</a:t>
            </a:r>
          </a:p>
          <a:p>
            <a:r>
              <a:rPr lang="en-US" sz="2000" dirty="0">
                <a:hlinkClick r:id="rId4"/>
              </a:rPr>
              <a:t>https://www.dropbox.com/sh/hysm07jg0m9orss/AAApCLS4Y_bNxYnJa93xOig8a?dl=0</a:t>
            </a:r>
            <a:endParaRPr lang="en-US" sz="2000" dirty="0"/>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410019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Nabila’s Annotation</a:t>
            </a:r>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pic>
        <p:nvPicPr>
          <p:cNvPr id="15" name="Picture 14" descr="A close up of a map&#10;&#10;Description automatically generated">
            <a:extLst>
              <a:ext uri="{FF2B5EF4-FFF2-40B4-BE49-F238E27FC236}">
                <a16:creationId xmlns:a16="http://schemas.microsoft.com/office/drawing/2014/main" id="{54BCF1F4-8A3B-4BE7-9B28-985374D5E67A}"/>
              </a:ext>
            </a:extLst>
          </p:cNvPr>
          <p:cNvPicPr>
            <a:picLocks noChangeAspect="1"/>
          </p:cNvPicPr>
          <p:nvPr/>
        </p:nvPicPr>
        <p:blipFill rotWithShape="1">
          <a:blip r:embed="rId2">
            <a:extLst>
              <a:ext uri="{28A0092B-C50C-407E-A947-70E740481C1C}">
                <a14:useLocalDpi xmlns:a14="http://schemas.microsoft.com/office/drawing/2010/main" val="0"/>
              </a:ext>
            </a:extLst>
          </a:blip>
          <a:srcRect r="1951"/>
          <a:stretch/>
        </p:blipFill>
        <p:spPr>
          <a:xfrm>
            <a:off x="0" y="487926"/>
            <a:ext cx="6156960" cy="6145630"/>
          </a:xfrm>
          <a:prstGeom prst="rect">
            <a:avLst/>
          </a:prstGeom>
        </p:spPr>
      </p:pic>
      <p:sp>
        <p:nvSpPr>
          <p:cNvPr id="20" name="Text Placeholder 4">
            <a:extLst>
              <a:ext uri="{FF2B5EF4-FFF2-40B4-BE49-F238E27FC236}">
                <a16:creationId xmlns:a16="http://schemas.microsoft.com/office/drawing/2014/main" id="{743AFC72-C71A-4B8F-8407-8446C0009FCB}"/>
              </a:ext>
            </a:extLst>
          </p:cNvPr>
          <p:cNvSpPr txBox="1">
            <a:spLocks/>
          </p:cNvSpPr>
          <p:nvPr/>
        </p:nvSpPr>
        <p:spPr>
          <a:xfrm>
            <a:off x="6211800" y="878986"/>
            <a:ext cx="2942360" cy="58672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a:t>Scoring—</a:t>
            </a:r>
          </a:p>
          <a:p>
            <a:r>
              <a:rPr lang="en-US" sz="2000" b="1" dirty="0"/>
              <a:t>[X = 5 annotations]</a:t>
            </a:r>
            <a:br>
              <a:rPr lang="en-US" sz="2000" b="1" dirty="0"/>
            </a:br>
            <a:r>
              <a:rPr lang="en-US" sz="2000" b="1" dirty="0"/>
              <a:t>[Y = 4 labels]</a:t>
            </a:r>
          </a:p>
          <a:p>
            <a:br>
              <a:rPr lang="en-US" sz="1600" b="1" dirty="0"/>
            </a:br>
            <a:r>
              <a:rPr lang="en-US" sz="2000" dirty="0"/>
              <a:t>1). norm	—	n/a</a:t>
            </a:r>
          </a:p>
          <a:p>
            <a:r>
              <a:rPr lang="en-US" sz="2000" b="1" dirty="0"/>
              <a:t>2). </a:t>
            </a:r>
            <a:r>
              <a:rPr lang="en-US" sz="2000" b="1" dirty="0" err="1"/>
              <a:t>bckg</a:t>
            </a:r>
            <a:r>
              <a:rPr lang="en-US" sz="2000" b="1" dirty="0"/>
              <a:t>	—	0%, missed</a:t>
            </a:r>
          </a:p>
          <a:p>
            <a:r>
              <a:rPr lang="en-US" sz="2000" dirty="0"/>
              <a:t>3). null	—	n/a</a:t>
            </a:r>
          </a:p>
          <a:p>
            <a:r>
              <a:rPr lang="en-US" sz="2000" dirty="0"/>
              <a:t>4). </a:t>
            </a:r>
            <a:r>
              <a:rPr lang="en-US" sz="2000" dirty="0" err="1"/>
              <a:t>artf</a:t>
            </a:r>
            <a:r>
              <a:rPr lang="en-US" sz="2000" dirty="0"/>
              <a:t>	—	n/a</a:t>
            </a:r>
          </a:p>
          <a:p>
            <a:r>
              <a:rPr lang="en-US" sz="2000" b="1" dirty="0"/>
              <a:t>5). </a:t>
            </a:r>
            <a:r>
              <a:rPr lang="en-US" sz="2000" b="1" dirty="0" err="1"/>
              <a:t>nneo</a:t>
            </a:r>
            <a:r>
              <a:rPr lang="en-US" sz="2000" b="1" dirty="0"/>
              <a:t>	—	100% correct</a:t>
            </a:r>
          </a:p>
          <a:p>
            <a:r>
              <a:rPr lang="en-US" sz="2000" b="1" dirty="0"/>
              <a:t>6). </a:t>
            </a:r>
            <a:r>
              <a:rPr lang="en-US" sz="2000" b="1" dirty="0" err="1"/>
              <a:t>infl</a:t>
            </a:r>
            <a:r>
              <a:rPr lang="en-US" sz="2000" b="1" dirty="0"/>
              <a:t>	—	5% correct</a:t>
            </a:r>
          </a:p>
          <a:p>
            <a:r>
              <a:rPr lang="en-US" sz="2000" b="1" dirty="0"/>
              <a:t>7). susp	—	90% correct</a:t>
            </a:r>
          </a:p>
          <a:p>
            <a:r>
              <a:rPr lang="en-US" sz="2000" b="1" dirty="0"/>
              <a:t>8). </a:t>
            </a:r>
            <a:r>
              <a:rPr lang="en-US" sz="2000" b="1" dirty="0" err="1"/>
              <a:t>dcis</a:t>
            </a:r>
            <a:r>
              <a:rPr lang="en-US" sz="2000" b="1" dirty="0"/>
              <a:t>	—	90% correct</a:t>
            </a:r>
          </a:p>
          <a:p>
            <a:r>
              <a:rPr lang="en-US" sz="2000" dirty="0"/>
              <a:t>9). </a:t>
            </a:r>
            <a:r>
              <a:rPr lang="en-US" sz="2000" dirty="0" err="1">
                <a:cs typeface="Arial" panose="020B0604020202020204" pitchFamily="34" charset="0"/>
              </a:rPr>
              <a:t>indc</a:t>
            </a:r>
            <a:r>
              <a:rPr lang="en-US" sz="2000" dirty="0">
                <a:cs typeface="Arial" panose="020B0604020202020204" pitchFamily="34" charset="0"/>
              </a:rPr>
              <a:t>	—	n/a</a:t>
            </a:r>
          </a:p>
          <a:p>
            <a:r>
              <a:rPr lang="en-US" sz="2000" dirty="0">
                <a:cs typeface="Arial" panose="020B0604020202020204" pitchFamily="34" charset="0"/>
              </a:rPr>
              <a:t>	= </a:t>
            </a:r>
            <a:r>
              <a:rPr lang="en-US" sz="2000" b="0" i="0" dirty="0">
                <a:solidFill>
                  <a:srgbClr val="222222"/>
                </a:solidFill>
                <a:effectLst/>
                <a:cs typeface="Arial" panose="020B0604020202020204" pitchFamily="34" charset="0"/>
              </a:rPr>
              <a:t>57</a:t>
            </a:r>
            <a:r>
              <a:rPr lang="en-US" sz="2000" dirty="0">
                <a:solidFill>
                  <a:srgbClr val="222222"/>
                </a:solidFill>
                <a:cs typeface="Arial" panose="020B0604020202020204" pitchFamily="34" charset="0"/>
              </a:rPr>
              <a:t>% + (X/2)% + Y%</a:t>
            </a:r>
          </a:p>
          <a:p>
            <a:r>
              <a:rPr lang="en-US" sz="2000" dirty="0">
                <a:solidFill>
                  <a:srgbClr val="222222"/>
                </a:solidFill>
                <a:cs typeface="Arial" panose="020B0604020202020204" pitchFamily="34" charset="0"/>
              </a:rPr>
              <a:t> 			= 64% total</a:t>
            </a:r>
            <a:endParaRPr lang="en-US" sz="2000" dirty="0">
              <a:cs typeface="Arial" panose="020B0604020202020204" pitchFamily="34" charset="0"/>
            </a:endParaRPr>
          </a:p>
          <a:p>
            <a:endParaRPr lang="en-US" sz="2000" dirty="0"/>
          </a:p>
          <a:p>
            <a:endParaRPr lang="en-US" sz="2000" dirty="0"/>
          </a:p>
          <a:p>
            <a:endParaRPr lang="en-US" sz="2000" dirty="0"/>
          </a:p>
        </p:txBody>
      </p:sp>
    </p:spTree>
    <p:extLst>
      <p:ext uri="{BB962C8B-B14F-4D97-AF65-F5344CB8AC3E}">
        <p14:creationId xmlns:p14="http://schemas.microsoft.com/office/powerpoint/2010/main" val="320388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8260E5A0-13C9-4413-80F1-B39272569D76}"/>
              </a:ext>
            </a:extLst>
          </p:cNvPr>
          <p:cNvSpPr>
            <a:spLocks noGrp="1"/>
          </p:cNvSpPr>
          <p:nvPr>
            <p:ph type="body" idx="1"/>
          </p:nvPr>
        </p:nvSpPr>
        <p:spPr/>
        <p:txBody>
          <a:bodyPr/>
          <a:lstStyle/>
          <a:p>
            <a:endParaRPr lang="en-US" dirty="0"/>
          </a:p>
        </p:txBody>
      </p:sp>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Nabila’s Annotation: Non-neoplastic</a:t>
            </a:r>
          </a:p>
        </p:txBody>
      </p:sp>
      <p:pic>
        <p:nvPicPr>
          <p:cNvPr id="3" name="Picture 2">
            <a:extLst>
              <a:ext uri="{FF2B5EF4-FFF2-40B4-BE49-F238E27FC236}">
                <a16:creationId xmlns:a16="http://schemas.microsoft.com/office/drawing/2014/main" id="{CDB82BDF-B8ED-43C3-9187-65A2EB92A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7840"/>
            <a:ext cx="9144000" cy="4854236"/>
          </a:xfrm>
          <a:prstGeom prst="rect">
            <a:avLst/>
          </a:prstGeom>
        </p:spPr>
      </p:pic>
      <p:sp>
        <p:nvSpPr>
          <p:cNvPr id="8" name="Text Placeholder 4">
            <a:extLst>
              <a:ext uri="{FF2B5EF4-FFF2-40B4-BE49-F238E27FC236}">
                <a16:creationId xmlns:a16="http://schemas.microsoft.com/office/drawing/2014/main" id="{512C0E1C-6001-449E-AB1C-E3BA6CDD6F19}"/>
              </a:ext>
            </a:extLst>
          </p:cNvPr>
          <p:cNvSpPr txBox="1">
            <a:spLocks/>
          </p:cNvSpPr>
          <p:nvPr/>
        </p:nvSpPr>
        <p:spPr>
          <a:xfrm>
            <a:off x="0" y="568553"/>
            <a:ext cx="6493097"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err="1"/>
              <a:t>nneo</a:t>
            </a:r>
            <a:r>
              <a:rPr lang="en-US" sz="2000" b="1" dirty="0"/>
              <a:t>—100% correct</a:t>
            </a:r>
          </a:p>
          <a:p>
            <a:r>
              <a:rPr lang="en-US" sz="2000" dirty="0"/>
              <a:t>Hyperplasia; inflamed, abnormally shaped lobules. Potentially early onset of DCIS.</a:t>
            </a:r>
          </a:p>
        </p:txBody>
      </p:sp>
    </p:spTree>
    <p:extLst>
      <p:ext uri="{BB962C8B-B14F-4D97-AF65-F5344CB8AC3E}">
        <p14:creationId xmlns:p14="http://schemas.microsoft.com/office/powerpoint/2010/main" val="156389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Nabila’s Annotation: Inflammation</a:t>
            </a:r>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8260E5A0-13C9-4413-80F1-B39272569D76}"/>
              </a:ext>
            </a:extLst>
          </p:cNvPr>
          <p:cNvSpPr>
            <a:spLocks noGrp="1"/>
          </p:cNvSpPr>
          <p:nvPr>
            <p:ph type="body" idx="1"/>
          </p:nvPr>
        </p:nvSpPr>
        <p:spPr>
          <a:xfrm>
            <a:off x="0" y="601604"/>
            <a:ext cx="8371840" cy="888854"/>
          </a:xfrm>
        </p:spPr>
        <p:txBody>
          <a:bodyPr/>
          <a:lstStyle/>
          <a:p>
            <a:r>
              <a:rPr lang="en-US" sz="2000" b="1" dirty="0" err="1"/>
              <a:t>infl</a:t>
            </a:r>
            <a:r>
              <a:rPr lang="en-US" sz="2000" b="1" dirty="0"/>
              <a:t>—5% correct</a:t>
            </a:r>
          </a:p>
          <a:p>
            <a:r>
              <a:rPr lang="en-US" sz="2000" dirty="0"/>
              <a:t>Mislabeled small groupings of lobules; potentially hyperplastic; far right is suspicious and possibly inflamed on the lower right region.</a:t>
            </a:r>
          </a:p>
        </p:txBody>
      </p:sp>
      <p:pic>
        <p:nvPicPr>
          <p:cNvPr id="17" name="Picture 16" descr="A close up of a logo&#10;&#10;Description automatically generated">
            <a:extLst>
              <a:ext uri="{FF2B5EF4-FFF2-40B4-BE49-F238E27FC236}">
                <a16:creationId xmlns:a16="http://schemas.microsoft.com/office/drawing/2014/main" id="{9F12C8AF-FE71-4867-AC1C-8619FA966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860053"/>
            <a:ext cx="8036560" cy="4752581"/>
          </a:xfrm>
          <a:prstGeom prst="rect">
            <a:avLst/>
          </a:prstGeom>
        </p:spPr>
      </p:pic>
    </p:spTree>
    <p:extLst>
      <p:ext uri="{BB962C8B-B14F-4D97-AF65-F5344CB8AC3E}">
        <p14:creationId xmlns:p14="http://schemas.microsoft.com/office/powerpoint/2010/main" val="381931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pic>
        <p:nvPicPr>
          <p:cNvPr id="13" name="Picture 12" descr="A picture containing table, glass&#10;&#10;Description automatically generated">
            <a:extLst>
              <a:ext uri="{FF2B5EF4-FFF2-40B4-BE49-F238E27FC236}">
                <a16:creationId xmlns:a16="http://schemas.microsoft.com/office/drawing/2014/main" id="{62AF44A8-7AE8-4948-AA95-768A4E2C1803}"/>
              </a:ext>
            </a:extLst>
          </p:cNvPr>
          <p:cNvPicPr>
            <a:picLocks noChangeAspect="1"/>
          </p:cNvPicPr>
          <p:nvPr/>
        </p:nvPicPr>
        <p:blipFill rotWithShape="1">
          <a:blip r:embed="rId2">
            <a:extLst>
              <a:ext uri="{28A0092B-C50C-407E-A947-70E740481C1C}">
                <a14:useLocalDpi xmlns:a14="http://schemas.microsoft.com/office/drawing/2010/main" val="0"/>
              </a:ext>
            </a:extLst>
          </a:blip>
          <a:srcRect t="4493"/>
          <a:stretch/>
        </p:blipFill>
        <p:spPr>
          <a:xfrm>
            <a:off x="955041" y="2205189"/>
            <a:ext cx="7172960" cy="4388652"/>
          </a:xfrm>
          <a:prstGeom prst="rect">
            <a:avLst/>
          </a:prstGeom>
        </p:spPr>
      </p:pic>
      <p:sp>
        <p:nvSpPr>
          <p:cNvPr id="6" name="Text Box 3">
            <a:extLst>
              <a:ext uri="{FF2B5EF4-FFF2-40B4-BE49-F238E27FC236}">
                <a16:creationId xmlns:a16="http://schemas.microsoft.com/office/drawing/2014/main" id="{D948A37B-CFD2-4047-AF92-EA80B8904C5F}"/>
              </a:ext>
            </a:extLst>
          </p:cNvPr>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Nabila’s Annotation: Suspected</a:t>
            </a:r>
          </a:p>
        </p:txBody>
      </p:sp>
      <p:sp>
        <p:nvSpPr>
          <p:cNvPr id="7" name="Text Placeholder 4">
            <a:extLst>
              <a:ext uri="{FF2B5EF4-FFF2-40B4-BE49-F238E27FC236}">
                <a16:creationId xmlns:a16="http://schemas.microsoft.com/office/drawing/2014/main" id="{814CD856-1CB4-4113-9B90-DCC1FDEAB2ED}"/>
              </a:ext>
            </a:extLst>
          </p:cNvPr>
          <p:cNvSpPr txBox="1">
            <a:spLocks/>
          </p:cNvSpPr>
          <p:nvPr/>
        </p:nvSpPr>
        <p:spPr>
          <a:xfrm>
            <a:off x="0" y="570919"/>
            <a:ext cx="8371840" cy="888854"/>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r>
              <a:rPr lang="en-US" sz="2000" b="1" dirty="0"/>
              <a:t>susp—90% correct</a:t>
            </a:r>
          </a:p>
          <a:p>
            <a:r>
              <a:rPr lang="en-US" sz="2000" dirty="0"/>
              <a:t>Shows a highly suspected DCIS region. Seems to be breaking apart with high inflammation and irregular groupings of lobules. There is a slight chance they are non-neoplastic features instead.</a:t>
            </a:r>
          </a:p>
        </p:txBody>
      </p:sp>
    </p:spTree>
    <p:extLst>
      <p:ext uri="{BB962C8B-B14F-4D97-AF65-F5344CB8AC3E}">
        <p14:creationId xmlns:p14="http://schemas.microsoft.com/office/powerpoint/2010/main" val="414832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C04EC60-A207-44C6-8AF2-279829300F4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Nabila’s Annotation: Ductal carcinoma in situ</a:t>
            </a:r>
          </a:p>
        </p:txBody>
      </p:sp>
      <p:sp>
        <p:nvSpPr>
          <p:cNvPr id="11" name="Text Placeholder 2">
            <a:extLst>
              <a:ext uri="{FF2B5EF4-FFF2-40B4-BE49-F238E27FC236}">
                <a16:creationId xmlns:a16="http://schemas.microsoft.com/office/drawing/2014/main" id="{3C7928A2-D0AE-42A1-90FE-6FABEABC33F9}"/>
              </a:ext>
            </a:extLst>
          </p:cNvPr>
          <p:cNvSpPr txBox="1">
            <a:spLocks/>
          </p:cNvSpPr>
          <p:nvPr/>
        </p:nvSpPr>
        <p:spPr>
          <a:xfrm>
            <a:off x="203771" y="4757277"/>
            <a:ext cx="7666233" cy="215416"/>
          </a:xfrm>
        </p:spPr>
        <p:txBody>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8260E5A0-13C9-4413-80F1-B39272569D76}"/>
              </a:ext>
            </a:extLst>
          </p:cNvPr>
          <p:cNvSpPr>
            <a:spLocks noGrp="1"/>
          </p:cNvSpPr>
          <p:nvPr>
            <p:ph type="body" idx="1"/>
          </p:nvPr>
        </p:nvSpPr>
        <p:spPr>
          <a:xfrm>
            <a:off x="0" y="587406"/>
            <a:ext cx="2930976" cy="3996957"/>
          </a:xfrm>
        </p:spPr>
        <p:txBody>
          <a:bodyPr/>
          <a:lstStyle/>
          <a:p>
            <a:r>
              <a:rPr lang="en-US" sz="2000" b="1" dirty="0" err="1"/>
              <a:t>dcis</a:t>
            </a:r>
            <a:r>
              <a:rPr lang="en-US" sz="2000" b="1" dirty="0"/>
              <a:t>—90% correct</a:t>
            </a:r>
          </a:p>
          <a:p>
            <a:r>
              <a:rPr lang="en-US" sz="2000" dirty="0"/>
              <a:t>Includes intraductal papilloma (top right) and non-neoplastic features (large portion on the left). All of this surrounding region is inflamed with abnormal features, so including it within the main </a:t>
            </a:r>
            <a:r>
              <a:rPr lang="en-US" sz="2000" dirty="0" err="1"/>
              <a:t>dcis</a:t>
            </a:r>
            <a:r>
              <a:rPr lang="en-US" sz="2000" dirty="0"/>
              <a:t> region might actually be resourceful for the machine learning.</a:t>
            </a:r>
          </a:p>
        </p:txBody>
      </p:sp>
      <p:pic>
        <p:nvPicPr>
          <p:cNvPr id="3" name="Picture 2" descr="A close up of a map&#10;&#10;Description automatically generated">
            <a:extLst>
              <a:ext uri="{FF2B5EF4-FFF2-40B4-BE49-F238E27FC236}">
                <a16:creationId xmlns:a16="http://schemas.microsoft.com/office/drawing/2014/main" id="{E0CDD56B-9EA5-468A-ACD9-DBA987A42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313" y="462708"/>
            <a:ext cx="5673687" cy="6130887"/>
          </a:xfrm>
          <a:prstGeom prst="rect">
            <a:avLst/>
          </a:prstGeom>
        </p:spPr>
      </p:pic>
    </p:spTree>
    <p:extLst>
      <p:ext uri="{BB962C8B-B14F-4D97-AF65-F5344CB8AC3E}">
        <p14:creationId xmlns:p14="http://schemas.microsoft.com/office/powerpoint/2010/main" val="3190596640"/>
      </p:ext>
    </p:extLst>
  </p:cSld>
  <p:clrMapOvr>
    <a:masterClrMapping/>
  </p:clrMapOvr>
</p:sld>
</file>

<file path=ppt/theme/theme1.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8146</TotalTime>
  <Words>1111</Words>
  <Application>Microsoft Office PowerPoint</Application>
  <PresentationFormat>On-screen Show (4:3)</PresentationFormat>
  <Paragraphs>159</Paragraphs>
  <Slides>18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Times New Roman</vt:lpstr>
      <vt:lpstr>3_ISIP Content Slide</vt:lpstr>
      <vt:lpstr>1_ISIP 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Julien J. Simons</cp:lastModifiedBy>
  <cp:revision>581</cp:revision>
  <dcterms:created xsi:type="dcterms:W3CDTF">2017-04-23T05:30:39Z</dcterms:created>
  <dcterms:modified xsi:type="dcterms:W3CDTF">2020-07-20T11:42:41Z</dcterms:modified>
</cp:coreProperties>
</file>