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4" r:id="rId1"/>
    <p:sldMasterId id="2147483676" r:id="rId2"/>
  </p:sldMasterIdLst>
  <p:notesMasterIdLst>
    <p:notesMasterId r:id="rId22"/>
  </p:notesMasterIdLst>
  <p:handoutMasterIdLst>
    <p:handoutMasterId r:id="rId23"/>
  </p:handoutMasterIdLst>
  <p:sldIdLst>
    <p:sldId id="298" r:id="rId3"/>
    <p:sldId id="387" r:id="rId4"/>
    <p:sldId id="395" r:id="rId5"/>
    <p:sldId id="396" r:id="rId6"/>
    <p:sldId id="397" r:id="rId7"/>
    <p:sldId id="401" r:id="rId8"/>
    <p:sldId id="402" r:id="rId9"/>
    <p:sldId id="398" r:id="rId10"/>
    <p:sldId id="399" r:id="rId11"/>
    <p:sldId id="400" r:id="rId12"/>
    <p:sldId id="404" r:id="rId13"/>
    <p:sldId id="405" r:id="rId14"/>
    <p:sldId id="403" r:id="rId15"/>
    <p:sldId id="406" r:id="rId16"/>
    <p:sldId id="392" r:id="rId17"/>
    <p:sldId id="407" r:id="rId18"/>
    <p:sldId id="408" r:id="rId19"/>
    <p:sldId id="393" r:id="rId20"/>
    <p:sldId id="40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2880" userDrawn="1">
          <p15:clr>
            <a:srgbClr val="A4A3A4"/>
          </p15:clr>
        </p15:guide>
        <p15:guide id="3" pos="5616" userDrawn="1">
          <p15:clr>
            <a:srgbClr val="A4A3A4"/>
          </p15:clr>
        </p15:guide>
        <p15:guide id="4" orient="horz" pos="2160" userDrawn="1">
          <p15:clr>
            <a:srgbClr val="A4A3A4"/>
          </p15:clr>
        </p15:guide>
        <p15:guide id="5" orient="horz" pos="384" userDrawn="1">
          <p15:clr>
            <a:srgbClr val="A4A3A4"/>
          </p15:clr>
        </p15:guide>
        <p15:guide id="6" orient="horz" pos="912" userDrawn="1">
          <p15:clr>
            <a:srgbClr val="A4A3A4"/>
          </p15:clr>
        </p15:guide>
        <p15:guide id="7" pos="144" userDrawn="1">
          <p15:clr>
            <a:srgbClr val="A4A3A4"/>
          </p15:clr>
        </p15:guide>
        <p15:guide id="8" pos="4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Picone" initials="JP" lastIdx="9" clrIdx="0">
    <p:extLst>
      <p:ext uri="{19B8F6BF-5375-455C-9EA6-DF929625EA0E}">
        <p15:presenceInfo xmlns:p15="http://schemas.microsoft.com/office/powerpoint/2012/main" userId="S::picone@temple.edu::5dfa8936-62e2-4ea1-b5e9-753690ee75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E38"/>
    <a:srgbClr val="8F600B"/>
    <a:srgbClr val="C8000E"/>
    <a:srgbClr val="FF9BA2"/>
    <a:srgbClr val="C0504D"/>
    <a:srgbClr val="E8D0D0"/>
    <a:srgbClr val="F4E9E9"/>
    <a:srgbClr val="A4A3A4"/>
    <a:srgbClr val="004070"/>
    <a:srgbClr val="0083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79" autoAdjust="0"/>
    <p:restoredTop sz="94464" autoAdjust="0"/>
  </p:normalViewPr>
  <p:slideViewPr>
    <p:cSldViewPr snapToObjects="1" showGuides="1">
      <p:cViewPr>
        <p:scale>
          <a:sx n="70" d="100"/>
          <a:sy n="70" d="100"/>
        </p:scale>
        <p:origin x="68" y="-12"/>
      </p:cViewPr>
      <p:guideLst>
        <p:guide orient="horz" pos="3984"/>
        <p:guide pos="2880"/>
        <p:guide pos="5616"/>
        <p:guide orient="horz" pos="2160"/>
        <p:guide orient="horz" pos="384"/>
        <p:guide orient="horz" pos="912"/>
        <p:guide pos="144"/>
        <p:guide pos="42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D37A9-6621-4736-B05E-D25C682BDD91}" type="doc">
      <dgm:prSet loTypeId="urn:microsoft.com/office/officeart/2011/layout/InterconnectedBlockProcess" loCatId="process" qsTypeId="urn:microsoft.com/office/officeart/2005/8/quickstyle/simple2" qsCatId="simple" csTypeId="urn:microsoft.com/office/officeart/2005/8/colors/colorful3" csCatId="colorful" phldr="1"/>
      <dgm:spPr/>
      <dgm:t>
        <a:bodyPr/>
        <a:lstStyle/>
        <a:p>
          <a:endParaRPr lang="en-US"/>
        </a:p>
      </dgm:t>
    </dgm:pt>
    <dgm:pt modelId="{58AE5C48-78F5-4F2E-9C91-9329292DD159}">
      <dgm:prSet phldrT="[Text]"/>
      <dgm:spPr/>
      <dgm:t>
        <a:bodyPr/>
        <a:lstStyle/>
        <a:p>
          <a:r>
            <a:rPr lang="en-US" dirty="0"/>
            <a:t>Background removal</a:t>
          </a:r>
        </a:p>
      </dgm:t>
    </dgm:pt>
    <dgm:pt modelId="{5A4B1CA9-625A-4E0E-91F6-69D1C4E693AA}" type="parTrans" cxnId="{86795E02-C00E-4F56-AD86-A9926CC51478}">
      <dgm:prSet/>
      <dgm:spPr/>
      <dgm:t>
        <a:bodyPr/>
        <a:lstStyle/>
        <a:p>
          <a:endParaRPr lang="en-US"/>
        </a:p>
      </dgm:t>
    </dgm:pt>
    <dgm:pt modelId="{FCB25F46-3348-459A-99E3-BE06203A359D}" type="sibTrans" cxnId="{86795E02-C00E-4F56-AD86-A9926CC51478}">
      <dgm:prSet/>
      <dgm:spPr/>
      <dgm:t>
        <a:bodyPr/>
        <a:lstStyle/>
        <a:p>
          <a:endParaRPr lang="en-US"/>
        </a:p>
      </dgm:t>
    </dgm:pt>
    <dgm:pt modelId="{3E87F98F-85FD-4BCC-A9BB-70C386936047}">
      <dgm:prSet phldrT="[Text]"/>
      <dgm:spPr/>
      <dgm:t>
        <a:bodyPr/>
        <a:lstStyle/>
        <a:p>
          <a:pPr algn="l"/>
          <a:endParaRPr lang="en-US" dirty="0"/>
        </a:p>
        <a:p>
          <a:pPr algn="l"/>
          <a:r>
            <a:rPr lang="en-US" dirty="0"/>
            <a:t>Global thresholding</a:t>
          </a:r>
        </a:p>
      </dgm:t>
    </dgm:pt>
    <dgm:pt modelId="{FE3650AB-206A-4BBC-BB43-B791E552FA25}" type="sibTrans" cxnId="{F160B8F8-09F7-4098-868D-78A8899789E4}">
      <dgm:prSet/>
      <dgm:spPr/>
      <dgm:t>
        <a:bodyPr/>
        <a:lstStyle/>
        <a:p>
          <a:endParaRPr lang="en-US"/>
        </a:p>
      </dgm:t>
    </dgm:pt>
    <dgm:pt modelId="{A0A31F23-C94E-484D-A1ED-34A45C7188A4}" type="parTrans" cxnId="{F160B8F8-09F7-4098-868D-78A8899789E4}">
      <dgm:prSet/>
      <dgm:spPr/>
      <dgm:t>
        <a:bodyPr/>
        <a:lstStyle/>
        <a:p>
          <a:endParaRPr lang="en-US"/>
        </a:p>
      </dgm:t>
    </dgm:pt>
    <dgm:pt modelId="{C2C8F9B8-4AA2-4589-A3AA-17233DF38684}">
      <dgm:prSet phldrT="[Text]"/>
      <dgm:spPr/>
      <dgm:t>
        <a:bodyPr/>
        <a:lstStyle/>
        <a:p>
          <a:pPr algn="l"/>
          <a:endParaRPr lang="en-US" dirty="0"/>
        </a:p>
        <a:p>
          <a:pPr algn="l"/>
          <a:r>
            <a:rPr lang="en-US" dirty="0"/>
            <a:t>Adaptive local thresholding</a:t>
          </a:r>
        </a:p>
      </dgm:t>
    </dgm:pt>
    <dgm:pt modelId="{BE06B8C7-24EF-442B-8E6C-CA290E50FFB7}" type="sibTrans" cxnId="{E878E4CC-0056-447D-8ADD-DD5EB14D1905}">
      <dgm:prSet/>
      <dgm:spPr/>
      <dgm:t>
        <a:bodyPr/>
        <a:lstStyle/>
        <a:p>
          <a:endParaRPr lang="en-US"/>
        </a:p>
      </dgm:t>
    </dgm:pt>
    <dgm:pt modelId="{3F2AF671-9B28-4F9B-BF77-56AC47A3686C}" type="parTrans" cxnId="{E878E4CC-0056-447D-8ADD-DD5EB14D1905}">
      <dgm:prSet/>
      <dgm:spPr/>
      <dgm:t>
        <a:bodyPr/>
        <a:lstStyle/>
        <a:p>
          <a:endParaRPr lang="en-US"/>
        </a:p>
      </dgm:t>
    </dgm:pt>
    <dgm:pt modelId="{059159EB-5C48-461A-A1EB-1BE7512CA3A6}" type="pres">
      <dgm:prSet presAssocID="{A08D37A9-6621-4736-B05E-D25C682BDD91}" presName="Name0" presStyleCnt="0">
        <dgm:presLayoutVars>
          <dgm:chMax val="7"/>
          <dgm:chPref val="5"/>
          <dgm:dir/>
          <dgm:animOne val="branch"/>
          <dgm:animLvl val="lvl"/>
        </dgm:presLayoutVars>
      </dgm:prSet>
      <dgm:spPr/>
    </dgm:pt>
    <dgm:pt modelId="{6A554C3A-E1A0-4FDC-83AA-F2A82133581E}" type="pres">
      <dgm:prSet presAssocID="{58AE5C48-78F5-4F2E-9C91-9329292DD159}" presName="ChildAccent1" presStyleCnt="0"/>
      <dgm:spPr/>
    </dgm:pt>
    <dgm:pt modelId="{C9A5DF8B-840A-401A-8177-29600E5CF45C}" type="pres">
      <dgm:prSet presAssocID="{58AE5C48-78F5-4F2E-9C91-9329292DD159}" presName="ChildAccent" presStyleLbl="alignImgPlace1" presStyleIdx="0" presStyleCnt="1" custScaleX="189885" custLinFactX="-39481" custLinFactNeighborX="-100000" custLinFactNeighborY="1881"/>
      <dgm:spPr/>
    </dgm:pt>
    <dgm:pt modelId="{CB0C10FA-3AF0-4100-B6F0-19E91C1F1781}" type="pres">
      <dgm:prSet presAssocID="{58AE5C48-78F5-4F2E-9C91-9329292DD159}" presName="Child1" presStyleLbl="revTx" presStyleIdx="0" presStyleCnt="0">
        <dgm:presLayoutVars>
          <dgm:chMax val="0"/>
          <dgm:chPref val="0"/>
          <dgm:bulletEnabled val="1"/>
        </dgm:presLayoutVars>
      </dgm:prSet>
      <dgm:spPr/>
    </dgm:pt>
    <dgm:pt modelId="{B41E4F09-0C3D-439B-B326-9883444A258C}" type="pres">
      <dgm:prSet presAssocID="{58AE5C48-78F5-4F2E-9C91-9329292DD159}" presName="Parent1" presStyleLbl="node1" presStyleIdx="0" presStyleCnt="1" custScaleX="189885" custLinFactX="-39481" custLinFactNeighborX="-100000" custLinFactNeighborY="11287">
        <dgm:presLayoutVars>
          <dgm:chMax val="2"/>
          <dgm:chPref val="1"/>
          <dgm:bulletEnabled val="1"/>
        </dgm:presLayoutVars>
      </dgm:prSet>
      <dgm:spPr/>
    </dgm:pt>
  </dgm:ptLst>
  <dgm:cxnLst>
    <dgm:cxn modelId="{86795E02-C00E-4F56-AD86-A9926CC51478}" srcId="{A08D37A9-6621-4736-B05E-D25C682BDD91}" destId="{58AE5C48-78F5-4F2E-9C91-9329292DD159}" srcOrd="0" destOrd="0" parTransId="{5A4B1CA9-625A-4E0E-91F6-69D1C4E693AA}" sibTransId="{FCB25F46-3348-459A-99E3-BE06203A359D}"/>
    <dgm:cxn modelId="{A3C4311E-8B32-40CC-BA55-35B04893A5B2}" type="presOf" srcId="{58AE5C48-78F5-4F2E-9C91-9329292DD159}" destId="{B41E4F09-0C3D-439B-B326-9883444A258C}" srcOrd="0" destOrd="0" presId="urn:microsoft.com/office/officeart/2011/layout/InterconnectedBlockProcess"/>
    <dgm:cxn modelId="{58355938-01A4-43C7-952F-5DD9556B29D0}" type="presOf" srcId="{C2C8F9B8-4AA2-4589-A3AA-17233DF38684}" destId="{CB0C10FA-3AF0-4100-B6F0-19E91C1F1781}" srcOrd="1" destOrd="1" presId="urn:microsoft.com/office/officeart/2011/layout/InterconnectedBlockProcess"/>
    <dgm:cxn modelId="{259F108C-01C4-4B40-B0F5-7DBC48AFC2DB}" type="presOf" srcId="{3E87F98F-85FD-4BCC-A9BB-70C386936047}" destId="{C9A5DF8B-840A-401A-8177-29600E5CF45C}" srcOrd="0" destOrd="0" presId="urn:microsoft.com/office/officeart/2011/layout/InterconnectedBlockProcess"/>
    <dgm:cxn modelId="{69FBE8AF-58CD-4335-8A90-C1F3A21F955F}" type="presOf" srcId="{3E87F98F-85FD-4BCC-A9BB-70C386936047}" destId="{CB0C10FA-3AF0-4100-B6F0-19E91C1F1781}" srcOrd="1" destOrd="0" presId="urn:microsoft.com/office/officeart/2011/layout/InterconnectedBlockProcess"/>
    <dgm:cxn modelId="{E878E4CC-0056-447D-8ADD-DD5EB14D1905}" srcId="{58AE5C48-78F5-4F2E-9C91-9329292DD159}" destId="{C2C8F9B8-4AA2-4589-A3AA-17233DF38684}" srcOrd="1" destOrd="0" parTransId="{3F2AF671-9B28-4F9B-BF77-56AC47A3686C}" sibTransId="{BE06B8C7-24EF-442B-8E6C-CA290E50FFB7}"/>
    <dgm:cxn modelId="{2ACAE6E3-EE64-44BC-8150-E9AAD099E501}" type="presOf" srcId="{C2C8F9B8-4AA2-4589-A3AA-17233DF38684}" destId="{C9A5DF8B-840A-401A-8177-29600E5CF45C}" srcOrd="0" destOrd="1" presId="urn:microsoft.com/office/officeart/2011/layout/InterconnectedBlockProcess"/>
    <dgm:cxn modelId="{F160B8F8-09F7-4098-868D-78A8899789E4}" srcId="{58AE5C48-78F5-4F2E-9C91-9329292DD159}" destId="{3E87F98F-85FD-4BCC-A9BB-70C386936047}" srcOrd="0" destOrd="0" parTransId="{A0A31F23-C94E-484D-A1ED-34A45C7188A4}" sibTransId="{FE3650AB-206A-4BBC-BB43-B791E552FA25}"/>
    <dgm:cxn modelId="{06E4B9FB-084C-471E-8DFA-19CC1B5B9D78}" type="presOf" srcId="{A08D37A9-6621-4736-B05E-D25C682BDD91}" destId="{059159EB-5C48-461A-A1EB-1BE7512CA3A6}" srcOrd="0" destOrd="0" presId="urn:microsoft.com/office/officeart/2011/layout/InterconnectedBlockProcess"/>
    <dgm:cxn modelId="{BA07675E-1572-4DB9-B094-B4A89F22C070}" type="presParOf" srcId="{059159EB-5C48-461A-A1EB-1BE7512CA3A6}" destId="{6A554C3A-E1A0-4FDC-83AA-F2A82133581E}" srcOrd="0" destOrd="0" presId="urn:microsoft.com/office/officeart/2011/layout/InterconnectedBlockProcess"/>
    <dgm:cxn modelId="{970CB593-FCD0-4CE5-8F39-3FE4FD7F2341}" type="presParOf" srcId="{6A554C3A-E1A0-4FDC-83AA-F2A82133581E}" destId="{C9A5DF8B-840A-401A-8177-29600E5CF45C}" srcOrd="0" destOrd="0" presId="urn:microsoft.com/office/officeart/2011/layout/InterconnectedBlockProcess"/>
    <dgm:cxn modelId="{0EB639E3-61E6-4465-8739-B47FC773F878}" type="presParOf" srcId="{059159EB-5C48-461A-A1EB-1BE7512CA3A6}" destId="{CB0C10FA-3AF0-4100-B6F0-19E91C1F1781}" srcOrd="1" destOrd="0" presId="urn:microsoft.com/office/officeart/2011/layout/InterconnectedBlockProcess"/>
    <dgm:cxn modelId="{6A4D213E-C8EB-4D47-963F-813660C1A80D}" type="presParOf" srcId="{059159EB-5C48-461A-A1EB-1BE7512CA3A6}" destId="{B41E4F09-0C3D-439B-B326-9883444A258C}" srcOrd="2"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D37A9-6621-4736-B05E-D25C682BDD91}" type="doc">
      <dgm:prSet loTypeId="urn:microsoft.com/office/officeart/2011/layout/InterconnectedBlockProcess" loCatId="process" qsTypeId="urn:microsoft.com/office/officeart/2005/8/quickstyle/simple2" qsCatId="simple" csTypeId="urn:microsoft.com/office/officeart/2005/8/colors/colorful3" csCatId="colorful" phldr="1"/>
      <dgm:spPr/>
      <dgm:t>
        <a:bodyPr/>
        <a:lstStyle/>
        <a:p>
          <a:endParaRPr lang="en-US"/>
        </a:p>
      </dgm:t>
    </dgm:pt>
    <dgm:pt modelId="{58AE5C48-78F5-4F2E-9C91-9329292DD159}">
      <dgm:prSet phldrT="[Text]"/>
      <dgm:spPr/>
      <dgm:t>
        <a:bodyPr/>
        <a:lstStyle/>
        <a:p>
          <a:r>
            <a:rPr lang="en-US" dirty="0"/>
            <a:t>Background removal</a:t>
          </a:r>
        </a:p>
      </dgm:t>
    </dgm:pt>
    <dgm:pt modelId="{5A4B1CA9-625A-4E0E-91F6-69D1C4E693AA}" type="parTrans" cxnId="{86795E02-C00E-4F56-AD86-A9926CC51478}">
      <dgm:prSet/>
      <dgm:spPr/>
      <dgm:t>
        <a:bodyPr/>
        <a:lstStyle/>
        <a:p>
          <a:endParaRPr lang="en-US"/>
        </a:p>
      </dgm:t>
    </dgm:pt>
    <dgm:pt modelId="{FCB25F46-3348-459A-99E3-BE06203A359D}" type="sibTrans" cxnId="{86795E02-C00E-4F56-AD86-A9926CC51478}">
      <dgm:prSet/>
      <dgm:spPr/>
      <dgm:t>
        <a:bodyPr/>
        <a:lstStyle/>
        <a:p>
          <a:endParaRPr lang="en-US"/>
        </a:p>
      </dgm:t>
    </dgm:pt>
    <dgm:pt modelId="{3E87F98F-85FD-4BCC-A9BB-70C386936047}">
      <dgm:prSet phldrT="[Text]"/>
      <dgm:spPr/>
      <dgm:t>
        <a:bodyPr/>
        <a:lstStyle/>
        <a:p>
          <a:pPr algn="l"/>
          <a:endParaRPr lang="en-US" dirty="0"/>
        </a:p>
        <a:p>
          <a:pPr algn="l"/>
          <a:r>
            <a:rPr lang="en-US" dirty="0"/>
            <a:t>Global thresholding</a:t>
          </a:r>
        </a:p>
      </dgm:t>
    </dgm:pt>
    <dgm:pt modelId="{FE3650AB-206A-4BBC-BB43-B791E552FA25}" type="sibTrans" cxnId="{F160B8F8-09F7-4098-868D-78A8899789E4}">
      <dgm:prSet/>
      <dgm:spPr/>
      <dgm:t>
        <a:bodyPr/>
        <a:lstStyle/>
        <a:p>
          <a:endParaRPr lang="en-US"/>
        </a:p>
      </dgm:t>
    </dgm:pt>
    <dgm:pt modelId="{A0A31F23-C94E-484D-A1ED-34A45C7188A4}" type="parTrans" cxnId="{F160B8F8-09F7-4098-868D-78A8899789E4}">
      <dgm:prSet/>
      <dgm:spPr/>
      <dgm:t>
        <a:bodyPr/>
        <a:lstStyle/>
        <a:p>
          <a:endParaRPr lang="en-US"/>
        </a:p>
      </dgm:t>
    </dgm:pt>
    <dgm:pt modelId="{C2C8F9B8-4AA2-4589-A3AA-17233DF38684}">
      <dgm:prSet phldrT="[Text]"/>
      <dgm:spPr/>
      <dgm:t>
        <a:bodyPr/>
        <a:lstStyle/>
        <a:p>
          <a:pPr algn="l"/>
          <a:endParaRPr lang="en-US" dirty="0"/>
        </a:p>
        <a:p>
          <a:pPr algn="l"/>
          <a:r>
            <a:rPr lang="en-US" dirty="0"/>
            <a:t>Adaptive local thresholding</a:t>
          </a:r>
        </a:p>
      </dgm:t>
    </dgm:pt>
    <dgm:pt modelId="{BE06B8C7-24EF-442B-8E6C-CA290E50FFB7}" type="sibTrans" cxnId="{E878E4CC-0056-447D-8ADD-DD5EB14D1905}">
      <dgm:prSet/>
      <dgm:spPr/>
      <dgm:t>
        <a:bodyPr/>
        <a:lstStyle/>
        <a:p>
          <a:endParaRPr lang="en-US"/>
        </a:p>
      </dgm:t>
    </dgm:pt>
    <dgm:pt modelId="{3F2AF671-9B28-4F9B-BF77-56AC47A3686C}" type="parTrans" cxnId="{E878E4CC-0056-447D-8ADD-DD5EB14D1905}">
      <dgm:prSet/>
      <dgm:spPr/>
      <dgm:t>
        <a:bodyPr/>
        <a:lstStyle/>
        <a:p>
          <a:endParaRPr lang="en-US"/>
        </a:p>
      </dgm:t>
    </dgm:pt>
    <dgm:pt modelId="{059159EB-5C48-461A-A1EB-1BE7512CA3A6}" type="pres">
      <dgm:prSet presAssocID="{A08D37A9-6621-4736-B05E-D25C682BDD91}" presName="Name0" presStyleCnt="0">
        <dgm:presLayoutVars>
          <dgm:chMax val="7"/>
          <dgm:chPref val="5"/>
          <dgm:dir/>
          <dgm:animOne val="branch"/>
          <dgm:animLvl val="lvl"/>
        </dgm:presLayoutVars>
      </dgm:prSet>
      <dgm:spPr/>
    </dgm:pt>
    <dgm:pt modelId="{6A554C3A-E1A0-4FDC-83AA-F2A82133581E}" type="pres">
      <dgm:prSet presAssocID="{58AE5C48-78F5-4F2E-9C91-9329292DD159}" presName="ChildAccent1" presStyleCnt="0"/>
      <dgm:spPr/>
    </dgm:pt>
    <dgm:pt modelId="{C9A5DF8B-840A-401A-8177-29600E5CF45C}" type="pres">
      <dgm:prSet presAssocID="{58AE5C48-78F5-4F2E-9C91-9329292DD159}" presName="ChildAccent" presStyleLbl="alignImgPlace1" presStyleIdx="0" presStyleCnt="1" custScaleX="189885" custLinFactX="-39481" custLinFactNeighborX="-100000" custLinFactNeighborY="1881"/>
      <dgm:spPr/>
    </dgm:pt>
    <dgm:pt modelId="{CB0C10FA-3AF0-4100-B6F0-19E91C1F1781}" type="pres">
      <dgm:prSet presAssocID="{58AE5C48-78F5-4F2E-9C91-9329292DD159}" presName="Child1" presStyleLbl="revTx" presStyleIdx="0" presStyleCnt="0">
        <dgm:presLayoutVars>
          <dgm:chMax val="0"/>
          <dgm:chPref val="0"/>
          <dgm:bulletEnabled val="1"/>
        </dgm:presLayoutVars>
      </dgm:prSet>
      <dgm:spPr/>
    </dgm:pt>
    <dgm:pt modelId="{B41E4F09-0C3D-439B-B326-9883444A258C}" type="pres">
      <dgm:prSet presAssocID="{58AE5C48-78F5-4F2E-9C91-9329292DD159}" presName="Parent1" presStyleLbl="node1" presStyleIdx="0" presStyleCnt="1" custScaleX="189885" custLinFactX="-39481" custLinFactNeighborX="-100000" custLinFactNeighborY="11287">
        <dgm:presLayoutVars>
          <dgm:chMax val="2"/>
          <dgm:chPref val="1"/>
          <dgm:bulletEnabled val="1"/>
        </dgm:presLayoutVars>
      </dgm:prSet>
      <dgm:spPr/>
    </dgm:pt>
  </dgm:ptLst>
  <dgm:cxnLst>
    <dgm:cxn modelId="{86795E02-C00E-4F56-AD86-A9926CC51478}" srcId="{A08D37A9-6621-4736-B05E-D25C682BDD91}" destId="{58AE5C48-78F5-4F2E-9C91-9329292DD159}" srcOrd="0" destOrd="0" parTransId="{5A4B1CA9-625A-4E0E-91F6-69D1C4E693AA}" sibTransId="{FCB25F46-3348-459A-99E3-BE06203A359D}"/>
    <dgm:cxn modelId="{A3C4311E-8B32-40CC-BA55-35B04893A5B2}" type="presOf" srcId="{58AE5C48-78F5-4F2E-9C91-9329292DD159}" destId="{B41E4F09-0C3D-439B-B326-9883444A258C}" srcOrd="0" destOrd="0" presId="urn:microsoft.com/office/officeart/2011/layout/InterconnectedBlockProcess"/>
    <dgm:cxn modelId="{58355938-01A4-43C7-952F-5DD9556B29D0}" type="presOf" srcId="{C2C8F9B8-4AA2-4589-A3AA-17233DF38684}" destId="{CB0C10FA-3AF0-4100-B6F0-19E91C1F1781}" srcOrd="1" destOrd="1" presId="urn:microsoft.com/office/officeart/2011/layout/InterconnectedBlockProcess"/>
    <dgm:cxn modelId="{259F108C-01C4-4B40-B0F5-7DBC48AFC2DB}" type="presOf" srcId="{3E87F98F-85FD-4BCC-A9BB-70C386936047}" destId="{C9A5DF8B-840A-401A-8177-29600E5CF45C}" srcOrd="0" destOrd="0" presId="urn:microsoft.com/office/officeart/2011/layout/InterconnectedBlockProcess"/>
    <dgm:cxn modelId="{69FBE8AF-58CD-4335-8A90-C1F3A21F955F}" type="presOf" srcId="{3E87F98F-85FD-4BCC-A9BB-70C386936047}" destId="{CB0C10FA-3AF0-4100-B6F0-19E91C1F1781}" srcOrd="1" destOrd="0" presId="urn:microsoft.com/office/officeart/2011/layout/InterconnectedBlockProcess"/>
    <dgm:cxn modelId="{E878E4CC-0056-447D-8ADD-DD5EB14D1905}" srcId="{58AE5C48-78F5-4F2E-9C91-9329292DD159}" destId="{C2C8F9B8-4AA2-4589-A3AA-17233DF38684}" srcOrd="1" destOrd="0" parTransId="{3F2AF671-9B28-4F9B-BF77-56AC47A3686C}" sibTransId="{BE06B8C7-24EF-442B-8E6C-CA290E50FFB7}"/>
    <dgm:cxn modelId="{2ACAE6E3-EE64-44BC-8150-E9AAD099E501}" type="presOf" srcId="{C2C8F9B8-4AA2-4589-A3AA-17233DF38684}" destId="{C9A5DF8B-840A-401A-8177-29600E5CF45C}" srcOrd="0" destOrd="1" presId="urn:microsoft.com/office/officeart/2011/layout/InterconnectedBlockProcess"/>
    <dgm:cxn modelId="{F160B8F8-09F7-4098-868D-78A8899789E4}" srcId="{58AE5C48-78F5-4F2E-9C91-9329292DD159}" destId="{3E87F98F-85FD-4BCC-A9BB-70C386936047}" srcOrd="0" destOrd="0" parTransId="{A0A31F23-C94E-484D-A1ED-34A45C7188A4}" sibTransId="{FE3650AB-206A-4BBC-BB43-B791E552FA25}"/>
    <dgm:cxn modelId="{06E4B9FB-084C-471E-8DFA-19CC1B5B9D78}" type="presOf" srcId="{A08D37A9-6621-4736-B05E-D25C682BDD91}" destId="{059159EB-5C48-461A-A1EB-1BE7512CA3A6}" srcOrd="0" destOrd="0" presId="urn:microsoft.com/office/officeart/2011/layout/InterconnectedBlockProcess"/>
    <dgm:cxn modelId="{BA07675E-1572-4DB9-B094-B4A89F22C070}" type="presParOf" srcId="{059159EB-5C48-461A-A1EB-1BE7512CA3A6}" destId="{6A554C3A-E1A0-4FDC-83AA-F2A82133581E}" srcOrd="0" destOrd="0" presId="urn:microsoft.com/office/officeart/2011/layout/InterconnectedBlockProcess"/>
    <dgm:cxn modelId="{970CB593-FCD0-4CE5-8F39-3FE4FD7F2341}" type="presParOf" srcId="{6A554C3A-E1A0-4FDC-83AA-F2A82133581E}" destId="{C9A5DF8B-840A-401A-8177-29600E5CF45C}" srcOrd="0" destOrd="0" presId="urn:microsoft.com/office/officeart/2011/layout/InterconnectedBlockProcess"/>
    <dgm:cxn modelId="{0EB639E3-61E6-4465-8739-B47FC773F878}" type="presParOf" srcId="{059159EB-5C48-461A-A1EB-1BE7512CA3A6}" destId="{CB0C10FA-3AF0-4100-B6F0-19E91C1F1781}" srcOrd="1" destOrd="0" presId="urn:microsoft.com/office/officeart/2011/layout/InterconnectedBlockProcess"/>
    <dgm:cxn modelId="{6A4D213E-C8EB-4D47-963F-813660C1A80D}" type="presParOf" srcId="{059159EB-5C48-461A-A1EB-1BE7512CA3A6}" destId="{B41E4F09-0C3D-439B-B326-9883444A258C}" srcOrd="2" destOrd="0" presId="urn:microsoft.com/office/officeart/2011/layout/InterconnectedBlock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8D37A9-6621-4736-B05E-D25C682BDD91}" type="doc">
      <dgm:prSet loTypeId="urn:microsoft.com/office/officeart/2011/layout/InterconnectedBlockProcess" loCatId="process" qsTypeId="urn:microsoft.com/office/officeart/2005/8/quickstyle/simple2" qsCatId="simple" csTypeId="urn:microsoft.com/office/officeart/2005/8/colors/colorful3" csCatId="colorful" phldr="1"/>
      <dgm:spPr/>
      <dgm:t>
        <a:bodyPr/>
        <a:lstStyle/>
        <a:p>
          <a:endParaRPr lang="en-US"/>
        </a:p>
      </dgm:t>
    </dgm:pt>
    <dgm:pt modelId="{58AE5C48-78F5-4F2E-9C91-9329292DD159}">
      <dgm:prSet phldrT="[Text]"/>
      <dgm:spPr/>
      <dgm:t>
        <a:bodyPr/>
        <a:lstStyle/>
        <a:p>
          <a:r>
            <a:rPr lang="en-US" dirty="0"/>
            <a:t>Background removal</a:t>
          </a:r>
        </a:p>
      </dgm:t>
    </dgm:pt>
    <dgm:pt modelId="{5A4B1CA9-625A-4E0E-91F6-69D1C4E693AA}" type="parTrans" cxnId="{86795E02-C00E-4F56-AD86-A9926CC51478}">
      <dgm:prSet/>
      <dgm:spPr/>
      <dgm:t>
        <a:bodyPr/>
        <a:lstStyle/>
        <a:p>
          <a:endParaRPr lang="en-US"/>
        </a:p>
      </dgm:t>
    </dgm:pt>
    <dgm:pt modelId="{FCB25F46-3348-459A-99E3-BE06203A359D}" type="sibTrans" cxnId="{86795E02-C00E-4F56-AD86-A9926CC51478}">
      <dgm:prSet/>
      <dgm:spPr/>
      <dgm:t>
        <a:bodyPr/>
        <a:lstStyle/>
        <a:p>
          <a:endParaRPr lang="en-US"/>
        </a:p>
      </dgm:t>
    </dgm:pt>
    <dgm:pt modelId="{3E87F98F-85FD-4BCC-A9BB-70C386936047}">
      <dgm:prSet phldrT="[Text]"/>
      <dgm:spPr/>
      <dgm:t>
        <a:bodyPr/>
        <a:lstStyle/>
        <a:p>
          <a:pPr algn="l"/>
          <a:endParaRPr lang="en-US" dirty="0"/>
        </a:p>
        <a:p>
          <a:pPr algn="l"/>
          <a:r>
            <a:rPr lang="en-US" dirty="0"/>
            <a:t>Global thresholding</a:t>
          </a:r>
        </a:p>
      </dgm:t>
    </dgm:pt>
    <dgm:pt modelId="{A0A31F23-C94E-484D-A1ED-34A45C7188A4}" type="parTrans" cxnId="{F160B8F8-09F7-4098-868D-78A8899789E4}">
      <dgm:prSet/>
      <dgm:spPr/>
      <dgm:t>
        <a:bodyPr/>
        <a:lstStyle/>
        <a:p>
          <a:endParaRPr lang="en-US"/>
        </a:p>
      </dgm:t>
    </dgm:pt>
    <dgm:pt modelId="{FE3650AB-206A-4BBC-BB43-B791E552FA25}" type="sibTrans" cxnId="{F160B8F8-09F7-4098-868D-78A8899789E4}">
      <dgm:prSet/>
      <dgm:spPr/>
      <dgm:t>
        <a:bodyPr/>
        <a:lstStyle/>
        <a:p>
          <a:endParaRPr lang="en-US"/>
        </a:p>
      </dgm:t>
    </dgm:pt>
    <dgm:pt modelId="{6EF0203C-0363-4223-B12D-7FE911AB2EBC}">
      <dgm:prSet phldrT="[Text]"/>
      <dgm:spPr/>
      <dgm:t>
        <a:bodyPr/>
        <a:lstStyle/>
        <a:p>
          <a:r>
            <a:rPr lang="en-US" dirty="0"/>
            <a:t>Tissue segmentation</a:t>
          </a:r>
        </a:p>
      </dgm:t>
    </dgm:pt>
    <dgm:pt modelId="{D3694016-B3E2-41A0-B726-B17EBF8C0B5C}" type="parTrans" cxnId="{89E1D323-82E1-4627-8532-0B58A676EAAF}">
      <dgm:prSet/>
      <dgm:spPr/>
      <dgm:t>
        <a:bodyPr/>
        <a:lstStyle/>
        <a:p>
          <a:endParaRPr lang="en-US"/>
        </a:p>
      </dgm:t>
    </dgm:pt>
    <dgm:pt modelId="{4D7F67AC-7329-4EDF-ABFF-6F2E6C3213E8}" type="sibTrans" cxnId="{89E1D323-82E1-4627-8532-0B58A676EAAF}">
      <dgm:prSet/>
      <dgm:spPr/>
      <dgm:t>
        <a:bodyPr/>
        <a:lstStyle/>
        <a:p>
          <a:endParaRPr lang="en-US"/>
        </a:p>
      </dgm:t>
    </dgm:pt>
    <dgm:pt modelId="{C7B4150D-D5C3-4991-892D-7D60900088DE}">
      <dgm:prSet phldrT="[Text]"/>
      <dgm:spPr/>
      <dgm:t>
        <a:bodyPr/>
        <a:lstStyle/>
        <a:p>
          <a:pPr algn="l"/>
          <a:endParaRPr lang="en-US" dirty="0"/>
        </a:p>
        <a:p>
          <a:pPr algn="l"/>
          <a:r>
            <a:rPr lang="en-US" dirty="0"/>
            <a:t>Morphological operations (erosion, dilation, opening, closing)</a:t>
          </a:r>
        </a:p>
      </dgm:t>
    </dgm:pt>
    <dgm:pt modelId="{2F311605-4D12-4D1B-80DD-EF2B68BA9F62}" type="parTrans" cxnId="{93AA0D81-38D7-4F32-B81F-F3EA79CD1920}">
      <dgm:prSet/>
      <dgm:spPr/>
      <dgm:t>
        <a:bodyPr/>
        <a:lstStyle/>
        <a:p>
          <a:endParaRPr lang="en-US"/>
        </a:p>
      </dgm:t>
    </dgm:pt>
    <dgm:pt modelId="{B53AAD30-C734-493D-93B4-B00E771D5F54}" type="sibTrans" cxnId="{93AA0D81-38D7-4F32-B81F-F3EA79CD1920}">
      <dgm:prSet/>
      <dgm:spPr/>
      <dgm:t>
        <a:bodyPr/>
        <a:lstStyle/>
        <a:p>
          <a:endParaRPr lang="en-US"/>
        </a:p>
      </dgm:t>
    </dgm:pt>
    <dgm:pt modelId="{C2C8F9B8-4AA2-4589-A3AA-17233DF38684}">
      <dgm:prSet phldrT="[Text]"/>
      <dgm:spPr/>
      <dgm:t>
        <a:bodyPr/>
        <a:lstStyle/>
        <a:p>
          <a:pPr algn="l"/>
          <a:endParaRPr lang="en-US" dirty="0"/>
        </a:p>
        <a:p>
          <a:pPr algn="l"/>
          <a:r>
            <a:rPr lang="en-US" dirty="0"/>
            <a:t>Adaptive local thresholding</a:t>
          </a:r>
        </a:p>
      </dgm:t>
    </dgm:pt>
    <dgm:pt modelId="{3F2AF671-9B28-4F9B-BF77-56AC47A3686C}" type="parTrans" cxnId="{E878E4CC-0056-447D-8ADD-DD5EB14D1905}">
      <dgm:prSet/>
      <dgm:spPr/>
      <dgm:t>
        <a:bodyPr/>
        <a:lstStyle/>
        <a:p>
          <a:endParaRPr lang="en-US"/>
        </a:p>
      </dgm:t>
    </dgm:pt>
    <dgm:pt modelId="{BE06B8C7-24EF-442B-8E6C-CA290E50FFB7}" type="sibTrans" cxnId="{E878E4CC-0056-447D-8ADD-DD5EB14D1905}">
      <dgm:prSet/>
      <dgm:spPr/>
      <dgm:t>
        <a:bodyPr/>
        <a:lstStyle/>
        <a:p>
          <a:endParaRPr lang="en-US"/>
        </a:p>
      </dgm:t>
    </dgm:pt>
    <dgm:pt modelId="{1CA252EA-52B7-439E-B9BD-08AE08D22B91}">
      <dgm:prSet phldrT="[Text]"/>
      <dgm:spPr/>
      <dgm:t>
        <a:bodyPr/>
        <a:lstStyle/>
        <a:p>
          <a:pPr algn="l"/>
          <a:endParaRPr lang="en-US" dirty="0"/>
        </a:p>
        <a:p>
          <a:pPr algn="l"/>
          <a:r>
            <a:rPr lang="en-US" dirty="0"/>
            <a:t>Clustering</a:t>
          </a:r>
        </a:p>
      </dgm:t>
    </dgm:pt>
    <dgm:pt modelId="{A906A299-8E80-436D-A4E7-F60EFC6F54BB}" type="parTrans" cxnId="{F30B4A78-7C90-4A31-8B01-DF453B1DCCF1}">
      <dgm:prSet/>
      <dgm:spPr/>
      <dgm:t>
        <a:bodyPr/>
        <a:lstStyle/>
        <a:p>
          <a:endParaRPr lang="en-US"/>
        </a:p>
      </dgm:t>
    </dgm:pt>
    <dgm:pt modelId="{679E3FB4-7D11-428D-BD57-6936FD6C26FB}" type="sibTrans" cxnId="{F30B4A78-7C90-4A31-8B01-DF453B1DCCF1}">
      <dgm:prSet/>
      <dgm:spPr/>
      <dgm:t>
        <a:bodyPr/>
        <a:lstStyle/>
        <a:p>
          <a:endParaRPr lang="en-US"/>
        </a:p>
      </dgm:t>
    </dgm:pt>
    <dgm:pt modelId="{059159EB-5C48-461A-A1EB-1BE7512CA3A6}" type="pres">
      <dgm:prSet presAssocID="{A08D37A9-6621-4736-B05E-D25C682BDD91}" presName="Name0" presStyleCnt="0">
        <dgm:presLayoutVars>
          <dgm:chMax val="7"/>
          <dgm:chPref val="5"/>
          <dgm:dir/>
          <dgm:animOne val="branch"/>
          <dgm:animLvl val="lvl"/>
        </dgm:presLayoutVars>
      </dgm:prSet>
      <dgm:spPr/>
    </dgm:pt>
    <dgm:pt modelId="{8EC00704-2A1E-49A3-802E-10D70F78A8A6}" type="pres">
      <dgm:prSet presAssocID="{6EF0203C-0363-4223-B12D-7FE911AB2EBC}" presName="ChildAccent2" presStyleCnt="0"/>
      <dgm:spPr/>
    </dgm:pt>
    <dgm:pt modelId="{49FBA695-4481-4E0D-B9B3-0C244A3488C7}" type="pres">
      <dgm:prSet presAssocID="{6EF0203C-0363-4223-B12D-7FE911AB2EBC}" presName="ChildAccent" presStyleLbl="alignImgPlace1" presStyleIdx="0" presStyleCnt="2" custScaleX="189885" custLinFactNeighborX="-41272" custLinFactNeighborY="1736"/>
      <dgm:spPr/>
    </dgm:pt>
    <dgm:pt modelId="{F9DBAD79-B92E-4AE4-8F55-2EFD596B9C84}" type="pres">
      <dgm:prSet presAssocID="{6EF0203C-0363-4223-B12D-7FE911AB2EBC}" presName="Child2" presStyleLbl="revTx" presStyleIdx="0" presStyleCnt="0">
        <dgm:presLayoutVars>
          <dgm:chMax val="0"/>
          <dgm:chPref val="0"/>
          <dgm:bulletEnabled val="1"/>
        </dgm:presLayoutVars>
      </dgm:prSet>
      <dgm:spPr/>
    </dgm:pt>
    <dgm:pt modelId="{0DD71435-732C-46DE-8CD5-D4946DB432C6}" type="pres">
      <dgm:prSet presAssocID="{6EF0203C-0363-4223-B12D-7FE911AB2EBC}" presName="Parent2" presStyleLbl="node1" presStyleIdx="0" presStyleCnt="2" custScaleX="189885" custLinFactNeighborX="-41272" custLinFactNeighborY="9031">
        <dgm:presLayoutVars>
          <dgm:chMax val="2"/>
          <dgm:chPref val="1"/>
          <dgm:bulletEnabled val="1"/>
        </dgm:presLayoutVars>
      </dgm:prSet>
      <dgm:spPr/>
    </dgm:pt>
    <dgm:pt modelId="{6A554C3A-E1A0-4FDC-83AA-F2A82133581E}" type="pres">
      <dgm:prSet presAssocID="{58AE5C48-78F5-4F2E-9C91-9329292DD159}" presName="ChildAccent1" presStyleCnt="0"/>
      <dgm:spPr/>
    </dgm:pt>
    <dgm:pt modelId="{C9A5DF8B-840A-401A-8177-29600E5CF45C}" type="pres">
      <dgm:prSet presAssocID="{58AE5C48-78F5-4F2E-9C91-9329292DD159}" presName="ChildAccent" presStyleLbl="alignImgPlace1" presStyleIdx="1" presStyleCnt="2" custScaleX="189885" custLinFactX="-39481" custLinFactNeighborX="-100000" custLinFactNeighborY="1881"/>
      <dgm:spPr/>
    </dgm:pt>
    <dgm:pt modelId="{CB0C10FA-3AF0-4100-B6F0-19E91C1F1781}" type="pres">
      <dgm:prSet presAssocID="{58AE5C48-78F5-4F2E-9C91-9329292DD159}" presName="Child1" presStyleLbl="revTx" presStyleIdx="0" presStyleCnt="0">
        <dgm:presLayoutVars>
          <dgm:chMax val="0"/>
          <dgm:chPref val="0"/>
          <dgm:bulletEnabled val="1"/>
        </dgm:presLayoutVars>
      </dgm:prSet>
      <dgm:spPr/>
    </dgm:pt>
    <dgm:pt modelId="{B41E4F09-0C3D-439B-B326-9883444A258C}" type="pres">
      <dgm:prSet presAssocID="{58AE5C48-78F5-4F2E-9C91-9329292DD159}" presName="Parent1" presStyleLbl="node1" presStyleIdx="1" presStyleCnt="2" custScaleX="189885" custLinFactX="-39481" custLinFactNeighborX="-100000" custLinFactNeighborY="11287">
        <dgm:presLayoutVars>
          <dgm:chMax val="2"/>
          <dgm:chPref val="1"/>
          <dgm:bulletEnabled val="1"/>
        </dgm:presLayoutVars>
      </dgm:prSet>
      <dgm:spPr/>
    </dgm:pt>
  </dgm:ptLst>
  <dgm:cxnLst>
    <dgm:cxn modelId="{86795E02-C00E-4F56-AD86-A9926CC51478}" srcId="{A08D37A9-6621-4736-B05E-D25C682BDD91}" destId="{58AE5C48-78F5-4F2E-9C91-9329292DD159}" srcOrd="0" destOrd="0" parTransId="{5A4B1CA9-625A-4E0E-91F6-69D1C4E693AA}" sibTransId="{FCB25F46-3348-459A-99E3-BE06203A359D}"/>
    <dgm:cxn modelId="{12FDC004-E2A8-4388-B69C-4BB4D1500075}" type="presOf" srcId="{C7B4150D-D5C3-4991-892D-7D60900088DE}" destId="{49FBA695-4481-4E0D-B9B3-0C244A3488C7}" srcOrd="0" destOrd="0" presId="urn:microsoft.com/office/officeart/2011/layout/InterconnectedBlockProcess"/>
    <dgm:cxn modelId="{DDD64014-DE75-47A8-BE15-7E23DD91D75B}" type="presOf" srcId="{C7B4150D-D5C3-4991-892D-7D60900088DE}" destId="{F9DBAD79-B92E-4AE4-8F55-2EFD596B9C84}" srcOrd="1" destOrd="0" presId="urn:microsoft.com/office/officeart/2011/layout/InterconnectedBlockProcess"/>
    <dgm:cxn modelId="{A3C4311E-8B32-40CC-BA55-35B04893A5B2}" type="presOf" srcId="{58AE5C48-78F5-4F2E-9C91-9329292DD159}" destId="{B41E4F09-0C3D-439B-B326-9883444A258C}" srcOrd="0" destOrd="0" presId="urn:microsoft.com/office/officeart/2011/layout/InterconnectedBlockProcess"/>
    <dgm:cxn modelId="{89E1D323-82E1-4627-8532-0B58A676EAAF}" srcId="{A08D37A9-6621-4736-B05E-D25C682BDD91}" destId="{6EF0203C-0363-4223-B12D-7FE911AB2EBC}" srcOrd="1" destOrd="0" parTransId="{D3694016-B3E2-41A0-B726-B17EBF8C0B5C}" sibTransId="{4D7F67AC-7329-4EDF-ABFF-6F2E6C3213E8}"/>
    <dgm:cxn modelId="{ED14C335-3C44-41A0-A02B-5380F46478F1}" type="presOf" srcId="{1CA252EA-52B7-439E-B9BD-08AE08D22B91}" destId="{F9DBAD79-B92E-4AE4-8F55-2EFD596B9C84}" srcOrd="1" destOrd="1" presId="urn:microsoft.com/office/officeart/2011/layout/InterconnectedBlockProcess"/>
    <dgm:cxn modelId="{58355938-01A4-43C7-952F-5DD9556B29D0}" type="presOf" srcId="{C2C8F9B8-4AA2-4589-A3AA-17233DF38684}" destId="{CB0C10FA-3AF0-4100-B6F0-19E91C1F1781}" srcOrd="1" destOrd="1" presId="urn:microsoft.com/office/officeart/2011/layout/InterconnectedBlockProcess"/>
    <dgm:cxn modelId="{90BEBF65-8E4B-4C11-9EB1-FF682310348F}" type="presOf" srcId="{1CA252EA-52B7-439E-B9BD-08AE08D22B91}" destId="{49FBA695-4481-4E0D-B9B3-0C244A3488C7}" srcOrd="0" destOrd="1" presId="urn:microsoft.com/office/officeart/2011/layout/InterconnectedBlockProcess"/>
    <dgm:cxn modelId="{F30B4A78-7C90-4A31-8B01-DF453B1DCCF1}" srcId="{6EF0203C-0363-4223-B12D-7FE911AB2EBC}" destId="{1CA252EA-52B7-439E-B9BD-08AE08D22B91}" srcOrd="1" destOrd="0" parTransId="{A906A299-8E80-436D-A4E7-F60EFC6F54BB}" sibTransId="{679E3FB4-7D11-428D-BD57-6936FD6C26FB}"/>
    <dgm:cxn modelId="{93AA0D81-38D7-4F32-B81F-F3EA79CD1920}" srcId="{6EF0203C-0363-4223-B12D-7FE911AB2EBC}" destId="{C7B4150D-D5C3-4991-892D-7D60900088DE}" srcOrd="0" destOrd="0" parTransId="{2F311605-4D12-4D1B-80DD-EF2B68BA9F62}" sibTransId="{B53AAD30-C734-493D-93B4-B00E771D5F54}"/>
    <dgm:cxn modelId="{259F108C-01C4-4B40-B0F5-7DBC48AFC2DB}" type="presOf" srcId="{3E87F98F-85FD-4BCC-A9BB-70C386936047}" destId="{C9A5DF8B-840A-401A-8177-29600E5CF45C}" srcOrd="0" destOrd="0" presId="urn:microsoft.com/office/officeart/2011/layout/InterconnectedBlockProcess"/>
    <dgm:cxn modelId="{69FBE8AF-58CD-4335-8A90-C1F3A21F955F}" type="presOf" srcId="{3E87F98F-85FD-4BCC-A9BB-70C386936047}" destId="{CB0C10FA-3AF0-4100-B6F0-19E91C1F1781}" srcOrd="1" destOrd="0" presId="urn:microsoft.com/office/officeart/2011/layout/InterconnectedBlockProcess"/>
    <dgm:cxn modelId="{E878E4CC-0056-447D-8ADD-DD5EB14D1905}" srcId="{58AE5C48-78F5-4F2E-9C91-9329292DD159}" destId="{C2C8F9B8-4AA2-4589-A3AA-17233DF38684}" srcOrd="1" destOrd="0" parTransId="{3F2AF671-9B28-4F9B-BF77-56AC47A3686C}" sibTransId="{BE06B8C7-24EF-442B-8E6C-CA290E50FFB7}"/>
    <dgm:cxn modelId="{8895ECE0-E596-41A5-8CB9-3ECEF8390C21}" type="presOf" srcId="{6EF0203C-0363-4223-B12D-7FE911AB2EBC}" destId="{0DD71435-732C-46DE-8CD5-D4946DB432C6}" srcOrd="0" destOrd="0" presId="urn:microsoft.com/office/officeart/2011/layout/InterconnectedBlockProcess"/>
    <dgm:cxn modelId="{2ACAE6E3-EE64-44BC-8150-E9AAD099E501}" type="presOf" srcId="{C2C8F9B8-4AA2-4589-A3AA-17233DF38684}" destId="{C9A5DF8B-840A-401A-8177-29600E5CF45C}" srcOrd="0" destOrd="1" presId="urn:microsoft.com/office/officeart/2011/layout/InterconnectedBlockProcess"/>
    <dgm:cxn modelId="{F160B8F8-09F7-4098-868D-78A8899789E4}" srcId="{58AE5C48-78F5-4F2E-9C91-9329292DD159}" destId="{3E87F98F-85FD-4BCC-A9BB-70C386936047}" srcOrd="0" destOrd="0" parTransId="{A0A31F23-C94E-484D-A1ED-34A45C7188A4}" sibTransId="{FE3650AB-206A-4BBC-BB43-B791E552FA25}"/>
    <dgm:cxn modelId="{06E4B9FB-084C-471E-8DFA-19CC1B5B9D78}" type="presOf" srcId="{A08D37A9-6621-4736-B05E-D25C682BDD91}" destId="{059159EB-5C48-461A-A1EB-1BE7512CA3A6}" srcOrd="0" destOrd="0" presId="urn:microsoft.com/office/officeart/2011/layout/InterconnectedBlockProcess"/>
    <dgm:cxn modelId="{C1890FB5-0DBB-4871-A4E8-0400860D71A3}" type="presParOf" srcId="{059159EB-5C48-461A-A1EB-1BE7512CA3A6}" destId="{8EC00704-2A1E-49A3-802E-10D70F78A8A6}" srcOrd="0" destOrd="0" presId="urn:microsoft.com/office/officeart/2011/layout/InterconnectedBlockProcess"/>
    <dgm:cxn modelId="{C3BC55E7-6EF7-4FC8-BCF9-31898E2DFCD1}" type="presParOf" srcId="{8EC00704-2A1E-49A3-802E-10D70F78A8A6}" destId="{49FBA695-4481-4E0D-B9B3-0C244A3488C7}" srcOrd="0" destOrd="0" presId="urn:microsoft.com/office/officeart/2011/layout/InterconnectedBlockProcess"/>
    <dgm:cxn modelId="{28F9FAEC-6F21-48C7-93FA-0F04E49F3305}" type="presParOf" srcId="{059159EB-5C48-461A-A1EB-1BE7512CA3A6}" destId="{F9DBAD79-B92E-4AE4-8F55-2EFD596B9C84}" srcOrd="1" destOrd="0" presId="urn:microsoft.com/office/officeart/2011/layout/InterconnectedBlockProcess"/>
    <dgm:cxn modelId="{C25D5CAC-5746-414B-9F88-E0C79A7714EA}" type="presParOf" srcId="{059159EB-5C48-461A-A1EB-1BE7512CA3A6}" destId="{0DD71435-732C-46DE-8CD5-D4946DB432C6}" srcOrd="2" destOrd="0" presId="urn:microsoft.com/office/officeart/2011/layout/InterconnectedBlockProcess"/>
    <dgm:cxn modelId="{BA07675E-1572-4DB9-B094-B4A89F22C070}" type="presParOf" srcId="{059159EB-5C48-461A-A1EB-1BE7512CA3A6}" destId="{6A554C3A-E1A0-4FDC-83AA-F2A82133581E}" srcOrd="3" destOrd="0" presId="urn:microsoft.com/office/officeart/2011/layout/InterconnectedBlockProcess"/>
    <dgm:cxn modelId="{970CB593-FCD0-4CE5-8F39-3FE4FD7F2341}" type="presParOf" srcId="{6A554C3A-E1A0-4FDC-83AA-F2A82133581E}" destId="{C9A5DF8B-840A-401A-8177-29600E5CF45C}" srcOrd="0" destOrd="0" presId="urn:microsoft.com/office/officeart/2011/layout/InterconnectedBlockProcess"/>
    <dgm:cxn modelId="{0EB639E3-61E6-4465-8739-B47FC773F878}" type="presParOf" srcId="{059159EB-5C48-461A-A1EB-1BE7512CA3A6}" destId="{CB0C10FA-3AF0-4100-B6F0-19E91C1F1781}" srcOrd="4" destOrd="0" presId="urn:microsoft.com/office/officeart/2011/layout/InterconnectedBlockProcess"/>
    <dgm:cxn modelId="{6A4D213E-C8EB-4D47-963F-813660C1A80D}" type="presParOf" srcId="{059159EB-5C48-461A-A1EB-1BE7512CA3A6}" destId="{B41E4F09-0C3D-439B-B326-9883444A258C}" srcOrd="5"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8D37A9-6621-4736-B05E-D25C682BDD91}" type="doc">
      <dgm:prSet loTypeId="urn:microsoft.com/office/officeart/2011/layout/InterconnectedBlockProcess" loCatId="process" qsTypeId="urn:microsoft.com/office/officeart/2005/8/quickstyle/simple2" qsCatId="simple" csTypeId="urn:microsoft.com/office/officeart/2005/8/colors/colorful3" csCatId="colorful" phldr="1"/>
      <dgm:spPr/>
      <dgm:t>
        <a:bodyPr/>
        <a:lstStyle/>
        <a:p>
          <a:endParaRPr lang="en-US"/>
        </a:p>
      </dgm:t>
    </dgm:pt>
    <dgm:pt modelId="{58AE5C48-78F5-4F2E-9C91-9329292DD159}">
      <dgm:prSet phldrT="[Text]"/>
      <dgm:spPr/>
      <dgm:t>
        <a:bodyPr/>
        <a:lstStyle/>
        <a:p>
          <a:r>
            <a:rPr lang="en-US" dirty="0"/>
            <a:t>Background removal</a:t>
          </a:r>
        </a:p>
      </dgm:t>
    </dgm:pt>
    <dgm:pt modelId="{5A4B1CA9-625A-4E0E-91F6-69D1C4E693AA}" type="parTrans" cxnId="{86795E02-C00E-4F56-AD86-A9926CC51478}">
      <dgm:prSet/>
      <dgm:spPr/>
      <dgm:t>
        <a:bodyPr/>
        <a:lstStyle/>
        <a:p>
          <a:endParaRPr lang="en-US"/>
        </a:p>
      </dgm:t>
    </dgm:pt>
    <dgm:pt modelId="{FCB25F46-3348-459A-99E3-BE06203A359D}" type="sibTrans" cxnId="{86795E02-C00E-4F56-AD86-A9926CC51478}">
      <dgm:prSet/>
      <dgm:spPr/>
      <dgm:t>
        <a:bodyPr/>
        <a:lstStyle/>
        <a:p>
          <a:endParaRPr lang="en-US"/>
        </a:p>
      </dgm:t>
    </dgm:pt>
    <dgm:pt modelId="{3E87F98F-85FD-4BCC-A9BB-70C386936047}">
      <dgm:prSet phldrT="[Text]"/>
      <dgm:spPr/>
      <dgm:t>
        <a:bodyPr/>
        <a:lstStyle/>
        <a:p>
          <a:pPr algn="l"/>
          <a:endParaRPr lang="en-US" dirty="0"/>
        </a:p>
        <a:p>
          <a:pPr algn="l"/>
          <a:r>
            <a:rPr lang="en-US" dirty="0"/>
            <a:t>Global thresholding</a:t>
          </a:r>
        </a:p>
      </dgm:t>
    </dgm:pt>
    <dgm:pt modelId="{A0A31F23-C94E-484D-A1ED-34A45C7188A4}" type="parTrans" cxnId="{F160B8F8-09F7-4098-868D-78A8899789E4}">
      <dgm:prSet/>
      <dgm:spPr/>
      <dgm:t>
        <a:bodyPr/>
        <a:lstStyle/>
        <a:p>
          <a:endParaRPr lang="en-US"/>
        </a:p>
      </dgm:t>
    </dgm:pt>
    <dgm:pt modelId="{FE3650AB-206A-4BBC-BB43-B791E552FA25}" type="sibTrans" cxnId="{F160B8F8-09F7-4098-868D-78A8899789E4}">
      <dgm:prSet/>
      <dgm:spPr/>
      <dgm:t>
        <a:bodyPr/>
        <a:lstStyle/>
        <a:p>
          <a:endParaRPr lang="en-US"/>
        </a:p>
      </dgm:t>
    </dgm:pt>
    <dgm:pt modelId="{6EF0203C-0363-4223-B12D-7FE911AB2EBC}">
      <dgm:prSet phldrT="[Text]"/>
      <dgm:spPr/>
      <dgm:t>
        <a:bodyPr/>
        <a:lstStyle/>
        <a:p>
          <a:r>
            <a:rPr lang="en-US" dirty="0"/>
            <a:t>Tissue segmentation</a:t>
          </a:r>
        </a:p>
      </dgm:t>
    </dgm:pt>
    <dgm:pt modelId="{D3694016-B3E2-41A0-B726-B17EBF8C0B5C}" type="parTrans" cxnId="{89E1D323-82E1-4627-8532-0B58A676EAAF}">
      <dgm:prSet/>
      <dgm:spPr/>
      <dgm:t>
        <a:bodyPr/>
        <a:lstStyle/>
        <a:p>
          <a:endParaRPr lang="en-US"/>
        </a:p>
      </dgm:t>
    </dgm:pt>
    <dgm:pt modelId="{4D7F67AC-7329-4EDF-ABFF-6F2E6C3213E8}" type="sibTrans" cxnId="{89E1D323-82E1-4627-8532-0B58A676EAAF}">
      <dgm:prSet/>
      <dgm:spPr/>
      <dgm:t>
        <a:bodyPr/>
        <a:lstStyle/>
        <a:p>
          <a:endParaRPr lang="en-US"/>
        </a:p>
      </dgm:t>
    </dgm:pt>
    <dgm:pt modelId="{C7B4150D-D5C3-4991-892D-7D60900088DE}">
      <dgm:prSet phldrT="[Text]"/>
      <dgm:spPr/>
      <dgm:t>
        <a:bodyPr/>
        <a:lstStyle/>
        <a:p>
          <a:pPr algn="l"/>
          <a:endParaRPr lang="en-US" dirty="0"/>
        </a:p>
        <a:p>
          <a:pPr algn="l"/>
          <a:r>
            <a:rPr lang="en-US" dirty="0"/>
            <a:t>Morphological operations</a:t>
          </a:r>
        </a:p>
      </dgm:t>
    </dgm:pt>
    <dgm:pt modelId="{2F311605-4D12-4D1B-80DD-EF2B68BA9F62}" type="parTrans" cxnId="{93AA0D81-38D7-4F32-B81F-F3EA79CD1920}">
      <dgm:prSet/>
      <dgm:spPr/>
      <dgm:t>
        <a:bodyPr/>
        <a:lstStyle/>
        <a:p>
          <a:endParaRPr lang="en-US"/>
        </a:p>
      </dgm:t>
    </dgm:pt>
    <dgm:pt modelId="{B53AAD30-C734-493D-93B4-B00E771D5F54}" type="sibTrans" cxnId="{93AA0D81-38D7-4F32-B81F-F3EA79CD1920}">
      <dgm:prSet/>
      <dgm:spPr/>
      <dgm:t>
        <a:bodyPr/>
        <a:lstStyle/>
        <a:p>
          <a:endParaRPr lang="en-US"/>
        </a:p>
      </dgm:t>
    </dgm:pt>
    <dgm:pt modelId="{BC64C585-3CF0-44D2-ABB2-855EE9AE5749}">
      <dgm:prSet phldrT="[Text]"/>
      <dgm:spPr/>
      <dgm:t>
        <a:bodyPr/>
        <a:lstStyle/>
        <a:p>
          <a:r>
            <a:rPr lang="en-US" dirty="0"/>
            <a:t>Lesion segmentation</a:t>
          </a:r>
        </a:p>
      </dgm:t>
    </dgm:pt>
    <dgm:pt modelId="{440AA7A6-6C02-4FE6-89AC-FA63A404AE31}" type="parTrans" cxnId="{A151F545-5CE8-46A8-86D6-275F6BCD3709}">
      <dgm:prSet/>
      <dgm:spPr/>
      <dgm:t>
        <a:bodyPr/>
        <a:lstStyle/>
        <a:p>
          <a:endParaRPr lang="en-US"/>
        </a:p>
      </dgm:t>
    </dgm:pt>
    <dgm:pt modelId="{CFC1DFC5-59FC-4494-A627-12CB71A03B9B}" type="sibTrans" cxnId="{A151F545-5CE8-46A8-86D6-275F6BCD3709}">
      <dgm:prSet/>
      <dgm:spPr/>
      <dgm:t>
        <a:bodyPr/>
        <a:lstStyle/>
        <a:p>
          <a:endParaRPr lang="en-US"/>
        </a:p>
      </dgm:t>
    </dgm:pt>
    <dgm:pt modelId="{78E5309E-515E-4A39-BFA1-F5F644C782B7}">
      <dgm:prSet phldrT="[Text]"/>
      <dgm:spPr/>
      <dgm:t>
        <a:bodyPr/>
        <a:lstStyle/>
        <a:p>
          <a:pPr algn="l">
            <a:buFont typeface="Arial" panose="020B0604020202020204" pitchFamily="34" charset="0"/>
            <a:buChar char="•"/>
          </a:pPr>
          <a:r>
            <a:rPr lang="en-US" dirty="0"/>
            <a:t>Adaptive local thresholding</a:t>
          </a:r>
        </a:p>
      </dgm:t>
    </dgm:pt>
    <dgm:pt modelId="{7BA3413A-11A1-4436-94A2-FD53AB7C9751}" type="parTrans" cxnId="{D0C0E0B2-9F06-4D29-A473-38E9F5CF7A9C}">
      <dgm:prSet/>
      <dgm:spPr/>
      <dgm:t>
        <a:bodyPr/>
        <a:lstStyle/>
        <a:p>
          <a:endParaRPr lang="en-US"/>
        </a:p>
      </dgm:t>
    </dgm:pt>
    <dgm:pt modelId="{0A187105-1B47-4232-9876-781FB3D39398}" type="sibTrans" cxnId="{D0C0E0B2-9F06-4D29-A473-38E9F5CF7A9C}">
      <dgm:prSet/>
      <dgm:spPr/>
      <dgm:t>
        <a:bodyPr/>
        <a:lstStyle/>
        <a:p>
          <a:endParaRPr lang="en-US"/>
        </a:p>
      </dgm:t>
    </dgm:pt>
    <dgm:pt modelId="{C2C8F9B8-4AA2-4589-A3AA-17233DF38684}">
      <dgm:prSet phldrT="[Text]"/>
      <dgm:spPr/>
      <dgm:t>
        <a:bodyPr/>
        <a:lstStyle/>
        <a:p>
          <a:pPr algn="l"/>
          <a:endParaRPr lang="en-US" dirty="0"/>
        </a:p>
        <a:p>
          <a:pPr algn="l"/>
          <a:r>
            <a:rPr lang="en-US" dirty="0"/>
            <a:t>Adaptive local thresholding</a:t>
          </a:r>
        </a:p>
      </dgm:t>
    </dgm:pt>
    <dgm:pt modelId="{3F2AF671-9B28-4F9B-BF77-56AC47A3686C}" type="parTrans" cxnId="{E878E4CC-0056-447D-8ADD-DD5EB14D1905}">
      <dgm:prSet/>
      <dgm:spPr/>
      <dgm:t>
        <a:bodyPr/>
        <a:lstStyle/>
        <a:p>
          <a:endParaRPr lang="en-US"/>
        </a:p>
      </dgm:t>
    </dgm:pt>
    <dgm:pt modelId="{BE06B8C7-24EF-442B-8E6C-CA290E50FFB7}" type="sibTrans" cxnId="{E878E4CC-0056-447D-8ADD-DD5EB14D1905}">
      <dgm:prSet/>
      <dgm:spPr/>
      <dgm:t>
        <a:bodyPr/>
        <a:lstStyle/>
        <a:p>
          <a:endParaRPr lang="en-US"/>
        </a:p>
      </dgm:t>
    </dgm:pt>
    <dgm:pt modelId="{1CA252EA-52B7-439E-B9BD-08AE08D22B91}">
      <dgm:prSet phldrT="[Text]"/>
      <dgm:spPr/>
      <dgm:t>
        <a:bodyPr/>
        <a:lstStyle/>
        <a:p>
          <a:pPr algn="l"/>
          <a:endParaRPr lang="en-US" dirty="0"/>
        </a:p>
        <a:p>
          <a:pPr algn="l"/>
          <a:r>
            <a:rPr lang="en-US" dirty="0"/>
            <a:t>Clustering</a:t>
          </a:r>
        </a:p>
      </dgm:t>
    </dgm:pt>
    <dgm:pt modelId="{A906A299-8E80-436D-A4E7-F60EFC6F54BB}" type="parTrans" cxnId="{F30B4A78-7C90-4A31-8B01-DF453B1DCCF1}">
      <dgm:prSet/>
      <dgm:spPr/>
      <dgm:t>
        <a:bodyPr/>
        <a:lstStyle/>
        <a:p>
          <a:endParaRPr lang="en-US"/>
        </a:p>
      </dgm:t>
    </dgm:pt>
    <dgm:pt modelId="{679E3FB4-7D11-428D-BD57-6936FD6C26FB}" type="sibTrans" cxnId="{F30B4A78-7C90-4A31-8B01-DF453B1DCCF1}">
      <dgm:prSet/>
      <dgm:spPr/>
      <dgm:t>
        <a:bodyPr/>
        <a:lstStyle/>
        <a:p>
          <a:endParaRPr lang="en-US"/>
        </a:p>
      </dgm:t>
    </dgm:pt>
    <dgm:pt modelId="{7E431563-2C0F-4179-B5A7-AB9C94DB99DD}">
      <dgm:prSet phldrT="[Text]"/>
      <dgm:spPr/>
      <dgm:t>
        <a:bodyPr/>
        <a:lstStyle/>
        <a:p>
          <a:pPr algn="l">
            <a:buFont typeface="Arial" panose="020B0604020202020204" pitchFamily="34" charset="0"/>
            <a:buChar char="•"/>
          </a:pPr>
          <a:endParaRPr lang="en-US" dirty="0"/>
        </a:p>
        <a:p>
          <a:pPr algn="l">
            <a:buFont typeface="Arial" panose="020B0604020202020204" pitchFamily="34" charset="0"/>
            <a:buChar char="•"/>
          </a:pPr>
          <a:r>
            <a:rPr lang="en-US" dirty="0"/>
            <a:t>Global thresholding</a:t>
          </a:r>
        </a:p>
      </dgm:t>
    </dgm:pt>
    <dgm:pt modelId="{826AC517-88C9-45B2-AA07-E9C5B8F757F2}" type="parTrans" cxnId="{B33A5D9C-F5DA-4965-8686-5367E767041F}">
      <dgm:prSet/>
      <dgm:spPr/>
      <dgm:t>
        <a:bodyPr/>
        <a:lstStyle/>
        <a:p>
          <a:endParaRPr lang="en-US"/>
        </a:p>
      </dgm:t>
    </dgm:pt>
    <dgm:pt modelId="{4D601F4E-8BFD-48A6-8BF5-438BE8ECD8AF}" type="sibTrans" cxnId="{B33A5D9C-F5DA-4965-8686-5367E767041F}">
      <dgm:prSet/>
      <dgm:spPr/>
      <dgm:t>
        <a:bodyPr/>
        <a:lstStyle/>
        <a:p>
          <a:endParaRPr lang="en-US"/>
        </a:p>
      </dgm:t>
    </dgm:pt>
    <dgm:pt modelId="{9C845909-0EFC-43C8-A746-AC5E63DB979D}">
      <dgm:prSet phldrT="[Text]"/>
      <dgm:spPr/>
      <dgm:t>
        <a:bodyPr/>
        <a:lstStyle/>
        <a:p>
          <a:pPr algn="l">
            <a:buFont typeface="Arial" panose="020B0604020202020204" pitchFamily="34" charset="0"/>
            <a:buChar char="•"/>
          </a:pPr>
          <a:r>
            <a:rPr lang="en-US" dirty="0"/>
            <a:t>Feature based</a:t>
          </a:r>
        </a:p>
      </dgm:t>
    </dgm:pt>
    <dgm:pt modelId="{BAE6DFDB-528F-4527-BEED-DBD4CE9C1F98}" type="parTrans" cxnId="{6C449FC6-5FF7-4CEF-8166-71042447BCB5}">
      <dgm:prSet/>
      <dgm:spPr/>
      <dgm:t>
        <a:bodyPr/>
        <a:lstStyle/>
        <a:p>
          <a:endParaRPr lang="en-US"/>
        </a:p>
      </dgm:t>
    </dgm:pt>
    <dgm:pt modelId="{10557BA8-F54C-457A-9C5C-962F5B05A08A}" type="sibTrans" cxnId="{6C449FC6-5FF7-4CEF-8166-71042447BCB5}">
      <dgm:prSet/>
      <dgm:spPr/>
      <dgm:t>
        <a:bodyPr/>
        <a:lstStyle/>
        <a:p>
          <a:endParaRPr lang="en-US"/>
        </a:p>
      </dgm:t>
    </dgm:pt>
    <dgm:pt modelId="{87E6D396-57B4-40EB-A706-79304436FEA0}">
      <dgm:prSet phldrT="[Text]"/>
      <dgm:spPr/>
      <dgm:t>
        <a:bodyPr/>
        <a:lstStyle/>
        <a:p>
          <a:pPr algn="l">
            <a:buFont typeface="Arial" panose="020B0604020202020204" pitchFamily="34" charset="0"/>
            <a:buChar char="•"/>
          </a:pPr>
          <a:r>
            <a:rPr lang="en-US" dirty="0"/>
            <a:t>Edge detection</a:t>
          </a:r>
        </a:p>
      </dgm:t>
    </dgm:pt>
    <dgm:pt modelId="{7DB191C6-EBD5-479A-AC5B-BE7EA3456F6E}" type="parTrans" cxnId="{353DC303-4972-450D-BDFD-518EB9183732}">
      <dgm:prSet/>
      <dgm:spPr/>
      <dgm:t>
        <a:bodyPr/>
        <a:lstStyle/>
        <a:p>
          <a:endParaRPr lang="en-US"/>
        </a:p>
      </dgm:t>
    </dgm:pt>
    <dgm:pt modelId="{A90ABC06-AC7A-4D4C-B455-D2D5DDBB1375}" type="sibTrans" cxnId="{353DC303-4972-450D-BDFD-518EB9183732}">
      <dgm:prSet/>
      <dgm:spPr/>
      <dgm:t>
        <a:bodyPr/>
        <a:lstStyle/>
        <a:p>
          <a:endParaRPr lang="en-US"/>
        </a:p>
      </dgm:t>
    </dgm:pt>
    <dgm:pt modelId="{059159EB-5C48-461A-A1EB-1BE7512CA3A6}" type="pres">
      <dgm:prSet presAssocID="{A08D37A9-6621-4736-B05E-D25C682BDD91}" presName="Name0" presStyleCnt="0">
        <dgm:presLayoutVars>
          <dgm:chMax val="7"/>
          <dgm:chPref val="5"/>
          <dgm:dir/>
          <dgm:animOne val="branch"/>
          <dgm:animLvl val="lvl"/>
        </dgm:presLayoutVars>
      </dgm:prSet>
      <dgm:spPr/>
    </dgm:pt>
    <dgm:pt modelId="{F76D3372-A51B-49CE-88A0-74767A030B9C}" type="pres">
      <dgm:prSet presAssocID="{BC64C585-3CF0-44D2-ABB2-855EE9AE5749}" presName="ChildAccent3" presStyleCnt="0"/>
      <dgm:spPr/>
    </dgm:pt>
    <dgm:pt modelId="{BE7129EB-09A4-4485-98D4-A95D0480C485}" type="pres">
      <dgm:prSet presAssocID="{BC64C585-3CF0-44D2-ABB2-855EE9AE5749}" presName="ChildAccent" presStyleLbl="alignImgPlace1" presStyleIdx="0" presStyleCnt="3" custScaleX="189885" custLinFactNeighborX="56937" custLinFactNeighborY="185"/>
      <dgm:spPr/>
    </dgm:pt>
    <dgm:pt modelId="{E04BCD05-F528-468B-9503-EA3E3AFF129E}" type="pres">
      <dgm:prSet presAssocID="{BC64C585-3CF0-44D2-ABB2-855EE9AE5749}" presName="Child3" presStyleLbl="revTx" presStyleIdx="0" presStyleCnt="0">
        <dgm:presLayoutVars>
          <dgm:chMax val="0"/>
          <dgm:chPref val="0"/>
          <dgm:bulletEnabled val="1"/>
        </dgm:presLayoutVars>
      </dgm:prSet>
      <dgm:spPr/>
    </dgm:pt>
    <dgm:pt modelId="{101F7842-54B5-4C02-8116-6B0F24A2504E}" type="pres">
      <dgm:prSet presAssocID="{BC64C585-3CF0-44D2-ABB2-855EE9AE5749}" presName="Parent3" presStyleLbl="node1" presStyleIdx="0" presStyleCnt="3" custScaleX="189885" custLinFactNeighborX="56937" custLinFactNeighborY="864">
        <dgm:presLayoutVars>
          <dgm:chMax val="2"/>
          <dgm:chPref val="1"/>
          <dgm:bulletEnabled val="1"/>
        </dgm:presLayoutVars>
      </dgm:prSet>
      <dgm:spPr/>
    </dgm:pt>
    <dgm:pt modelId="{8EC00704-2A1E-49A3-802E-10D70F78A8A6}" type="pres">
      <dgm:prSet presAssocID="{6EF0203C-0363-4223-B12D-7FE911AB2EBC}" presName="ChildAccent2" presStyleCnt="0"/>
      <dgm:spPr/>
    </dgm:pt>
    <dgm:pt modelId="{49FBA695-4481-4E0D-B9B3-0C244A3488C7}" type="pres">
      <dgm:prSet presAssocID="{6EF0203C-0363-4223-B12D-7FE911AB2EBC}" presName="ChildAccent" presStyleLbl="alignImgPlace1" presStyleIdx="1" presStyleCnt="3" custScaleX="189885" custLinFactNeighborX="-41272" custLinFactNeighborY="1736"/>
      <dgm:spPr/>
    </dgm:pt>
    <dgm:pt modelId="{F9DBAD79-B92E-4AE4-8F55-2EFD596B9C84}" type="pres">
      <dgm:prSet presAssocID="{6EF0203C-0363-4223-B12D-7FE911AB2EBC}" presName="Child2" presStyleLbl="revTx" presStyleIdx="0" presStyleCnt="0">
        <dgm:presLayoutVars>
          <dgm:chMax val="0"/>
          <dgm:chPref val="0"/>
          <dgm:bulletEnabled val="1"/>
        </dgm:presLayoutVars>
      </dgm:prSet>
      <dgm:spPr/>
    </dgm:pt>
    <dgm:pt modelId="{0DD71435-732C-46DE-8CD5-D4946DB432C6}" type="pres">
      <dgm:prSet presAssocID="{6EF0203C-0363-4223-B12D-7FE911AB2EBC}" presName="Parent2" presStyleLbl="node1" presStyleIdx="1" presStyleCnt="3" custScaleX="189885" custLinFactNeighborX="-41272" custLinFactNeighborY="9031">
        <dgm:presLayoutVars>
          <dgm:chMax val="2"/>
          <dgm:chPref val="1"/>
          <dgm:bulletEnabled val="1"/>
        </dgm:presLayoutVars>
      </dgm:prSet>
      <dgm:spPr/>
    </dgm:pt>
    <dgm:pt modelId="{6A554C3A-E1A0-4FDC-83AA-F2A82133581E}" type="pres">
      <dgm:prSet presAssocID="{58AE5C48-78F5-4F2E-9C91-9329292DD159}" presName="ChildAccent1" presStyleCnt="0"/>
      <dgm:spPr/>
    </dgm:pt>
    <dgm:pt modelId="{C9A5DF8B-840A-401A-8177-29600E5CF45C}" type="pres">
      <dgm:prSet presAssocID="{58AE5C48-78F5-4F2E-9C91-9329292DD159}" presName="ChildAccent" presStyleLbl="alignImgPlace1" presStyleIdx="2" presStyleCnt="3" custScaleX="189885" custLinFactX="-39481" custLinFactNeighborX="-100000" custLinFactNeighborY="1881"/>
      <dgm:spPr/>
    </dgm:pt>
    <dgm:pt modelId="{CB0C10FA-3AF0-4100-B6F0-19E91C1F1781}" type="pres">
      <dgm:prSet presAssocID="{58AE5C48-78F5-4F2E-9C91-9329292DD159}" presName="Child1" presStyleLbl="revTx" presStyleIdx="0" presStyleCnt="0">
        <dgm:presLayoutVars>
          <dgm:chMax val="0"/>
          <dgm:chPref val="0"/>
          <dgm:bulletEnabled val="1"/>
        </dgm:presLayoutVars>
      </dgm:prSet>
      <dgm:spPr/>
    </dgm:pt>
    <dgm:pt modelId="{B41E4F09-0C3D-439B-B326-9883444A258C}" type="pres">
      <dgm:prSet presAssocID="{58AE5C48-78F5-4F2E-9C91-9329292DD159}" presName="Parent1" presStyleLbl="node1" presStyleIdx="2" presStyleCnt="3" custScaleX="189885" custLinFactX="-39481" custLinFactNeighborX="-100000" custLinFactNeighborY="11287">
        <dgm:presLayoutVars>
          <dgm:chMax val="2"/>
          <dgm:chPref val="1"/>
          <dgm:bulletEnabled val="1"/>
        </dgm:presLayoutVars>
      </dgm:prSet>
      <dgm:spPr/>
    </dgm:pt>
  </dgm:ptLst>
  <dgm:cxnLst>
    <dgm:cxn modelId="{86795E02-C00E-4F56-AD86-A9926CC51478}" srcId="{A08D37A9-6621-4736-B05E-D25C682BDD91}" destId="{58AE5C48-78F5-4F2E-9C91-9329292DD159}" srcOrd="0" destOrd="0" parTransId="{5A4B1CA9-625A-4E0E-91F6-69D1C4E693AA}" sibTransId="{FCB25F46-3348-459A-99E3-BE06203A359D}"/>
    <dgm:cxn modelId="{353DC303-4972-450D-BDFD-518EB9183732}" srcId="{BC64C585-3CF0-44D2-ABB2-855EE9AE5749}" destId="{87E6D396-57B4-40EB-A706-79304436FEA0}" srcOrd="2" destOrd="0" parTransId="{7DB191C6-EBD5-479A-AC5B-BE7EA3456F6E}" sibTransId="{A90ABC06-AC7A-4D4C-B455-D2D5DDBB1375}"/>
    <dgm:cxn modelId="{12FDC004-E2A8-4388-B69C-4BB4D1500075}" type="presOf" srcId="{C7B4150D-D5C3-4991-892D-7D60900088DE}" destId="{49FBA695-4481-4E0D-B9B3-0C244A3488C7}" srcOrd="0" destOrd="0" presId="urn:microsoft.com/office/officeart/2011/layout/InterconnectedBlockProcess"/>
    <dgm:cxn modelId="{B3356E0F-308F-4A21-AB66-E82130C59D0F}" type="presOf" srcId="{87E6D396-57B4-40EB-A706-79304436FEA0}" destId="{BE7129EB-09A4-4485-98D4-A95D0480C485}" srcOrd="0" destOrd="2" presId="urn:microsoft.com/office/officeart/2011/layout/InterconnectedBlockProcess"/>
    <dgm:cxn modelId="{DDD64014-DE75-47A8-BE15-7E23DD91D75B}" type="presOf" srcId="{C7B4150D-D5C3-4991-892D-7D60900088DE}" destId="{F9DBAD79-B92E-4AE4-8F55-2EFD596B9C84}" srcOrd="1" destOrd="0" presId="urn:microsoft.com/office/officeart/2011/layout/InterconnectedBlockProcess"/>
    <dgm:cxn modelId="{A3C4311E-8B32-40CC-BA55-35B04893A5B2}" type="presOf" srcId="{58AE5C48-78F5-4F2E-9C91-9329292DD159}" destId="{B41E4F09-0C3D-439B-B326-9883444A258C}" srcOrd="0" destOrd="0" presId="urn:microsoft.com/office/officeart/2011/layout/InterconnectedBlockProcess"/>
    <dgm:cxn modelId="{89E1D323-82E1-4627-8532-0B58A676EAAF}" srcId="{A08D37A9-6621-4736-B05E-D25C682BDD91}" destId="{6EF0203C-0363-4223-B12D-7FE911AB2EBC}" srcOrd="1" destOrd="0" parTransId="{D3694016-B3E2-41A0-B726-B17EBF8C0B5C}" sibTransId="{4D7F67AC-7329-4EDF-ABFF-6F2E6C3213E8}"/>
    <dgm:cxn modelId="{442F3B2A-0D2F-459D-B2EA-BD1EC16C0EB0}" type="presOf" srcId="{78E5309E-515E-4A39-BFA1-F5F644C782B7}" destId="{BE7129EB-09A4-4485-98D4-A95D0480C485}" srcOrd="0" destOrd="1" presId="urn:microsoft.com/office/officeart/2011/layout/InterconnectedBlockProcess"/>
    <dgm:cxn modelId="{0861F834-9340-411C-A6AA-27B4B05B54CB}" type="presOf" srcId="{BC64C585-3CF0-44D2-ABB2-855EE9AE5749}" destId="{101F7842-54B5-4C02-8116-6B0F24A2504E}" srcOrd="0" destOrd="0" presId="urn:microsoft.com/office/officeart/2011/layout/InterconnectedBlockProcess"/>
    <dgm:cxn modelId="{ED14C335-3C44-41A0-A02B-5380F46478F1}" type="presOf" srcId="{1CA252EA-52B7-439E-B9BD-08AE08D22B91}" destId="{F9DBAD79-B92E-4AE4-8F55-2EFD596B9C84}" srcOrd="1" destOrd="1" presId="urn:microsoft.com/office/officeart/2011/layout/InterconnectedBlockProcess"/>
    <dgm:cxn modelId="{58355938-01A4-43C7-952F-5DD9556B29D0}" type="presOf" srcId="{C2C8F9B8-4AA2-4589-A3AA-17233DF38684}" destId="{CB0C10FA-3AF0-4100-B6F0-19E91C1F1781}" srcOrd="1" destOrd="1" presId="urn:microsoft.com/office/officeart/2011/layout/InterconnectedBlockProcess"/>
    <dgm:cxn modelId="{6C46A03A-9B55-4107-8F0B-0387B57A471F}" type="presOf" srcId="{78E5309E-515E-4A39-BFA1-F5F644C782B7}" destId="{E04BCD05-F528-468B-9503-EA3E3AFF129E}" srcOrd="1" destOrd="1" presId="urn:microsoft.com/office/officeart/2011/layout/InterconnectedBlockProcess"/>
    <dgm:cxn modelId="{05BA163E-3D40-49F9-ABC2-2C46D34F5FF4}" type="presOf" srcId="{7E431563-2C0F-4179-B5A7-AB9C94DB99DD}" destId="{E04BCD05-F528-468B-9503-EA3E3AFF129E}" srcOrd="1" destOrd="0" presId="urn:microsoft.com/office/officeart/2011/layout/InterconnectedBlockProcess"/>
    <dgm:cxn modelId="{90BEBF65-8E4B-4C11-9EB1-FF682310348F}" type="presOf" srcId="{1CA252EA-52B7-439E-B9BD-08AE08D22B91}" destId="{49FBA695-4481-4E0D-B9B3-0C244A3488C7}" srcOrd="0" destOrd="1" presId="urn:microsoft.com/office/officeart/2011/layout/InterconnectedBlockProcess"/>
    <dgm:cxn modelId="{A151F545-5CE8-46A8-86D6-275F6BCD3709}" srcId="{A08D37A9-6621-4736-B05E-D25C682BDD91}" destId="{BC64C585-3CF0-44D2-ABB2-855EE9AE5749}" srcOrd="2" destOrd="0" parTransId="{440AA7A6-6C02-4FE6-89AC-FA63A404AE31}" sibTransId="{CFC1DFC5-59FC-4494-A627-12CB71A03B9B}"/>
    <dgm:cxn modelId="{F30B4A78-7C90-4A31-8B01-DF453B1DCCF1}" srcId="{6EF0203C-0363-4223-B12D-7FE911AB2EBC}" destId="{1CA252EA-52B7-439E-B9BD-08AE08D22B91}" srcOrd="1" destOrd="0" parTransId="{A906A299-8E80-436D-A4E7-F60EFC6F54BB}" sibTransId="{679E3FB4-7D11-428D-BD57-6936FD6C26FB}"/>
    <dgm:cxn modelId="{93AA0D81-38D7-4F32-B81F-F3EA79CD1920}" srcId="{6EF0203C-0363-4223-B12D-7FE911AB2EBC}" destId="{C7B4150D-D5C3-4991-892D-7D60900088DE}" srcOrd="0" destOrd="0" parTransId="{2F311605-4D12-4D1B-80DD-EF2B68BA9F62}" sibTransId="{B53AAD30-C734-493D-93B4-B00E771D5F54}"/>
    <dgm:cxn modelId="{0281D085-58CA-45A6-B34B-836AA44899DD}" type="presOf" srcId="{7E431563-2C0F-4179-B5A7-AB9C94DB99DD}" destId="{BE7129EB-09A4-4485-98D4-A95D0480C485}" srcOrd="0" destOrd="0" presId="urn:microsoft.com/office/officeart/2011/layout/InterconnectedBlockProcess"/>
    <dgm:cxn modelId="{DA766C8B-3DD6-4C8C-81AD-7B0A5300941D}" type="presOf" srcId="{87E6D396-57B4-40EB-A706-79304436FEA0}" destId="{E04BCD05-F528-468B-9503-EA3E3AFF129E}" srcOrd="1" destOrd="2" presId="urn:microsoft.com/office/officeart/2011/layout/InterconnectedBlockProcess"/>
    <dgm:cxn modelId="{259F108C-01C4-4B40-B0F5-7DBC48AFC2DB}" type="presOf" srcId="{3E87F98F-85FD-4BCC-A9BB-70C386936047}" destId="{C9A5DF8B-840A-401A-8177-29600E5CF45C}" srcOrd="0" destOrd="0" presId="urn:microsoft.com/office/officeart/2011/layout/InterconnectedBlockProcess"/>
    <dgm:cxn modelId="{40BCB390-A1B8-4D39-92BA-14811A6D9C51}" type="presOf" srcId="{9C845909-0EFC-43C8-A746-AC5E63DB979D}" destId="{BE7129EB-09A4-4485-98D4-A95D0480C485}" srcOrd="0" destOrd="3" presId="urn:microsoft.com/office/officeart/2011/layout/InterconnectedBlockProcess"/>
    <dgm:cxn modelId="{B33A5D9C-F5DA-4965-8686-5367E767041F}" srcId="{BC64C585-3CF0-44D2-ABB2-855EE9AE5749}" destId="{7E431563-2C0F-4179-B5A7-AB9C94DB99DD}" srcOrd="0" destOrd="0" parTransId="{826AC517-88C9-45B2-AA07-E9C5B8F757F2}" sibTransId="{4D601F4E-8BFD-48A6-8BF5-438BE8ECD8AF}"/>
    <dgm:cxn modelId="{69FBE8AF-58CD-4335-8A90-C1F3A21F955F}" type="presOf" srcId="{3E87F98F-85FD-4BCC-A9BB-70C386936047}" destId="{CB0C10FA-3AF0-4100-B6F0-19E91C1F1781}" srcOrd="1" destOrd="0" presId="urn:microsoft.com/office/officeart/2011/layout/InterconnectedBlockProcess"/>
    <dgm:cxn modelId="{D0C0E0B2-9F06-4D29-A473-38E9F5CF7A9C}" srcId="{BC64C585-3CF0-44D2-ABB2-855EE9AE5749}" destId="{78E5309E-515E-4A39-BFA1-F5F644C782B7}" srcOrd="1" destOrd="0" parTransId="{7BA3413A-11A1-4436-94A2-FD53AB7C9751}" sibTransId="{0A187105-1B47-4232-9876-781FB3D39398}"/>
    <dgm:cxn modelId="{6C449FC6-5FF7-4CEF-8166-71042447BCB5}" srcId="{BC64C585-3CF0-44D2-ABB2-855EE9AE5749}" destId="{9C845909-0EFC-43C8-A746-AC5E63DB979D}" srcOrd="3" destOrd="0" parTransId="{BAE6DFDB-528F-4527-BEED-DBD4CE9C1F98}" sibTransId="{10557BA8-F54C-457A-9C5C-962F5B05A08A}"/>
    <dgm:cxn modelId="{E878E4CC-0056-447D-8ADD-DD5EB14D1905}" srcId="{58AE5C48-78F5-4F2E-9C91-9329292DD159}" destId="{C2C8F9B8-4AA2-4589-A3AA-17233DF38684}" srcOrd="1" destOrd="0" parTransId="{3F2AF671-9B28-4F9B-BF77-56AC47A3686C}" sibTransId="{BE06B8C7-24EF-442B-8E6C-CA290E50FFB7}"/>
    <dgm:cxn modelId="{8895ECE0-E596-41A5-8CB9-3ECEF8390C21}" type="presOf" srcId="{6EF0203C-0363-4223-B12D-7FE911AB2EBC}" destId="{0DD71435-732C-46DE-8CD5-D4946DB432C6}" srcOrd="0" destOrd="0" presId="urn:microsoft.com/office/officeart/2011/layout/InterconnectedBlockProcess"/>
    <dgm:cxn modelId="{2ACAE6E3-EE64-44BC-8150-E9AAD099E501}" type="presOf" srcId="{C2C8F9B8-4AA2-4589-A3AA-17233DF38684}" destId="{C9A5DF8B-840A-401A-8177-29600E5CF45C}" srcOrd="0" destOrd="1" presId="urn:microsoft.com/office/officeart/2011/layout/InterconnectedBlockProcess"/>
    <dgm:cxn modelId="{2BF6A7F6-DF87-41E1-AC80-22B4E1DA88EB}" type="presOf" srcId="{9C845909-0EFC-43C8-A746-AC5E63DB979D}" destId="{E04BCD05-F528-468B-9503-EA3E3AFF129E}" srcOrd="1" destOrd="3" presId="urn:microsoft.com/office/officeart/2011/layout/InterconnectedBlockProcess"/>
    <dgm:cxn modelId="{F160B8F8-09F7-4098-868D-78A8899789E4}" srcId="{58AE5C48-78F5-4F2E-9C91-9329292DD159}" destId="{3E87F98F-85FD-4BCC-A9BB-70C386936047}" srcOrd="0" destOrd="0" parTransId="{A0A31F23-C94E-484D-A1ED-34A45C7188A4}" sibTransId="{FE3650AB-206A-4BBC-BB43-B791E552FA25}"/>
    <dgm:cxn modelId="{06E4B9FB-084C-471E-8DFA-19CC1B5B9D78}" type="presOf" srcId="{A08D37A9-6621-4736-B05E-D25C682BDD91}" destId="{059159EB-5C48-461A-A1EB-1BE7512CA3A6}" srcOrd="0" destOrd="0" presId="urn:microsoft.com/office/officeart/2011/layout/InterconnectedBlockProcess"/>
    <dgm:cxn modelId="{E87E4152-8C7E-4BEA-9EC3-61DADE3BB6C1}" type="presParOf" srcId="{059159EB-5C48-461A-A1EB-1BE7512CA3A6}" destId="{F76D3372-A51B-49CE-88A0-74767A030B9C}" srcOrd="0" destOrd="0" presId="urn:microsoft.com/office/officeart/2011/layout/InterconnectedBlockProcess"/>
    <dgm:cxn modelId="{4BF1CC44-0826-471B-B606-F7808604101F}" type="presParOf" srcId="{F76D3372-A51B-49CE-88A0-74767A030B9C}" destId="{BE7129EB-09A4-4485-98D4-A95D0480C485}" srcOrd="0" destOrd="0" presId="urn:microsoft.com/office/officeart/2011/layout/InterconnectedBlockProcess"/>
    <dgm:cxn modelId="{70505711-7BAD-4943-B488-BD60266CE6FB}" type="presParOf" srcId="{059159EB-5C48-461A-A1EB-1BE7512CA3A6}" destId="{E04BCD05-F528-468B-9503-EA3E3AFF129E}" srcOrd="1" destOrd="0" presId="urn:microsoft.com/office/officeart/2011/layout/InterconnectedBlockProcess"/>
    <dgm:cxn modelId="{B947C50F-0AF2-431F-87A4-5070DCBB4AEF}" type="presParOf" srcId="{059159EB-5C48-461A-A1EB-1BE7512CA3A6}" destId="{101F7842-54B5-4C02-8116-6B0F24A2504E}" srcOrd="2" destOrd="0" presId="urn:microsoft.com/office/officeart/2011/layout/InterconnectedBlockProcess"/>
    <dgm:cxn modelId="{C1890FB5-0DBB-4871-A4E8-0400860D71A3}" type="presParOf" srcId="{059159EB-5C48-461A-A1EB-1BE7512CA3A6}" destId="{8EC00704-2A1E-49A3-802E-10D70F78A8A6}" srcOrd="3" destOrd="0" presId="urn:microsoft.com/office/officeart/2011/layout/InterconnectedBlockProcess"/>
    <dgm:cxn modelId="{C3BC55E7-6EF7-4FC8-BCF9-31898E2DFCD1}" type="presParOf" srcId="{8EC00704-2A1E-49A3-802E-10D70F78A8A6}" destId="{49FBA695-4481-4E0D-B9B3-0C244A3488C7}" srcOrd="0" destOrd="0" presId="urn:microsoft.com/office/officeart/2011/layout/InterconnectedBlockProcess"/>
    <dgm:cxn modelId="{28F9FAEC-6F21-48C7-93FA-0F04E49F3305}" type="presParOf" srcId="{059159EB-5C48-461A-A1EB-1BE7512CA3A6}" destId="{F9DBAD79-B92E-4AE4-8F55-2EFD596B9C84}" srcOrd="4" destOrd="0" presId="urn:microsoft.com/office/officeart/2011/layout/InterconnectedBlockProcess"/>
    <dgm:cxn modelId="{C25D5CAC-5746-414B-9F88-E0C79A7714EA}" type="presParOf" srcId="{059159EB-5C48-461A-A1EB-1BE7512CA3A6}" destId="{0DD71435-732C-46DE-8CD5-D4946DB432C6}" srcOrd="5" destOrd="0" presId="urn:microsoft.com/office/officeart/2011/layout/InterconnectedBlockProcess"/>
    <dgm:cxn modelId="{BA07675E-1572-4DB9-B094-B4A89F22C070}" type="presParOf" srcId="{059159EB-5C48-461A-A1EB-1BE7512CA3A6}" destId="{6A554C3A-E1A0-4FDC-83AA-F2A82133581E}" srcOrd="6" destOrd="0" presId="urn:microsoft.com/office/officeart/2011/layout/InterconnectedBlockProcess"/>
    <dgm:cxn modelId="{970CB593-FCD0-4CE5-8F39-3FE4FD7F2341}" type="presParOf" srcId="{6A554C3A-E1A0-4FDC-83AA-F2A82133581E}" destId="{C9A5DF8B-840A-401A-8177-29600E5CF45C}" srcOrd="0" destOrd="0" presId="urn:microsoft.com/office/officeart/2011/layout/InterconnectedBlockProcess"/>
    <dgm:cxn modelId="{0EB639E3-61E6-4465-8739-B47FC773F878}" type="presParOf" srcId="{059159EB-5C48-461A-A1EB-1BE7512CA3A6}" destId="{CB0C10FA-3AF0-4100-B6F0-19E91C1F1781}" srcOrd="7" destOrd="0" presId="urn:microsoft.com/office/officeart/2011/layout/InterconnectedBlockProcess"/>
    <dgm:cxn modelId="{6A4D213E-C8EB-4D47-963F-813660C1A80D}" type="presParOf" srcId="{059159EB-5C48-461A-A1EB-1BE7512CA3A6}" destId="{B41E4F09-0C3D-439B-B326-9883444A258C}"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8D37A9-6621-4736-B05E-D25C682BDD91}" type="doc">
      <dgm:prSet loTypeId="urn:microsoft.com/office/officeart/2011/layout/InterconnectedBlockProcess" loCatId="process" qsTypeId="urn:microsoft.com/office/officeart/2005/8/quickstyle/simple2" qsCatId="simple" csTypeId="urn:microsoft.com/office/officeart/2005/8/colors/colorful3" csCatId="colorful" phldr="1"/>
      <dgm:spPr/>
      <dgm:t>
        <a:bodyPr/>
        <a:lstStyle/>
        <a:p>
          <a:endParaRPr lang="en-US"/>
        </a:p>
      </dgm:t>
    </dgm:pt>
    <dgm:pt modelId="{58AE5C48-78F5-4F2E-9C91-9329292DD159}">
      <dgm:prSet phldrT="[Text]"/>
      <dgm:spPr/>
      <dgm:t>
        <a:bodyPr/>
        <a:lstStyle/>
        <a:p>
          <a:r>
            <a:rPr lang="en-US" dirty="0"/>
            <a:t>Background removal</a:t>
          </a:r>
        </a:p>
      </dgm:t>
    </dgm:pt>
    <dgm:pt modelId="{5A4B1CA9-625A-4E0E-91F6-69D1C4E693AA}" type="parTrans" cxnId="{86795E02-C00E-4F56-AD86-A9926CC51478}">
      <dgm:prSet/>
      <dgm:spPr/>
      <dgm:t>
        <a:bodyPr/>
        <a:lstStyle/>
        <a:p>
          <a:endParaRPr lang="en-US"/>
        </a:p>
      </dgm:t>
    </dgm:pt>
    <dgm:pt modelId="{FCB25F46-3348-459A-99E3-BE06203A359D}" type="sibTrans" cxnId="{86795E02-C00E-4F56-AD86-A9926CC51478}">
      <dgm:prSet/>
      <dgm:spPr/>
      <dgm:t>
        <a:bodyPr/>
        <a:lstStyle/>
        <a:p>
          <a:endParaRPr lang="en-US"/>
        </a:p>
      </dgm:t>
    </dgm:pt>
    <dgm:pt modelId="{3E87F98F-85FD-4BCC-A9BB-70C386936047}">
      <dgm:prSet phldrT="[Text]"/>
      <dgm:spPr/>
      <dgm:t>
        <a:bodyPr/>
        <a:lstStyle/>
        <a:p>
          <a:pPr algn="l"/>
          <a:r>
            <a:rPr lang="en-US" b="1" dirty="0"/>
            <a:t>Level 2</a:t>
          </a:r>
          <a:endParaRPr lang="en-US" dirty="0"/>
        </a:p>
        <a:p>
          <a:pPr algn="l"/>
          <a:r>
            <a:rPr lang="en-US" dirty="0"/>
            <a:t>Global thresholding</a:t>
          </a:r>
        </a:p>
      </dgm:t>
    </dgm:pt>
    <dgm:pt modelId="{A0A31F23-C94E-484D-A1ED-34A45C7188A4}" type="parTrans" cxnId="{F160B8F8-09F7-4098-868D-78A8899789E4}">
      <dgm:prSet/>
      <dgm:spPr/>
      <dgm:t>
        <a:bodyPr/>
        <a:lstStyle/>
        <a:p>
          <a:endParaRPr lang="en-US"/>
        </a:p>
      </dgm:t>
    </dgm:pt>
    <dgm:pt modelId="{FE3650AB-206A-4BBC-BB43-B791E552FA25}" type="sibTrans" cxnId="{F160B8F8-09F7-4098-868D-78A8899789E4}">
      <dgm:prSet/>
      <dgm:spPr/>
      <dgm:t>
        <a:bodyPr/>
        <a:lstStyle/>
        <a:p>
          <a:endParaRPr lang="en-US"/>
        </a:p>
      </dgm:t>
    </dgm:pt>
    <dgm:pt modelId="{6EF0203C-0363-4223-B12D-7FE911AB2EBC}">
      <dgm:prSet phldrT="[Text]"/>
      <dgm:spPr/>
      <dgm:t>
        <a:bodyPr/>
        <a:lstStyle/>
        <a:p>
          <a:r>
            <a:rPr lang="en-US" dirty="0"/>
            <a:t>Tissue segmentation</a:t>
          </a:r>
        </a:p>
      </dgm:t>
    </dgm:pt>
    <dgm:pt modelId="{D3694016-B3E2-41A0-B726-B17EBF8C0B5C}" type="parTrans" cxnId="{89E1D323-82E1-4627-8532-0B58A676EAAF}">
      <dgm:prSet/>
      <dgm:spPr/>
      <dgm:t>
        <a:bodyPr/>
        <a:lstStyle/>
        <a:p>
          <a:endParaRPr lang="en-US"/>
        </a:p>
      </dgm:t>
    </dgm:pt>
    <dgm:pt modelId="{4D7F67AC-7329-4EDF-ABFF-6F2E6C3213E8}" type="sibTrans" cxnId="{89E1D323-82E1-4627-8532-0B58A676EAAF}">
      <dgm:prSet/>
      <dgm:spPr/>
      <dgm:t>
        <a:bodyPr/>
        <a:lstStyle/>
        <a:p>
          <a:endParaRPr lang="en-US"/>
        </a:p>
      </dgm:t>
    </dgm:pt>
    <dgm:pt modelId="{C7B4150D-D5C3-4991-892D-7D60900088DE}">
      <dgm:prSet phldrT="[Text]"/>
      <dgm:spPr/>
      <dgm:t>
        <a:bodyPr/>
        <a:lstStyle/>
        <a:p>
          <a:pPr algn="l"/>
          <a:r>
            <a:rPr lang="en-US" b="1" dirty="0"/>
            <a:t>Level 2</a:t>
          </a:r>
          <a:endParaRPr lang="en-US" dirty="0"/>
        </a:p>
        <a:p>
          <a:pPr algn="l"/>
          <a:r>
            <a:rPr lang="en-US" dirty="0"/>
            <a:t>Morphological operations</a:t>
          </a:r>
        </a:p>
      </dgm:t>
    </dgm:pt>
    <dgm:pt modelId="{2F311605-4D12-4D1B-80DD-EF2B68BA9F62}" type="parTrans" cxnId="{93AA0D81-38D7-4F32-B81F-F3EA79CD1920}">
      <dgm:prSet/>
      <dgm:spPr/>
      <dgm:t>
        <a:bodyPr/>
        <a:lstStyle/>
        <a:p>
          <a:endParaRPr lang="en-US"/>
        </a:p>
      </dgm:t>
    </dgm:pt>
    <dgm:pt modelId="{B53AAD30-C734-493D-93B4-B00E771D5F54}" type="sibTrans" cxnId="{93AA0D81-38D7-4F32-B81F-F3EA79CD1920}">
      <dgm:prSet/>
      <dgm:spPr/>
      <dgm:t>
        <a:bodyPr/>
        <a:lstStyle/>
        <a:p>
          <a:endParaRPr lang="en-US"/>
        </a:p>
      </dgm:t>
    </dgm:pt>
    <dgm:pt modelId="{BC64C585-3CF0-44D2-ABB2-855EE9AE5749}">
      <dgm:prSet phldrT="[Text]"/>
      <dgm:spPr/>
      <dgm:t>
        <a:bodyPr/>
        <a:lstStyle/>
        <a:p>
          <a:r>
            <a:rPr lang="en-US" dirty="0"/>
            <a:t>Lesion segmentation</a:t>
          </a:r>
        </a:p>
      </dgm:t>
    </dgm:pt>
    <dgm:pt modelId="{440AA7A6-6C02-4FE6-89AC-FA63A404AE31}" type="parTrans" cxnId="{A151F545-5CE8-46A8-86D6-275F6BCD3709}">
      <dgm:prSet/>
      <dgm:spPr/>
      <dgm:t>
        <a:bodyPr/>
        <a:lstStyle/>
        <a:p>
          <a:endParaRPr lang="en-US"/>
        </a:p>
      </dgm:t>
    </dgm:pt>
    <dgm:pt modelId="{CFC1DFC5-59FC-4494-A627-12CB71A03B9B}" type="sibTrans" cxnId="{A151F545-5CE8-46A8-86D6-275F6BCD3709}">
      <dgm:prSet/>
      <dgm:spPr/>
      <dgm:t>
        <a:bodyPr/>
        <a:lstStyle/>
        <a:p>
          <a:endParaRPr lang="en-US"/>
        </a:p>
      </dgm:t>
    </dgm:pt>
    <dgm:pt modelId="{78E5309E-515E-4A39-BFA1-F5F644C782B7}">
      <dgm:prSet phldrT="[Text]"/>
      <dgm:spPr/>
      <dgm:t>
        <a:bodyPr/>
        <a:lstStyle/>
        <a:p>
          <a:pPr algn="l">
            <a:buFont typeface="Arial" panose="020B0604020202020204" pitchFamily="34" charset="0"/>
            <a:buChar char="•"/>
          </a:pPr>
          <a:r>
            <a:rPr lang="en-US" dirty="0"/>
            <a:t>Adaptive local thresholding</a:t>
          </a:r>
        </a:p>
      </dgm:t>
    </dgm:pt>
    <dgm:pt modelId="{7BA3413A-11A1-4436-94A2-FD53AB7C9751}" type="parTrans" cxnId="{D0C0E0B2-9F06-4D29-A473-38E9F5CF7A9C}">
      <dgm:prSet/>
      <dgm:spPr/>
      <dgm:t>
        <a:bodyPr/>
        <a:lstStyle/>
        <a:p>
          <a:endParaRPr lang="en-US"/>
        </a:p>
      </dgm:t>
    </dgm:pt>
    <dgm:pt modelId="{0A187105-1B47-4232-9876-781FB3D39398}" type="sibTrans" cxnId="{D0C0E0B2-9F06-4D29-A473-38E9F5CF7A9C}">
      <dgm:prSet/>
      <dgm:spPr/>
      <dgm:t>
        <a:bodyPr/>
        <a:lstStyle/>
        <a:p>
          <a:endParaRPr lang="en-US"/>
        </a:p>
      </dgm:t>
    </dgm:pt>
    <dgm:pt modelId="{C2C8F9B8-4AA2-4589-A3AA-17233DF38684}">
      <dgm:prSet phldrT="[Text]"/>
      <dgm:spPr/>
      <dgm:t>
        <a:bodyPr/>
        <a:lstStyle/>
        <a:p>
          <a:pPr algn="l"/>
          <a:endParaRPr lang="en-US" dirty="0"/>
        </a:p>
        <a:p>
          <a:pPr algn="l"/>
          <a:r>
            <a:rPr lang="en-US" dirty="0"/>
            <a:t>Adaptive local thresholding</a:t>
          </a:r>
        </a:p>
      </dgm:t>
    </dgm:pt>
    <dgm:pt modelId="{3F2AF671-9B28-4F9B-BF77-56AC47A3686C}" type="parTrans" cxnId="{E878E4CC-0056-447D-8ADD-DD5EB14D1905}">
      <dgm:prSet/>
      <dgm:spPr/>
      <dgm:t>
        <a:bodyPr/>
        <a:lstStyle/>
        <a:p>
          <a:endParaRPr lang="en-US"/>
        </a:p>
      </dgm:t>
    </dgm:pt>
    <dgm:pt modelId="{BE06B8C7-24EF-442B-8E6C-CA290E50FFB7}" type="sibTrans" cxnId="{E878E4CC-0056-447D-8ADD-DD5EB14D1905}">
      <dgm:prSet/>
      <dgm:spPr/>
      <dgm:t>
        <a:bodyPr/>
        <a:lstStyle/>
        <a:p>
          <a:endParaRPr lang="en-US"/>
        </a:p>
      </dgm:t>
    </dgm:pt>
    <dgm:pt modelId="{1CA252EA-52B7-439E-B9BD-08AE08D22B91}">
      <dgm:prSet phldrT="[Text]"/>
      <dgm:spPr/>
      <dgm:t>
        <a:bodyPr/>
        <a:lstStyle/>
        <a:p>
          <a:pPr algn="l"/>
          <a:endParaRPr lang="en-US" dirty="0"/>
        </a:p>
        <a:p>
          <a:pPr algn="l"/>
          <a:r>
            <a:rPr lang="en-US" dirty="0"/>
            <a:t>Clustering</a:t>
          </a:r>
        </a:p>
      </dgm:t>
    </dgm:pt>
    <dgm:pt modelId="{A906A299-8E80-436D-A4E7-F60EFC6F54BB}" type="parTrans" cxnId="{F30B4A78-7C90-4A31-8B01-DF453B1DCCF1}">
      <dgm:prSet/>
      <dgm:spPr/>
      <dgm:t>
        <a:bodyPr/>
        <a:lstStyle/>
        <a:p>
          <a:endParaRPr lang="en-US"/>
        </a:p>
      </dgm:t>
    </dgm:pt>
    <dgm:pt modelId="{679E3FB4-7D11-428D-BD57-6936FD6C26FB}" type="sibTrans" cxnId="{F30B4A78-7C90-4A31-8B01-DF453B1DCCF1}">
      <dgm:prSet/>
      <dgm:spPr/>
      <dgm:t>
        <a:bodyPr/>
        <a:lstStyle/>
        <a:p>
          <a:endParaRPr lang="en-US"/>
        </a:p>
      </dgm:t>
    </dgm:pt>
    <dgm:pt modelId="{7E431563-2C0F-4179-B5A7-AB9C94DB99DD}">
      <dgm:prSet phldrT="[Text]"/>
      <dgm:spPr/>
      <dgm:t>
        <a:bodyPr/>
        <a:lstStyle/>
        <a:p>
          <a:pPr algn="l">
            <a:buFont typeface="Arial" panose="020B0604020202020204" pitchFamily="34" charset="0"/>
            <a:buChar char="•"/>
          </a:pPr>
          <a:r>
            <a:rPr lang="en-US" b="1" dirty="0"/>
            <a:t>Level 2</a:t>
          </a:r>
          <a:endParaRPr lang="en-US" dirty="0"/>
        </a:p>
        <a:p>
          <a:pPr algn="l">
            <a:buFont typeface="Arial" panose="020B0604020202020204" pitchFamily="34" charset="0"/>
            <a:buChar char="•"/>
          </a:pPr>
          <a:r>
            <a:rPr lang="en-US" dirty="0"/>
            <a:t>Global thresholding</a:t>
          </a:r>
        </a:p>
      </dgm:t>
    </dgm:pt>
    <dgm:pt modelId="{826AC517-88C9-45B2-AA07-E9C5B8F757F2}" type="parTrans" cxnId="{B33A5D9C-F5DA-4965-8686-5367E767041F}">
      <dgm:prSet/>
      <dgm:spPr/>
      <dgm:t>
        <a:bodyPr/>
        <a:lstStyle/>
        <a:p>
          <a:endParaRPr lang="en-US"/>
        </a:p>
      </dgm:t>
    </dgm:pt>
    <dgm:pt modelId="{4D601F4E-8BFD-48A6-8BF5-438BE8ECD8AF}" type="sibTrans" cxnId="{B33A5D9C-F5DA-4965-8686-5367E767041F}">
      <dgm:prSet/>
      <dgm:spPr/>
      <dgm:t>
        <a:bodyPr/>
        <a:lstStyle/>
        <a:p>
          <a:endParaRPr lang="en-US"/>
        </a:p>
      </dgm:t>
    </dgm:pt>
    <dgm:pt modelId="{9C845909-0EFC-43C8-A746-AC5E63DB979D}">
      <dgm:prSet phldrT="[Text]"/>
      <dgm:spPr/>
      <dgm:t>
        <a:bodyPr/>
        <a:lstStyle/>
        <a:p>
          <a:pPr algn="l">
            <a:buFont typeface="Arial" panose="020B0604020202020204" pitchFamily="34" charset="0"/>
            <a:buChar char="•"/>
          </a:pPr>
          <a:r>
            <a:rPr lang="en-US" dirty="0"/>
            <a:t>Feature based</a:t>
          </a:r>
        </a:p>
      </dgm:t>
    </dgm:pt>
    <dgm:pt modelId="{BAE6DFDB-528F-4527-BEED-DBD4CE9C1F98}" type="parTrans" cxnId="{6C449FC6-5FF7-4CEF-8166-71042447BCB5}">
      <dgm:prSet/>
      <dgm:spPr/>
      <dgm:t>
        <a:bodyPr/>
        <a:lstStyle/>
        <a:p>
          <a:endParaRPr lang="en-US"/>
        </a:p>
      </dgm:t>
    </dgm:pt>
    <dgm:pt modelId="{10557BA8-F54C-457A-9C5C-962F5B05A08A}" type="sibTrans" cxnId="{6C449FC6-5FF7-4CEF-8166-71042447BCB5}">
      <dgm:prSet/>
      <dgm:spPr/>
      <dgm:t>
        <a:bodyPr/>
        <a:lstStyle/>
        <a:p>
          <a:endParaRPr lang="en-US"/>
        </a:p>
      </dgm:t>
    </dgm:pt>
    <dgm:pt modelId="{0A71636A-7E4E-473B-8091-BF67B2988C55}">
      <dgm:prSet phldrT="[Text]"/>
      <dgm:spPr/>
      <dgm:t>
        <a:bodyPr/>
        <a:lstStyle/>
        <a:p>
          <a:r>
            <a:rPr lang="en-US" dirty="0"/>
            <a:t>Classification</a:t>
          </a:r>
        </a:p>
      </dgm:t>
    </dgm:pt>
    <dgm:pt modelId="{22B9A00C-AE66-40F2-9BBF-A17EF43E944A}" type="parTrans" cxnId="{17D8C115-32ED-47E2-9183-E17DB979D888}">
      <dgm:prSet/>
      <dgm:spPr/>
      <dgm:t>
        <a:bodyPr/>
        <a:lstStyle/>
        <a:p>
          <a:endParaRPr lang="en-US"/>
        </a:p>
      </dgm:t>
    </dgm:pt>
    <dgm:pt modelId="{1810611D-6200-4B89-9BAD-30012784384B}" type="sibTrans" cxnId="{17D8C115-32ED-47E2-9183-E17DB979D888}">
      <dgm:prSet/>
      <dgm:spPr/>
      <dgm:t>
        <a:bodyPr/>
        <a:lstStyle/>
        <a:p>
          <a:endParaRPr lang="en-US"/>
        </a:p>
      </dgm:t>
    </dgm:pt>
    <dgm:pt modelId="{87E6D396-57B4-40EB-A706-79304436FEA0}">
      <dgm:prSet phldrT="[Text]"/>
      <dgm:spPr/>
      <dgm:t>
        <a:bodyPr/>
        <a:lstStyle/>
        <a:p>
          <a:pPr algn="l">
            <a:buFont typeface="Arial" panose="020B0604020202020204" pitchFamily="34" charset="0"/>
            <a:buChar char="•"/>
          </a:pPr>
          <a:r>
            <a:rPr lang="en-US" dirty="0"/>
            <a:t>Edge detection</a:t>
          </a:r>
        </a:p>
      </dgm:t>
    </dgm:pt>
    <dgm:pt modelId="{7DB191C6-EBD5-479A-AC5B-BE7EA3456F6E}" type="parTrans" cxnId="{353DC303-4972-450D-BDFD-518EB9183732}">
      <dgm:prSet/>
      <dgm:spPr/>
      <dgm:t>
        <a:bodyPr/>
        <a:lstStyle/>
        <a:p>
          <a:endParaRPr lang="en-US"/>
        </a:p>
      </dgm:t>
    </dgm:pt>
    <dgm:pt modelId="{A90ABC06-AC7A-4D4C-B455-D2D5DDBB1375}" type="sibTrans" cxnId="{353DC303-4972-450D-BDFD-518EB9183732}">
      <dgm:prSet/>
      <dgm:spPr/>
      <dgm:t>
        <a:bodyPr/>
        <a:lstStyle/>
        <a:p>
          <a:endParaRPr lang="en-US"/>
        </a:p>
      </dgm:t>
    </dgm:pt>
    <dgm:pt modelId="{8F593154-059B-44CB-BC04-195BACCFE8B6}">
      <dgm:prSet phldrT="[Text]"/>
      <dgm:spPr/>
      <dgm:t>
        <a:bodyPr/>
        <a:lstStyle/>
        <a:p>
          <a:pPr algn="l"/>
          <a:r>
            <a:rPr lang="en-US" b="1" dirty="0"/>
            <a:t>Level 0</a:t>
          </a:r>
          <a:endParaRPr lang="en-US" dirty="0"/>
        </a:p>
        <a:p>
          <a:pPr algn="l"/>
          <a:r>
            <a:rPr lang="en-US" dirty="0"/>
            <a:t>Feature based</a:t>
          </a:r>
        </a:p>
      </dgm:t>
    </dgm:pt>
    <dgm:pt modelId="{536782AE-3DB9-4360-A1CB-68EEC871FD5D}" type="parTrans" cxnId="{7C149335-6E3A-4DEE-9245-E771FB90F148}">
      <dgm:prSet/>
      <dgm:spPr/>
      <dgm:t>
        <a:bodyPr/>
        <a:lstStyle/>
        <a:p>
          <a:endParaRPr lang="en-US"/>
        </a:p>
      </dgm:t>
    </dgm:pt>
    <dgm:pt modelId="{852F31B5-0F6A-42CD-9973-A66252950333}" type="sibTrans" cxnId="{7C149335-6E3A-4DEE-9245-E771FB90F148}">
      <dgm:prSet/>
      <dgm:spPr/>
      <dgm:t>
        <a:bodyPr/>
        <a:lstStyle/>
        <a:p>
          <a:endParaRPr lang="en-US"/>
        </a:p>
      </dgm:t>
    </dgm:pt>
    <dgm:pt modelId="{37290415-85EF-44CA-BAFA-9C3724D92D06}">
      <dgm:prSet phldrT="[Text]"/>
      <dgm:spPr/>
      <dgm:t>
        <a:bodyPr/>
        <a:lstStyle/>
        <a:p>
          <a:pPr algn="l"/>
          <a:endParaRPr lang="en-US" dirty="0"/>
        </a:p>
        <a:p>
          <a:pPr algn="l"/>
          <a:r>
            <a:rPr lang="en-US" dirty="0"/>
            <a:t>Convolutional neural network</a:t>
          </a:r>
        </a:p>
      </dgm:t>
    </dgm:pt>
    <dgm:pt modelId="{0E9EDEB2-51DC-454F-AA85-D3B8A7C4795A}" type="parTrans" cxnId="{DEF99DE7-2FCE-4061-B0C2-09D40C38D524}">
      <dgm:prSet/>
      <dgm:spPr/>
      <dgm:t>
        <a:bodyPr/>
        <a:lstStyle/>
        <a:p>
          <a:endParaRPr lang="en-US"/>
        </a:p>
      </dgm:t>
    </dgm:pt>
    <dgm:pt modelId="{8D6EE291-B68E-40D3-B472-B5B759A222AB}" type="sibTrans" cxnId="{DEF99DE7-2FCE-4061-B0C2-09D40C38D524}">
      <dgm:prSet/>
      <dgm:spPr/>
      <dgm:t>
        <a:bodyPr/>
        <a:lstStyle/>
        <a:p>
          <a:endParaRPr lang="en-US"/>
        </a:p>
      </dgm:t>
    </dgm:pt>
    <dgm:pt modelId="{059159EB-5C48-461A-A1EB-1BE7512CA3A6}" type="pres">
      <dgm:prSet presAssocID="{A08D37A9-6621-4736-B05E-D25C682BDD91}" presName="Name0" presStyleCnt="0">
        <dgm:presLayoutVars>
          <dgm:chMax val="7"/>
          <dgm:chPref val="5"/>
          <dgm:dir/>
          <dgm:animOne val="branch"/>
          <dgm:animLvl val="lvl"/>
        </dgm:presLayoutVars>
      </dgm:prSet>
      <dgm:spPr/>
    </dgm:pt>
    <dgm:pt modelId="{0C22065E-66F3-4EB8-9B9C-57FA70272D28}" type="pres">
      <dgm:prSet presAssocID="{0A71636A-7E4E-473B-8091-BF67B2988C55}" presName="ChildAccent4" presStyleCnt="0"/>
      <dgm:spPr/>
    </dgm:pt>
    <dgm:pt modelId="{B4933B63-EBBC-4001-85FE-B543E9079650}" type="pres">
      <dgm:prSet presAssocID="{0A71636A-7E4E-473B-8091-BF67B2988C55}" presName="ChildAccent" presStyleLbl="alignImgPlace1" presStyleIdx="0" presStyleCnt="4" custScaleX="189885" custLinFactX="55146" custLinFactNeighborX="100000" custLinFactNeighborY="-173"/>
      <dgm:spPr/>
    </dgm:pt>
    <dgm:pt modelId="{38FC0587-21B5-4198-A173-D438F7C80742}" type="pres">
      <dgm:prSet presAssocID="{0A71636A-7E4E-473B-8091-BF67B2988C55}" presName="Child4" presStyleLbl="revTx" presStyleIdx="0" presStyleCnt="0">
        <dgm:presLayoutVars>
          <dgm:chMax val="0"/>
          <dgm:chPref val="0"/>
          <dgm:bulletEnabled val="1"/>
        </dgm:presLayoutVars>
      </dgm:prSet>
      <dgm:spPr/>
    </dgm:pt>
    <dgm:pt modelId="{4C5496C9-DDD7-4E0B-87EE-ADFD3C4E1BE3}" type="pres">
      <dgm:prSet presAssocID="{0A71636A-7E4E-473B-8091-BF67B2988C55}" presName="Parent4" presStyleLbl="node1" presStyleIdx="0" presStyleCnt="4" custScaleX="189885" custLinFactX="55146" custLinFactNeighborX="100000" custLinFactNeighborY="741">
        <dgm:presLayoutVars>
          <dgm:chMax val="2"/>
          <dgm:chPref val="1"/>
          <dgm:bulletEnabled val="1"/>
        </dgm:presLayoutVars>
      </dgm:prSet>
      <dgm:spPr/>
    </dgm:pt>
    <dgm:pt modelId="{F76D3372-A51B-49CE-88A0-74767A030B9C}" type="pres">
      <dgm:prSet presAssocID="{BC64C585-3CF0-44D2-ABB2-855EE9AE5749}" presName="ChildAccent3" presStyleCnt="0"/>
      <dgm:spPr/>
    </dgm:pt>
    <dgm:pt modelId="{BE7129EB-09A4-4485-98D4-A95D0480C485}" type="pres">
      <dgm:prSet presAssocID="{BC64C585-3CF0-44D2-ABB2-855EE9AE5749}" presName="ChildAccent" presStyleLbl="alignImgPlace1" presStyleIdx="1" presStyleCnt="4" custScaleX="189885" custLinFactNeighborX="56937" custLinFactNeighborY="185"/>
      <dgm:spPr/>
    </dgm:pt>
    <dgm:pt modelId="{E04BCD05-F528-468B-9503-EA3E3AFF129E}" type="pres">
      <dgm:prSet presAssocID="{BC64C585-3CF0-44D2-ABB2-855EE9AE5749}" presName="Child3" presStyleLbl="revTx" presStyleIdx="0" presStyleCnt="0">
        <dgm:presLayoutVars>
          <dgm:chMax val="0"/>
          <dgm:chPref val="0"/>
          <dgm:bulletEnabled val="1"/>
        </dgm:presLayoutVars>
      </dgm:prSet>
      <dgm:spPr/>
    </dgm:pt>
    <dgm:pt modelId="{101F7842-54B5-4C02-8116-6B0F24A2504E}" type="pres">
      <dgm:prSet presAssocID="{BC64C585-3CF0-44D2-ABB2-855EE9AE5749}" presName="Parent3" presStyleLbl="node1" presStyleIdx="1" presStyleCnt="4" custScaleX="189885" custLinFactNeighborX="56937" custLinFactNeighborY="864">
        <dgm:presLayoutVars>
          <dgm:chMax val="2"/>
          <dgm:chPref val="1"/>
          <dgm:bulletEnabled val="1"/>
        </dgm:presLayoutVars>
      </dgm:prSet>
      <dgm:spPr/>
    </dgm:pt>
    <dgm:pt modelId="{8EC00704-2A1E-49A3-802E-10D70F78A8A6}" type="pres">
      <dgm:prSet presAssocID="{6EF0203C-0363-4223-B12D-7FE911AB2EBC}" presName="ChildAccent2" presStyleCnt="0"/>
      <dgm:spPr/>
    </dgm:pt>
    <dgm:pt modelId="{49FBA695-4481-4E0D-B9B3-0C244A3488C7}" type="pres">
      <dgm:prSet presAssocID="{6EF0203C-0363-4223-B12D-7FE911AB2EBC}" presName="ChildAccent" presStyleLbl="alignImgPlace1" presStyleIdx="2" presStyleCnt="4" custScaleX="189885" custLinFactNeighborX="-41272" custLinFactNeighborY="1736"/>
      <dgm:spPr/>
    </dgm:pt>
    <dgm:pt modelId="{F9DBAD79-B92E-4AE4-8F55-2EFD596B9C84}" type="pres">
      <dgm:prSet presAssocID="{6EF0203C-0363-4223-B12D-7FE911AB2EBC}" presName="Child2" presStyleLbl="revTx" presStyleIdx="0" presStyleCnt="0">
        <dgm:presLayoutVars>
          <dgm:chMax val="0"/>
          <dgm:chPref val="0"/>
          <dgm:bulletEnabled val="1"/>
        </dgm:presLayoutVars>
      </dgm:prSet>
      <dgm:spPr/>
    </dgm:pt>
    <dgm:pt modelId="{0DD71435-732C-46DE-8CD5-D4946DB432C6}" type="pres">
      <dgm:prSet presAssocID="{6EF0203C-0363-4223-B12D-7FE911AB2EBC}" presName="Parent2" presStyleLbl="node1" presStyleIdx="2" presStyleCnt="4" custScaleX="189885" custLinFactNeighborX="-41272" custLinFactNeighborY="9031">
        <dgm:presLayoutVars>
          <dgm:chMax val="2"/>
          <dgm:chPref val="1"/>
          <dgm:bulletEnabled val="1"/>
        </dgm:presLayoutVars>
      </dgm:prSet>
      <dgm:spPr/>
    </dgm:pt>
    <dgm:pt modelId="{6A554C3A-E1A0-4FDC-83AA-F2A82133581E}" type="pres">
      <dgm:prSet presAssocID="{58AE5C48-78F5-4F2E-9C91-9329292DD159}" presName="ChildAccent1" presStyleCnt="0"/>
      <dgm:spPr/>
    </dgm:pt>
    <dgm:pt modelId="{C9A5DF8B-840A-401A-8177-29600E5CF45C}" type="pres">
      <dgm:prSet presAssocID="{58AE5C48-78F5-4F2E-9C91-9329292DD159}" presName="ChildAccent" presStyleLbl="alignImgPlace1" presStyleIdx="3" presStyleCnt="4" custScaleX="189885" custLinFactX="-39481" custLinFactNeighborX="-100000" custLinFactNeighborY="1881"/>
      <dgm:spPr/>
    </dgm:pt>
    <dgm:pt modelId="{CB0C10FA-3AF0-4100-B6F0-19E91C1F1781}" type="pres">
      <dgm:prSet presAssocID="{58AE5C48-78F5-4F2E-9C91-9329292DD159}" presName="Child1" presStyleLbl="revTx" presStyleIdx="0" presStyleCnt="0">
        <dgm:presLayoutVars>
          <dgm:chMax val="0"/>
          <dgm:chPref val="0"/>
          <dgm:bulletEnabled val="1"/>
        </dgm:presLayoutVars>
      </dgm:prSet>
      <dgm:spPr/>
    </dgm:pt>
    <dgm:pt modelId="{B41E4F09-0C3D-439B-B326-9883444A258C}" type="pres">
      <dgm:prSet presAssocID="{58AE5C48-78F5-4F2E-9C91-9329292DD159}" presName="Parent1" presStyleLbl="node1" presStyleIdx="3" presStyleCnt="4" custScaleX="189885" custLinFactX="-39481" custLinFactNeighborX="-100000" custLinFactNeighborY="11287">
        <dgm:presLayoutVars>
          <dgm:chMax val="2"/>
          <dgm:chPref val="1"/>
          <dgm:bulletEnabled val="1"/>
        </dgm:presLayoutVars>
      </dgm:prSet>
      <dgm:spPr/>
    </dgm:pt>
  </dgm:ptLst>
  <dgm:cxnLst>
    <dgm:cxn modelId="{5C407401-CF07-4F60-A185-600453C68BF6}" type="presOf" srcId="{37290415-85EF-44CA-BAFA-9C3724D92D06}" destId="{B4933B63-EBBC-4001-85FE-B543E9079650}" srcOrd="0" destOrd="1" presId="urn:microsoft.com/office/officeart/2011/layout/InterconnectedBlockProcess"/>
    <dgm:cxn modelId="{86795E02-C00E-4F56-AD86-A9926CC51478}" srcId="{A08D37A9-6621-4736-B05E-D25C682BDD91}" destId="{58AE5C48-78F5-4F2E-9C91-9329292DD159}" srcOrd="0" destOrd="0" parTransId="{5A4B1CA9-625A-4E0E-91F6-69D1C4E693AA}" sibTransId="{FCB25F46-3348-459A-99E3-BE06203A359D}"/>
    <dgm:cxn modelId="{353DC303-4972-450D-BDFD-518EB9183732}" srcId="{BC64C585-3CF0-44D2-ABB2-855EE9AE5749}" destId="{87E6D396-57B4-40EB-A706-79304436FEA0}" srcOrd="2" destOrd="0" parTransId="{7DB191C6-EBD5-479A-AC5B-BE7EA3456F6E}" sibTransId="{A90ABC06-AC7A-4D4C-B455-D2D5DDBB1375}"/>
    <dgm:cxn modelId="{12FDC004-E2A8-4388-B69C-4BB4D1500075}" type="presOf" srcId="{C7B4150D-D5C3-4991-892D-7D60900088DE}" destId="{49FBA695-4481-4E0D-B9B3-0C244A3488C7}" srcOrd="0" destOrd="0" presId="urn:microsoft.com/office/officeart/2011/layout/InterconnectedBlockProcess"/>
    <dgm:cxn modelId="{B3356E0F-308F-4A21-AB66-E82130C59D0F}" type="presOf" srcId="{87E6D396-57B4-40EB-A706-79304436FEA0}" destId="{BE7129EB-09A4-4485-98D4-A95D0480C485}" srcOrd="0" destOrd="2" presId="urn:microsoft.com/office/officeart/2011/layout/InterconnectedBlockProcess"/>
    <dgm:cxn modelId="{DDD64014-DE75-47A8-BE15-7E23DD91D75B}" type="presOf" srcId="{C7B4150D-D5C3-4991-892D-7D60900088DE}" destId="{F9DBAD79-B92E-4AE4-8F55-2EFD596B9C84}" srcOrd="1" destOrd="0" presId="urn:microsoft.com/office/officeart/2011/layout/InterconnectedBlockProcess"/>
    <dgm:cxn modelId="{17D8C115-32ED-47E2-9183-E17DB979D888}" srcId="{A08D37A9-6621-4736-B05E-D25C682BDD91}" destId="{0A71636A-7E4E-473B-8091-BF67B2988C55}" srcOrd="3" destOrd="0" parTransId="{22B9A00C-AE66-40F2-9BBF-A17EF43E944A}" sibTransId="{1810611D-6200-4B89-9BAD-30012784384B}"/>
    <dgm:cxn modelId="{A3C4311E-8B32-40CC-BA55-35B04893A5B2}" type="presOf" srcId="{58AE5C48-78F5-4F2E-9C91-9329292DD159}" destId="{B41E4F09-0C3D-439B-B326-9883444A258C}" srcOrd="0" destOrd="0" presId="urn:microsoft.com/office/officeart/2011/layout/InterconnectedBlockProcess"/>
    <dgm:cxn modelId="{89E1D323-82E1-4627-8532-0B58A676EAAF}" srcId="{A08D37A9-6621-4736-B05E-D25C682BDD91}" destId="{6EF0203C-0363-4223-B12D-7FE911AB2EBC}" srcOrd="1" destOrd="0" parTransId="{D3694016-B3E2-41A0-B726-B17EBF8C0B5C}" sibTransId="{4D7F67AC-7329-4EDF-ABFF-6F2E6C3213E8}"/>
    <dgm:cxn modelId="{442F3B2A-0D2F-459D-B2EA-BD1EC16C0EB0}" type="presOf" srcId="{78E5309E-515E-4A39-BFA1-F5F644C782B7}" destId="{BE7129EB-09A4-4485-98D4-A95D0480C485}" srcOrd="0" destOrd="1" presId="urn:microsoft.com/office/officeart/2011/layout/InterconnectedBlockProcess"/>
    <dgm:cxn modelId="{0861F834-9340-411C-A6AA-27B4B05B54CB}" type="presOf" srcId="{BC64C585-3CF0-44D2-ABB2-855EE9AE5749}" destId="{101F7842-54B5-4C02-8116-6B0F24A2504E}" srcOrd="0" destOrd="0" presId="urn:microsoft.com/office/officeart/2011/layout/InterconnectedBlockProcess"/>
    <dgm:cxn modelId="{7C149335-6E3A-4DEE-9245-E771FB90F148}" srcId="{0A71636A-7E4E-473B-8091-BF67B2988C55}" destId="{8F593154-059B-44CB-BC04-195BACCFE8B6}" srcOrd="0" destOrd="0" parTransId="{536782AE-3DB9-4360-A1CB-68EEC871FD5D}" sibTransId="{852F31B5-0F6A-42CD-9973-A66252950333}"/>
    <dgm:cxn modelId="{ED14C335-3C44-41A0-A02B-5380F46478F1}" type="presOf" srcId="{1CA252EA-52B7-439E-B9BD-08AE08D22B91}" destId="{F9DBAD79-B92E-4AE4-8F55-2EFD596B9C84}" srcOrd="1" destOrd="1" presId="urn:microsoft.com/office/officeart/2011/layout/InterconnectedBlockProcess"/>
    <dgm:cxn modelId="{58355938-01A4-43C7-952F-5DD9556B29D0}" type="presOf" srcId="{C2C8F9B8-4AA2-4589-A3AA-17233DF38684}" destId="{CB0C10FA-3AF0-4100-B6F0-19E91C1F1781}" srcOrd="1" destOrd="1" presId="urn:microsoft.com/office/officeart/2011/layout/InterconnectedBlockProcess"/>
    <dgm:cxn modelId="{6C46A03A-9B55-4107-8F0B-0387B57A471F}" type="presOf" srcId="{78E5309E-515E-4A39-BFA1-F5F644C782B7}" destId="{E04BCD05-F528-468B-9503-EA3E3AFF129E}" srcOrd="1" destOrd="1" presId="urn:microsoft.com/office/officeart/2011/layout/InterconnectedBlockProcess"/>
    <dgm:cxn modelId="{05BA163E-3D40-49F9-ABC2-2C46D34F5FF4}" type="presOf" srcId="{7E431563-2C0F-4179-B5A7-AB9C94DB99DD}" destId="{E04BCD05-F528-468B-9503-EA3E3AFF129E}" srcOrd="1" destOrd="0" presId="urn:microsoft.com/office/officeart/2011/layout/InterconnectedBlockProcess"/>
    <dgm:cxn modelId="{90BEBF65-8E4B-4C11-9EB1-FF682310348F}" type="presOf" srcId="{1CA252EA-52B7-439E-B9BD-08AE08D22B91}" destId="{49FBA695-4481-4E0D-B9B3-0C244A3488C7}" srcOrd="0" destOrd="1" presId="urn:microsoft.com/office/officeart/2011/layout/InterconnectedBlockProcess"/>
    <dgm:cxn modelId="{A151F545-5CE8-46A8-86D6-275F6BCD3709}" srcId="{A08D37A9-6621-4736-B05E-D25C682BDD91}" destId="{BC64C585-3CF0-44D2-ABB2-855EE9AE5749}" srcOrd="2" destOrd="0" parTransId="{440AA7A6-6C02-4FE6-89AC-FA63A404AE31}" sibTransId="{CFC1DFC5-59FC-4494-A627-12CB71A03B9B}"/>
    <dgm:cxn modelId="{F30B4A78-7C90-4A31-8B01-DF453B1DCCF1}" srcId="{6EF0203C-0363-4223-B12D-7FE911AB2EBC}" destId="{1CA252EA-52B7-439E-B9BD-08AE08D22B91}" srcOrd="1" destOrd="0" parTransId="{A906A299-8E80-436D-A4E7-F60EFC6F54BB}" sibTransId="{679E3FB4-7D11-428D-BD57-6936FD6C26FB}"/>
    <dgm:cxn modelId="{0C2DC27A-267D-4913-8083-BDD9F42C1015}" type="presOf" srcId="{8F593154-059B-44CB-BC04-195BACCFE8B6}" destId="{B4933B63-EBBC-4001-85FE-B543E9079650}" srcOrd="0" destOrd="0" presId="urn:microsoft.com/office/officeart/2011/layout/InterconnectedBlockProcess"/>
    <dgm:cxn modelId="{93AA0D81-38D7-4F32-B81F-F3EA79CD1920}" srcId="{6EF0203C-0363-4223-B12D-7FE911AB2EBC}" destId="{C7B4150D-D5C3-4991-892D-7D60900088DE}" srcOrd="0" destOrd="0" parTransId="{2F311605-4D12-4D1B-80DD-EF2B68BA9F62}" sibTransId="{B53AAD30-C734-493D-93B4-B00E771D5F54}"/>
    <dgm:cxn modelId="{0281D085-58CA-45A6-B34B-836AA44899DD}" type="presOf" srcId="{7E431563-2C0F-4179-B5A7-AB9C94DB99DD}" destId="{BE7129EB-09A4-4485-98D4-A95D0480C485}" srcOrd="0" destOrd="0" presId="urn:microsoft.com/office/officeart/2011/layout/InterconnectedBlockProcess"/>
    <dgm:cxn modelId="{4761D487-B32A-4192-91CB-CFD4A957AE3E}" type="presOf" srcId="{8F593154-059B-44CB-BC04-195BACCFE8B6}" destId="{38FC0587-21B5-4198-A173-D438F7C80742}" srcOrd="1" destOrd="0" presId="urn:microsoft.com/office/officeart/2011/layout/InterconnectedBlockProcess"/>
    <dgm:cxn modelId="{DA766C8B-3DD6-4C8C-81AD-7B0A5300941D}" type="presOf" srcId="{87E6D396-57B4-40EB-A706-79304436FEA0}" destId="{E04BCD05-F528-468B-9503-EA3E3AFF129E}" srcOrd="1" destOrd="2" presId="urn:microsoft.com/office/officeart/2011/layout/InterconnectedBlockProcess"/>
    <dgm:cxn modelId="{259F108C-01C4-4B40-B0F5-7DBC48AFC2DB}" type="presOf" srcId="{3E87F98F-85FD-4BCC-A9BB-70C386936047}" destId="{C9A5DF8B-840A-401A-8177-29600E5CF45C}" srcOrd="0" destOrd="0" presId="urn:microsoft.com/office/officeart/2011/layout/InterconnectedBlockProcess"/>
    <dgm:cxn modelId="{40BCB390-A1B8-4D39-92BA-14811A6D9C51}" type="presOf" srcId="{9C845909-0EFC-43C8-A746-AC5E63DB979D}" destId="{BE7129EB-09A4-4485-98D4-A95D0480C485}" srcOrd="0" destOrd="3" presId="urn:microsoft.com/office/officeart/2011/layout/InterconnectedBlockProcess"/>
    <dgm:cxn modelId="{B33A5D9C-F5DA-4965-8686-5367E767041F}" srcId="{BC64C585-3CF0-44D2-ABB2-855EE9AE5749}" destId="{7E431563-2C0F-4179-B5A7-AB9C94DB99DD}" srcOrd="0" destOrd="0" parTransId="{826AC517-88C9-45B2-AA07-E9C5B8F757F2}" sibTransId="{4D601F4E-8BFD-48A6-8BF5-438BE8ECD8AF}"/>
    <dgm:cxn modelId="{69FBE8AF-58CD-4335-8A90-C1F3A21F955F}" type="presOf" srcId="{3E87F98F-85FD-4BCC-A9BB-70C386936047}" destId="{CB0C10FA-3AF0-4100-B6F0-19E91C1F1781}" srcOrd="1" destOrd="0" presId="urn:microsoft.com/office/officeart/2011/layout/InterconnectedBlockProcess"/>
    <dgm:cxn modelId="{D0C0E0B2-9F06-4D29-A473-38E9F5CF7A9C}" srcId="{BC64C585-3CF0-44D2-ABB2-855EE9AE5749}" destId="{78E5309E-515E-4A39-BFA1-F5F644C782B7}" srcOrd="1" destOrd="0" parTransId="{7BA3413A-11A1-4436-94A2-FD53AB7C9751}" sibTransId="{0A187105-1B47-4232-9876-781FB3D39398}"/>
    <dgm:cxn modelId="{6C64EFB9-E31B-4071-A862-9F65E89D9C84}" type="presOf" srcId="{37290415-85EF-44CA-BAFA-9C3724D92D06}" destId="{38FC0587-21B5-4198-A173-D438F7C80742}" srcOrd="1" destOrd="1" presId="urn:microsoft.com/office/officeart/2011/layout/InterconnectedBlockProcess"/>
    <dgm:cxn modelId="{6C449FC6-5FF7-4CEF-8166-71042447BCB5}" srcId="{BC64C585-3CF0-44D2-ABB2-855EE9AE5749}" destId="{9C845909-0EFC-43C8-A746-AC5E63DB979D}" srcOrd="3" destOrd="0" parTransId="{BAE6DFDB-528F-4527-BEED-DBD4CE9C1F98}" sibTransId="{10557BA8-F54C-457A-9C5C-962F5B05A08A}"/>
    <dgm:cxn modelId="{E878E4CC-0056-447D-8ADD-DD5EB14D1905}" srcId="{58AE5C48-78F5-4F2E-9C91-9329292DD159}" destId="{C2C8F9B8-4AA2-4589-A3AA-17233DF38684}" srcOrd="1" destOrd="0" parTransId="{3F2AF671-9B28-4F9B-BF77-56AC47A3686C}" sibTransId="{BE06B8C7-24EF-442B-8E6C-CA290E50FFB7}"/>
    <dgm:cxn modelId="{8895ECE0-E596-41A5-8CB9-3ECEF8390C21}" type="presOf" srcId="{6EF0203C-0363-4223-B12D-7FE911AB2EBC}" destId="{0DD71435-732C-46DE-8CD5-D4946DB432C6}" srcOrd="0" destOrd="0" presId="urn:microsoft.com/office/officeart/2011/layout/InterconnectedBlockProcess"/>
    <dgm:cxn modelId="{2ACAE6E3-EE64-44BC-8150-E9AAD099E501}" type="presOf" srcId="{C2C8F9B8-4AA2-4589-A3AA-17233DF38684}" destId="{C9A5DF8B-840A-401A-8177-29600E5CF45C}" srcOrd="0" destOrd="1" presId="urn:microsoft.com/office/officeart/2011/layout/InterconnectedBlockProcess"/>
    <dgm:cxn modelId="{BFFFD8E5-D117-441F-BDBC-D6067B2D4CBB}" type="presOf" srcId="{0A71636A-7E4E-473B-8091-BF67B2988C55}" destId="{4C5496C9-DDD7-4E0B-87EE-ADFD3C4E1BE3}" srcOrd="0" destOrd="0" presId="urn:microsoft.com/office/officeart/2011/layout/InterconnectedBlockProcess"/>
    <dgm:cxn modelId="{DEF99DE7-2FCE-4061-B0C2-09D40C38D524}" srcId="{0A71636A-7E4E-473B-8091-BF67B2988C55}" destId="{37290415-85EF-44CA-BAFA-9C3724D92D06}" srcOrd="1" destOrd="0" parTransId="{0E9EDEB2-51DC-454F-AA85-D3B8A7C4795A}" sibTransId="{8D6EE291-B68E-40D3-B472-B5B759A222AB}"/>
    <dgm:cxn modelId="{2BF6A7F6-DF87-41E1-AC80-22B4E1DA88EB}" type="presOf" srcId="{9C845909-0EFC-43C8-A746-AC5E63DB979D}" destId="{E04BCD05-F528-468B-9503-EA3E3AFF129E}" srcOrd="1" destOrd="3" presId="urn:microsoft.com/office/officeart/2011/layout/InterconnectedBlockProcess"/>
    <dgm:cxn modelId="{F160B8F8-09F7-4098-868D-78A8899789E4}" srcId="{58AE5C48-78F5-4F2E-9C91-9329292DD159}" destId="{3E87F98F-85FD-4BCC-A9BB-70C386936047}" srcOrd="0" destOrd="0" parTransId="{A0A31F23-C94E-484D-A1ED-34A45C7188A4}" sibTransId="{FE3650AB-206A-4BBC-BB43-B791E552FA25}"/>
    <dgm:cxn modelId="{06E4B9FB-084C-471E-8DFA-19CC1B5B9D78}" type="presOf" srcId="{A08D37A9-6621-4736-B05E-D25C682BDD91}" destId="{059159EB-5C48-461A-A1EB-1BE7512CA3A6}" srcOrd="0" destOrd="0" presId="urn:microsoft.com/office/officeart/2011/layout/InterconnectedBlockProcess"/>
    <dgm:cxn modelId="{111E8A96-1712-440C-A4DB-B4B40BC57E89}" type="presParOf" srcId="{059159EB-5C48-461A-A1EB-1BE7512CA3A6}" destId="{0C22065E-66F3-4EB8-9B9C-57FA70272D28}" srcOrd="0" destOrd="0" presId="urn:microsoft.com/office/officeart/2011/layout/InterconnectedBlockProcess"/>
    <dgm:cxn modelId="{07837275-D749-40E4-8FBE-E519EA1BFD23}" type="presParOf" srcId="{0C22065E-66F3-4EB8-9B9C-57FA70272D28}" destId="{B4933B63-EBBC-4001-85FE-B543E9079650}" srcOrd="0" destOrd="0" presId="urn:microsoft.com/office/officeart/2011/layout/InterconnectedBlockProcess"/>
    <dgm:cxn modelId="{EB3FC1C2-BA70-485F-B41A-761D68B5C780}" type="presParOf" srcId="{059159EB-5C48-461A-A1EB-1BE7512CA3A6}" destId="{38FC0587-21B5-4198-A173-D438F7C80742}" srcOrd="1" destOrd="0" presId="urn:microsoft.com/office/officeart/2011/layout/InterconnectedBlockProcess"/>
    <dgm:cxn modelId="{3B092466-87F1-47F4-8086-10F626538A06}" type="presParOf" srcId="{059159EB-5C48-461A-A1EB-1BE7512CA3A6}" destId="{4C5496C9-DDD7-4E0B-87EE-ADFD3C4E1BE3}" srcOrd="2" destOrd="0" presId="urn:microsoft.com/office/officeart/2011/layout/InterconnectedBlockProcess"/>
    <dgm:cxn modelId="{E87E4152-8C7E-4BEA-9EC3-61DADE3BB6C1}" type="presParOf" srcId="{059159EB-5C48-461A-A1EB-1BE7512CA3A6}" destId="{F76D3372-A51B-49CE-88A0-74767A030B9C}" srcOrd="3" destOrd="0" presId="urn:microsoft.com/office/officeart/2011/layout/InterconnectedBlockProcess"/>
    <dgm:cxn modelId="{4BF1CC44-0826-471B-B606-F7808604101F}" type="presParOf" srcId="{F76D3372-A51B-49CE-88A0-74767A030B9C}" destId="{BE7129EB-09A4-4485-98D4-A95D0480C485}" srcOrd="0" destOrd="0" presId="urn:microsoft.com/office/officeart/2011/layout/InterconnectedBlockProcess"/>
    <dgm:cxn modelId="{70505711-7BAD-4943-B488-BD60266CE6FB}" type="presParOf" srcId="{059159EB-5C48-461A-A1EB-1BE7512CA3A6}" destId="{E04BCD05-F528-468B-9503-EA3E3AFF129E}" srcOrd="4" destOrd="0" presId="urn:microsoft.com/office/officeart/2011/layout/InterconnectedBlockProcess"/>
    <dgm:cxn modelId="{B947C50F-0AF2-431F-87A4-5070DCBB4AEF}" type="presParOf" srcId="{059159EB-5C48-461A-A1EB-1BE7512CA3A6}" destId="{101F7842-54B5-4C02-8116-6B0F24A2504E}" srcOrd="5" destOrd="0" presId="urn:microsoft.com/office/officeart/2011/layout/InterconnectedBlockProcess"/>
    <dgm:cxn modelId="{C1890FB5-0DBB-4871-A4E8-0400860D71A3}" type="presParOf" srcId="{059159EB-5C48-461A-A1EB-1BE7512CA3A6}" destId="{8EC00704-2A1E-49A3-802E-10D70F78A8A6}" srcOrd="6" destOrd="0" presId="urn:microsoft.com/office/officeart/2011/layout/InterconnectedBlockProcess"/>
    <dgm:cxn modelId="{C3BC55E7-6EF7-4FC8-BCF9-31898E2DFCD1}" type="presParOf" srcId="{8EC00704-2A1E-49A3-802E-10D70F78A8A6}" destId="{49FBA695-4481-4E0D-B9B3-0C244A3488C7}" srcOrd="0" destOrd="0" presId="urn:microsoft.com/office/officeart/2011/layout/InterconnectedBlockProcess"/>
    <dgm:cxn modelId="{28F9FAEC-6F21-48C7-93FA-0F04E49F3305}" type="presParOf" srcId="{059159EB-5C48-461A-A1EB-1BE7512CA3A6}" destId="{F9DBAD79-B92E-4AE4-8F55-2EFD596B9C84}" srcOrd="7" destOrd="0" presId="urn:microsoft.com/office/officeart/2011/layout/InterconnectedBlockProcess"/>
    <dgm:cxn modelId="{C25D5CAC-5746-414B-9F88-E0C79A7714EA}" type="presParOf" srcId="{059159EB-5C48-461A-A1EB-1BE7512CA3A6}" destId="{0DD71435-732C-46DE-8CD5-D4946DB432C6}" srcOrd="8" destOrd="0" presId="urn:microsoft.com/office/officeart/2011/layout/InterconnectedBlockProcess"/>
    <dgm:cxn modelId="{BA07675E-1572-4DB9-B094-B4A89F22C070}" type="presParOf" srcId="{059159EB-5C48-461A-A1EB-1BE7512CA3A6}" destId="{6A554C3A-E1A0-4FDC-83AA-F2A82133581E}" srcOrd="9" destOrd="0" presId="urn:microsoft.com/office/officeart/2011/layout/InterconnectedBlockProcess"/>
    <dgm:cxn modelId="{970CB593-FCD0-4CE5-8F39-3FE4FD7F2341}" type="presParOf" srcId="{6A554C3A-E1A0-4FDC-83AA-F2A82133581E}" destId="{C9A5DF8B-840A-401A-8177-29600E5CF45C}" srcOrd="0" destOrd="0" presId="urn:microsoft.com/office/officeart/2011/layout/InterconnectedBlockProcess"/>
    <dgm:cxn modelId="{0EB639E3-61E6-4465-8739-B47FC773F878}" type="presParOf" srcId="{059159EB-5C48-461A-A1EB-1BE7512CA3A6}" destId="{CB0C10FA-3AF0-4100-B6F0-19E91C1F1781}" srcOrd="10" destOrd="0" presId="urn:microsoft.com/office/officeart/2011/layout/InterconnectedBlockProcess"/>
    <dgm:cxn modelId="{6A4D213E-C8EB-4D47-963F-813660C1A80D}" type="presParOf" srcId="{059159EB-5C48-461A-A1EB-1BE7512CA3A6}" destId="{B41E4F09-0C3D-439B-B326-9883444A258C}" srcOrd="11"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8D37A9-6621-4736-B05E-D25C682BDD91}" type="doc">
      <dgm:prSet loTypeId="urn:microsoft.com/office/officeart/2011/layout/InterconnectedBlockProcess" loCatId="process" qsTypeId="urn:microsoft.com/office/officeart/2005/8/quickstyle/simple2" qsCatId="simple" csTypeId="urn:microsoft.com/office/officeart/2005/8/colors/colorful3" csCatId="colorful" phldr="1"/>
      <dgm:spPr/>
      <dgm:t>
        <a:bodyPr/>
        <a:lstStyle/>
        <a:p>
          <a:endParaRPr lang="en-US"/>
        </a:p>
      </dgm:t>
    </dgm:pt>
    <dgm:pt modelId="{58AE5C48-78F5-4F2E-9C91-9329292DD159}">
      <dgm:prSet phldrT="[Text]"/>
      <dgm:spPr/>
      <dgm:t>
        <a:bodyPr/>
        <a:lstStyle/>
        <a:p>
          <a:r>
            <a:rPr lang="en-US" dirty="0"/>
            <a:t>Background removal</a:t>
          </a:r>
        </a:p>
      </dgm:t>
    </dgm:pt>
    <dgm:pt modelId="{5A4B1CA9-625A-4E0E-91F6-69D1C4E693AA}" type="parTrans" cxnId="{86795E02-C00E-4F56-AD86-A9926CC51478}">
      <dgm:prSet/>
      <dgm:spPr/>
      <dgm:t>
        <a:bodyPr/>
        <a:lstStyle/>
        <a:p>
          <a:endParaRPr lang="en-US"/>
        </a:p>
      </dgm:t>
    </dgm:pt>
    <dgm:pt modelId="{FCB25F46-3348-459A-99E3-BE06203A359D}" type="sibTrans" cxnId="{86795E02-C00E-4F56-AD86-A9926CC51478}">
      <dgm:prSet/>
      <dgm:spPr/>
      <dgm:t>
        <a:bodyPr/>
        <a:lstStyle/>
        <a:p>
          <a:endParaRPr lang="en-US"/>
        </a:p>
      </dgm:t>
    </dgm:pt>
    <dgm:pt modelId="{3E87F98F-85FD-4BCC-A9BB-70C386936047}">
      <dgm:prSet phldrT="[Text]"/>
      <dgm:spPr/>
      <dgm:t>
        <a:bodyPr/>
        <a:lstStyle/>
        <a:p>
          <a:pPr algn="l"/>
          <a:r>
            <a:rPr lang="en-US" b="1" dirty="0"/>
            <a:t>Level 2</a:t>
          </a:r>
          <a:endParaRPr lang="en-US" dirty="0"/>
        </a:p>
        <a:p>
          <a:pPr algn="l"/>
          <a:r>
            <a:rPr lang="en-US" dirty="0"/>
            <a:t>Global thresholding</a:t>
          </a:r>
        </a:p>
      </dgm:t>
    </dgm:pt>
    <dgm:pt modelId="{A0A31F23-C94E-484D-A1ED-34A45C7188A4}" type="parTrans" cxnId="{F160B8F8-09F7-4098-868D-78A8899789E4}">
      <dgm:prSet/>
      <dgm:spPr/>
      <dgm:t>
        <a:bodyPr/>
        <a:lstStyle/>
        <a:p>
          <a:endParaRPr lang="en-US"/>
        </a:p>
      </dgm:t>
    </dgm:pt>
    <dgm:pt modelId="{FE3650AB-206A-4BBC-BB43-B791E552FA25}" type="sibTrans" cxnId="{F160B8F8-09F7-4098-868D-78A8899789E4}">
      <dgm:prSet/>
      <dgm:spPr/>
      <dgm:t>
        <a:bodyPr/>
        <a:lstStyle/>
        <a:p>
          <a:endParaRPr lang="en-US"/>
        </a:p>
      </dgm:t>
    </dgm:pt>
    <dgm:pt modelId="{6EF0203C-0363-4223-B12D-7FE911AB2EBC}">
      <dgm:prSet phldrT="[Text]"/>
      <dgm:spPr/>
      <dgm:t>
        <a:bodyPr/>
        <a:lstStyle/>
        <a:p>
          <a:r>
            <a:rPr lang="en-US" dirty="0"/>
            <a:t>Tissue segmentation</a:t>
          </a:r>
        </a:p>
      </dgm:t>
    </dgm:pt>
    <dgm:pt modelId="{D3694016-B3E2-41A0-B726-B17EBF8C0B5C}" type="parTrans" cxnId="{89E1D323-82E1-4627-8532-0B58A676EAAF}">
      <dgm:prSet/>
      <dgm:spPr/>
      <dgm:t>
        <a:bodyPr/>
        <a:lstStyle/>
        <a:p>
          <a:endParaRPr lang="en-US"/>
        </a:p>
      </dgm:t>
    </dgm:pt>
    <dgm:pt modelId="{4D7F67AC-7329-4EDF-ABFF-6F2E6C3213E8}" type="sibTrans" cxnId="{89E1D323-82E1-4627-8532-0B58A676EAAF}">
      <dgm:prSet/>
      <dgm:spPr/>
      <dgm:t>
        <a:bodyPr/>
        <a:lstStyle/>
        <a:p>
          <a:endParaRPr lang="en-US"/>
        </a:p>
      </dgm:t>
    </dgm:pt>
    <dgm:pt modelId="{C7B4150D-D5C3-4991-892D-7D60900088DE}">
      <dgm:prSet phldrT="[Text]"/>
      <dgm:spPr/>
      <dgm:t>
        <a:bodyPr/>
        <a:lstStyle/>
        <a:p>
          <a:pPr algn="l"/>
          <a:r>
            <a:rPr lang="en-US" b="1" dirty="0"/>
            <a:t>Level 2</a:t>
          </a:r>
          <a:endParaRPr lang="en-US" dirty="0"/>
        </a:p>
        <a:p>
          <a:pPr algn="l"/>
          <a:r>
            <a:rPr lang="en-US" dirty="0"/>
            <a:t>Morphological operations</a:t>
          </a:r>
        </a:p>
      </dgm:t>
    </dgm:pt>
    <dgm:pt modelId="{2F311605-4D12-4D1B-80DD-EF2B68BA9F62}" type="parTrans" cxnId="{93AA0D81-38D7-4F32-B81F-F3EA79CD1920}">
      <dgm:prSet/>
      <dgm:spPr/>
      <dgm:t>
        <a:bodyPr/>
        <a:lstStyle/>
        <a:p>
          <a:endParaRPr lang="en-US"/>
        </a:p>
      </dgm:t>
    </dgm:pt>
    <dgm:pt modelId="{B53AAD30-C734-493D-93B4-B00E771D5F54}" type="sibTrans" cxnId="{93AA0D81-38D7-4F32-B81F-F3EA79CD1920}">
      <dgm:prSet/>
      <dgm:spPr/>
      <dgm:t>
        <a:bodyPr/>
        <a:lstStyle/>
        <a:p>
          <a:endParaRPr lang="en-US"/>
        </a:p>
      </dgm:t>
    </dgm:pt>
    <dgm:pt modelId="{BC64C585-3CF0-44D2-ABB2-855EE9AE5749}">
      <dgm:prSet phldrT="[Text]"/>
      <dgm:spPr/>
      <dgm:t>
        <a:bodyPr/>
        <a:lstStyle/>
        <a:p>
          <a:r>
            <a:rPr lang="en-US" dirty="0"/>
            <a:t>Lesion segmentation</a:t>
          </a:r>
        </a:p>
      </dgm:t>
    </dgm:pt>
    <dgm:pt modelId="{440AA7A6-6C02-4FE6-89AC-FA63A404AE31}" type="parTrans" cxnId="{A151F545-5CE8-46A8-86D6-275F6BCD3709}">
      <dgm:prSet/>
      <dgm:spPr/>
      <dgm:t>
        <a:bodyPr/>
        <a:lstStyle/>
        <a:p>
          <a:endParaRPr lang="en-US"/>
        </a:p>
      </dgm:t>
    </dgm:pt>
    <dgm:pt modelId="{CFC1DFC5-59FC-4494-A627-12CB71A03B9B}" type="sibTrans" cxnId="{A151F545-5CE8-46A8-86D6-275F6BCD3709}">
      <dgm:prSet/>
      <dgm:spPr/>
      <dgm:t>
        <a:bodyPr/>
        <a:lstStyle/>
        <a:p>
          <a:endParaRPr lang="en-US"/>
        </a:p>
      </dgm:t>
    </dgm:pt>
    <dgm:pt modelId="{78E5309E-515E-4A39-BFA1-F5F644C782B7}">
      <dgm:prSet phldrT="[Text]"/>
      <dgm:spPr/>
      <dgm:t>
        <a:bodyPr/>
        <a:lstStyle/>
        <a:p>
          <a:pPr algn="l">
            <a:buFont typeface="Arial" panose="020B0604020202020204" pitchFamily="34" charset="0"/>
            <a:buChar char="•"/>
          </a:pPr>
          <a:r>
            <a:rPr lang="en-US" dirty="0"/>
            <a:t>Adaptive local thresholding</a:t>
          </a:r>
        </a:p>
      </dgm:t>
    </dgm:pt>
    <dgm:pt modelId="{7BA3413A-11A1-4436-94A2-FD53AB7C9751}" type="parTrans" cxnId="{D0C0E0B2-9F06-4D29-A473-38E9F5CF7A9C}">
      <dgm:prSet/>
      <dgm:spPr/>
      <dgm:t>
        <a:bodyPr/>
        <a:lstStyle/>
        <a:p>
          <a:endParaRPr lang="en-US"/>
        </a:p>
      </dgm:t>
    </dgm:pt>
    <dgm:pt modelId="{0A187105-1B47-4232-9876-781FB3D39398}" type="sibTrans" cxnId="{D0C0E0B2-9F06-4D29-A473-38E9F5CF7A9C}">
      <dgm:prSet/>
      <dgm:spPr/>
      <dgm:t>
        <a:bodyPr/>
        <a:lstStyle/>
        <a:p>
          <a:endParaRPr lang="en-US"/>
        </a:p>
      </dgm:t>
    </dgm:pt>
    <dgm:pt modelId="{C2C8F9B8-4AA2-4589-A3AA-17233DF38684}">
      <dgm:prSet phldrT="[Text]"/>
      <dgm:spPr/>
      <dgm:t>
        <a:bodyPr/>
        <a:lstStyle/>
        <a:p>
          <a:pPr algn="l"/>
          <a:endParaRPr lang="en-US" dirty="0"/>
        </a:p>
        <a:p>
          <a:pPr algn="l"/>
          <a:r>
            <a:rPr lang="en-US" dirty="0"/>
            <a:t>Adaptive local thresholding</a:t>
          </a:r>
        </a:p>
      </dgm:t>
    </dgm:pt>
    <dgm:pt modelId="{3F2AF671-9B28-4F9B-BF77-56AC47A3686C}" type="parTrans" cxnId="{E878E4CC-0056-447D-8ADD-DD5EB14D1905}">
      <dgm:prSet/>
      <dgm:spPr/>
      <dgm:t>
        <a:bodyPr/>
        <a:lstStyle/>
        <a:p>
          <a:endParaRPr lang="en-US"/>
        </a:p>
      </dgm:t>
    </dgm:pt>
    <dgm:pt modelId="{BE06B8C7-24EF-442B-8E6C-CA290E50FFB7}" type="sibTrans" cxnId="{E878E4CC-0056-447D-8ADD-DD5EB14D1905}">
      <dgm:prSet/>
      <dgm:spPr/>
      <dgm:t>
        <a:bodyPr/>
        <a:lstStyle/>
        <a:p>
          <a:endParaRPr lang="en-US"/>
        </a:p>
      </dgm:t>
    </dgm:pt>
    <dgm:pt modelId="{1CA252EA-52B7-439E-B9BD-08AE08D22B91}">
      <dgm:prSet phldrT="[Text]"/>
      <dgm:spPr/>
      <dgm:t>
        <a:bodyPr/>
        <a:lstStyle/>
        <a:p>
          <a:pPr algn="l"/>
          <a:endParaRPr lang="en-US" dirty="0"/>
        </a:p>
        <a:p>
          <a:pPr algn="l"/>
          <a:r>
            <a:rPr lang="en-US" dirty="0"/>
            <a:t>Clustering</a:t>
          </a:r>
        </a:p>
      </dgm:t>
    </dgm:pt>
    <dgm:pt modelId="{A906A299-8E80-436D-A4E7-F60EFC6F54BB}" type="parTrans" cxnId="{F30B4A78-7C90-4A31-8B01-DF453B1DCCF1}">
      <dgm:prSet/>
      <dgm:spPr/>
      <dgm:t>
        <a:bodyPr/>
        <a:lstStyle/>
        <a:p>
          <a:endParaRPr lang="en-US"/>
        </a:p>
      </dgm:t>
    </dgm:pt>
    <dgm:pt modelId="{679E3FB4-7D11-428D-BD57-6936FD6C26FB}" type="sibTrans" cxnId="{F30B4A78-7C90-4A31-8B01-DF453B1DCCF1}">
      <dgm:prSet/>
      <dgm:spPr/>
      <dgm:t>
        <a:bodyPr/>
        <a:lstStyle/>
        <a:p>
          <a:endParaRPr lang="en-US"/>
        </a:p>
      </dgm:t>
    </dgm:pt>
    <dgm:pt modelId="{7E431563-2C0F-4179-B5A7-AB9C94DB99DD}">
      <dgm:prSet phldrT="[Text]"/>
      <dgm:spPr/>
      <dgm:t>
        <a:bodyPr/>
        <a:lstStyle/>
        <a:p>
          <a:pPr algn="l">
            <a:buFont typeface="Arial" panose="020B0604020202020204" pitchFamily="34" charset="0"/>
            <a:buChar char="•"/>
          </a:pPr>
          <a:r>
            <a:rPr lang="en-US" b="1" dirty="0"/>
            <a:t>Level 2</a:t>
          </a:r>
          <a:endParaRPr lang="en-US" dirty="0"/>
        </a:p>
        <a:p>
          <a:pPr algn="l">
            <a:buFont typeface="Arial" panose="020B0604020202020204" pitchFamily="34" charset="0"/>
            <a:buChar char="•"/>
          </a:pPr>
          <a:r>
            <a:rPr lang="en-US" dirty="0"/>
            <a:t>Global thresholding</a:t>
          </a:r>
        </a:p>
      </dgm:t>
    </dgm:pt>
    <dgm:pt modelId="{826AC517-88C9-45B2-AA07-E9C5B8F757F2}" type="parTrans" cxnId="{B33A5D9C-F5DA-4965-8686-5367E767041F}">
      <dgm:prSet/>
      <dgm:spPr/>
      <dgm:t>
        <a:bodyPr/>
        <a:lstStyle/>
        <a:p>
          <a:endParaRPr lang="en-US"/>
        </a:p>
      </dgm:t>
    </dgm:pt>
    <dgm:pt modelId="{4D601F4E-8BFD-48A6-8BF5-438BE8ECD8AF}" type="sibTrans" cxnId="{B33A5D9C-F5DA-4965-8686-5367E767041F}">
      <dgm:prSet/>
      <dgm:spPr/>
      <dgm:t>
        <a:bodyPr/>
        <a:lstStyle/>
        <a:p>
          <a:endParaRPr lang="en-US"/>
        </a:p>
      </dgm:t>
    </dgm:pt>
    <dgm:pt modelId="{9C845909-0EFC-43C8-A746-AC5E63DB979D}">
      <dgm:prSet phldrT="[Text]"/>
      <dgm:spPr/>
      <dgm:t>
        <a:bodyPr/>
        <a:lstStyle/>
        <a:p>
          <a:pPr algn="l">
            <a:buFont typeface="Arial" panose="020B0604020202020204" pitchFamily="34" charset="0"/>
            <a:buChar char="•"/>
          </a:pPr>
          <a:r>
            <a:rPr lang="en-US" dirty="0"/>
            <a:t>Feature based</a:t>
          </a:r>
        </a:p>
      </dgm:t>
    </dgm:pt>
    <dgm:pt modelId="{BAE6DFDB-528F-4527-BEED-DBD4CE9C1F98}" type="parTrans" cxnId="{6C449FC6-5FF7-4CEF-8166-71042447BCB5}">
      <dgm:prSet/>
      <dgm:spPr/>
      <dgm:t>
        <a:bodyPr/>
        <a:lstStyle/>
        <a:p>
          <a:endParaRPr lang="en-US"/>
        </a:p>
      </dgm:t>
    </dgm:pt>
    <dgm:pt modelId="{10557BA8-F54C-457A-9C5C-962F5B05A08A}" type="sibTrans" cxnId="{6C449FC6-5FF7-4CEF-8166-71042447BCB5}">
      <dgm:prSet/>
      <dgm:spPr/>
      <dgm:t>
        <a:bodyPr/>
        <a:lstStyle/>
        <a:p>
          <a:endParaRPr lang="en-US"/>
        </a:p>
      </dgm:t>
    </dgm:pt>
    <dgm:pt modelId="{0A71636A-7E4E-473B-8091-BF67B2988C55}">
      <dgm:prSet phldrT="[Text]"/>
      <dgm:spPr/>
      <dgm:t>
        <a:bodyPr/>
        <a:lstStyle/>
        <a:p>
          <a:r>
            <a:rPr lang="en-US" dirty="0"/>
            <a:t>Classification</a:t>
          </a:r>
        </a:p>
      </dgm:t>
    </dgm:pt>
    <dgm:pt modelId="{22B9A00C-AE66-40F2-9BBF-A17EF43E944A}" type="parTrans" cxnId="{17D8C115-32ED-47E2-9183-E17DB979D888}">
      <dgm:prSet/>
      <dgm:spPr/>
      <dgm:t>
        <a:bodyPr/>
        <a:lstStyle/>
        <a:p>
          <a:endParaRPr lang="en-US"/>
        </a:p>
      </dgm:t>
    </dgm:pt>
    <dgm:pt modelId="{1810611D-6200-4B89-9BAD-30012784384B}" type="sibTrans" cxnId="{17D8C115-32ED-47E2-9183-E17DB979D888}">
      <dgm:prSet/>
      <dgm:spPr/>
      <dgm:t>
        <a:bodyPr/>
        <a:lstStyle/>
        <a:p>
          <a:endParaRPr lang="en-US"/>
        </a:p>
      </dgm:t>
    </dgm:pt>
    <dgm:pt modelId="{87E6D396-57B4-40EB-A706-79304436FEA0}">
      <dgm:prSet phldrT="[Text]"/>
      <dgm:spPr/>
      <dgm:t>
        <a:bodyPr/>
        <a:lstStyle/>
        <a:p>
          <a:pPr algn="l">
            <a:buFont typeface="Arial" panose="020B0604020202020204" pitchFamily="34" charset="0"/>
            <a:buChar char="•"/>
          </a:pPr>
          <a:r>
            <a:rPr lang="en-US" dirty="0"/>
            <a:t>Edge detection</a:t>
          </a:r>
        </a:p>
      </dgm:t>
    </dgm:pt>
    <dgm:pt modelId="{7DB191C6-EBD5-479A-AC5B-BE7EA3456F6E}" type="parTrans" cxnId="{353DC303-4972-450D-BDFD-518EB9183732}">
      <dgm:prSet/>
      <dgm:spPr/>
      <dgm:t>
        <a:bodyPr/>
        <a:lstStyle/>
        <a:p>
          <a:endParaRPr lang="en-US"/>
        </a:p>
      </dgm:t>
    </dgm:pt>
    <dgm:pt modelId="{A90ABC06-AC7A-4D4C-B455-D2D5DDBB1375}" type="sibTrans" cxnId="{353DC303-4972-450D-BDFD-518EB9183732}">
      <dgm:prSet/>
      <dgm:spPr/>
      <dgm:t>
        <a:bodyPr/>
        <a:lstStyle/>
        <a:p>
          <a:endParaRPr lang="en-US"/>
        </a:p>
      </dgm:t>
    </dgm:pt>
    <dgm:pt modelId="{8F593154-059B-44CB-BC04-195BACCFE8B6}">
      <dgm:prSet phldrT="[Text]"/>
      <dgm:spPr/>
      <dgm:t>
        <a:bodyPr/>
        <a:lstStyle/>
        <a:p>
          <a:pPr algn="l"/>
          <a:r>
            <a:rPr lang="en-US" b="1" dirty="0"/>
            <a:t>Level 0</a:t>
          </a:r>
          <a:endParaRPr lang="en-US" dirty="0"/>
        </a:p>
        <a:p>
          <a:pPr algn="l"/>
          <a:r>
            <a:rPr lang="en-US" dirty="0"/>
            <a:t>Feature based</a:t>
          </a:r>
        </a:p>
      </dgm:t>
    </dgm:pt>
    <dgm:pt modelId="{536782AE-3DB9-4360-A1CB-68EEC871FD5D}" type="parTrans" cxnId="{7C149335-6E3A-4DEE-9245-E771FB90F148}">
      <dgm:prSet/>
      <dgm:spPr/>
      <dgm:t>
        <a:bodyPr/>
        <a:lstStyle/>
        <a:p>
          <a:endParaRPr lang="en-US"/>
        </a:p>
      </dgm:t>
    </dgm:pt>
    <dgm:pt modelId="{852F31B5-0F6A-42CD-9973-A66252950333}" type="sibTrans" cxnId="{7C149335-6E3A-4DEE-9245-E771FB90F148}">
      <dgm:prSet/>
      <dgm:spPr/>
      <dgm:t>
        <a:bodyPr/>
        <a:lstStyle/>
        <a:p>
          <a:endParaRPr lang="en-US"/>
        </a:p>
      </dgm:t>
    </dgm:pt>
    <dgm:pt modelId="{37290415-85EF-44CA-BAFA-9C3724D92D06}">
      <dgm:prSet phldrT="[Text]"/>
      <dgm:spPr/>
      <dgm:t>
        <a:bodyPr/>
        <a:lstStyle/>
        <a:p>
          <a:pPr algn="l"/>
          <a:endParaRPr lang="en-US" dirty="0"/>
        </a:p>
        <a:p>
          <a:pPr algn="l"/>
          <a:r>
            <a:rPr lang="en-US" dirty="0"/>
            <a:t>Convolutional neural network</a:t>
          </a:r>
        </a:p>
      </dgm:t>
    </dgm:pt>
    <dgm:pt modelId="{0E9EDEB2-51DC-454F-AA85-D3B8A7C4795A}" type="parTrans" cxnId="{DEF99DE7-2FCE-4061-B0C2-09D40C38D524}">
      <dgm:prSet/>
      <dgm:spPr/>
      <dgm:t>
        <a:bodyPr/>
        <a:lstStyle/>
        <a:p>
          <a:endParaRPr lang="en-US"/>
        </a:p>
      </dgm:t>
    </dgm:pt>
    <dgm:pt modelId="{8D6EE291-B68E-40D3-B472-B5B759A222AB}" type="sibTrans" cxnId="{DEF99DE7-2FCE-4061-B0C2-09D40C38D524}">
      <dgm:prSet/>
      <dgm:spPr/>
      <dgm:t>
        <a:bodyPr/>
        <a:lstStyle/>
        <a:p>
          <a:endParaRPr lang="en-US"/>
        </a:p>
      </dgm:t>
    </dgm:pt>
    <dgm:pt modelId="{059159EB-5C48-461A-A1EB-1BE7512CA3A6}" type="pres">
      <dgm:prSet presAssocID="{A08D37A9-6621-4736-B05E-D25C682BDD91}" presName="Name0" presStyleCnt="0">
        <dgm:presLayoutVars>
          <dgm:chMax val="7"/>
          <dgm:chPref val="5"/>
          <dgm:dir/>
          <dgm:animOne val="branch"/>
          <dgm:animLvl val="lvl"/>
        </dgm:presLayoutVars>
      </dgm:prSet>
      <dgm:spPr/>
    </dgm:pt>
    <dgm:pt modelId="{0C22065E-66F3-4EB8-9B9C-57FA70272D28}" type="pres">
      <dgm:prSet presAssocID="{0A71636A-7E4E-473B-8091-BF67B2988C55}" presName="ChildAccent4" presStyleCnt="0"/>
      <dgm:spPr/>
    </dgm:pt>
    <dgm:pt modelId="{B4933B63-EBBC-4001-85FE-B543E9079650}" type="pres">
      <dgm:prSet presAssocID="{0A71636A-7E4E-473B-8091-BF67B2988C55}" presName="ChildAccent" presStyleLbl="alignImgPlace1" presStyleIdx="0" presStyleCnt="4" custScaleX="189885" custLinFactX="55146" custLinFactNeighborX="100000" custLinFactNeighborY="-173"/>
      <dgm:spPr/>
    </dgm:pt>
    <dgm:pt modelId="{38FC0587-21B5-4198-A173-D438F7C80742}" type="pres">
      <dgm:prSet presAssocID="{0A71636A-7E4E-473B-8091-BF67B2988C55}" presName="Child4" presStyleLbl="revTx" presStyleIdx="0" presStyleCnt="0">
        <dgm:presLayoutVars>
          <dgm:chMax val="0"/>
          <dgm:chPref val="0"/>
          <dgm:bulletEnabled val="1"/>
        </dgm:presLayoutVars>
      </dgm:prSet>
      <dgm:spPr/>
    </dgm:pt>
    <dgm:pt modelId="{4C5496C9-DDD7-4E0B-87EE-ADFD3C4E1BE3}" type="pres">
      <dgm:prSet presAssocID="{0A71636A-7E4E-473B-8091-BF67B2988C55}" presName="Parent4" presStyleLbl="node1" presStyleIdx="0" presStyleCnt="4" custScaleX="189885" custLinFactX="55146" custLinFactNeighborX="100000" custLinFactNeighborY="741">
        <dgm:presLayoutVars>
          <dgm:chMax val="2"/>
          <dgm:chPref val="1"/>
          <dgm:bulletEnabled val="1"/>
        </dgm:presLayoutVars>
      </dgm:prSet>
      <dgm:spPr/>
    </dgm:pt>
    <dgm:pt modelId="{F76D3372-A51B-49CE-88A0-74767A030B9C}" type="pres">
      <dgm:prSet presAssocID="{BC64C585-3CF0-44D2-ABB2-855EE9AE5749}" presName="ChildAccent3" presStyleCnt="0"/>
      <dgm:spPr/>
    </dgm:pt>
    <dgm:pt modelId="{BE7129EB-09A4-4485-98D4-A95D0480C485}" type="pres">
      <dgm:prSet presAssocID="{BC64C585-3CF0-44D2-ABB2-855EE9AE5749}" presName="ChildAccent" presStyleLbl="alignImgPlace1" presStyleIdx="1" presStyleCnt="4" custScaleX="189885" custLinFactNeighborX="56937" custLinFactNeighborY="185"/>
      <dgm:spPr/>
    </dgm:pt>
    <dgm:pt modelId="{E04BCD05-F528-468B-9503-EA3E3AFF129E}" type="pres">
      <dgm:prSet presAssocID="{BC64C585-3CF0-44D2-ABB2-855EE9AE5749}" presName="Child3" presStyleLbl="revTx" presStyleIdx="0" presStyleCnt="0">
        <dgm:presLayoutVars>
          <dgm:chMax val="0"/>
          <dgm:chPref val="0"/>
          <dgm:bulletEnabled val="1"/>
        </dgm:presLayoutVars>
      </dgm:prSet>
      <dgm:spPr/>
    </dgm:pt>
    <dgm:pt modelId="{101F7842-54B5-4C02-8116-6B0F24A2504E}" type="pres">
      <dgm:prSet presAssocID="{BC64C585-3CF0-44D2-ABB2-855EE9AE5749}" presName="Parent3" presStyleLbl="node1" presStyleIdx="1" presStyleCnt="4" custScaleX="189885" custLinFactNeighborX="56937" custLinFactNeighborY="864">
        <dgm:presLayoutVars>
          <dgm:chMax val="2"/>
          <dgm:chPref val="1"/>
          <dgm:bulletEnabled val="1"/>
        </dgm:presLayoutVars>
      </dgm:prSet>
      <dgm:spPr/>
    </dgm:pt>
    <dgm:pt modelId="{8EC00704-2A1E-49A3-802E-10D70F78A8A6}" type="pres">
      <dgm:prSet presAssocID="{6EF0203C-0363-4223-B12D-7FE911AB2EBC}" presName="ChildAccent2" presStyleCnt="0"/>
      <dgm:spPr/>
    </dgm:pt>
    <dgm:pt modelId="{49FBA695-4481-4E0D-B9B3-0C244A3488C7}" type="pres">
      <dgm:prSet presAssocID="{6EF0203C-0363-4223-B12D-7FE911AB2EBC}" presName="ChildAccent" presStyleLbl="alignImgPlace1" presStyleIdx="2" presStyleCnt="4" custScaleX="189885" custLinFactNeighborX="-41272" custLinFactNeighborY="1736"/>
      <dgm:spPr/>
    </dgm:pt>
    <dgm:pt modelId="{F9DBAD79-B92E-4AE4-8F55-2EFD596B9C84}" type="pres">
      <dgm:prSet presAssocID="{6EF0203C-0363-4223-B12D-7FE911AB2EBC}" presName="Child2" presStyleLbl="revTx" presStyleIdx="0" presStyleCnt="0">
        <dgm:presLayoutVars>
          <dgm:chMax val="0"/>
          <dgm:chPref val="0"/>
          <dgm:bulletEnabled val="1"/>
        </dgm:presLayoutVars>
      </dgm:prSet>
      <dgm:spPr/>
    </dgm:pt>
    <dgm:pt modelId="{0DD71435-732C-46DE-8CD5-D4946DB432C6}" type="pres">
      <dgm:prSet presAssocID="{6EF0203C-0363-4223-B12D-7FE911AB2EBC}" presName="Parent2" presStyleLbl="node1" presStyleIdx="2" presStyleCnt="4" custScaleX="189885" custLinFactNeighborX="-41272" custLinFactNeighborY="9031">
        <dgm:presLayoutVars>
          <dgm:chMax val="2"/>
          <dgm:chPref val="1"/>
          <dgm:bulletEnabled val="1"/>
        </dgm:presLayoutVars>
      </dgm:prSet>
      <dgm:spPr/>
    </dgm:pt>
    <dgm:pt modelId="{6A554C3A-E1A0-4FDC-83AA-F2A82133581E}" type="pres">
      <dgm:prSet presAssocID="{58AE5C48-78F5-4F2E-9C91-9329292DD159}" presName="ChildAccent1" presStyleCnt="0"/>
      <dgm:spPr/>
    </dgm:pt>
    <dgm:pt modelId="{C9A5DF8B-840A-401A-8177-29600E5CF45C}" type="pres">
      <dgm:prSet presAssocID="{58AE5C48-78F5-4F2E-9C91-9329292DD159}" presName="ChildAccent" presStyleLbl="alignImgPlace1" presStyleIdx="3" presStyleCnt="4" custScaleX="189885" custLinFactX="-39481" custLinFactNeighborX="-100000" custLinFactNeighborY="1881"/>
      <dgm:spPr/>
    </dgm:pt>
    <dgm:pt modelId="{CB0C10FA-3AF0-4100-B6F0-19E91C1F1781}" type="pres">
      <dgm:prSet presAssocID="{58AE5C48-78F5-4F2E-9C91-9329292DD159}" presName="Child1" presStyleLbl="revTx" presStyleIdx="0" presStyleCnt="0">
        <dgm:presLayoutVars>
          <dgm:chMax val="0"/>
          <dgm:chPref val="0"/>
          <dgm:bulletEnabled val="1"/>
        </dgm:presLayoutVars>
      </dgm:prSet>
      <dgm:spPr/>
    </dgm:pt>
    <dgm:pt modelId="{B41E4F09-0C3D-439B-B326-9883444A258C}" type="pres">
      <dgm:prSet presAssocID="{58AE5C48-78F5-4F2E-9C91-9329292DD159}" presName="Parent1" presStyleLbl="node1" presStyleIdx="3" presStyleCnt="4" custScaleX="189885" custLinFactX="-39481" custLinFactNeighborX="-100000" custLinFactNeighborY="11287">
        <dgm:presLayoutVars>
          <dgm:chMax val="2"/>
          <dgm:chPref val="1"/>
          <dgm:bulletEnabled val="1"/>
        </dgm:presLayoutVars>
      </dgm:prSet>
      <dgm:spPr/>
    </dgm:pt>
  </dgm:ptLst>
  <dgm:cxnLst>
    <dgm:cxn modelId="{5C407401-CF07-4F60-A185-600453C68BF6}" type="presOf" srcId="{37290415-85EF-44CA-BAFA-9C3724D92D06}" destId="{B4933B63-EBBC-4001-85FE-B543E9079650}" srcOrd="0" destOrd="1" presId="urn:microsoft.com/office/officeart/2011/layout/InterconnectedBlockProcess"/>
    <dgm:cxn modelId="{86795E02-C00E-4F56-AD86-A9926CC51478}" srcId="{A08D37A9-6621-4736-B05E-D25C682BDD91}" destId="{58AE5C48-78F5-4F2E-9C91-9329292DD159}" srcOrd="0" destOrd="0" parTransId="{5A4B1CA9-625A-4E0E-91F6-69D1C4E693AA}" sibTransId="{FCB25F46-3348-459A-99E3-BE06203A359D}"/>
    <dgm:cxn modelId="{353DC303-4972-450D-BDFD-518EB9183732}" srcId="{BC64C585-3CF0-44D2-ABB2-855EE9AE5749}" destId="{87E6D396-57B4-40EB-A706-79304436FEA0}" srcOrd="2" destOrd="0" parTransId="{7DB191C6-EBD5-479A-AC5B-BE7EA3456F6E}" sibTransId="{A90ABC06-AC7A-4D4C-B455-D2D5DDBB1375}"/>
    <dgm:cxn modelId="{12FDC004-E2A8-4388-B69C-4BB4D1500075}" type="presOf" srcId="{C7B4150D-D5C3-4991-892D-7D60900088DE}" destId="{49FBA695-4481-4E0D-B9B3-0C244A3488C7}" srcOrd="0" destOrd="0" presId="urn:microsoft.com/office/officeart/2011/layout/InterconnectedBlockProcess"/>
    <dgm:cxn modelId="{B3356E0F-308F-4A21-AB66-E82130C59D0F}" type="presOf" srcId="{87E6D396-57B4-40EB-A706-79304436FEA0}" destId="{BE7129EB-09A4-4485-98D4-A95D0480C485}" srcOrd="0" destOrd="2" presId="urn:microsoft.com/office/officeart/2011/layout/InterconnectedBlockProcess"/>
    <dgm:cxn modelId="{DDD64014-DE75-47A8-BE15-7E23DD91D75B}" type="presOf" srcId="{C7B4150D-D5C3-4991-892D-7D60900088DE}" destId="{F9DBAD79-B92E-4AE4-8F55-2EFD596B9C84}" srcOrd="1" destOrd="0" presId="urn:microsoft.com/office/officeart/2011/layout/InterconnectedBlockProcess"/>
    <dgm:cxn modelId="{17D8C115-32ED-47E2-9183-E17DB979D888}" srcId="{A08D37A9-6621-4736-B05E-D25C682BDD91}" destId="{0A71636A-7E4E-473B-8091-BF67B2988C55}" srcOrd="3" destOrd="0" parTransId="{22B9A00C-AE66-40F2-9BBF-A17EF43E944A}" sibTransId="{1810611D-6200-4B89-9BAD-30012784384B}"/>
    <dgm:cxn modelId="{A3C4311E-8B32-40CC-BA55-35B04893A5B2}" type="presOf" srcId="{58AE5C48-78F5-4F2E-9C91-9329292DD159}" destId="{B41E4F09-0C3D-439B-B326-9883444A258C}" srcOrd="0" destOrd="0" presId="urn:microsoft.com/office/officeart/2011/layout/InterconnectedBlockProcess"/>
    <dgm:cxn modelId="{89E1D323-82E1-4627-8532-0B58A676EAAF}" srcId="{A08D37A9-6621-4736-B05E-D25C682BDD91}" destId="{6EF0203C-0363-4223-B12D-7FE911AB2EBC}" srcOrd="1" destOrd="0" parTransId="{D3694016-B3E2-41A0-B726-B17EBF8C0B5C}" sibTransId="{4D7F67AC-7329-4EDF-ABFF-6F2E6C3213E8}"/>
    <dgm:cxn modelId="{442F3B2A-0D2F-459D-B2EA-BD1EC16C0EB0}" type="presOf" srcId="{78E5309E-515E-4A39-BFA1-F5F644C782B7}" destId="{BE7129EB-09A4-4485-98D4-A95D0480C485}" srcOrd="0" destOrd="1" presId="urn:microsoft.com/office/officeart/2011/layout/InterconnectedBlockProcess"/>
    <dgm:cxn modelId="{0861F834-9340-411C-A6AA-27B4B05B54CB}" type="presOf" srcId="{BC64C585-3CF0-44D2-ABB2-855EE9AE5749}" destId="{101F7842-54B5-4C02-8116-6B0F24A2504E}" srcOrd="0" destOrd="0" presId="urn:microsoft.com/office/officeart/2011/layout/InterconnectedBlockProcess"/>
    <dgm:cxn modelId="{7C149335-6E3A-4DEE-9245-E771FB90F148}" srcId="{0A71636A-7E4E-473B-8091-BF67B2988C55}" destId="{8F593154-059B-44CB-BC04-195BACCFE8B6}" srcOrd="0" destOrd="0" parTransId="{536782AE-3DB9-4360-A1CB-68EEC871FD5D}" sibTransId="{852F31B5-0F6A-42CD-9973-A66252950333}"/>
    <dgm:cxn modelId="{ED14C335-3C44-41A0-A02B-5380F46478F1}" type="presOf" srcId="{1CA252EA-52B7-439E-B9BD-08AE08D22B91}" destId="{F9DBAD79-B92E-4AE4-8F55-2EFD596B9C84}" srcOrd="1" destOrd="1" presId="urn:microsoft.com/office/officeart/2011/layout/InterconnectedBlockProcess"/>
    <dgm:cxn modelId="{58355938-01A4-43C7-952F-5DD9556B29D0}" type="presOf" srcId="{C2C8F9B8-4AA2-4589-A3AA-17233DF38684}" destId="{CB0C10FA-3AF0-4100-B6F0-19E91C1F1781}" srcOrd="1" destOrd="1" presId="urn:microsoft.com/office/officeart/2011/layout/InterconnectedBlockProcess"/>
    <dgm:cxn modelId="{6C46A03A-9B55-4107-8F0B-0387B57A471F}" type="presOf" srcId="{78E5309E-515E-4A39-BFA1-F5F644C782B7}" destId="{E04BCD05-F528-468B-9503-EA3E3AFF129E}" srcOrd="1" destOrd="1" presId="urn:microsoft.com/office/officeart/2011/layout/InterconnectedBlockProcess"/>
    <dgm:cxn modelId="{05BA163E-3D40-49F9-ABC2-2C46D34F5FF4}" type="presOf" srcId="{7E431563-2C0F-4179-B5A7-AB9C94DB99DD}" destId="{E04BCD05-F528-468B-9503-EA3E3AFF129E}" srcOrd="1" destOrd="0" presId="urn:microsoft.com/office/officeart/2011/layout/InterconnectedBlockProcess"/>
    <dgm:cxn modelId="{90BEBF65-8E4B-4C11-9EB1-FF682310348F}" type="presOf" srcId="{1CA252EA-52B7-439E-B9BD-08AE08D22B91}" destId="{49FBA695-4481-4E0D-B9B3-0C244A3488C7}" srcOrd="0" destOrd="1" presId="urn:microsoft.com/office/officeart/2011/layout/InterconnectedBlockProcess"/>
    <dgm:cxn modelId="{A151F545-5CE8-46A8-86D6-275F6BCD3709}" srcId="{A08D37A9-6621-4736-B05E-D25C682BDD91}" destId="{BC64C585-3CF0-44D2-ABB2-855EE9AE5749}" srcOrd="2" destOrd="0" parTransId="{440AA7A6-6C02-4FE6-89AC-FA63A404AE31}" sibTransId="{CFC1DFC5-59FC-4494-A627-12CB71A03B9B}"/>
    <dgm:cxn modelId="{F30B4A78-7C90-4A31-8B01-DF453B1DCCF1}" srcId="{6EF0203C-0363-4223-B12D-7FE911AB2EBC}" destId="{1CA252EA-52B7-439E-B9BD-08AE08D22B91}" srcOrd="1" destOrd="0" parTransId="{A906A299-8E80-436D-A4E7-F60EFC6F54BB}" sibTransId="{679E3FB4-7D11-428D-BD57-6936FD6C26FB}"/>
    <dgm:cxn modelId="{0C2DC27A-267D-4913-8083-BDD9F42C1015}" type="presOf" srcId="{8F593154-059B-44CB-BC04-195BACCFE8B6}" destId="{B4933B63-EBBC-4001-85FE-B543E9079650}" srcOrd="0" destOrd="0" presId="urn:microsoft.com/office/officeart/2011/layout/InterconnectedBlockProcess"/>
    <dgm:cxn modelId="{93AA0D81-38D7-4F32-B81F-F3EA79CD1920}" srcId="{6EF0203C-0363-4223-B12D-7FE911AB2EBC}" destId="{C7B4150D-D5C3-4991-892D-7D60900088DE}" srcOrd="0" destOrd="0" parTransId="{2F311605-4D12-4D1B-80DD-EF2B68BA9F62}" sibTransId="{B53AAD30-C734-493D-93B4-B00E771D5F54}"/>
    <dgm:cxn modelId="{0281D085-58CA-45A6-B34B-836AA44899DD}" type="presOf" srcId="{7E431563-2C0F-4179-B5A7-AB9C94DB99DD}" destId="{BE7129EB-09A4-4485-98D4-A95D0480C485}" srcOrd="0" destOrd="0" presId="urn:microsoft.com/office/officeart/2011/layout/InterconnectedBlockProcess"/>
    <dgm:cxn modelId="{4761D487-B32A-4192-91CB-CFD4A957AE3E}" type="presOf" srcId="{8F593154-059B-44CB-BC04-195BACCFE8B6}" destId="{38FC0587-21B5-4198-A173-D438F7C80742}" srcOrd="1" destOrd="0" presId="urn:microsoft.com/office/officeart/2011/layout/InterconnectedBlockProcess"/>
    <dgm:cxn modelId="{DA766C8B-3DD6-4C8C-81AD-7B0A5300941D}" type="presOf" srcId="{87E6D396-57B4-40EB-A706-79304436FEA0}" destId="{E04BCD05-F528-468B-9503-EA3E3AFF129E}" srcOrd="1" destOrd="2" presId="urn:microsoft.com/office/officeart/2011/layout/InterconnectedBlockProcess"/>
    <dgm:cxn modelId="{259F108C-01C4-4B40-B0F5-7DBC48AFC2DB}" type="presOf" srcId="{3E87F98F-85FD-4BCC-A9BB-70C386936047}" destId="{C9A5DF8B-840A-401A-8177-29600E5CF45C}" srcOrd="0" destOrd="0" presId="urn:microsoft.com/office/officeart/2011/layout/InterconnectedBlockProcess"/>
    <dgm:cxn modelId="{40BCB390-A1B8-4D39-92BA-14811A6D9C51}" type="presOf" srcId="{9C845909-0EFC-43C8-A746-AC5E63DB979D}" destId="{BE7129EB-09A4-4485-98D4-A95D0480C485}" srcOrd="0" destOrd="3" presId="urn:microsoft.com/office/officeart/2011/layout/InterconnectedBlockProcess"/>
    <dgm:cxn modelId="{B33A5D9C-F5DA-4965-8686-5367E767041F}" srcId="{BC64C585-3CF0-44D2-ABB2-855EE9AE5749}" destId="{7E431563-2C0F-4179-B5A7-AB9C94DB99DD}" srcOrd="0" destOrd="0" parTransId="{826AC517-88C9-45B2-AA07-E9C5B8F757F2}" sibTransId="{4D601F4E-8BFD-48A6-8BF5-438BE8ECD8AF}"/>
    <dgm:cxn modelId="{69FBE8AF-58CD-4335-8A90-C1F3A21F955F}" type="presOf" srcId="{3E87F98F-85FD-4BCC-A9BB-70C386936047}" destId="{CB0C10FA-3AF0-4100-B6F0-19E91C1F1781}" srcOrd="1" destOrd="0" presId="urn:microsoft.com/office/officeart/2011/layout/InterconnectedBlockProcess"/>
    <dgm:cxn modelId="{D0C0E0B2-9F06-4D29-A473-38E9F5CF7A9C}" srcId="{BC64C585-3CF0-44D2-ABB2-855EE9AE5749}" destId="{78E5309E-515E-4A39-BFA1-F5F644C782B7}" srcOrd="1" destOrd="0" parTransId="{7BA3413A-11A1-4436-94A2-FD53AB7C9751}" sibTransId="{0A187105-1B47-4232-9876-781FB3D39398}"/>
    <dgm:cxn modelId="{6C64EFB9-E31B-4071-A862-9F65E89D9C84}" type="presOf" srcId="{37290415-85EF-44CA-BAFA-9C3724D92D06}" destId="{38FC0587-21B5-4198-A173-D438F7C80742}" srcOrd="1" destOrd="1" presId="urn:microsoft.com/office/officeart/2011/layout/InterconnectedBlockProcess"/>
    <dgm:cxn modelId="{6C449FC6-5FF7-4CEF-8166-71042447BCB5}" srcId="{BC64C585-3CF0-44D2-ABB2-855EE9AE5749}" destId="{9C845909-0EFC-43C8-A746-AC5E63DB979D}" srcOrd="3" destOrd="0" parTransId="{BAE6DFDB-528F-4527-BEED-DBD4CE9C1F98}" sibTransId="{10557BA8-F54C-457A-9C5C-962F5B05A08A}"/>
    <dgm:cxn modelId="{E878E4CC-0056-447D-8ADD-DD5EB14D1905}" srcId="{58AE5C48-78F5-4F2E-9C91-9329292DD159}" destId="{C2C8F9B8-4AA2-4589-A3AA-17233DF38684}" srcOrd="1" destOrd="0" parTransId="{3F2AF671-9B28-4F9B-BF77-56AC47A3686C}" sibTransId="{BE06B8C7-24EF-442B-8E6C-CA290E50FFB7}"/>
    <dgm:cxn modelId="{8895ECE0-E596-41A5-8CB9-3ECEF8390C21}" type="presOf" srcId="{6EF0203C-0363-4223-B12D-7FE911AB2EBC}" destId="{0DD71435-732C-46DE-8CD5-D4946DB432C6}" srcOrd="0" destOrd="0" presId="urn:microsoft.com/office/officeart/2011/layout/InterconnectedBlockProcess"/>
    <dgm:cxn modelId="{2ACAE6E3-EE64-44BC-8150-E9AAD099E501}" type="presOf" srcId="{C2C8F9B8-4AA2-4589-A3AA-17233DF38684}" destId="{C9A5DF8B-840A-401A-8177-29600E5CF45C}" srcOrd="0" destOrd="1" presId="urn:microsoft.com/office/officeart/2011/layout/InterconnectedBlockProcess"/>
    <dgm:cxn modelId="{BFFFD8E5-D117-441F-BDBC-D6067B2D4CBB}" type="presOf" srcId="{0A71636A-7E4E-473B-8091-BF67B2988C55}" destId="{4C5496C9-DDD7-4E0B-87EE-ADFD3C4E1BE3}" srcOrd="0" destOrd="0" presId="urn:microsoft.com/office/officeart/2011/layout/InterconnectedBlockProcess"/>
    <dgm:cxn modelId="{DEF99DE7-2FCE-4061-B0C2-09D40C38D524}" srcId="{0A71636A-7E4E-473B-8091-BF67B2988C55}" destId="{37290415-85EF-44CA-BAFA-9C3724D92D06}" srcOrd="1" destOrd="0" parTransId="{0E9EDEB2-51DC-454F-AA85-D3B8A7C4795A}" sibTransId="{8D6EE291-B68E-40D3-B472-B5B759A222AB}"/>
    <dgm:cxn modelId="{2BF6A7F6-DF87-41E1-AC80-22B4E1DA88EB}" type="presOf" srcId="{9C845909-0EFC-43C8-A746-AC5E63DB979D}" destId="{E04BCD05-F528-468B-9503-EA3E3AFF129E}" srcOrd="1" destOrd="3" presId="urn:microsoft.com/office/officeart/2011/layout/InterconnectedBlockProcess"/>
    <dgm:cxn modelId="{F160B8F8-09F7-4098-868D-78A8899789E4}" srcId="{58AE5C48-78F5-4F2E-9C91-9329292DD159}" destId="{3E87F98F-85FD-4BCC-A9BB-70C386936047}" srcOrd="0" destOrd="0" parTransId="{A0A31F23-C94E-484D-A1ED-34A45C7188A4}" sibTransId="{FE3650AB-206A-4BBC-BB43-B791E552FA25}"/>
    <dgm:cxn modelId="{06E4B9FB-084C-471E-8DFA-19CC1B5B9D78}" type="presOf" srcId="{A08D37A9-6621-4736-B05E-D25C682BDD91}" destId="{059159EB-5C48-461A-A1EB-1BE7512CA3A6}" srcOrd="0" destOrd="0" presId="urn:microsoft.com/office/officeart/2011/layout/InterconnectedBlockProcess"/>
    <dgm:cxn modelId="{111E8A96-1712-440C-A4DB-B4B40BC57E89}" type="presParOf" srcId="{059159EB-5C48-461A-A1EB-1BE7512CA3A6}" destId="{0C22065E-66F3-4EB8-9B9C-57FA70272D28}" srcOrd="0" destOrd="0" presId="urn:microsoft.com/office/officeart/2011/layout/InterconnectedBlockProcess"/>
    <dgm:cxn modelId="{07837275-D749-40E4-8FBE-E519EA1BFD23}" type="presParOf" srcId="{0C22065E-66F3-4EB8-9B9C-57FA70272D28}" destId="{B4933B63-EBBC-4001-85FE-B543E9079650}" srcOrd="0" destOrd="0" presId="urn:microsoft.com/office/officeart/2011/layout/InterconnectedBlockProcess"/>
    <dgm:cxn modelId="{EB3FC1C2-BA70-485F-B41A-761D68B5C780}" type="presParOf" srcId="{059159EB-5C48-461A-A1EB-1BE7512CA3A6}" destId="{38FC0587-21B5-4198-A173-D438F7C80742}" srcOrd="1" destOrd="0" presId="urn:microsoft.com/office/officeart/2011/layout/InterconnectedBlockProcess"/>
    <dgm:cxn modelId="{3B092466-87F1-47F4-8086-10F626538A06}" type="presParOf" srcId="{059159EB-5C48-461A-A1EB-1BE7512CA3A6}" destId="{4C5496C9-DDD7-4E0B-87EE-ADFD3C4E1BE3}" srcOrd="2" destOrd="0" presId="urn:microsoft.com/office/officeart/2011/layout/InterconnectedBlockProcess"/>
    <dgm:cxn modelId="{E87E4152-8C7E-4BEA-9EC3-61DADE3BB6C1}" type="presParOf" srcId="{059159EB-5C48-461A-A1EB-1BE7512CA3A6}" destId="{F76D3372-A51B-49CE-88A0-74767A030B9C}" srcOrd="3" destOrd="0" presId="urn:microsoft.com/office/officeart/2011/layout/InterconnectedBlockProcess"/>
    <dgm:cxn modelId="{4BF1CC44-0826-471B-B606-F7808604101F}" type="presParOf" srcId="{F76D3372-A51B-49CE-88A0-74767A030B9C}" destId="{BE7129EB-09A4-4485-98D4-A95D0480C485}" srcOrd="0" destOrd="0" presId="urn:microsoft.com/office/officeart/2011/layout/InterconnectedBlockProcess"/>
    <dgm:cxn modelId="{70505711-7BAD-4943-B488-BD60266CE6FB}" type="presParOf" srcId="{059159EB-5C48-461A-A1EB-1BE7512CA3A6}" destId="{E04BCD05-F528-468B-9503-EA3E3AFF129E}" srcOrd="4" destOrd="0" presId="urn:microsoft.com/office/officeart/2011/layout/InterconnectedBlockProcess"/>
    <dgm:cxn modelId="{B947C50F-0AF2-431F-87A4-5070DCBB4AEF}" type="presParOf" srcId="{059159EB-5C48-461A-A1EB-1BE7512CA3A6}" destId="{101F7842-54B5-4C02-8116-6B0F24A2504E}" srcOrd="5" destOrd="0" presId="urn:microsoft.com/office/officeart/2011/layout/InterconnectedBlockProcess"/>
    <dgm:cxn modelId="{C1890FB5-0DBB-4871-A4E8-0400860D71A3}" type="presParOf" srcId="{059159EB-5C48-461A-A1EB-1BE7512CA3A6}" destId="{8EC00704-2A1E-49A3-802E-10D70F78A8A6}" srcOrd="6" destOrd="0" presId="urn:microsoft.com/office/officeart/2011/layout/InterconnectedBlockProcess"/>
    <dgm:cxn modelId="{C3BC55E7-6EF7-4FC8-BCF9-31898E2DFCD1}" type="presParOf" srcId="{8EC00704-2A1E-49A3-802E-10D70F78A8A6}" destId="{49FBA695-4481-4E0D-B9B3-0C244A3488C7}" srcOrd="0" destOrd="0" presId="urn:microsoft.com/office/officeart/2011/layout/InterconnectedBlockProcess"/>
    <dgm:cxn modelId="{28F9FAEC-6F21-48C7-93FA-0F04E49F3305}" type="presParOf" srcId="{059159EB-5C48-461A-A1EB-1BE7512CA3A6}" destId="{F9DBAD79-B92E-4AE4-8F55-2EFD596B9C84}" srcOrd="7" destOrd="0" presId="urn:microsoft.com/office/officeart/2011/layout/InterconnectedBlockProcess"/>
    <dgm:cxn modelId="{C25D5CAC-5746-414B-9F88-E0C79A7714EA}" type="presParOf" srcId="{059159EB-5C48-461A-A1EB-1BE7512CA3A6}" destId="{0DD71435-732C-46DE-8CD5-D4946DB432C6}" srcOrd="8" destOrd="0" presId="urn:microsoft.com/office/officeart/2011/layout/InterconnectedBlockProcess"/>
    <dgm:cxn modelId="{BA07675E-1572-4DB9-B094-B4A89F22C070}" type="presParOf" srcId="{059159EB-5C48-461A-A1EB-1BE7512CA3A6}" destId="{6A554C3A-E1A0-4FDC-83AA-F2A82133581E}" srcOrd="9" destOrd="0" presId="urn:microsoft.com/office/officeart/2011/layout/InterconnectedBlockProcess"/>
    <dgm:cxn modelId="{970CB593-FCD0-4CE5-8F39-3FE4FD7F2341}" type="presParOf" srcId="{6A554C3A-E1A0-4FDC-83AA-F2A82133581E}" destId="{C9A5DF8B-840A-401A-8177-29600E5CF45C}" srcOrd="0" destOrd="0" presId="urn:microsoft.com/office/officeart/2011/layout/InterconnectedBlockProcess"/>
    <dgm:cxn modelId="{0EB639E3-61E6-4465-8739-B47FC773F878}" type="presParOf" srcId="{059159EB-5C48-461A-A1EB-1BE7512CA3A6}" destId="{CB0C10FA-3AF0-4100-B6F0-19E91C1F1781}" srcOrd="10" destOrd="0" presId="urn:microsoft.com/office/officeart/2011/layout/InterconnectedBlockProcess"/>
    <dgm:cxn modelId="{6A4D213E-C8EB-4D47-963F-813660C1A80D}" type="presParOf" srcId="{059159EB-5C48-461A-A1EB-1BE7512CA3A6}" destId="{B41E4F09-0C3D-439B-B326-9883444A258C}" srcOrd="11"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5DF8B-840A-401A-8177-29600E5CF45C}">
      <dsp:nvSpPr>
        <dsp:cNvPr id="0" name=""/>
        <dsp:cNvSpPr/>
      </dsp:nvSpPr>
      <dsp:spPr>
        <a:xfrm>
          <a:off x="692424" y="339736"/>
          <a:ext cx="2031480" cy="2037703"/>
        </a:xfrm>
        <a:prstGeom prst="wedgeRectCallout">
          <a:avLst>
            <a:gd name="adj1" fmla="val 0"/>
            <a:gd name="adj2" fmla="val 0"/>
          </a:avLst>
        </a:prstGeom>
        <a:solidFill>
          <a:schemeClr val="accent3">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Global thresholding</a:t>
          </a:r>
        </a:p>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Adaptive local thresholding</a:t>
          </a:r>
        </a:p>
      </dsp:txBody>
      <dsp:txXfrm>
        <a:off x="950422" y="339736"/>
        <a:ext cx="1773482" cy="2037703"/>
      </dsp:txXfrm>
    </dsp:sp>
    <dsp:sp modelId="{B41E4F09-0C3D-439B-B326-9883444A258C}">
      <dsp:nvSpPr>
        <dsp:cNvPr id="0" name=""/>
        <dsp:cNvSpPr/>
      </dsp:nvSpPr>
      <dsp:spPr>
        <a:xfrm>
          <a:off x="692424" y="38346"/>
          <a:ext cx="2031480" cy="33973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dirty="0"/>
            <a:t>Background removal</a:t>
          </a:r>
        </a:p>
      </dsp:txBody>
      <dsp:txXfrm>
        <a:off x="692424" y="38346"/>
        <a:ext cx="2031480" cy="339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5DF8B-840A-401A-8177-29600E5CF45C}">
      <dsp:nvSpPr>
        <dsp:cNvPr id="0" name=""/>
        <dsp:cNvSpPr/>
      </dsp:nvSpPr>
      <dsp:spPr>
        <a:xfrm>
          <a:off x="1103904" y="339736"/>
          <a:ext cx="2031480" cy="2037703"/>
        </a:xfrm>
        <a:prstGeom prst="wedgeRectCallout">
          <a:avLst>
            <a:gd name="adj1" fmla="val 0"/>
            <a:gd name="adj2" fmla="val 0"/>
          </a:avLst>
        </a:prstGeom>
        <a:solidFill>
          <a:schemeClr val="accent3">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Global thresholding</a:t>
          </a:r>
        </a:p>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Adaptive local thresholding</a:t>
          </a:r>
        </a:p>
      </dsp:txBody>
      <dsp:txXfrm>
        <a:off x="1361902" y="339736"/>
        <a:ext cx="1773482" cy="2037703"/>
      </dsp:txXfrm>
    </dsp:sp>
    <dsp:sp modelId="{B41E4F09-0C3D-439B-B326-9883444A258C}">
      <dsp:nvSpPr>
        <dsp:cNvPr id="0" name=""/>
        <dsp:cNvSpPr/>
      </dsp:nvSpPr>
      <dsp:spPr>
        <a:xfrm>
          <a:off x="1103904" y="38346"/>
          <a:ext cx="2031480" cy="33973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kern="1200" dirty="0"/>
            <a:t>Background removal</a:t>
          </a:r>
        </a:p>
      </dsp:txBody>
      <dsp:txXfrm>
        <a:off x="1103904" y="38346"/>
        <a:ext cx="2031480" cy="339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BA695-4481-4E0D-B9B3-0C244A3488C7}">
      <dsp:nvSpPr>
        <dsp:cNvPr id="0" name=""/>
        <dsp:cNvSpPr/>
      </dsp:nvSpPr>
      <dsp:spPr>
        <a:xfrm>
          <a:off x="2024400" y="383481"/>
          <a:ext cx="1834878" cy="1993958"/>
        </a:xfrm>
        <a:prstGeom prst="wedgeRectCallout">
          <a:avLst>
            <a:gd name="adj1" fmla="val 0"/>
            <a:gd name="adj2" fmla="val 0"/>
          </a:avLst>
        </a:prstGeom>
        <a:solidFill>
          <a:schemeClr val="accent3">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Morphological operations (erosion, dilation, opening, closing)</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Clustering</a:t>
          </a:r>
        </a:p>
      </dsp:txBody>
      <dsp:txXfrm>
        <a:off x="2257429" y="383481"/>
        <a:ext cx="1601849" cy="1993958"/>
      </dsp:txXfrm>
    </dsp:sp>
    <dsp:sp modelId="{0DD71435-732C-46DE-8CD5-D4946DB432C6}">
      <dsp:nvSpPr>
        <dsp:cNvPr id="0" name=""/>
        <dsp:cNvSpPr/>
      </dsp:nvSpPr>
      <dsp:spPr>
        <a:xfrm>
          <a:off x="2024400" y="34632"/>
          <a:ext cx="1834878" cy="383481"/>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Tissue segmentation</a:t>
          </a:r>
        </a:p>
      </dsp:txBody>
      <dsp:txXfrm>
        <a:off x="2024400" y="34632"/>
        <a:ext cx="1834878" cy="383481"/>
      </dsp:txXfrm>
    </dsp:sp>
    <dsp:sp modelId="{C9A5DF8B-840A-401A-8177-29600E5CF45C}">
      <dsp:nvSpPr>
        <dsp:cNvPr id="0" name=""/>
        <dsp:cNvSpPr/>
      </dsp:nvSpPr>
      <dsp:spPr>
        <a:xfrm>
          <a:off x="109085" y="418103"/>
          <a:ext cx="1834878" cy="1840614"/>
        </a:xfrm>
        <a:prstGeom prst="wedgeRectCallout">
          <a:avLst>
            <a:gd name="adj1" fmla="val 62500"/>
            <a:gd name="adj2" fmla="val 20830"/>
          </a:avLst>
        </a:prstGeom>
        <a:solidFill>
          <a:schemeClr val="accent3">
            <a:tint val="50000"/>
            <a:hueOff val="10718668"/>
            <a:satOff val="-15729"/>
            <a:lumOff val="106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Global thresholding</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Adaptive local thresholding</a:t>
          </a:r>
        </a:p>
      </dsp:txBody>
      <dsp:txXfrm>
        <a:off x="342115" y="418103"/>
        <a:ext cx="1601849" cy="1840614"/>
      </dsp:txXfrm>
    </dsp:sp>
    <dsp:sp modelId="{B41E4F09-0C3D-439B-B326-9883444A258C}">
      <dsp:nvSpPr>
        <dsp:cNvPr id="0" name=""/>
        <dsp:cNvSpPr/>
      </dsp:nvSpPr>
      <dsp:spPr>
        <a:xfrm>
          <a:off x="109085" y="111407"/>
          <a:ext cx="1834878" cy="306689"/>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Background removal</a:t>
          </a:r>
        </a:p>
      </dsp:txBody>
      <dsp:txXfrm>
        <a:off x="109085" y="111407"/>
        <a:ext cx="1834878" cy="306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129EB-09A4-4485-98D4-A95D0480C485}">
      <dsp:nvSpPr>
        <dsp:cNvPr id="0" name=""/>
        <dsp:cNvSpPr/>
      </dsp:nvSpPr>
      <dsp:spPr>
        <a:xfrm>
          <a:off x="4936267" y="481980"/>
          <a:ext cx="1932144" cy="2261219"/>
        </a:xfrm>
        <a:prstGeom prst="wedgeRectCallout">
          <a:avLst>
            <a:gd name="adj1" fmla="val 0"/>
            <a:gd name="adj2" fmla="val 0"/>
          </a:avLst>
        </a:prstGeom>
        <a:solidFill>
          <a:schemeClr val="accent3">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endParaRPr lang="en-US" sz="1400" kern="1200" dirty="0"/>
        </a:p>
        <a:p>
          <a:pPr marL="0" lvl="0" indent="0" algn="l" defTabSz="622300">
            <a:lnSpc>
              <a:spcPct val="90000"/>
            </a:lnSpc>
            <a:spcBef>
              <a:spcPct val="0"/>
            </a:spcBef>
            <a:spcAft>
              <a:spcPct val="35000"/>
            </a:spcAft>
            <a:buFont typeface="Arial" panose="020B0604020202020204" pitchFamily="34" charset="0"/>
            <a:buNone/>
          </a:pPr>
          <a:r>
            <a:rPr lang="en-US" sz="1400" kern="1200" dirty="0"/>
            <a:t>Global thresholding</a:t>
          </a:r>
        </a:p>
        <a:p>
          <a:pPr marL="0" lvl="0" indent="0" algn="l" defTabSz="622300">
            <a:lnSpc>
              <a:spcPct val="90000"/>
            </a:lnSpc>
            <a:spcBef>
              <a:spcPct val="0"/>
            </a:spcBef>
            <a:spcAft>
              <a:spcPct val="35000"/>
            </a:spcAft>
            <a:buFont typeface="Arial" panose="020B0604020202020204" pitchFamily="34" charset="0"/>
            <a:buNone/>
          </a:pPr>
          <a:r>
            <a:rPr lang="en-US" sz="1400" kern="1200" dirty="0"/>
            <a:t>Adaptive local thresholding</a:t>
          </a:r>
        </a:p>
        <a:p>
          <a:pPr marL="0" lvl="0" indent="0" algn="l" defTabSz="622300">
            <a:lnSpc>
              <a:spcPct val="90000"/>
            </a:lnSpc>
            <a:spcBef>
              <a:spcPct val="0"/>
            </a:spcBef>
            <a:spcAft>
              <a:spcPct val="35000"/>
            </a:spcAft>
            <a:buFont typeface="Arial" panose="020B0604020202020204" pitchFamily="34" charset="0"/>
            <a:buNone/>
          </a:pPr>
          <a:r>
            <a:rPr lang="en-US" sz="1400" kern="1200" dirty="0"/>
            <a:t>Edge detection</a:t>
          </a:r>
        </a:p>
        <a:p>
          <a:pPr marL="0" lvl="0" indent="0" algn="l" defTabSz="622300">
            <a:lnSpc>
              <a:spcPct val="90000"/>
            </a:lnSpc>
            <a:spcBef>
              <a:spcPct val="0"/>
            </a:spcBef>
            <a:spcAft>
              <a:spcPct val="35000"/>
            </a:spcAft>
            <a:buFont typeface="Arial" panose="020B0604020202020204" pitchFamily="34" charset="0"/>
            <a:buNone/>
          </a:pPr>
          <a:r>
            <a:rPr lang="en-US" sz="1400" kern="1200" dirty="0"/>
            <a:t>Feature based</a:t>
          </a:r>
        </a:p>
      </dsp:txBody>
      <dsp:txXfrm>
        <a:off x="5181481" y="481980"/>
        <a:ext cx="1686930" cy="2261219"/>
      </dsp:txXfrm>
    </dsp:sp>
    <dsp:sp modelId="{101F7842-54B5-4C02-8116-6B0F24A2504E}">
      <dsp:nvSpPr>
        <dsp:cNvPr id="0" name=""/>
        <dsp:cNvSpPr/>
      </dsp:nvSpPr>
      <dsp:spPr>
        <a:xfrm>
          <a:off x="4936267" y="4171"/>
          <a:ext cx="1932144" cy="48280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Lesion segmentation</a:t>
          </a:r>
        </a:p>
      </dsp:txBody>
      <dsp:txXfrm>
        <a:off x="4936267" y="4171"/>
        <a:ext cx="1932144" cy="482803"/>
      </dsp:txXfrm>
    </dsp:sp>
    <dsp:sp modelId="{49FBA695-4481-4E0D-B9B3-0C244A3488C7}">
      <dsp:nvSpPr>
        <dsp:cNvPr id="0" name=""/>
        <dsp:cNvSpPr/>
      </dsp:nvSpPr>
      <dsp:spPr>
        <a:xfrm>
          <a:off x="2919118" y="518434"/>
          <a:ext cx="1932144" cy="2099919"/>
        </a:xfrm>
        <a:prstGeom prst="wedgeRectCallout">
          <a:avLst>
            <a:gd name="adj1" fmla="val 62500"/>
            <a:gd name="adj2" fmla="val 20830"/>
          </a:avLst>
        </a:prstGeom>
        <a:solidFill>
          <a:schemeClr val="accent3">
            <a:tint val="50000"/>
            <a:hueOff val="5359334"/>
            <a:satOff val="-7864"/>
            <a:lumOff val="53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Morphological operations</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Clustering</a:t>
          </a:r>
        </a:p>
      </dsp:txBody>
      <dsp:txXfrm>
        <a:off x="3164332" y="518434"/>
        <a:ext cx="1686930" cy="2099919"/>
      </dsp:txXfrm>
    </dsp:sp>
    <dsp:sp modelId="{0DD71435-732C-46DE-8CD5-D4946DB432C6}">
      <dsp:nvSpPr>
        <dsp:cNvPr id="0" name=""/>
        <dsp:cNvSpPr/>
      </dsp:nvSpPr>
      <dsp:spPr>
        <a:xfrm>
          <a:off x="2919118" y="114648"/>
          <a:ext cx="1932144" cy="403799"/>
        </a:xfrm>
        <a:prstGeom prst="rect">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Tissue segmentation</a:t>
          </a:r>
        </a:p>
      </dsp:txBody>
      <dsp:txXfrm>
        <a:off x="2919118" y="114648"/>
        <a:ext cx="1932144" cy="403799"/>
      </dsp:txXfrm>
    </dsp:sp>
    <dsp:sp modelId="{C9A5DF8B-840A-401A-8177-29600E5CF45C}">
      <dsp:nvSpPr>
        <dsp:cNvPr id="0" name=""/>
        <dsp:cNvSpPr/>
      </dsp:nvSpPr>
      <dsp:spPr>
        <a:xfrm>
          <a:off x="902274" y="518440"/>
          <a:ext cx="1932144" cy="1938345"/>
        </a:xfrm>
        <a:prstGeom prst="wedgeRectCallout">
          <a:avLst>
            <a:gd name="adj1" fmla="val 62500"/>
            <a:gd name="adj2" fmla="val 20830"/>
          </a:avLst>
        </a:prstGeom>
        <a:solidFill>
          <a:schemeClr val="accent3">
            <a:tint val="50000"/>
            <a:hueOff val="10718668"/>
            <a:satOff val="-15729"/>
            <a:lumOff val="106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1275" tIns="41275" rIns="41275" bIns="41275" numCol="1" spcCol="1270" anchor="t" anchorCtr="0">
          <a:noAutofit/>
        </a:bodyPr>
        <a:lstStyle/>
        <a:p>
          <a:pPr marL="0" lvl="0" indent="0" algn="l" defTabSz="577850">
            <a:lnSpc>
              <a:spcPct val="90000"/>
            </a:lnSpc>
            <a:spcBef>
              <a:spcPct val="0"/>
            </a:spcBef>
            <a:spcAft>
              <a:spcPct val="35000"/>
            </a:spcAft>
            <a:buNone/>
          </a:pPr>
          <a:endParaRPr lang="en-US" sz="1300" kern="1200" dirty="0"/>
        </a:p>
        <a:p>
          <a:pPr marL="0" lvl="0" indent="0" algn="l" defTabSz="577850">
            <a:lnSpc>
              <a:spcPct val="90000"/>
            </a:lnSpc>
            <a:spcBef>
              <a:spcPct val="0"/>
            </a:spcBef>
            <a:spcAft>
              <a:spcPct val="35000"/>
            </a:spcAft>
            <a:buNone/>
          </a:pPr>
          <a:r>
            <a:rPr lang="en-US" sz="1300" kern="1200" dirty="0"/>
            <a:t>Global thresholding</a:t>
          </a:r>
        </a:p>
        <a:p>
          <a:pPr marL="0" lvl="0" indent="0" algn="l" defTabSz="577850">
            <a:lnSpc>
              <a:spcPct val="90000"/>
            </a:lnSpc>
            <a:spcBef>
              <a:spcPct val="0"/>
            </a:spcBef>
            <a:spcAft>
              <a:spcPct val="35000"/>
            </a:spcAft>
            <a:buNone/>
          </a:pPr>
          <a:endParaRPr lang="en-US" sz="1300" kern="1200" dirty="0"/>
        </a:p>
        <a:p>
          <a:pPr marL="0" lvl="0" indent="0" algn="l" defTabSz="577850">
            <a:lnSpc>
              <a:spcPct val="90000"/>
            </a:lnSpc>
            <a:spcBef>
              <a:spcPct val="0"/>
            </a:spcBef>
            <a:spcAft>
              <a:spcPct val="35000"/>
            </a:spcAft>
            <a:buNone/>
          </a:pPr>
          <a:r>
            <a:rPr lang="en-US" sz="1300" kern="1200" dirty="0"/>
            <a:t>Adaptive local thresholding</a:t>
          </a:r>
        </a:p>
      </dsp:txBody>
      <dsp:txXfrm>
        <a:off x="1147488" y="518440"/>
        <a:ext cx="1686930" cy="1938345"/>
      </dsp:txXfrm>
    </dsp:sp>
    <dsp:sp modelId="{B41E4F09-0C3D-439B-B326-9883444A258C}">
      <dsp:nvSpPr>
        <dsp:cNvPr id="0" name=""/>
        <dsp:cNvSpPr/>
      </dsp:nvSpPr>
      <dsp:spPr>
        <a:xfrm>
          <a:off x="902274" y="195305"/>
          <a:ext cx="1932144" cy="323148"/>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577850">
            <a:lnSpc>
              <a:spcPct val="90000"/>
            </a:lnSpc>
            <a:spcBef>
              <a:spcPct val="0"/>
            </a:spcBef>
            <a:spcAft>
              <a:spcPct val="35000"/>
            </a:spcAft>
            <a:buNone/>
          </a:pPr>
          <a:r>
            <a:rPr lang="en-US" sz="1300" kern="1200" dirty="0"/>
            <a:t>Background removal</a:t>
          </a:r>
        </a:p>
      </dsp:txBody>
      <dsp:txXfrm>
        <a:off x="902274" y="195305"/>
        <a:ext cx="1932144" cy="3231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33B63-EBBC-4001-85FE-B543E9079650}">
      <dsp:nvSpPr>
        <dsp:cNvPr id="0" name=""/>
        <dsp:cNvSpPr/>
      </dsp:nvSpPr>
      <dsp:spPr>
        <a:xfrm>
          <a:off x="6487204" y="572406"/>
          <a:ext cx="1970999" cy="2471318"/>
        </a:xfrm>
        <a:prstGeom prst="wedgeRectCallout">
          <a:avLst>
            <a:gd name="adj1" fmla="val 0"/>
            <a:gd name="adj2" fmla="val 0"/>
          </a:avLst>
        </a:prstGeom>
        <a:solidFill>
          <a:schemeClr val="accent3">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7625" tIns="47625" rIns="47625" bIns="47625" numCol="1" spcCol="1270" anchor="t" anchorCtr="0">
          <a:noAutofit/>
        </a:bodyPr>
        <a:lstStyle/>
        <a:p>
          <a:pPr marL="0" lvl="0" indent="0" algn="l" defTabSz="666750">
            <a:lnSpc>
              <a:spcPct val="90000"/>
            </a:lnSpc>
            <a:spcBef>
              <a:spcPct val="0"/>
            </a:spcBef>
            <a:spcAft>
              <a:spcPct val="35000"/>
            </a:spcAft>
            <a:buNone/>
          </a:pPr>
          <a:r>
            <a:rPr lang="en-US" sz="1500" b="1" kern="1200" dirty="0"/>
            <a:t>Level 0</a:t>
          </a:r>
          <a:endParaRPr lang="en-US" sz="1500" kern="1200" dirty="0"/>
        </a:p>
        <a:p>
          <a:pPr marL="0" lvl="0" indent="0" algn="l" defTabSz="666750">
            <a:lnSpc>
              <a:spcPct val="90000"/>
            </a:lnSpc>
            <a:spcBef>
              <a:spcPct val="0"/>
            </a:spcBef>
            <a:spcAft>
              <a:spcPct val="35000"/>
            </a:spcAft>
            <a:buNone/>
          </a:pPr>
          <a:r>
            <a:rPr lang="en-US" sz="1500" kern="1200" dirty="0"/>
            <a:t>Feature based</a:t>
          </a:r>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r>
            <a:rPr lang="en-US" sz="1500" kern="1200" dirty="0"/>
            <a:t>Convolutional neural network</a:t>
          </a:r>
        </a:p>
      </dsp:txBody>
      <dsp:txXfrm>
        <a:off x="6737127" y="572406"/>
        <a:ext cx="1721076" cy="2471318"/>
      </dsp:txXfrm>
    </dsp:sp>
    <dsp:sp modelId="{4C5496C9-DDD7-4E0B-87EE-ADFD3C4E1BE3}">
      <dsp:nvSpPr>
        <dsp:cNvPr id="0" name=""/>
        <dsp:cNvSpPr/>
      </dsp:nvSpPr>
      <dsp:spPr>
        <a:xfrm>
          <a:off x="6487204" y="4273"/>
          <a:ext cx="1970999" cy="576681"/>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666750">
            <a:lnSpc>
              <a:spcPct val="90000"/>
            </a:lnSpc>
            <a:spcBef>
              <a:spcPct val="0"/>
            </a:spcBef>
            <a:spcAft>
              <a:spcPct val="35000"/>
            </a:spcAft>
            <a:buNone/>
          </a:pPr>
          <a:r>
            <a:rPr lang="en-US" sz="1500" kern="1200" dirty="0"/>
            <a:t>Classification</a:t>
          </a:r>
        </a:p>
      </dsp:txBody>
      <dsp:txXfrm>
        <a:off x="6487204" y="4273"/>
        <a:ext cx="1970999" cy="576681"/>
      </dsp:txXfrm>
    </dsp:sp>
    <dsp:sp modelId="{BE7129EB-09A4-4485-98D4-A95D0480C485}">
      <dsp:nvSpPr>
        <dsp:cNvPr id="0" name=""/>
        <dsp:cNvSpPr/>
      </dsp:nvSpPr>
      <dsp:spPr>
        <a:xfrm>
          <a:off x="4429802" y="580949"/>
          <a:ext cx="1970999" cy="2306726"/>
        </a:xfrm>
        <a:prstGeom prst="wedgeRectCallout">
          <a:avLst>
            <a:gd name="adj1" fmla="val 62500"/>
            <a:gd name="adj2" fmla="val 20830"/>
          </a:avLst>
        </a:prstGeom>
        <a:solidFill>
          <a:schemeClr val="accent3">
            <a:tint val="50000"/>
            <a:hueOff val="3572889"/>
            <a:satOff val="-5243"/>
            <a:lumOff val="35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t>Level 2</a:t>
          </a:r>
          <a:endParaRPr lang="en-US" sz="1400" kern="1200" dirty="0"/>
        </a:p>
        <a:p>
          <a:pPr marL="0" lvl="0" indent="0" algn="l" defTabSz="622300">
            <a:lnSpc>
              <a:spcPct val="90000"/>
            </a:lnSpc>
            <a:spcBef>
              <a:spcPct val="0"/>
            </a:spcBef>
            <a:spcAft>
              <a:spcPct val="35000"/>
            </a:spcAft>
            <a:buFont typeface="Arial" panose="020B0604020202020204" pitchFamily="34" charset="0"/>
            <a:buNone/>
          </a:pPr>
          <a:r>
            <a:rPr lang="en-US" sz="1400" kern="1200" dirty="0"/>
            <a:t>Global thresholding</a:t>
          </a:r>
        </a:p>
        <a:p>
          <a:pPr marL="0" lvl="0" indent="0" algn="l" defTabSz="622300">
            <a:lnSpc>
              <a:spcPct val="90000"/>
            </a:lnSpc>
            <a:spcBef>
              <a:spcPct val="0"/>
            </a:spcBef>
            <a:spcAft>
              <a:spcPct val="35000"/>
            </a:spcAft>
            <a:buFont typeface="Arial" panose="020B0604020202020204" pitchFamily="34" charset="0"/>
            <a:buNone/>
          </a:pPr>
          <a:r>
            <a:rPr lang="en-US" sz="1400" kern="1200" dirty="0"/>
            <a:t>Adaptive local thresholding</a:t>
          </a:r>
        </a:p>
        <a:p>
          <a:pPr marL="0" lvl="0" indent="0" algn="l" defTabSz="622300">
            <a:lnSpc>
              <a:spcPct val="90000"/>
            </a:lnSpc>
            <a:spcBef>
              <a:spcPct val="0"/>
            </a:spcBef>
            <a:spcAft>
              <a:spcPct val="35000"/>
            </a:spcAft>
            <a:buFont typeface="Arial" panose="020B0604020202020204" pitchFamily="34" charset="0"/>
            <a:buNone/>
          </a:pPr>
          <a:r>
            <a:rPr lang="en-US" sz="1400" kern="1200" dirty="0"/>
            <a:t>Edge detection</a:t>
          </a:r>
        </a:p>
        <a:p>
          <a:pPr marL="0" lvl="0" indent="0" algn="l" defTabSz="622300">
            <a:lnSpc>
              <a:spcPct val="90000"/>
            </a:lnSpc>
            <a:spcBef>
              <a:spcPct val="0"/>
            </a:spcBef>
            <a:spcAft>
              <a:spcPct val="35000"/>
            </a:spcAft>
            <a:buFont typeface="Arial" panose="020B0604020202020204" pitchFamily="34" charset="0"/>
            <a:buNone/>
          </a:pPr>
          <a:r>
            <a:rPr lang="en-US" sz="1400" kern="1200" dirty="0"/>
            <a:t>Feature based</a:t>
          </a:r>
        </a:p>
      </dsp:txBody>
      <dsp:txXfrm>
        <a:off x="4679725" y="580949"/>
        <a:ext cx="1721076" cy="2306726"/>
      </dsp:txXfrm>
    </dsp:sp>
    <dsp:sp modelId="{101F7842-54B5-4C02-8116-6B0F24A2504E}">
      <dsp:nvSpPr>
        <dsp:cNvPr id="0" name=""/>
        <dsp:cNvSpPr/>
      </dsp:nvSpPr>
      <dsp:spPr>
        <a:xfrm>
          <a:off x="4429802" y="88091"/>
          <a:ext cx="1970999" cy="494385"/>
        </a:xfrm>
        <a:prstGeom prst="rect">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Lesion segmentation</a:t>
          </a:r>
        </a:p>
      </dsp:txBody>
      <dsp:txXfrm>
        <a:off x="4429802" y="88091"/>
        <a:ext cx="1970999" cy="494385"/>
      </dsp:txXfrm>
    </dsp:sp>
    <dsp:sp modelId="{49FBA695-4481-4E0D-B9B3-0C244A3488C7}">
      <dsp:nvSpPr>
        <dsp:cNvPr id="0" name=""/>
        <dsp:cNvSpPr/>
      </dsp:nvSpPr>
      <dsp:spPr>
        <a:xfrm>
          <a:off x="2372400" y="613863"/>
          <a:ext cx="1970999" cy="2141829"/>
        </a:xfrm>
        <a:prstGeom prst="wedgeRectCallout">
          <a:avLst>
            <a:gd name="adj1" fmla="val 62500"/>
            <a:gd name="adj2" fmla="val 20830"/>
          </a:avLst>
        </a:prstGeom>
        <a:solidFill>
          <a:schemeClr val="accent3">
            <a:tint val="50000"/>
            <a:hueOff val="7145779"/>
            <a:satOff val="-10486"/>
            <a:lumOff val="71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None/>
          </a:pPr>
          <a:r>
            <a:rPr lang="en-US" sz="1400" b="1" kern="1200" dirty="0"/>
            <a:t>Level 2</a:t>
          </a:r>
          <a:endParaRPr lang="en-US" sz="1400" kern="1200" dirty="0"/>
        </a:p>
        <a:p>
          <a:pPr marL="0" lvl="0" indent="0" algn="l" defTabSz="622300">
            <a:lnSpc>
              <a:spcPct val="90000"/>
            </a:lnSpc>
            <a:spcBef>
              <a:spcPct val="0"/>
            </a:spcBef>
            <a:spcAft>
              <a:spcPct val="35000"/>
            </a:spcAft>
            <a:buNone/>
          </a:pPr>
          <a:r>
            <a:rPr lang="en-US" sz="1400" kern="1200" dirty="0"/>
            <a:t>Morphological operations</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Clustering</a:t>
          </a:r>
        </a:p>
      </dsp:txBody>
      <dsp:txXfrm>
        <a:off x="2622322" y="613863"/>
        <a:ext cx="1721076" cy="2141829"/>
      </dsp:txXfrm>
    </dsp:sp>
    <dsp:sp modelId="{0DD71435-732C-46DE-8CD5-D4946DB432C6}">
      <dsp:nvSpPr>
        <dsp:cNvPr id="0" name=""/>
        <dsp:cNvSpPr/>
      </dsp:nvSpPr>
      <dsp:spPr>
        <a:xfrm>
          <a:off x="2372400" y="202085"/>
          <a:ext cx="1970999" cy="411784"/>
        </a:xfrm>
        <a:prstGeom prst="rect">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Tissue segmentation</a:t>
          </a:r>
        </a:p>
      </dsp:txBody>
      <dsp:txXfrm>
        <a:off x="2372400" y="202085"/>
        <a:ext cx="1970999" cy="411784"/>
      </dsp:txXfrm>
    </dsp:sp>
    <dsp:sp modelId="{C9A5DF8B-840A-401A-8177-29600E5CF45C}">
      <dsp:nvSpPr>
        <dsp:cNvPr id="0" name=""/>
        <dsp:cNvSpPr/>
      </dsp:nvSpPr>
      <dsp:spPr>
        <a:xfrm>
          <a:off x="314997" y="613867"/>
          <a:ext cx="1970999" cy="1976932"/>
        </a:xfrm>
        <a:prstGeom prst="wedgeRectCallout">
          <a:avLst>
            <a:gd name="adj1" fmla="val 62500"/>
            <a:gd name="adj2" fmla="val 20830"/>
          </a:avLst>
        </a:prstGeom>
        <a:solidFill>
          <a:schemeClr val="accent3">
            <a:tint val="50000"/>
            <a:hueOff val="10718668"/>
            <a:satOff val="-15729"/>
            <a:lumOff val="106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1275" tIns="41275" rIns="41275" bIns="41275" numCol="1" spcCol="1270" anchor="t" anchorCtr="0">
          <a:noAutofit/>
        </a:bodyPr>
        <a:lstStyle/>
        <a:p>
          <a:pPr marL="0" lvl="0" indent="0" algn="l" defTabSz="577850">
            <a:lnSpc>
              <a:spcPct val="90000"/>
            </a:lnSpc>
            <a:spcBef>
              <a:spcPct val="0"/>
            </a:spcBef>
            <a:spcAft>
              <a:spcPct val="35000"/>
            </a:spcAft>
            <a:buNone/>
          </a:pPr>
          <a:r>
            <a:rPr lang="en-US" sz="1300" b="1" kern="1200" dirty="0"/>
            <a:t>Level 2</a:t>
          </a:r>
          <a:endParaRPr lang="en-US" sz="1300" kern="1200" dirty="0"/>
        </a:p>
        <a:p>
          <a:pPr marL="0" lvl="0" indent="0" algn="l" defTabSz="577850">
            <a:lnSpc>
              <a:spcPct val="90000"/>
            </a:lnSpc>
            <a:spcBef>
              <a:spcPct val="0"/>
            </a:spcBef>
            <a:spcAft>
              <a:spcPct val="35000"/>
            </a:spcAft>
            <a:buNone/>
          </a:pPr>
          <a:r>
            <a:rPr lang="en-US" sz="1300" kern="1200" dirty="0"/>
            <a:t>Global thresholding</a:t>
          </a:r>
        </a:p>
        <a:p>
          <a:pPr marL="0" lvl="0" indent="0" algn="l" defTabSz="577850">
            <a:lnSpc>
              <a:spcPct val="90000"/>
            </a:lnSpc>
            <a:spcBef>
              <a:spcPct val="0"/>
            </a:spcBef>
            <a:spcAft>
              <a:spcPct val="35000"/>
            </a:spcAft>
            <a:buNone/>
          </a:pPr>
          <a:endParaRPr lang="en-US" sz="1300" kern="1200" dirty="0"/>
        </a:p>
        <a:p>
          <a:pPr marL="0" lvl="0" indent="0" algn="l" defTabSz="577850">
            <a:lnSpc>
              <a:spcPct val="90000"/>
            </a:lnSpc>
            <a:spcBef>
              <a:spcPct val="0"/>
            </a:spcBef>
            <a:spcAft>
              <a:spcPct val="35000"/>
            </a:spcAft>
            <a:buNone/>
          </a:pPr>
          <a:r>
            <a:rPr lang="en-US" sz="1300" kern="1200" dirty="0"/>
            <a:t>Adaptive local thresholding</a:t>
          </a:r>
        </a:p>
      </dsp:txBody>
      <dsp:txXfrm>
        <a:off x="564920" y="613867"/>
        <a:ext cx="1721076" cy="1976932"/>
      </dsp:txXfrm>
    </dsp:sp>
    <dsp:sp modelId="{B41E4F09-0C3D-439B-B326-9883444A258C}">
      <dsp:nvSpPr>
        <dsp:cNvPr id="0" name=""/>
        <dsp:cNvSpPr/>
      </dsp:nvSpPr>
      <dsp:spPr>
        <a:xfrm>
          <a:off x="314997" y="284382"/>
          <a:ext cx="1970999" cy="329488"/>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577850">
            <a:lnSpc>
              <a:spcPct val="90000"/>
            </a:lnSpc>
            <a:spcBef>
              <a:spcPct val="0"/>
            </a:spcBef>
            <a:spcAft>
              <a:spcPct val="35000"/>
            </a:spcAft>
            <a:buNone/>
          </a:pPr>
          <a:r>
            <a:rPr lang="en-US" sz="1300" kern="1200" dirty="0"/>
            <a:t>Background removal</a:t>
          </a:r>
        </a:p>
      </dsp:txBody>
      <dsp:txXfrm>
        <a:off x="314997" y="284382"/>
        <a:ext cx="1970999" cy="3294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33B63-EBBC-4001-85FE-B543E9079650}">
      <dsp:nvSpPr>
        <dsp:cNvPr id="0" name=""/>
        <dsp:cNvSpPr/>
      </dsp:nvSpPr>
      <dsp:spPr>
        <a:xfrm>
          <a:off x="6487204" y="572406"/>
          <a:ext cx="1970999" cy="2471318"/>
        </a:xfrm>
        <a:prstGeom prst="wedgeRectCallout">
          <a:avLst>
            <a:gd name="adj1" fmla="val 0"/>
            <a:gd name="adj2" fmla="val 0"/>
          </a:avLst>
        </a:prstGeom>
        <a:solidFill>
          <a:schemeClr val="accent3">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7625" tIns="47625" rIns="47625" bIns="47625" numCol="1" spcCol="1270" anchor="t" anchorCtr="0">
          <a:noAutofit/>
        </a:bodyPr>
        <a:lstStyle/>
        <a:p>
          <a:pPr marL="0" lvl="0" indent="0" algn="l" defTabSz="666750">
            <a:lnSpc>
              <a:spcPct val="90000"/>
            </a:lnSpc>
            <a:spcBef>
              <a:spcPct val="0"/>
            </a:spcBef>
            <a:spcAft>
              <a:spcPct val="35000"/>
            </a:spcAft>
            <a:buNone/>
          </a:pPr>
          <a:r>
            <a:rPr lang="en-US" sz="1500" b="1" kern="1200" dirty="0"/>
            <a:t>Level 0</a:t>
          </a:r>
          <a:endParaRPr lang="en-US" sz="1500" kern="1200" dirty="0"/>
        </a:p>
        <a:p>
          <a:pPr marL="0" lvl="0" indent="0" algn="l" defTabSz="666750">
            <a:lnSpc>
              <a:spcPct val="90000"/>
            </a:lnSpc>
            <a:spcBef>
              <a:spcPct val="0"/>
            </a:spcBef>
            <a:spcAft>
              <a:spcPct val="35000"/>
            </a:spcAft>
            <a:buNone/>
          </a:pPr>
          <a:r>
            <a:rPr lang="en-US" sz="1500" kern="1200" dirty="0"/>
            <a:t>Feature based</a:t>
          </a:r>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r>
            <a:rPr lang="en-US" sz="1500" kern="1200" dirty="0"/>
            <a:t>Convolutional neural network</a:t>
          </a:r>
        </a:p>
      </dsp:txBody>
      <dsp:txXfrm>
        <a:off x="6737127" y="572406"/>
        <a:ext cx="1721076" cy="2471318"/>
      </dsp:txXfrm>
    </dsp:sp>
    <dsp:sp modelId="{4C5496C9-DDD7-4E0B-87EE-ADFD3C4E1BE3}">
      <dsp:nvSpPr>
        <dsp:cNvPr id="0" name=""/>
        <dsp:cNvSpPr/>
      </dsp:nvSpPr>
      <dsp:spPr>
        <a:xfrm>
          <a:off x="6487204" y="4273"/>
          <a:ext cx="1970999" cy="576681"/>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666750">
            <a:lnSpc>
              <a:spcPct val="90000"/>
            </a:lnSpc>
            <a:spcBef>
              <a:spcPct val="0"/>
            </a:spcBef>
            <a:spcAft>
              <a:spcPct val="35000"/>
            </a:spcAft>
            <a:buNone/>
          </a:pPr>
          <a:r>
            <a:rPr lang="en-US" sz="1500" kern="1200" dirty="0"/>
            <a:t>Classification</a:t>
          </a:r>
        </a:p>
      </dsp:txBody>
      <dsp:txXfrm>
        <a:off x="6487204" y="4273"/>
        <a:ext cx="1970999" cy="576681"/>
      </dsp:txXfrm>
    </dsp:sp>
    <dsp:sp modelId="{BE7129EB-09A4-4485-98D4-A95D0480C485}">
      <dsp:nvSpPr>
        <dsp:cNvPr id="0" name=""/>
        <dsp:cNvSpPr/>
      </dsp:nvSpPr>
      <dsp:spPr>
        <a:xfrm>
          <a:off x="4429802" y="580949"/>
          <a:ext cx="1970999" cy="2306726"/>
        </a:xfrm>
        <a:prstGeom prst="wedgeRectCallout">
          <a:avLst>
            <a:gd name="adj1" fmla="val 62500"/>
            <a:gd name="adj2" fmla="val 20830"/>
          </a:avLst>
        </a:prstGeom>
        <a:solidFill>
          <a:schemeClr val="accent3">
            <a:tint val="50000"/>
            <a:hueOff val="3572889"/>
            <a:satOff val="-5243"/>
            <a:lumOff val="35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t>Level 2</a:t>
          </a:r>
          <a:endParaRPr lang="en-US" sz="1400" kern="1200" dirty="0"/>
        </a:p>
        <a:p>
          <a:pPr marL="0" lvl="0" indent="0" algn="l" defTabSz="622300">
            <a:lnSpc>
              <a:spcPct val="90000"/>
            </a:lnSpc>
            <a:spcBef>
              <a:spcPct val="0"/>
            </a:spcBef>
            <a:spcAft>
              <a:spcPct val="35000"/>
            </a:spcAft>
            <a:buFont typeface="Arial" panose="020B0604020202020204" pitchFamily="34" charset="0"/>
            <a:buNone/>
          </a:pPr>
          <a:r>
            <a:rPr lang="en-US" sz="1400" kern="1200" dirty="0"/>
            <a:t>Global thresholding</a:t>
          </a:r>
        </a:p>
        <a:p>
          <a:pPr marL="0" lvl="0" indent="0" algn="l" defTabSz="622300">
            <a:lnSpc>
              <a:spcPct val="90000"/>
            </a:lnSpc>
            <a:spcBef>
              <a:spcPct val="0"/>
            </a:spcBef>
            <a:spcAft>
              <a:spcPct val="35000"/>
            </a:spcAft>
            <a:buFont typeface="Arial" panose="020B0604020202020204" pitchFamily="34" charset="0"/>
            <a:buNone/>
          </a:pPr>
          <a:r>
            <a:rPr lang="en-US" sz="1400" kern="1200" dirty="0"/>
            <a:t>Adaptive local thresholding</a:t>
          </a:r>
        </a:p>
        <a:p>
          <a:pPr marL="0" lvl="0" indent="0" algn="l" defTabSz="622300">
            <a:lnSpc>
              <a:spcPct val="90000"/>
            </a:lnSpc>
            <a:spcBef>
              <a:spcPct val="0"/>
            </a:spcBef>
            <a:spcAft>
              <a:spcPct val="35000"/>
            </a:spcAft>
            <a:buFont typeface="Arial" panose="020B0604020202020204" pitchFamily="34" charset="0"/>
            <a:buNone/>
          </a:pPr>
          <a:r>
            <a:rPr lang="en-US" sz="1400" kern="1200" dirty="0"/>
            <a:t>Edge detection</a:t>
          </a:r>
        </a:p>
        <a:p>
          <a:pPr marL="0" lvl="0" indent="0" algn="l" defTabSz="622300">
            <a:lnSpc>
              <a:spcPct val="90000"/>
            </a:lnSpc>
            <a:spcBef>
              <a:spcPct val="0"/>
            </a:spcBef>
            <a:spcAft>
              <a:spcPct val="35000"/>
            </a:spcAft>
            <a:buFont typeface="Arial" panose="020B0604020202020204" pitchFamily="34" charset="0"/>
            <a:buNone/>
          </a:pPr>
          <a:r>
            <a:rPr lang="en-US" sz="1400" kern="1200" dirty="0"/>
            <a:t>Feature based</a:t>
          </a:r>
        </a:p>
      </dsp:txBody>
      <dsp:txXfrm>
        <a:off x="4679725" y="580949"/>
        <a:ext cx="1721076" cy="2306726"/>
      </dsp:txXfrm>
    </dsp:sp>
    <dsp:sp modelId="{101F7842-54B5-4C02-8116-6B0F24A2504E}">
      <dsp:nvSpPr>
        <dsp:cNvPr id="0" name=""/>
        <dsp:cNvSpPr/>
      </dsp:nvSpPr>
      <dsp:spPr>
        <a:xfrm>
          <a:off x="4429802" y="88091"/>
          <a:ext cx="1970999" cy="494385"/>
        </a:xfrm>
        <a:prstGeom prst="rect">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Lesion segmentation</a:t>
          </a:r>
        </a:p>
      </dsp:txBody>
      <dsp:txXfrm>
        <a:off x="4429802" y="88091"/>
        <a:ext cx="1970999" cy="494385"/>
      </dsp:txXfrm>
    </dsp:sp>
    <dsp:sp modelId="{49FBA695-4481-4E0D-B9B3-0C244A3488C7}">
      <dsp:nvSpPr>
        <dsp:cNvPr id="0" name=""/>
        <dsp:cNvSpPr/>
      </dsp:nvSpPr>
      <dsp:spPr>
        <a:xfrm>
          <a:off x="2372400" y="613863"/>
          <a:ext cx="1970999" cy="2141829"/>
        </a:xfrm>
        <a:prstGeom prst="wedgeRectCallout">
          <a:avLst>
            <a:gd name="adj1" fmla="val 62500"/>
            <a:gd name="adj2" fmla="val 20830"/>
          </a:avLst>
        </a:prstGeom>
        <a:solidFill>
          <a:schemeClr val="accent3">
            <a:tint val="50000"/>
            <a:hueOff val="7145779"/>
            <a:satOff val="-10486"/>
            <a:lumOff val="71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l" defTabSz="622300">
            <a:lnSpc>
              <a:spcPct val="90000"/>
            </a:lnSpc>
            <a:spcBef>
              <a:spcPct val="0"/>
            </a:spcBef>
            <a:spcAft>
              <a:spcPct val="35000"/>
            </a:spcAft>
            <a:buNone/>
          </a:pPr>
          <a:r>
            <a:rPr lang="en-US" sz="1400" b="1" kern="1200" dirty="0"/>
            <a:t>Level 2</a:t>
          </a:r>
          <a:endParaRPr lang="en-US" sz="1400" kern="1200" dirty="0"/>
        </a:p>
        <a:p>
          <a:pPr marL="0" lvl="0" indent="0" algn="l" defTabSz="622300">
            <a:lnSpc>
              <a:spcPct val="90000"/>
            </a:lnSpc>
            <a:spcBef>
              <a:spcPct val="0"/>
            </a:spcBef>
            <a:spcAft>
              <a:spcPct val="35000"/>
            </a:spcAft>
            <a:buNone/>
          </a:pPr>
          <a:r>
            <a:rPr lang="en-US" sz="1400" kern="1200" dirty="0"/>
            <a:t>Morphological operations</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Clustering</a:t>
          </a:r>
        </a:p>
      </dsp:txBody>
      <dsp:txXfrm>
        <a:off x="2622322" y="613863"/>
        <a:ext cx="1721076" cy="2141829"/>
      </dsp:txXfrm>
    </dsp:sp>
    <dsp:sp modelId="{0DD71435-732C-46DE-8CD5-D4946DB432C6}">
      <dsp:nvSpPr>
        <dsp:cNvPr id="0" name=""/>
        <dsp:cNvSpPr/>
      </dsp:nvSpPr>
      <dsp:spPr>
        <a:xfrm>
          <a:off x="2372400" y="202085"/>
          <a:ext cx="1970999" cy="411784"/>
        </a:xfrm>
        <a:prstGeom prst="rect">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622300">
            <a:lnSpc>
              <a:spcPct val="90000"/>
            </a:lnSpc>
            <a:spcBef>
              <a:spcPct val="0"/>
            </a:spcBef>
            <a:spcAft>
              <a:spcPct val="35000"/>
            </a:spcAft>
            <a:buNone/>
          </a:pPr>
          <a:r>
            <a:rPr lang="en-US" sz="1400" kern="1200" dirty="0"/>
            <a:t>Tissue segmentation</a:t>
          </a:r>
        </a:p>
      </dsp:txBody>
      <dsp:txXfrm>
        <a:off x="2372400" y="202085"/>
        <a:ext cx="1970999" cy="411784"/>
      </dsp:txXfrm>
    </dsp:sp>
    <dsp:sp modelId="{C9A5DF8B-840A-401A-8177-29600E5CF45C}">
      <dsp:nvSpPr>
        <dsp:cNvPr id="0" name=""/>
        <dsp:cNvSpPr/>
      </dsp:nvSpPr>
      <dsp:spPr>
        <a:xfrm>
          <a:off x="314997" y="613867"/>
          <a:ext cx="1970999" cy="1976932"/>
        </a:xfrm>
        <a:prstGeom prst="wedgeRectCallout">
          <a:avLst>
            <a:gd name="adj1" fmla="val 62500"/>
            <a:gd name="adj2" fmla="val 20830"/>
          </a:avLst>
        </a:prstGeom>
        <a:solidFill>
          <a:schemeClr val="accent3">
            <a:tint val="50000"/>
            <a:hueOff val="10718668"/>
            <a:satOff val="-15729"/>
            <a:lumOff val="106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41275" tIns="41275" rIns="41275" bIns="41275" numCol="1" spcCol="1270" anchor="t" anchorCtr="0">
          <a:noAutofit/>
        </a:bodyPr>
        <a:lstStyle/>
        <a:p>
          <a:pPr marL="0" lvl="0" indent="0" algn="l" defTabSz="577850">
            <a:lnSpc>
              <a:spcPct val="90000"/>
            </a:lnSpc>
            <a:spcBef>
              <a:spcPct val="0"/>
            </a:spcBef>
            <a:spcAft>
              <a:spcPct val="35000"/>
            </a:spcAft>
            <a:buNone/>
          </a:pPr>
          <a:r>
            <a:rPr lang="en-US" sz="1300" b="1" kern="1200" dirty="0"/>
            <a:t>Level 2</a:t>
          </a:r>
          <a:endParaRPr lang="en-US" sz="1300" kern="1200" dirty="0"/>
        </a:p>
        <a:p>
          <a:pPr marL="0" lvl="0" indent="0" algn="l" defTabSz="577850">
            <a:lnSpc>
              <a:spcPct val="90000"/>
            </a:lnSpc>
            <a:spcBef>
              <a:spcPct val="0"/>
            </a:spcBef>
            <a:spcAft>
              <a:spcPct val="35000"/>
            </a:spcAft>
            <a:buNone/>
          </a:pPr>
          <a:r>
            <a:rPr lang="en-US" sz="1300" kern="1200" dirty="0"/>
            <a:t>Global thresholding</a:t>
          </a:r>
        </a:p>
        <a:p>
          <a:pPr marL="0" lvl="0" indent="0" algn="l" defTabSz="577850">
            <a:lnSpc>
              <a:spcPct val="90000"/>
            </a:lnSpc>
            <a:spcBef>
              <a:spcPct val="0"/>
            </a:spcBef>
            <a:spcAft>
              <a:spcPct val="35000"/>
            </a:spcAft>
            <a:buNone/>
          </a:pPr>
          <a:endParaRPr lang="en-US" sz="1300" kern="1200" dirty="0"/>
        </a:p>
        <a:p>
          <a:pPr marL="0" lvl="0" indent="0" algn="l" defTabSz="577850">
            <a:lnSpc>
              <a:spcPct val="90000"/>
            </a:lnSpc>
            <a:spcBef>
              <a:spcPct val="0"/>
            </a:spcBef>
            <a:spcAft>
              <a:spcPct val="35000"/>
            </a:spcAft>
            <a:buNone/>
          </a:pPr>
          <a:r>
            <a:rPr lang="en-US" sz="1300" kern="1200" dirty="0"/>
            <a:t>Adaptive local thresholding</a:t>
          </a:r>
        </a:p>
      </dsp:txBody>
      <dsp:txXfrm>
        <a:off x="564920" y="613867"/>
        <a:ext cx="1721076" cy="1976932"/>
      </dsp:txXfrm>
    </dsp:sp>
    <dsp:sp modelId="{B41E4F09-0C3D-439B-B326-9883444A258C}">
      <dsp:nvSpPr>
        <dsp:cNvPr id="0" name=""/>
        <dsp:cNvSpPr/>
      </dsp:nvSpPr>
      <dsp:spPr>
        <a:xfrm>
          <a:off x="314997" y="284382"/>
          <a:ext cx="1970999" cy="329488"/>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577850">
            <a:lnSpc>
              <a:spcPct val="90000"/>
            </a:lnSpc>
            <a:spcBef>
              <a:spcPct val="0"/>
            </a:spcBef>
            <a:spcAft>
              <a:spcPct val="35000"/>
            </a:spcAft>
            <a:buNone/>
          </a:pPr>
          <a:r>
            <a:rPr lang="en-US" sz="1300" kern="1200" dirty="0"/>
            <a:t>Background removal</a:t>
          </a:r>
        </a:p>
      </dsp:txBody>
      <dsp:txXfrm>
        <a:off x="314997" y="284382"/>
        <a:ext cx="1970999" cy="329488"/>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ED787-B5FC-244B-9B6F-4A480A5609BC}" type="datetimeFigureOut">
              <a:rPr lang="en-US" smtClean="0"/>
              <a:pPr/>
              <a:t>7/2/2020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55A4DA-CB6B-D043-8375-311F45E01637}" type="slidenum">
              <a:rPr lang="en-US" smtClean="0"/>
              <a:pPr/>
              <a:t>‹#›</a:t>
            </a:fld>
            <a:endParaRPr lang="en-US" dirty="0"/>
          </a:p>
        </p:txBody>
      </p:sp>
    </p:spTree>
    <p:extLst>
      <p:ext uri="{BB962C8B-B14F-4D97-AF65-F5344CB8AC3E}">
        <p14:creationId xmlns:p14="http://schemas.microsoft.com/office/powerpoint/2010/main" val="3593341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1CF6E-A7CC-034C-AA3C-9F1A6DDD080D}" type="datetimeFigureOut">
              <a:rPr lang="en-US" smtClean="0"/>
              <a:pPr/>
              <a:t>7/2/2020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7CBD4-C074-5945-B4D9-C20F0CA68938}" type="slidenum">
              <a:rPr lang="en-US" smtClean="0"/>
              <a:pPr/>
              <a:t>‹#›</a:t>
            </a:fld>
            <a:endParaRPr lang="en-US" dirty="0"/>
          </a:p>
        </p:txBody>
      </p:sp>
    </p:spTree>
    <p:extLst>
      <p:ext uri="{BB962C8B-B14F-4D97-AF65-F5344CB8AC3E}">
        <p14:creationId xmlns:p14="http://schemas.microsoft.com/office/powerpoint/2010/main" val="420482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2482617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9</a:t>
            </a:fld>
            <a:endParaRPr lang="en-US"/>
          </a:p>
        </p:txBody>
      </p:sp>
    </p:spTree>
    <p:extLst>
      <p:ext uri="{BB962C8B-B14F-4D97-AF65-F5344CB8AC3E}">
        <p14:creationId xmlns:p14="http://schemas.microsoft.com/office/powerpoint/2010/main" val="1683614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10</a:t>
            </a:fld>
            <a:endParaRPr lang="en-US"/>
          </a:p>
        </p:txBody>
      </p:sp>
    </p:spTree>
    <p:extLst>
      <p:ext uri="{BB962C8B-B14F-4D97-AF65-F5344CB8AC3E}">
        <p14:creationId xmlns:p14="http://schemas.microsoft.com/office/powerpoint/2010/main" val="143731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11</a:t>
            </a:fld>
            <a:endParaRPr lang="en-US"/>
          </a:p>
        </p:txBody>
      </p:sp>
    </p:spTree>
    <p:extLst>
      <p:ext uri="{BB962C8B-B14F-4D97-AF65-F5344CB8AC3E}">
        <p14:creationId xmlns:p14="http://schemas.microsoft.com/office/powerpoint/2010/main" val="787874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12</a:t>
            </a:fld>
            <a:endParaRPr lang="en-US"/>
          </a:p>
        </p:txBody>
      </p:sp>
    </p:spTree>
    <p:extLst>
      <p:ext uri="{BB962C8B-B14F-4D97-AF65-F5344CB8AC3E}">
        <p14:creationId xmlns:p14="http://schemas.microsoft.com/office/powerpoint/2010/main" val="344556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13</a:t>
            </a:fld>
            <a:endParaRPr lang="en-US"/>
          </a:p>
        </p:txBody>
      </p:sp>
    </p:spTree>
    <p:extLst>
      <p:ext uri="{BB962C8B-B14F-4D97-AF65-F5344CB8AC3E}">
        <p14:creationId xmlns:p14="http://schemas.microsoft.com/office/powerpoint/2010/main" val="616741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14</a:t>
            </a:fld>
            <a:endParaRPr lang="en-US"/>
          </a:p>
        </p:txBody>
      </p:sp>
    </p:spTree>
    <p:extLst>
      <p:ext uri="{BB962C8B-B14F-4D97-AF65-F5344CB8AC3E}">
        <p14:creationId xmlns:p14="http://schemas.microsoft.com/office/powerpoint/2010/main" val="283140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15</a:t>
            </a:fld>
            <a:endParaRPr lang="en-US"/>
          </a:p>
        </p:txBody>
      </p:sp>
    </p:spTree>
    <p:extLst>
      <p:ext uri="{BB962C8B-B14F-4D97-AF65-F5344CB8AC3E}">
        <p14:creationId xmlns:p14="http://schemas.microsoft.com/office/powerpoint/2010/main" val="2587780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16</a:t>
            </a:fld>
            <a:endParaRPr lang="en-US"/>
          </a:p>
        </p:txBody>
      </p:sp>
    </p:spTree>
    <p:extLst>
      <p:ext uri="{BB962C8B-B14F-4D97-AF65-F5344CB8AC3E}">
        <p14:creationId xmlns:p14="http://schemas.microsoft.com/office/powerpoint/2010/main" val="3319154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17</a:t>
            </a:fld>
            <a:endParaRPr lang="en-US"/>
          </a:p>
        </p:txBody>
      </p:sp>
    </p:spTree>
    <p:extLst>
      <p:ext uri="{BB962C8B-B14F-4D97-AF65-F5344CB8AC3E}">
        <p14:creationId xmlns:p14="http://schemas.microsoft.com/office/powerpoint/2010/main" val="3623636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18</a:t>
            </a:fld>
            <a:endParaRPr lang="en-US"/>
          </a:p>
        </p:txBody>
      </p:sp>
    </p:spTree>
    <p:extLst>
      <p:ext uri="{BB962C8B-B14F-4D97-AF65-F5344CB8AC3E}">
        <p14:creationId xmlns:p14="http://schemas.microsoft.com/office/powerpoint/2010/main" val="167107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a:t>
            </a:fld>
            <a:endParaRPr lang="en-US"/>
          </a:p>
        </p:txBody>
      </p:sp>
    </p:spTree>
    <p:extLst>
      <p:ext uri="{BB962C8B-B14F-4D97-AF65-F5344CB8AC3E}">
        <p14:creationId xmlns:p14="http://schemas.microsoft.com/office/powerpoint/2010/main" val="325228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2</a:t>
            </a:fld>
            <a:endParaRPr lang="en-US"/>
          </a:p>
        </p:txBody>
      </p:sp>
    </p:spTree>
    <p:extLst>
      <p:ext uri="{BB962C8B-B14F-4D97-AF65-F5344CB8AC3E}">
        <p14:creationId xmlns:p14="http://schemas.microsoft.com/office/powerpoint/2010/main" val="281679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3</a:t>
            </a:fld>
            <a:endParaRPr lang="en-US"/>
          </a:p>
        </p:txBody>
      </p:sp>
    </p:spTree>
    <p:extLst>
      <p:ext uri="{BB962C8B-B14F-4D97-AF65-F5344CB8AC3E}">
        <p14:creationId xmlns:p14="http://schemas.microsoft.com/office/powerpoint/2010/main" val="3906590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4</a:t>
            </a:fld>
            <a:endParaRPr lang="en-US"/>
          </a:p>
        </p:txBody>
      </p:sp>
    </p:spTree>
    <p:extLst>
      <p:ext uri="{BB962C8B-B14F-4D97-AF65-F5344CB8AC3E}">
        <p14:creationId xmlns:p14="http://schemas.microsoft.com/office/powerpoint/2010/main" val="113591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5</a:t>
            </a:fld>
            <a:endParaRPr lang="en-US"/>
          </a:p>
        </p:txBody>
      </p:sp>
    </p:spTree>
    <p:extLst>
      <p:ext uri="{BB962C8B-B14F-4D97-AF65-F5344CB8AC3E}">
        <p14:creationId xmlns:p14="http://schemas.microsoft.com/office/powerpoint/2010/main" val="393039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6</a:t>
            </a:fld>
            <a:endParaRPr lang="en-US"/>
          </a:p>
        </p:txBody>
      </p:sp>
    </p:spTree>
    <p:extLst>
      <p:ext uri="{BB962C8B-B14F-4D97-AF65-F5344CB8AC3E}">
        <p14:creationId xmlns:p14="http://schemas.microsoft.com/office/powerpoint/2010/main" val="83699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7</a:t>
            </a:fld>
            <a:endParaRPr lang="en-US"/>
          </a:p>
        </p:txBody>
      </p:sp>
    </p:spTree>
    <p:extLst>
      <p:ext uri="{BB962C8B-B14F-4D97-AF65-F5344CB8AC3E}">
        <p14:creationId xmlns:p14="http://schemas.microsoft.com/office/powerpoint/2010/main" val="73679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8</a:t>
            </a:fld>
            <a:endParaRPr lang="en-US"/>
          </a:p>
        </p:txBody>
      </p:sp>
    </p:spTree>
    <p:extLst>
      <p:ext uri="{BB962C8B-B14F-4D97-AF65-F5344CB8AC3E}">
        <p14:creationId xmlns:p14="http://schemas.microsoft.com/office/powerpoint/2010/main" val="50585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22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5" y="6547624"/>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267755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822960" y="1845734"/>
            <a:ext cx="754380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3" y="6459790"/>
            <a:ext cx="1854203" cy="365125"/>
          </a:xfrm>
          <a:prstGeom prst="rect">
            <a:avLst/>
          </a:prstGeom>
        </p:spPr>
        <p:txBody>
          <a:bodyPr/>
          <a:lstStyle/>
          <a:p>
            <a:fld id="{CAEBE13E-4B7E-4445-AA1D-E25F39BAB5ED}" type="datetimeFigureOut">
              <a:rPr lang="en-US" smtClean="0"/>
              <a:pPr/>
              <a:t>7/2/2020</a:t>
            </a:fld>
            <a:endParaRPr lang="en-US" dirty="0"/>
          </a:p>
        </p:txBody>
      </p:sp>
      <p:sp>
        <p:nvSpPr>
          <p:cNvPr id="5" name="Footer Placeholder 4"/>
          <p:cNvSpPr>
            <a:spLocks noGrp="1"/>
          </p:cNvSpPr>
          <p:nvPr>
            <p:ph type="ftr" sz="quarter" idx="11"/>
          </p:nvPr>
        </p:nvSpPr>
        <p:spPr>
          <a:xfrm>
            <a:off x="2764640" y="6459790"/>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6" y="6459790"/>
            <a:ext cx="984019" cy="365125"/>
          </a:xfrm>
          <a:prstGeom prst="rect">
            <a:avLst/>
          </a:prstGeom>
        </p:spPr>
        <p:txBody>
          <a:bodyPr/>
          <a:lstStyle/>
          <a:p>
            <a:fld id="{DA10A36D-0FF4-4F0B-BDFE-FB879F3DD541}" type="slidenum">
              <a:rPr lang="en-US" smtClean="0"/>
              <a:pPr/>
              <a:t>‹#›</a:t>
            </a:fld>
            <a:endParaRPr lang="en-US" dirty="0"/>
          </a:p>
        </p:txBody>
      </p:sp>
    </p:spTree>
    <p:extLst>
      <p:ext uri="{BB962C8B-B14F-4D97-AF65-F5344CB8AC3E}">
        <p14:creationId xmlns:p14="http://schemas.microsoft.com/office/powerpoint/2010/main" val="233041884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BA024-DD90-5E4E-A9CB-3F4C2BA80473}"/>
              </a:ext>
            </a:extLst>
          </p:cNvPr>
          <p:cNvSpPr/>
          <p:nvPr userDrawn="1"/>
        </p:nvSpPr>
        <p:spPr>
          <a:xfrm>
            <a:off x="-25400" y="1016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Document 6"/>
          <p:cNvSpPr/>
          <p:nvPr userDrawn="1"/>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2433974970"/>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2"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77">
              <a:defRPr/>
            </a:pPr>
            <a:endParaRPr lang="en-US" sz="1000" kern="0" dirty="0">
              <a:solidFill>
                <a:prstClr val="black"/>
              </a:solidFill>
              <a:latin typeface="Calibri"/>
            </a:endParaRPr>
          </a:p>
        </p:txBody>
      </p:sp>
      <p:sp>
        <p:nvSpPr>
          <p:cNvPr id="13" name="TextBox 12"/>
          <p:cNvSpPr txBox="1"/>
          <p:nvPr userDrawn="1"/>
        </p:nvSpPr>
        <p:spPr bwMode="auto">
          <a:xfrm>
            <a:off x="39095" y="6612965"/>
            <a:ext cx="9115855" cy="238527"/>
          </a:xfrm>
          <a:prstGeom prst="rect">
            <a:avLst/>
          </a:prstGeom>
          <a:noFill/>
          <a:ln w="12700" cap="sq" algn="ctr">
            <a:noFill/>
            <a:miter lim="800000"/>
            <a:headEnd/>
            <a:tailEnd/>
          </a:ln>
          <a:effectLst/>
        </p:spPr>
        <p:txBody>
          <a:bodyPr wrap="square" rtlCol="0">
            <a:spAutoFit/>
          </a:bodyPr>
          <a:lstStyle/>
          <a:p>
            <a:pPr marL="285744">
              <a:lnSpc>
                <a:spcPct val="95000"/>
              </a:lnSpc>
              <a:spcBef>
                <a:spcPts val="1200"/>
              </a:spcBef>
              <a:tabLst>
                <a:tab pos="8513550" algn="r"/>
              </a:tabLst>
            </a:pPr>
            <a:r>
              <a:rPr lang="en-US" sz="1000" b="1" cap="none" baseline="0" dirty="0">
                <a:latin typeface="Times New Roman" panose="02020603050405020304" pitchFamily="18" charset="0"/>
                <a:cs typeface="Times New Roman" panose="02020603050405020304" pitchFamily="18" charset="0"/>
              </a:rPr>
              <a:t>V. Khalkhali: Digital Pathology: Segmentation Methods</a:t>
            </a:r>
            <a:r>
              <a:rPr lang="en-US" sz="1000" b="1" dirty="0">
                <a:solidFill>
                  <a:srgbClr val="1F497D">
                    <a:lumMod val="50000"/>
                  </a:srgbClr>
                </a:solidFill>
                <a:latin typeface="Calibri"/>
              </a:rPr>
              <a:t>	July 03 , 2020</a:t>
            </a:r>
          </a:p>
        </p:txBody>
      </p:sp>
      <p:cxnSp>
        <p:nvCxnSpPr>
          <p:cNvPr id="10" name="Straight Connector 9"/>
          <p:cNvCxnSpPr/>
          <p:nvPr userDrawn="1"/>
        </p:nvCxnSpPr>
        <p:spPr bwMode="auto">
          <a:xfrm>
            <a:off x="392407"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8741542"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4"/>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a:stretch>
            <a:fillRect/>
          </a:stretch>
        </p:blipFill>
        <p:spPr>
          <a:xfrm>
            <a:off x="39093" y="6594648"/>
            <a:ext cx="320040" cy="220717"/>
          </a:xfrm>
          <a:prstGeom prst="rect">
            <a:avLst/>
          </a:prstGeom>
        </p:spPr>
      </p:pic>
    </p:spTree>
    <p:extLst>
      <p:ext uri="{BB962C8B-B14F-4D97-AF65-F5344CB8AC3E}">
        <p14:creationId xmlns:p14="http://schemas.microsoft.com/office/powerpoint/2010/main" val="285398639"/>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ftr="0" dt="0"/>
  <p:txStyles>
    <p:titleStyle>
      <a:lvl1pPr algn="l" defTabSz="457189" rtl="0" eaLnBrk="1" latinLnBrk="0" hangingPunct="1">
        <a:spcBef>
          <a:spcPct val="0"/>
        </a:spcBef>
        <a:buNone/>
        <a:defRPr sz="2400" b="1" kern="1200" baseline="0">
          <a:solidFill>
            <a:schemeClr val="tx1"/>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en.wikipedia.org/wiki/Convex_hull_algorithm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medium.com/@pascal.sommer.ch/a-gentle-introduction-to-the-convex-hull-problem62dfcabee90c#:~:text=What%20is%20the%20convex%20hull,convex%20on%20the%20right%20side" TargetMode="External"/><Relationship Id="rId5" Type="http://schemas.openxmlformats.org/officeDocument/2006/relationships/image" Target="../media/image24.gi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Data" Target="../diagrams/data2.xml"/><Relationship Id="rId5" Type="http://schemas.openxmlformats.org/officeDocument/2006/relationships/image" Target="../media/image8.png"/><Relationship Id="rId10" Type="http://schemas.microsoft.com/office/2007/relationships/diagramDrawing" Target="../diagrams/drawing2.xml"/><Relationship Id="rId4" Type="http://schemas.openxmlformats.org/officeDocument/2006/relationships/image" Target="../media/image7.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gif"/><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3.png"/><Relationship Id="rId4" Type="http://schemas.openxmlformats.org/officeDocument/2006/relationships/diagramLayout" Target="../diagrams/layout3.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32546"/>
            <a:ext cx="8686800" cy="1261884"/>
          </a:xfrm>
          <a:prstGeom prst="rect">
            <a:avLst/>
          </a:prstGeom>
          <a:noFill/>
        </p:spPr>
        <p:txBody>
          <a:bodyPr wrap="square" rtlCol="0">
            <a:spAutoFit/>
          </a:bodyPr>
          <a:lstStyle/>
          <a:p>
            <a:pPr algn="ctr"/>
            <a:r>
              <a:rPr lang="en-US" sz="2000" b="1" dirty="0">
                <a:latin typeface="Arial" charset="0"/>
                <a:ea typeface="Arial" charset="0"/>
                <a:cs typeface="Arial" charset="0"/>
              </a:rPr>
              <a:t>Digital Pathology Image Interpretation</a:t>
            </a:r>
          </a:p>
          <a:p>
            <a:pPr algn="ctr"/>
            <a:endParaRPr lang="en-US" sz="2800" b="1" dirty="0">
              <a:latin typeface="Arial" charset="0"/>
              <a:ea typeface="Arial" charset="0"/>
              <a:cs typeface="Arial" charset="0"/>
            </a:endParaRPr>
          </a:p>
          <a:p>
            <a:pPr algn="ctr"/>
            <a:r>
              <a:rPr lang="en-US" sz="2800" b="1" dirty="0">
                <a:latin typeface="Arial" charset="0"/>
                <a:ea typeface="Arial" charset="0"/>
                <a:cs typeface="Arial" charset="0"/>
              </a:rPr>
              <a:t>Image Segmentation</a:t>
            </a:r>
          </a:p>
        </p:txBody>
      </p:sp>
      <p:pic>
        <p:nvPicPr>
          <p:cNvPr id="7" name="Picture 6">
            <a:extLst>
              <a:ext uri="{FF2B5EF4-FFF2-40B4-BE49-F238E27FC236}">
                <a16:creationId xmlns:a16="http://schemas.microsoft.com/office/drawing/2014/main" id="{A0CA5E6B-31C3-4D04-98F2-3CFB9D2DA4F3}"/>
              </a:ext>
            </a:extLst>
          </p:cNvPr>
          <p:cNvPicPr>
            <a:picLocks noChangeAspect="1"/>
          </p:cNvPicPr>
          <p:nvPr/>
        </p:nvPicPr>
        <p:blipFill>
          <a:blip r:embed="rId3"/>
          <a:stretch>
            <a:fillRect/>
          </a:stretch>
        </p:blipFill>
        <p:spPr>
          <a:xfrm>
            <a:off x="7281897" y="5752415"/>
            <a:ext cx="1655274" cy="1105585"/>
          </a:xfrm>
          <a:prstGeom prst="rect">
            <a:avLst/>
          </a:prstGeom>
        </p:spPr>
      </p:pic>
      <p:sp>
        <p:nvSpPr>
          <p:cNvPr id="11" name="Text Placeholder 17">
            <a:extLst>
              <a:ext uri="{FF2B5EF4-FFF2-40B4-BE49-F238E27FC236}">
                <a16:creationId xmlns:a16="http://schemas.microsoft.com/office/drawing/2014/main" id="{E837ED42-27BE-474E-9C76-E2450B64B4F9}"/>
              </a:ext>
            </a:extLst>
          </p:cNvPr>
          <p:cNvSpPr txBox="1">
            <a:spLocks/>
          </p:cNvSpPr>
          <p:nvPr/>
        </p:nvSpPr>
        <p:spPr>
          <a:xfrm>
            <a:off x="1219200" y="5000151"/>
            <a:ext cx="6705600" cy="18578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spcAft>
                <a:spcPts val="1800"/>
              </a:spcAft>
            </a:pPr>
            <a:r>
              <a:rPr lang="en-US" sz="1800" b="1" dirty="0">
                <a:latin typeface="Arial" panose="020B0604020202020204" pitchFamily="34" charset="0"/>
                <a:cs typeface="Arial" panose="020B0604020202020204" pitchFamily="34" charset="0"/>
              </a:rPr>
              <a:t>Presented By:</a:t>
            </a:r>
          </a:p>
          <a:p>
            <a:pPr algn="ctr">
              <a:lnSpc>
                <a:spcPct val="100000"/>
              </a:lnSpc>
              <a:spcBef>
                <a:spcPts val="0"/>
              </a:spcBef>
              <a:spcAft>
                <a:spcPts val="1800"/>
              </a:spcAft>
            </a:pPr>
            <a:r>
              <a:rPr lang="en-US" sz="1800" b="1" dirty="0">
                <a:latin typeface="Arial" panose="020B0604020202020204" pitchFamily="34" charset="0"/>
                <a:cs typeface="Arial" panose="020B0604020202020204" pitchFamily="34" charset="0"/>
              </a:rPr>
              <a:t>Vahid Khalkhali </a:t>
            </a:r>
          </a:p>
          <a:p>
            <a:pPr algn="ctr">
              <a:lnSpc>
                <a:spcPct val="100000"/>
              </a:lnSpc>
              <a:spcBef>
                <a:spcPts val="0"/>
              </a:spcBef>
            </a:pPr>
            <a:r>
              <a:rPr lang="en-US" sz="1800" b="1" dirty="0">
                <a:latin typeface="Arial" panose="020B0604020202020204" pitchFamily="34" charset="0"/>
                <a:cs typeface="Arial" panose="020B0604020202020204" pitchFamily="34" charset="0"/>
              </a:rPr>
              <a:t>Neural Engineering Data Consortium,</a:t>
            </a:r>
          </a:p>
          <a:p>
            <a:pPr algn="ctr">
              <a:lnSpc>
                <a:spcPct val="100000"/>
              </a:lnSpc>
              <a:spcBef>
                <a:spcPts val="0"/>
              </a:spcBef>
            </a:pPr>
            <a:r>
              <a:rPr lang="en-US" sz="1800" b="1" dirty="0">
                <a:latin typeface="Arial" panose="020B0604020202020204" pitchFamily="34" charset="0"/>
                <a:cs typeface="Arial" panose="020B0604020202020204" pitchFamily="34" charset="0"/>
              </a:rPr>
              <a:t>Temple University</a:t>
            </a:r>
          </a:p>
        </p:txBody>
      </p:sp>
      <p:pic>
        <p:nvPicPr>
          <p:cNvPr id="13" name="Picture 12">
            <a:extLst>
              <a:ext uri="{FF2B5EF4-FFF2-40B4-BE49-F238E27FC236}">
                <a16:creationId xmlns:a16="http://schemas.microsoft.com/office/drawing/2014/main" id="{9C1FF18D-F96A-4EB4-8481-AD957AE9B3EA}"/>
              </a:ext>
            </a:extLst>
          </p:cNvPr>
          <p:cNvPicPr>
            <a:picLocks noChangeAspect="1"/>
          </p:cNvPicPr>
          <p:nvPr/>
        </p:nvPicPr>
        <p:blipFill rotWithShape="1">
          <a:blip r:embed="rId4"/>
          <a:srcRect l="9967" t="5051" r="1525" b="9726"/>
          <a:stretch/>
        </p:blipFill>
        <p:spPr>
          <a:xfrm>
            <a:off x="76200" y="1676400"/>
            <a:ext cx="4389120" cy="2497258"/>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1CC2B2C-A2BA-46AC-B98E-E55B2694EF0B}"/>
              </a:ext>
            </a:extLst>
          </p:cNvPr>
          <p:cNvPicPr>
            <a:picLocks noChangeAspect="1"/>
          </p:cNvPicPr>
          <p:nvPr/>
        </p:nvPicPr>
        <p:blipFill rotWithShape="1">
          <a:blip r:embed="rId5"/>
          <a:srcRect l="9201" t="4763" r="2166" b="9042"/>
          <a:stretch/>
        </p:blipFill>
        <p:spPr>
          <a:xfrm>
            <a:off x="4495800" y="1676400"/>
            <a:ext cx="4389120" cy="25221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6600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Segmentation Levels and Methods (Lesion Segmentation)</a:t>
            </a:r>
            <a:endParaRPr lang="en-US" dirty="0"/>
          </a:p>
        </p:txBody>
      </p:sp>
      <p:graphicFrame>
        <p:nvGraphicFramePr>
          <p:cNvPr id="3" name="Diagram 2">
            <a:extLst>
              <a:ext uri="{FF2B5EF4-FFF2-40B4-BE49-F238E27FC236}">
                <a16:creationId xmlns:a16="http://schemas.microsoft.com/office/drawing/2014/main" id="{C146E6B3-D45A-4756-AA37-F17BF789C189}"/>
              </a:ext>
            </a:extLst>
          </p:cNvPr>
          <p:cNvGraphicFramePr/>
          <p:nvPr>
            <p:extLst>
              <p:ext uri="{D42A27DB-BD31-4B8C-83A1-F6EECF244321}">
                <p14:modId xmlns:p14="http://schemas.microsoft.com/office/powerpoint/2010/main" val="3680424245"/>
              </p:ext>
            </p:extLst>
          </p:nvPr>
        </p:nvGraphicFramePr>
        <p:xfrm>
          <a:off x="228600" y="3733800"/>
          <a:ext cx="86106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2B78F3D7-739B-4261-B89A-CC3FC8C41869}"/>
              </a:ext>
            </a:extLst>
          </p:cNvPr>
          <p:cNvPicPr>
            <a:picLocks noChangeAspect="1"/>
          </p:cNvPicPr>
          <p:nvPr/>
        </p:nvPicPr>
        <p:blipFill rotWithShape="1">
          <a:blip r:embed="rId8"/>
          <a:srcRect l="6766" t="6175" r="1815" b="11500"/>
          <a:stretch/>
        </p:blipFill>
        <p:spPr>
          <a:xfrm>
            <a:off x="304800" y="609600"/>
            <a:ext cx="8412480" cy="3036996"/>
          </a:xfrm>
          <a:prstGeom prst="rect">
            <a:avLst/>
          </a:prstGeom>
        </p:spPr>
      </p:pic>
      <p:pic>
        <p:nvPicPr>
          <p:cNvPr id="9" name="Picture 8">
            <a:extLst>
              <a:ext uri="{FF2B5EF4-FFF2-40B4-BE49-F238E27FC236}">
                <a16:creationId xmlns:a16="http://schemas.microsoft.com/office/drawing/2014/main" id="{F9CDA917-28A6-442D-B14A-DDD0AB8F98F7}"/>
              </a:ext>
            </a:extLst>
          </p:cNvPr>
          <p:cNvPicPr>
            <a:picLocks noChangeAspect="1"/>
          </p:cNvPicPr>
          <p:nvPr/>
        </p:nvPicPr>
        <p:blipFill rotWithShape="1">
          <a:blip r:embed="rId9"/>
          <a:srcRect l="6682" r="1449" b="12500"/>
          <a:stretch/>
        </p:blipFill>
        <p:spPr>
          <a:xfrm>
            <a:off x="304800" y="445563"/>
            <a:ext cx="8412480" cy="3212037"/>
          </a:xfrm>
          <a:prstGeom prst="rect">
            <a:avLst/>
          </a:prstGeom>
        </p:spPr>
      </p:pic>
    </p:spTree>
    <p:extLst>
      <p:ext uri="{BB962C8B-B14F-4D97-AF65-F5344CB8AC3E}">
        <p14:creationId xmlns:p14="http://schemas.microsoft.com/office/powerpoint/2010/main" val="10613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Segmentation Levels and Methods (Lesion Segmentation)</a:t>
            </a:r>
            <a:endParaRPr lang="en-US" dirty="0"/>
          </a:p>
        </p:txBody>
      </p:sp>
      <p:pic>
        <p:nvPicPr>
          <p:cNvPr id="3074" name="Picture 2">
            <a:extLst>
              <a:ext uri="{FF2B5EF4-FFF2-40B4-BE49-F238E27FC236}">
                <a16:creationId xmlns:a16="http://schemas.microsoft.com/office/drawing/2014/main" id="{D60CB0B0-FC94-4991-9FFE-E29B55EB8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6" t="6453" r="1667" b="12473"/>
          <a:stretch/>
        </p:blipFill>
        <p:spPr bwMode="auto">
          <a:xfrm>
            <a:off x="1386840" y="533400"/>
            <a:ext cx="7680960" cy="27232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56822A9-8399-458A-95D0-18A0AF766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7" t="6454" r="1666" b="12472"/>
          <a:stretch/>
        </p:blipFill>
        <p:spPr bwMode="auto">
          <a:xfrm>
            <a:off x="167640" y="3753753"/>
            <a:ext cx="7680960" cy="27232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921591-2798-4BCE-9A5D-35116CF9393F}"/>
              </a:ext>
            </a:extLst>
          </p:cNvPr>
          <p:cNvSpPr txBox="1"/>
          <p:nvPr/>
        </p:nvSpPr>
        <p:spPr>
          <a:xfrm>
            <a:off x="228600" y="3429000"/>
            <a:ext cx="2819400" cy="369332"/>
          </a:xfrm>
          <a:prstGeom prst="rect">
            <a:avLst/>
          </a:prstGeom>
          <a:noFill/>
        </p:spPr>
        <p:txBody>
          <a:bodyPr wrap="square" rtlCol="0">
            <a:spAutoFit/>
          </a:bodyPr>
          <a:lstStyle/>
          <a:p>
            <a:r>
              <a:rPr lang="en-US" dirty="0"/>
              <a:t>quick shift algorithm</a:t>
            </a:r>
          </a:p>
        </p:txBody>
      </p:sp>
      <p:sp>
        <p:nvSpPr>
          <p:cNvPr id="10" name="TextBox 9">
            <a:extLst>
              <a:ext uri="{FF2B5EF4-FFF2-40B4-BE49-F238E27FC236}">
                <a16:creationId xmlns:a16="http://schemas.microsoft.com/office/drawing/2014/main" id="{0DD2D349-250B-4E7E-B20D-3882E58F4CED}"/>
              </a:ext>
            </a:extLst>
          </p:cNvPr>
          <p:cNvSpPr txBox="1"/>
          <p:nvPr/>
        </p:nvSpPr>
        <p:spPr>
          <a:xfrm>
            <a:off x="6248400" y="3200400"/>
            <a:ext cx="2819400" cy="369332"/>
          </a:xfrm>
          <a:prstGeom prst="rect">
            <a:avLst/>
          </a:prstGeom>
          <a:noFill/>
        </p:spPr>
        <p:txBody>
          <a:bodyPr wrap="square" rtlCol="0">
            <a:spAutoFit/>
          </a:bodyPr>
          <a:lstStyle/>
          <a:p>
            <a:pPr algn="r"/>
            <a:r>
              <a:rPr lang="en-US" dirty="0" err="1"/>
              <a:t>slic</a:t>
            </a:r>
            <a:r>
              <a:rPr lang="en-US" dirty="0"/>
              <a:t> algorithm</a:t>
            </a:r>
          </a:p>
        </p:txBody>
      </p:sp>
    </p:spTree>
    <p:extLst>
      <p:ext uri="{BB962C8B-B14F-4D97-AF65-F5344CB8AC3E}">
        <p14:creationId xmlns:p14="http://schemas.microsoft.com/office/powerpoint/2010/main" val="155764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Segmentation Levels and Methods (Lesion Segmentation)</a:t>
            </a:r>
            <a:endParaRPr lang="en-US" dirty="0"/>
          </a:p>
        </p:txBody>
      </p:sp>
      <p:pic>
        <p:nvPicPr>
          <p:cNvPr id="4098" name="Picture 2">
            <a:extLst>
              <a:ext uri="{FF2B5EF4-FFF2-40B4-BE49-F238E27FC236}">
                <a16:creationId xmlns:a16="http://schemas.microsoft.com/office/drawing/2014/main" id="{520BE6D9-A06F-48C4-AFFB-68F914E586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6" t="4288" r="833" b="12560"/>
          <a:stretch/>
        </p:blipFill>
        <p:spPr bwMode="auto">
          <a:xfrm>
            <a:off x="76200" y="533411"/>
            <a:ext cx="6400800" cy="23066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70C68D4-D0C1-425F-9DC3-7F4330229E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6" t="4288" r="833" b="12560"/>
          <a:stretch/>
        </p:blipFill>
        <p:spPr bwMode="auto">
          <a:xfrm>
            <a:off x="2667000" y="2819400"/>
            <a:ext cx="6400800" cy="23066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5C2FE83-A6DC-459D-ACC8-E17DDED80A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67" t="6367" r="1666" b="11998"/>
          <a:stretch/>
        </p:blipFill>
        <p:spPr bwMode="auto">
          <a:xfrm>
            <a:off x="76200" y="4268083"/>
            <a:ext cx="6400800" cy="22851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F39CB7-C88C-4BE2-9B13-2E4FD8281F41}"/>
              </a:ext>
            </a:extLst>
          </p:cNvPr>
          <p:cNvSpPr txBox="1"/>
          <p:nvPr/>
        </p:nvSpPr>
        <p:spPr>
          <a:xfrm>
            <a:off x="76200" y="575846"/>
            <a:ext cx="2590800" cy="338554"/>
          </a:xfrm>
          <a:prstGeom prst="rect">
            <a:avLst/>
          </a:prstGeom>
          <a:solidFill>
            <a:schemeClr val="accent6">
              <a:lumMod val="40000"/>
              <a:lumOff val="60000"/>
            </a:schemeClr>
          </a:solidFill>
        </p:spPr>
        <p:txBody>
          <a:bodyPr wrap="square" rtlCol="0">
            <a:spAutoFit/>
          </a:bodyPr>
          <a:lstStyle/>
          <a:p>
            <a:r>
              <a:rPr lang="en-US" sz="1600" dirty="0" err="1"/>
              <a:t>Felzenszwalb</a:t>
            </a:r>
            <a:r>
              <a:rPr lang="en-US" sz="1600" dirty="0"/>
              <a:t> segmentation</a:t>
            </a:r>
          </a:p>
        </p:txBody>
      </p:sp>
      <p:sp>
        <p:nvSpPr>
          <p:cNvPr id="10" name="TextBox 9">
            <a:extLst>
              <a:ext uri="{FF2B5EF4-FFF2-40B4-BE49-F238E27FC236}">
                <a16:creationId xmlns:a16="http://schemas.microsoft.com/office/drawing/2014/main" id="{8C3F52ED-B4E4-444D-86F9-13CBBA107FBF}"/>
              </a:ext>
            </a:extLst>
          </p:cNvPr>
          <p:cNvSpPr txBox="1"/>
          <p:nvPr/>
        </p:nvSpPr>
        <p:spPr>
          <a:xfrm>
            <a:off x="2667000" y="2861846"/>
            <a:ext cx="1524000" cy="338543"/>
          </a:xfrm>
          <a:prstGeom prst="rect">
            <a:avLst/>
          </a:prstGeom>
          <a:solidFill>
            <a:schemeClr val="accent6">
              <a:lumMod val="40000"/>
              <a:lumOff val="60000"/>
            </a:schemeClr>
          </a:solidFill>
        </p:spPr>
        <p:txBody>
          <a:bodyPr wrap="square" rtlCol="0">
            <a:spAutoFit/>
          </a:bodyPr>
          <a:lstStyle/>
          <a:p>
            <a:r>
              <a:rPr lang="en-US" sz="1600" dirty="0"/>
              <a:t>Small segments</a:t>
            </a:r>
          </a:p>
        </p:txBody>
      </p:sp>
      <p:sp>
        <p:nvSpPr>
          <p:cNvPr id="11" name="TextBox 10">
            <a:extLst>
              <a:ext uri="{FF2B5EF4-FFF2-40B4-BE49-F238E27FC236}">
                <a16:creationId xmlns:a16="http://schemas.microsoft.com/office/drawing/2014/main" id="{93EB40CE-C1BE-4D2A-BC1B-68AECB248976}"/>
              </a:ext>
            </a:extLst>
          </p:cNvPr>
          <p:cNvSpPr txBox="1"/>
          <p:nvPr/>
        </p:nvSpPr>
        <p:spPr>
          <a:xfrm>
            <a:off x="76200" y="4267200"/>
            <a:ext cx="1524000" cy="338543"/>
          </a:xfrm>
          <a:prstGeom prst="rect">
            <a:avLst/>
          </a:prstGeom>
          <a:solidFill>
            <a:schemeClr val="accent6">
              <a:lumMod val="40000"/>
              <a:lumOff val="60000"/>
            </a:schemeClr>
          </a:solidFill>
        </p:spPr>
        <p:txBody>
          <a:bodyPr wrap="square" rtlCol="0">
            <a:spAutoFit/>
          </a:bodyPr>
          <a:lstStyle/>
          <a:p>
            <a:r>
              <a:rPr lang="en-US" sz="1600" dirty="0"/>
              <a:t>Large segments</a:t>
            </a:r>
          </a:p>
        </p:txBody>
      </p:sp>
      <p:sp>
        <p:nvSpPr>
          <p:cNvPr id="6" name="TextBox 5">
            <a:extLst>
              <a:ext uri="{FF2B5EF4-FFF2-40B4-BE49-F238E27FC236}">
                <a16:creationId xmlns:a16="http://schemas.microsoft.com/office/drawing/2014/main" id="{17074FAF-01A2-4490-9835-39B1A2B31AE6}"/>
              </a:ext>
            </a:extLst>
          </p:cNvPr>
          <p:cNvSpPr txBox="1"/>
          <p:nvPr/>
        </p:nvSpPr>
        <p:spPr>
          <a:xfrm>
            <a:off x="76200" y="3124200"/>
            <a:ext cx="2514600" cy="923330"/>
          </a:xfrm>
          <a:prstGeom prst="rect">
            <a:avLst/>
          </a:prstGeom>
          <a:noFill/>
        </p:spPr>
        <p:txBody>
          <a:bodyPr wrap="square" rtlCol="0">
            <a:spAutoFit/>
          </a:bodyPr>
          <a:lstStyle/>
          <a:p>
            <a:pPr algn="just"/>
            <a:r>
              <a:rPr lang="en-US" dirty="0"/>
              <a:t>Small and large are defined based on actual scale of imaging.</a:t>
            </a:r>
          </a:p>
        </p:txBody>
      </p:sp>
      <p:sp>
        <p:nvSpPr>
          <p:cNvPr id="7" name="TextBox 6">
            <a:extLst>
              <a:ext uri="{FF2B5EF4-FFF2-40B4-BE49-F238E27FC236}">
                <a16:creationId xmlns:a16="http://schemas.microsoft.com/office/drawing/2014/main" id="{1AED37C1-FA16-414E-B20A-6F00756C1D0D}"/>
              </a:ext>
            </a:extLst>
          </p:cNvPr>
          <p:cNvSpPr txBox="1"/>
          <p:nvPr/>
        </p:nvSpPr>
        <p:spPr>
          <a:xfrm>
            <a:off x="6477000" y="559475"/>
            <a:ext cx="2590800" cy="2031325"/>
          </a:xfrm>
          <a:prstGeom prst="rect">
            <a:avLst/>
          </a:prstGeom>
          <a:noFill/>
        </p:spPr>
        <p:txBody>
          <a:bodyPr wrap="square" rtlCol="0">
            <a:spAutoFit/>
          </a:bodyPr>
          <a:lstStyle/>
          <a:p>
            <a:pPr algn="just"/>
            <a:r>
              <a:rPr lang="en-US" dirty="0"/>
              <a:t>Features are defined for each segment.</a:t>
            </a:r>
          </a:p>
          <a:p>
            <a:pPr algn="just"/>
            <a:r>
              <a:rPr lang="en-US" dirty="0"/>
              <a:t>Here we just used the area of region.</a:t>
            </a:r>
          </a:p>
          <a:p>
            <a:pPr algn="just"/>
            <a:r>
              <a:rPr lang="en-US" dirty="0"/>
              <a:t>Morphology and texture of area are good features too, like aspect ratio.</a:t>
            </a:r>
          </a:p>
        </p:txBody>
      </p:sp>
      <p:sp>
        <p:nvSpPr>
          <p:cNvPr id="8" name="TextBox 7">
            <a:extLst>
              <a:ext uri="{FF2B5EF4-FFF2-40B4-BE49-F238E27FC236}">
                <a16:creationId xmlns:a16="http://schemas.microsoft.com/office/drawing/2014/main" id="{BADE2D3F-05F1-4D6D-92E6-2D28AB365E8D}"/>
              </a:ext>
            </a:extLst>
          </p:cNvPr>
          <p:cNvSpPr txBox="1"/>
          <p:nvPr/>
        </p:nvSpPr>
        <p:spPr>
          <a:xfrm>
            <a:off x="7126224" y="4736068"/>
            <a:ext cx="1905000" cy="369332"/>
          </a:xfrm>
          <a:prstGeom prst="rect">
            <a:avLst/>
          </a:prstGeom>
          <a:noFill/>
        </p:spPr>
        <p:txBody>
          <a:bodyPr wrap="square" rtlCol="0">
            <a:spAutoFit/>
          </a:bodyPr>
          <a:lstStyle/>
          <a:p>
            <a:pPr algn="r"/>
            <a:r>
              <a:rPr lang="en-US" dirty="0">
                <a:solidFill>
                  <a:srgbClr val="F0AE38"/>
                </a:solidFill>
              </a:rPr>
              <a:t>ROI</a:t>
            </a:r>
          </a:p>
        </p:txBody>
      </p:sp>
      <p:sp>
        <p:nvSpPr>
          <p:cNvPr id="15" name="TextBox 14">
            <a:extLst>
              <a:ext uri="{FF2B5EF4-FFF2-40B4-BE49-F238E27FC236}">
                <a16:creationId xmlns:a16="http://schemas.microsoft.com/office/drawing/2014/main" id="{360FCFA4-8C4F-4C30-A307-B083943E2B2A}"/>
              </a:ext>
            </a:extLst>
          </p:cNvPr>
          <p:cNvSpPr txBox="1"/>
          <p:nvPr/>
        </p:nvSpPr>
        <p:spPr>
          <a:xfrm>
            <a:off x="4572000" y="6183868"/>
            <a:ext cx="1905000" cy="369332"/>
          </a:xfrm>
          <a:prstGeom prst="rect">
            <a:avLst/>
          </a:prstGeom>
          <a:noFill/>
        </p:spPr>
        <p:txBody>
          <a:bodyPr wrap="square" rtlCol="0">
            <a:spAutoFit/>
          </a:bodyPr>
          <a:lstStyle/>
          <a:p>
            <a:pPr algn="r"/>
            <a:r>
              <a:rPr lang="en-US" dirty="0">
                <a:solidFill>
                  <a:srgbClr val="F0AE38"/>
                </a:solidFill>
              </a:rPr>
              <a:t>Empty</a:t>
            </a:r>
          </a:p>
        </p:txBody>
      </p:sp>
    </p:spTree>
    <p:extLst>
      <p:ext uri="{BB962C8B-B14F-4D97-AF65-F5344CB8AC3E}">
        <p14:creationId xmlns:p14="http://schemas.microsoft.com/office/powerpoint/2010/main" val="13562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
                                        <p:tgtEl>
                                          <p:spTgt spid="410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4102"/>
                                        </p:tgtEl>
                                        <p:attrNameLst>
                                          <p:attrName>style.visibility</p:attrName>
                                        </p:attrNameLst>
                                      </p:cBhvr>
                                      <p:to>
                                        <p:strVal val="visible"/>
                                      </p:to>
                                    </p:set>
                                    <p:animEffect transition="in" filter="wipe(down)">
                                      <p:cBhvr>
                                        <p:cTn id="37" dur="500"/>
                                        <p:tgtEl>
                                          <p:spTgt spid="410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6" grpId="0"/>
      <p:bldP spid="7" grpId="0"/>
      <p:bldP spid="8"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Next steps for classification</a:t>
            </a:r>
            <a:endParaRPr lang="en-US" dirty="0"/>
          </a:p>
        </p:txBody>
      </p:sp>
      <p:graphicFrame>
        <p:nvGraphicFramePr>
          <p:cNvPr id="3" name="Diagram 2">
            <a:extLst>
              <a:ext uri="{FF2B5EF4-FFF2-40B4-BE49-F238E27FC236}">
                <a16:creationId xmlns:a16="http://schemas.microsoft.com/office/drawing/2014/main" id="{C146E6B3-D45A-4756-AA37-F17BF789C189}"/>
              </a:ext>
            </a:extLst>
          </p:cNvPr>
          <p:cNvGraphicFramePr/>
          <p:nvPr>
            <p:extLst>
              <p:ext uri="{D42A27DB-BD31-4B8C-83A1-F6EECF244321}">
                <p14:modId xmlns:p14="http://schemas.microsoft.com/office/powerpoint/2010/main" val="820520161"/>
              </p:ext>
            </p:extLst>
          </p:nvPr>
        </p:nvGraphicFramePr>
        <p:xfrm>
          <a:off x="228600" y="3429000"/>
          <a:ext cx="86106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a:extLst>
              <a:ext uri="{FF2B5EF4-FFF2-40B4-BE49-F238E27FC236}">
                <a16:creationId xmlns:a16="http://schemas.microsoft.com/office/drawing/2014/main" id="{3D9189D3-81EE-4BC1-B70A-65CC07B78F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666" t="4288" r="833" b="12560"/>
          <a:stretch/>
        </p:blipFill>
        <p:spPr bwMode="auto">
          <a:xfrm>
            <a:off x="579120" y="533392"/>
            <a:ext cx="7955280" cy="28667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6F6CFC2-2FBA-4ABB-B694-A52C6B59BCE7}"/>
              </a:ext>
            </a:extLst>
          </p:cNvPr>
          <p:cNvSpPr/>
          <p:nvPr/>
        </p:nvSpPr>
        <p:spPr>
          <a:xfrm>
            <a:off x="655320" y="4267200"/>
            <a:ext cx="1706880" cy="457200"/>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27ED9ED-9CD6-423F-850C-4115AD322EFF}"/>
              </a:ext>
            </a:extLst>
          </p:cNvPr>
          <p:cNvSpPr/>
          <p:nvPr/>
        </p:nvSpPr>
        <p:spPr>
          <a:xfrm>
            <a:off x="655320" y="4800600"/>
            <a:ext cx="1706880" cy="457200"/>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1669D9-2F9F-441A-B07D-60F485F0C113}"/>
              </a:ext>
            </a:extLst>
          </p:cNvPr>
          <p:cNvSpPr/>
          <p:nvPr/>
        </p:nvSpPr>
        <p:spPr>
          <a:xfrm>
            <a:off x="2712720" y="4343400"/>
            <a:ext cx="1706880" cy="457200"/>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6554544-B31E-4BAA-93CE-0CCB7AE1DC08}"/>
              </a:ext>
            </a:extLst>
          </p:cNvPr>
          <p:cNvSpPr/>
          <p:nvPr/>
        </p:nvSpPr>
        <p:spPr>
          <a:xfrm>
            <a:off x="4855464" y="5257800"/>
            <a:ext cx="1402080" cy="457200"/>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052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B41E4F09-0C3D-439B-B326-9883444A258C}"/>
                                            </p:graphicEl>
                                          </p:spTgt>
                                        </p:tgtEl>
                                        <p:attrNameLst>
                                          <p:attrName>style.visibility</p:attrName>
                                        </p:attrNameLst>
                                      </p:cBhvr>
                                      <p:to>
                                        <p:strVal val="visible"/>
                                      </p:to>
                                    </p:set>
                                    <p:animEffect transition="in" filter="fade">
                                      <p:cBhvr>
                                        <p:cTn id="7" dur="500"/>
                                        <p:tgtEl>
                                          <p:spTgt spid="3">
                                            <p:graphicEl>
                                              <a:dgm id="{B41E4F09-0C3D-439B-B326-9883444A258C}"/>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graphicEl>
                                              <a:dgm id="{C9A5DF8B-840A-401A-8177-29600E5CF45C}"/>
                                            </p:graphicEl>
                                          </p:spTgt>
                                        </p:tgtEl>
                                        <p:attrNameLst>
                                          <p:attrName>style.visibility</p:attrName>
                                        </p:attrNameLst>
                                      </p:cBhvr>
                                      <p:to>
                                        <p:strVal val="visible"/>
                                      </p:to>
                                    </p:set>
                                    <p:animEffect transition="in" filter="fade">
                                      <p:cBhvr>
                                        <p:cTn id="11" dur="500"/>
                                        <p:tgtEl>
                                          <p:spTgt spid="3">
                                            <p:graphicEl>
                                              <a:dgm id="{C9A5DF8B-840A-401A-8177-29600E5CF45C}"/>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graphicEl>
                                              <a:dgm id="{0DD71435-732C-46DE-8CD5-D4946DB432C6}"/>
                                            </p:graphicEl>
                                          </p:spTgt>
                                        </p:tgtEl>
                                        <p:attrNameLst>
                                          <p:attrName>style.visibility</p:attrName>
                                        </p:attrNameLst>
                                      </p:cBhvr>
                                      <p:to>
                                        <p:strVal val="visible"/>
                                      </p:to>
                                    </p:set>
                                    <p:animEffect transition="in" filter="fade">
                                      <p:cBhvr>
                                        <p:cTn id="15" dur="500"/>
                                        <p:tgtEl>
                                          <p:spTgt spid="3">
                                            <p:graphicEl>
                                              <a:dgm id="{0DD71435-732C-46DE-8CD5-D4946DB432C6}"/>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graphicEl>
                                              <a:dgm id="{49FBA695-4481-4E0D-B9B3-0C244A3488C7}"/>
                                            </p:graphicEl>
                                          </p:spTgt>
                                        </p:tgtEl>
                                        <p:attrNameLst>
                                          <p:attrName>style.visibility</p:attrName>
                                        </p:attrNameLst>
                                      </p:cBhvr>
                                      <p:to>
                                        <p:strVal val="visible"/>
                                      </p:to>
                                    </p:set>
                                    <p:animEffect transition="in" filter="fade">
                                      <p:cBhvr>
                                        <p:cTn id="19" dur="500"/>
                                        <p:tgtEl>
                                          <p:spTgt spid="3">
                                            <p:graphicEl>
                                              <a:dgm id="{49FBA695-4481-4E0D-B9B3-0C244A3488C7}"/>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graphicEl>
                                              <a:dgm id="{101F7842-54B5-4C02-8116-6B0F24A2504E}"/>
                                            </p:graphicEl>
                                          </p:spTgt>
                                        </p:tgtEl>
                                        <p:attrNameLst>
                                          <p:attrName>style.visibility</p:attrName>
                                        </p:attrNameLst>
                                      </p:cBhvr>
                                      <p:to>
                                        <p:strVal val="visible"/>
                                      </p:to>
                                    </p:set>
                                    <p:animEffect transition="in" filter="fade">
                                      <p:cBhvr>
                                        <p:cTn id="23" dur="500"/>
                                        <p:tgtEl>
                                          <p:spTgt spid="3">
                                            <p:graphicEl>
                                              <a:dgm id="{101F7842-54B5-4C02-8116-6B0F24A2504E}"/>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graphicEl>
                                              <a:dgm id="{BE7129EB-09A4-4485-98D4-A95D0480C485}"/>
                                            </p:graphicEl>
                                          </p:spTgt>
                                        </p:tgtEl>
                                        <p:attrNameLst>
                                          <p:attrName>style.visibility</p:attrName>
                                        </p:attrNameLst>
                                      </p:cBhvr>
                                      <p:to>
                                        <p:strVal val="visible"/>
                                      </p:to>
                                    </p:set>
                                    <p:animEffect transition="in" filter="fade">
                                      <p:cBhvr>
                                        <p:cTn id="27" dur="500"/>
                                        <p:tgtEl>
                                          <p:spTgt spid="3">
                                            <p:graphicEl>
                                              <a:dgm id="{BE7129EB-09A4-4485-98D4-A95D0480C48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2000"/>
                                        <p:tgtEl>
                                          <p:spTgt spid="6"/>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graphicEl>
                                              <a:dgm id="{4C5496C9-DDD7-4E0B-87EE-ADFD3C4E1BE3}"/>
                                            </p:graphicEl>
                                          </p:spTgt>
                                        </p:tgtEl>
                                        <p:attrNameLst>
                                          <p:attrName>style.visibility</p:attrName>
                                        </p:attrNameLst>
                                      </p:cBhvr>
                                      <p:to>
                                        <p:strVal val="visible"/>
                                      </p:to>
                                    </p:set>
                                    <p:animEffect transition="in" filter="fade">
                                      <p:cBhvr>
                                        <p:cTn id="46" dur="500"/>
                                        <p:tgtEl>
                                          <p:spTgt spid="3">
                                            <p:graphicEl>
                                              <a:dgm id="{4C5496C9-DDD7-4E0B-87EE-ADFD3C4E1BE3}"/>
                                            </p:graphic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3">
                                            <p:graphicEl>
                                              <a:dgm id="{B4933B63-EBBC-4001-85FE-B543E9079650}"/>
                                            </p:graphicEl>
                                          </p:spTgt>
                                        </p:tgtEl>
                                        <p:attrNameLst>
                                          <p:attrName>style.visibility</p:attrName>
                                        </p:attrNameLst>
                                      </p:cBhvr>
                                      <p:to>
                                        <p:strVal val="visible"/>
                                      </p:to>
                                    </p:set>
                                    <p:animEffect transition="in" filter="fade">
                                      <p:cBhvr>
                                        <p:cTn id="50" dur="500"/>
                                        <p:tgtEl>
                                          <p:spTgt spid="3">
                                            <p:graphicEl>
                                              <a:dgm id="{B4933B63-EBBC-4001-85FE-B543E907965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Next steps for classification</a:t>
            </a:r>
            <a:endParaRPr lang="en-US" dirty="0"/>
          </a:p>
        </p:txBody>
      </p:sp>
      <p:graphicFrame>
        <p:nvGraphicFramePr>
          <p:cNvPr id="3" name="Diagram 2">
            <a:extLst>
              <a:ext uri="{FF2B5EF4-FFF2-40B4-BE49-F238E27FC236}">
                <a16:creationId xmlns:a16="http://schemas.microsoft.com/office/drawing/2014/main" id="{C146E6B3-D45A-4756-AA37-F17BF789C189}"/>
              </a:ext>
            </a:extLst>
          </p:cNvPr>
          <p:cNvGraphicFramePr/>
          <p:nvPr>
            <p:extLst>
              <p:ext uri="{D42A27DB-BD31-4B8C-83A1-F6EECF244321}">
                <p14:modId xmlns:p14="http://schemas.microsoft.com/office/powerpoint/2010/main" val="215686634"/>
              </p:ext>
            </p:extLst>
          </p:nvPr>
        </p:nvGraphicFramePr>
        <p:xfrm>
          <a:off x="152400" y="3429000"/>
          <a:ext cx="86106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ECE0B93-B597-4FAF-9E4B-DF8BB28B81C1}"/>
              </a:ext>
            </a:extLst>
          </p:cNvPr>
          <p:cNvSpPr txBox="1"/>
          <p:nvPr/>
        </p:nvSpPr>
        <p:spPr>
          <a:xfrm>
            <a:off x="457200" y="685800"/>
            <a:ext cx="8153400" cy="2862322"/>
          </a:xfrm>
          <a:prstGeom prst="rect">
            <a:avLst/>
          </a:prstGeom>
          <a:noFill/>
        </p:spPr>
        <p:txBody>
          <a:bodyPr wrap="square" rtlCol="0">
            <a:spAutoFit/>
          </a:bodyPr>
          <a:lstStyle/>
          <a:p>
            <a:pPr algn="just"/>
            <a:r>
              <a:rPr lang="en-US" i="1" dirty="0"/>
              <a:t>Few and non-precise annotations:</a:t>
            </a:r>
          </a:p>
          <a:p>
            <a:pPr algn="just"/>
            <a:r>
              <a:rPr lang="en-US" dirty="0"/>
              <a:t>	</a:t>
            </a:r>
            <a:r>
              <a:rPr lang="en-US" b="1" dirty="0"/>
              <a:t>Feature-based methods, semi-supervised or unsupervised learning methods.</a:t>
            </a:r>
          </a:p>
          <a:p>
            <a:pPr algn="just"/>
            <a:r>
              <a:rPr lang="en-US" i="1" dirty="0"/>
              <a:t>Many and precise annotations:</a:t>
            </a:r>
          </a:p>
          <a:p>
            <a:pPr algn="just"/>
            <a:r>
              <a:rPr lang="en-US" dirty="0"/>
              <a:t>	</a:t>
            </a:r>
            <a:r>
              <a:rPr lang="en-US" b="1" dirty="0"/>
              <a:t>Neural Network</a:t>
            </a:r>
          </a:p>
          <a:p>
            <a:pPr algn="just"/>
            <a:endParaRPr lang="en-US" i="1" dirty="0"/>
          </a:p>
          <a:p>
            <a:pPr algn="just"/>
            <a:r>
              <a:rPr lang="en-US" i="1" dirty="0"/>
              <a:t>Good suggestion:</a:t>
            </a:r>
          </a:p>
          <a:p>
            <a:pPr algn="just"/>
            <a:r>
              <a:rPr lang="en-US" b="1" dirty="0"/>
              <a:t>Finding the best practices which have won the competitions, then deciding about the next move. Since there are datasets similar to us but with complete annotations, one approach could be combining them with our current dataset and train, develop and evaluate on combination.</a:t>
            </a:r>
          </a:p>
        </p:txBody>
      </p:sp>
    </p:spTree>
    <p:extLst>
      <p:ext uri="{BB962C8B-B14F-4D97-AF65-F5344CB8AC3E}">
        <p14:creationId xmlns:p14="http://schemas.microsoft.com/office/powerpoint/2010/main" val="17287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barn(inVertical)">
                                      <p:cBhvr>
                                        <p:cTn id="21" dur="500"/>
                                        <p:tgtEl>
                                          <p:spTgt spid="5">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barn(inVertical)">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Q &amp; A</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endParaRPr lang="en-US" sz="18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50372" y="647701"/>
            <a:ext cx="8675914" cy="572248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indent="-182558">
              <a:spcBef>
                <a:spcPts val="0"/>
              </a:spcBef>
              <a:spcAft>
                <a:spcPts val="1200"/>
              </a:spcAft>
              <a:buFont typeface="Arial" charset="0"/>
              <a:buChar char="•"/>
            </a:pPr>
            <a:endParaRPr lang="en-US" sz="1800" b="1" dirty="0">
              <a:latin typeface="Arial" charset="0"/>
              <a:cs typeface="Arial" charset="0"/>
            </a:endParaRPr>
          </a:p>
          <a:p>
            <a:pPr marL="182558" indent="-182558">
              <a:spcBef>
                <a:spcPts val="0"/>
              </a:spcBef>
              <a:spcAft>
                <a:spcPts val="1200"/>
              </a:spcAft>
              <a:buFont typeface="Arial" charset="0"/>
              <a:buChar char="•"/>
            </a:pPr>
            <a:endParaRPr lang="en-US" sz="1800" b="1" dirty="0">
              <a:latin typeface="Arial" charset="0"/>
              <a:cs typeface="Arial" charset="0"/>
            </a:endParaRPr>
          </a:p>
          <a:p>
            <a:pPr marL="182558" indent="-182558">
              <a:spcBef>
                <a:spcPts val="0"/>
              </a:spcBef>
              <a:spcAft>
                <a:spcPts val="1200"/>
              </a:spcAft>
              <a:buFont typeface="Arial" charset="0"/>
              <a:buChar char="•"/>
            </a:pPr>
            <a:endParaRPr lang="en-US" sz="1800" b="1" dirty="0">
              <a:latin typeface="Arial" charset="0"/>
              <a:cs typeface="Arial" charset="0"/>
            </a:endParaRPr>
          </a:p>
          <a:p>
            <a:pPr>
              <a:spcBef>
                <a:spcPts val="0"/>
              </a:spcBef>
            </a:pPr>
            <a:endParaRPr lang="en-US" sz="20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F4B7A10-6F6D-4275-91EC-A0918EC9FE39}"/>
              </a:ext>
            </a:extLst>
          </p:cNvPr>
          <p:cNvSpPr/>
          <p:nvPr/>
        </p:nvSpPr>
        <p:spPr>
          <a:xfrm>
            <a:off x="2884519" y="2967335"/>
            <a:ext cx="337496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p>
        </p:txBody>
      </p:sp>
    </p:spTree>
    <p:extLst>
      <p:ext uri="{BB962C8B-B14F-4D97-AF65-F5344CB8AC3E}">
        <p14:creationId xmlns:p14="http://schemas.microsoft.com/office/powerpoint/2010/main" val="1163134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13898D-34D5-4C48-B5E7-9448E30A2296}"/>
              </a:ext>
            </a:extLst>
          </p:cNvPr>
          <p:cNvSpPr txBox="1"/>
          <p:nvPr/>
        </p:nvSpPr>
        <p:spPr>
          <a:xfrm>
            <a:off x="6019800" y="1905000"/>
            <a:ext cx="2514600" cy="461665"/>
          </a:xfrm>
          <a:prstGeom prst="rect">
            <a:avLst/>
          </a:prstGeom>
          <a:noFill/>
        </p:spPr>
        <p:txBody>
          <a:bodyPr wrap="square" rtlCol="0">
            <a:spAutoFit/>
          </a:bodyPr>
          <a:lstStyle/>
          <a:p>
            <a:pPr algn="ctr"/>
            <a:r>
              <a:rPr lang="en-US" sz="1200" dirty="0"/>
              <a:t>A convex polygon on the left side, non-convex on the right side.</a:t>
            </a:r>
          </a:p>
        </p:txBody>
      </p:sp>
      <p:sp>
        <p:nvSpPr>
          <p:cNvPr id="2" name="Title 1"/>
          <p:cNvSpPr>
            <a:spLocks noGrp="1"/>
          </p:cNvSpPr>
          <p:nvPr>
            <p:ph type="title"/>
          </p:nvPr>
        </p:nvSpPr>
        <p:spPr/>
        <p:txBody>
          <a:bodyPr vert="horz" wrap="none" lIns="228600" tIns="91440" rIns="0" bIns="0" rtlCol="0" anchor="ctr" anchorCtr="0">
            <a:noAutofit/>
          </a:bodyPr>
          <a:lstStyle/>
          <a:p>
            <a:r>
              <a:rPr lang="en-US" dirty="0"/>
              <a:t>Appendix 1: Convex Hull</a:t>
            </a: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50372" y="495301"/>
            <a:ext cx="8675914" cy="876299"/>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US" sz="1600" b="1" dirty="0">
                <a:latin typeface="Arial" charset="0"/>
                <a:cs typeface="Arial" charset="0"/>
              </a:rPr>
              <a:t>The convex hull of a set of points is defined as the smallest convex polygon, that encloses all of the points in the set. Convex means that the polygon has no corner that is bent inwards.</a:t>
            </a:r>
          </a:p>
        </p:txBody>
      </p:sp>
      <p:pic>
        <p:nvPicPr>
          <p:cNvPr id="5122" name="Picture 2">
            <a:extLst>
              <a:ext uri="{FF2B5EF4-FFF2-40B4-BE49-F238E27FC236}">
                <a16:creationId xmlns:a16="http://schemas.microsoft.com/office/drawing/2014/main" id="{ECB84959-A781-4BD1-A2FC-F5C76D08F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75360"/>
            <a:ext cx="2158128" cy="1005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219877-A0FA-4315-802F-CCB94B4E83DF}"/>
              </a:ext>
            </a:extLst>
          </p:cNvPr>
          <p:cNvSpPr txBox="1"/>
          <p:nvPr/>
        </p:nvSpPr>
        <p:spPr>
          <a:xfrm>
            <a:off x="152400" y="1208782"/>
            <a:ext cx="5882640" cy="1077218"/>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To find the convex hull of a set of points, we can use an algorithm called the Gift Wrapping. Using this algorithm, we can find the subset of points that lie on the convex hull.</a:t>
            </a:r>
          </a:p>
        </p:txBody>
      </p:sp>
      <p:pic>
        <p:nvPicPr>
          <p:cNvPr id="5124" name="Picture 4">
            <a:extLst>
              <a:ext uri="{FF2B5EF4-FFF2-40B4-BE49-F238E27FC236}">
                <a16:creationId xmlns:a16="http://schemas.microsoft.com/office/drawing/2014/main" id="{C1F3DF9C-BD40-4151-A931-69A4F847D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81200"/>
            <a:ext cx="1828800" cy="14369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2B2E32-BC59-47B8-B099-180DE86B8642}"/>
              </a:ext>
            </a:extLst>
          </p:cNvPr>
          <p:cNvSpPr txBox="1"/>
          <p:nvPr/>
        </p:nvSpPr>
        <p:spPr>
          <a:xfrm>
            <a:off x="2286000" y="3352800"/>
            <a:ext cx="3032760" cy="523220"/>
          </a:xfrm>
          <a:prstGeom prst="rect">
            <a:avLst/>
          </a:prstGeom>
          <a:noFill/>
        </p:spPr>
        <p:txBody>
          <a:bodyPr wrap="square" rtlCol="0">
            <a:spAutoFit/>
          </a:bodyPr>
          <a:lstStyle/>
          <a:p>
            <a:pPr algn="ctr"/>
            <a:r>
              <a:rPr lang="en-US" sz="1400" dirty="0"/>
              <a:t>A useful way to think about the convex hull is the rubber band analogy.</a:t>
            </a:r>
          </a:p>
        </p:txBody>
      </p:sp>
      <p:pic>
        <p:nvPicPr>
          <p:cNvPr id="5126" name="Picture 6">
            <a:extLst>
              <a:ext uri="{FF2B5EF4-FFF2-40B4-BE49-F238E27FC236}">
                <a16:creationId xmlns:a16="http://schemas.microsoft.com/office/drawing/2014/main" id="{0BB24312-3C51-4F3F-B74A-64AD907C1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120" y="2514600"/>
            <a:ext cx="3383280" cy="33832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9B7EA1-109D-4532-9988-D8320926068D}"/>
              </a:ext>
            </a:extLst>
          </p:cNvPr>
          <p:cNvSpPr txBox="1"/>
          <p:nvPr/>
        </p:nvSpPr>
        <p:spPr>
          <a:xfrm>
            <a:off x="228600" y="3886200"/>
            <a:ext cx="5257800" cy="1754326"/>
          </a:xfrm>
          <a:prstGeom prst="rect">
            <a:avLst/>
          </a:prstGeom>
          <a:noFill/>
        </p:spPr>
        <p:txBody>
          <a:bodyPr wrap="square" rtlCol="0">
            <a:spAutoFit/>
          </a:bodyPr>
          <a:lstStyle/>
          <a:p>
            <a:pPr marL="342900" indent="-342900">
              <a:buAutoNum type="arabicPeriod"/>
            </a:pPr>
            <a:r>
              <a:rPr lang="en-US" dirty="0"/>
              <a:t>Begins with </a:t>
            </a:r>
            <a:r>
              <a:rPr lang="en-US" dirty="0" err="1"/>
              <a:t>i</a:t>
            </a:r>
            <a:r>
              <a:rPr lang="en-US" dirty="0"/>
              <a:t>=0 and a point p</a:t>
            </a:r>
            <a:r>
              <a:rPr lang="en-US" baseline="-25000" dirty="0"/>
              <a:t>0</a:t>
            </a:r>
            <a:r>
              <a:rPr lang="en-US" dirty="0"/>
              <a:t> known to be on the convex hull.</a:t>
            </a:r>
          </a:p>
          <a:p>
            <a:pPr marL="342900" indent="-342900">
              <a:buAutoNum type="arabicPeriod"/>
            </a:pPr>
            <a:r>
              <a:rPr lang="en-US" dirty="0"/>
              <a:t>Select the point </a:t>
            </a:r>
            <a:r>
              <a:rPr lang="en-US" i="1" dirty="0"/>
              <a:t>p</a:t>
            </a:r>
            <a:r>
              <a:rPr lang="en-US" i="1" baseline="-25000" dirty="0"/>
              <a:t>i+1</a:t>
            </a:r>
            <a:r>
              <a:rPr lang="en-US" dirty="0"/>
              <a:t> such that all points are to the right of the line </a:t>
            </a:r>
            <a:r>
              <a:rPr lang="en-US" i="1" dirty="0"/>
              <a:t>p</a:t>
            </a:r>
            <a:r>
              <a:rPr lang="en-US" i="1" baseline="-25000" dirty="0"/>
              <a:t>i</a:t>
            </a:r>
            <a:r>
              <a:rPr lang="en-US" i="1" dirty="0"/>
              <a:t> p</a:t>
            </a:r>
            <a:r>
              <a:rPr lang="en-US" i="1" baseline="-25000" dirty="0"/>
              <a:t>i+1 </a:t>
            </a:r>
            <a:r>
              <a:rPr lang="en-US" i="1" dirty="0"/>
              <a:t> and be a convex angle.</a:t>
            </a:r>
            <a:endParaRPr lang="en-US" i="1" baseline="-25000" dirty="0"/>
          </a:p>
          <a:p>
            <a:pPr marL="342900" indent="-342900">
              <a:buAutoNum type="arabicPeriod"/>
            </a:pPr>
            <a:r>
              <a:rPr lang="en-US" dirty="0"/>
              <a:t>Repeating with until one reaches </a:t>
            </a:r>
            <a:r>
              <a:rPr lang="en-US" dirty="0" err="1"/>
              <a:t>p</a:t>
            </a:r>
            <a:r>
              <a:rPr lang="en-US" baseline="-25000" dirty="0" err="1"/>
              <a:t>h</a:t>
            </a:r>
            <a:r>
              <a:rPr lang="en-US" dirty="0"/>
              <a:t>=p</a:t>
            </a:r>
            <a:r>
              <a:rPr lang="en-US" baseline="-25000" dirty="0"/>
              <a:t>0</a:t>
            </a:r>
            <a:r>
              <a:rPr lang="en-US" dirty="0"/>
              <a:t> again yields the convex hull in h steps.</a:t>
            </a:r>
          </a:p>
        </p:txBody>
      </p:sp>
      <p:sp>
        <p:nvSpPr>
          <p:cNvPr id="11" name="TextBox 10">
            <a:extLst>
              <a:ext uri="{FF2B5EF4-FFF2-40B4-BE49-F238E27FC236}">
                <a16:creationId xmlns:a16="http://schemas.microsoft.com/office/drawing/2014/main" id="{AB910923-1C7B-4096-B61F-3CB432EF6CD7}"/>
              </a:ext>
            </a:extLst>
          </p:cNvPr>
          <p:cNvSpPr txBox="1"/>
          <p:nvPr/>
        </p:nvSpPr>
        <p:spPr>
          <a:xfrm>
            <a:off x="250372" y="2362200"/>
            <a:ext cx="2340428" cy="738664"/>
          </a:xfrm>
          <a:prstGeom prst="rect">
            <a:avLst/>
          </a:prstGeom>
          <a:noFill/>
        </p:spPr>
        <p:txBody>
          <a:bodyPr wrap="square" rtlCol="0">
            <a:spAutoFit/>
          </a:bodyPr>
          <a:lstStyle/>
          <a:p>
            <a:r>
              <a:rPr lang="en-US" dirty="0"/>
              <a:t>Time Complexity:</a:t>
            </a:r>
          </a:p>
          <a:p>
            <a:pPr algn="ctr"/>
            <a:r>
              <a:rPr lang="en-US" dirty="0"/>
              <a:t> </a:t>
            </a:r>
            <a:r>
              <a:rPr lang="en-US" sz="2400" u="sng" dirty="0"/>
              <a:t>O</a:t>
            </a:r>
            <a:r>
              <a:rPr lang="en-US" sz="2400" dirty="0"/>
              <a:t>(</a:t>
            </a:r>
            <a:r>
              <a:rPr lang="en-US" sz="2400" dirty="0" err="1"/>
              <a:t>nh</a:t>
            </a:r>
            <a:r>
              <a:rPr lang="en-US" sz="2400" dirty="0"/>
              <a:t>)</a:t>
            </a:r>
            <a:endParaRPr lang="en-US" dirty="0"/>
          </a:p>
        </p:txBody>
      </p:sp>
      <p:sp>
        <p:nvSpPr>
          <p:cNvPr id="12" name="TextBox 11">
            <a:extLst>
              <a:ext uri="{FF2B5EF4-FFF2-40B4-BE49-F238E27FC236}">
                <a16:creationId xmlns:a16="http://schemas.microsoft.com/office/drawing/2014/main" id="{9D9E422D-D68D-4557-88D9-697B67C23497}"/>
              </a:ext>
            </a:extLst>
          </p:cNvPr>
          <p:cNvSpPr txBox="1"/>
          <p:nvPr/>
        </p:nvSpPr>
        <p:spPr>
          <a:xfrm>
            <a:off x="228600" y="5715000"/>
            <a:ext cx="8686800"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hlinkClick r:id="rId6"/>
              </a:rPr>
              <a:t>https://medium.com/@pascal.sommer.ch/a-gentle-introduction-to-the-convex-hull-problem62dfcabee90c#:~:text=What%20is%20the%20convex%20hull,convex%20on%20the%20right%20side</a:t>
            </a:r>
            <a:r>
              <a:rPr lang="en-US" sz="1200" dirty="0"/>
              <a:t>. </a:t>
            </a:r>
          </a:p>
          <a:p>
            <a:pPr marL="171450" indent="-171450">
              <a:buFont typeface="Arial" panose="020B0604020202020204" pitchFamily="34" charset="0"/>
              <a:buChar char="•"/>
            </a:pPr>
            <a:r>
              <a:rPr lang="en-US" sz="1200" dirty="0">
                <a:hlinkClick r:id="rId7"/>
              </a:rPr>
              <a:t>https://en.wikipedia.org/wiki/Convex_hull_algorithms</a:t>
            </a:r>
            <a:endParaRPr lang="en-US" sz="1200" dirty="0"/>
          </a:p>
        </p:txBody>
      </p:sp>
    </p:spTree>
    <p:extLst>
      <p:ext uri="{BB962C8B-B14F-4D97-AF65-F5344CB8AC3E}">
        <p14:creationId xmlns:p14="http://schemas.microsoft.com/office/powerpoint/2010/main" val="2260085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Appendix 2: Segmentation Methods</a:t>
            </a: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50372" y="525917"/>
            <a:ext cx="8675914" cy="602728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indent="-182558">
              <a:lnSpc>
                <a:spcPct val="150000"/>
              </a:lnSpc>
              <a:spcBef>
                <a:spcPts val="0"/>
              </a:spcBef>
              <a:spcAft>
                <a:spcPts val="1200"/>
              </a:spcAft>
              <a:buFont typeface="Arial" charset="0"/>
              <a:buChar char="•"/>
            </a:pPr>
            <a:r>
              <a:rPr lang="en-US" sz="1800" b="1" dirty="0">
                <a:latin typeface="Arial" charset="0"/>
                <a:cs typeface="Arial" charset="0"/>
              </a:rPr>
              <a:t>Watershed segmentation:</a:t>
            </a:r>
          </a:p>
          <a:p>
            <a:pPr marL="582608" lvl="1" indent="-182558">
              <a:lnSpc>
                <a:spcPct val="150000"/>
              </a:lnSpc>
              <a:spcBef>
                <a:spcPts val="0"/>
              </a:spcBef>
              <a:spcAft>
                <a:spcPts val="1200"/>
              </a:spcAft>
              <a:buFont typeface="Arial" charset="0"/>
              <a:buChar char="•"/>
            </a:pPr>
            <a:r>
              <a:rPr lang="en-US" sz="1400" b="1" dirty="0">
                <a:latin typeface="Arial" charset="0"/>
                <a:cs typeface="Arial" charset="0"/>
              </a:rPr>
              <a:t>Needs initial seed around the region. If the object position can be estimated before segmentation, it can work efficiently.</a:t>
            </a:r>
          </a:p>
          <a:p>
            <a:pPr marL="182558" indent="-182558">
              <a:lnSpc>
                <a:spcPct val="150000"/>
              </a:lnSpc>
              <a:spcBef>
                <a:spcPts val="0"/>
              </a:spcBef>
              <a:spcAft>
                <a:spcPts val="1200"/>
              </a:spcAft>
              <a:buFont typeface="Arial" charset="0"/>
              <a:buChar char="•"/>
            </a:pPr>
            <a:r>
              <a:rPr lang="en-US" sz="1800" b="1" dirty="0" err="1">
                <a:latin typeface="Arial" charset="0"/>
                <a:cs typeface="Arial" charset="0"/>
              </a:rPr>
              <a:t>Quickshift</a:t>
            </a:r>
            <a:r>
              <a:rPr lang="en-US" sz="1800" b="1" dirty="0">
                <a:latin typeface="Arial" charset="0"/>
                <a:cs typeface="Arial" charset="0"/>
              </a:rPr>
              <a:t> segmentation:</a:t>
            </a:r>
          </a:p>
          <a:p>
            <a:pPr marL="582608" lvl="1" indent="-182558">
              <a:lnSpc>
                <a:spcPct val="150000"/>
              </a:lnSpc>
              <a:spcBef>
                <a:spcPts val="0"/>
              </a:spcBef>
              <a:spcAft>
                <a:spcPts val="1200"/>
              </a:spcAft>
              <a:buFont typeface="Arial" charset="0"/>
              <a:buChar char="•"/>
            </a:pPr>
            <a:r>
              <a:rPr lang="en-US" sz="1400" b="1" dirty="0">
                <a:latin typeface="Arial" charset="0"/>
                <a:cs typeface="Arial" charset="0"/>
              </a:rPr>
              <a:t>As an extension to Mean-Shift algorithm, it approximates kernelized mean-shift and belongs to the family of local mode-seeking algorithms. It is applied to the 5D space consisting of color information and image location.</a:t>
            </a:r>
          </a:p>
          <a:p>
            <a:pPr marL="182558" indent="-182558">
              <a:lnSpc>
                <a:spcPct val="150000"/>
              </a:lnSpc>
              <a:spcBef>
                <a:spcPts val="0"/>
              </a:spcBef>
              <a:spcAft>
                <a:spcPts val="1200"/>
              </a:spcAft>
              <a:buFont typeface="Arial" charset="0"/>
              <a:buChar char="•"/>
            </a:pPr>
            <a:r>
              <a:rPr lang="en-US" sz="1800" b="1" dirty="0" err="1">
                <a:latin typeface="Arial" charset="0"/>
                <a:cs typeface="Arial" charset="0"/>
              </a:rPr>
              <a:t>Slic</a:t>
            </a:r>
            <a:r>
              <a:rPr lang="en-US" sz="1800" b="1" dirty="0">
                <a:latin typeface="Arial" charset="0"/>
                <a:cs typeface="Arial" charset="0"/>
              </a:rPr>
              <a:t> segmentation:</a:t>
            </a:r>
          </a:p>
          <a:p>
            <a:pPr marL="582608" lvl="1" indent="-182558">
              <a:lnSpc>
                <a:spcPct val="150000"/>
              </a:lnSpc>
              <a:spcBef>
                <a:spcPts val="0"/>
              </a:spcBef>
              <a:spcAft>
                <a:spcPts val="1200"/>
              </a:spcAft>
              <a:buFont typeface="Arial" charset="0"/>
              <a:buChar char="•"/>
            </a:pPr>
            <a:r>
              <a:rPr lang="en-US" sz="1400" b="1" dirty="0">
                <a:latin typeface="Arial" charset="0"/>
                <a:cs typeface="Arial" charset="0"/>
              </a:rPr>
              <a:t>This algorithm simply performs K-means in the 5d space of color information and image location and is therefore closely related to </a:t>
            </a:r>
            <a:r>
              <a:rPr lang="en-US" sz="1400" b="1" dirty="0" err="1">
                <a:latin typeface="Arial" charset="0"/>
                <a:cs typeface="Arial" charset="0"/>
              </a:rPr>
              <a:t>quickshift</a:t>
            </a:r>
            <a:r>
              <a:rPr lang="en-US" sz="1400" b="1" dirty="0">
                <a:latin typeface="Arial" charset="0"/>
                <a:cs typeface="Arial" charset="0"/>
              </a:rPr>
              <a:t>. As the clustering method is simpler, it is very efficient.</a:t>
            </a:r>
          </a:p>
          <a:p>
            <a:pPr marL="182558" indent="-182558">
              <a:lnSpc>
                <a:spcPct val="150000"/>
              </a:lnSpc>
              <a:spcBef>
                <a:spcPts val="0"/>
              </a:spcBef>
              <a:spcAft>
                <a:spcPts val="1200"/>
              </a:spcAft>
              <a:buFont typeface="Arial" charset="0"/>
              <a:buChar char="•"/>
            </a:pPr>
            <a:r>
              <a:rPr lang="en-US" sz="1800" b="1" dirty="0" err="1">
                <a:latin typeface="Arial" charset="0"/>
                <a:cs typeface="Arial" charset="0"/>
              </a:rPr>
              <a:t>Felzenszwalb</a:t>
            </a:r>
            <a:r>
              <a:rPr lang="en-US" sz="1800" b="1" dirty="0">
                <a:latin typeface="Arial" charset="0"/>
                <a:cs typeface="Arial" charset="0"/>
              </a:rPr>
              <a:t> segmentation:</a:t>
            </a:r>
          </a:p>
          <a:p>
            <a:pPr marL="582608" lvl="1" indent="-182558">
              <a:lnSpc>
                <a:spcPct val="150000"/>
              </a:lnSpc>
              <a:spcBef>
                <a:spcPts val="0"/>
              </a:spcBef>
              <a:spcAft>
                <a:spcPts val="1200"/>
              </a:spcAft>
              <a:buFont typeface="Arial" charset="0"/>
              <a:buChar char="•"/>
            </a:pPr>
            <a:r>
              <a:rPr lang="en-US" sz="1400" b="1" dirty="0">
                <a:latin typeface="Arial" charset="0"/>
                <a:cs typeface="Arial" charset="0"/>
              </a:rPr>
              <a:t>Nearest neighbor graph theory in mathematics is used to implement this method by </a:t>
            </a:r>
            <a:r>
              <a:rPr lang="en-US" sz="1400" b="1" dirty="0" err="1">
                <a:latin typeface="Arial" charset="0"/>
                <a:cs typeface="Arial" charset="0"/>
              </a:rPr>
              <a:t>Felzenszwalb</a:t>
            </a:r>
            <a:r>
              <a:rPr lang="en-US" sz="1400" b="1" dirty="0">
                <a:latin typeface="Arial" charset="0"/>
                <a:cs typeface="Arial" charset="0"/>
              </a:rPr>
              <a:t>. With some modification to the original pruning method, it runs fast and efficient.</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47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References (1 of 2)</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endParaRPr lang="en-US" sz="18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50372" y="647701"/>
            <a:ext cx="8675914" cy="572248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indent="-182558">
              <a:spcBef>
                <a:spcPts val="0"/>
              </a:spcBef>
              <a:spcAft>
                <a:spcPts val="1200"/>
              </a:spcAft>
              <a:buFont typeface="Arial" charset="0"/>
              <a:buChar char="•"/>
            </a:pPr>
            <a:endParaRPr lang="en-US" sz="1800" b="1" dirty="0">
              <a:latin typeface="Arial" charset="0"/>
              <a:cs typeface="Arial" charset="0"/>
            </a:endParaRPr>
          </a:p>
          <a:p>
            <a:pPr marL="182558" indent="-182558">
              <a:spcBef>
                <a:spcPts val="0"/>
              </a:spcBef>
              <a:spcAft>
                <a:spcPts val="1200"/>
              </a:spcAft>
              <a:buFont typeface="Arial" charset="0"/>
              <a:buChar char="•"/>
            </a:pPr>
            <a:endParaRPr lang="en-US" sz="1800" b="1" dirty="0">
              <a:latin typeface="Arial" charset="0"/>
              <a:cs typeface="Arial" charset="0"/>
            </a:endParaRPr>
          </a:p>
          <a:p>
            <a:pPr marL="182558" indent="-182558">
              <a:spcBef>
                <a:spcPts val="0"/>
              </a:spcBef>
              <a:spcAft>
                <a:spcPts val="1200"/>
              </a:spcAft>
              <a:buFont typeface="Arial" charset="0"/>
              <a:buChar char="•"/>
            </a:pPr>
            <a:endParaRPr lang="en-US" sz="1800" b="1" dirty="0">
              <a:latin typeface="Arial" charset="0"/>
              <a:cs typeface="Arial" charset="0"/>
            </a:endParaRPr>
          </a:p>
          <a:p>
            <a:pPr>
              <a:spcBef>
                <a:spcPts val="0"/>
              </a:spcBef>
            </a:pPr>
            <a:endParaRPr lang="en-US" sz="20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1707E6FC-8A80-41E5-932C-F43D3D4CABDE}"/>
              </a:ext>
            </a:extLst>
          </p:cNvPr>
          <p:cNvSpPr txBox="1">
            <a:spLocks/>
          </p:cNvSpPr>
          <p:nvPr/>
        </p:nvSpPr>
        <p:spPr>
          <a:xfrm>
            <a:off x="250372" y="622623"/>
            <a:ext cx="8675914" cy="572248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US" sz="1400" dirty="0"/>
              <a:t>[1]	M. </a:t>
            </a:r>
            <a:r>
              <a:rPr lang="en-US" sz="1400" dirty="0" err="1"/>
              <a:t>Veta</a:t>
            </a:r>
            <a:r>
              <a:rPr lang="en-US" sz="1400" dirty="0"/>
              <a:t>, J. P. W. </a:t>
            </a:r>
            <a:r>
              <a:rPr lang="en-US" sz="1400" dirty="0" err="1"/>
              <a:t>Pluim</a:t>
            </a:r>
            <a:r>
              <a:rPr lang="en-US" sz="1400" dirty="0"/>
              <a:t>, P. J. Van </a:t>
            </a:r>
            <a:r>
              <a:rPr lang="en-US" sz="1400" dirty="0" err="1"/>
              <a:t>Diest</a:t>
            </a:r>
            <a:r>
              <a:rPr lang="en-US" sz="1400" dirty="0"/>
              <a:t>, and M. A. </a:t>
            </a:r>
            <a:r>
              <a:rPr lang="en-US" sz="1400" dirty="0" err="1"/>
              <a:t>Viergever</a:t>
            </a:r>
            <a:r>
              <a:rPr lang="en-US" sz="1400" dirty="0"/>
              <a:t>, “Breast cancer histopathology image analysis: A review,” </a:t>
            </a:r>
            <a:r>
              <a:rPr lang="en-US" sz="1400" i="1" dirty="0"/>
              <a:t>IEEE Trans. Biomed. Eng.</a:t>
            </a:r>
            <a:r>
              <a:rPr lang="en-US" sz="1400" dirty="0"/>
              <a:t>, vol. 61, no. 5, pp. 1400–1411, 2014, </a:t>
            </a:r>
            <a:r>
              <a:rPr lang="en-US" sz="1400" dirty="0" err="1"/>
              <a:t>doi</a:t>
            </a:r>
            <a:r>
              <a:rPr lang="en-US" sz="1400" dirty="0"/>
              <a:t>: 10.1109/TBME.2014.2303852.</a:t>
            </a:r>
          </a:p>
          <a:p>
            <a:pPr marL="0" indent="0">
              <a:spcBef>
                <a:spcPts val="0"/>
              </a:spcBef>
              <a:spcAft>
                <a:spcPts val="1200"/>
              </a:spcAft>
              <a:buNone/>
            </a:pPr>
            <a:r>
              <a:rPr lang="en-US" sz="1400" dirty="0"/>
              <a:t>[2]	M. N. </a:t>
            </a:r>
            <a:r>
              <a:rPr lang="en-US" sz="1400" dirty="0" err="1"/>
              <a:t>Gurcan</a:t>
            </a:r>
            <a:r>
              <a:rPr lang="en-US" sz="1400" dirty="0"/>
              <a:t>, L. E. </a:t>
            </a:r>
            <a:r>
              <a:rPr lang="en-US" sz="1400" dirty="0" err="1"/>
              <a:t>Boucheron</a:t>
            </a:r>
            <a:r>
              <a:rPr lang="en-US" sz="1400" dirty="0"/>
              <a:t>, A. Can, A. </a:t>
            </a:r>
            <a:r>
              <a:rPr lang="en-US" sz="1400" dirty="0" err="1"/>
              <a:t>Madabhushi</a:t>
            </a:r>
            <a:r>
              <a:rPr lang="en-US" sz="1400" dirty="0"/>
              <a:t>, N. M. Rajpoot, and B. </a:t>
            </a:r>
            <a:r>
              <a:rPr lang="en-US" sz="1400" dirty="0" err="1"/>
              <a:t>Yener</a:t>
            </a:r>
            <a:r>
              <a:rPr lang="en-US" sz="1400" dirty="0"/>
              <a:t>, “Histopathological Image Analysis: A Review,” </a:t>
            </a:r>
            <a:r>
              <a:rPr lang="en-US" sz="1400" i="1" dirty="0"/>
              <a:t>IEEE Rev. Biomed. Eng.</a:t>
            </a:r>
            <a:r>
              <a:rPr lang="en-US" sz="1400" dirty="0"/>
              <a:t>, vol. 2, pp. 147–171, 2009, </a:t>
            </a:r>
            <a:r>
              <a:rPr lang="en-US" sz="1400" dirty="0" err="1"/>
              <a:t>doi</a:t>
            </a:r>
            <a:r>
              <a:rPr lang="en-US" sz="1400" dirty="0"/>
              <a:t>: 10.1109/RBME.2009.2034865.</a:t>
            </a:r>
          </a:p>
          <a:p>
            <a:pPr marL="0" indent="0">
              <a:spcBef>
                <a:spcPts val="0"/>
              </a:spcBef>
              <a:spcAft>
                <a:spcPts val="1200"/>
              </a:spcAft>
              <a:buNone/>
            </a:pPr>
            <a:r>
              <a:rPr lang="en-US" sz="1400" dirty="0"/>
              <a:t>[3]	M. </a:t>
            </a:r>
            <a:r>
              <a:rPr lang="en-US" sz="1400" dirty="0" err="1"/>
              <a:t>Skacel</a:t>
            </a:r>
            <a:r>
              <a:rPr lang="en-US" sz="1400" dirty="0"/>
              <a:t>, B. </a:t>
            </a:r>
            <a:r>
              <a:rPr lang="en-US" sz="1400" dirty="0" err="1"/>
              <a:t>Skilton</a:t>
            </a:r>
            <a:r>
              <a:rPr lang="en-US" sz="1400" dirty="0"/>
              <a:t>, J. D. </a:t>
            </a:r>
            <a:r>
              <a:rPr lang="en-US" sz="1400" dirty="0" err="1"/>
              <a:t>Pettay</a:t>
            </a:r>
            <a:r>
              <a:rPr lang="en-US" sz="1400" dirty="0"/>
              <a:t>, and R. R. Tubbs, “Tissue microarrays: A powerful tool for high-throughput analysis of clinical specimens: A review of the method with validation data,” </a:t>
            </a:r>
            <a:r>
              <a:rPr lang="en-US" sz="1400" i="1" dirty="0"/>
              <a:t>Appl. </a:t>
            </a:r>
            <a:r>
              <a:rPr lang="en-US" sz="1400" i="1" dirty="0" err="1"/>
              <a:t>Immunohistochem</a:t>
            </a:r>
            <a:r>
              <a:rPr lang="en-US" sz="1400" i="1" dirty="0"/>
              <a:t>. Mol. </a:t>
            </a:r>
            <a:r>
              <a:rPr lang="en-US" sz="1400" i="1" dirty="0" err="1"/>
              <a:t>Morphol</a:t>
            </a:r>
            <a:r>
              <a:rPr lang="en-US" sz="1400" i="1" dirty="0"/>
              <a:t>.</a:t>
            </a:r>
            <a:r>
              <a:rPr lang="en-US" sz="1400" dirty="0"/>
              <a:t>, vol. 10, no. 1, pp. 1–6, 2002, </a:t>
            </a:r>
            <a:r>
              <a:rPr lang="en-US" sz="1400" dirty="0" err="1"/>
              <a:t>doi</a:t>
            </a:r>
            <a:r>
              <a:rPr lang="en-US" sz="1400" dirty="0"/>
              <a:t>: 10.1097/00022744-200203000-00001.</a:t>
            </a:r>
          </a:p>
          <a:p>
            <a:pPr marL="0" indent="0">
              <a:spcBef>
                <a:spcPts val="0"/>
              </a:spcBef>
              <a:spcAft>
                <a:spcPts val="1200"/>
              </a:spcAft>
              <a:buNone/>
            </a:pPr>
            <a:r>
              <a:rPr lang="en-US" sz="1400" dirty="0"/>
              <a:t>[4]	E. </a:t>
            </a:r>
            <a:r>
              <a:rPr lang="en-US" sz="1400" dirty="0" err="1"/>
              <a:t>Rexhepaj</a:t>
            </a:r>
            <a:r>
              <a:rPr lang="en-US" sz="1400" dirty="0"/>
              <a:t> </a:t>
            </a:r>
            <a:r>
              <a:rPr lang="en-US" sz="1400" i="1" dirty="0"/>
              <a:t>et al.</a:t>
            </a:r>
            <a:r>
              <a:rPr lang="en-US" sz="1400" dirty="0"/>
              <a:t>, “Novel image analysis approach for quantifying expression of nuclear proteins assessed by immunohistochemistry: Application to measurement of </a:t>
            </a:r>
            <a:r>
              <a:rPr lang="en-US" sz="1400" dirty="0" err="1"/>
              <a:t>oestrogen</a:t>
            </a:r>
            <a:r>
              <a:rPr lang="en-US" sz="1400" dirty="0"/>
              <a:t> and progesterone receptor levels in breast cancer,” </a:t>
            </a:r>
            <a:r>
              <a:rPr lang="en-US" sz="1400" i="1" dirty="0"/>
              <a:t>Breast Cancer Res.</a:t>
            </a:r>
            <a:r>
              <a:rPr lang="en-US" sz="1400" dirty="0"/>
              <a:t>, vol. 10, no. 5, pp. 1–10, 2008, </a:t>
            </a:r>
            <a:r>
              <a:rPr lang="en-US" sz="1400" dirty="0" err="1"/>
              <a:t>doi</a:t>
            </a:r>
            <a:r>
              <a:rPr lang="en-US" sz="1400" dirty="0"/>
              <a:t>: 10.1186/bcr2187.</a:t>
            </a:r>
          </a:p>
          <a:p>
            <a:pPr marL="0" indent="0">
              <a:spcBef>
                <a:spcPts val="0"/>
              </a:spcBef>
              <a:spcAft>
                <a:spcPts val="1200"/>
              </a:spcAft>
              <a:buNone/>
            </a:pPr>
            <a:r>
              <a:rPr lang="en-US" sz="1400" dirty="0"/>
              <a:t>[5]	T. Amaral, S. J. McKenna, K. Robertson, and A. Thompson, “Classification and immunohistochemical scoring of breast tissue microarray spots,” </a:t>
            </a:r>
            <a:r>
              <a:rPr lang="en-US" sz="1400" i="1" dirty="0"/>
              <a:t>IEEE Trans. Biomed. Eng.</a:t>
            </a:r>
            <a:r>
              <a:rPr lang="en-US" sz="1400" dirty="0"/>
              <a:t>, vol. 60, no. 10, pp. 2806–2814, 2013, </a:t>
            </a:r>
            <a:r>
              <a:rPr lang="en-US" sz="1400" dirty="0" err="1"/>
              <a:t>doi</a:t>
            </a:r>
            <a:r>
              <a:rPr lang="en-US" sz="1400" dirty="0"/>
              <a:t>: 10.1109/TBME.2013.2264871.</a:t>
            </a:r>
          </a:p>
          <a:p>
            <a:pPr marL="0" indent="0">
              <a:spcBef>
                <a:spcPts val="0"/>
              </a:spcBef>
              <a:spcAft>
                <a:spcPts val="1200"/>
              </a:spcAft>
              <a:buNone/>
            </a:pPr>
            <a:r>
              <a:rPr lang="en-US" sz="1400" dirty="0"/>
              <a:t>[6]	R. S. </a:t>
            </a:r>
            <a:r>
              <a:rPr lang="en-US" sz="1400" dirty="0" err="1"/>
              <a:t>Alomari</a:t>
            </a:r>
            <a:r>
              <a:rPr lang="en-US" sz="1400" dirty="0"/>
              <a:t>, R. Allen, B. </a:t>
            </a:r>
            <a:r>
              <a:rPr lang="en-US" sz="1400" dirty="0" err="1"/>
              <a:t>Sabata</a:t>
            </a:r>
            <a:r>
              <a:rPr lang="en-US" sz="1400" dirty="0"/>
              <a:t>, and V. Chaudhary, “Localization of tissues in high-resolution digital anatomic pathology images,” </a:t>
            </a:r>
            <a:r>
              <a:rPr lang="en-US" sz="1400" i="1" dirty="0"/>
              <a:t>Med. Imaging 2009 </a:t>
            </a:r>
            <a:r>
              <a:rPr lang="en-US" sz="1400" i="1" dirty="0" err="1"/>
              <a:t>Comput</a:t>
            </a:r>
            <a:r>
              <a:rPr lang="en-US" sz="1400" i="1" dirty="0"/>
              <a:t>. Diagnosis</a:t>
            </a:r>
            <a:r>
              <a:rPr lang="en-US" sz="1400" dirty="0"/>
              <a:t>, vol. 7260, no. 1, p. 726016, 2009, </a:t>
            </a:r>
            <a:r>
              <a:rPr lang="en-US" sz="1400" dirty="0" err="1"/>
              <a:t>doi</a:t>
            </a:r>
            <a:r>
              <a:rPr lang="en-US" sz="1400" dirty="0"/>
              <a:t>: 10.1117/12.811430.</a:t>
            </a:r>
          </a:p>
          <a:p>
            <a:pPr marL="0" indent="0">
              <a:spcBef>
                <a:spcPts val="0"/>
              </a:spcBef>
              <a:spcAft>
                <a:spcPts val="1200"/>
              </a:spcAft>
              <a:buNone/>
            </a:pPr>
            <a:r>
              <a:rPr lang="en-US" sz="1400" dirty="0"/>
              <a:t>[7]	X. Qi, F. Xing, D. J. </a:t>
            </a:r>
            <a:r>
              <a:rPr lang="en-US" sz="1400" dirty="0" err="1"/>
              <a:t>Foran</a:t>
            </a:r>
            <a:r>
              <a:rPr lang="en-US" sz="1400" dirty="0"/>
              <a:t>, and L. Yang, “Robust segmentation of overlapping cells in histopathology specimens using parallel seed detection and repulsive level set,” </a:t>
            </a:r>
            <a:r>
              <a:rPr lang="en-US" sz="1400" i="1" dirty="0"/>
              <a:t>IEEE Trans. Biomed. Eng.</a:t>
            </a:r>
            <a:r>
              <a:rPr lang="en-US" sz="1400" dirty="0"/>
              <a:t>, vol. 59, no. 3, pp. 754–765, 2012, </a:t>
            </a:r>
            <a:r>
              <a:rPr lang="en-US" sz="1400" dirty="0" err="1"/>
              <a:t>doi</a:t>
            </a:r>
            <a:r>
              <a:rPr lang="en-US" sz="1400" dirty="0"/>
              <a:t>: 10.1109/TBME.2011.2179298.</a:t>
            </a:r>
          </a:p>
          <a:p>
            <a:pPr marL="0" indent="0">
              <a:spcBef>
                <a:spcPts val="0"/>
              </a:spcBef>
              <a:spcAft>
                <a:spcPts val="1200"/>
              </a:spcAft>
              <a:buNone/>
            </a:pPr>
            <a:r>
              <a:rPr lang="en-US" sz="1400" dirty="0"/>
              <a:t>[8]	M. </a:t>
            </a:r>
            <a:r>
              <a:rPr lang="en-US" sz="1400" dirty="0" err="1"/>
              <a:t>Veta</a:t>
            </a:r>
            <a:r>
              <a:rPr lang="en-US" sz="1400" dirty="0"/>
              <a:t>, P. J. van </a:t>
            </a:r>
            <a:r>
              <a:rPr lang="en-US" sz="1400" dirty="0" err="1"/>
              <a:t>Diest</a:t>
            </a:r>
            <a:r>
              <a:rPr lang="en-US" sz="1400" dirty="0"/>
              <a:t>, R. </a:t>
            </a:r>
            <a:r>
              <a:rPr lang="en-US" sz="1400" dirty="0" err="1"/>
              <a:t>Kornegoor</a:t>
            </a:r>
            <a:r>
              <a:rPr lang="en-US" sz="1400" dirty="0"/>
              <a:t>, A. Huisman, M. A. </a:t>
            </a:r>
            <a:r>
              <a:rPr lang="en-US" sz="1400" dirty="0" err="1"/>
              <a:t>Viergever</a:t>
            </a:r>
            <a:r>
              <a:rPr lang="en-US" sz="1400" dirty="0"/>
              <a:t>, and J. P. W. </a:t>
            </a:r>
            <a:r>
              <a:rPr lang="en-US" sz="1400" dirty="0" err="1"/>
              <a:t>Pluim</a:t>
            </a:r>
            <a:r>
              <a:rPr lang="en-US" sz="1400" dirty="0"/>
              <a:t>, “Automatic Nuclei Segmentation in H&amp;E Stained Breast Cancer Histopathology Images,” </a:t>
            </a:r>
            <a:r>
              <a:rPr lang="en-US" sz="1400" i="1" dirty="0" err="1"/>
              <a:t>PLoS</a:t>
            </a:r>
            <a:r>
              <a:rPr lang="en-US" sz="1400" i="1" dirty="0"/>
              <a:t> One</a:t>
            </a:r>
            <a:r>
              <a:rPr lang="en-US" sz="1400" dirty="0"/>
              <a:t>, vol. 8, no. 7, pp. 1–12, 2013, </a:t>
            </a:r>
            <a:r>
              <a:rPr lang="en-US" sz="1400" dirty="0" err="1"/>
              <a:t>doi</a:t>
            </a:r>
            <a:r>
              <a:rPr lang="en-US" sz="1400" dirty="0"/>
              <a:t>: 10.1371/journal.pone.0070221.</a:t>
            </a:r>
          </a:p>
        </p:txBody>
      </p:sp>
    </p:spTree>
    <p:extLst>
      <p:ext uri="{BB962C8B-B14F-4D97-AF65-F5344CB8AC3E}">
        <p14:creationId xmlns:p14="http://schemas.microsoft.com/office/powerpoint/2010/main" val="415420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References (2 of 2)</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endParaRPr lang="en-US" sz="18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50372" y="647701"/>
            <a:ext cx="8675914" cy="572248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indent="-182558">
              <a:spcBef>
                <a:spcPts val="0"/>
              </a:spcBef>
              <a:spcAft>
                <a:spcPts val="1200"/>
              </a:spcAft>
              <a:buFont typeface="Arial" charset="0"/>
              <a:buChar char="•"/>
            </a:pPr>
            <a:endParaRPr lang="en-US" sz="1800" b="1" dirty="0">
              <a:latin typeface="Arial" charset="0"/>
              <a:cs typeface="Arial" charset="0"/>
            </a:endParaRPr>
          </a:p>
          <a:p>
            <a:pPr marL="182558" indent="-182558">
              <a:spcBef>
                <a:spcPts val="0"/>
              </a:spcBef>
              <a:spcAft>
                <a:spcPts val="1200"/>
              </a:spcAft>
              <a:buFont typeface="Arial" charset="0"/>
              <a:buChar char="•"/>
            </a:pPr>
            <a:endParaRPr lang="en-US" sz="1800" b="1" dirty="0">
              <a:latin typeface="Arial" charset="0"/>
              <a:cs typeface="Arial" charset="0"/>
            </a:endParaRPr>
          </a:p>
          <a:p>
            <a:pPr marL="182558" indent="-182558">
              <a:spcBef>
                <a:spcPts val="0"/>
              </a:spcBef>
              <a:spcAft>
                <a:spcPts val="1200"/>
              </a:spcAft>
              <a:buFont typeface="Arial" charset="0"/>
              <a:buChar char="•"/>
            </a:pPr>
            <a:endParaRPr lang="en-US" sz="1800" b="1" dirty="0">
              <a:latin typeface="Arial" charset="0"/>
              <a:cs typeface="Arial" charset="0"/>
            </a:endParaRPr>
          </a:p>
          <a:p>
            <a:pPr>
              <a:spcBef>
                <a:spcPts val="0"/>
              </a:spcBef>
            </a:pPr>
            <a:endParaRPr lang="en-US" sz="20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1707E6FC-8A80-41E5-932C-F43D3D4CABDE}"/>
              </a:ext>
            </a:extLst>
          </p:cNvPr>
          <p:cNvSpPr txBox="1">
            <a:spLocks/>
          </p:cNvSpPr>
          <p:nvPr/>
        </p:nvSpPr>
        <p:spPr>
          <a:xfrm>
            <a:off x="250372" y="622623"/>
            <a:ext cx="8675914" cy="572248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US" sz="1400" dirty="0"/>
              <a:t>[9]	S. </a:t>
            </a:r>
            <a:r>
              <a:rPr lang="en-US" sz="1400" dirty="0" err="1"/>
              <a:t>Wienert</a:t>
            </a:r>
            <a:r>
              <a:rPr lang="en-US" sz="1400" dirty="0"/>
              <a:t> </a:t>
            </a:r>
            <a:r>
              <a:rPr lang="en-US" sz="1400" i="1" dirty="0"/>
              <a:t>et al.</a:t>
            </a:r>
            <a:r>
              <a:rPr lang="en-US" sz="1400" dirty="0"/>
              <a:t>, “Detection and segmentation of cell nuclei in virtual microscopy images: A minimum-model approach,” </a:t>
            </a:r>
            <a:r>
              <a:rPr lang="en-US" sz="1400" i="1" dirty="0"/>
              <a:t>Sci. Rep.</a:t>
            </a:r>
            <a:r>
              <a:rPr lang="en-US" sz="1400" dirty="0"/>
              <a:t>, vol. 2, pp. 1–7, 2012, </a:t>
            </a:r>
            <a:r>
              <a:rPr lang="en-US" sz="1400" dirty="0" err="1"/>
              <a:t>doi</a:t>
            </a:r>
            <a:r>
              <a:rPr lang="en-US" sz="1400" dirty="0"/>
              <a:t>: 10.1038/srep00503.</a:t>
            </a:r>
          </a:p>
          <a:p>
            <a:pPr marL="0" indent="0">
              <a:spcBef>
                <a:spcPts val="0"/>
              </a:spcBef>
              <a:spcAft>
                <a:spcPts val="1200"/>
              </a:spcAft>
              <a:buNone/>
            </a:pPr>
            <a:r>
              <a:rPr lang="en-US" sz="1400" dirty="0"/>
              <a:t>[10]	L. Roux </a:t>
            </a:r>
            <a:r>
              <a:rPr lang="en-US" sz="1400" i="1" dirty="0"/>
              <a:t>et al.</a:t>
            </a:r>
            <a:r>
              <a:rPr lang="en-US" sz="1400" dirty="0"/>
              <a:t>, “Mitosis detection in breast cancer histological images An ICPR 2012 contest,” </a:t>
            </a:r>
            <a:r>
              <a:rPr lang="en-US" sz="1400" i="1" dirty="0"/>
              <a:t>J. </a:t>
            </a:r>
            <a:r>
              <a:rPr lang="en-US" sz="1400" i="1" dirty="0" err="1"/>
              <a:t>Pathol</a:t>
            </a:r>
            <a:r>
              <a:rPr lang="en-US" sz="1400" i="1" dirty="0"/>
              <a:t>. Inform.</a:t>
            </a:r>
            <a:r>
              <a:rPr lang="en-US" sz="1400" dirty="0"/>
              <a:t>, vol. 4, no. 1, p. 8, 2013, </a:t>
            </a:r>
            <a:r>
              <a:rPr lang="en-US" sz="1400" dirty="0" err="1"/>
              <a:t>doi</a:t>
            </a:r>
            <a:r>
              <a:rPr lang="en-US" sz="1400" dirty="0"/>
              <a:t>: 10.4103/2153-3539.112693.</a:t>
            </a:r>
          </a:p>
          <a:p>
            <a:pPr marL="0" indent="0">
              <a:spcBef>
                <a:spcPts val="0"/>
              </a:spcBef>
              <a:spcAft>
                <a:spcPts val="1200"/>
              </a:spcAft>
              <a:buNone/>
            </a:pPr>
            <a:r>
              <a:rPr lang="en-US" sz="1400" dirty="0"/>
              <a:t>[11]	M. </a:t>
            </a:r>
            <a:r>
              <a:rPr lang="en-US" sz="1400" dirty="0" err="1"/>
              <a:t>Veta</a:t>
            </a:r>
            <a:r>
              <a:rPr lang="en-US" sz="1400" dirty="0"/>
              <a:t> </a:t>
            </a:r>
            <a:r>
              <a:rPr lang="en-US" sz="1400" i="1" dirty="0"/>
              <a:t>et al.</a:t>
            </a:r>
            <a:r>
              <a:rPr lang="en-US" sz="1400" dirty="0"/>
              <a:t>, “Assessment of algorithms for mitosis detection in breast cancer histopathology images,” </a:t>
            </a:r>
            <a:r>
              <a:rPr lang="en-US" sz="1400" i="1" dirty="0"/>
              <a:t>Med. Image Anal.</a:t>
            </a:r>
            <a:r>
              <a:rPr lang="en-US" sz="1400" dirty="0"/>
              <a:t>, vol. 20, no. 1, pp. 237–248, 2015, </a:t>
            </a:r>
            <a:r>
              <a:rPr lang="en-US" sz="1400" dirty="0" err="1"/>
              <a:t>doi</a:t>
            </a:r>
            <a:r>
              <a:rPr lang="en-US" sz="1400" dirty="0"/>
              <a:t>: 10.1016/j.media.2014.11.010.</a:t>
            </a:r>
          </a:p>
          <a:p>
            <a:pPr marL="0" indent="0">
              <a:spcBef>
                <a:spcPts val="0"/>
              </a:spcBef>
              <a:spcAft>
                <a:spcPts val="1200"/>
              </a:spcAft>
              <a:buNone/>
            </a:pPr>
            <a:r>
              <a:rPr lang="en-US" sz="1400" dirty="0"/>
              <a:t>[12]	E. </a:t>
            </a:r>
            <a:r>
              <a:rPr lang="en-US" sz="1400" dirty="0" err="1"/>
              <a:t>Cosatto</a:t>
            </a:r>
            <a:r>
              <a:rPr lang="en-US" sz="1400" dirty="0"/>
              <a:t>, M. Miller, H. P. Graf, and J. S. Meyer, “Grading nuclear pleomorphism on histological micrographs,” </a:t>
            </a:r>
            <a:r>
              <a:rPr lang="en-US" sz="1400" i="1" dirty="0"/>
              <a:t>Proc. - Int. Conf. Pattern </a:t>
            </a:r>
            <a:r>
              <a:rPr lang="en-US" sz="1400" i="1" dirty="0" err="1"/>
              <a:t>Recognit</a:t>
            </a:r>
            <a:r>
              <a:rPr lang="en-US" sz="1400" i="1" dirty="0"/>
              <a:t>.</a:t>
            </a:r>
            <a:r>
              <a:rPr lang="en-US" sz="1400" dirty="0"/>
              <a:t>, pp. 8–11, 2008, </a:t>
            </a:r>
            <a:r>
              <a:rPr lang="en-US" sz="1400" dirty="0" err="1"/>
              <a:t>doi</a:t>
            </a:r>
            <a:r>
              <a:rPr lang="en-US" sz="1400" dirty="0"/>
              <a:t>: 10.1109/icpr.2008.4761112.</a:t>
            </a:r>
          </a:p>
        </p:txBody>
      </p:sp>
    </p:spTree>
    <p:extLst>
      <p:ext uri="{BB962C8B-B14F-4D97-AF65-F5344CB8AC3E}">
        <p14:creationId xmlns:p14="http://schemas.microsoft.com/office/powerpoint/2010/main" val="2246047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Outline</a:t>
            </a:r>
          </a:p>
        </p:txBody>
      </p:sp>
      <p:sp>
        <p:nvSpPr>
          <p:cNvPr id="6" name="Content Placeholder 2">
            <a:extLst>
              <a:ext uri="{FF2B5EF4-FFF2-40B4-BE49-F238E27FC236}">
                <a16:creationId xmlns:a16="http://schemas.microsoft.com/office/drawing/2014/main" id="{10B62BC4-E020-4C1E-BF17-75727B9561FE}"/>
              </a:ext>
            </a:extLst>
          </p:cNvPr>
          <p:cNvSpPr txBox="1">
            <a:spLocks/>
          </p:cNvSpPr>
          <p:nvPr/>
        </p:nvSpPr>
        <p:spPr>
          <a:xfrm>
            <a:off x="228600" y="647703"/>
            <a:ext cx="8686800" cy="567689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indent="-182558">
              <a:lnSpc>
                <a:spcPct val="150000"/>
              </a:lnSpc>
              <a:spcBef>
                <a:spcPts val="0"/>
              </a:spcBef>
              <a:spcAft>
                <a:spcPts val="1200"/>
              </a:spcAft>
              <a:buFont typeface="Arial" charset="0"/>
              <a:buChar char="•"/>
            </a:pPr>
            <a:r>
              <a:rPr lang="en-US" sz="2000" b="1" dirty="0">
                <a:latin typeface="Arial" charset="0"/>
                <a:cs typeface="Arial" charset="0"/>
              </a:rPr>
              <a:t>Pathology Imaging</a:t>
            </a:r>
          </a:p>
          <a:p>
            <a:pPr marL="182558" indent="-182558">
              <a:lnSpc>
                <a:spcPct val="150000"/>
              </a:lnSpc>
              <a:spcBef>
                <a:spcPts val="0"/>
              </a:spcBef>
              <a:spcAft>
                <a:spcPts val="1200"/>
              </a:spcAft>
              <a:buFont typeface="Arial" charset="0"/>
              <a:buChar char="•"/>
            </a:pPr>
            <a:r>
              <a:rPr lang="en-US" sz="2000" b="1" dirty="0">
                <a:latin typeface="Arial" charset="0"/>
                <a:cs typeface="Arial" charset="0"/>
              </a:rPr>
              <a:t>Why Segmenting?</a:t>
            </a:r>
          </a:p>
          <a:p>
            <a:pPr marL="182558" indent="-182558">
              <a:lnSpc>
                <a:spcPct val="150000"/>
              </a:lnSpc>
              <a:spcBef>
                <a:spcPts val="0"/>
              </a:spcBef>
              <a:spcAft>
                <a:spcPts val="1200"/>
              </a:spcAft>
              <a:buFont typeface="Arial" charset="0"/>
              <a:buChar char="•"/>
            </a:pPr>
            <a:r>
              <a:rPr lang="en-US" sz="2000" b="1" dirty="0">
                <a:latin typeface="Arial" charset="0"/>
                <a:cs typeface="Arial" charset="0"/>
              </a:rPr>
              <a:t>Segmentation Levels and Methods</a:t>
            </a:r>
          </a:p>
          <a:p>
            <a:pPr marL="182558" indent="-182558">
              <a:lnSpc>
                <a:spcPct val="150000"/>
              </a:lnSpc>
              <a:spcBef>
                <a:spcPts val="0"/>
              </a:spcBef>
              <a:spcAft>
                <a:spcPts val="1200"/>
              </a:spcAft>
              <a:buFont typeface="Arial" charset="0"/>
              <a:buChar char="•"/>
            </a:pPr>
            <a:r>
              <a:rPr lang="en-US" sz="2000" b="1" dirty="0">
                <a:latin typeface="Arial" charset="0"/>
                <a:cs typeface="Arial" charset="0"/>
              </a:rPr>
              <a:t>Next steps for classification</a:t>
            </a:r>
          </a:p>
          <a:p>
            <a:pPr marL="182558" indent="-182558">
              <a:lnSpc>
                <a:spcPct val="150000"/>
              </a:lnSpc>
              <a:spcBef>
                <a:spcPts val="0"/>
              </a:spcBef>
              <a:spcAft>
                <a:spcPts val="1200"/>
              </a:spcAft>
              <a:buFont typeface="Arial" charset="0"/>
              <a:buChar char="•"/>
            </a:pPr>
            <a:r>
              <a:rPr lang="en-US" sz="2000" b="1" dirty="0">
                <a:latin typeface="Arial" charset="0"/>
                <a:cs typeface="Arial" charset="0"/>
              </a:rPr>
              <a:t>Appendix 1: Convex Hull</a:t>
            </a:r>
          </a:p>
          <a:p>
            <a:pPr marL="182558" indent="-182558">
              <a:lnSpc>
                <a:spcPct val="150000"/>
              </a:lnSpc>
              <a:spcBef>
                <a:spcPts val="0"/>
              </a:spcBef>
              <a:spcAft>
                <a:spcPts val="1200"/>
              </a:spcAft>
              <a:buFont typeface="Arial" charset="0"/>
              <a:buChar char="•"/>
            </a:pPr>
            <a:r>
              <a:rPr lang="en-US" sz="2000" b="1" dirty="0">
                <a:latin typeface="Arial" charset="0"/>
                <a:cs typeface="Arial" charset="0"/>
              </a:rPr>
              <a:t>Appendix 2: Segmentation Methods</a:t>
            </a:r>
          </a:p>
          <a:p>
            <a:pPr marL="182558" indent="-182558">
              <a:lnSpc>
                <a:spcPct val="150000"/>
              </a:lnSpc>
              <a:spcBef>
                <a:spcPts val="0"/>
              </a:spcBef>
              <a:spcAft>
                <a:spcPts val="1200"/>
              </a:spcAft>
              <a:buFont typeface="Arial" charset="0"/>
              <a:buChar char="•"/>
            </a:pPr>
            <a:r>
              <a:rPr lang="en-US" sz="2000" b="1" dirty="0">
                <a:latin typeface="Arial" charset="0"/>
                <a:cs typeface="Arial" charset="0"/>
              </a:rPr>
              <a:t>References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25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Pathology Imaging</a:t>
            </a:r>
          </a:p>
        </p:txBody>
      </p:sp>
      <p:sp>
        <p:nvSpPr>
          <p:cNvPr id="6" name="Content Placeholder 2">
            <a:extLst>
              <a:ext uri="{FF2B5EF4-FFF2-40B4-BE49-F238E27FC236}">
                <a16:creationId xmlns:a16="http://schemas.microsoft.com/office/drawing/2014/main" id="{10B62BC4-E020-4C1E-BF17-75727B9561FE}"/>
              </a:ext>
            </a:extLst>
          </p:cNvPr>
          <p:cNvSpPr txBox="1">
            <a:spLocks/>
          </p:cNvSpPr>
          <p:nvPr/>
        </p:nvSpPr>
        <p:spPr>
          <a:xfrm>
            <a:off x="228600" y="647704"/>
            <a:ext cx="8686800" cy="32846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b="1" dirty="0">
                <a:latin typeface="Arial" panose="020B0604020202020204" pitchFamily="34" charset="0"/>
                <a:cs typeface="Arial" panose="020B0604020202020204" pitchFamily="34" charset="0"/>
              </a:rPr>
              <a:t>TISSUE PREPARATION AND IMAGING</a:t>
            </a:r>
          </a:p>
        </p:txBody>
      </p:sp>
      <p:sp>
        <p:nvSpPr>
          <p:cNvPr id="10" name="Freeform: Shape 9">
            <a:extLst>
              <a:ext uri="{FF2B5EF4-FFF2-40B4-BE49-F238E27FC236}">
                <a16:creationId xmlns:a16="http://schemas.microsoft.com/office/drawing/2014/main" id="{CAFE798F-AEE9-423C-A4B2-19D3E81D7AE7}"/>
              </a:ext>
            </a:extLst>
          </p:cNvPr>
          <p:cNvSpPr/>
          <p:nvPr/>
        </p:nvSpPr>
        <p:spPr>
          <a:xfrm>
            <a:off x="388300" y="1150084"/>
            <a:ext cx="2181894" cy="1309136"/>
          </a:xfrm>
          <a:custGeom>
            <a:avLst/>
            <a:gdLst>
              <a:gd name="connsiteX0" fmla="*/ 0 w 2181894"/>
              <a:gd name="connsiteY0" fmla="*/ 130914 h 1309136"/>
              <a:gd name="connsiteX1" fmla="*/ 130914 w 2181894"/>
              <a:gd name="connsiteY1" fmla="*/ 0 h 1309136"/>
              <a:gd name="connsiteX2" fmla="*/ 2050980 w 2181894"/>
              <a:gd name="connsiteY2" fmla="*/ 0 h 1309136"/>
              <a:gd name="connsiteX3" fmla="*/ 2181894 w 2181894"/>
              <a:gd name="connsiteY3" fmla="*/ 130914 h 1309136"/>
              <a:gd name="connsiteX4" fmla="*/ 2181894 w 2181894"/>
              <a:gd name="connsiteY4" fmla="*/ 1178222 h 1309136"/>
              <a:gd name="connsiteX5" fmla="*/ 2050980 w 2181894"/>
              <a:gd name="connsiteY5" fmla="*/ 1309136 h 1309136"/>
              <a:gd name="connsiteX6" fmla="*/ 130914 w 2181894"/>
              <a:gd name="connsiteY6" fmla="*/ 1309136 h 1309136"/>
              <a:gd name="connsiteX7" fmla="*/ 0 w 2181894"/>
              <a:gd name="connsiteY7" fmla="*/ 1178222 h 1309136"/>
              <a:gd name="connsiteX8" fmla="*/ 0 w 2181894"/>
              <a:gd name="connsiteY8" fmla="*/ 130914 h 13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894" h="1309136">
                <a:moveTo>
                  <a:pt x="0" y="130914"/>
                </a:moveTo>
                <a:cubicBezTo>
                  <a:pt x="0" y="58612"/>
                  <a:pt x="58612" y="0"/>
                  <a:pt x="130914" y="0"/>
                </a:cubicBezTo>
                <a:lnTo>
                  <a:pt x="2050980" y="0"/>
                </a:lnTo>
                <a:cubicBezTo>
                  <a:pt x="2123282" y="0"/>
                  <a:pt x="2181894" y="58612"/>
                  <a:pt x="2181894" y="130914"/>
                </a:cubicBezTo>
                <a:lnTo>
                  <a:pt x="2181894" y="1178222"/>
                </a:lnTo>
                <a:cubicBezTo>
                  <a:pt x="2181894" y="1250524"/>
                  <a:pt x="2123282" y="1309136"/>
                  <a:pt x="2050980" y="1309136"/>
                </a:cubicBezTo>
                <a:lnTo>
                  <a:pt x="130914" y="1309136"/>
                </a:lnTo>
                <a:cubicBezTo>
                  <a:pt x="58612" y="1309136"/>
                  <a:pt x="0" y="1250524"/>
                  <a:pt x="0" y="1178222"/>
                </a:cubicBezTo>
                <a:lnTo>
                  <a:pt x="0" y="1309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303" tIns="99303" rIns="99303" bIns="99303" numCol="1" spcCol="1270" anchor="ctr" anchorCtr="0">
            <a:noAutofit/>
          </a:bodyPr>
          <a:lstStyle/>
          <a:p>
            <a:pPr marL="0" lvl="0" indent="0" algn="ctr" defTabSz="711200">
              <a:lnSpc>
                <a:spcPct val="90000"/>
              </a:lnSpc>
              <a:spcBef>
                <a:spcPct val="0"/>
              </a:spcBef>
              <a:spcAft>
                <a:spcPct val="35000"/>
              </a:spcAft>
              <a:buNone/>
            </a:pPr>
            <a:r>
              <a:rPr lang="en-US" sz="1600" kern="1200" dirty="0"/>
              <a:t>Formalin fixation and embedding in paraffin</a:t>
            </a:r>
          </a:p>
        </p:txBody>
      </p:sp>
      <p:sp>
        <p:nvSpPr>
          <p:cNvPr id="11" name="Freeform: Shape 10">
            <a:extLst>
              <a:ext uri="{FF2B5EF4-FFF2-40B4-BE49-F238E27FC236}">
                <a16:creationId xmlns:a16="http://schemas.microsoft.com/office/drawing/2014/main" id="{1D44AFED-8B55-41A4-95C0-C23A5C3EE4CB}"/>
              </a:ext>
            </a:extLst>
          </p:cNvPr>
          <p:cNvSpPr/>
          <p:nvPr/>
        </p:nvSpPr>
        <p:spPr>
          <a:xfrm>
            <a:off x="2708838" y="1534097"/>
            <a:ext cx="334004" cy="541109"/>
          </a:xfrm>
          <a:custGeom>
            <a:avLst/>
            <a:gdLst>
              <a:gd name="connsiteX0" fmla="*/ 0 w 334004"/>
              <a:gd name="connsiteY0" fmla="*/ 108222 h 541109"/>
              <a:gd name="connsiteX1" fmla="*/ 167002 w 334004"/>
              <a:gd name="connsiteY1" fmla="*/ 108222 h 541109"/>
              <a:gd name="connsiteX2" fmla="*/ 167002 w 334004"/>
              <a:gd name="connsiteY2" fmla="*/ 0 h 541109"/>
              <a:gd name="connsiteX3" fmla="*/ 334004 w 334004"/>
              <a:gd name="connsiteY3" fmla="*/ 270555 h 541109"/>
              <a:gd name="connsiteX4" fmla="*/ 167002 w 334004"/>
              <a:gd name="connsiteY4" fmla="*/ 541109 h 541109"/>
              <a:gd name="connsiteX5" fmla="*/ 167002 w 334004"/>
              <a:gd name="connsiteY5" fmla="*/ 432887 h 541109"/>
              <a:gd name="connsiteX6" fmla="*/ 0 w 334004"/>
              <a:gd name="connsiteY6" fmla="*/ 432887 h 541109"/>
              <a:gd name="connsiteX7" fmla="*/ 0 w 334004"/>
              <a:gd name="connsiteY7" fmla="*/ 108222 h 54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04" h="541109">
                <a:moveTo>
                  <a:pt x="0" y="108222"/>
                </a:moveTo>
                <a:lnTo>
                  <a:pt x="167002" y="108222"/>
                </a:lnTo>
                <a:lnTo>
                  <a:pt x="167002" y="0"/>
                </a:lnTo>
                <a:lnTo>
                  <a:pt x="334004" y="270555"/>
                </a:lnTo>
                <a:lnTo>
                  <a:pt x="167002" y="541109"/>
                </a:lnTo>
                <a:lnTo>
                  <a:pt x="167002" y="432887"/>
                </a:lnTo>
                <a:lnTo>
                  <a:pt x="0" y="432887"/>
                </a:lnTo>
                <a:lnTo>
                  <a:pt x="0" y="1082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8222" rIns="100201" bIns="10822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2" name="Freeform: Shape 11">
            <a:extLst>
              <a:ext uri="{FF2B5EF4-FFF2-40B4-BE49-F238E27FC236}">
                <a16:creationId xmlns:a16="http://schemas.microsoft.com/office/drawing/2014/main" id="{99D3F294-733C-4A1D-951E-489026EAAEB8}"/>
              </a:ext>
            </a:extLst>
          </p:cNvPr>
          <p:cNvSpPr/>
          <p:nvPr/>
        </p:nvSpPr>
        <p:spPr>
          <a:xfrm>
            <a:off x="3200391" y="1150084"/>
            <a:ext cx="2181894" cy="1309136"/>
          </a:xfrm>
          <a:custGeom>
            <a:avLst/>
            <a:gdLst>
              <a:gd name="connsiteX0" fmla="*/ 0 w 2181894"/>
              <a:gd name="connsiteY0" fmla="*/ 130914 h 1309136"/>
              <a:gd name="connsiteX1" fmla="*/ 130914 w 2181894"/>
              <a:gd name="connsiteY1" fmla="*/ 0 h 1309136"/>
              <a:gd name="connsiteX2" fmla="*/ 2050980 w 2181894"/>
              <a:gd name="connsiteY2" fmla="*/ 0 h 1309136"/>
              <a:gd name="connsiteX3" fmla="*/ 2181894 w 2181894"/>
              <a:gd name="connsiteY3" fmla="*/ 130914 h 1309136"/>
              <a:gd name="connsiteX4" fmla="*/ 2181894 w 2181894"/>
              <a:gd name="connsiteY4" fmla="*/ 1178222 h 1309136"/>
              <a:gd name="connsiteX5" fmla="*/ 2050980 w 2181894"/>
              <a:gd name="connsiteY5" fmla="*/ 1309136 h 1309136"/>
              <a:gd name="connsiteX6" fmla="*/ 130914 w 2181894"/>
              <a:gd name="connsiteY6" fmla="*/ 1309136 h 1309136"/>
              <a:gd name="connsiteX7" fmla="*/ 0 w 2181894"/>
              <a:gd name="connsiteY7" fmla="*/ 1178222 h 1309136"/>
              <a:gd name="connsiteX8" fmla="*/ 0 w 2181894"/>
              <a:gd name="connsiteY8" fmla="*/ 130914 h 13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894" h="1309136">
                <a:moveTo>
                  <a:pt x="0" y="130914"/>
                </a:moveTo>
                <a:cubicBezTo>
                  <a:pt x="0" y="58612"/>
                  <a:pt x="58612" y="0"/>
                  <a:pt x="130914" y="0"/>
                </a:cubicBezTo>
                <a:lnTo>
                  <a:pt x="2050980" y="0"/>
                </a:lnTo>
                <a:cubicBezTo>
                  <a:pt x="2123282" y="0"/>
                  <a:pt x="2181894" y="58612"/>
                  <a:pt x="2181894" y="130914"/>
                </a:cubicBezTo>
                <a:lnTo>
                  <a:pt x="2181894" y="1178222"/>
                </a:lnTo>
                <a:cubicBezTo>
                  <a:pt x="2181894" y="1250524"/>
                  <a:pt x="2123282" y="1309136"/>
                  <a:pt x="2050980" y="1309136"/>
                </a:cubicBezTo>
                <a:lnTo>
                  <a:pt x="130914" y="1309136"/>
                </a:lnTo>
                <a:cubicBezTo>
                  <a:pt x="58612" y="1309136"/>
                  <a:pt x="0" y="1250524"/>
                  <a:pt x="0" y="1178222"/>
                </a:cubicBezTo>
                <a:lnTo>
                  <a:pt x="0" y="1309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303" tIns="99303" rIns="99303" bIns="99303" numCol="1" spcCol="1270" anchor="ctr" anchorCtr="0">
            <a:noAutofit/>
          </a:bodyPr>
          <a:lstStyle/>
          <a:p>
            <a:pPr marL="0" lvl="0" indent="0" algn="ctr" defTabSz="711200">
              <a:lnSpc>
                <a:spcPct val="90000"/>
              </a:lnSpc>
              <a:spcBef>
                <a:spcPct val="0"/>
              </a:spcBef>
              <a:spcAft>
                <a:spcPct val="35000"/>
              </a:spcAft>
              <a:buNone/>
            </a:pPr>
            <a:r>
              <a:rPr lang="en-US" sz="1600" kern="1200" dirty="0"/>
              <a:t>3–5 </a:t>
            </a:r>
            <a:r>
              <a:rPr lang="en-US" sz="1600" kern="1200" dirty="0" err="1"/>
              <a:t>μm</a:t>
            </a:r>
            <a:r>
              <a:rPr lang="en-US" sz="1600" kern="1200" dirty="0"/>
              <a:t> cutting using a microtome (a high precision cutting instrument)</a:t>
            </a:r>
          </a:p>
        </p:txBody>
      </p:sp>
      <p:sp>
        <p:nvSpPr>
          <p:cNvPr id="13" name="Freeform: Shape 12">
            <a:extLst>
              <a:ext uri="{FF2B5EF4-FFF2-40B4-BE49-F238E27FC236}">
                <a16:creationId xmlns:a16="http://schemas.microsoft.com/office/drawing/2014/main" id="{4170150D-9E66-42C4-8F84-76D38F1C77F6}"/>
              </a:ext>
            </a:extLst>
          </p:cNvPr>
          <p:cNvSpPr/>
          <p:nvPr/>
        </p:nvSpPr>
        <p:spPr>
          <a:xfrm>
            <a:off x="5511914" y="1534097"/>
            <a:ext cx="312286" cy="541109"/>
          </a:xfrm>
          <a:custGeom>
            <a:avLst/>
            <a:gdLst>
              <a:gd name="connsiteX0" fmla="*/ 0 w 312286"/>
              <a:gd name="connsiteY0" fmla="*/ 108222 h 541109"/>
              <a:gd name="connsiteX1" fmla="*/ 156143 w 312286"/>
              <a:gd name="connsiteY1" fmla="*/ 108222 h 541109"/>
              <a:gd name="connsiteX2" fmla="*/ 156143 w 312286"/>
              <a:gd name="connsiteY2" fmla="*/ 0 h 541109"/>
              <a:gd name="connsiteX3" fmla="*/ 312286 w 312286"/>
              <a:gd name="connsiteY3" fmla="*/ 270555 h 541109"/>
              <a:gd name="connsiteX4" fmla="*/ 156143 w 312286"/>
              <a:gd name="connsiteY4" fmla="*/ 541109 h 541109"/>
              <a:gd name="connsiteX5" fmla="*/ 156143 w 312286"/>
              <a:gd name="connsiteY5" fmla="*/ 432887 h 541109"/>
              <a:gd name="connsiteX6" fmla="*/ 0 w 312286"/>
              <a:gd name="connsiteY6" fmla="*/ 432887 h 541109"/>
              <a:gd name="connsiteX7" fmla="*/ 0 w 312286"/>
              <a:gd name="connsiteY7" fmla="*/ 108222 h 54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286" h="541109">
                <a:moveTo>
                  <a:pt x="0" y="108222"/>
                </a:moveTo>
                <a:lnTo>
                  <a:pt x="156143" y="108222"/>
                </a:lnTo>
                <a:lnTo>
                  <a:pt x="156143" y="0"/>
                </a:lnTo>
                <a:lnTo>
                  <a:pt x="312286" y="270555"/>
                </a:lnTo>
                <a:lnTo>
                  <a:pt x="156143" y="541109"/>
                </a:lnTo>
                <a:lnTo>
                  <a:pt x="156143" y="432887"/>
                </a:lnTo>
                <a:lnTo>
                  <a:pt x="0" y="432887"/>
                </a:lnTo>
                <a:lnTo>
                  <a:pt x="0" y="1082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8222" rIns="93686" bIns="10822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4" name="Freeform: Shape 13">
            <a:extLst>
              <a:ext uri="{FF2B5EF4-FFF2-40B4-BE49-F238E27FC236}">
                <a16:creationId xmlns:a16="http://schemas.microsoft.com/office/drawing/2014/main" id="{DDA7D1F2-7E4B-4D8D-B718-7CB230ABC1D3}"/>
              </a:ext>
            </a:extLst>
          </p:cNvPr>
          <p:cNvSpPr/>
          <p:nvPr/>
        </p:nvSpPr>
        <p:spPr>
          <a:xfrm>
            <a:off x="5971506" y="1150084"/>
            <a:ext cx="2181894" cy="1309136"/>
          </a:xfrm>
          <a:custGeom>
            <a:avLst/>
            <a:gdLst>
              <a:gd name="connsiteX0" fmla="*/ 0 w 2181894"/>
              <a:gd name="connsiteY0" fmla="*/ 130914 h 1309136"/>
              <a:gd name="connsiteX1" fmla="*/ 130914 w 2181894"/>
              <a:gd name="connsiteY1" fmla="*/ 0 h 1309136"/>
              <a:gd name="connsiteX2" fmla="*/ 2050980 w 2181894"/>
              <a:gd name="connsiteY2" fmla="*/ 0 h 1309136"/>
              <a:gd name="connsiteX3" fmla="*/ 2181894 w 2181894"/>
              <a:gd name="connsiteY3" fmla="*/ 130914 h 1309136"/>
              <a:gd name="connsiteX4" fmla="*/ 2181894 w 2181894"/>
              <a:gd name="connsiteY4" fmla="*/ 1178222 h 1309136"/>
              <a:gd name="connsiteX5" fmla="*/ 2050980 w 2181894"/>
              <a:gd name="connsiteY5" fmla="*/ 1309136 h 1309136"/>
              <a:gd name="connsiteX6" fmla="*/ 130914 w 2181894"/>
              <a:gd name="connsiteY6" fmla="*/ 1309136 h 1309136"/>
              <a:gd name="connsiteX7" fmla="*/ 0 w 2181894"/>
              <a:gd name="connsiteY7" fmla="*/ 1178222 h 1309136"/>
              <a:gd name="connsiteX8" fmla="*/ 0 w 2181894"/>
              <a:gd name="connsiteY8" fmla="*/ 130914 h 13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894" h="1309136">
                <a:moveTo>
                  <a:pt x="0" y="130914"/>
                </a:moveTo>
                <a:cubicBezTo>
                  <a:pt x="0" y="58612"/>
                  <a:pt x="58612" y="0"/>
                  <a:pt x="130914" y="0"/>
                </a:cubicBezTo>
                <a:lnTo>
                  <a:pt x="2050980" y="0"/>
                </a:lnTo>
                <a:cubicBezTo>
                  <a:pt x="2123282" y="0"/>
                  <a:pt x="2181894" y="58612"/>
                  <a:pt x="2181894" y="130914"/>
                </a:cubicBezTo>
                <a:lnTo>
                  <a:pt x="2181894" y="1178222"/>
                </a:lnTo>
                <a:cubicBezTo>
                  <a:pt x="2181894" y="1250524"/>
                  <a:pt x="2123282" y="1309136"/>
                  <a:pt x="2050980" y="1309136"/>
                </a:cubicBezTo>
                <a:lnTo>
                  <a:pt x="130914" y="1309136"/>
                </a:lnTo>
                <a:cubicBezTo>
                  <a:pt x="58612" y="1309136"/>
                  <a:pt x="0" y="1250524"/>
                  <a:pt x="0" y="1178222"/>
                </a:cubicBezTo>
                <a:lnTo>
                  <a:pt x="0" y="1309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303" tIns="99303" rIns="99303" bIns="99303" numCol="1" spcCol="1270" anchor="ctr" anchorCtr="0">
            <a:noAutofit/>
          </a:bodyPr>
          <a:lstStyle/>
          <a:p>
            <a:pPr marL="0" lvl="0" indent="0" algn="ctr" defTabSz="711200">
              <a:lnSpc>
                <a:spcPct val="90000"/>
              </a:lnSpc>
              <a:spcBef>
                <a:spcPct val="0"/>
              </a:spcBef>
              <a:spcAft>
                <a:spcPct val="35000"/>
              </a:spcAft>
              <a:buNone/>
            </a:pPr>
            <a:r>
              <a:rPr lang="en-US" sz="1600" kern="1200" dirty="0"/>
              <a:t> Dyeing with H&amp;E stains (hematoxylin and eosin) that highlight nuclei and cytoplasm.</a:t>
            </a:r>
          </a:p>
        </p:txBody>
      </p:sp>
      <p:sp>
        <p:nvSpPr>
          <p:cNvPr id="15" name="Freeform: Shape 14">
            <a:extLst>
              <a:ext uri="{FF2B5EF4-FFF2-40B4-BE49-F238E27FC236}">
                <a16:creationId xmlns:a16="http://schemas.microsoft.com/office/drawing/2014/main" id="{23D1675D-6C8A-432F-B776-AE7CF6EF2CD5}"/>
              </a:ext>
            </a:extLst>
          </p:cNvPr>
          <p:cNvSpPr/>
          <p:nvPr/>
        </p:nvSpPr>
        <p:spPr>
          <a:xfrm rot="21523918">
            <a:off x="6815757" y="2651170"/>
            <a:ext cx="541110" cy="462675"/>
          </a:xfrm>
          <a:custGeom>
            <a:avLst/>
            <a:gdLst>
              <a:gd name="connsiteX0" fmla="*/ 0 w 462674"/>
              <a:gd name="connsiteY0" fmla="*/ 108222 h 541109"/>
              <a:gd name="connsiteX1" fmla="*/ 231337 w 462674"/>
              <a:gd name="connsiteY1" fmla="*/ 108222 h 541109"/>
              <a:gd name="connsiteX2" fmla="*/ 231337 w 462674"/>
              <a:gd name="connsiteY2" fmla="*/ 0 h 541109"/>
              <a:gd name="connsiteX3" fmla="*/ 462674 w 462674"/>
              <a:gd name="connsiteY3" fmla="*/ 270555 h 541109"/>
              <a:gd name="connsiteX4" fmla="*/ 231337 w 462674"/>
              <a:gd name="connsiteY4" fmla="*/ 541109 h 541109"/>
              <a:gd name="connsiteX5" fmla="*/ 231337 w 462674"/>
              <a:gd name="connsiteY5" fmla="*/ 432887 h 541109"/>
              <a:gd name="connsiteX6" fmla="*/ 0 w 462674"/>
              <a:gd name="connsiteY6" fmla="*/ 432887 h 541109"/>
              <a:gd name="connsiteX7" fmla="*/ 0 w 462674"/>
              <a:gd name="connsiteY7" fmla="*/ 108222 h 54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674" h="541109">
                <a:moveTo>
                  <a:pt x="370139" y="1"/>
                </a:moveTo>
                <a:lnTo>
                  <a:pt x="370139" y="270555"/>
                </a:lnTo>
                <a:lnTo>
                  <a:pt x="462674" y="270555"/>
                </a:lnTo>
                <a:lnTo>
                  <a:pt x="231337" y="541108"/>
                </a:lnTo>
                <a:lnTo>
                  <a:pt x="0" y="270555"/>
                </a:lnTo>
                <a:lnTo>
                  <a:pt x="92535" y="270555"/>
                </a:lnTo>
                <a:lnTo>
                  <a:pt x="92535" y="1"/>
                </a:lnTo>
                <a:lnTo>
                  <a:pt x="370139"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8222" tIns="0" rIns="108222" bIns="13880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6" name="Freeform: Shape 15">
            <a:extLst>
              <a:ext uri="{FF2B5EF4-FFF2-40B4-BE49-F238E27FC236}">
                <a16:creationId xmlns:a16="http://schemas.microsoft.com/office/drawing/2014/main" id="{EEBBDE0B-9DD4-4176-8A18-1B0F203BFE88}"/>
              </a:ext>
            </a:extLst>
          </p:cNvPr>
          <p:cNvSpPr/>
          <p:nvPr/>
        </p:nvSpPr>
        <p:spPr>
          <a:xfrm>
            <a:off x="5542000" y="3331978"/>
            <a:ext cx="3137499" cy="1309136"/>
          </a:xfrm>
          <a:custGeom>
            <a:avLst/>
            <a:gdLst>
              <a:gd name="connsiteX0" fmla="*/ 0 w 3137499"/>
              <a:gd name="connsiteY0" fmla="*/ 130914 h 1309136"/>
              <a:gd name="connsiteX1" fmla="*/ 130914 w 3137499"/>
              <a:gd name="connsiteY1" fmla="*/ 0 h 1309136"/>
              <a:gd name="connsiteX2" fmla="*/ 3006585 w 3137499"/>
              <a:gd name="connsiteY2" fmla="*/ 0 h 1309136"/>
              <a:gd name="connsiteX3" fmla="*/ 3137499 w 3137499"/>
              <a:gd name="connsiteY3" fmla="*/ 130914 h 1309136"/>
              <a:gd name="connsiteX4" fmla="*/ 3137499 w 3137499"/>
              <a:gd name="connsiteY4" fmla="*/ 1178222 h 1309136"/>
              <a:gd name="connsiteX5" fmla="*/ 3006585 w 3137499"/>
              <a:gd name="connsiteY5" fmla="*/ 1309136 h 1309136"/>
              <a:gd name="connsiteX6" fmla="*/ 130914 w 3137499"/>
              <a:gd name="connsiteY6" fmla="*/ 1309136 h 1309136"/>
              <a:gd name="connsiteX7" fmla="*/ 0 w 3137499"/>
              <a:gd name="connsiteY7" fmla="*/ 1178222 h 1309136"/>
              <a:gd name="connsiteX8" fmla="*/ 0 w 3137499"/>
              <a:gd name="connsiteY8" fmla="*/ 130914 h 13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7499" h="1309136">
                <a:moveTo>
                  <a:pt x="0" y="130914"/>
                </a:moveTo>
                <a:cubicBezTo>
                  <a:pt x="0" y="58612"/>
                  <a:pt x="58612" y="0"/>
                  <a:pt x="130914" y="0"/>
                </a:cubicBezTo>
                <a:lnTo>
                  <a:pt x="3006585" y="0"/>
                </a:lnTo>
                <a:cubicBezTo>
                  <a:pt x="3078887" y="0"/>
                  <a:pt x="3137499" y="58612"/>
                  <a:pt x="3137499" y="130914"/>
                </a:cubicBezTo>
                <a:lnTo>
                  <a:pt x="3137499" y="1178222"/>
                </a:lnTo>
                <a:cubicBezTo>
                  <a:pt x="3137499" y="1250524"/>
                  <a:pt x="3078887" y="1309136"/>
                  <a:pt x="3006585" y="1309136"/>
                </a:cubicBezTo>
                <a:lnTo>
                  <a:pt x="130914" y="1309136"/>
                </a:lnTo>
                <a:cubicBezTo>
                  <a:pt x="58612" y="1309136"/>
                  <a:pt x="0" y="1250524"/>
                  <a:pt x="0" y="1178222"/>
                </a:cubicBezTo>
                <a:lnTo>
                  <a:pt x="0" y="1309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683" tIns="91683" rIns="91683" bIns="91683" numCol="1" spcCol="1270" anchor="ctr" anchorCtr="0">
            <a:noAutofit/>
          </a:bodyPr>
          <a:lstStyle/>
          <a:p>
            <a:pPr marL="0" lvl="0" indent="0" algn="ctr" defTabSz="622300">
              <a:lnSpc>
                <a:spcPct val="90000"/>
              </a:lnSpc>
              <a:spcBef>
                <a:spcPct val="0"/>
              </a:spcBef>
              <a:spcAft>
                <a:spcPct val="35000"/>
              </a:spcAft>
              <a:buNone/>
            </a:pPr>
            <a:r>
              <a:rPr lang="en-US" sz="1400" kern="1200" dirty="0"/>
              <a:t>Hematoxylin binds to DNA and thereby dyes the nuclei blue/purple.</a:t>
            </a:r>
          </a:p>
          <a:p>
            <a:pPr marL="0" lvl="0" indent="0" algn="ctr" defTabSz="622300">
              <a:lnSpc>
                <a:spcPct val="90000"/>
              </a:lnSpc>
              <a:spcBef>
                <a:spcPct val="0"/>
              </a:spcBef>
              <a:spcAft>
                <a:spcPct val="35000"/>
              </a:spcAft>
              <a:buNone/>
            </a:pPr>
            <a:r>
              <a:rPr lang="en-US" sz="1400" kern="1200" dirty="0"/>
              <a:t>Eosin binds to proteins and dyes other structures (cytoplasm, stroma, etc.) pink.</a:t>
            </a:r>
          </a:p>
        </p:txBody>
      </p:sp>
      <p:sp>
        <p:nvSpPr>
          <p:cNvPr id="17" name="Freeform: Shape 16">
            <a:extLst>
              <a:ext uri="{FF2B5EF4-FFF2-40B4-BE49-F238E27FC236}">
                <a16:creationId xmlns:a16="http://schemas.microsoft.com/office/drawing/2014/main" id="{2021F3E7-4861-495A-866F-D82C9CFC37F4}"/>
              </a:ext>
            </a:extLst>
          </p:cNvPr>
          <p:cNvSpPr/>
          <p:nvPr/>
        </p:nvSpPr>
        <p:spPr>
          <a:xfrm>
            <a:off x="5043105" y="3715991"/>
            <a:ext cx="352552" cy="541110"/>
          </a:xfrm>
          <a:custGeom>
            <a:avLst/>
            <a:gdLst>
              <a:gd name="connsiteX0" fmla="*/ 0 w 352552"/>
              <a:gd name="connsiteY0" fmla="*/ 108222 h 541109"/>
              <a:gd name="connsiteX1" fmla="*/ 176276 w 352552"/>
              <a:gd name="connsiteY1" fmla="*/ 108222 h 541109"/>
              <a:gd name="connsiteX2" fmla="*/ 176276 w 352552"/>
              <a:gd name="connsiteY2" fmla="*/ 0 h 541109"/>
              <a:gd name="connsiteX3" fmla="*/ 352552 w 352552"/>
              <a:gd name="connsiteY3" fmla="*/ 270555 h 541109"/>
              <a:gd name="connsiteX4" fmla="*/ 176276 w 352552"/>
              <a:gd name="connsiteY4" fmla="*/ 541109 h 541109"/>
              <a:gd name="connsiteX5" fmla="*/ 176276 w 352552"/>
              <a:gd name="connsiteY5" fmla="*/ 432887 h 541109"/>
              <a:gd name="connsiteX6" fmla="*/ 0 w 352552"/>
              <a:gd name="connsiteY6" fmla="*/ 432887 h 541109"/>
              <a:gd name="connsiteX7" fmla="*/ 0 w 352552"/>
              <a:gd name="connsiteY7" fmla="*/ 108222 h 54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552" h="541109">
                <a:moveTo>
                  <a:pt x="352552" y="432887"/>
                </a:moveTo>
                <a:lnTo>
                  <a:pt x="176276" y="432887"/>
                </a:lnTo>
                <a:lnTo>
                  <a:pt x="176276" y="541109"/>
                </a:lnTo>
                <a:lnTo>
                  <a:pt x="0" y="270554"/>
                </a:lnTo>
                <a:lnTo>
                  <a:pt x="176276" y="0"/>
                </a:lnTo>
                <a:lnTo>
                  <a:pt x="176276" y="108222"/>
                </a:lnTo>
                <a:lnTo>
                  <a:pt x="352552" y="108222"/>
                </a:lnTo>
                <a:lnTo>
                  <a:pt x="352552" y="43288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5766" tIns="108223" rIns="0" bIns="10822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8" name="Freeform: Shape 17">
            <a:extLst>
              <a:ext uri="{FF2B5EF4-FFF2-40B4-BE49-F238E27FC236}">
                <a16:creationId xmlns:a16="http://schemas.microsoft.com/office/drawing/2014/main" id="{F2244671-2BEF-4355-83ED-33102BA36397}"/>
              </a:ext>
            </a:extLst>
          </p:cNvPr>
          <p:cNvSpPr/>
          <p:nvPr/>
        </p:nvSpPr>
        <p:spPr>
          <a:xfrm>
            <a:off x="2694911" y="3331978"/>
            <a:ext cx="2181894" cy="1309136"/>
          </a:xfrm>
          <a:custGeom>
            <a:avLst/>
            <a:gdLst>
              <a:gd name="connsiteX0" fmla="*/ 0 w 2181894"/>
              <a:gd name="connsiteY0" fmla="*/ 130914 h 1309136"/>
              <a:gd name="connsiteX1" fmla="*/ 130914 w 2181894"/>
              <a:gd name="connsiteY1" fmla="*/ 0 h 1309136"/>
              <a:gd name="connsiteX2" fmla="*/ 2050980 w 2181894"/>
              <a:gd name="connsiteY2" fmla="*/ 0 h 1309136"/>
              <a:gd name="connsiteX3" fmla="*/ 2181894 w 2181894"/>
              <a:gd name="connsiteY3" fmla="*/ 130914 h 1309136"/>
              <a:gd name="connsiteX4" fmla="*/ 2181894 w 2181894"/>
              <a:gd name="connsiteY4" fmla="*/ 1178222 h 1309136"/>
              <a:gd name="connsiteX5" fmla="*/ 2050980 w 2181894"/>
              <a:gd name="connsiteY5" fmla="*/ 1309136 h 1309136"/>
              <a:gd name="connsiteX6" fmla="*/ 130914 w 2181894"/>
              <a:gd name="connsiteY6" fmla="*/ 1309136 h 1309136"/>
              <a:gd name="connsiteX7" fmla="*/ 0 w 2181894"/>
              <a:gd name="connsiteY7" fmla="*/ 1178222 h 1309136"/>
              <a:gd name="connsiteX8" fmla="*/ 0 w 2181894"/>
              <a:gd name="connsiteY8" fmla="*/ 130914 h 13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894" h="1309136">
                <a:moveTo>
                  <a:pt x="0" y="130914"/>
                </a:moveTo>
                <a:cubicBezTo>
                  <a:pt x="0" y="58612"/>
                  <a:pt x="58612" y="0"/>
                  <a:pt x="130914" y="0"/>
                </a:cubicBezTo>
                <a:lnTo>
                  <a:pt x="2050980" y="0"/>
                </a:lnTo>
                <a:cubicBezTo>
                  <a:pt x="2123282" y="0"/>
                  <a:pt x="2181894" y="58612"/>
                  <a:pt x="2181894" y="130914"/>
                </a:cubicBezTo>
                <a:lnTo>
                  <a:pt x="2181894" y="1178222"/>
                </a:lnTo>
                <a:cubicBezTo>
                  <a:pt x="2181894" y="1250524"/>
                  <a:pt x="2123282" y="1309136"/>
                  <a:pt x="2050980" y="1309136"/>
                </a:cubicBezTo>
                <a:lnTo>
                  <a:pt x="130914" y="1309136"/>
                </a:lnTo>
                <a:cubicBezTo>
                  <a:pt x="58612" y="1309136"/>
                  <a:pt x="0" y="1250524"/>
                  <a:pt x="0" y="1178222"/>
                </a:cubicBezTo>
                <a:lnTo>
                  <a:pt x="0" y="130914"/>
                </a:lnTo>
                <a:close/>
              </a:path>
            </a:pathLst>
          </a:custGeom>
          <a:blipFill rotWithShape="0">
            <a:blip r:embed="rId3"/>
            <a:srcRect/>
            <a:stretch>
              <a:fillRect l="-12000" r="-1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5513" tIns="255513" rIns="255513" bIns="255513" numCol="1" spcCol="1270" anchor="ctr" anchorCtr="0">
            <a:noAutofit/>
          </a:bodyPr>
          <a:lstStyle/>
          <a:p>
            <a:pPr marL="0" lvl="0" indent="0" algn="ctr" defTabSz="2533650">
              <a:lnSpc>
                <a:spcPct val="90000"/>
              </a:lnSpc>
              <a:spcBef>
                <a:spcPct val="0"/>
              </a:spcBef>
              <a:spcAft>
                <a:spcPct val="35000"/>
              </a:spcAft>
              <a:buNone/>
            </a:pPr>
            <a:endParaRPr lang="en-US" sz="5700" kern="1200" dirty="0"/>
          </a:p>
        </p:txBody>
      </p:sp>
      <p:pic>
        <p:nvPicPr>
          <p:cNvPr id="4" name="Picture 3">
            <a:extLst>
              <a:ext uri="{FF2B5EF4-FFF2-40B4-BE49-F238E27FC236}">
                <a16:creationId xmlns:a16="http://schemas.microsoft.com/office/drawing/2014/main" id="{9A72F36D-FCF7-4338-B601-28E676009765}"/>
              </a:ext>
            </a:extLst>
          </p:cNvPr>
          <p:cNvPicPr>
            <a:picLocks noChangeAspect="1"/>
          </p:cNvPicPr>
          <p:nvPr/>
        </p:nvPicPr>
        <p:blipFill>
          <a:blip r:embed="rId4"/>
          <a:stretch>
            <a:fillRect/>
          </a:stretch>
        </p:blipFill>
        <p:spPr>
          <a:xfrm>
            <a:off x="289560" y="4953000"/>
            <a:ext cx="3749040" cy="1434693"/>
          </a:xfrm>
          <a:prstGeom prst="rect">
            <a:avLst/>
          </a:prstGeom>
          <a:effectLst>
            <a:glow rad="63500">
              <a:schemeClr val="accent1">
                <a:satMod val="175000"/>
                <a:alpha val="40000"/>
              </a:schemeClr>
            </a:glow>
          </a:effectLst>
        </p:spPr>
      </p:pic>
      <p:sp>
        <p:nvSpPr>
          <p:cNvPr id="5" name="TextBox 4">
            <a:extLst>
              <a:ext uri="{FF2B5EF4-FFF2-40B4-BE49-F238E27FC236}">
                <a16:creationId xmlns:a16="http://schemas.microsoft.com/office/drawing/2014/main" id="{6E2721AE-8B58-472D-9091-A2694A18488C}"/>
              </a:ext>
            </a:extLst>
          </p:cNvPr>
          <p:cNvSpPr txBox="1"/>
          <p:nvPr/>
        </p:nvSpPr>
        <p:spPr>
          <a:xfrm>
            <a:off x="4267200" y="5155049"/>
            <a:ext cx="4419600" cy="1169551"/>
          </a:xfrm>
          <a:prstGeom prst="rect">
            <a:avLst/>
          </a:prstGeom>
          <a:noFill/>
        </p:spPr>
        <p:txBody>
          <a:bodyPr wrap="square" rtlCol="0">
            <a:spAutoFit/>
          </a:bodyPr>
          <a:lstStyle/>
          <a:p>
            <a:r>
              <a:rPr lang="en-US" sz="1400" dirty="0"/>
              <a:t>IHC is a more advanced staining technique, which makes use of antibodies to highlight specific antigens in the tissue. In breast cancer, IHC is commonly used to highlight the presence of </a:t>
            </a:r>
            <a:r>
              <a:rPr lang="en-US" sz="1400" b="1" dirty="0"/>
              <a:t>estrogen (ER), progesterone (PR), </a:t>
            </a:r>
            <a:r>
              <a:rPr lang="en-US" sz="1400" dirty="0"/>
              <a:t>and </a:t>
            </a:r>
            <a:r>
              <a:rPr lang="en-US" sz="1400" b="1" dirty="0"/>
              <a:t>human epidermal growth factor 2 (HER2) </a:t>
            </a:r>
            <a:r>
              <a:rPr lang="en-US" sz="1400" dirty="0"/>
              <a:t>receptors.</a:t>
            </a:r>
          </a:p>
        </p:txBody>
      </p:sp>
      <p:sp>
        <p:nvSpPr>
          <p:cNvPr id="7" name="Arrow: Pentagon 6">
            <a:extLst>
              <a:ext uri="{FF2B5EF4-FFF2-40B4-BE49-F238E27FC236}">
                <a16:creationId xmlns:a16="http://schemas.microsoft.com/office/drawing/2014/main" id="{6787CA0B-8A4B-45A8-B898-A596F0285513}"/>
              </a:ext>
            </a:extLst>
          </p:cNvPr>
          <p:cNvSpPr/>
          <p:nvPr/>
        </p:nvSpPr>
        <p:spPr>
          <a:xfrm>
            <a:off x="381000" y="3429000"/>
            <a:ext cx="1981200" cy="11430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Our current dataset is H&amp;E</a:t>
            </a:r>
          </a:p>
        </p:txBody>
      </p:sp>
    </p:spTree>
    <p:extLst>
      <p:ext uri="{BB962C8B-B14F-4D97-AF65-F5344CB8AC3E}">
        <p14:creationId xmlns:p14="http://schemas.microsoft.com/office/powerpoint/2010/main" val="8052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down)">
                                      <p:cBhvr>
                                        <p:cTn id="62" dur="500"/>
                                        <p:tgtEl>
                                          <p:spTgt spid="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down)">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Why Segmenting?</a:t>
            </a:r>
            <a:endParaRPr lang="en-US" dirty="0"/>
          </a:p>
        </p:txBody>
      </p:sp>
      <p:sp>
        <p:nvSpPr>
          <p:cNvPr id="11" name="Freeform: Shape 10">
            <a:extLst>
              <a:ext uri="{FF2B5EF4-FFF2-40B4-BE49-F238E27FC236}">
                <a16:creationId xmlns:a16="http://schemas.microsoft.com/office/drawing/2014/main" id="{F326F942-FCDF-4896-9203-225C2BCBBA87}"/>
              </a:ext>
            </a:extLst>
          </p:cNvPr>
          <p:cNvSpPr/>
          <p:nvPr/>
        </p:nvSpPr>
        <p:spPr>
          <a:xfrm>
            <a:off x="7102568" y="3129726"/>
            <a:ext cx="91440" cy="452556"/>
          </a:xfrm>
          <a:custGeom>
            <a:avLst/>
            <a:gdLst/>
            <a:ahLst/>
            <a:cxnLst/>
            <a:rect l="0" t="0" r="0" b="0"/>
            <a:pathLst>
              <a:path>
                <a:moveTo>
                  <a:pt x="45720" y="0"/>
                </a:moveTo>
                <a:lnTo>
                  <a:pt x="45720" y="452556"/>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1F358EA2-A590-44B2-B6D9-1B1C605D942F}"/>
              </a:ext>
            </a:extLst>
          </p:cNvPr>
          <p:cNvSpPr/>
          <p:nvPr/>
        </p:nvSpPr>
        <p:spPr>
          <a:xfrm>
            <a:off x="4531271" y="1689065"/>
            <a:ext cx="2617016" cy="452556"/>
          </a:xfrm>
          <a:custGeom>
            <a:avLst/>
            <a:gdLst/>
            <a:ahLst/>
            <a:cxnLst/>
            <a:rect l="0" t="0" r="0" b="0"/>
            <a:pathLst>
              <a:path>
                <a:moveTo>
                  <a:pt x="0" y="0"/>
                </a:moveTo>
                <a:lnTo>
                  <a:pt x="0" y="308404"/>
                </a:lnTo>
                <a:lnTo>
                  <a:pt x="2617016" y="308404"/>
                </a:lnTo>
                <a:lnTo>
                  <a:pt x="2617016" y="45255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A44391B0-3D3B-4C59-AE5B-792BBDB99135}"/>
              </a:ext>
            </a:extLst>
          </p:cNvPr>
          <p:cNvSpPr/>
          <p:nvPr/>
        </p:nvSpPr>
        <p:spPr>
          <a:xfrm>
            <a:off x="4485551" y="3129726"/>
            <a:ext cx="91440" cy="452556"/>
          </a:xfrm>
          <a:custGeom>
            <a:avLst/>
            <a:gdLst/>
            <a:ahLst/>
            <a:cxnLst/>
            <a:rect l="0" t="0" r="0" b="0"/>
            <a:pathLst>
              <a:path>
                <a:moveTo>
                  <a:pt x="45720" y="0"/>
                </a:moveTo>
                <a:lnTo>
                  <a:pt x="45720" y="452556"/>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DF72DF71-C1F6-44EE-9570-374E6C8EEEF9}"/>
              </a:ext>
            </a:extLst>
          </p:cNvPr>
          <p:cNvSpPr/>
          <p:nvPr/>
        </p:nvSpPr>
        <p:spPr>
          <a:xfrm>
            <a:off x="4485551" y="1689065"/>
            <a:ext cx="91440" cy="452556"/>
          </a:xfrm>
          <a:custGeom>
            <a:avLst/>
            <a:gdLst/>
            <a:ahLst/>
            <a:cxnLst/>
            <a:rect l="0" t="0" r="0" b="0"/>
            <a:pathLst>
              <a:path>
                <a:moveTo>
                  <a:pt x="45720" y="0"/>
                </a:moveTo>
                <a:lnTo>
                  <a:pt x="45720" y="45255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8D6DD128-8C25-4F64-BA27-6BFB26B7B920}"/>
              </a:ext>
            </a:extLst>
          </p:cNvPr>
          <p:cNvSpPr/>
          <p:nvPr/>
        </p:nvSpPr>
        <p:spPr>
          <a:xfrm>
            <a:off x="1868535" y="3129726"/>
            <a:ext cx="91440" cy="452556"/>
          </a:xfrm>
          <a:custGeom>
            <a:avLst/>
            <a:gdLst/>
            <a:ahLst/>
            <a:cxnLst/>
            <a:rect l="0" t="0" r="0" b="0"/>
            <a:pathLst>
              <a:path>
                <a:moveTo>
                  <a:pt x="45720" y="0"/>
                </a:moveTo>
                <a:lnTo>
                  <a:pt x="45720" y="452556"/>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1EC50C05-C9A1-4CAB-9DD1-45FD7625475F}"/>
              </a:ext>
            </a:extLst>
          </p:cNvPr>
          <p:cNvSpPr/>
          <p:nvPr/>
        </p:nvSpPr>
        <p:spPr>
          <a:xfrm>
            <a:off x="1914255" y="1689065"/>
            <a:ext cx="2617016" cy="452556"/>
          </a:xfrm>
          <a:custGeom>
            <a:avLst/>
            <a:gdLst/>
            <a:ahLst/>
            <a:cxnLst/>
            <a:rect l="0" t="0" r="0" b="0"/>
            <a:pathLst>
              <a:path>
                <a:moveTo>
                  <a:pt x="2617016" y="0"/>
                </a:moveTo>
                <a:lnTo>
                  <a:pt x="2617016" y="308404"/>
                </a:lnTo>
                <a:lnTo>
                  <a:pt x="0" y="308404"/>
                </a:lnTo>
                <a:lnTo>
                  <a:pt x="0" y="45255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Rectangle: Rounded Corners 16">
            <a:extLst>
              <a:ext uri="{FF2B5EF4-FFF2-40B4-BE49-F238E27FC236}">
                <a16:creationId xmlns:a16="http://schemas.microsoft.com/office/drawing/2014/main" id="{31F74A23-1EB6-4882-98E5-CCB6FA9F76C8}"/>
              </a:ext>
            </a:extLst>
          </p:cNvPr>
          <p:cNvSpPr/>
          <p:nvPr/>
        </p:nvSpPr>
        <p:spPr>
          <a:xfrm>
            <a:off x="3123114" y="700961"/>
            <a:ext cx="2816314" cy="9881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84FB517E-D795-44E6-9343-4A51F124FFCD}"/>
              </a:ext>
            </a:extLst>
          </p:cNvPr>
          <p:cNvSpPr/>
          <p:nvPr/>
        </p:nvSpPr>
        <p:spPr>
          <a:xfrm>
            <a:off x="3296011" y="865212"/>
            <a:ext cx="2816314" cy="988104"/>
          </a:xfrm>
          <a:custGeom>
            <a:avLst/>
            <a:gdLst>
              <a:gd name="connsiteX0" fmla="*/ 0 w 2816314"/>
              <a:gd name="connsiteY0" fmla="*/ 98810 h 988104"/>
              <a:gd name="connsiteX1" fmla="*/ 98810 w 2816314"/>
              <a:gd name="connsiteY1" fmla="*/ 0 h 988104"/>
              <a:gd name="connsiteX2" fmla="*/ 2717504 w 2816314"/>
              <a:gd name="connsiteY2" fmla="*/ 0 h 988104"/>
              <a:gd name="connsiteX3" fmla="*/ 2816314 w 2816314"/>
              <a:gd name="connsiteY3" fmla="*/ 98810 h 988104"/>
              <a:gd name="connsiteX4" fmla="*/ 2816314 w 2816314"/>
              <a:gd name="connsiteY4" fmla="*/ 889294 h 988104"/>
              <a:gd name="connsiteX5" fmla="*/ 2717504 w 2816314"/>
              <a:gd name="connsiteY5" fmla="*/ 988104 h 988104"/>
              <a:gd name="connsiteX6" fmla="*/ 98810 w 2816314"/>
              <a:gd name="connsiteY6" fmla="*/ 988104 h 988104"/>
              <a:gd name="connsiteX7" fmla="*/ 0 w 2816314"/>
              <a:gd name="connsiteY7" fmla="*/ 889294 h 988104"/>
              <a:gd name="connsiteX8" fmla="*/ 0 w 2816314"/>
              <a:gd name="connsiteY8" fmla="*/ 98810 h 9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314" h="988104">
                <a:moveTo>
                  <a:pt x="0" y="98810"/>
                </a:moveTo>
                <a:cubicBezTo>
                  <a:pt x="0" y="44239"/>
                  <a:pt x="44239" y="0"/>
                  <a:pt x="98810" y="0"/>
                </a:cubicBezTo>
                <a:lnTo>
                  <a:pt x="2717504" y="0"/>
                </a:lnTo>
                <a:cubicBezTo>
                  <a:pt x="2772075" y="0"/>
                  <a:pt x="2816314" y="44239"/>
                  <a:pt x="2816314" y="98810"/>
                </a:cubicBezTo>
                <a:lnTo>
                  <a:pt x="2816314" y="889294"/>
                </a:lnTo>
                <a:cubicBezTo>
                  <a:pt x="2816314" y="943865"/>
                  <a:pt x="2772075" y="988104"/>
                  <a:pt x="2717504" y="988104"/>
                </a:cubicBezTo>
                <a:lnTo>
                  <a:pt x="98810" y="988104"/>
                </a:lnTo>
                <a:cubicBezTo>
                  <a:pt x="44239" y="988104"/>
                  <a:pt x="0" y="943865"/>
                  <a:pt x="0" y="889294"/>
                </a:cubicBezTo>
                <a:lnTo>
                  <a:pt x="0" y="9881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901" tIns="89901" rIns="89901" bIns="89901" numCol="1" spcCol="1270" anchor="ctr" anchorCtr="0">
            <a:noAutofit/>
          </a:bodyPr>
          <a:lstStyle/>
          <a:p>
            <a:pPr marL="0" lvl="0" indent="0" algn="ctr" defTabSz="711200">
              <a:lnSpc>
                <a:spcPct val="90000"/>
              </a:lnSpc>
              <a:spcBef>
                <a:spcPct val="0"/>
              </a:spcBef>
              <a:spcAft>
                <a:spcPct val="35000"/>
              </a:spcAft>
              <a:buNone/>
            </a:pPr>
            <a:r>
              <a:rPr lang="en-US" sz="1600" kern="1200" dirty="0"/>
              <a:t>Histopathology</a:t>
            </a:r>
          </a:p>
        </p:txBody>
      </p:sp>
      <p:sp>
        <p:nvSpPr>
          <p:cNvPr id="19" name="Rectangle: Rounded Corners 18">
            <a:extLst>
              <a:ext uri="{FF2B5EF4-FFF2-40B4-BE49-F238E27FC236}">
                <a16:creationId xmlns:a16="http://schemas.microsoft.com/office/drawing/2014/main" id="{6A5AC158-45EF-4346-937E-41B68AED302B}"/>
              </a:ext>
            </a:extLst>
          </p:cNvPr>
          <p:cNvSpPr/>
          <p:nvPr/>
        </p:nvSpPr>
        <p:spPr>
          <a:xfrm>
            <a:off x="1136220" y="2141622"/>
            <a:ext cx="1556069" cy="9881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2DB49F77-ADB4-424A-A2A7-27B16F4EFCA6}"/>
              </a:ext>
            </a:extLst>
          </p:cNvPr>
          <p:cNvSpPr/>
          <p:nvPr/>
        </p:nvSpPr>
        <p:spPr>
          <a:xfrm>
            <a:off x="1309116" y="2305873"/>
            <a:ext cx="1556069" cy="988104"/>
          </a:xfrm>
          <a:custGeom>
            <a:avLst/>
            <a:gdLst>
              <a:gd name="connsiteX0" fmla="*/ 0 w 1556069"/>
              <a:gd name="connsiteY0" fmla="*/ 98810 h 988104"/>
              <a:gd name="connsiteX1" fmla="*/ 98810 w 1556069"/>
              <a:gd name="connsiteY1" fmla="*/ 0 h 988104"/>
              <a:gd name="connsiteX2" fmla="*/ 1457259 w 1556069"/>
              <a:gd name="connsiteY2" fmla="*/ 0 h 988104"/>
              <a:gd name="connsiteX3" fmla="*/ 1556069 w 1556069"/>
              <a:gd name="connsiteY3" fmla="*/ 98810 h 988104"/>
              <a:gd name="connsiteX4" fmla="*/ 1556069 w 1556069"/>
              <a:gd name="connsiteY4" fmla="*/ 889294 h 988104"/>
              <a:gd name="connsiteX5" fmla="*/ 1457259 w 1556069"/>
              <a:gd name="connsiteY5" fmla="*/ 988104 h 988104"/>
              <a:gd name="connsiteX6" fmla="*/ 98810 w 1556069"/>
              <a:gd name="connsiteY6" fmla="*/ 988104 h 988104"/>
              <a:gd name="connsiteX7" fmla="*/ 0 w 1556069"/>
              <a:gd name="connsiteY7" fmla="*/ 889294 h 988104"/>
              <a:gd name="connsiteX8" fmla="*/ 0 w 1556069"/>
              <a:gd name="connsiteY8" fmla="*/ 98810 h 9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069" h="988104">
                <a:moveTo>
                  <a:pt x="0" y="98810"/>
                </a:moveTo>
                <a:cubicBezTo>
                  <a:pt x="0" y="44239"/>
                  <a:pt x="44239" y="0"/>
                  <a:pt x="98810" y="0"/>
                </a:cubicBezTo>
                <a:lnTo>
                  <a:pt x="1457259" y="0"/>
                </a:lnTo>
                <a:cubicBezTo>
                  <a:pt x="1511830" y="0"/>
                  <a:pt x="1556069" y="44239"/>
                  <a:pt x="1556069" y="98810"/>
                </a:cubicBezTo>
                <a:lnTo>
                  <a:pt x="1556069" y="889294"/>
                </a:lnTo>
                <a:cubicBezTo>
                  <a:pt x="1556069" y="943865"/>
                  <a:pt x="1511830" y="988104"/>
                  <a:pt x="1457259" y="988104"/>
                </a:cubicBezTo>
                <a:lnTo>
                  <a:pt x="98810" y="988104"/>
                </a:lnTo>
                <a:cubicBezTo>
                  <a:pt x="44239" y="988104"/>
                  <a:pt x="0" y="943865"/>
                  <a:pt x="0" y="889294"/>
                </a:cubicBezTo>
                <a:lnTo>
                  <a:pt x="0" y="9881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901" tIns="89901" rIns="89901" bIns="89901" numCol="1" spcCol="1270" anchor="ctr" anchorCtr="0">
            <a:noAutofit/>
          </a:bodyPr>
          <a:lstStyle/>
          <a:p>
            <a:pPr marL="0" lvl="0" indent="0" algn="ctr" defTabSz="711200">
              <a:lnSpc>
                <a:spcPct val="90000"/>
              </a:lnSpc>
              <a:spcBef>
                <a:spcPct val="0"/>
              </a:spcBef>
              <a:spcAft>
                <a:spcPct val="35000"/>
              </a:spcAft>
              <a:buNone/>
            </a:pPr>
            <a:r>
              <a:rPr lang="en-US" sz="1600" kern="1200" dirty="0"/>
              <a:t>Nuclei</a:t>
            </a:r>
          </a:p>
        </p:txBody>
      </p:sp>
      <p:sp>
        <p:nvSpPr>
          <p:cNvPr id="21" name="Rectangle: Rounded Corners 20">
            <a:extLst>
              <a:ext uri="{FF2B5EF4-FFF2-40B4-BE49-F238E27FC236}">
                <a16:creationId xmlns:a16="http://schemas.microsoft.com/office/drawing/2014/main" id="{97612F97-F70D-4880-A6B8-41446323ADC3}"/>
              </a:ext>
            </a:extLst>
          </p:cNvPr>
          <p:cNvSpPr/>
          <p:nvPr/>
        </p:nvSpPr>
        <p:spPr>
          <a:xfrm>
            <a:off x="778643" y="3582283"/>
            <a:ext cx="2271223" cy="98810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658E615A-EC72-4A00-9400-B5B71AF9774D}"/>
              </a:ext>
            </a:extLst>
          </p:cNvPr>
          <p:cNvSpPr/>
          <p:nvPr/>
        </p:nvSpPr>
        <p:spPr>
          <a:xfrm>
            <a:off x="951539" y="3746534"/>
            <a:ext cx="2271223" cy="988104"/>
          </a:xfrm>
          <a:custGeom>
            <a:avLst/>
            <a:gdLst>
              <a:gd name="connsiteX0" fmla="*/ 0 w 2271223"/>
              <a:gd name="connsiteY0" fmla="*/ 98810 h 988104"/>
              <a:gd name="connsiteX1" fmla="*/ 98810 w 2271223"/>
              <a:gd name="connsiteY1" fmla="*/ 0 h 988104"/>
              <a:gd name="connsiteX2" fmla="*/ 2172413 w 2271223"/>
              <a:gd name="connsiteY2" fmla="*/ 0 h 988104"/>
              <a:gd name="connsiteX3" fmla="*/ 2271223 w 2271223"/>
              <a:gd name="connsiteY3" fmla="*/ 98810 h 988104"/>
              <a:gd name="connsiteX4" fmla="*/ 2271223 w 2271223"/>
              <a:gd name="connsiteY4" fmla="*/ 889294 h 988104"/>
              <a:gd name="connsiteX5" fmla="*/ 2172413 w 2271223"/>
              <a:gd name="connsiteY5" fmla="*/ 988104 h 988104"/>
              <a:gd name="connsiteX6" fmla="*/ 98810 w 2271223"/>
              <a:gd name="connsiteY6" fmla="*/ 988104 h 988104"/>
              <a:gd name="connsiteX7" fmla="*/ 0 w 2271223"/>
              <a:gd name="connsiteY7" fmla="*/ 889294 h 988104"/>
              <a:gd name="connsiteX8" fmla="*/ 0 w 2271223"/>
              <a:gd name="connsiteY8" fmla="*/ 98810 h 9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223" h="988104">
                <a:moveTo>
                  <a:pt x="0" y="98810"/>
                </a:moveTo>
                <a:cubicBezTo>
                  <a:pt x="0" y="44239"/>
                  <a:pt x="44239" y="0"/>
                  <a:pt x="98810" y="0"/>
                </a:cubicBezTo>
                <a:lnTo>
                  <a:pt x="2172413" y="0"/>
                </a:lnTo>
                <a:cubicBezTo>
                  <a:pt x="2226984" y="0"/>
                  <a:pt x="2271223" y="44239"/>
                  <a:pt x="2271223" y="98810"/>
                </a:cubicBezTo>
                <a:lnTo>
                  <a:pt x="2271223" y="889294"/>
                </a:lnTo>
                <a:cubicBezTo>
                  <a:pt x="2271223" y="943865"/>
                  <a:pt x="2226984" y="988104"/>
                  <a:pt x="2172413" y="988104"/>
                </a:cubicBezTo>
                <a:lnTo>
                  <a:pt x="98810" y="988104"/>
                </a:lnTo>
                <a:cubicBezTo>
                  <a:pt x="44239" y="988104"/>
                  <a:pt x="0" y="943865"/>
                  <a:pt x="0" y="889294"/>
                </a:cubicBezTo>
                <a:lnTo>
                  <a:pt x="0" y="98810"/>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901" tIns="89901" rIns="89901" bIns="89901" numCol="1" spcCol="1270" anchor="ctr" anchorCtr="0">
            <a:noAutofit/>
          </a:bodyPr>
          <a:lstStyle/>
          <a:p>
            <a:pPr marL="0" lvl="0" indent="0" algn="ctr" defTabSz="711200">
              <a:lnSpc>
                <a:spcPct val="90000"/>
              </a:lnSpc>
              <a:spcBef>
                <a:spcPct val="0"/>
              </a:spcBef>
              <a:spcAft>
                <a:spcPct val="35000"/>
              </a:spcAft>
              <a:buNone/>
            </a:pPr>
            <a:r>
              <a:rPr lang="en-US" sz="1600" b="0" i="0" kern="1200" dirty="0"/>
              <a:t>Nuclear pleomorphism</a:t>
            </a:r>
            <a:endParaRPr lang="en-US" sz="1600" kern="1200" dirty="0"/>
          </a:p>
        </p:txBody>
      </p:sp>
      <p:sp>
        <p:nvSpPr>
          <p:cNvPr id="23" name="Rectangle: Rounded Corners 22">
            <a:extLst>
              <a:ext uri="{FF2B5EF4-FFF2-40B4-BE49-F238E27FC236}">
                <a16:creationId xmlns:a16="http://schemas.microsoft.com/office/drawing/2014/main" id="{3DCE94A8-0D87-49A8-AD4B-671B5E95DE45}"/>
              </a:ext>
            </a:extLst>
          </p:cNvPr>
          <p:cNvSpPr/>
          <p:nvPr/>
        </p:nvSpPr>
        <p:spPr>
          <a:xfrm>
            <a:off x="3753236" y="2141622"/>
            <a:ext cx="1556069" cy="9881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A250E9FD-ADC7-4050-9A2C-B5E35432DC1A}"/>
              </a:ext>
            </a:extLst>
          </p:cNvPr>
          <p:cNvSpPr/>
          <p:nvPr/>
        </p:nvSpPr>
        <p:spPr>
          <a:xfrm>
            <a:off x="3926133" y="2305873"/>
            <a:ext cx="1556069" cy="988104"/>
          </a:xfrm>
          <a:custGeom>
            <a:avLst/>
            <a:gdLst>
              <a:gd name="connsiteX0" fmla="*/ 0 w 1556069"/>
              <a:gd name="connsiteY0" fmla="*/ 98810 h 988104"/>
              <a:gd name="connsiteX1" fmla="*/ 98810 w 1556069"/>
              <a:gd name="connsiteY1" fmla="*/ 0 h 988104"/>
              <a:gd name="connsiteX2" fmla="*/ 1457259 w 1556069"/>
              <a:gd name="connsiteY2" fmla="*/ 0 h 988104"/>
              <a:gd name="connsiteX3" fmla="*/ 1556069 w 1556069"/>
              <a:gd name="connsiteY3" fmla="*/ 98810 h 988104"/>
              <a:gd name="connsiteX4" fmla="*/ 1556069 w 1556069"/>
              <a:gd name="connsiteY4" fmla="*/ 889294 h 988104"/>
              <a:gd name="connsiteX5" fmla="*/ 1457259 w 1556069"/>
              <a:gd name="connsiteY5" fmla="*/ 988104 h 988104"/>
              <a:gd name="connsiteX6" fmla="*/ 98810 w 1556069"/>
              <a:gd name="connsiteY6" fmla="*/ 988104 h 988104"/>
              <a:gd name="connsiteX7" fmla="*/ 0 w 1556069"/>
              <a:gd name="connsiteY7" fmla="*/ 889294 h 988104"/>
              <a:gd name="connsiteX8" fmla="*/ 0 w 1556069"/>
              <a:gd name="connsiteY8" fmla="*/ 98810 h 9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069" h="988104">
                <a:moveTo>
                  <a:pt x="0" y="98810"/>
                </a:moveTo>
                <a:cubicBezTo>
                  <a:pt x="0" y="44239"/>
                  <a:pt x="44239" y="0"/>
                  <a:pt x="98810" y="0"/>
                </a:cubicBezTo>
                <a:lnTo>
                  <a:pt x="1457259" y="0"/>
                </a:lnTo>
                <a:cubicBezTo>
                  <a:pt x="1511830" y="0"/>
                  <a:pt x="1556069" y="44239"/>
                  <a:pt x="1556069" y="98810"/>
                </a:cubicBezTo>
                <a:lnTo>
                  <a:pt x="1556069" y="889294"/>
                </a:lnTo>
                <a:cubicBezTo>
                  <a:pt x="1556069" y="943865"/>
                  <a:pt x="1511830" y="988104"/>
                  <a:pt x="1457259" y="988104"/>
                </a:cubicBezTo>
                <a:lnTo>
                  <a:pt x="98810" y="988104"/>
                </a:lnTo>
                <a:cubicBezTo>
                  <a:pt x="44239" y="988104"/>
                  <a:pt x="0" y="943865"/>
                  <a:pt x="0" y="889294"/>
                </a:cubicBezTo>
                <a:lnTo>
                  <a:pt x="0" y="9881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901" tIns="89901" rIns="89901" bIns="89901" numCol="1" spcCol="1270" anchor="ctr" anchorCtr="0">
            <a:noAutofit/>
          </a:bodyPr>
          <a:lstStyle/>
          <a:p>
            <a:pPr marL="0" lvl="0" indent="0" algn="ctr" defTabSz="711200">
              <a:lnSpc>
                <a:spcPct val="90000"/>
              </a:lnSpc>
              <a:spcBef>
                <a:spcPct val="0"/>
              </a:spcBef>
              <a:spcAft>
                <a:spcPct val="35000"/>
              </a:spcAft>
              <a:buNone/>
            </a:pPr>
            <a:r>
              <a:rPr lang="en-US" sz="1600" kern="1200" dirty="0"/>
              <a:t>Tubules</a:t>
            </a:r>
          </a:p>
        </p:txBody>
      </p:sp>
      <p:sp>
        <p:nvSpPr>
          <p:cNvPr id="25" name="Rectangle: Rounded Corners 24">
            <a:extLst>
              <a:ext uri="{FF2B5EF4-FFF2-40B4-BE49-F238E27FC236}">
                <a16:creationId xmlns:a16="http://schemas.microsoft.com/office/drawing/2014/main" id="{6DACFC7E-119B-4410-837E-A6D19B321E99}"/>
              </a:ext>
            </a:extLst>
          </p:cNvPr>
          <p:cNvSpPr/>
          <p:nvPr/>
        </p:nvSpPr>
        <p:spPr>
          <a:xfrm>
            <a:off x="3395659" y="3582283"/>
            <a:ext cx="2271223" cy="98810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6" name="Freeform: Shape 25">
            <a:extLst>
              <a:ext uri="{FF2B5EF4-FFF2-40B4-BE49-F238E27FC236}">
                <a16:creationId xmlns:a16="http://schemas.microsoft.com/office/drawing/2014/main" id="{753D0D2A-A99D-4776-BD72-214C4B49A4CE}"/>
              </a:ext>
            </a:extLst>
          </p:cNvPr>
          <p:cNvSpPr/>
          <p:nvPr/>
        </p:nvSpPr>
        <p:spPr>
          <a:xfrm>
            <a:off x="3568556" y="3746534"/>
            <a:ext cx="2271223" cy="988104"/>
          </a:xfrm>
          <a:custGeom>
            <a:avLst/>
            <a:gdLst>
              <a:gd name="connsiteX0" fmla="*/ 0 w 2271223"/>
              <a:gd name="connsiteY0" fmla="*/ 98810 h 988104"/>
              <a:gd name="connsiteX1" fmla="*/ 98810 w 2271223"/>
              <a:gd name="connsiteY1" fmla="*/ 0 h 988104"/>
              <a:gd name="connsiteX2" fmla="*/ 2172413 w 2271223"/>
              <a:gd name="connsiteY2" fmla="*/ 0 h 988104"/>
              <a:gd name="connsiteX3" fmla="*/ 2271223 w 2271223"/>
              <a:gd name="connsiteY3" fmla="*/ 98810 h 988104"/>
              <a:gd name="connsiteX4" fmla="*/ 2271223 w 2271223"/>
              <a:gd name="connsiteY4" fmla="*/ 889294 h 988104"/>
              <a:gd name="connsiteX5" fmla="*/ 2172413 w 2271223"/>
              <a:gd name="connsiteY5" fmla="*/ 988104 h 988104"/>
              <a:gd name="connsiteX6" fmla="*/ 98810 w 2271223"/>
              <a:gd name="connsiteY6" fmla="*/ 988104 h 988104"/>
              <a:gd name="connsiteX7" fmla="*/ 0 w 2271223"/>
              <a:gd name="connsiteY7" fmla="*/ 889294 h 988104"/>
              <a:gd name="connsiteX8" fmla="*/ 0 w 2271223"/>
              <a:gd name="connsiteY8" fmla="*/ 98810 h 9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223" h="988104">
                <a:moveTo>
                  <a:pt x="0" y="98810"/>
                </a:moveTo>
                <a:cubicBezTo>
                  <a:pt x="0" y="44239"/>
                  <a:pt x="44239" y="0"/>
                  <a:pt x="98810" y="0"/>
                </a:cubicBezTo>
                <a:lnTo>
                  <a:pt x="2172413" y="0"/>
                </a:lnTo>
                <a:cubicBezTo>
                  <a:pt x="2226984" y="0"/>
                  <a:pt x="2271223" y="44239"/>
                  <a:pt x="2271223" y="98810"/>
                </a:cubicBezTo>
                <a:lnTo>
                  <a:pt x="2271223" y="889294"/>
                </a:lnTo>
                <a:cubicBezTo>
                  <a:pt x="2271223" y="943865"/>
                  <a:pt x="2226984" y="988104"/>
                  <a:pt x="2172413" y="988104"/>
                </a:cubicBezTo>
                <a:lnTo>
                  <a:pt x="98810" y="988104"/>
                </a:lnTo>
                <a:cubicBezTo>
                  <a:pt x="44239" y="988104"/>
                  <a:pt x="0" y="943865"/>
                  <a:pt x="0" y="889294"/>
                </a:cubicBezTo>
                <a:lnTo>
                  <a:pt x="0" y="98810"/>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901" tIns="89901" rIns="89901" bIns="89901" numCol="1" spcCol="1270" anchor="ctr" anchorCtr="0">
            <a:noAutofit/>
          </a:bodyPr>
          <a:lstStyle/>
          <a:p>
            <a:pPr marL="0" lvl="0" indent="0" algn="ctr" defTabSz="711200">
              <a:lnSpc>
                <a:spcPct val="90000"/>
              </a:lnSpc>
              <a:spcBef>
                <a:spcPct val="0"/>
              </a:spcBef>
              <a:spcAft>
                <a:spcPct val="35000"/>
              </a:spcAft>
              <a:buNone/>
            </a:pPr>
            <a:r>
              <a:rPr lang="en-US" sz="1600" b="0" i="0" kern="1200" dirty="0"/>
              <a:t>Lack of tubule formation</a:t>
            </a:r>
            <a:endParaRPr lang="en-US" sz="1600" kern="1200" dirty="0"/>
          </a:p>
        </p:txBody>
      </p:sp>
      <p:sp>
        <p:nvSpPr>
          <p:cNvPr id="27" name="Rectangle: Rounded Corners 26">
            <a:extLst>
              <a:ext uri="{FF2B5EF4-FFF2-40B4-BE49-F238E27FC236}">
                <a16:creationId xmlns:a16="http://schemas.microsoft.com/office/drawing/2014/main" id="{4CFE47A8-3B8B-4EBC-BFFA-F80FF8B812FF}"/>
              </a:ext>
            </a:extLst>
          </p:cNvPr>
          <p:cNvSpPr/>
          <p:nvPr/>
        </p:nvSpPr>
        <p:spPr>
          <a:xfrm>
            <a:off x="6370253" y="2141622"/>
            <a:ext cx="1556069" cy="9881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7824F104-09E3-417C-8C22-A53F8F355A14}"/>
              </a:ext>
            </a:extLst>
          </p:cNvPr>
          <p:cNvSpPr/>
          <p:nvPr/>
        </p:nvSpPr>
        <p:spPr>
          <a:xfrm>
            <a:off x="6543150" y="2305873"/>
            <a:ext cx="1556069" cy="988104"/>
          </a:xfrm>
          <a:custGeom>
            <a:avLst/>
            <a:gdLst>
              <a:gd name="connsiteX0" fmla="*/ 0 w 1556069"/>
              <a:gd name="connsiteY0" fmla="*/ 98810 h 988104"/>
              <a:gd name="connsiteX1" fmla="*/ 98810 w 1556069"/>
              <a:gd name="connsiteY1" fmla="*/ 0 h 988104"/>
              <a:gd name="connsiteX2" fmla="*/ 1457259 w 1556069"/>
              <a:gd name="connsiteY2" fmla="*/ 0 h 988104"/>
              <a:gd name="connsiteX3" fmla="*/ 1556069 w 1556069"/>
              <a:gd name="connsiteY3" fmla="*/ 98810 h 988104"/>
              <a:gd name="connsiteX4" fmla="*/ 1556069 w 1556069"/>
              <a:gd name="connsiteY4" fmla="*/ 889294 h 988104"/>
              <a:gd name="connsiteX5" fmla="*/ 1457259 w 1556069"/>
              <a:gd name="connsiteY5" fmla="*/ 988104 h 988104"/>
              <a:gd name="connsiteX6" fmla="*/ 98810 w 1556069"/>
              <a:gd name="connsiteY6" fmla="*/ 988104 h 988104"/>
              <a:gd name="connsiteX7" fmla="*/ 0 w 1556069"/>
              <a:gd name="connsiteY7" fmla="*/ 889294 h 988104"/>
              <a:gd name="connsiteX8" fmla="*/ 0 w 1556069"/>
              <a:gd name="connsiteY8" fmla="*/ 98810 h 9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069" h="988104">
                <a:moveTo>
                  <a:pt x="0" y="98810"/>
                </a:moveTo>
                <a:cubicBezTo>
                  <a:pt x="0" y="44239"/>
                  <a:pt x="44239" y="0"/>
                  <a:pt x="98810" y="0"/>
                </a:cubicBezTo>
                <a:lnTo>
                  <a:pt x="1457259" y="0"/>
                </a:lnTo>
                <a:cubicBezTo>
                  <a:pt x="1511830" y="0"/>
                  <a:pt x="1556069" y="44239"/>
                  <a:pt x="1556069" y="98810"/>
                </a:cubicBezTo>
                <a:lnTo>
                  <a:pt x="1556069" y="889294"/>
                </a:lnTo>
                <a:cubicBezTo>
                  <a:pt x="1556069" y="943865"/>
                  <a:pt x="1511830" y="988104"/>
                  <a:pt x="1457259" y="988104"/>
                </a:cubicBezTo>
                <a:lnTo>
                  <a:pt x="98810" y="988104"/>
                </a:lnTo>
                <a:cubicBezTo>
                  <a:pt x="44239" y="988104"/>
                  <a:pt x="0" y="943865"/>
                  <a:pt x="0" y="889294"/>
                </a:cubicBezTo>
                <a:lnTo>
                  <a:pt x="0" y="9881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901" tIns="89901" rIns="89901" bIns="89901" numCol="1" spcCol="1270" anchor="ctr" anchorCtr="0">
            <a:noAutofit/>
          </a:bodyPr>
          <a:lstStyle/>
          <a:p>
            <a:pPr marL="0" lvl="0" indent="0" algn="ctr" defTabSz="711200">
              <a:lnSpc>
                <a:spcPct val="90000"/>
              </a:lnSpc>
              <a:spcBef>
                <a:spcPct val="0"/>
              </a:spcBef>
              <a:spcAft>
                <a:spcPct val="35000"/>
              </a:spcAft>
              <a:buNone/>
            </a:pPr>
            <a:r>
              <a:rPr lang="en-US" sz="1600" kern="1200"/>
              <a:t>Mitosis</a:t>
            </a:r>
            <a:endParaRPr lang="en-US" sz="1600" kern="1200" dirty="0"/>
          </a:p>
        </p:txBody>
      </p:sp>
      <p:sp>
        <p:nvSpPr>
          <p:cNvPr id="29" name="Rectangle: Rounded Corners 28">
            <a:extLst>
              <a:ext uri="{FF2B5EF4-FFF2-40B4-BE49-F238E27FC236}">
                <a16:creationId xmlns:a16="http://schemas.microsoft.com/office/drawing/2014/main" id="{DC1CF9DC-B97D-45F1-AB09-DDDCF714525D}"/>
              </a:ext>
            </a:extLst>
          </p:cNvPr>
          <p:cNvSpPr/>
          <p:nvPr/>
        </p:nvSpPr>
        <p:spPr>
          <a:xfrm>
            <a:off x="6012676" y="3582283"/>
            <a:ext cx="2271223" cy="98810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0" name="Freeform: Shape 29">
            <a:extLst>
              <a:ext uri="{FF2B5EF4-FFF2-40B4-BE49-F238E27FC236}">
                <a16:creationId xmlns:a16="http://schemas.microsoft.com/office/drawing/2014/main" id="{34346C73-BC64-4319-A4E6-B5DD7A004CC9}"/>
              </a:ext>
            </a:extLst>
          </p:cNvPr>
          <p:cNvSpPr/>
          <p:nvPr/>
        </p:nvSpPr>
        <p:spPr>
          <a:xfrm>
            <a:off x="6185573" y="3746534"/>
            <a:ext cx="2271223" cy="988104"/>
          </a:xfrm>
          <a:custGeom>
            <a:avLst/>
            <a:gdLst>
              <a:gd name="connsiteX0" fmla="*/ 0 w 2271223"/>
              <a:gd name="connsiteY0" fmla="*/ 98810 h 988104"/>
              <a:gd name="connsiteX1" fmla="*/ 98810 w 2271223"/>
              <a:gd name="connsiteY1" fmla="*/ 0 h 988104"/>
              <a:gd name="connsiteX2" fmla="*/ 2172413 w 2271223"/>
              <a:gd name="connsiteY2" fmla="*/ 0 h 988104"/>
              <a:gd name="connsiteX3" fmla="*/ 2271223 w 2271223"/>
              <a:gd name="connsiteY3" fmla="*/ 98810 h 988104"/>
              <a:gd name="connsiteX4" fmla="*/ 2271223 w 2271223"/>
              <a:gd name="connsiteY4" fmla="*/ 889294 h 988104"/>
              <a:gd name="connsiteX5" fmla="*/ 2172413 w 2271223"/>
              <a:gd name="connsiteY5" fmla="*/ 988104 h 988104"/>
              <a:gd name="connsiteX6" fmla="*/ 98810 w 2271223"/>
              <a:gd name="connsiteY6" fmla="*/ 988104 h 988104"/>
              <a:gd name="connsiteX7" fmla="*/ 0 w 2271223"/>
              <a:gd name="connsiteY7" fmla="*/ 889294 h 988104"/>
              <a:gd name="connsiteX8" fmla="*/ 0 w 2271223"/>
              <a:gd name="connsiteY8" fmla="*/ 98810 h 9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223" h="988104">
                <a:moveTo>
                  <a:pt x="0" y="98810"/>
                </a:moveTo>
                <a:cubicBezTo>
                  <a:pt x="0" y="44239"/>
                  <a:pt x="44239" y="0"/>
                  <a:pt x="98810" y="0"/>
                </a:cubicBezTo>
                <a:lnTo>
                  <a:pt x="2172413" y="0"/>
                </a:lnTo>
                <a:cubicBezTo>
                  <a:pt x="2226984" y="0"/>
                  <a:pt x="2271223" y="44239"/>
                  <a:pt x="2271223" y="98810"/>
                </a:cubicBezTo>
                <a:lnTo>
                  <a:pt x="2271223" y="889294"/>
                </a:lnTo>
                <a:cubicBezTo>
                  <a:pt x="2271223" y="943865"/>
                  <a:pt x="2226984" y="988104"/>
                  <a:pt x="2172413" y="988104"/>
                </a:cubicBezTo>
                <a:lnTo>
                  <a:pt x="98810" y="988104"/>
                </a:lnTo>
                <a:cubicBezTo>
                  <a:pt x="44239" y="988104"/>
                  <a:pt x="0" y="943865"/>
                  <a:pt x="0" y="889294"/>
                </a:cubicBezTo>
                <a:lnTo>
                  <a:pt x="0" y="98810"/>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901" tIns="89901" rIns="89901" bIns="89901" numCol="1" spcCol="1270" anchor="ctr" anchorCtr="0">
            <a:noAutofit/>
          </a:bodyPr>
          <a:lstStyle/>
          <a:p>
            <a:pPr marL="0" lvl="0" indent="0" algn="ctr" defTabSz="711200">
              <a:lnSpc>
                <a:spcPct val="90000"/>
              </a:lnSpc>
              <a:spcBef>
                <a:spcPct val="0"/>
              </a:spcBef>
              <a:spcAft>
                <a:spcPct val="35000"/>
              </a:spcAft>
              <a:buNone/>
            </a:pPr>
            <a:r>
              <a:rPr lang="en-US" sz="1600" b="0" i="0" kern="1200" dirty="0"/>
              <a:t>Mitotic figures ratio</a:t>
            </a:r>
            <a:endParaRPr lang="en-US" sz="1600" kern="1200" dirty="0"/>
          </a:p>
        </p:txBody>
      </p:sp>
      <p:sp>
        <p:nvSpPr>
          <p:cNvPr id="9" name="TextBox 8">
            <a:extLst>
              <a:ext uri="{FF2B5EF4-FFF2-40B4-BE49-F238E27FC236}">
                <a16:creationId xmlns:a16="http://schemas.microsoft.com/office/drawing/2014/main" id="{6B4E5C8E-2E59-4947-A306-EA0DACE2C2A7}"/>
              </a:ext>
            </a:extLst>
          </p:cNvPr>
          <p:cNvSpPr txBox="1"/>
          <p:nvPr/>
        </p:nvSpPr>
        <p:spPr>
          <a:xfrm>
            <a:off x="304800" y="5172670"/>
            <a:ext cx="8610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Bloom–Richardson grading system: The standard approach of assessing tumor proliferation in pathology labs is </a:t>
            </a:r>
            <a:r>
              <a:rPr lang="en-US" b="1" dirty="0"/>
              <a:t>mitosis counting</a:t>
            </a:r>
            <a:r>
              <a:rPr lang="en-US" dirty="0"/>
              <a:t>.</a:t>
            </a:r>
          </a:p>
          <a:p>
            <a:pPr marL="285750" indent="-285750">
              <a:buFont typeface="Arial" panose="020B0604020202020204" pitchFamily="34" charset="0"/>
              <a:buChar char="•"/>
            </a:pPr>
            <a:r>
              <a:rPr lang="en-US" dirty="0"/>
              <a:t>Most distinctive feature of the mitotic figures is their </a:t>
            </a:r>
            <a:r>
              <a:rPr lang="en-US" b="1" dirty="0"/>
              <a:t>hyperchromicity</a:t>
            </a:r>
            <a:r>
              <a:rPr lang="en-US" dirty="0"/>
              <a:t>.</a:t>
            </a:r>
          </a:p>
        </p:txBody>
      </p:sp>
      <p:sp>
        <p:nvSpPr>
          <p:cNvPr id="31" name="Speech Bubble: Oval 30">
            <a:extLst>
              <a:ext uri="{FF2B5EF4-FFF2-40B4-BE49-F238E27FC236}">
                <a16:creationId xmlns:a16="http://schemas.microsoft.com/office/drawing/2014/main" id="{8399B422-3148-4C0D-904D-3ED341AEE61F}"/>
              </a:ext>
            </a:extLst>
          </p:cNvPr>
          <p:cNvSpPr/>
          <p:nvPr/>
        </p:nvSpPr>
        <p:spPr>
          <a:xfrm>
            <a:off x="6285222" y="248404"/>
            <a:ext cx="2706378" cy="1604912"/>
          </a:xfrm>
          <a:prstGeom prst="wedgeEllipseCallout">
            <a:avLst>
              <a:gd name="adj1" fmla="val -82757"/>
              <a:gd name="adj2" fmla="val 1859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Greek</a:t>
            </a:r>
          </a:p>
          <a:p>
            <a:pPr algn="ctr"/>
            <a:r>
              <a:rPr lang="en-US" dirty="0" err="1"/>
              <a:t>Histos</a:t>
            </a:r>
            <a:r>
              <a:rPr lang="en-US" dirty="0"/>
              <a:t>: tissue</a:t>
            </a:r>
          </a:p>
          <a:p>
            <a:pPr algn="ctr"/>
            <a:r>
              <a:rPr lang="en-US" dirty="0"/>
              <a:t>Pathos: suffering</a:t>
            </a:r>
          </a:p>
          <a:p>
            <a:pPr algn="ctr"/>
            <a:r>
              <a:rPr lang="en-US" dirty="0"/>
              <a:t>Logia: study of</a:t>
            </a:r>
          </a:p>
        </p:txBody>
      </p:sp>
    </p:spTree>
    <p:extLst>
      <p:ext uri="{BB962C8B-B14F-4D97-AF65-F5344CB8AC3E}">
        <p14:creationId xmlns:p14="http://schemas.microsoft.com/office/powerpoint/2010/main" val="207848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anim calcmode="lin" valueType="num">
                                      <p:cBhvr>
                                        <p:cTn id="103" dur="1000" fill="hold"/>
                                        <p:tgtEl>
                                          <p:spTgt spid="30"/>
                                        </p:tgtEl>
                                        <p:attrNameLst>
                                          <p:attrName>ppt_x</p:attrName>
                                        </p:attrNameLst>
                                      </p:cBhvr>
                                      <p:tavLst>
                                        <p:tav tm="0">
                                          <p:val>
                                            <p:strVal val="#ppt_x"/>
                                          </p:val>
                                        </p:tav>
                                        <p:tav tm="100000">
                                          <p:val>
                                            <p:strVal val="#ppt_x"/>
                                          </p:val>
                                        </p:tav>
                                      </p:tavLst>
                                    </p:anim>
                                    <p:anim calcmode="lin" valueType="num">
                                      <p:cBhvr>
                                        <p:cTn id="10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6" presetClass="entr" presetSubtype="16"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circle(in)">
                                      <p:cBhvr>
                                        <p:cTn id="109" dur="2000"/>
                                        <p:tgtEl>
                                          <p:spTgt spid="9"/>
                                        </p:tgtEl>
                                      </p:cBhvr>
                                    </p:animEffect>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grpId="0" nodeType="click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heel(1)">
                                      <p:cBhvr>
                                        <p:cTn id="114"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4" grpId="0" animBg="1"/>
      <p:bldP spid="26" grpId="0" animBg="1"/>
      <p:bldP spid="28" grpId="0" animBg="1"/>
      <p:bldP spid="30" grpId="0" animBg="1"/>
      <p:bldP spid="9"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
            <a:ext cx="9155545" cy="751107"/>
          </a:xfrm>
        </p:spPr>
        <p:txBody>
          <a:bodyPr vert="horz" wrap="none" lIns="228600" tIns="91440" rIns="0" bIns="0" rtlCol="0" anchor="ctr" anchorCtr="0">
            <a:noAutofit/>
          </a:bodyPr>
          <a:lstStyle/>
          <a:p>
            <a:r>
              <a:rPr lang="en-US" dirty="0">
                <a:latin typeface="Arial" charset="0"/>
                <a:cs typeface="Arial" charset="0"/>
              </a:rPr>
              <a:t>Segmentation Levels and Methods</a:t>
            </a:r>
            <a:br>
              <a:rPr lang="en-US" dirty="0">
                <a:latin typeface="Arial" charset="0"/>
                <a:cs typeface="Arial" charset="0"/>
              </a:rPr>
            </a:br>
            <a:r>
              <a:rPr lang="en-US" dirty="0">
                <a:latin typeface="Arial" charset="0"/>
                <a:cs typeface="Arial" charset="0"/>
              </a:rPr>
              <a:t>Binarization – Global View</a:t>
            </a:r>
            <a:endParaRPr lang="en-US" dirty="0"/>
          </a:p>
        </p:txBody>
      </p:sp>
      <p:graphicFrame>
        <p:nvGraphicFramePr>
          <p:cNvPr id="3" name="Diagram 2">
            <a:extLst>
              <a:ext uri="{FF2B5EF4-FFF2-40B4-BE49-F238E27FC236}">
                <a16:creationId xmlns:a16="http://schemas.microsoft.com/office/drawing/2014/main" id="{C146E6B3-D45A-4756-AA37-F17BF789C189}"/>
              </a:ext>
            </a:extLst>
          </p:cNvPr>
          <p:cNvGraphicFramePr/>
          <p:nvPr>
            <p:extLst>
              <p:ext uri="{D42A27DB-BD31-4B8C-83A1-F6EECF244321}">
                <p14:modId xmlns:p14="http://schemas.microsoft.com/office/powerpoint/2010/main" val="3964824562"/>
              </p:ext>
            </p:extLst>
          </p:nvPr>
        </p:nvGraphicFramePr>
        <p:xfrm>
          <a:off x="228600" y="3566160"/>
          <a:ext cx="6400800" cy="237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FFB2B68-8B27-4EF5-A37D-416B60F3AD05}"/>
              </a:ext>
            </a:extLst>
          </p:cNvPr>
          <p:cNvPicPr>
            <a:picLocks noChangeAspect="1"/>
          </p:cNvPicPr>
          <p:nvPr/>
        </p:nvPicPr>
        <p:blipFill rotWithShape="1">
          <a:blip r:embed="rId8"/>
          <a:srcRect l="9848" t="4762" r="1520" b="9524"/>
          <a:stretch/>
        </p:blipFill>
        <p:spPr>
          <a:xfrm>
            <a:off x="213360" y="873031"/>
            <a:ext cx="4206240" cy="2403569"/>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C0B5252C-BB1A-4D39-B880-F0C19561D889}"/>
              </a:ext>
            </a:extLst>
          </p:cNvPr>
          <p:cNvSpPr/>
          <p:nvPr/>
        </p:nvSpPr>
        <p:spPr>
          <a:xfrm>
            <a:off x="1127760" y="4770120"/>
            <a:ext cx="1463040" cy="640080"/>
          </a:xfrm>
          <a:prstGeom prst="roundRect">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26EF31-F445-49F2-B184-7FBAB476E3C4}"/>
              </a:ext>
            </a:extLst>
          </p:cNvPr>
          <p:cNvSpPr/>
          <p:nvPr/>
        </p:nvSpPr>
        <p:spPr>
          <a:xfrm>
            <a:off x="1075944" y="4099560"/>
            <a:ext cx="1828800" cy="548640"/>
          </a:xfrm>
          <a:prstGeom prst="roundRect">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8D62D61-1427-4CA0-90E3-447A8EA9A321}"/>
              </a:ext>
            </a:extLst>
          </p:cNvPr>
          <p:cNvPicPr>
            <a:picLocks noChangeAspect="1"/>
          </p:cNvPicPr>
          <p:nvPr/>
        </p:nvPicPr>
        <p:blipFill rotWithShape="1">
          <a:blip r:embed="rId9"/>
          <a:srcRect l="9848" t="4762" r="1520" b="9524"/>
          <a:stretch/>
        </p:blipFill>
        <p:spPr>
          <a:xfrm>
            <a:off x="4648200" y="1049380"/>
            <a:ext cx="4297680" cy="245582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1B40170-88FE-409B-98B6-2047986F78FA}"/>
              </a:ext>
            </a:extLst>
          </p:cNvPr>
          <p:cNvPicPr>
            <a:picLocks noChangeAspect="1"/>
          </p:cNvPicPr>
          <p:nvPr/>
        </p:nvPicPr>
        <p:blipFill rotWithShape="1">
          <a:blip r:embed="rId10"/>
          <a:srcRect l="9201" t="4762" r="2166" b="9524"/>
          <a:stretch/>
        </p:blipFill>
        <p:spPr>
          <a:xfrm>
            <a:off x="3962400" y="3816529"/>
            <a:ext cx="4389120" cy="250807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4AA6E5B-C515-40B0-9CFA-5692CFB67B08}"/>
              </a:ext>
            </a:extLst>
          </p:cNvPr>
          <p:cNvSpPr txBox="1"/>
          <p:nvPr/>
        </p:nvSpPr>
        <p:spPr>
          <a:xfrm>
            <a:off x="2904744" y="2968823"/>
            <a:ext cx="1514856" cy="307777"/>
          </a:xfrm>
          <a:prstGeom prst="rect">
            <a:avLst/>
          </a:prstGeom>
          <a:noFill/>
        </p:spPr>
        <p:txBody>
          <a:bodyPr wrap="square" rtlCol="0">
            <a:spAutoFit/>
          </a:bodyPr>
          <a:lstStyle/>
          <a:p>
            <a:pPr algn="r"/>
            <a:r>
              <a:rPr lang="en-US" sz="1400" dirty="0"/>
              <a:t>RGB</a:t>
            </a:r>
          </a:p>
        </p:txBody>
      </p:sp>
      <p:sp>
        <p:nvSpPr>
          <p:cNvPr id="15" name="TextBox 14">
            <a:extLst>
              <a:ext uri="{FF2B5EF4-FFF2-40B4-BE49-F238E27FC236}">
                <a16:creationId xmlns:a16="http://schemas.microsoft.com/office/drawing/2014/main" id="{1F32399E-EB6C-405B-BC06-8F179E59C273}"/>
              </a:ext>
            </a:extLst>
          </p:cNvPr>
          <p:cNvSpPr txBox="1"/>
          <p:nvPr/>
        </p:nvSpPr>
        <p:spPr>
          <a:xfrm>
            <a:off x="7409688" y="3197423"/>
            <a:ext cx="1514856" cy="307777"/>
          </a:xfrm>
          <a:prstGeom prst="rect">
            <a:avLst/>
          </a:prstGeom>
          <a:noFill/>
        </p:spPr>
        <p:txBody>
          <a:bodyPr wrap="square" rtlCol="0">
            <a:spAutoFit/>
          </a:bodyPr>
          <a:lstStyle/>
          <a:p>
            <a:pPr algn="r"/>
            <a:r>
              <a:rPr lang="en-US" sz="1400" dirty="0"/>
              <a:t>Gray Scale</a:t>
            </a:r>
          </a:p>
        </p:txBody>
      </p:sp>
      <p:sp>
        <p:nvSpPr>
          <p:cNvPr id="16" name="TextBox 15">
            <a:extLst>
              <a:ext uri="{FF2B5EF4-FFF2-40B4-BE49-F238E27FC236}">
                <a16:creationId xmlns:a16="http://schemas.microsoft.com/office/drawing/2014/main" id="{E65C6D29-2682-488E-8BA8-F3A6BB8E3438}"/>
              </a:ext>
            </a:extLst>
          </p:cNvPr>
          <p:cNvSpPr txBox="1"/>
          <p:nvPr/>
        </p:nvSpPr>
        <p:spPr>
          <a:xfrm>
            <a:off x="6858000" y="6016823"/>
            <a:ext cx="1514856" cy="307777"/>
          </a:xfrm>
          <a:prstGeom prst="rect">
            <a:avLst/>
          </a:prstGeom>
          <a:noFill/>
        </p:spPr>
        <p:txBody>
          <a:bodyPr wrap="square" rtlCol="0">
            <a:spAutoFit/>
          </a:bodyPr>
          <a:lstStyle/>
          <a:p>
            <a:pPr algn="r"/>
            <a:r>
              <a:rPr lang="en-US" sz="1400" dirty="0"/>
              <a:t>Black and White</a:t>
            </a:r>
          </a:p>
        </p:txBody>
      </p:sp>
    </p:spTree>
    <p:extLst>
      <p:ext uri="{BB962C8B-B14F-4D97-AF65-F5344CB8AC3E}">
        <p14:creationId xmlns:p14="http://schemas.microsoft.com/office/powerpoint/2010/main" val="413778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animBg="1"/>
      <p:bldP spid="10" grpId="0" animBg="1"/>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902880-F8D0-4A1E-BDF1-B44B274499A7}"/>
              </a:ext>
            </a:extLst>
          </p:cNvPr>
          <p:cNvPicPr>
            <a:picLocks noChangeAspect="1"/>
          </p:cNvPicPr>
          <p:nvPr/>
        </p:nvPicPr>
        <p:blipFill rotWithShape="1">
          <a:blip r:embed="rId3"/>
          <a:srcRect l="9848" t="4762" r="1520" b="9524"/>
          <a:stretch/>
        </p:blipFill>
        <p:spPr>
          <a:xfrm>
            <a:off x="213360" y="762000"/>
            <a:ext cx="4206240" cy="240356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C36E04C-5598-49F2-9B90-4E2059FA115A}"/>
              </a:ext>
            </a:extLst>
          </p:cNvPr>
          <p:cNvPicPr>
            <a:picLocks noChangeAspect="1"/>
          </p:cNvPicPr>
          <p:nvPr/>
        </p:nvPicPr>
        <p:blipFill rotWithShape="1">
          <a:blip r:embed="rId4"/>
          <a:srcRect l="9848" t="4762" r="1520" b="9524"/>
          <a:stretch/>
        </p:blipFill>
        <p:spPr>
          <a:xfrm>
            <a:off x="4648200" y="762000"/>
            <a:ext cx="4297680" cy="24558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8547718-6D5D-4AA7-9594-91B38D25514B}"/>
              </a:ext>
            </a:extLst>
          </p:cNvPr>
          <p:cNvPicPr>
            <a:picLocks noChangeAspect="1"/>
          </p:cNvPicPr>
          <p:nvPr/>
        </p:nvPicPr>
        <p:blipFill rotWithShape="1">
          <a:blip r:embed="rId5"/>
          <a:srcRect l="9201" t="4762" r="2166" b="9524"/>
          <a:stretch/>
        </p:blipFill>
        <p:spPr>
          <a:xfrm>
            <a:off x="3962400" y="3664129"/>
            <a:ext cx="4389120" cy="2508071"/>
          </a:xfrm>
          <a:prstGeom prst="rect">
            <a:avLst/>
          </a:prstGeom>
          <a:ln>
            <a:noFill/>
          </a:ln>
          <a:effectLst>
            <a:outerShdw blurRad="292100" dist="139700" dir="2700000" algn="tl" rotWithShape="0">
              <a:srgbClr val="333333">
                <a:alpha val="65000"/>
              </a:srgbClr>
            </a:outerShdw>
          </a:effectLst>
        </p:spPr>
      </p:pic>
      <p:graphicFrame>
        <p:nvGraphicFramePr>
          <p:cNvPr id="3" name="Diagram 2">
            <a:extLst>
              <a:ext uri="{FF2B5EF4-FFF2-40B4-BE49-F238E27FC236}">
                <a16:creationId xmlns:a16="http://schemas.microsoft.com/office/drawing/2014/main" id="{C146E6B3-D45A-4756-AA37-F17BF789C189}"/>
              </a:ext>
            </a:extLst>
          </p:cNvPr>
          <p:cNvGraphicFramePr/>
          <p:nvPr>
            <p:extLst>
              <p:ext uri="{D42A27DB-BD31-4B8C-83A1-F6EECF244321}">
                <p14:modId xmlns:p14="http://schemas.microsoft.com/office/powerpoint/2010/main" val="3932163882"/>
              </p:ext>
            </p:extLst>
          </p:nvPr>
        </p:nvGraphicFramePr>
        <p:xfrm>
          <a:off x="228600" y="3733800"/>
          <a:ext cx="7223760" cy="23774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4">
            <a:extLst>
              <a:ext uri="{FF2B5EF4-FFF2-40B4-BE49-F238E27FC236}">
                <a16:creationId xmlns:a16="http://schemas.microsoft.com/office/drawing/2014/main" id="{BFFB2B68-8B27-4EF5-A37D-416B60F3AD05}"/>
              </a:ext>
            </a:extLst>
          </p:cNvPr>
          <p:cNvPicPr>
            <a:picLocks noChangeAspect="1"/>
          </p:cNvPicPr>
          <p:nvPr/>
        </p:nvPicPr>
        <p:blipFill rotWithShape="1">
          <a:blip r:embed="rId3"/>
          <a:srcRect l="24620" t="52432" r="67352" b="33982"/>
          <a:stretch/>
        </p:blipFill>
        <p:spPr>
          <a:xfrm>
            <a:off x="2194560" y="609600"/>
            <a:ext cx="2377440" cy="2377440"/>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C0B5252C-BB1A-4D39-B880-F0C19561D889}"/>
              </a:ext>
            </a:extLst>
          </p:cNvPr>
          <p:cNvSpPr/>
          <p:nvPr/>
        </p:nvSpPr>
        <p:spPr>
          <a:xfrm>
            <a:off x="1539902" y="4953000"/>
            <a:ext cx="1463040" cy="640080"/>
          </a:xfrm>
          <a:prstGeom prst="roundRect">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26EF31-F445-49F2-B184-7FBAB476E3C4}"/>
              </a:ext>
            </a:extLst>
          </p:cNvPr>
          <p:cNvSpPr/>
          <p:nvPr/>
        </p:nvSpPr>
        <p:spPr>
          <a:xfrm>
            <a:off x="1524000" y="4267200"/>
            <a:ext cx="1828800" cy="548640"/>
          </a:xfrm>
          <a:prstGeom prst="roundRect">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87DE26D-9400-46F2-8CBC-D00D7C3DF978}"/>
              </a:ext>
            </a:extLst>
          </p:cNvPr>
          <p:cNvGrpSpPr/>
          <p:nvPr/>
        </p:nvGrpSpPr>
        <p:grpSpPr>
          <a:xfrm>
            <a:off x="977346" y="617551"/>
            <a:ext cx="1233116" cy="2331959"/>
            <a:chOff x="977346" y="465151"/>
            <a:chExt cx="1233116" cy="2331959"/>
          </a:xfrm>
        </p:grpSpPr>
        <p:sp>
          <p:nvSpPr>
            <p:cNvPr id="4" name="Rectangle: Rounded Corners 3">
              <a:extLst>
                <a:ext uri="{FF2B5EF4-FFF2-40B4-BE49-F238E27FC236}">
                  <a16:creationId xmlns:a16="http://schemas.microsoft.com/office/drawing/2014/main" id="{9C68ABD6-2F75-419E-8D05-590DE4B97CE5}"/>
                </a:ext>
              </a:extLst>
            </p:cNvPr>
            <p:cNvSpPr/>
            <p:nvPr/>
          </p:nvSpPr>
          <p:spPr>
            <a:xfrm>
              <a:off x="977346" y="1973249"/>
              <a:ext cx="274320" cy="274320"/>
            </a:xfrm>
            <a:prstGeom prst="roundRect">
              <a:avLst/>
            </a:prstGeom>
            <a:noFill/>
            <a:ln>
              <a:solidFill>
                <a:srgbClr val="8F600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9543DB5-EE00-4B31-BEAD-3A64654A9A1C}"/>
                </a:ext>
              </a:extLst>
            </p:cNvPr>
            <p:cNvCxnSpPr/>
            <p:nvPr/>
          </p:nvCxnSpPr>
          <p:spPr>
            <a:xfrm flipV="1">
              <a:off x="977346" y="465151"/>
              <a:ext cx="1217214" cy="1516049"/>
            </a:xfrm>
            <a:prstGeom prst="line">
              <a:avLst/>
            </a:prstGeom>
            <a:ln w="3175">
              <a:solidFill>
                <a:srgbClr val="8F600B"/>
              </a:solidFill>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8211BA99-F48C-4BD0-AE0F-546552CB65C0}"/>
                </a:ext>
              </a:extLst>
            </p:cNvPr>
            <p:cNvCxnSpPr>
              <a:cxnSpLocks/>
            </p:cNvCxnSpPr>
            <p:nvPr/>
          </p:nvCxnSpPr>
          <p:spPr>
            <a:xfrm>
              <a:off x="993248" y="2238481"/>
              <a:ext cx="1217214" cy="558629"/>
            </a:xfrm>
            <a:prstGeom prst="line">
              <a:avLst/>
            </a:prstGeom>
            <a:ln w="3175">
              <a:solidFill>
                <a:srgbClr val="8F600B"/>
              </a:solidFill>
            </a:ln>
          </p:spPr>
          <p:style>
            <a:lnRef idx="2">
              <a:schemeClr val="dk1"/>
            </a:lnRef>
            <a:fillRef idx="0">
              <a:schemeClr val="dk1"/>
            </a:fillRef>
            <a:effectRef idx="1">
              <a:schemeClr val="dk1"/>
            </a:effectRef>
            <a:fontRef idx="minor">
              <a:schemeClr val="tx1"/>
            </a:fontRef>
          </p:style>
        </p:cxnSp>
      </p:grpSp>
      <p:grpSp>
        <p:nvGrpSpPr>
          <p:cNvPr id="20" name="Group 19">
            <a:extLst>
              <a:ext uri="{FF2B5EF4-FFF2-40B4-BE49-F238E27FC236}">
                <a16:creationId xmlns:a16="http://schemas.microsoft.com/office/drawing/2014/main" id="{51F6E950-18F2-41A4-81C4-7B13AC3A2E59}"/>
              </a:ext>
            </a:extLst>
          </p:cNvPr>
          <p:cNvGrpSpPr/>
          <p:nvPr/>
        </p:nvGrpSpPr>
        <p:grpSpPr>
          <a:xfrm>
            <a:off x="5424778" y="639841"/>
            <a:ext cx="1233116" cy="2331959"/>
            <a:chOff x="977346" y="465151"/>
            <a:chExt cx="1233116" cy="2331959"/>
          </a:xfrm>
        </p:grpSpPr>
        <p:sp>
          <p:nvSpPr>
            <p:cNvPr id="21" name="Rectangle: Rounded Corners 20">
              <a:extLst>
                <a:ext uri="{FF2B5EF4-FFF2-40B4-BE49-F238E27FC236}">
                  <a16:creationId xmlns:a16="http://schemas.microsoft.com/office/drawing/2014/main" id="{D3D60B86-0EDB-4E61-86D8-EE5DE9E804C8}"/>
                </a:ext>
              </a:extLst>
            </p:cNvPr>
            <p:cNvSpPr/>
            <p:nvPr/>
          </p:nvSpPr>
          <p:spPr>
            <a:xfrm>
              <a:off x="977346" y="1973249"/>
              <a:ext cx="274320" cy="274320"/>
            </a:xfrm>
            <a:prstGeom prst="roundRect">
              <a:avLst/>
            </a:prstGeom>
            <a:noFill/>
            <a:ln>
              <a:solidFill>
                <a:srgbClr val="8F600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864A329-4D4C-45CB-B548-FD9BF0D0C2DC}"/>
                </a:ext>
              </a:extLst>
            </p:cNvPr>
            <p:cNvCxnSpPr/>
            <p:nvPr/>
          </p:nvCxnSpPr>
          <p:spPr>
            <a:xfrm flipV="1">
              <a:off x="977346" y="465151"/>
              <a:ext cx="1217214" cy="1516049"/>
            </a:xfrm>
            <a:prstGeom prst="line">
              <a:avLst/>
            </a:prstGeom>
            <a:ln w="3175">
              <a:solidFill>
                <a:srgbClr val="8F600B"/>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BCF5B5A0-72E7-49A2-9D10-38A5EBD3C3AC}"/>
                </a:ext>
              </a:extLst>
            </p:cNvPr>
            <p:cNvCxnSpPr>
              <a:cxnSpLocks/>
            </p:cNvCxnSpPr>
            <p:nvPr/>
          </p:nvCxnSpPr>
          <p:spPr>
            <a:xfrm>
              <a:off x="993248" y="2238481"/>
              <a:ext cx="1217214" cy="558629"/>
            </a:xfrm>
            <a:prstGeom prst="line">
              <a:avLst/>
            </a:prstGeom>
            <a:ln w="3175">
              <a:solidFill>
                <a:srgbClr val="8F600B"/>
              </a:solidFill>
            </a:ln>
          </p:spPr>
          <p:style>
            <a:lnRef idx="2">
              <a:schemeClr val="dk1"/>
            </a:lnRef>
            <a:fillRef idx="0">
              <a:schemeClr val="dk1"/>
            </a:fillRef>
            <a:effectRef idx="1">
              <a:schemeClr val="dk1"/>
            </a:effectRef>
            <a:fontRef idx="minor">
              <a:schemeClr val="tx1"/>
            </a:fontRef>
          </p:style>
        </p:cxnSp>
      </p:grpSp>
      <p:pic>
        <p:nvPicPr>
          <p:cNvPr id="11" name="Picture 10">
            <a:extLst>
              <a:ext uri="{FF2B5EF4-FFF2-40B4-BE49-F238E27FC236}">
                <a16:creationId xmlns:a16="http://schemas.microsoft.com/office/drawing/2014/main" id="{78D62D61-1427-4CA0-90E3-447A8EA9A321}"/>
              </a:ext>
            </a:extLst>
          </p:cNvPr>
          <p:cNvPicPr>
            <a:picLocks noChangeAspect="1"/>
          </p:cNvPicPr>
          <p:nvPr/>
        </p:nvPicPr>
        <p:blipFill rotWithShape="1">
          <a:blip r:embed="rId4"/>
          <a:srcRect l="25179" t="52250" r="67430" b="35074"/>
          <a:stretch/>
        </p:blipFill>
        <p:spPr>
          <a:xfrm>
            <a:off x="6629400" y="609600"/>
            <a:ext cx="2377440" cy="2409519"/>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008B8F27-BBA7-46F7-9F04-75B0B32B6FEA}"/>
              </a:ext>
            </a:extLst>
          </p:cNvPr>
          <p:cNvGrpSpPr/>
          <p:nvPr/>
        </p:nvGrpSpPr>
        <p:grpSpPr>
          <a:xfrm>
            <a:off x="4770782" y="3559294"/>
            <a:ext cx="1233116" cy="2331959"/>
            <a:chOff x="977346" y="465151"/>
            <a:chExt cx="1233116" cy="2331959"/>
          </a:xfrm>
        </p:grpSpPr>
        <p:sp>
          <p:nvSpPr>
            <p:cNvPr id="25" name="Rectangle: Rounded Corners 24">
              <a:extLst>
                <a:ext uri="{FF2B5EF4-FFF2-40B4-BE49-F238E27FC236}">
                  <a16:creationId xmlns:a16="http://schemas.microsoft.com/office/drawing/2014/main" id="{3C3E8159-E3FC-43DB-A04A-B2574D9ED45F}"/>
                </a:ext>
              </a:extLst>
            </p:cNvPr>
            <p:cNvSpPr/>
            <p:nvPr/>
          </p:nvSpPr>
          <p:spPr>
            <a:xfrm>
              <a:off x="977346" y="1973249"/>
              <a:ext cx="274320" cy="274320"/>
            </a:xfrm>
            <a:prstGeom prst="roundRect">
              <a:avLst/>
            </a:prstGeom>
            <a:noFill/>
            <a:ln>
              <a:solidFill>
                <a:srgbClr val="8F600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CF2F27C-A8DA-484A-99E9-01716E1322FE}"/>
                </a:ext>
              </a:extLst>
            </p:cNvPr>
            <p:cNvCxnSpPr/>
            <p:nvPr/>
          </p:nvCxnSpPr>
          <p:spPr>
            <a:xfrm flipV="1">
              <a:off x="977346" y="465151"/>
              <a:ext cx="1217214" cy="1516049"/>
            </a:xfrm>
            <a:prstGeom prst="line">
              <a:avLst/>
            </a:prstGeom>
            <a:ln w="3175">
              <a:solidFill>
                <a:srgbClr val="8F600B"/>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C9EF04A9-6842-4DFE-B6B9-05CC5B2B2EE3}"/>
                </a:ext>
              </a:extLst>
            </p:cNvPr>
            <p:cNvCxnSpPr>
              <a:cxnSpLocks/>
            </p:cNvCxnSpPr>
            <p:nvPr/>
          </p:nvCxnSpPr>
          <p:spPr>
            <a:xfrm>
              <a:off x="993248" y="2238481"/>
              <a:ext cx="1217214" cy="558629"/>
            </a:xfrm>
            <a:prstGeom prst="line">
              <a:avLst/>
            </a:prstGeom>
            <a:ln w="3175">
              <a:solidFill>
                <a:srgbClr val="8F600B"/>
              </a:solidFill>
            </a:ln>
          </p:spPr>
          <p:style>
            <a:lnRef idx="2">
              <a:schemeClr val="dk1"/>
            </a:lnRef>
            <a:fillRef idx="0">
              <a:schemeClr val="dk1"/>
            </a:fillRef>
            <a:effectRef idx="1">
              <a:schemeClr val="dk1"/>
            </a:effectRef>
            <a:fontRef idx="minor">
              <a:schemeClr val="tx1"/>
            </a:fontRef>
          </p:style>
        </p:cxnSp>
      </p:grpSp>
      <p:pic>
        <p:nvPicPr>
          <p:cNvPr id="13" name="Picture 12">
            <a:extLst>
              <a:ext uri="{FF2B5EF4-FFF2-40B4-BE49-F238E27FC236}">
                <a16:creationId xmlns:a16="http://schemas.microsoft.com/office/drawing/2014/main" id="{41B40170-88FE-409B-98B6-2047986F78FA}"/>
              </a:ext>
            </a:extLst>
          </p:cNvPr>
          <p:cNvPicPr>
            <a:picLocks noChangeAspect="1"/>
          </p:cNvPicPr>
          <p:nvPr/>
        </p:nvPicPr>
        <p:blipFill rotWithShape="1">
          <a:blip r:embed="rId5"/>
          <a:srcRect l="22985" t="51038" r="67718" b="32962"/>
          <a:stretch/>
        </p:blipFill>
        <p:spPr>
          <a:xfrm>
            <a:off x="6003898" y="3525881"/>
            <a:ext cx="2377440" cy="2417719"/>
          </a:xfrm>
          <a:prstGeom prst="rect">
            <a:avLst/>
          </a:prstGeom>
          <a:ln>
            <a:noFill/>
          </a:ln>
          <a:effectLst>
            <a:outerShdw blurRad="292100" dist="139700" dir="2700000" algn="tl" rotWithShape="0">
              <a:srgbClr val="333333">
                <a:alpha val="65000"/>
              </a:srgbClr>
            </a:outerShdw>
          </a:effectLst>
        </p:spPr>
      </p:pic>
      <p:sp>
        <p:nvSpPr>
          <p:cNvPr id="30" name="Title 1">
            <a:extLst>
              <a:ext uri="{FF2B5EF4-FFF2-40B4-BE49-F238E27FC236}">
                <a16:creationId xmlns:a16="http://schemas.microsoft.com/office/drawing/2014/main" id="{8FE8C5D5-5368-4F7A-A168-C4C555AC24EE}"/>
              </a:ext>
            </a:extLst>
          </p:cNvPr>
          <p:cNvSpPr>
            <a:spLocks noGrp="1"/>
          </p:cNvSpPr>
          <p:nvPr>
            <p:ph type="title"/>
          </p:nvPr>
        </p:nvSpPr>
        <p:spPr>
          <a:xfrm>
            <a:off x="-1" y="0"/>
            <a:ext cx="9155545" cy="484738"/>
          </a:xfrm>
        </p:spPr>
        <p:txBody>
          <a:bodyPr vert="horz" wrap="none" lIns="228600" tIns="91440" rIns="0" bIns="0" rtlCol="0" anchor="ctr" anchorCtr="0">
            <a:noAutofit/>
          </a:bodyPr>
          <a:lstStyle/>
          <a:p>
            <a:r>
              <a:rPr lang="en-US" dirty="0">
                <a:latin typeface="Arial" charset="0"/>
                <a:cs typeface="Arial" charset="0"/>
              </a:rPr>
              <a:t>Segmentation Levels and Methods – Detail View</a:t>
            </a:r>
            <a:endParaRPr lang="en-US" dirty="0"/>
          </a:p>
        </p:txBody>
      </p:sp>
    </p:spTree>
    <p:extLst>
      <p:ext uri="{BB962C8B-B14F-4D97-AF65-F5344CB8AC3E}">
        <p14:creationId xmlns:p14="http://schemas.microsoft.com/office/powerpoint/2010/main" val="19116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Segmentation Levels and Methods (Morphology)</a:t>
            </a:r>
            <a:endParaRPr lang="en-US" dirty="0"/>
          </a:p>
        </p:txBody>
      </p:sp>
      <p:pic>
        <p:nvPicPr>
          <p:cNvPr id="1026" name="Picture 2">
            <a:extLst>
              <a:ext uri="{FF2B5EF4-FFF2-40B4-BE49-F238E27FC236}">
                <a16:creationId xmlns:a16="http://schemas.microsoft.com/office/drawing/2014/main" id="{26A9EF84-80E4-48C8-9B09-6713BD41C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320" y="800057"/>
            <a:ext cx="4754880" cy="1943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D1F2F2-DD7A-41B2-A359-B20BC1A14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 y="3804078"/>
            <a:ext cx="4754880" cy="19109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D80D78-B523-4AAE-923B-183C70DC84C4}"/>
              </a:ext>
            </a:extLst>
          </p:cNvPr>
          <p:cNvSpPr txBox="1"/>
          <p:nvPr/>
        </p:nvSpPr>
        <p:spPr>
          <a:xfrm>
            <a:off x="4495800" y="2829580"/>
            <a:ext cx="3733800" cy="523220"/>
          </a:xfrm>
          <a:prstGeom prst="rect">
            <a:avLst/>
          </a:prstGeom>
          <a:noFill/>
        </p:spPr>
        <p:txBody>
          <a:bodyPr wrap="square" rtlCol="0">
            <a:spAutoFit/>
          </a:bodyPr>
          <a:lstStyle/>
          <a:p>
            <a:pPr algn="ctr"/>
            <a:r>
              <a:rPr lang="en-US" sz="1400" dirty="0"/>
              <a:t>Erosion: a 3×3 square structuring element</a:t>
            </a:r>
            <a:br>
              <a:rPr lang="en-US" sz="1400" dirty="0"/>
            </a:br>
            <a:r>
              <a:rPr lang="en-US" sz="1400" dirty="0"/>
              <a:t>(www.cs.princeton.edu/~pshilane/class/mosaic/)</a:t>
            </a:r>
          </a:p>
        </p:txBody>
      </p:sp>
      <p:sp>
        <p:nvSpPr>
          <p:cNvPr id="8" name="Rectangle 7">
            <a:extLst>
              <a:ext uri="{FF2B5EF4-FFF2-40B4-BE49-F238E27FC236}">
                <a16:creationId xmlns:a16="http://schemas.microsoft.com/office/drawing/2014/main" id="{F09E9163-F1FE-4D22-8711-2B5DB78FA991}"/>
              </a:ext>
            </a:extLst>
          </p:cNvPr>
          <p:cNvSpPr/>
          <p:nvPr/>
        </p:nvSpPr>
        <p:spPr>
          <a:xfrm>
            <a:off x="1066800" y="5791200"/>
            <a:ext cx="3733800" cy="523220"/>
          </a:xfrm>
          <a:prstGeom prst="rect">
            <a:avLst/>
          </a:prstGeom>
        </p:spPr>
        <p:txBody>
          <a:bodyPr wrap="square">
            <a:spAutoFit/>
          </a:bodyPr>
          <a:lstStyle/>
          <a:p>
            <a:pPr algn="ctr"/>
            <a:r>
              <a:rPr lang="en-US" sz="1400" dirty="0">
                <a:latin typeface="Times New Roman" panose="02020603050405020304" pitchFamily="18" charset="0"/>
              </a:rPr>
              <a:t>Dilation: a 3×3 square structuring element</a:t>
            </a:r>
            <a:br>
              <a:rPr lang="en-US" sz="1400" dirty="0"/>
            </a:br>
            <a:r>
              <a:rPr lang="en-US" sz="1400" dirty="0">
                <a:latin typeface="Times New Roman" panose="02020603050405020304" pitchFamily="18" charset="0"/>
              </a:rPr>
              <a:t>(www.cs.princeton.edu/~pshilane/class/mosaic/).</a:t>
            </a:r>
            <a:endParaRPr lang="en-US" sz="1400" dirty="0"/>
          </a:p>
        </p:txBody>
      </p:sp>
      <p:pic>
        <p:nvPicPr>
          <p:cNvPr id="1030" name="Picture 6" descr="dilation openCV">
            <a:extLst>
              <a:ext uri="{FF2B5EF4-FFF2-40B4-BE49-F238E27FC236}">
                <a16:creationId xmlns:a16="http://schemas.microsoft.com/office/drawing/2014/main" id="{A9011393-728E-40AD-9FD6-9344D519C93D}"/>
              </a:ext>
            </a:extLst>
          </p:cNvPr>
          <p:cNvPicPr>
            <a:picLocks noChangeAspect="1" noChangeArrowheads="1" noCrop="1"/>
          </p:cNvPicPr>
          <p:nvPr/>
        </p:nvPicPr>
        <p:blipFill>
          <a:blip r:embed="rId5">
            <a:clrChange>
              <a:clrFrom>
                <a:srgbClr val="AFABAA"/>
              </a:clrFrom>
              <a:clrTo>
                <a:srgbClr val="AFABAA">
                  <a:alpha val="0"/>
                </a:srgbClr>
              </a:clrTo>
            </a:clrChange>
            <a:extLst>
              <a:ext uri="{28A0092B-C50C-407E-A947-70E740481C1C}">
                <a14:useLocalDpi xmlns:a14="http://schemas.microsoft.com/office/drawing/2010/main" val="0"/>
              </a:ext>
            </a:extLst>
          </a:blip>
          <a:srcRect/>
          <a:stretch>
            <a:fillRect/>
          </a:stretch>
        </p:blipFill>
        <p:spPr bwMode="auto">
          <a:xfrm>
            <a:off x="304800" y="1143000"/>
            <a:ext cx="3291840" cy="13427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BE0912D-A38B-4DEF-B0E2-0CDBA79A050F}"/>
              </a:ext>
            </a:extLst>
          </p:cNvPr>
          <p:cNvSpPr txBox="1"/>
          <p:nvPr/>
        </p:nvSpPr>
        <p:spPr>
          <a:xfrm>
            <a:off x="152400" y="2753380"/>
            <a:ext cx="3733800" cy="430887"/>
          </a:xfrm>
          <a:prstGeom prst="rect">
            <a:avLst/>
          </a:prstGeom>
          <a:noFill/>
        </p:spPr>
        <p:txBody>
          <a:bodyPr wrap="square" rtlCol="0">
            <a:spAutoFit/>
          </a:bodyPr>
          <a:lstStyle/>
          <a:p>
            <a:pPr algn="ctr"/>
            <a:r>
              <a:rPr lang="en-US" sz="1100" dirty="0"/>
              <a:t>http://datahacker.rs/006-morphological-transformations-with-opencv-in-python/</a:t>
            </a:r>
          </a:p>
        </p:txBody>
      </p:sp>
    </p:spTree>
    <p:extLst>
      <p:ext uri="{BB962C8B-B14F-4D97-AF65-F5344CB8AC3E}">
        <p14:creationId xmlns:p14="http://schemas.microsoft.com/office/powerpoint/2010/main" val="10623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down)">
                                      <p:cBhvr>
                                        <p:cTn id="15" dur="500"/>
                                        <p:tgtEl>
                                          <p:spTgt spid="10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00"/>
                                        <p:tgtEl>
                                          <p:spTgt spid="102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Segmentation Levels and Methods (Morphology)</a:t>
            </a:r>
            <a:endParaRPr lang="en-US" dirty="0"/>
          </a:p>
        </p:txBody>
      </p:sp>
      <p:graphicFrame>
        <p:nvGraphicFramePr>
          <p:cNvPr id="3" name="Diagram 2">
            <a:extLst>
              <a:ext uri="{FF2B5EF4-FFF2-40B4-BE49-F238E27FC236}">
                <a16:creationId xmlns:a16="http://schemas.microsoft.com/office/drawing/2014/main" id="{C146E6B3-D45A-4756-AA37-F17BF789C189}"/>
              </a:ext>
            </a:extLst>
          </p:cNvPr>
          <p:cNvGraphicFramePr/>
          <p:nvPr>
            <p:extLst>
              <p:ext uri="{D42A27DB-BD31-4B8C-83A1-F6EECF244321}">
                <p14:modId xmlns:p14="http://schemas.microsoft.com/office/powerpoint/2010/main" val="777243826"/>
              </p:ext>
            </p:extLst>
          </p:nvPr>
        </p:nvGraphicFramePr>
        <p:xfrm>
          <a:off x="228600" y="3429000"/>
          <a:ext cx="5715000" cy="237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C9B4F5A-BA49-493A-A7C1-CF90DEDDF62B}"/>
              </a:ext>
            </a:extLst>
          </p:cNvPr>
          <p:cNvPicPr>
            <a:picLocks noChangeAspect="1"/>
          </p:cNvPicPr>
          <p:nvPr/>
        </p:nvPicPr>
        <p:blipFill rotWithShape="1">
          <a:blip r:embed="rId8"/>
          <a:srcRect l="9848" t="4762" r="1520" b="9524"/>
          <a:stretch/>
        </p:blipFill>
        <p:spPr>
          <a:xfrm>
            <a:off x="4648200" y="685801"/>
            <a:ext cx="4297680" cy="24558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F178CF9-F19A-4768-9CB6-095A9392E5D0}"/>
              </a:ext>
            </a:extLst>
          </p:cNvPr>
          <p:cNvPicPr>
            <a:picLocks noChangeAspect="1"/>
          </p:cNvPicPr>
          <p:nvPr/>
        </p:nvPicPr>
        <p:blipFill rotWithShape="1">
          <a:blip r:embed="rId9"/>
          <a:srcRect l="9201" t="4762" r="2166" b="9524"/>
          <a:stretch/>
        </p:blipFill>
        <p:spPr>
          <a:xfrm>
            <a:off x="182880" y="685800"/>
            <a:ext cx="4297680" cy="245582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B625931-4E10-48A6-A349-E4D4C9CA1238}"/>
              </a:ext>
            </a:extLst>
          </p:cNvPr>
          <p:cNvSpPr txBox="1"/>
          <p:nvPr/>
        </p:nvSpPr>
        <p:spPr>
          <a:xfrm>
            <a:off x="3048000" y="2816423"/>
            <a:ext cx="1447800" cy="307777"/>
          </a:xfrm>
          <a:prstGeom prst="rect">
            <a:avLst/>
          </a:prstGeom>
          <a:solidFill>
            <a:schemeClr val="accent6">
              <a:lumMod val="40000"/>
              <a:lumOff val="60000"/>
            </a:schemeClr>
          </a:solidFill>
        </p:spPr>
        <p:txBody>
          <a:bodyPr wrap="square" rtlCol="0">
            <a:spAutoFit/>
          </a:bodyPr>
          <a:lstStyle/>
          <a:p>
            <a:r>
              <a:rPr lang="en-US" sz="1400" dirty="0"/>
              <a:t>Holes with noise</a:t>
            </a:r>
          </a:p>
        </p:txBody>
      </p:sp>
      <p:sp>
        <p:nvSpPr>
          <p:cNvPr id="9" name="TextBox 8">
            <a:extLst>
              <a:ext uri="{FF2B5EF4-FFF2-40B4-BE49-F238E27FC236}">
                <a16:creationId xmlns:a16="http://schemas.microsoft.com/office/drawing/2014/main" id="{821AEE28-5BAC-42B3-8851-87BA5C9327A3}"/>
              </a:ext>
            </a:extLst>
          </p:cNvPr>
          <p:cNvSpPr txBox="1"/>
          <p:nvPr/>
        </p:nvSpPr>
        <p:spPr>
          <a:xfrm>
            <a:off x="6553200" y="2819400"/>
            <a:ext cx="2362200" cy="307777"/>
          </a:xfrm>
          <a:prstGeom prst="rect">
            <a:avLst/>
          </a:prstGeom>
          <a:solidFill>
            <a:schemeClr val="accent6">
              <a:lumMod val="40000"/>
              <a:lumOff val="60000"/>
            </a:schemeClr>
          </a:solidFill>
        </p:spPr>
        <p:txBody>
          <a:bodyPr wrap="square" rtlCol="0">
            <a:spAutoFit/>
          </a:bodyPr>
          <a:lstStyle/>
          <a:p>
            <a:r>
              <a:rPr lang="en-US" sz="1400" dirty="0"/>
              <a:t>Closing: dilation then erosion</a:t>
            </a:r>
          </a:p>
        </p:txBody>
      </p:sp>
      <p:pic>
        <p:nvPicPr>
          <p:cNvPr id="11" name="Picture 10">
            <a:extLst>
              <a:ext uri="{FF2B5EF4-FFF2-40B4-BE49-F238E27FC236}">
                <a16:creationId xmlns:a16="http://schemas.microsoft.com/office/drawing/2014/main" id="{A47390FA-6C7B-44D6-9269-B33B36163E77}"/>
              </a:ext>
            </a:extLst>
          </p:cNvPr>
          <p:cNvPicPr>
            <a:picLocks noChangeAspect="1"/>
          </p:cNvPicPr>
          <p:nvPr/>
        </p:nvPicPr>
        <p:blipFill rotWithShape="1">
          <a:blip r:embed="rId10"/>
          <a:srcRect l="9202" t="4762" r="2166" b="9524"/>
          <a:stretch/>
        </p:blipFill>
        <p:spPr>
          <a:xfrm>
            <a:off x="4617720" y="3335380"/>
            <a:ext cx="4297680" cy="2455820"/>
          </a:xfrm>
          <a:prstGeom prst="rect">
            <a:avLst/>
          </a:prstGeom>
        </p:spPr>
      </p:pic>
      <p:sp>
        <p:nvSpPr>
          <p:cNvPr id="12" name="TextBox 11">
            <a:extLst>
              <a:ext uri="{FF2B5EF4-FFF2-40B4-BE49-F238E27FC236}">
                <a16:creationId xmlns:a16="http://schemas.microsoft.com/office/drawing/2014/main" id="{38C26FD9-6827-47C7-9906-C72FB3A5130C}"/>
              </a:ext>
            </a:extLst>
          </p:cNvPr>
          <p:cNvSpPr txBox="1"/>
          <p:nvPr/>
        </p:nvSpPr>
        <p:spPr>
          <a:xfrm>
            <a:off x="6400800" y="5483423"/>
            <a:ext cx="2529840" cy="307777"/>
          </a:xfrm>
          <a:prstGeom prst="rect">
            <a:avLst/>
          </a:prstGeom>
          <a:solidFill>
            <a:schemeClr val="accent6">
              <a:lumMod val="40000"/>
              <a:lumOff val="60000"/>
            </a:schemeClr>
          </a:solidFill>
        </p:spPr>
        <p:txBody>
          <a:bodyPr wrap="square" rtlCol="0">
            <a:spAutoFit/>
          </a:bodyPr>
          <a:lstStyle/>
          <a:p>
            <a:r>
              <a:rPr lang="en-US" sz="1400" dirty="0"/>
              <a:t>Opening: erosion then dilation</a:t>
            </a:r>
          </a:p>
        </p:txBody>
      </p:sp>
      <p:sp>
        <p:nvSpPr>
          <p:cNvPr id="14" name="TextBox 13">
            <a:extLst>
              <a:ext uri="{FF2B5EF4-FFF2-40B4-BE49-F238E27FC236}">
                <a16:creationId xmlns:a16="http://schemas.microsoft.com/office/drawing/2014/main" id="{B058FCF3-DFD4-4880-ACBB-424F881878AA}"/>
              </a:ext>
            </a:extLst>
          </p:cNvPr>
          <p:cNvSpPr txBox="1"/>
          <p:nvPr/>
        </p:nvSpPr>
        <p:spPr>
          <a:xfrm>
            <a:off x="304800" y="6019800"/>
            <a:ext cx="8641080" cy="369332"/>
          </a:xfrm>
          <a:prstGeom prst="rect">
            <a:avLst/>
          </a:prstGeom>
          <a:noFill/>
        </p:spPr>
        <p:txBody>
          <a:bodyPr wrap="square" rtlCol="0">
            <a:spAutoFit/>
          </a:bodyPr>
          <a:lstStyle/>
          <a:p>
            <a:pPr algn="ctr"/>
            <a:r>
              <a:rPr lang="en-US" dirty="0"/>
              <a:t>We have used hole filling and region removal based on area ranks, too.</a:t>
            </a:r>
          </a:p>
        </p:txBody>
      </p:sp>
    </p:spTree>
    <p:extLst>
      <p:ext uri="{BB962C8B-B14F-4D97-AF65-F5344CB8AC3E}">
        <p14:creationId xmlns:p14="http://schemas.microsoft.com/office/powerpoint/2010/main" val="887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P spid="9" grpId="0" animBg="1"/>
      <p:bldP spid="12"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latin typeface="Arial" charset="0"/>
                <a:cs typeface="Arial" charset="0"/>
              </a:rPr>
              <a:t>Segmentation Levels and Methods (Labeling)</a:t>
            </a:r>
            <a:endParaRPr lang="en-US" dirty="0"/>
          </a:p>
        </p:txBody>
      </p:sp>
      <p:pic>
        <p:nvPicPr>
          <p:cNvPr id="5" name="Picture 4">
            <a:extLst>
              <a:ext uri="{FF2B5EF4-FFF2-40B4-BE49-F238E27FC236}">
                <a16:creationId xmlns:a16="http://schemas.microsoft.com/office/drawing/2014/main" id="{65BCC486-C6A0-47BD-8C04-7ADAA4BA7BCD}"/>
              </a:ext>
            </a:extLst>
          </p:cNvPr>
          <p:cNvPicPr>
            <a:picLocks noChangeAspect="1"/>
          </p:cNvPicPr>
          <p:nvPr/>
        </p:nvPicPr>
        <p:blipFill rotWithShape="1">
          <a:blip r:embed="rId3"/>
          <a:srcRect l="8441" r="2926" b="9524"/>
          <a:stretch/>
        </p:blipFill>
        <p:spPr>
          <a:xfrm>
            <a:off x="0" y="457200"/>
            <a:ext cx="4572000" cy="2757722"/>
          </a:xfrm>
          <a:prstGeom prst="rect">
            <a:avLst/>
          </a:prstGeom>
        </p:spPr>
      </p:pic>
      <p:pic>
        <p:nvPicPr>
          <p:cNvPr id="7" name="Picture 6">
            <a:extLst>
              <a:ext uri="{FF2B5EF4-FFF2-40B4-BE49-F238E27FC236}">
                <a16:creationId xmlns:a16="http://schemas.microsoft.com/office/drawing/2014/main" id="{99D1A6E3-E941-4894-8ED3-51715DEBD8A5}"/>
              </a:ext>
            </a:extLst>
          </p:cNvPr>
          <p:cNvPicPr>
            <a:picLocks noChangeAspect="1"/>
          </p:cNvPicPr>
          <p:nvPr/>
        </p:nvPicPr>
        <p:blipFill rotWithShape="1">
          <a:blip r:embed="rId4"/>
          <a:srcRect l="8554" t="4762" r="2814" b="9524"/>
          <a:stretch/>
        </p:blipFill>
        <p:spPr>
          <a:xfrm>
            <a:off x="4572000" y="609600"/>
            <a:ext cx="4572000" cy="2612577"/>
          </a:xfrm>
          <a:prstGeom prst="rect">
            <a:avLst/>
          </a:prstGeom>
        </p:spPr>
      </p:pic>
      <p:sp>
        <p:nvSpPr>
          <p:cNvPr id="10" name="TextBox 9">
            <a:extLst>
              <a:ext uri="{FF2B5EF4-FFF2-40B4-BE49-F238E27FC236}">
                <a16:creationId xmlns:a16="http://schemas.microsoft.com/office/drawing/2014/main" id="{3C8F585E-B7AF-433C-8A82-26BEAFEFF3CD}"/>
              </a:ext>
            </a:extLst>
          </p:cNvPr>
          <p:cNvSpPr txBox="1"/>
          <p:nvPr/>
        </p:nvSpPr>
        <p:spPr>
          <a:xfrm>
            <a:off x="3048000" y="2895600"/>
            <a:ext cx="1524000" cy="307777"/>
          </a:xfrm>
          <a:prstGeom prst="rect">
            <a:avLst/>
          </a:prstGeom>
          <a:solidFill>
            <a:schemeClr val="accent6">
              <a:lumMod val="40000"/>
              <a:lumOff val="60000"/>
            </a:schemeClr>
          </a:solidFill>
        </p:spPr>
        <p:txBody>
          <a:bodyPr wrap="square" rtlCol="0">
            <a:spAutoFit/>
          </a:bodyPr>
          <a:lstStyle/>
          <a:p>
            <a:r>
              <a:rPr lang="en-US" sz="1400" dirty="0"/>
              <a:t>Remained regions</a:t>
            </a:r>
          </a:p>
        </p:txBody>
      </p:sp>
      <p:sp>
        <p:nvSpPr>
          <p:cNvPr id="11" name="TextBox 10">
            <a:extLst>
              <a:ext uri="{FF2B5EF4-FFF2-40B4-BE49-F238E27FC236}">
                <a16:creationId xmlns:a16="http://schemas.microsoft.com/office/drawing/2014/main" id="{EE79E3C2-EBF0-455D-A5CF-7063C2C70AEC}"/>
              </a:ext>
            </a:extLst>
          </p:cNvPr>
          <p:cNvSpPr txBox="1"/>
          <p:nvPr/>
        </p:nvSpPr>
        <p:spPr>
          <a:xfrm>
            <a:off x="7162800" y="2895600"/>
            <a:ext cx="1981200" cy="307777"/>
          </a:xfrm>
          <a:prstGeom prst="rect">
            <a:avLst/>
          </a:prstGeom>
          <a:solidFill>
            <a:schemeClr val="accent6">
              <a:lumMod val="40000"/>
              <a:lumOff val="60000"/>
            </a:schemeClr>
          </a:solidFill>
        </p:spPr>
        <p:txBody>
          <a:bodyPr wrap="square" rtlCol="0">
            <a:spAutoFit/>
          </a:bodyPr>
          <a:lstStyle/>
          <a:p>
            <a:r>
              <a:rPr lang="en-US" sz="1400" dirty="0"/>
              <a:t>Removing small regions</a:t>
            </a:r>
          </a:p>
        </p:txBody>
      </p:sp>
      <p:grpSp>
        <p:nvGrpSpPr>
          <p:cNvPr id="27" name="Group 26">
            <a:extLst>
              <a:ext uri="{FF2B5EF4-FFF2-40B4-BE49-F238E27FC236}">
                <a16:creationId xmlns:a16="http://schemas.microsoft.com/office/drawing/2014/main" id="{82FBF751-C78C-4CAE-98F3-2D6080D89FE7}"/>
              </a:ext>
            </a:extLst>
          </p:cNvPr>
          <p:cNvGrpSpPr/>
          <p:nvPr/>
        </p:nvGrpSpPr>
        <p:grpSpPr>
          <a:xfrm>
            <a:off x="838200" y="1905000"/>
            <a:ext cx="8077200" cy="4315968"/>
            <a:chOff x="838200" y="1905000"/>
            <a:chExt cx="8077200" cy="4315968"/>
          </a:xfrm>
        </p:grpSpPr>
        <p:sp>
          <p:nvSpPr>
            <p:cNvPr id="14" name="Rectangle: Rounded Corners 13">
              <a:extLst>
                <a:ext uri="{FF2B5EF4-FFF2-40B4-BE49-F238E27FC236}">
                  <a16:creationId xmlns:a16="http://schemas.microsoft.com/office/drawing/2014/main" id="{2B64E160-3DAC-4CC5-94D8-A6C6F5A6ACC0}"/>
                </a:ext>
              </a:extLst>
            </p:cNvPr>
            <p:cNvSpPr/>
            <p:nvPr/>
          </p:nvSpPr>
          <p:spPr>
            <a:xfrm>
              <a:off x="7315200" y="1905000"/>
              <a:ext cx="1600200" cy="609600"/>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52E3033-8008-456B-8028-CCCA1C683302}"/>
                </a:ext>
              </a:extLst>
            </p:cNvPr>
            <p:cNvCxnSpPr>
              <a:cxnSpLocks/>
            </p:cNvCxnSpPr>
            <p:nvPr/>
          </p:nvCxnSpPr>
          <p:spPr>
            <a:xfrm flipH="1">
              <a:off x="838200" y="1905000"/>
              <a:ext cx="6544222" cy="16793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49CFC42-4BFC-4135-ACE4-90789E45934C}"/>
                </a:ext>
              </a:extLst>
            </p:cNvPr>
            <p:cNvCxnSpPr>
              <a:cxnSpLocks/>
            </p:cNvCxnSpPr>
            <p:nvPr/>
          </p:nvCxnSpPr>
          <p:spPr>
            <a:xfrm flipH="1">
              <a:off x="8305800" y="2487168"/>
              <a:ext cx="609600" cy="373380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1401EABD-6E23-44CD-96EB-0B915E211C6E}"/>
              </a:ext>
            </a:extLst>
          </p:cNvPr>
          <p:cNvPicPr>
            <a:picLocks noChangeAspect="1"/>
          </p:cNvPicPr>
          <p:nvPr/>
        </p:nvPicPr>
        <p:blipFill rotWithShape="1">
          <a:blip r:embed="rId5"/>
          <a:srcRect l="6312" t="2999" b="10824"/>
          <a:stretch/>
        </p:blipFill>
        <p:spPr>
          <a:xfrm>
            <a:off x="770978" y="3489960"/>
            <a:ext cx="7687222" cy="2834640"/>
          </a:xfrm>
          <a:prstGeom prst="rect">
            <a:avLst/>
          </a:prstGeom>
        </p:spPr>
      </p:pic>
      <p:sp>
        <p:nvSpPr>
          <p:cNvPr id="12" name="TextBox 11">
            <a:extLst>
              <a:ext uri="{FF2B5EF4-FFF2-40B4-BE49-F238E27FC236}">
                <a16:creationId xmlns:a16="http://schemas.microsoft.com/office/drawing/2014/main" id="{24509060-49E6-49DD-99F0-17579A0E5B45}"/>
              </a:ext>
            </a:extLst>
          </p:cNvPr>
          <p:cNvSpPr txBox="1"/>
          <p:nvPr/>
        </p:nvSpPr>
        <p:spPr>
          <a:xfrm>
            <a:off x="7010400" y="5943600"/>
            <a:ext cx="1295400" cy="307777"/>
          </a:xfrm>
          <a:prstGeom prst="rect">
            <a:avLst/>
          </a:prstGeom>
          <a:solidFill>
            <a:schemeClr val="accent6">
              <a:lumMod val="40000"/>
              <a:lumOff val="60000"/>
            </a:schemeClr>
          </a:solidFill>
        </p:spPr>
        <p:txBody>
          <a:bodyPr wrap="square" rtlCol="0">
            <a:spAutoFit/>
          </a:bodyPr>
          <a:lstStyle/>
          <a:p>
            <a:r>
              <a:rPr lang="en-US" sz="1400" dirty="0"/>
              <a:t>A typical area</a:t>
            </a:r>
          </a:p>
        </p:txBody>
      </p:sp>
    </p:spTree>
    <p:extLst>
      <p:ext uri="{BB962C8B-B14F-4D97-AF65-F5344CB8AC3E}">
        <p14:creationId xmlns:p14="http://schemas.microsoft.com/office/powerpoint/2010/main" val="81057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30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heme/theme1.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13511</TotalTime>
  <Words>1816</Words>
  <Application>Microsoft Office PowerPoint</Application>
  <PresentationFormat>On-screen Show (4:3)</PresentationFormat>
  <Paragraphs>219</Paragraphs>
  <Slides>19</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Times New Roman</vt:lpstr>
      <vt:lpstr>1_ISIP Title Slide</vt:lpstr>
      <vt:lpstr>2_ISIP Content Slide</vt:lpstr>
      <vt:lpstr>PowerPoint Presentation</vt:lpstr>
      <vt:lpstr>Outline</vt:lpstr>
      <vt:lpstr>Pathology Imaging</vt:lpstr>
      <vt:lpstr>Why Segmenting?</vt:lpstr>
      <vt:lpstr>Segmentation Levels and Methods Binarization – Global View</vt:lpstr>
      <vt:lpstr>Segmentation Levels and Methods – Detail View</vt:lpstr>
      <vt:lpstr>Segmentation Levels and Methods (Morphology)</vt:lpstr>
      <vt:lpstr>Segmentation Levels and Methods (Morphology)</vt:lpstr>
      <vt:lpstr>Segmentation Levels and Methods (Labeling)</vt:lpstr>
      <vt:lpstr>Segmentation Levels and Methods (Lesion Segmentation)</vt:lpstr>
      <vt:lpstr>Segmentation Levels and Methods (Lesion Segmentation)</vt:lpstr>
      <vt:lpstr>Segmentation Levels and Methods (Lesion Segmentation)</vt:lpstr>
      <vt:lpstr>Next steps for classification</vt:lpstr>
      <vt:lpstr>Next steps for classification</vt:lpstr>
      <vt:lpstr>Q &amp; A</vt:lpstr>
      <vt:lpstr>Appendix 1: Convex Hull</vt:lpstr>
      <vt:lpstr>Appendix 2: Segmentation Methods</vt:lpstr>
      <vt:lpstr>References (1 of 2)</vt:lpstr>
      <vt:lpstr>References (2 of 2)</vt:lpstr>
    </vt:vector>
  </TitlesOfParts>
  <Company>Temple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Masih Tabrizi</dc:creator>
  <cp:lastModifiedBy>Vahid Khalkhali</cp:lastModifiedBy>
  <cp:revision>1086</cp:revision>
  <dcterms:created xsi:type="dcterms:W3CDTF">2012-05-05T20:20:58Z</dcterms:created>
  <dcterms:modified xsi:type="dcterms:W3CDTF">2020-07-03T13:59:18Z</dcterms:modified>
</cp:coreProperties>
</file>