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74" r:id="rId1"/>
    <p:sldMasterId id="2147483676" r:id="rId2"/>
  </p:sldMasterIdLst>
  <p:notesMasterIdLst>
    <p:notesMasterId r:id="rId15"/>
  </p:notesMasterIdLst>
  <p:handoutMasterIdLst>
    <p:handoutMasterId r:id="rId16"/>
  </p:handoutMasterIdLst>
  <p:sldIdLst>
    <p:sldId id="298" r:id="rId3"/>
    <p:sldId id="407" r:id="rId4"/>
    <p:sldId id="406" r:id="rId5"/>
    <p:sldId id="395" r:id="rId6"/>
    <p:sldId id="396" r:id="rId7"/>
    <p:sldId id="397" r:id="rId8"/>
    <p:sldId id="405" r:id="rId9"/>
    <p:sldId id="399" r:id="rId10"/>
    <p:sldId id="400" r:id="rId11"/>
    <p:sldId id="393" r:id="rId12"/>
    <p:sldId id="402" r:id="rId13"/>
    <p:sldId id="39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8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616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384" userDrawn="1">
          <p15:clr>
            <a:srgbClr val="A4A3A4"/>
          </p15:clr>
        </p15:guide>
        <p15:guide id="6" orient="horz" pos="912" userDrawn="1">
          <p15:clr>
            <a:srgbClr val="A4A3A4"/>
          </p15:clr>
        </p15:guide>
        <p15:guide id="7" pos="144" userDrawn="1">
          <p15:clr>
            <a:srgbClr val="A4A3A4"/>
          </p15:clr>
        </p15:guide>
        <p15:guide id="8" pos="42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ph Picone" initials="JP" lastIdx="9" clrIdx="0">
    <p:extLst>
      <p:ext uri="{19B8F6BF-5375-455C-9EA6-DF929625EA0E}">
        <p15:presenceInfo xmlns:p15="http://schemas.microsoft.com/office/powerpoint/2012/main" userId="S::picone@temple.edu::5dfa8936-62e2-4ea1-b5e9-753690ee75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  <a:srgbClr val="C8000E"/>
    <a:srgbClr val="FF9BA2"/>
    <a:srgbClr val="C0504D"/>
    <a:srgbClr val="F0AE38"/>
    <a:srgbClr val="E8D0D0"/>
    <a:srgbClr val="F4E9E9"/>
    <a:srgbClr val="A4A3A4"/>
    <a:srgbClr val="004070"/>
    <a:srgbClr val="008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999" autoAdjust="0"/>
    <p:restoredTop sz="94856" autoAdjust="0"/>
  </p:normalViewPr>
  <p:slideViewPr>
    <p:cSldViewPr snapToObjects="1" showGuides="1">
      <p:cViewPr>
        <p:scale>
          <a:sx n="126" d="100"/>
          <a:sy n="126" d="100"/>
        </p:scale>
        <p:origin x="1032" y="64"/>
      </p:cViewPr>
      <p:guideLst>
        <p:guide orient="horz" pos="3984"/>
        <p:guide pos="2880"/>
        <p:guide pos="5616"/>
        <p:guide orient="horz" pos="2160"/>
        <p:guide orient="horz" pos="384"/>
        <p:guide orient="horz" pos="912"/>
        <p:guide pos="144"/>
        <p:guide pos="42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ED787-B5FC-244B-9B6F-4A480A5609BC}" type="datetimeFigureOut">
              <a:rPr lang="en-US" smtClean="0"/>
              <a:pPr/>
              <a:t>6/4/20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5A4DA-CB6B-D043-8375-311F45E016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341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1CF6E-A7CC-034C-AA3C-9F1A6DDD080D}" type="datetimeFigureOut">
              <a:rPr lang="en-US" smtClean="0"/>
              <a:pPr/>
              <a:t>6/4/20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7CBD4-C074-5945-B4D9-C20F0CA68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82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7CBD4-C074-5945-B4D9-C20F0CA68938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17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3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22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719645" y="6547624"/>
            <a:ext cx="44625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itle Placeholder 17"/>
          <p:cNvSpPr>
            <a:spLocks noGrp="1"/>
          </p:cNvSpPr>
          <p:nvPr>
            <p:ph type="title"/>
          </p:nvPr>
        </p:nvSpPr>
        <p:spPr>
          <a:xfrm>
            <a:off x="0" y="920"/>
            <a:ext cx="9144000" cy="39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55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87" y="76200"/>
            <a:ext cx="9155545" cy="328461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/>
          <a:lstStyle>
            <a:lvl4pPr>
              <a:defRPr sz="22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041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6BA024-DD90-5E4E-A9CB-3F4C2BA80473}"/>
              </a:ext>
            </a:extLst>
          </p:cNvPr>
          <p:cNvSpPr/>
          <p:nvPr userDrawn="1"/>
        </p:nvSpPr>
        <p:spPr>
          <a:xfrm>
            <a:off x="-11545" y="-7620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ACAF">
                  <a:alpha val="50000"/>
                </a:srgbClr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Document 6"/>
          <p:cNvSpPr/>
          <p:nvPr userDrawn="1"/>
        </p:nvSpPr>
        <p:spPr>
          <a:xfrm flipV="1">
            <a:off x="-11545" y="4335690"/>
            <a:ext cx="9155545" cy="2522310"/>
          </a:xfrm>
          <a:prstGeom prst="flowChartDocument">
            <a:avLst/>
          </a:prstGeom>
          <a:gradFill flip="none" rotWithShape="1">
            <a:gsLst>
              <a:gs pos="0">
                <a:srgbClr val="FF6C76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33339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397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cument 6"/>
          <p:cNvSpPr/>
          <p:nvPr userDrawn="1"/>
        </p:nvSpPr>
        <p:spPr>
          <a:xfrm>
            <a:off x="2" y="0"/>
            <a:ext cx="9155545" cy="533400"/>
          </a:xfrm>
          <a:prstGeom prst="flowChartDocument">
            <a:avLst/>
          </a:prstGeom>
          <a:gradFill flip="none" rotWithShape="1">
            <a:gsLst>
              <a:gs pos="0">
                <a:srgbClr val="FFACAF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8697748" y="6624263"/>
            <a:ext cx="457200" cy="241558"/>
          </a:xfrm>
          <a:prstGeom prst="rect">
            <a:avLst/>
          </a:prstGeom>
          <a:solidFill>
            <a:srgbClr val="FFAC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377">
              <a:defRPr/>
            </a:pP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39095" y="6612965"/>
            <a:ext cx="9115855" cy="238527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285744">
              <a:lnSpc>
                <a:spcPct val="95000"/>
              </a:lnSpc>
              <a:spcBef>
                <a:spcPts val="1200"/>
              </a:spcBef>
              <a:tabLst>
                <a:tab pos="8513550" algn="r"/>
              </a:tabLst>
            </a:pPr>
            <a:r>
              <a:rPr lang="en-US" sz="1000" b="1" cap="non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Vorwick: ISIP Machine Learning Demo</a:t>
            </a:r>
            <a:r>
              <a:rPr lang="en-US" sz="1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	June 5, 2020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2407" y="6629400"/>
            <a:ext cx="8751595" cy="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FFACA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8741542" y="6657110"/>
            <a:ext cx="36473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fld id="{7004E5E3-C477-F742-9645-5285663234E5}" type="slidenum">
              <a:rPr lang="en-US" sz="1000" b="1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1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-1" y="4"/>
            <a:ext cx="9155545" cy="328461"/>
          </a:xfrm>
          <a:prstGeom prst="rect">
            <a:avLst/>
          </a:prstGeom>
        </p:spPr>
        <p:txBody>
          <a:bodyPr vert="horz" wrap="none" lIns="91440" tIns="0" rIns="0" bIns="0" rtlCol="0" anchor="ctr" anchorCtr="0">
            <a:norm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093" y="6594648"/>
            <a:ext cx="320040" cy="2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3810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ISIP Machine Learning Demonstration (IMLD)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8D08A25-95A8-4995-99AD-F4B9C2E3CE2C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971800"/>
            <a:ext cx="2984500" cy="13604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1800" b="1" dirty="0">
              <a:solidFill>
                <a:srgbClr val="800000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CA5E6B-31C3-4D04-98F2-3CFB9D2DA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733" y="5551917"/>
            <a:ext cx="1655274" cy="1105585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E837ED42-27BE-474E-9C76-E2450B64B4F9}"/>
              </a:ext>
            </a:extLst>
          </p:cNvPr>
          <p:cNvSpPr txBox="1">
            <a:spLocks/>
          </p:cNvSpPr>
          <p:nvPr/>
        </p:nvSpPr>
        <p:spPr>
          <a:xfrm>
            <a:off x="1714499" y="5257800"/>
            <a:ext cx="5715000" cy="13997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Lynn Vorwick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Neural Engineering Data Consortium,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Temple University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9C4B750-B357-5F4D-A9CF-F94810264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343" y="934699"/>
            <a:ext cx="4537311" cy="414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00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55" y="128739"/>
            <a:ext cx="9155545" cy="328461"/>
          </a:xfrm>
        </p:spPr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FA6D7B-5E69-4F30-8738-0F0A26C9C535}"/>
              </a:ext>
            </a:extLst>
          </p:cNvPr>
          <p:cNvSpPr txBox="1">
            <a:spLocks/>
          </p:cNvSpPr>
          <p:nvPr/>
        </p:nvSpPr>
        <p:spPr>
          <a:xfrm>
            <a:off x="250372" y="647701"/>
            <a:ext cx="8675914" cy="572248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endParaRPr lang="en-US" sz="1800" b="1" dirty="0">
              <a:latin typeface="Arial" charset="0"/>
              <a:cs typeface="Arial" charset="0"/>
            </a:endParaRP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endParaRPr lang="en-US" sz="1800" b="1" dirty="0">
              <a:latin typeface="Arial" charset="0"/>
              <a:cs typeface="Arial" charset="0"/>
            </a:endParaRP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endParaRPr lang="en-US" sz="1800" b="1" dirty="0"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07E6FC-8A80-41E5-932C-F43D3D4CABDE}"/>
              </a:ext>
            </a:extLst>
          </p:cNvPr>
          <p:cNvSpPr txBox="1">
            <a:spLocks/>
          </p:cNvSpPr>
          <p:nvPr/>
        </p:nvSpPr>
        <p:spPr>
          <a:xfrm>
            <a:off x="464820" y="685800"/>
            <a:ext cx="8214359" cy="5684384"/>
          </a:xfrm>
          <a:prstGeom prst="rect">
            <a:avLst/>
          </a:prstGeom>
        </p:spPr>
        <p:txBody>
          <a:bodyPr lIns="0" tIns="0" rIns="0" bIns="0" numCol="2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Arial" charset="0"/>
                <a:cs typeface="Arial" charset="0"/>
              </a:rPr>
              <a:t>Fix bugs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Program crashes when: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1000" dirty="0">
                <a:latin typeface="Arial" charset="0"/>
                <a:cs typeface="Arial" charset="0"/>
              </a:rPr>
              <a:t>Preset pattern parameters for mean vector and </a:t>
            </a:r>
            <a:r>
              <a:rPr lang="en-US" sz="1000" dirty="0" err="1">
                <a:latin typeface="Arial" charset="0"/>
                <a:cs typeface="Arial" charset="0"/>
              </a:rPr>
              <a:t>cov</a:t>
            </a:r>
            <a:r>
              <a:rPr lang="en-US" sz="1000" dirty="0">
                <a:latin typeface="Arial" charset="0"/>
                <a:cs typeface="Arial" charset="0"/>
              </a:rPr>
              <a:t>. Matrix are altered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1000" dirty="0">
                <a:latin typeface="Arial" charset="0"/>
                <a:cs typeface="Arial" charset="0"/>
              </a:rPr>
              <a:t>A second algorithm is run before clearing window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Arial" charset="0"/>
                <a:cs typeface="Arial" charset="0"/>
              </a:rPr>
              <a:t>Standardize code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Hundreds of lines commented out, many smaller chunks commented out here and there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Files names, class names etc. are non-standard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1200" dirty="0">
                <a:latin typeface="Arial" charset="0"/>
                <a:cs typeface="Arial" charset="0"/>
              </a:rPr>
              <a:t>Ex: Two methods in the same class: </a:t>
            </a:r>
            <a:r>
              <a:rPr lang="en-US" sz="1200" dirty="0" err="1">
                <a:latin typeface="Arial" charset="0"/>
                <a:cs typeface="Arial" charset="0"/>
              </a:rPr>
              <a:t>initUI</a:t>
            </a:r>
            <a:r>
              <a:rPr lang="en-US" sz="1200" dirty="0">
                <a:latin typeface="Arial" charset="0"/>
                <a:cs typeface="Arial" charset="0"/>
              </a:rPr>
              <a:t> and </a:t>
            </a:r>
            <a:r>
              <a:rPr lang="en-US" sz="1200" dirty="0" err="1">
                <a:latin typeface="Arial" charset="0"/>
                <a:cs typeface="Arial" charset="0"/>
              </a:rPr>
              <a:t>InitUI</a:t>
            </a:r>
            <a:endParaRPr lang="en-US" sz="1200" dirty="0">
              <a:latin typeface="Arial" charset="0"/>
              <a:cs typeface="Arial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Documentation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Arial" charset="0"/>
                <a:cs typeface="Arial" charset="0"/>
              </a:rPr>
              <a:t>Add necessary functionality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Process bar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Edit &gt; Clear All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Erase Points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Arial" charset="0"/>
                <a:cs typeface="Arial" charset="0"/>
              </a:rPr>
              <a:t>Complete in current state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The following menus are missing options, empty or do nothing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Menu &gt; View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IMLD &gt; About Us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IMLD &gt; Preferences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Patterns &gt; Draw Gaussian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Patterns &gt; Draw Points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Patterns &gt; Toroidal &gt; Eval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Classes &gt; (All options)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Settings &gt; Set Gaussian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Arial" charset="0"/>
                <a:cs typeface="Arial" charset="0"/>
              </a:rPr>
              <a:t>Fix so it runs on Mac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1400" b="1" dirty="0">
              <a:latin typeface="Arial" charset="0"/>
              <a:cs typeface="Arial" charset="0"/>
            </a:endParaRP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endParaRPr lang="en-US" sz="1800" b="1" dirty="0">
              <a:latin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1800" b="1" dirty="0">
              <a:latin typeface="Arial" charset="0"/>
              <a:cs typeface="Arial" charset="0"/>
            </a:endParaRP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endParaRPr lang="en-US" sz="1800" b="1" dirty="0"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201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5C055-D7DC-D049-8F11-4942FCE06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28739"/>
            <a:ext cx="7374313" cy="328461"/>
          </a:xfrm>
        </p:spPr>
        <p:txBody>
          <a:bodyPr>
            <a:normAutofit fontScale="90000"/>
          </a:bodyPr>
          <a:lstStyle/>
          <a:p>
            <a:r>
              <a:rPr lang="en-US" dirty="0"/>
              <a:t>Next Steps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5D885-5633-2649-94CC-9F9F78C9F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85800"/>
            <a:ext cx="8229600" cy="5562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Arial" charset="0"/>
                <a:cs typeface="Arial" charset="0"/>
              </a:rPr>
              <a:t>Add machine learning algorithms: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Linde-</a:t>
            </a:r>
            <a:r>
              <a:rPr lang="en-US" sz="1400" dirty="0" err="1">
                <a:latin typeface="Arial" charset="0"/>
                <a:cs typeface="Arial" charset="0"/>
              </a:rPr>
              <a:t>Buzo</a:t>
            </a:r>
            <a:r>
              <a:rPr lang="en-US" sz="1400" dirty="0">
                <a:latin typeface="Arial" charset="0"/>
                <a:cs typeface="Arial" charset="0"/>
              </a:rPr>
              <a:t>-Gray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Support Vector Machines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Relevance Vector Machines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Linear Prediction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Kalman Filter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Unscented Kalman Filter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Arial" charset="0"/>
                <a:cs typeface="Arial" charset="0"/>
              </a:rPr>
              <a:t>Add patterns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Arial" charset="0"/>
                <a:cs typeface="Arial" charset="0"/>
              </a:rPr>
              <a:t>Yin Yang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99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E0B0A-89CE-2446-925C-CD34DC0C4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" y="152400"/>
            <a:ext cx="9155545" cy="328461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00E73A-9A70-BD4C-9418-06A8EDB0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6800"/>
            <a:ext cx="7543800" cy="4023360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[1] Shaffer, J., </a:t>
            </a:r>
            <a:r>
              <a:rPr lang="en-US" sz="1400" dirty="0" err="1"/>
              <a:t>Hamaker</a:t>
            </a:r>
            <a:r>
              <a:rPr lang="en-US" sz="1400" dirty="0"/>
              <a:t>, J., &amp; </a:t>
            </a:r>
            <a:r>
              <a:rPr lang="en-US" sz="1400" dirty="0" err="1"/>
              <a:t>Picone</a:t>
            </a:r>
            <a:r>
              <a:rPr lang="en-US" sz="1400" dirty="0"/>
              <a:t>, J. (1998). Visualization of signal processing concepts. </a:t>
            </a:r>
            <a:r>
              <a:rPr lang="en-US" sz="1400" i="1" dirty="0"/>
              <a:t>Proceedings of the IEEE International Conference on Acoustics, Speech and Signal Processing</a:t>
            </a:r>
            <a:r>
              <a:rPr lang="en-US" sz="1400" dirty="0"/>
              <a:t>, </a:t>
            </a:r>
            <a:r>
              <a:rPr lang="en-US" sz="1400" i="1" dirty="0"/>
              <a:t>3</a:t>
            </a:r>
            <a:r>
              <a:rPr lang="en-US" sz="1400" dirty="0"/>
              <a:t>, 1853–1856. </a:t>
            </a:r>
            <a:r>
              <a:rPr lang="en-US" sz="1400" i="1" dirty="0"/>
              <a:t>https://</a:t>
            </a:r>
            <a:r>
              <a:rPr lang="en-US" sz="1400" i="1" dirty="0" err="1"/>
              <a:t>doi.org</a:t>
            </a:r>
            <a:r>
              <a:rPr lang="en-US" sz="1400" i="1" dirty="0"/>
              <a:t>/10.1109/ICASSP.1998.681824</a:t>
            </a:r>
            <a:r>
              <a:rPr lang="en-US" sz="14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319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DDB47-05C4-7A4A-8EAB-DBC90F297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8739"/>
            <a:ext cx="8486832" cy="328461"/>
          </a:xfrm>
        </p:spPr>
        <p:txBody>
          <a:bodyPr>
            <a:normAutofit fontScale="90000"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E6D0-5990-5E45-AA42-51934C459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066800"/>
            <a:ext cx="7543800" cy="4802294"/>
          </a:xfrm>
        </p:spPr>
        <p:txBody>
          <a:bodyPr/>
          <a:lstStyle/>
          <a:p>
            <a:r>
              <a:rPr lang="en-US" sz="2400" dirty="0"/>
              <a:t>Introduction</a:t>
            </a:r>
          </a:p>
          <a:p>
            <a:r>
              <a:rPr lang="en-US" sz="2400" dirty="0"/>
              <a:t>IMLD user interface</a:t>
            </a:r>
          </a:p>
          <a:p>
            <a:r>
              <a:rPr lang="en-US" sz="2400" dirty="0"/>
              <a:t>Ways to input data</a:t>
            </a:r>
          </a:p>
          <a:p>
            <a:r>
              <a:rPr lang="en-US" sz="2400" dirty="0"/>
              <a:t>Parameter setting</a:t>
            </a:r>
          </a:p>
          <a:p>
            <a:r>
              <a:rPr lang="en-US" sz="2400" dirty="0"/>
              <a:t>Classification algorithms</a:t>
            </a:r>
          </a:p>
          <a:p>
            <a:r>
              <a:rPr lang="en-US" sz="2400" dirty="0"/>
              <a:t>Other functionality</a:t>
            </a:r>
          </a:p>
          <a:p>
            <a:r>
              <a:rPr lang="en-US" sz="2400" dirty="0"/>
              <a:t>Demo using IMLD applet</a:t>
            </a:r>
          </a:p>
          <a:p>
            <a:r>
              <a:rPr lang="en-US" sz="2400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812588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8708-5124-8B4E-B727-88A7DDCC7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87" y="152400"/>
            <a:ext cx="6993313" cy="328461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312D2-D269-3C4F-AC5F-720CAD1CD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17320"/>
            <a:ext cx="7543800" cy="4023360"/>
          </a:xfrm>
        </p:spPr>
        <p:txBody>
          <a:bodyPr/>
          <a:lstStyle/>
          <a:p>
            <a:r>
              <a:rPr lang="en-US" sz="2400" dirty="0"/>
              <a:t>Learning tool operated with easy-to-use interface</a:t>
            </a:r>
          </a:p>
          <a:p>
            <a:r>
              <a:rPr lang="en-US" sz="2400" dirty="0"/>
              <a:t>Enables users to observe how various </a:t>
            </a:r>
            <a:r>
              <a:rPr lang="en-US" sz="2400" b="1" dirty="0"/>
              <a:t>machine learning processes</a:t>
            </a:r>
            <a:r>
              <a:rPr lang="en-US" sz="2400" dirty="0"/>
              <a:t> classify </a:t>
            </a:r>
            <a:r>
              <a:rPr lang="en-US" sz="2400" b="1" dirty="0"/>
              <a:t>user-defined data</a:t>
            </a:r>
          </a:p>
          <a:p>
            <a:r>
              <a:rPr lang="en-US" sz="2400" dirty="0"/>
              <a:t>Classification algorithms performed </a:t>
            </a:r>
            <a:r>
              <a:rPr lang="en-US" sz="2400" b="1" dirty="0"/>
              <a:t>step-by-step</a:t>
            </a:r>
          </a:p>
          <a:p>
            <a:r>
              <a:rPr lang="en-US" sz="2400" dirty="0"/>
              <a:t>Originally developed in Java</a:t>
            </a:r>
            <a:r>
              <a:rPr lang="en-US" sz="2400" baseline="30000" dirty="0"/>
              <a:t>1</a:t>
            </a:r>
          </a:p>
          <a:p>
            <a:endParaRPr lang="en-US" sz="2400" dirty="0"/>
          </a:p>
          <a:p>
            <a:endParaRPr lang="en-US" sz="2400" baseline="300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543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50576-83CA-404D-AEC6-C2B5E094F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0842"/>
            <a:ext cx="9155545" cy="328461"/>
          </a:xfrm>
        </p:spPr>
        <p:txBody>
          <a:bodyPr>
            <a:normAutofit fontScale="90000"/>
          </a:bodyPr>
          <a:lstStyle/>
          <a:p>
            <a:r>
              <a:rPr lang="en-US" dirty="0"/>
              <a:t>User Interface: Main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529AB-0A8D-4746-B322-9023E2B5C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81" y="982548"/>
            <a:ext cx="1879856" cy="50974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Train Display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F8409-7C3B-CC4F-B7B3-A75205767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185" y="800100"/>
            <a:ext cx="5351570" cy="5257800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2F12E30-6973-4540-BC0B-7FB014371271}"/>
              </a:ext>
            </a:extLst>
          </p:cNvPr>
          <p:cNvSpPr txBox="1">
            <a:spLocks/>
          </p:cNvSpPr>
          <p:nvPr/>
        </p:nvSpPr>
        <p:spPr>
          <a:xfrm>
            <a:off x="94981" y="3581400"/>
            <a:ext cx="1744322" cy="509740"/>
          </a:xfrm>
          <a:prstGeom prst="rect">
            <a:avLst/>
          </a:prstGeom>
        </p:spPr>
        <p:txBody>
          <a:bodyPr/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Eval Display 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A3EC0D4-8852-FE4C-B0C9-8E9E9A00B0EE}"/>
              </a:ext>
            </a:extLst>
          </p:cNvPr>
          <p:cNvSpPr txBox="1">
            <a:spLocks/>
          </p:cNvSpPr>
          <p:nvPr/>
        </p:nvSpPr>
        <p:spPr>
          <a:xfrm>
            <a:off x="7459450" y="714242"/>
            <a:ext cx="1837585" cy="885958"/>
          </a:xfrm>
          <a:prstGeom prst="rect">
            <a:avLst/>
          </a:prstGeom>
        </p:spPr>
        <p:txBody>
          <a:bodyPr/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Process Description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4E13A3C-5CC7-2C46-9BA9-1DE158A63FCD}"/>
              </a:ext>
            </a:extLst>
          </p:cNvPr>
          <p:cNvCxnSpPr/>
          <p:nvPr/>
        </p:nvCxnSpPr>
        <p:spPr>
          <a:xfrm>
            <a:off x="967142" y="1492288"/>
            <a:ext cx="1065114" cy="4889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B620E0E-D1A2-8647-AC6F-EDB241DC9776}"/>
              </a:ext>
            </a:extLst>
          </p:cNvPr>
          <p:cNvCxnSpPr/>
          <p:nvPr/>
        </p:nvCxnSpPr>
        <p:spPr>
          <a:xfrm>
            <a:off x="967142" y="4091140"/>
            <a:ext cx="1065114" cy="4889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ECD22F4-9D3F-B64E-896B-3B8EAEA641CD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7644639" y="1600200"/>
            <a:ext cx="733604" cy="533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064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BF7ED-A84B-1946-916A-38784874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4222"/>
            <a:ext cx="6096000" cy="328461"/>
          </a:xfrm>
        </p:spPr>
        <p:txBody>
          <a:bodyPr>
            <a:normAutofit fontScale="90000"/>
          </a:bodyPr>
          <a:lstStyle/>
          <a:p>
            <a:r>
              <a:rPr lang="en-US" dirty="0"/>
              <a:t>Ways to Input Data into Train and Eval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261BCDB-5C0B-B44C-BE77-0AB892C1C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7" t="3334" r="78812" b="79333"/>
          <a:stretch/>
        </p:blipFill>
        <p:spPr>
          <a:xfrm>
            <a:off x="1592114" y="1267125"/>
            <a:ext cx="2196968" cy="1219200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2DCD59C4-6FEE-F64B-8069-54FF90FC8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99" t="2667" r="60167" b="66666"/>
          <a:stretch/>
        </p:blipFill>
        <p:spPr>
          <a:xfrm>
            <a:off x="1143000" y="3967629"/>
            <a:ext cx="2362200" cy="17526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D78D86-65F6-834E-AE19-285E6C971885}"/>
              </a:ext>
            </a:extLst>
          </p:cNvPr>
          <p:cNvCxnSpPr>
            <a:cxnSpLocks/>
          </p:cNvCxnSpPr>
          <p:nvPr/>
        </p:nvCxnSpPr>
        <p:spPr>
          <a:xfrm>
            <a:off x="3940212" y="1856879"/>
            <a:ext cx="480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46EC0C6-1776-C241-A189-AE801F0A5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681932"/>
            <a:ext cx="3124201" cy="1515948"/>
          </a:xfrm>
        </p:spPr>
        <p:txBody>
          <a:bodyPr/>
          <a:lstStyle/>
          <a:p>
            <a:pPr marL="457200" indent="-457200">
              <a:buAutoNum type="arabicParenR"/>
            </a:pPr>
            <a:r>
              <a:rPr lang="en-US" sz="2400" dirty="0"/>
              <a:t>Import from a file</a:t>
            </a:r>
          </a:p>
          <a:p>
            <a:pPr marL="457200" indent="-457200">
              <a:buAutoNum type="arabicParenR"/>
            </a:pPr>
            <a:endParaRPr lang="en-US" sz="2400" dirty="0"/>
          </a:p>
          <a:p>
            <a:pPr marL="457200" indent="-457200">
              <a:buAutoNum type="arabicParenR"/>
            </a:pPr>
            <a:endParaRPr lang="en-US" sz="2400" dirty="0"/>
          </a:p>
          <a:p>
            <a:pPr marL="457200" indent="-457200">
              <a:buAutoNum type="arabicParenR"/>
            </a:pPr>
            <a:endParaRPr lang="en-US" sz="2400" dirty="0"/>
          </a:p>
          <a:p>
            <a:pPr marL="457200" indent="-457200">
              <a:buAutoNum type="arabicParenR"/>
            </a:pPr>
            <a:endParaRPr lang="en-US" sz="2400" dirty="0"/>
          </a:p>
          <a:p>
            <a:pPr marL="457200" indent="-457200">
              <a:buAutoNum type="arabicParenR"/>
            </a:pPr>
            <a:endParaRPr lang="en-US" sz="2400" dirty="0"/>
          </a:p>
          <a:p>
            <a:pPr marL="457200" indent="-457200">
              <a:buAutoNum type="arabicParenR"/>
            </a:pPr>
            <a:r>
              <a:rPr lang="en-US" sz="2400" dirty="0"/>
              <a:t>Use preset patterns</a:t>
            </a:r>
          </a:p>
          <a:p>
            <a:pPr marL="457200" indent="-457200">
              <a:buAutoNum type="arabicParenR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0A03F7-488E-C54B-9BB0-832366237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717409"/>
            <a:ext cx="3441700" cy="239159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7AD3A4B-4478-2048-8663-08210E1BE2CC}"/>
              </a:ext>
            </a:extLst>
          </p:cNvPr>
          <p:cNvGrpSpPr/>
          <p:nvPr/>
        </p:nvGrpSpPr>
        <p:grpSpPr>
          <a:xfrm>
            <a:off x="4191000" y="3559537"/>
            <a:ext cx="4356100" cy="2581054"/>
            <a:chOff x="3200400" y="3844298"/>
            <a:chExt cx="4356100" cy="2581054"/>
          </a:xfrm>
        </p:grpSpPr>
        <p:pic>
          <p:nvPicPr>
            <p:cNvPr id="23" name="Picture 22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1D8ED798-6DA3-EC4D-AF93-6AE9E8ACD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0400" y="3844298"/>
              <a:ext cx="4356100" cy="2568784"/>
            </a:xfrm>
            <a:prstGeom prst="rect">
              <a:avLst/>
            </a:prstGeom>
          </p:spPr>
        </p:pic>
        <p:sp>
          <p:nvSpPr>
            <p:cNvPr id="24" name="Frame 23">
              <a:extLst>
                <a:ext uri="{FF2B5EF4-FFF2-40B4-BE49-F238E27FC236}">
                  <a16:creationId xmlns:a16="http://schemas.microsoft.com/office/drawing/2014/main" id="{897550F6-4776-BE45-8758-EC9ACC0CD66C}"/>
                </a:ext>
              </a:extLst>
            </p:cNvPr>
            <p:cNvSpPr/>
            <p:nvPr/>
          </p:nvSpPr>
          <p:spPr>
            <a:xfrm>
              <a:off x="6408420" y="5151968"/>
              <a:ext cx="1143000" cy="1273384"/>
            </a:xfrm>
            <a:prstGeom prst="frame">
              <a:avLst>
                <a:gd name="adj1" fmla="val 1882"/>
              </a:avLst>
            </a:prstGeom>
            <a:solidFill>
              <a:srgbClr val="FF0000"/>
            </a:solidFill>
            <a:ln w="3175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487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F569-0A07-D04A-892D-C902438B4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55" y="147816"/>
            <a:ext cx="9155545" cy="328461"/>
          </a:xfrm>
        </p:spPr>
        <p:txBody>
          <a:bodyPr>
            <a:normAutofit fontScale="90000"/>
          </a:bodyPr>
          <a:lstStyle/>
          <a:p>
            <a:r>
              <a:rPr lang="en-US" dirty="0"/>
              <a:t>Ways to Input Data into Train and Eval cont.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A4DD6E-A4A5-0D41-BE7F-D44A9EDA2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7924800" cy="424415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3) 	Use mouse to draw data points</a:t>
            </a:r>
          </a:p>
          <a:p>
            <a:pPr lvl="1"/>
            <a:r>
              <a:rPr lang="en-US" sz="1800" dirty="0"/>
              <a:t>From scratch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marL="457188" lvl="1" indent="0">
              <a:buNone/>
            </a:pPr>
            <a:endParaRPr lang="en-US" sz="1800" dirty="0"/>
          </a:p>
          <a:p>
            <a:pPr lvl="1"/>
            <a:r>
              <a:rPr lang="en-US" sz="1800" dirty="0"/>
              <a:t>Add points to a preset pattern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AutoNum type="arabicParenR"/>
            </a:pPr>
            <a:endParaRPr lang="en-US" sz="2000" dirty="0"/>
          </a:p>
          <a:p>
            <a:pPr marL="457200" indent="-457200">
              <a:buAutoNum type="arabicParenR"/>
            </a:pPr>
            <a:endParaRPr lang="en-US" sz="2000" dirty="0"/>
          </a:p>
          <a:p>
            <a:pPr marL="457200" indent="-457200">
              <a:buAutoNum type="arabicParenR"/>
            </a:pPr>
            <a:endParaRPr lang="en-US" sz="2000" dirty="0"/>
          </a:p>
          <a:p>
            <a:pPr marL="457200" indent="-457200">
              <a:buAutoNum type="arabicParenR"/>
            </a:pPr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F471FB-41A3-1D40-A44F-528820A4011E}"/>
              </a:ext>
            </a:extLst>
          </p:cNvPr>
          <p:cNvGrpSpPr/>
          <p:nvPr/>
        </p:nvGrpSpPr>
        <p:grpSpPr>
          <a:xfrm>
            <a:off x="2667000" y="1066800"/>
            <a:ext cx="6248400" cy="2766861"/>
            <a:chOff x="914400" y="2201748"/>
            <a:chExt cx="6565470" cy="28199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7CA276-66A6-FF4E-84A6-9B936E105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7091" b="6516"/>
            <a:stretch/>
          </p:blipFill>
          <p:spPr>
            <a:xfrm>
              <a:off x="914400" y="2201748"/>
              <a:ext cx="2730500" cy="281993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8FE497B-E287-9E49-954C-B6B2089A3E22}"/>
                </a:ext>
              </a:extLst>
            </p:cNvPr>
            <p:cNvCxnSpPr>
              <a:cxnSpLocks/>
            </p:cNvCxnSpPr>
            <p:nvPr/>
          </p:nvCxnSpPr>
          <p:spPr>
            <a:xfrm>
              <a:off x="3733800" y="3701706"/>
              <a:ext cx="762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11" name="Picture 10" descr="A picture containing white&#10;&#10;Description automatically generated">
              <a:extLst>
                <a:ext uri="{FF2B5EF4-FFF2-40B4-BE49-F238E27FC236}">
                  <a16:creationId xmlns:a16="http://schemas.microsoft.com/office/drawing/2014/main" id="{AD4FB1D8-CA48-F34A-B7DD-FFC0D80EE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8202" y="2373147"/>
              <a:ext cx="2831668" cy="26485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AE6A0D-222F-DD4E-8014-A0BA7C6E5EB0}"/>
                </a:ext>
              </a:extLst>
            </p:cNvPr>
            <p:cNvSpPr txBox="1"/>
            <p:nvPr/>
          </p:nvSpPr>
          <p:spPr>
            <a:xfrm>
              <a:off x="5791200" y="2819400"/>
              <a:ext cx="762000" cy="276999"/>
            </a:xfrm>
            <a:prstGeom prst="rect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Class 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725718-010B-2043-A034-7F305E9D9F0F}"/>
                </a:ext>
              </a:extLst>
            </p:cNvPr>
            <p:cNvSpPr txBox="1"/>
            <p:nvPr/>
          </p:nvSpPr>
          <p:spPr>
            <a:xfrm>
              <a:off x="6553200" y="3558909"/>
              <a:ext cx="699162" cy="276999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Class 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F52D19-838F-C54B-9282-D5386FE0A8F1}"/>
              </a:ext>
            </a:extLst>
          </p:cNvPr>
          <p:cNvGrpSpPr/>
          <p:nvPr/>
        </p:nvGrpSpPr>
        <p:grpSpPr>
          <a:xfrm>
            <a:off x="3757099" y="4038600"/>
            <a:ext cx="3269620" cy="2538129"/>
            <a:chOff x="3666005" y="3968567"/>
            <a:chExt cx="3269620" cy="253812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4B6DB-D575-2443-B7BE-098A105EB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8562" y="3968567"/>
              <a:ext cx="2737063" cy="2538129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40117E3-3A61-6D4E-9012-EFC7BB7DA7DC}"/>
                </a:ext>
              </a:extLst>
            </p:cNvPr>
            <p:cNvCxnSpPr/>
            <p:nvPr/>
          </p:nvCxnSpPr>
          <p:spPr>
            <a:xfrm>
              <a:off x="3666005" y="5263031"/>
              <a:ext cx="1065114" cy="4889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6104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AE598-CF0B-874B-BD93-E8EC1CA3B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55" y="153028"/>
            <a:ext cx="9155545" cy="328461"/>
          </a:xfrm>
        </p:spPr>
        <p:txBody>
          <a:bodyPr>
            <a:normAutofit fontScale="90000"/>
          </a:bodyPr>
          <a:lstStyle/>
          <a:p>
            <a:r>
              <a:rPr lang="en-US" dirty="0"/>
              <a:t>Parameter Customization for Preset Patterns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10A6E2-93A1-2943-BAD1-100C0B316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200" y="771850"/>
            <a:ext cx="2712720" cy="2859795"/>
          </a:xfr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733492-9DBB-4F4C-9291-B66C7A1CE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4" y="3200400"/>
            <a:ext cx="2585357" cy="305259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954234-1B6A-B147-8C91-A8F151DA53BB}"/>
              </a:ext>
            </a:extLst>
          </p:cNvPr>
          <p:cNvSpPr txBox="1">
            <a:spLocks/>
          </p:cNvSpPr>
          <p:nvPr/>
        </p:nvSpPr>
        <p:spPr>
          <a:xfrm>
            <a:off x="609600" y="938061"/>
            <a:ext cx="7543800" cy="4648200"/>
          </a:xfrm>
          <a:prstGeom prst="rect">
            <a:avLst/>
          </a:prstGeom>
        </p:spPr>
        <p:txBody>
          <a:bodyPr/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Gaussian, Ellipse</a:t>
            </a:r>
          </a:p>
          <a:p>
            <a:pPr lvl="1"/>
            <a:r>
              <a:rPr lang="en-US" sz="1800" dirty="0"/>
              <a:t># points</a:t>
            </a:r>
          </a:p>
          <a:p>
            <a:pPr lvl="1"/>
            <a:r>
              <a:rPr lang="en-US" sz="1800" dirty="0"/>
              <a:t>Mean vector</a:t>
            </a:r>
          </a:p>
          <a:p>
            <a:pPr lvl="1"/>
            <a:r>
              <a:rPr lang="en-US" sz="1800" dirty="0"/>
              <a:t>Covariance matrix</a:t>
            </a:r>
          </a:p>
          <a:p>
            <a:r>
              <a:rPr lang="en-US" sz="2400" dirty="0"/>
              <a:t>Toroidal</a:t>
            </a:r>
          </a:p>
          <a:p>
            <a:pPr lvl="1"/>
            <a:r>
              <a:rPr lang="en-US" sz="1800" dirty="0"/>
              <a:t># points (total)</a:t>
            </a:r>
          </a:p>
          <a:p>
            <a:pPr lvl="1"/>
            <a:r>
              <a:rPr lang="en-US" sz="1800" dirty="0"/>
              <a:t># points (ring)</a:t>
            </a:r>
          </a:p>
          <a:p>
            <a:pPr lvl="1"/>
            <a:r>
              <a:rPr lang="en-US" sz="1800" dirty="0"/>
              <a:t>Radius</a:t>
            </a:r>
          </a:p>
          <a:p>
            <a:pPr lvl="1"/>
            <a:r>
              <a:rPr lang="en-US" sz="1800" dirty="0"/>
              <a:t>Standard Deviation</a:t>
            </a:r>
          </a:p>
          <a:p>
            <a:pPr lvl="1"/>
            <a:r>
              <a:rPr lang="en-US" sz="1800" dirty="0"/>
              <a:t>Mean Vector (Gaussian)</a:t>
            </a:r>
          </a:p>
          <a:p>
            <a:pPr lvl="1"/>
            <a:r>
              <a:rPr lang="en-US" sz="1800" dirty="0"/>
              <a:t>Covariance matrix</a:t>
            </a:r>
          </a:p>
          <a:p>
            <a:pPr marL="457200" indent="-457200">
              <a:buFont typeface="Arial"/>
              <a:buAutoNum type="arabicParenR"/>
            </a:pPr>
            <a:endParaRPr lang="en-US" sz="2000" dirty="0"/>
          </a:p>
          <a:p>
            <a:pPr marL="457200" indent="-457200">
              <a:buFont typeface="Arial"/>
              <a:buAutoNum type="arabicParenR"/>
            </a:pPr>
            <a:endParaRPr lang="en-US" sz="2000" dirty="0"/>
          </a:p>
          <a:p>
            <a:pPr marL="457200" indent="-457200">
              <a:buFont typeface="Arial"/>
              <a:buAutoNum type="arabicParenR"/>
            </a:pPr>
            <a:endParaRPr lang="en-US" sz="2000" dirty="0"/>
          </a:p>
          <a:p>
            <a:pPr marL="457200" indent="-457200">
              <a:buFont typeface="Arial"/>
              <a:buAutoNum type="arabicParenR"/>
            </a:pPr>
            <a:endParaRPr lang="en-US" sz="2000" dirty="0"/>
          </a:p>
          <a:p>
            <a:pPr marL="0" indent="0">
              <a:buFont typeface="Arial"/>
              <a:buNone/>
            </a:pPr>
            <a:endParaRPr lang="en-US" sz="2400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061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38D28-C54C-C54B-8815-E7ECDDED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55" y="152400"/>
            <a:ext cx="9155545" cy="328461"/>
          </a:xfrm>
        </p:spPr>
        <p:txBody>
          <a:bodyPr>
            <a:normAutofit fontScale="90000"/>
          </a:bodyPr>
          <a:lstStyle/>
          <a:p>
            <a:r>
              <a:rPr lang="en-US" dirty="0"/>
              <a:t>Classification Algorithms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6EA0B1-07B5-CB4E-AA14-D2E59698FFF5}"/>
              </a:ext>
            </a:extLst>
          </p:cNvPr>
          <p:cNvSpPr txBox="1">
            <a:spLocks/>
          </p:cNvSpPr>
          <p:nvPr/>
        </p:nvSpPr>
        <p:spPr>
          <a:xfrm>
            <a:off x="822960" y="1143000"/>
            <a:ext cx="7330440" cy="4724400"/>
          </a:xfrm>
          <a:prstGeom prst="rect">
            <a:avLst/>
          </a:prstGeom>
        </p:spPr>
        <p:txBody>
          <a:bodyPr/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Principal Component Analysis (PCA)</a:t>
            </a:r>
          </a:p>
          <a:p>
            <a:r>
              <a:rPr lang="en-US" sz="2400" dirty="0"/>
              <a:t>Linear Discriminant Analysis (LDA)</a:t>
            </a:r>
          </a:p>
          <a:p>
            <a:r>
              <a:rPr lang="en-US" sz="2400" dirty="0"/>
              <a:t>Nearest Neighbor</a:t>
            </a:r>
          </a:p>
          <a:p>
            <a:r>
              <a:rPr lang="en-US" sz="2400" dirty="0"/>
              <a:t>K-Means</a:t>
            </a:r>
          </a:p>
          <a:p>
            <a:r>
              <a:rPr lang="en-US" sz="2400" dirty="0"/>
              <a:t>Support Vector Machines</a:t>
            </a:r>
          </a:p>
          <a:p>
            <a:r>
              <a:rPr lang="en-US" sz="2400" dirty="0"/>
              <a:t>Multilayer Perceptron</a:t>
            </a:r>
          </a:p>
          <a:p>
            <a:pPr marL="457200" indent="-457200">
              <a:buFont typeface="Arial"/>
              <a:buAutoNum type="arabicParenR"/>
            </a:pPr>
            <a:endParaRPr lang="en-US" sz="2000" dirty="0"/>
          </a:p>
          <a:p>
            <a:pPr marL="457200" indent="-457200">
              <a:buFont typeface="Arial"/>
              <a:buAutoNum type="arabicParenR"/>
            </a:pPr>
            <a:endParaRPr lang="en-US" sz="2000" dirty="0"/>
          </a:p>
          <a:p>
            <a:pPr marL="457200" indent="-457200">
              <a:buFont typeface="Arial"/>
              <a:buAutoNum type="arabicParenR"/>
            </a:pPr>
            <a:endParaRPr lang="en-US" sz="2000" dirty="0"/>
          </a:p>
          <a:p>
            <a:pPr marL="457200" indent="-457200">
              <a:buFont typeface="Arial"/>
              <a:buAutoNum type="arabicParenR"/>
            </a:pPr>
            <a:endParaRPr lang="en-US" sz="2000" dirty="0"/>
          </a:p>
          <a:p>
            <a:pPr marL="0" indent="0">
              <a:buFont typeface="Arial"/>
              <a:buNone/>
            </a:pPr>
            <a:endParaRPr lang="en-US" sz="2400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848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0745B-2D6B-9D4E-A08C-B6DCC5985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68" y="152400"/>
            <a:ext cx="5286432" cy="328461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Functionalities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4A2B83-FE7A-B842-BFD3-73C6ADA10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6600" y="590039"/>
            <a:ext cx="1698625" cy="1880621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26C014-D0A9-7D40-A433-2C3881AFF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0" y="3201379"/>
            <a:ext cx="2184400" cy="5842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EC5D8AB-BA17-2B43-80F9-5EE364651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4711920"/>
            <a:ext cx="1993900" cy="11938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5D7B3C-2518-1F49-8E07-57723F438A82}"/>
              </a:ext>
            </a:extLst>
          </p:cNvPr>
          <p:cNvSpPr txBox="1">
            <a:spLocks/>
          </p:cNvSpPr>
          <p:nvPr/>
        </p:nvSpPr>
        <p:spPr>
          <a:xfrm>
            <a:off x="533400" y="1143000"/>
            <a:ext cx="7772400" cy="3352800"/>
          </a:xfrm>
          <a:prstGeom prst="rect">
            <a:avLst/>
          </a:prstGeom>
        </p:spPr>
        <p:txBody>
          <a:bodyPr/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Set Ranges of Train and Eval window axes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Step through classification algorithms OR Run all at once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Save Train and Eval data to a file</a:t>
            </a:r>
          </a:p>
          <a:p>
            <a:pPr marL="457200" indent="-457200">
              <a:buFont typeface="Arial"/>
              <a:buAutoNum type="arabicParenR"/>
            </a:pPr>
            <a:endParaRPr lang="en-US" sz="2000" dirty="0"/>
          </a:p>
          <a:p>
            <a:pPr marL="457200" indent="-457200">
              <a:buFont typeface="Arial"/>
              <a:buAutoNum type="arabicParenR"/>
            </a:pPr>
            <a:endParaRPr lang="en-US" sz="2000" dirty="0"/>
          </a:p>
          <a:p>
            <a:pPr marL="457200" indent="-457200">
              <a:buFont typeface="Arial"/>
              <a:buAutoNum type="arabicParenR"/>
            </a:pPr>
            <a:endParaRPr lang="en-US" sz="2000" dirty="0"/>
          </a:p>
          <a:p>
            <a:pPr marL="457200" indent="-457200">
              <a:buFont typeface="Arial"/>
              <a:buAutoNum type="arabicParenR"/>
            </a:pPr>
            <a:endParaRPr lang="en-US" sz="2000" dirty="0"/>
          </a:p>
          <a:p>
            <a:pPr marL="0" indent="0">
              <a:buFont typeface="Arial"/>
              <a:buNone/>
            </a:pPr>
            <a:endParaRPr lang="en-US" sz="2400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479055"/>
      </p:ext>
    </p:extLst>
  </p:cSld>
  <p:clrMapOvr>
    <a:masterClrMapping/>
  </p:clrMapOvr>
</p:sld>
</file>

<file path=ppt/theme/theme1.xml><?xml version="1.0" encoding="utf-8"?>
<a:theme xmlns:a="http://schemas.openxmlformats.org/drawingml/2006/main" name="1_ISIP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ISIP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13719</TotalTime>
  <Words>424</Words>
  <Application>Microsoft Macintosh PowerPoint</Application>
  <PresentationFormat>On-screen Show (4:3)</PresentationFormat>
  <Paragraphs>136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1_ISIP Title Slide</vt:lpstr>
      <vt:lpstr>2_ISIP Content Slide</vt:lpstr>
      <vt:lpstr>PowerPoint Presentation</vt:lpstr>
      <vt:lpstr>Overview</vt:lpstr>
      <vt:lpstr>Introduction</vt:lpstr>
      <vt:lpstr>User Interface: Main Modules</vt:lpstr>
      <vt:lpstr>Ways to Input Data into Train and Eval</vt:lpstr>
      <vt:lpstr>Ways to Input Data into Train and Eval cont.</vt:lpstr>
      <vt:lpstr>Parameter Customization for Preset Patterns</vt:lpstr>
      <vt:lpstr>Classification Algorithms</vt:lpstr>
      <vt:lpstr>Other Functionalities</vt:lpstr>
      <vt:lpstr>Next Steps</vt:lpstr>
      <vt:lpstr>Next Steps Cont.</vt:lpstr>
      <vt:lpstr>References</vt:lpstr>
    </vt:vector>
  </TitlesOfParts>
  <Company>Temple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Masih Tabrizi</dc:creator>
  <cp:lastModifiedBy>Lynn P Vorwick</cp:lastModifiedBy>
  <cp:revision>1010</cp:revision>
  <dcterms:created xsi:type="dcterms:W3CDTF">2012-05-05T20:20:58Z</dcterms:created>
  <dcterms:modified xsi:type="dcterms:W3CDTF">2020-06-05T16:06:21Z</dcterms:modified>
</cp:coreProperties>
</file>