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298" r:id="rId3"/>
    <p:sldId id="387" r:id="rId4"/>
    <p:sldId id="390" r:id="rId5"/>
    <p:sldId id="394" r:id="rId6"/>
    <p:sldId id="391" r:id="rId7"/>
    <p:sldId id="392" r:id="rId8"/>
    <p:sldId id="393" r:id="rId9"/>
    <p:sldId id="395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4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icone" initials="JP" lastIdx="9" clrIdx="0">
    <p:extLst>
      <p:ext uri="{19B8F6BF-5375-455C-9EA6-DF929625EA0E}">
        <p15:presenceInfo xmlns:p15="http://schemas.microsoft.com/office/powerpoint/2012/main" userId="S::picone@temple.edu::5dfa8936-62e2-4ea1-b5e9-753690ee7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8000E"/>
    <a:srgbClr val="FF9BA2"/>
    <a:srgbClr val="C0504D"/>
    <a:srgbClr val="F0AE38"/>
    <a:srgbClr val="E8D0D0"/>
    <a:srgbClr val="F4E9E9"/>
    <a:srgbClr val="A4A3A4"/>
    <a:srgbClr val="004070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4" autoAdjust="0"/>
    <p:restoredTop sz="93593" autoAdjust="0"/>
  </p:normalViewPr>
  <p:slideViewPr>
    <p:cSldViewPr snapToObjects="1" showGuides="1">
      <p:cViewPr varScale="1">
        <p:scale>
          <a:sx n="77" d="100"/>
          <a:sy n="77" d="100"/>
        </p:scale>
        <p:origin x="1824" y="58"/>
      </p:cViewPr>
      <p:guideLst>
        <p:guide orient="horz" pos="3984"/>
        <p:guide pos="2880"/>
        <p:guide pos="5616"/>
        <p:guide orient="horz" pos="4128"/>
        <p:guide orient="horz" pos="384"/>
        <p:guide orient="horz" pos="912"/>
        <p:guide pos="144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C1356-198A-47E8-B540-E1FF1D74104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8D6D3-552E-4C0C-A842-94523901B22F}">
      <dgm:prSet phldrT="[Text]"/>
      <dgm:spPr/>
      <dgm:t>
        <a:bodyPr/>
        <a:lstStyle/>
        <a:p>
          <a:r>
            <a:rPr lang="en-US" dirty="0"/>
            <a:t>Data Processing</a:t>
          </a:r>
        </a:p>
      </dgm:t>
    </dgm:pt>
    <dgm:pt modelId="{53230621-BFB0-4231-AB0C-526D0B0752C7}" type="parTrans" cxnId="{F4CA70C7-56CE-4797-95C7-7CF1E887A4A7}">
      <dgm:prSet/>
      <dgm:spPr/>
      <dgm:t>
        <a:bodyPr/>
        <a:lstStyle/>
        <a:p>
          <a:endParaRPr lang="en-US"/>
        </a:p>
      </dgm:t>
    </dgm:pt>
    <dgm:pt modelId="{D43ED132-BDF9-407E-A316-92248EAFA7E4}" type="sibTrans" cxnId="{F4CA70C7-56CE-4797-95C7-7CF1E887A4A7}">
      <dgm:prSet/>
      <dgm:spPr/>
      <dgm:t>
        <a:bodyPr/>
        <a:lstStyle/>
        <a:p>
          <a:endParaRPr lang="en-US"/>
        </a:p>
      </dgm:t>
    </dgm:pt>
    <dgm:pt modelId="{1A763E60-A25A-4BC5-B2E1-16BFF19B1201}">
      <dgm:prSet phldrT="[Text]"/>
      <dgm:spPr/>
      <dgm:t>
        <a:bodyPr/>
        <a:lstStyle/>
        <a:p>
          <a:r>
            <a:rPr lang="en-US" dirty="0"/>
            <a:t>Downstream Task (Artifact Detection)</a:t>
          </a:r>
        </a:p>
      </dgm:t>
    </dgm:pt>
    <dgm:pt modelId="{1B575D8A-C90C-4803-80B1-06B8156BD496}" type="parTrans" cxnId="{E4577A4E-A9BA-4A92-B623-E265C9976041}">
      <dgm:prSet/>
      <dgm:spPr/>
      <dgm:t>
        <a:bodyPr/>
        <a:lstStyle/>
        <a:p>
          <a:endParaRPr lang="en-US"/>
        </a:p>
      </dgm:t>
    </dgm:pt>
    <dgm:pt modelId="{AD54E8B4-E273-4DB2-AD9E-27C34DE90C07}" type="sibTrans" cxnId="{E4577A4E-A9BA-4A92-B623-E265C9976041}">
      <dgm:prSet/>
      <dgm:spPr/>
      <dgm:t>
        <a:bodyPr/>
        <a:lstStyle/>
        <a:p>
          <a:endParaRPr lang="en-US"/>
        </a:p>
      </dgm:t>
    </dgm:pt>
    <dgm:pt modelId="{70B1A302-4642-40BF-8DB5-EF8DAFAD76DA}">
      <dgm:prSet phldrT="[Text]"/>
      <dgm:spPr/>
      <dgm:t>
        <a:bodyPr/>
        <a:lstStyle/>
        <a:p>
          <a:r>
            <a:rPr lang="en-US" dirty="0"/>
            <a:t>Artifact Detection</a:t>
          </a:r>
        </a:p>
      </dgm:t>
    </dgm:pt>
    <dgm:pt modelId="{E9AAA480-5F52-4BAA-B535-8821F10C7B1F}" type="parTrans" cxnId="{8D07C2AD-23E5-4B16-9081-CAE27A1040E9}">
      <dgm:prSet/>
      <dgm:spPr/>
      <dgm:t>
        <a:bodyPr/>
        <a:lstStyle/>
        <a:p>
          <a:endParaRPr lang="en-US"/>
        </a:p>
      </dgm:t>
    </dgm:pt>
    <dgm:pt modelId="{43A0D1D6-D537-45DD-8F6F-72AF530F41C8}" type="sibTrans" cxnId="{8D07C2AD-23E5-4B16-9081-CAE27A1040E9}">
      <dgm:prSet/>
      <dgm:spPr/>
      <dgm:t>
        <a:bodyPr/>
        <a:lstStyle/>
        <a:p>
          <a:endParaRPr lang="en-US"/>
        </a:p>
      </dgm:t>
    </dgm:pt>
    <dgm:pt modelId="{B38BD5F0-1E74-4E2E-9915-F13BFA2F2316}">
      <dgm:prSet phldrT="[Text]"/>
      <dgm:spPr/>
      <dgm:t>
        <a:bodyPr/>
        <a:lstStyle/>
        <a:p>
          <a:r>
            <a:rPr lang="en-US" dirty="0"/>
            <a:t>Pretext Task (Translation)</a:t>
          </a:r>
        </a:p>
      </dgm:t>
    </dgm:pt>
    <dgm:pt modelId="{C7D949E0-5949-49B7-920F-E259816E22C5}" type="sibTrans" cxnId="{490FA54E-262E-4169-883C-460E9F45DB5F}">
      <dgm:prSet/>
      <dgm:spPr/>
      <dgm:t>
        <a:bodyPr/>
        <a:lstStyle/>
        <a:p>
          <a:endParaRPr lang="en-US"/>
        </a:p>
      </dgm:t>
    </dgm:pt>
    <dgm:pt modelId="{F75B2243-712B-4266-A1BA-033700010696}" type="parTrans" cxnId="{490FA54E-262E-4169-883C-460E9F45DB5F}">
      <dgm:prSet/>
      <dgm:spPr/>
      <dgm:t>
        <a:bodyPr/>
        <a:lstStyle/>
        <a:p>
          <a:endParaRPr lang="en-US"/>
        </a:p>
      </dgm:t>
    </dgm:pt>
    <dgm:pt modelId="{EAF63044-BDA8-4CE4-A015-AC053A1C8A8A}" type="pres">
      <dgm:prSet presAssocID="{416C1356-198A-47E8-B540-E1FF1D7410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2AFB82-41E0-4696-86DD-1053BFF09BBA}" type="pres">
      <dgm:prSet presAssocID="{6528D6D3-552E-4C0C-A842-94523901B22F}" presName="root1" presStyleCnt="0"/>
      <dgm:spPr/>
    </dgm:pt>
    <dgm:pt modelId="{4C71781D-75C5-4D35-847F-B62ECAEBE912}" type="pres">
      <dgm:prSet presAssocID="{6528D6D3-552E-4C0C-A842-94523901B22F}" presName="LevelOneTextNode" presStyleLbl="node0" presStyleIdx="0" presStyleCnt="1">
        <dgm:presLayoutVars>
          <dgm:chPref val="3"/>
        </dgm:presLayoutVars>
      </dgm:prSet>
      <dgm:spPr/>
    </dgm:pt>
    <dgm:pt modelId="{019F646F-EB77-4DD3-A08A-899E8108D610}" type="pres">
      <dgm:prSet presAssocID="{6528D6D3-552E-4C0C-A842-94523901B22F}" presName="level2hierChild" presStyleCnt="0"/>
      <dgm:spPr/>
    </dgm:pt>
    <dgm:pt modelId="{7BC26076-2EBE-4953-BC72-59EAED8E2130}" type="pres">
      <dgm:prSet presAssocID="{F75B2243-712B-4266-A1BA-033700010696}" presName="conn2-1" presStyleLbl="parChTrans1D2" presStyleIdx="0" presStyleCnt="2"/>
      <dgm:spPr/>
    </dgm:pt>
    <dgm:pt modelId="{026E5C0C-FDBD-4E8F-83A5-BD5B0D9D7877}" type="pres">
      <dgm:prSet presAssocID="{F75B2243-712B-4266-A1BA-033700010696}" presName="connTx" presStyleLbl="parChTrans1D2" presStyleIdx="0" presStyleCnt="2"/>
      <dgm:spPr/>
    </dgm:pt>
    <dgm:pt modelId="{A73CCD7B-9D36-427A-9A30-2222EE1E3DF7}" type="pres">
      <dgm:prSet presAssocID="{B38BD5F0-1E74-4E2E-9915-F13BFA2F2316}" presName="root2" presStyleCnt="0"/>
      <dgm:spPr/>
    </dgm:pt>
    <dgm:pt modelId="{571AC6D4-4A7C-4E93-B86F-4F7D82BB9A8E}" type="pres">
      <dgm:prSet presAssocID="{B38BD5F0-1E74-4E2E-9915-F13BFA2F2316}" presName="LevelTwoTextNode" presStyleLbl="node2" presStyleIdx="0" presStyleCnt="2" custLinFactNeighborY="-44945">
        <dgm:presLayoutVars>
          <dgm:chPref val="3"/>
        </dgm:presLayoutVars>
      </dgm:prSet>
      <dgm:spPr/>
    </dgm:pt>
    <dgm:pt modelId="{9FCC417C-0F75-4023-9D22-CE82B9C85B64}" type="pres">
      <dgm:prSet presAssocID="{B38BD5F0-1E74-4E2E-9915-F13BFA2F2316}" presName="level3hierChild" presStyleCnt="0"/>
      <dgm:spPr/>
    </dgm:pt>
    <dgm:pt modelId="{AB5C16DC-A4D6-4CB3-B9FE-A6F2F254460F}" type="pres">
      <dgm:prSet presAssocID="{1B575D8A-C90C-4803-80B1-06B8156BD496}" presName="conn2-1" presStyleLbl="parChTrans1D3" presStyleIdx="0" presStyleCnt="1"/>
      <dgm:spPr/>
    </dgm:pt>
    <dgm:pt modelId="{1289428D-183D-403F-9D97-EE80E9EC9886}" type="pres">
      <dgm:prSet presAssocID="{1B575D8A-C90C-4803-80B1-06B8156BD496}" presName="connTx" presStyleLbl="parChTrans1D3" presStyleIdx="0" presStyleCnt="1"/>
      <dgm:spPr/>
    </dgm:pt>
    <dgm:pt modelId="{C9591A99-1A3B-4D08-96AA-B80FF9963787}" type="pres">
      <dgm:prSet presAssocID="{1A763E60-A25A-4BC5-B2E1-16BFF19B1201}" presName="root2" presStyleCnt="0"/>
      <dgm:spPr/>
    </dgm:pt>
    <dgm:pt modelId="{ABC8D8E2-E33B-44B1-8512-9C52A7B4D299}" type="pres">
      <dgm:prSet presAssocID="{1A763E60-A25A-4BC5-B2E1-16BFF19B1201}" presName="LevelTwoTextNode" presStyleLbl="node3" presStyleIdx="0" presStyleCnt="1" custLinFactNeighborX="-2555" custLinFactNeighborY="-44945">
        <dgm:presLayoutVars>
          <dgm:chPref val="3"/>
        </dgm:presLayoutVars>
      </dgm:prSet>
      <dgm:spPr/>
    </dgm:pt>
    <dgm:pt modelId="{CC90AF7B-49CC-4B7D-8A3E-D9C24C211690}" type="pres">
      <dgm:prSet presAssocID="{1A763E60-A25A-4BC5-B2E1-16BFF19B1201}" presName="level3hierChild" presStyleCnt="0"/>
      <dgm:spPr/>
    </dgm:pt>
    <dgm:pt modelId="{55071437-06D2-42D7-9481-801AF77BEDDD}" type="pres">
      <dgm:prSet presAssocID="{E9AAA480-5F52-4BAA-B535-8821F10C7B1F}" presName="conn2-1" presStyleLbl="parChTrans1D2" presStyleIdx="1" presStyleCnt="2"/>
      <dgm:spPr/>
    </dgm:pt>
    <dgm:pt modelId="{9BD73473-7BB1-46EB-A6BD-0BF52F06627E}" type="pres">
      <dgm:prSet presAssocID="{E9AAA480-5F52-4BAA-B535-8821F10C7B1F}" presName="connTx" presStyleLbl="parChTrans1D2" presStyleIdx="1" presStyleCnt="2"/>
      <dgm:spPr/>
    </dgm:pt>
    <dgm:pt modelId="{BE79AE2F-BEB5-4262-BCB9-AB5C86CD410F}" type="pres">
      <dgm:prSet presAssocID="{70B1A302-4642-40BF-8DB5-EF8DAFAD76DA}" presName="root2" presStyleCnt="0"/>
      <dgm:spPr/>
    </dgm:pt>
    <dgm:pt modelId="{6327BAA9-E4A0-4F0B-8687-C9F33FEDC4C4}" type="pres">
      <dgm:prSet presAssocID="{70B1A302-4642-40BF-8DB5-EF8DAFAD76DA}" presName="LevelTwoTextNode" presStyleLbl="node2" presStyleIdx="1" presStyleCnt="2" custLinFactNeighborY="39867">
        <dgm:presLayoutVars>
          <dgm:chPref val="3"/>
        </dgm:presLayoutVars>
      </dgm:prSet>
      <dgm:spPr/>
    </dgm:pt>
    <dgm:pt modelId="{3CF9E414-DCBE-484B-BE6C-DB9A8DC66497}" type="pres">
      <dgm:prSet presAssocID="{70B1A302-4642-40BF-8DB5-EF8DAFAD76DA}" presName="level3hierChild" presStyleCnt="0"/>
      <dgm:spPr/>
    </dgm:pt>
  </dgm:ptLst>
  <dgm:cxnLst>
    <dgm:cxn modelId="{69482E21-5BAE-4032-89AF-37C0C54EA687}" type="presOf" srcId="{B38BD5F0-1E74-4E2E-9915-F13BFA2F2316}" destId="{571AC6D4-4A7C-4E93-B86F-4F7D82BB9A8E}" srcOrd="0" destOrd="0" presId="urn:microsoft.com/office/officeart/2005/8/layout/hierarchy2"/>
    <dgm:cxn modelId="{100E5361-76E2-4674-BE79-2F15DC6A2BEA}" type="presOf" srcId="{E9AAA480-5F52-4BAA-B535-8821F10C7B1F}" destId="{55071437-06D2-42D7-9481-801AF77BEDDD}" srcOrd="0" destOrd="0" presId="urn:microsoft.com/office/officeart/2005/8/layout/hierarchy2"/>
    <dgm:cxn modelId="{4FA7A845-2003-4FDC-8C17-ADD43828995E}" type="presOf" srcId="{F75B2243-712B-4266-A1BA-033700010696}" destId="{7BC26076-2EBE-4953-BC72-59EAED8E2130}" srcOrd="0" destOrd="0" presId="urn:microsoft.com/office/officeart/2005/8/layout/hierarchy2"/>
    <dgm:cxn modelId="{E4577A4E-A9BA-4A92-B623-E265C9976041}" srcId="{B38BD5F0-1E74-4E2E-9915-F13BFA2F2316}" destId="{1A763E60-A25A-4BC5-B2E1-16BFF19B1201}" srcOrd="0" destOrd="0" parTransId="{1B575D8A-C90C-4803-80B1-06B8156BD496}" sibTransId="{AD54E8B4-E273-4DB2-AD9E-27C34DE90C07}"/>
    <dgm:cxn modelId="{490FA54E-262E-4169-883C-460E9F45DB5F}" srcId="{6528D6D3-552E-4C0C-A842-94523901B22F}" destId="{B38BD5F0-1E74-4E2E-9915-F13BFA2F2316}" srcOrd="0" destOrd="0" parTransId="{F75B2243-712B-4266-A1BA-033700010696}" sibTransId="{C7D949E0-5949-49B7-920F-E259816E22C5}"/>
    <dgm:cxn modelId="{98213A53-532E-47D8-82D2-48F74BE35121}" type="presOf" srcId="{1A763E60-A25A-4BC5-B2E1-16BFF19B1201}" destId="{ABC8D8E2-E33B-44B1-8512-9C52A7B4D299}" srcOrd="0" destOrd="0" presId="urn:microsoft.com/office/officeart/2005/8/layout/hierarchy2"/>
    <dgm:cxn modelId="{4B0F7377-4A35-4D9E-944A-EC05828DCDFC}" type="presOf" srcId="{F75B2243-712B-4266-A1BA-033700010696}" destId="{026E5C0C-FDBD-4E8F-83A5-BD5B0D9D7877}" srcOrd="1" destOrd="0" presId="urn:microsoft.com/office/officeart/2005/8/layout/hierarchy2"/>
    <dgm:cxn modelId="{B7067399-D9EB-4D0B-AF05-8186943A6072}" type="presOf" srcId="{70B1A302-4642-40BF-8DB5-EF8DAFAD76DA}" destId="{6327BAA9-E4A0-4F0B-8687-C9F33FEDC4C4}" srcOrd="0" destOrd="0" presId="urn:microsoft.com/office/officeart/2005/8/layout/hierarchy2"/>
    <dgm:cxn modelId="{6BD1579A-8AAA-4091-9A66-8CA1B6E32388}" type="presOf" srcId="{E9AAA480-5F52-4BAA-B535-8821F10C7B1F}" destId="{9BD73473-7BB1-46EB-A6BD-0BF52F06627E}" srcOrd="1" destOrd="0" presId="urn:microsoft.com/office/officeart/2005/8/layout/hierarchy2"/>
    <dgm:cxn modelId="{118D6FA4-FA2B-4C74-B365-FA8EE8C8FBE3}" type="presOf" srcId="{1B575D8A-C90C-4803-80B1-06B8156BD496}" destId="{1289428D-183D-403F-9D97-EE80E9EC9886}" srcOrd="1" destOrd="0" presId="urn:microsoft.com/office/officeart/2005/8/layout/hierarchy2"/>
    <dgm:cxn modelId="{D31F78A5-445A-47E3-8CE1-91F029174FD7}" type="presOf" srcId="{416C1356-198A-47E8-B540-E1FF1D741041}" destId="{EAF63044-BDA8-4CE4-A015-AC053A1C8A8A}" srcOrd="0" destOrd="0" presId="urn:microsoft.com/office/officeart/2005/8/layout/hierarchy2"/>
    <dgm:cxn modelId="{8D07C2AD-23E5-4B16-9081-CAE27A1040E9}" srcId="{6528D6D3-552E-4C0C-A842-94523901B22F}" destId="{70B1A302-4642-40BF-8DB5-EF8DAFAD76DA}" srcOrd="1" destOrd="0" parTransId="{E9AAA480-5F52-4BAA-B535-8821F10C7B1F}" sibTransId="{43A0D1D6-D537-45DD-8F6F-72AF530F41C8}"/>
    <dgm:cxn modelId="{F4CA70C7-56CE-4797-95C7-7CF1E887A4A7}" srcId="{416C1356-198A-47E8-B540-E1FF1D741041}" destId="{6528D6D3-552E-4C0C-A842-94523901B22F}" srcOrd="0" destOrd="0" parTransId="{53230621-BFB0-4231-AB0C-526D0B0752C7}" sibTransId="{D43ED132-BDF9-407E-A316-92248EAFA7E4}"/>
    <dgm:cxn modelId="{96E6D5D8-6CC8-4B96-A977-23CA125BDFF5}" type="presOf" srcId="{6528D6D3-552E-4C0C-A842-94523901B22F}" destId="{4C71781D-75C5-4D35-847F-B62ECAEBE912}" srcOrd="0" destOrd="0" presId="urn:microsoft.com/office/officeart/2005/8/layout/hierarchy2"/>
    <dgm:cxn modelId="{F942C6FB-E271-4597-9F55-B8AA214484F5}" type="presOf" srcId="{1B575D8A-C90C-4803-80B1-06B8156BD496}" destId="{AB5C16DC-A4D6-4CB3-B9FE-A6F2F254460F}" srcOrd="0" destOrd="0" presId="urn:microsoft.com/office/officeart/2005/8/layout/hierarchy2"/>
    <dgm:cxn modelId="{5D27ECDB-3C13-4543-AFFB-66F7964B1FE5}" type="presParOf" srcId="{EAF63044-BDA8-4CE4-A015-AC053A1C8A8A}" destId="{EB2AFB82-41E0-4696-86DD-1053BFF09BBA}" srcOrd="0" destOrd="0" presId="urn:microsoft.com/office/officeart/2005/8/layout/hierarchy2"/>
    <dgm:cxn modelId="{21F2CD51-3867-45BE-BF83-98F8EAF57455}" type="presParOf" srcId="{EB2AFB82-41E0-4696-86DD-1053BFF09BBA}" destId="{4C71781D-75C5-4D35-847F-B62ECAEBE912}" srcOrd="0" destOrd="0" presId="urn:microsoft.com/office/officeart/2005/8/layout/hierarchy2"/>
    <dgm:cxn modelId="{5B941E0E-DF58-4652-BE7F-30997C36D9AD}" type="presParOf" srcId="{EB2AFB82-41E0-4696-86DD-1053BFF09BBA}" destId="{019F646F-EB77-4DD3-A08A-899E8108D610}" srcOrd="1" destOrd="0" presId="urn:microsoft.com/office/officeart/2005/8/layout/hierarchy2"/>
    <dgm:cxn modelId="{61394D91-EE7C-44DE-82E7-225EE711262C}" type="presParOf" srcId="{019F646F-EB77-4DD3-A08A-899E8108D610}" destId="{7BC26076-2EBE-4953-BC72-59EAED8E2130}" srcOrd="0" destOrd="0" presId="urn:microsoft.com/office/officeart/2005/8/layout/hierarchy2"/>
    <dgm:cxn modelId="{0AE0B18C-F565-4E09-9F52-E394F2609C85}" type="presParOf" srcId="{7BC26076-2EBE-4953-BC72-59EAED8E2130}" destId="{026E5C0C-FDBD-4E8F-83A5-BD5B0D9D7877}" srcOrd="0" destOrd="0" presId="urn:microsoft.com/office/officeart/2005/8/layout/hierarchy2"/>
    <dgm:cxn modelId="{2A313AA3-166D-47EF-BD25-9BA5086E1B56}" type="presParOf" srcId="{019F646F-EB77-4DD3-A08A-899E8108D610}" destId="{A73CCD7B-9D36-427A-9A30-2222EE1E3DF7}" srcOrd="1" destOrd="0" presId="urn:microsoft.com/office/officeart/2005/8/layout/hierarchy2"/>
    <dgm:cxn modelId="{40D71AEC-B459-4E61-9E03-992999CD277D}" type="presParOf" srcId="{A73CCD7B-9D36-427A-9A30-2222EE1E3DF7}" destId="{571AC6D4-4A7C-4E93-B86F-4F7D82BB9A8E}" srcOrd="0" destOrd="0" presId="urn:microsoft.com/office/officeart/2005/8/layout/hierarchy2"/>
    <dgm:cxn modelId="{9693CD68-4131-4982-AD29-BEF7B76B556D}" type="presParOf" srcId="{A73CCD7B-9D36-427A-9A30-2222EE1E3DF7}" destId="{9FCC417C-0F75-4023-9D22-CE82B9C85B64}" srcOrd="1" destOrd="0" presId="urn:microsoft.com/office/officeart/2005/8/layout/hierarchy2"/>
    <dgm:cxn modelId="{7CB863C6-BAE7-4A59-89E2-0FD7D334B525}" type="presParOf" srcId="{9FCC417C-0F75-4023-9D22-CE82B9C85B64}" destId="{AB5C16DC-A4D6-4CB3-B9FE-A6F2F254460F}" srcOrd="0" destOrd="0" presId="urn:microsoft.com/office/officeart/2005/8/layout/hierarchy2"/>
    <dgm:cxn modelId="{9998D691-3D9C-4777-8740-05B7FC8C86EB}" type="presParOf" srcId="{AB5C16DC-A4D6-4CB3-B9FE-A6F2F254460F}" destId="{1289428D-183D-403F-9D97-EE80E9EC9886}" srcOrd="0" destOrd="0" presId="urn:microsoft.com/office/officeart/2005/8/layout/hierarchy2"/>
    <dgm:cxn modelId="{DE1F1B0B-AD3A-4C12-BFB8-E0DDA69B86D7}" type="presParOf" srcId="{9FCC417C-0F75-4023-9D22-CE82B9C85B64}" destId="{C9591A99-1A3B-4D08-96AA-B80FF9963787}" srcOrd="1" destOrd="0" presId="urn:microsoft.com/office/officeart/2005/8/layout/hierarchy2"/>
    <dgm:cxn modelId="{897AE49A-EDC4-4897-9C84-7D785AAB3AB9}" type="presParOf" srcId="{C9591A99-1A3B-4D08-96AA-B80FF9963787}" destId="{ABC8D8E2-E33B-44B1-8512-9C52A7B4D299}" srcOrd="0" destOrd="0" presId="urn:microsoft.com/office/officeart/2005/8/layout/hierarchy2"/>
    <dgm:cxn modelId="{6A35E76C-4128-4328-8A2B-966012C5C7E1}" type="presParOf" srcId="{C9591A99-1A3B-4D08-96AA-B80FF9963787}" destId="{CC90AF7B-49CC-4B7D-8A3E-D9C24C211690}" srcOrd="1" destOrd="0" presId="urn:microsoft.com/office/officeart/2005/8/layout/hierarchy2"/>
    <dgm:cxn modelId="{23C2F3A4-B4C5-47DE-A9EF-E244C055AEE4}" type="presParOf" srcId="{019F646F-EB77-4DD3-A08A-899E8108D610}" destId="{55071437-06D2-42D7-9481-801AF77BEDDD}" srcOrd="2" destOrd="0" presId="urn:microsoft.com/office/officeart/2005/8/layout/hierarchy2"/>
    <dgm:cxn modelId="{F851B3A8-E905-405D-83DD-A064475E75FC}" type="presParOf" srcId="{55071437-06D2-42D7-9481-801AF77BEDDD}" destId="{9BD73473-7BB1-46EB-A6BD-0BF52F06627E}" srcOrd="0" destOrd="0" presId="urn:microsoft.com/office/officeart/2005/8/layout/hierarchy2"/>
    <dgm:cxn modelId="{C5878D6C-CE45-456E-999B-D0D116190D86}" type="presParOf" srcId="{019F646F-EB77-4DD3-A08A-899E8108D610}" destId="{BE79AE2F-BEB5-4262-BCB9-AB5C86CD410F}" srcOrd="3" destOrd="0" presId="urn:microsoft.com/office/officeart/2005/8/layout/hierarchy2"/>
    <dgm:cxn modelId="{C447143E-530F-4F2E-AD51-9FE3F8793BB8}" type="presParOf" srcId="{BE79AE2F-BEB5-4262-BCB9-AB5C86CD410F}" destId="{6327BAA9-E4A0-4F0B-8687-C9F33FEDC4C4}" srcOrd="0" destOrd="0" presId="urn:microsoft.com/office/officeart/2005/8/layout/hierarchy2"/>
    <dgm:cxn modelId="{F802B455-6ADF-4D1D-88CD-E2711F89B281}" type="presParOf" srcId="{BE79AE2F-BEB5-4262-BCB9-AB5C86CD410F}" destId="{3CF9E414-DCBE-484B-BE6C-DB9A8DC664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1781D-75C5-4D35-847F-B62ECAEBE912}">
      <dsp:nvSpPr>
        <dsp:cNvPr id="0" name=""/>
        <dsp:cNvSpPr/>
      </dsp:nvSpPr>
      <dsp:spPr>
        <a:xfrm>
          <a:off x="1359" y="1396677"/>
          <a:ext cx="1372889" cy="68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Processing</a:t>
          </a:r>
        </a:p>
      </dsp:txBody>
      <dsp:txXfrm>
        <a:off x="21464" y="1416782"/>
        <a:ext cx="1332679" cy="646234"/>
      </dsp:txXfrm>
    </dsp:sp>
    <dsp:sp modelId="{7BC26076-2EBE-4953-BC72-59EAED8E2130}">
      <dsp:nvSpPr>
        <dsp:cNvPr id="0" name=""/>
        <dsp:cNvSpPr/>
      </dsp:nvSpPr>
      <dsp:spPr>
        <a:xfrm rot="18479191">
          <a:off x="1202704" y="1370531"/>
          <a:ext cx="89224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92245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6520" y="1365979"/>
        <a:ext cx="44612" cy="44612"/>
      </dsp:txXfrm>
    </dsp:sp>
    <dsp:sp modelId="{571AC6D4-4A7C-4E93-B86F-4F7D82BB9A8E}">
      <dsp:nvSpPr>
        <dsp:cNvPr id="0" name=""/>
        <dsp:cNvSpPr/>
      </dsp:nvSpPr>
      <dsp:spPr>
        <a:xfrm>
          <a:off x="1923404" y="693448"/>
          <a:ext cx="1372889" cy="68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Pretext Task (Translation)</a:t>
          </a:r>
        </a:p>
      </dsp:txBody>
      <dsp:txXfrm>
        <a:off x="1943509" y="713553"/>
        <a:ext cx="1332679" cy="646234"/>
      </dsp:txXfrm>
    </dsp:sp>
    <dsp:sp modelId="{AB5C16DC-A4D6-4CB3-B9FE-A6F2F254460F}">
      <dsp:nvSpPr>
        <dsp:cNvPr id="0" name=""/>
        <dsp:cNvSpPr/>
      </dsp:nvSpPr>
      <dsp:spPr>
        <a:xfrm>
          <a:off x="3296294" y="1018917"/>
          <a:ext cx="514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514078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0481" y="1023819"/>
        <a:ext cx="25703" cy="25703"/>
      </dsp:txXfrm>
    </dsp:sp>
    <dsp:sp modelId="{ABC8D8E2-E33B-44B1-8512-9C52A7B4D299}">
      <dsp:nvSpPr>
        <dsp:cNvPr id="0" name=""/>
        <dsp:cNvSpPr/>
      </dsp:nvSpPr>
      <dsp:spPr>
        <a:xfrm>
          <a:off x="3810372" y="693448"/>
          <a:ext cx="1372889" cy="68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Downstream Task (Artifact Detection)</a:t>
          </a:r>
        </a:p>
      </dsp:txBody>
      <dsp:txXfrm>
        <a:off x="3830477" y="713553"/>
        <a:ext cx="1332679" cy="646234"/>
      </dsp:txXfrm>
    </dsp:sp>
    <dsp:sp modelId="{55071437-06D2-42D7-9481-801AF77BEDDD}">
      <dsp:nvSpPr>
        <dsp:cNvPr id="0" name=""/>
        <dsp:cNvSpPr/>
      </dsp:nvSpPr>
      <dsp:spPr>
        <a:xfrm rot="3035540">
          <a:off x="1216307" y="2056330"/>
          <a:ext cx="86503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65038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7200" y="2052458"/>
        <a:ext cx="43251" cy="43251"/>
      </dsp:txXfrm>
    </dsp:sp>
    <dsp:sp modelId="{6327BAA9-E4A0-4F0B-8687-C9F33FEDC4C4}">
      <dsp:nvSpPr>
        <dsp:cNvPr id="0" name=""/>
        <dsp:cNvSpPr/>
      </dsp:nvSpPr>
      <dsp:spPr>
        <a:xfrm>
          <a:off x="1923404" y="2065047"/>
          <a:ext cx="1372889" cy="68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Artifact Detection</a:t>
          </a:r>
        </a:p>
      </dsp:txBody>
      <dsp:txXfrm>
        <a:off x="1943509" y="2085152"/>
        <a:ext cx="1332679" cy="646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0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5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/>
          <a:lstStyle/>
          <a:p>
            <a:fld id="{CAEBE13E-4B7E-4445-AA1D-E25F39BAB5ED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BA024-DD90-5E4E-A9CB-3F4C2BA80473}"/>
              </a:ext>
            </a:extLst>
          </p:cNvPr>
          <p:cNvSpPr/>
          <p:nvPr userDrawn="1"/>
        </p:nvSpPr>
        <p:spPr>
          <a:xfrm>
            <a:off x="-25400" y="1016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2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5" y="661296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44">
              <a:lnSpc>
                <a:spcPct val="95000"/>
              </a:lnSpc>
              <a:spcBef>
                <a:spcPts val="1200"/>
              </a:spcBef>
              <a:tabLst>
                <a:tab pos="8513550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Shawki: Artifact Detection Experiment with Self-Supervised Learning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21, 2020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7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8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2546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Artifact Detection Experiment with Self-Supervised Learning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D08A25-95A8-4995-99AD-F4B9C2E3C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71800"/>
            <a:ext cx="2984500" cy="13604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5E6B-31C3-4D04-98F2-3CFB9D2D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7" y="5752415"/>
            <a:ext cx="1655274" cy="1105585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837ED42-27BE-474E-9C76-E2450B64B4F9}"/>
              </a:ext>
            </a:extLst>
          </p:cNvPr>
          <p:cNvSpPr txBox="1">
            <a:spLocks/>
          </p:cNvSpPr>
          <p:nvPr/>
        </p:nvSpPr>
        <p:spPr>
          <a:xfrm>
            <a:off x="1219200" y="5000151"/>
            <a:ext cx="6705600" cy="185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Nabila Shawki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Neural Engineering Data Consortium,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Temple University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B855FA7-A30A-4C11-B3EC-251995E3D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" r="676" b="1181"/>
          <a:stretch/>
        </p:blipFill>
        <p:spPr>
          <a:xfrm>
            <a:off x="1028856" y="1095949"/>
            <a:ext cx="7086289" cy="3442246"/>
          </a:xfrm>
          <a:prstGeom prst="rect">
            <a:avLst/>
          </a:prstGeom>
          <a:ln w="28575">
            <a:solidFill>
              <a:srgbClr val="C8000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simple self-supervised learning (SSL) experiment with a small dataset.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Dataset: The Temple University Artifact Database (TUAR) v2.0.0.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Model: ResNet-18 (</a:t>
            </a:r>
            <a:r>
              <a:rPr lang="en-US" sz="1800" b="1" dirty="0" err="1">
                <a:latin typeface="Arial" charset="0"/>
                <a:cs typeface="Arial" charset="0"/>
              </a:rPr>
              <a:t>PyTorch</a:t>
            </a:r>
            <a:r>
              <a:rPr lang="en-US" sz="1800" b="1" dirty="0">
                <a:latin typeface="Arial" charset="0"/>
                <a:cs typeface="Arial" charset="0"/>
              </a:rPr>
              <a:t>)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Pretext task: Translation in time domain.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downstream task or artifact detection was evaluated with and without loading the pretext weights.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So far, the model with pretext task performs better.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0E1103-BF0E-40DF-80EC-1C9A86C47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631101"/>
              </p:ext>
            </p:extLst>
          </p:nvPr>
        </p:nvGraphicFramePr>
        <p:xfrm>
          <a:off x="1929021" y="3267848"/>
          <a:ext cx="5219699" cy="347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34E554-7A9F-4B13-8DFF-F3BF3B29E416}"/>
              </a:ext>
            </a:extLst>
          </p:cNvPr>
          <p:cNvSpPr/>
          <p:nvPr/>
        </p:nvSpPr>
        <p:spPr>
          <a:xfrm>
            <a:off x="3548270" y="3732695"/>
            <a:ext cx="3733800" cy="114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3E72C-7104-4411-8A11-891F252424B0}"/>
              </a:ext>
            </a:extLst>
          </p:cNvPr>
          <p:cNvSpPr/>
          <p:nvPr/>
        </p:nvSpPr>
        <p:spPr>
          <a:xfrm>
            <a:off x="3557795" y="5082843"/>
            <a:ext cx="1971675" cy="114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8F2A8-5DB1-446F-B342-F2C90C65E73E}"/>
              </a:ext>
            </a:extLst>
          </p:cNvPr>
          <p:cNvSpPr txBox="1"/>
          <p:nvPr/>
        </p:nvSpPr>
        <p:spPr>
          <a:xfrm>
            <a:off x="4224545" y="3427895"/>
            <a:ext cx="260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Self-supervised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91635-3B04-4612-B065-E1641EF7B47F}"/>
              </a:ext>
            </a:extLst>
          </p:cNvPr>
          <p:cNvSpPr txBox="1"/>
          <p:nvPr/>
        </p:nvSpPr>
        <p:spPr>
          <a:xfrm>
            <a:off x="3386345" y="6248325"/>
            <a:ext cx="260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8812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Self Supervised Learning (SSL)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1F7F7B-CF79-46D1-970C-5489C460CBC2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branch of unsupervised learning.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deep learning model becomes familiar with the dataset by predicting another part of the data.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Two major steps: pretext task (familiarization), downstream task (the actual detection task)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Automatic annotation labels are generated for the pretext task with a little or no effort, such as rotating a picture and predicting how much it was rotated given the original and rotated picture.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downstream task uses the trained model.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93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TUAR Database and Data Preprocessing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1F72BE-4F20-4E6A-B335-7DDB361462E8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Contains 310 files with an average duration of 20 minutes.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Contains chewing, electrode, eye movement, muscle, and shiver artifacts.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For this experiment, events with more than 9 seconds duration was considered which is applicable for background as well.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few Files were resampled 250 Hz.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18 montaged channels were chosen.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dataset was randomly divided into train and test 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Train: 230, test: 80.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Channels were normalized using </a:t>
            </a:r>
            <a:r>
              <a:rPr lang="en-US" sz="1800" b="1" dirty="0" err="1">
                <a:latin typeface="Arial" charset="0"/>
                <a:cs typeface="Arial" charset="0"/>
              </a:rPr>
              <a:t>read_edf</a:t>
            </a:r>
            <a:r>
              <a:rPr lang="en-US" sz="1800" b="1" dirty="0">
                <a:latin typeface="Arial" charset="0"/>
                <a:cs typeface="Arial" charset="0"/>
              </a:rPr>
              <a:t> in </a:t>
            </a:r>
            <a:r>
              <a:rPr lang="en-US" sz="1800" b="1" dirty="0" err="1">
                <a:latin typeface="Arial" charset="0"/>
                <a:cs typeface="Arial" charset="0"/>
              </a:rPr>
              <a:t>nedc_eeg_tools</a:t>
            </a:r>
            <a:r>
              <a:rPr lang="en-US" sz="1800" b="1" dirty="0">
                <a:latin typeface="Arial" charset="0"/>
                <a:cs typeface="Arial" charset="0"/>
              </a:rPr>
              <a:t>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>
                <a:latin typeface="Arial" charset="0"/>
                <a:cs typeface="Arial" charset="0"/>
              </a:rPr>
              <a:t>max_abs_scalar</a:t>
            </a:r>
            <a:r>
              <a:rPr lang="en-US" sz="1800" b="1" dirty="0">
                <a:latin typeface="Arial" charset="0"/>
                <a:cs typeface="Arial" charset="0"/>
              </a:rPr>
              <a:t> was used after that.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No other preprocessing techniques were used.</a:t>
            </a:r>
          </a:p>
        </p:txBody>
      </p:sp>
    </p:spTree>
    <p:extLst>
      <p:ext uri="{BB962C8B-B14F-4D97-AF65-F5344CB8AC3E}">
        <p14:creationId xmlns:p14="http://schemas.microsoft.com/office/powerpoint/2010/main" val="322066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The Pretext Task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Translation in time domain was chosen.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250000 labels for training and 65000 labels for testing were generated using a Python script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format: filename, label, first epoch, second epoch.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First epoch is the start of the first 11-second window that was randomly chosen.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Second epoch is the start of the second 11-second window which was selected using the following formula: </a:t>
            </a:r>
            <a:r>
              <a:rPr lang="en-US" sz="1800" b="1" dirty="0" err="1">
                <a:latin typeface="Arial" charset="0"/>
                <a:cs typeface="Arial" charset="0"/>
              </a:rPr>
              <a:t>randint</a:t>
            </a:r>
            <a:r>
              <a:rPr lang="en-US" sz="1800" b="1" dirty="0">
                <a:latin typeface="Arial" charset="0"/>
                <a:cs typeface="Arial" charset="0"/>
              </a:rPr>
              <a:t>(first-10, first).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Example: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Arial" charset="0"/>
                <a:cs typeface="Arial" charset="0"/>
              </a:rPr>
              <a:t>00008181_s003_t010 9 393 384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Arial" charset="0"/>
                <a:cs typeface="Arial" charset="0"/>
              </a:rPr>
              <a:t>00008181_s003_t010 7 431 424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Epoch: 5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Accuracy: 38%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2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Downstream Task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3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selected 10 second windows from the events that are more than 9 seconds long.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All artifacts were merged under one label: </a:t>
            </a:r>
            <a:r>
              <a:rPr lang="en-US" sz="1800" b="1" dirty="0" err="1">
                <a:latin typeface="Arial" charset="0"/>
                <a:cs typeface="Arial" charset="0"/>
              </a:rPr>
              <a:t>artf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Total training samples: 40000 -&gt; </a:t>
            </a:r>
            <a:r>
              <a:rPr lang="en-US" sz="1800" b="1" dirty="0" err="1">
                <a:latin typeface="Arial" charset="0"/>
                <a:cs typeface="Arial" charset="0"/>
              </a:rPr>
              <a:t>artf</a:t>
            </a:r>
            <a:r>
              <a:rPr lang="en-US" sz="1800" b="1" dirty="0">
                <a:latin typeface="Arial" charset="0"/>
                <a:cs typeface="Arial" charset="0"/>
              </a:rPr>
              <a:t>: 20000, </a:t>
            </a:r>
            <a:r>
              <a:rPr lang="en-US" sz="1800" b="1" dirty="0" err="1">
                <a:latin typeface="Arial" charset="0"/>
                <a:cs typeface="Arial" charset="0"/>
              </a:rPr>
              <a:t>bckg</a:t>
            </a:r>
            <a:r>
              <a:rPr lang="en-US" sz="1800" b="1" dirty="0">
                <a:latin typeface="Arial" charset="0"/>
                <a:cs typeface="Arial" charset="0"/>
              </a:rPr>
              <a:t>: 20000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Total test samples: 10000 -&gt; </a:t>
            </a:r>
            <a:r>
              <a:rPr lang="en-US" sz="1800" b="1" dirty="0" err="1">
                <a:latin typeface="Arial" charset="0"/>
                <a:cs typeface="Arial" charset="0"/>
              </a:rPr>
              <a:t>artf</a:t>
            </a:r>
            <a:r>
              <a:rPr lang="en-US" sz="1800" b="1" dirty="0">
                <a:latin typeface="Arial" charset="0"/>
                <a:cs typeface="Arial" charset="0"/>
              </a:rPr>
              <a:t>: 5000, </a:t>
            </a:r>
            <a:r>
              <a:rPr lang="en-US" sz="1800" b="1" dirty="0" err="1">
                <a:latin typeface="Arial" charset="0"/>
                <a:cs typeface="Arial" charset="0"/>
              </a:rPr>
              <a:t>bckg</a:t>
            </a:r>
            <a:r>
              <a:rPr lang="en-US" sz="1800" b="1" dirty="0">
                <a:latin typeface="Arial" charset="0"/>
                <a:cs typeface="Arial" charset="0"/>
              </a:rPr>
              <a:t>: 5000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Two ResNet-18 models were trained where one used the weights from the pretext task.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0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3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Current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3"/>
            <a:ext cx="8675914" cy="8251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test set used as validation 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With pretext weights: PW; without pretext weights: NW, learning rate: LR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BC21F9EB-3D72-46B7-A3E5-CA43A5CF5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85877"/>
              </p:ext>
            </p:extLst>
          </p:nvPr>
        </p:nvGraphicFramePr>
        <p:xfrm>
          <a:off x="495300" y="1600200"/>
          <a:ext cx="8097461" cy="448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01">
                  <a:extLst>
                    <a:ext uri="{9D8B030D-6E8A-4147-A177-3AD203B41FA5}">
                      <a16:colId xmlns:a16="http://schemas.microsoft.com/office/drawing/2014/main" val="1893781152"/>
                    </a:ext>
                  </a:extLst>
                </a:gridCol>
                <a:gridCol w="687209">
                  <a:extLst>
                    <a:ext uri="{9D8B030D-6E8A-4147-A177-3AD203B41FA5}">
                      <a16:colId xmlns:a16="http://schemas.microsoft.com/office/drawing/2014/main" val="2151630816"/>
                    </a:ext>
                  </a:extLst>
                </a:gridCol>
                <a:gridCol w="668834">
                  <a:extLst>
                    <a:ext uri="{9D8B030D-6E8A-4147-A177-3AD203B41FA5}">
                      <a16:colId xmlns:a16="http://schemas.microsoft.com/office/drawing/2014/main" val="2801168369"/>
                    </a:ext>
                  </a:extLst>
                </a:gridCol>
                <a:gridCol w="668834">
                  <a:extLst>
                    <a:ext uri="{9D8B030D-6E8A-4147-A177-3AD203B41FA5}">
                      <a16:colId xmlns:a16="http://schemas.microsoft.com/office/drawing/2014/main" val="2964293386"/>
                    </a:ext>
                  </a:extLst>
                </a:gridCol>
                <a:gridCol w="764282">
                  <a:extLst>
                    <a:ext uri="{9D8B030D-6E8A-4147-A177-3AD203B41FA5}">
                      <a16:colId xmlns:a16="http://schemas.microsoft.com/office/drawing/2014/main" val="424120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5344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69790028"/>
                    </a:ext>
                  </a:extLst>
                </a:gridCol>
                <a:gridCol w="779840">
                  <a:extLst>
                    <a:ext uri="{9D8B030D-6E8A-4147-A177-3AD203B41FA5}">
                      <a16:colId xmlns:a16="http://schemas.microsoft.com/office/drawing/2014/main" val="3107245891"/>
                    </a:ext>
                  </a:extLst>
                </a:gridCol>
                <a:gridCol w="2420561">
                  <a:extLst>
                    <a:ext uri="{9D8B030D-6E8A-4147-A177-3AD203B41FA5}">
                      <a16:colId xmlns:a16="http://schemas.microsoft.com/office/drawing/2014/main" val="2984538357"/>
                    </a:ext>
                  </a:extLst>
                </a:gridCol>
              </a:tblGrid>
              <a:tr h="775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 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Alarm Rate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Saved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126135"/>
                  </a:ext>
                </a:extLst>
              </a:tr>
              <a:tr h="44938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98050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 = 0.0001, epoch =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3103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epoch =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18239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epoch =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26993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 module’s seed changed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24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 module’s seed changed, np and torch seeds set to 0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98300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 = 0.001, epoch =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5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20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Current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3"/>
            <a:ext cx="8675914" cy="12035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25% of the train set used for validation and the test set was used for blind evaluation.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table shows the results for the blind eval 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BC21F9EB-3D72-46B7-A3E5-CA43A5CF5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64190"/>
              </p:ext>
            </p:extLst>
          </p:nvPr>
        </p:nvGraphicFramePr>
        <p:xfrm>
          <a:off x="495300" y="2209800"/>
          <a:ext cx="8097461" cy="391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01">
                  <a:extLst>
                    <a:ext uri="{9D8B030D-6E8A-4147-A177-3AD203B41FA5}">
                      <a16:colId xmlns:a16="http://schemas.microsoft.com/office/drawing/2014/main" val="1893781152"/>
                    </a:ext>
                  </a:extLst>
                </a:gridCol>
                <a:gridCol w="687209">
                  <a:extLst>
                    <a:ext uri="{9D8B030D-6E8A-4147-A177-3AD203B41FA5}">
                      <a16:colId xmlns:a16="http://schemas.microsoft.com/office/drawing/2014/main" val="2151630816"/>
                    </a:ext>
                  </a:extLst>
                </a:gridCol>
                <a:gridCol w="668834">
                  <a:extLst>
                    <a:ext uri="{9D8B030D-6E8A-4147-A177-3AD203B41FA5}">
                      <a16:colId xmlns:a16="http://schemas.microsoft.com/office/drawing/2014/main" val="2801168369"/>
                    </a:ext>
                  </a:extLst>
                </a:gridCol>
                <a:gridCol w="668834">
                  <a:extLst>
                    <a:ext uri="{9D8B030D-6E8A-4147-A177-3AD203B41FA5}">
                      <a16:colId xmlns:a16="http://schemas.microsoft.com/office/drawing/2014/main" val="2964293386"/>
                    </a:ext>
                  </a:extLst>
                </a:gridCol>
                <a:gridCol w="764282">
                  <a:extLst>
                    <a:ext uri="{9D8B030D-6E8A-4147-A177-3AD203B41FA5}">
                      <a16:colId xmlns:a16="http://schemas.microsoft.com/office/drawing/2014/main" val="424120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5344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69790028"/>
                    </a:ext>
                  </a:extLst>
                </a:gridCol>
                <a:gridCol w="779840">
                  <a:extLst>
                    <a:ext uri="{9D8B030D-6E8A-4147-A177-3AD203B41FA5}">
                      <a16:colId xmlns:a16="http://schemas.microsoft.com/office/drawing/2014/main" val="3107245891"/>
                    </a:ext>
                  </a:extLst>
                </a:gridCol>
                <a:gridCol w="2420561">
                  <a:extLst>
                    <a:ext uri="{9D8B030D-6E8A-4147-A177-3AD203B41FA5}">
                      <a16:colId xmlns:a16="http://schemas.microsoft.com/office/drawing/2014/main" val="2984538357"/>
                    </a:ext>
                  </a:extLst>
                </a:gridCol>
              </a:tblGrid>
              <a:tr h="7756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 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Alarm Rate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Saved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126135"/>
                  </a:ext>
                </a:extLst>
              </a:tr>
              <a:tr h="44938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98050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 = 0.0001, epoch =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3103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Pretext task trained for one epoch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18239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weights, epoch =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26993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24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98300"/>
                  </a:ext>
                </a:extLst>
              </a:tr>
              <a:tr h="4493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5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0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Comments and 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2"/>
            <a:ext cx="8675914" cy="45589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1161C3-D873-4A64-8BF3-B2D0A26B635B}"/>
              </a:ext>
            </a:extLst>
          </p:cNvPr>
          <p:cNvSpPr txBox="1">
            <a:spLocks/>
          </p:cNvSpPr>
          <p:nvPr/>
        </p:nvSpPr>
        <p:spPr>
          <a:xfrm>
            <a:off x="250372" y="622623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accuracy for the model with pretext weights is stuck around 70-75% where the other model’s accuracy ranges from 60-74%.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In all cases, the model with pretext weights performed better than the one without.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can use the result from this model to detect artifacts and then treat the identified segments.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next step is to do a five-fold cross validation.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will evaluate the performance of the best models on the full artifact database.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More training data for the pretext task can be generated using more EEG records.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0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6426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12335</TotalTime>
  <Words>820</Words>
  <Application>Microsoft Office PowerPoint</Application>
  <PresentationFormat>On-screen Show (4:3)</PresentationFormat>
  <Paragraphs>211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1_ISIP Title Slide</vt:lpstr>
      <vt:lpstr>2_ISIP Content Slide</vt:lpstr>
      <vt:lpstr>PowerPoint Presentation</vt:lpstr>
      <vt:lpstr>Introduction</vt:lpstr>
      <vt:lpstr>Self Supervised Learning (SSL)</vt:lpstr>
      <vt:lpstr>TUAR Database and Data Preprocessing</vt:lpstr>
      <vt:lpstr>The Pretext Task</vt:lpstr>
      <vt:lpstr>Downstream Task</vt:lpstr>
      <vt:lpstr>Current Results</vt:lpstr>
      <vt:lpstr>Current Results</vt:lpstr>
      <vt:lpstr>Comments and Next Steps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Nabila Shawki</cp:lastModifiedBy>
  <cp:revision>1007</cp:revision>
  <dcterms:created xsi:type="dcterms:W3CDTF">2012-05-05T20:20:58Z</dcterms:created>
  <dcterms:modified xsi:type="dcterms:W3CDTF">2020-12-21T18:54:09Z</dcterms:modified>
</cp:coreProperties>
</file>