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bookmarkIdSeed="3">
  <p:sldMasterIdLst>
    <p:sldMasterId id="2147483650" r:id="rId1"/>
    <p:sldMasterId id="2147483657" r:id="rId2"/>
    <p:sldMasterId id="2147483659" r:id="rId3"/>
    <p:sldMasterId id="2147483662" r:id="rId4"/>
    <p:sldMasterId id="2147483674" r:id="rId5"/>
    <p:sldMasterId id="2147483676" r:id="rId6"/>
  </p:sldMasterIdLst>
  <p:notesMasterIdLst>
    <p:notesMasterId r:id="rId28"/>
  </p:notesMasterIdLst>
  <p:handoutMasterIdLst>
    <p:handoutMasterId r:id="rId29"/>
  </p:handoutMasterIdLst>
  <p:sldIdLst>
    <p:sldId id="298" r:id="rId7"/>
    <p:sldId id="325" r:id="rId8"/>
    <p:sldId id="327" r:id="rId9"/>
    <p:sldId id="326" r:id="rId10"/>
    <p:sldId id="328" r:id="rId11"/>
    <p:sldId id="335" r:id="rId12"/>
    <p:sldId id="329" r:id="rId13"/>
    <p:sldId id="332" r:id="rId14"/>
    <p:sldId id="337" r:id="rId15"/>
    <p:sldId id="338" r:id="rId16"/>
    <p:sldId id="342" r:id="rId17"/>
    <p:sldId id="334" r:id="rId18"/>
    <p:sldId id="343" r:id="rId19"/>
    <p:sldId id="344" r:id="rId20"/>
    <p:sldId id="345" r:id="rId21"/>
    <p:sldId id="346" r:id="rId22"/>
    <p:sldId id="339" r:id="rId23"/>
    <p:sldId id="336" r:id="rId24"/>
    <p:sldId id="340" r:id="rId25"/>
    <p:sldId id="341" r:id="rId26"/>
    <p:sldId id="33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2880" userDrawn="1">
          <p15:clr>
            <a:srgbClr val="A4A3A4"/>
          </p15:clr>
        </p15:guide>
        <p15:guide id="3" pos="5616" userDrawn="1">
          <p15:clr>
            <a:srgbClr val="A4A3A4"/>
          </p15:clr>
        </p15:guide>
        <p15:guide id="4" orient="horz" pos="3240" userDrawn="1">
          <p15:clr>
            <a:srgbClr val="A4A3A4"/>
          </p15:clr>
        </p15:guide>
        <p15:guide id="5" orient="horz" pos="311">
          <p15:clr>
            <a:srgbClr val="A4A3A4"/>
          </p15:clr>
        </p15:guide>
        <p15:guide id="6" orient="horz" pos="1008" userDrawn="1">
          <p15:clr>
            <a:srgbClr val="A4A3A4"/>
          </p15:clr>
        </p15:guide>
        <p15:guide id="7"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4070"/>
    <a:srgbClr val="0083E6"/>
    <a:srgbClr val="8F600B"/>
    <a:srgbClr val="F0AE38"/>
    <a:srgbClr val="C0504D"/>
    <a:srgbClr val="333399"/>
    <a:srgbClr val="B4CFFC"/>
    <a:srgbClr val="B6D6FC"/>
    <a:srgbClr val="E3F0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74" autoAdjust="0"/>
    <p:restoredTop sz="93921" autoAdjust="0"/>
  </p:normalViewPr>
  <p:slideViewPr>
    <p:cSldViewPr snapToGrid="0" snapToObjects="1" showGuides="1">
      <p:cViewPr varScale="1">
        <p:scale>
          <a:sx n="68" d="100"/>
          <a:sy n="68" d="100"/>
        </p:scale>
        <p:origin x="1758" y="48"/>
      </p:cViewPr>
      <p:guideLst>
        <p:guide orient="horz" pos="4298"/>
        <p:guide pos="2880"/>
        <p:guide pos="5616"/>
        <p:guide orient="horz" pos="3240"/>
        <p:guide orient="horz" pos="311"/>
        <p:guide orient="horz" pos="1008"/>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7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74998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a:t>
            </a:r>
            <a:r>
              <a:rPr lang="en-US" sz="1000" b="0" cap="all" dirty="0">
                <a:latin typeface="Times New Roman" panose="02020603050405020304" pitchFamily="18" charset="0"/>
                <a:cs typeface="Times New Roman" panose="02020603050405020304" pitchFamily="18" charset="0"/>
              </a:rPr>
              <a:t>	</a:t>
            </a:r>
            <a:r>
              <a:rPr lang="en-US" sz="1000" b="1" cap="none" dirty="0">
                <a:solidFill>
                  <a:schemeClr val="tx2">
                    <a:lumMod val="50000"/>
                  </a:schemeClr>
                </a:solidFill>
                <a:latin typeface="+mn-lt"/>
                <a:cs typeface="+mn-cs"/>
              </a:rPr>
              <a:t>December</a:t>
            </a:r>
            <a:r>
              <a:rPr lang="en-US" sz="1000" b="1" cap="none" baseline="0" dirty="0">
                <a:solidFill>
                  <a:schemeClr val="tx2">
                    <a:lumMod val="50000"/>
                  </a:schemeClr>
                </a:solidFill>
                <a:latin typeface="+mn-lt"/>
                <a:cs typeface="+mn-cs"/>
              </a:rPr>
              <a:t> 12, 2015</a:t>
            </a:r>
            <a:endParaRPr lang="en-US" sz="1000" b="1" dirty="0">
              <a:solidFill>
                <a:schemeClr val="tx2">
                  <a:lumMod val="50000"/>
                </a:schemeClr>
              </a:solidFill>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 </a:t>
            </a:r>
            <a:r>
              <a:rPr lang="en-US" sz="1000" cap="all" dirty="0">
                <a:solidFill>
                  <a:prstClr val="black"/>
                </a:solidFill>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December 12, 2015</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M. Golmohammadi: Generative Adversarial Networks For Seizure Detection</a:t>
            </a:r>
            <a:r>
              <a:rPr lang="en-US" sz="1000" b="1" dirty="0">
                <a:solidFill>
                  <a:srgbClr val="1F497D">
                    <a:lumMod val="50000"/>
                  </a:srgbClr>
                </a:solidFill>
                <a:latin typeface="Calibri"/>
              </a:rPr>
              <a:t>	January 2, 2018</a:t>
            </a:r>
            <a:endParaRPr lang="en-US" sz="1000" b="1" dirty="0">
              <a:solidFill>
                <a:srgbClr val="000000"/>
              </a:solidFill>
              <a:latin typeface="Calibri"/>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9"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19.xml"/><Relationship Id="rId4" Type="http://schemas.openxmlformats.org/officeDocument/2006/relationships/image" Target="../media/image150.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026" y="2075299"/>
            <a:ext cx="7794648" cy="1077218"/>
          </a:xfrm>
          <a:prstGeom prst="rect">
            <a:avLst/>
          </a:prstGeom>
          <a:noFill/>
        </p:spPr>
        <p:txBody>
          <a:bodyPr wrap="square" rtlCol="0">
            <a:spAutoFit/>
          </a:bodyPr>
          <a:lstStyle/>
          <a:p>
            <a:pPr algn="r"/>
            <a:r>
              <a:rPr lang="en-US" sz="3200" b="1" dirty="0">
                <a:latin typeface="Arial"/>
                <a:cs typeface="Arial"/>
              </a:rPr>
              <a:t>Generative Adversarial Networks For Seizure Detection</a:t>
            </a:r>
          </a:p>
        </p:txBody>
      </p:sp>
      <p:sp>
        <p:nvSpPr>
          <p:cNvPr id="4" name="Rectangle 16"/>
          <p:cNvSpPr txBox="1">
            <a:spLocks noChangeArrowheads="1"/>
          </p:cNvSpPr>
          <p:nvPr/>
        </p:nvSpPr>
        <p:spPr>
          <a:xfrm>
            <a:off x="269399" y="5335511"/>
            <a:ext cx="6258401" cy="1144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s-VE" sz="1800" b="1" dirty="0">
                <a:latin typeface="Arial"/>
                <a:cs typeface="Arial"/>
              </a:rPr>
              <a:t>Meysam Golmohammadi</a:t>
            </a: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2"/>
          <a:stretch>
            <a:fillRect/>
          </a:stretch>
        </p:blipFill>
        <p:spPr>
          <a:xfrm>
            <a:off x="6062173" y="4807512"/>
            <a:ext cx="2984500" cy="1993397"/>
          </a:xfrm>
          <a:prstGeom prst="rect">
            <a:avLst/>
          </a:prstGeom>
        </p:spPr>
      </p:pic>
      <p:sp>
        <p:nvSpPr>
          <p:cNvPr id="8" name="Rectangle 7"/>
          <p:cNvSpPr/>
          <p:nvPr/>
        </p:nvSpPr>
        <p:spPr>
          <a:xfrm>
            <a:off x="360953" y="155205"/>
            <a:ext cx="2715622" cy="152729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2" descr="C:\Users\saeedeh\Downloads\term_seiz.PNG">
            <a:extLst>
              <a:ext uri="{FF2B5EF4-FFF2-40B4-BE49-F238E27FC236}">
                <a16:creationId xmlns:a16="http://schemas.microsoft.com/office/drawing/2014/main" id="{E9290C0E-CE05-4A4B-820E-990EA04958FC}"/>
              </a:ext>
            </a:extLst>
          </p:cNvPr>
          <p:cNvPicPr>
            <a:picLocks noChangeAspect="1" noChangeArrowheads="1"/>
          </p:cNvPicPr>
          <p:nvPr/>
        </p:nvPicPr>
        <p:blipFill>
          <a:blip r:embed="rId3"/>
          <a:srcRect/>
          <a:stretch>
            <a:fillRect/>
          </a:stretch>
        </p:blipFill>
        <p:spPr bwMode="auto">
          <a:xfrm>
            <a:off x="534974" y="300028"/>
            <a:ext cx="2591339" cy="1452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 name="Picture 51">
            <a:extLst>
              <a:ext uri="{FF2B5EF4-FFF2-40B4-BE49-F238E27FC236}">
                <a16:creationId xmlns:a16="http://schemas.microsoft.com/office/drawing/2014/main" id="{7175276D-DE6F-48C6-99F9-4757C5A3D189}"/>
              </a:ext>
            </a:extLst>
          </p:cNvPr>
          <p:cNvPicPr/>
          <p:nvPr/>
        </p:nvPicPr>
        <p:blipFill>
          <a:blip r:embed="rId4"/>
          <a:stretch>
            <a:fillRect/>
          </a:stretch>
        </p:blipFill>
        <p:spPr>
          <a:xfrm>
            <a:off x="7235825" y="11103"/>
            <a:ext cx="1908175" cy="577850"/>
          </a:xfrm>
          <a:prstGeom prst="rect">
            <a:avLst/>
          </a:prstGeom>
        </p:spPr>
      </p:pic>
      <p:sp>
        <p:nvSpPr>
          <p:cNvPr id="11" name="Rectangle 10">
            <a:extLst>
              <a:ext uri="{FF2B5EF4-FFF2-40B4-BE49-F238E27FC236}">
                <a16:creationId xmlns:a16="http://schemas.microsoft.com/office/drawing/2014/main" id="{6E123512-2FAA-484B-91A0-C212254478E6}"/>
              </a:ext>
            </a:extLst>
          </p:cNvPr>
          <p:cNvSpPr/>
          <p:nvPr/>
        </p:nvSpPr>
        <p:spPr>
          <a:xfrm>
            <a:off x="360953" y="3267978"/>
            <a:ext cx="2715622" cy="152729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AC864E7-F5B2-472A-B601-52EC73E82B7C}"/>
              </a:ext>
            </a:extLst>
          </p:cNvPr>
          <p:cNvPicPr>
            <a:picLocks noChangeAspect="1"/>
          </p:cNvPicPr>
          <p:nvPr/>
        </p:nvPicPr>
        <p:blipFill rotWithShape="1">
          <a:blip r:embed="rId5">
            <a:extLst>
              <a:ext uri="{28A0092B-C50C-407E-A947-70E740481C1C}">
                <a14:useLocalDpi xmlns:a14="http://schemas.microsoft.com/office/drawing/2010/main" val="0"/>
              </a:ext>
            </a:extLst>
          </a:blip>
          <a:srcRect l="2914" t="11194" r="11028" b="2748"/>
          <a:stretch/>
        </p:blipFill>
        <p:spPr>
          <a:xfrm>
            <a:off x="472832" y="3381634"/>
            <a:ext cx="2715622" cy="1527537"/>
          </a:xfrm>
          <a:prstGeom prst="rect">
            <a:avLst/>
          </a:prstGeom>
        </p:spPr>
      </p:pic>
    </p:spTree>
    <p:extLst>
      <p:ext uri="{BB962C8B-B14F-4D97-AF65-F5344CB8AC3E}">
        <p14:creationId xmlns:p14="http://schemas.microsoft.com/office/powerpoint/2010/main" val="1256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DCGAN Stability</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Pretraining of discriminator.</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One-sided label smoothing.</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Eliminating fully connected layers on top of convolutional features.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Replacing deterministic spatial pooling functions (such as </a:t>
            </a:r>
            <a:r>
              <a:rPr lang="en-US" sz="1800" b="1" dirty="0" err="1">
                <a:solidFill>
                  <a:srgbClr val="000000"/>
                </a:solidFill>
                <a:cs typeface="Arial" charset="0"/>
              </a:rPr>
              <a:t>maxpooling</a:t>
            </a:r>
            <a:r>
              <a:rPr lang="en-US" sz="1800" b="1" dirty="0">
                <a:solidFill>
                  <a:srgbClr val="000000"/>
                </a:solidFill>
                <a:cs typeface="Arial" charset="0"/>
              </a:rPr>
              <a:t>) with strided convolutions, which allows the network to learn its own spatial downsampling. I use this approach in the generator, allowing it to learn its own spatial </a:t>
            </a:r>
            <a:r>
              <a:rPr lang="en-US" sz="1800" b="1" dirty="0" err="1">
                <a:solidFill>
                  <a:srgbClr val="000000"/>
                </a:solidFill>
                <a:cs typeface="Arial" charset="0"/>
              </a:rPr>
              <a:t>upsampling</a:t>
            </a:r>
            <a:r>
              <a:rPr lang="en-US" sz="1800" b="1" dirty="0">
                <a:solidFill>
                  <a:srgbClr val="000000"/>
                </a:solidFill>
                <a:cs typeface="Arial" charset="0"/>
              </a:rPr>
              <a:t>, and discriminator.</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Using </a:t>
            </a:r>
            <a:r>
              <a:rPr lang="en-US" sz="1800" b="1" dirty="0" err="1">
                <a:solidFill>
                  <a:srgbClr val="000000"/>
                </a:solidFill>
                <a:cs typeface="Arial" charset="0"/>
              </a:rPr>
              <a:t>ReLU</a:t>
            </a:r>
            <a:r>
              <a:rPr lang="en-US" sz="1800" b="1" dirty="0">
                <a:solidFill>
                  <a:srgbClr val="000000"/>
                </a:solidFill>
                <a:cs typeface="Arial" charset="0"/>
              </a:rPr>
              <a:t> activation in generator for all layers except for the output.</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Normalizing the input to [-1, 1] for discriminator.</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Using Tanh activation in the last layer except for the output.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Using Leaky </a:t>
            </a:r>
            <a:r>
              <a:rPr lang="en-US" sz="1800" b="1" dirty="0" err="1">
                <a:solidFill>
                  <a:srgbClr val="000000"/>
                </a:solidFill>
                <a:cs typeface="Arial" charset="0"/>
              </a:rPr>
              <a:t>ReLU</a:t>
            </a:r>
            <a:r>
              <a:rPr lang="en-US" sz="1800" b="1" dirty="0">
                <a:solidFill>
                  <a:srgbClr val="000000"/>
                </a:solidFill>
                <a:cs typeface="Arial" charset="0"/>
              </a:rPr>
              <a:t> activation in the discriminator for all layers except for the output.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Freezing the weights of discriminator during adversarial training process. Unfreezing during discriminative training.</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Eliminating Batch Normalization in all the layers in both of generator and discriminator.</a:t>
            </a: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p:spTree>
    <p:extLst>
      <p:ext uri="{BB962C8B-B14F-4D97-AF65-F5344CB8AC3E}">
        <p14:creationId xmlns:p14="http://schemas.microsoft.com/office/powerpoint/2010/main" val="38269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Supervised Learning Using GANs</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5"/>
                <a:ext cx="8686800" cy="57255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Let’s assume that our dataset is comprised of n + m Samples of EEGs</a:t>
                </a:r>
              </a:p>
              <a:p>
                <a:pPr marL="0" lvl="1"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r>
                        <a:rPr lang="en-US" sz="1800" b="1" i="1" dirty="0">
                          <a:solidFill>
                            <a:srgbClr val="000000"/>
                          </a:solidFill>
                          <a:latin typeface="Cambria Math" panose="02040503050406030204" pitchFamily="18" charset="0"/>
                          <a:cs typeface="Arial" charset="0"/>
                        </a:rPr>
                        <m:t>𝑿</m:t>
                      </m:r>
                      <m:r>
                        <a:rPr lang="en-US" sz="1800" b="1" i="1" dirty="0">
                          <a:solidFill>
                            <a:srgbClr val="000000"/>
                          </a:solidFill>
                          <a:latin typeface="Cambria Math" panose="02040503050406030204" pitchFamily="18" charset="0"/>
                          <a:cs typeface="Arial" charset="0"/>
                        </a:rPr>
                        <m:t> = {</m:t>
                      </m:r>
                      <m:sSub>
                        <m:sSubPr>
                          <m:ctrlPr>
                            <a:rPr lang="en-US" sz="1800" b="1" i="1" dirty="0">
                              <a:solidFill>
                                <a:srgbClr val="000000"/>
                              </a:solidFill>
                              <a:latin typeface="Cambria Math" panose="02040503050406030204" pitchFamily="18" charset="0"/>
                              <a:cs typeface="Arial" charset="0"/>
                            </a:rPr>
                          </m:ctrlPr>
                        </m:sSubPr>
                        <m:e>
                          <m:r>
                            <a:rPr lang="en-US" sz="1800" b="1" i="1" dirty="0">
                              <a:solidFill>
                                <a:srgbClr val="000000"/>
                              </a:solidFill>
                              <a:latin typeface="Cambria Math" panose="02040503050406030204" pitchFamily="18" charset="0"/>
                              <a:cs typeface="Arial" charset="0"/>
                            </a:rPr>
                            <m:t>𝑿</m:t>
                          </m:r>
                        </m:e>
                        <m:sub>
                          <m:r>
                            <a:rPr lang="en-US" sz="1800" b="1" i="1" dirty="0">
                              <a:solidFill>
                                <a:srgbClr val="000000"/>
                              </a:solidFill>
                              <a:latin typeface="Cambria Math" panose="02040503050406030204" pitchFamily="18" charset="0"/>
                              <a:cs typeface="Arial" charset="0"/>
                            </a:rPr>
                            <m:t>𝟏</m:t>
                          </m:r>
                        </m:sub>
                      </m:sSub>
                      <m:r>
                        <a:rPr lang="en-US" sz="1800" b="1" i="1" dirty="0">
                          <a:solidFill>
                            <a:srgbClr val="000000"/>
                          </a:solidFill>
                          <a:latin typeface="Cambria Math" panose="02040503050406030204" pitchFamily="18" charset="0"/>
                          <a:cs typeface="Arial" charset="0"/>
                        </a:rPr>
                        <m:t>, …,</m:t>
                      </m:r>
                      <m:sSub>
                        <m:sSubPr>
                          <m:ctrlPr>
                            <a:rPr lang="en-US" sz="1800" b="1" i="1" dirty="0">
                              <a:solidFill>
                                <a:srgbClr val="000000"/>
                              </a:solidFill>
                              <a:latin typeface="Cambria Math" panose="02040503050406030204" pitchFamily="18" charset="0"/>
                              <a:cs typeface="Arial" charset="0"/>
                            </a:rPr>
                          </m:ctrlPr>
                        </m:sSubPr>
                        <m:e>
                          <m:r>
                            <a:rPr lang="en-US" sz="1800" b="1" i="1" dirty="0">
                              <a:solidFill>
                                <a:srgbClr val="000000"/>
                              </a:solidFill>
                              <a:latin typeface="Cambria Math" panose="02040503050406030204" pitchFamily="18" charset="0"/>
                              <a:cs typeface="Arial" charset="0"/>
                            </a:rPr>
                            <m:t>𝑿</m:t>
                          </m:r>
                        </m:e>
                        <m:sub>
                          <m:r>
                            <a:rPr lang="en-US" sz="1800" b="1" i="1" dirty="0">
                              <a:solidFill>
                                <a:srgbClr val="000000"/>
                              </a:solidFill>
                              <a:latin typeface="Cambria Math" panose="02040503050406030204" pitchFamily="18" charset="0"/>
                              <a:cs typeface="Arial" charset="0"/>
                            </a:rPr>
                            <m:t>𝒏</m:t>
                          </m:r>
                        </m:sub>
                      </m:sSub>
                      <m:r>
                        <a:rPr lang="en-US" sz="1800" b="1" i="1" dirty="0">
                          <a:solidFill>
                            <a:srgbClr val="000000"/>
                          </a:solidFill>
                          <a:latin typeface="Cambria Math" panose="02040503050406030204" pitchFamily="18" charset="0"/>
                          <a:cs typeface="Arial" charset="0"/>
                        </a:rPr>
                        <m:t>,</m:t>
                      </m:r>
                      <m:sSub>
                        <m:sSubPr>
                          <m:ctrlPr>
                            <a:rPr lang="en-US" sz="1800" b="1" i="1" dirty="0">
                              <a:solidFill>
                                <a:srgbClr val="000000"/>
                              </a:solidFill>
                              <a:latin typeface="Cambria Math" panose="02040503050406030204" pitchFamily="18" charset="0"/>
                              <a:cs typeface="Arial" charset="0"/>
                            </a:rPr>
                          </m:ctrlPr>
                        </m:sSubPr>
                        <m:e>
                          <m:r>
                            <a:rPr lang="en-US" sz="1800" b="1" i="1" dirty="0">
                              <a:solidFill>
                                <a:srgbClr val="000000"/>
                              </a:solidFill>
                              <a:latin typeface="Cambria Math" panose="02040503050406030204" pitchFamily="18" charset="0"/>
                              <a:cs typeface="Arial" charset="0"/>
                            </a:rPr>
                            <m:t>𝑿</m:t>
                          </m:r>
                        </m:e>
                        <m:sub>
                          <m:r>
                            <a:rPr lang="en-US" sz="1800" b="1" i="1" dirty="0">
                              <a:solidFill>
                                <a:srgbClr val="000000"/>
                              </a:solidFill>
                              <a:latin typeface="Cambria Math" panose="02040503050406030204" pitchFamily="18" charset="0"/>
                              <a:cs typeface="Arial" charset="0"/>
                            </a:rPr>
                            <m:t>𝒏</m:t>
                          </m:r>
                          <m:r>
                            <a:rPr lang="en-US" sz="1800" b="1" i="1" dirty="0">
                              <a:solidFill>
                                <a:srgbClr val="000000"/>
                              </a:solidFill>
                              <a:latin typeface="Cambria Math" panose="02040503050406030204" pitchFamily="18" charset="0"/>
                              <a:cs typeface="Arial" charset="0"/>
                            </a:rPr>
                            <m:t>+</m:t>
                          </m:r>
                          <m:r>
                            <a:rPr lang="en-US" sz="1800" b="1" i="1" dirty="0">
                              <a:solidFill>
                                <a:srgbClr val="000000"/>
                              </a:solidFill>
                              <a:latin typeface="Cambria Math" panose="02040503050406030204" pitchFamily="18" charset="0"/>
                              <a:cs typeface="Arial" charset="0"/>
                            </a:rPr>
                            <m:t>𝟏</m:t>
                          </m:r>
                        </m:sub>
                      </m:sSub>
                      <m:r>
                        <a:rPr lang="en-US" sz="1800" b="1" i="1" dirty="0">
                          <a:solidFill>
                            <a:srgbClr val="000000"/>
                          </a:solidFill>
                          <a:latin typeface="Cambria Math" panose="02040503050406030204" pitchFamily="18" charset="0"/>
                          <a:cs typeface="Arial" charset="0"/>
                        </a:rPr>
                        <m:t>, …,</m:t>
                      </m:r>
                      <m:sSub>
                        <m:sSubPr>
                          <m:ctrlPr>
                            <a:rPr lang="en-US" sz="1800" b="1" i="1" dirty="0">
                              <a:solidFill>
                                <a:srgbClr val="000000"/>
                              </a:solidFill>
                              <a:latin typeface="Cambria Math" panose="02040503050406030204" pitchFamily="18" charset="0"/>
                              <a:cs typeface="Arial" charset="0"/>
                            </a:rPr>
                          </m:ctrlPr>
                        </m:sSubPr>
                        <m:e>
                          <m:r>
                            <a:rPr lang="en-US" sz="1800" b="1" i="1" dirty="0">
                              <a:solidFill>
                                <a:srgbClr val="000000"/>
                              </a:solidFill>
                              <a:latin typeface="Cambria Math" panose="02040503050406030204" pitchFamily="18" charset="0"/>
                              <a:cs typeface="Arial" charset="0"/>
                            </a:rPr>
                            <m:t>𝑿</m:t>
                          </m:r>
                        </m:e>
                        <m:sub>
                          <m:r>
                            <a:rPr lang="en-US" sz="1800" b="1" i="1" dirty="0">
                              <a:solidFill>
                                <a:srgbClr val="000000"/>
                              </a:solidFill>
                              <a:latin typeface="Cambria Math" panose="02040503050406030204" pitchFamily="18" charset="0"/>
                              <a:cs typeface="Arial" charset="0"/>
                            </a:rPr>
                            <m:t>𝒏</m:t>
                          </m:r>
                          <m:r>
                            <a:rPr lang="en-US" sz="1800" b="1" i="1" dirty="0">
                              <a:solidFill>
                                <a:srgbClr val="000000"/>
                              </a:solidFill>
                              <a:latin typeface="Cambria Math" panose="02040503050406030204" pitchFamily="18" charset="0"/>
                              <a:cs typeface="Arial" charset="0"/>
                            </a:rPr>
                            <m:t>+</m:t>
                          </m:r>
                          <m:r>
                            <a:rPr lang="en-US" sz="1800" b="1" i="1" dirty="0">
                              <a:solidFill>
                                <a:srgbClr val="000000"/>
                              </a:solidFill>
                              <a:latin typeface="Cambria Math" panose="02040503050406030204" pitchFamily="18" charset="0"/>
                              <a:cs typeface="Arial" charset="0"/>
                            </a:rPr>
                            <m:t>𝒎</m:t>
                          </m:r>
                        </m:sub>
                      </m:sSub>
                      <m:r>
                        <a:rPr lang="en-US" sz="1800" b="1" i="1" dirty="0">
                          <a:solidFill>
                            <a:srgbClr val="000000"/>
                          </a:solidFill>
                          <a:latin typeface="Cambria Math" panose="02040503050406030204" pitchFamily="18" charset="0"/>
                          <a:cs typeface="Arial" charset="0"/>
                        </a:rPr>
                        <m:t>}</m:t>
                      </m:r>
                    </m:oMath>
                  </m:oMathPara>
                </a14:m>
                <a:endParaRPr lang="en-US" sz="1800" b="1" dirty="0">
                  <a:solidFill>
                    <a:srgbClr val="000000"/>
                  </a:solidFill>
                  <a:cs typeface="Arial" charset="0"/>
                </a:endParaRPr>
              </a:p>
              <a:p>
                <a:pPr marL="0" lvl="1" indent="0" algn="just" defTabSz="914400" fontAlgn="base">
                  <a:spcBef>
                    <a:spcPct val="0"/>
                  </a:spcBef>
                  <a:spcAft>
                    <a:spcPts val="1200"/>
                  </a:spcAft>
                </a:pPr>
                <a:r>
                  <a:rPr lang="en-US" sz="1800" b="1" dirty="0">
                    <a:solidFill>
                      <a:srgbClr val="000000"/>
                    </a:solidFill>
                    <a:cs typeface="Arial" charset="0"/>
                  </a:rPr>
                  <a:t>    </a:t>
                </a:r>
              </a:p>
              <a:p>
                <a:pPr marL="0" lvl="1" indent="0" algn="just" defTabSz="914400" fontAlgn="base">
                  <a:spcBef>
                    <a:spcPct val="0"/>
                  </a:spcBef>
                  <a:spcAft>
                    <a:spcPts val="1200"/>
                  </a:spcAft>
                </a:pPr>
                <a:r>
                  <a:rPr lang="en-US" sz="1800" b="1" dirty="0">
                    <a:solidFill>
                      <a:srgbClr val="000000"/>
                    </a:solidFill>
                    <a:cs typeface="Arial" charset="0"/>
                  </a:rPr>
                  <a:t>   where the first n samples are annotated as:</a:t>
                </a:r>
              </a:p>
              <a:p>
                <a:pPr marL="0" lvl="1"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r>
                        <a:rPr lang="en-US" sz="1800" b="1" dirty="0">
                          <a:solidFill>
                            <a:srgbClr val="000000"/>
                          </a:solidFill>
                          <a:latin typeface="Cambria Math" panose="02040503050406030204" pitchFamily="18" charset="0"/>
                          <a:cs typeface="Arial" charset="0"/>
                        </a:rPr>
                        <m:t>𝒀</m:t>
                      </m:r>
                      <m:r>
                        <a:rPr lang="en-US" sz="1800" b="1" dirty="0">
                          <a:solidFill>
                            <a:srgbClr val="000000"/>
                          </a:solidFill>
                          <a:latin typeface="Cambria Math" panose="02040503050406030204" pitchFamily="18" charset="0"/>
                          <a:cs typeface="Arial" charset="0"/>
                        </a:rPr>
                        <m:t>={</m:t>
                      </m:r>
                      <m:sSub>
                        <m:sSubPr>
                          <m:ctrlPr>
                            <a:rPr lang="en-US" sz="1800" b="1" i="1" dirty="0">
                              <a:solidFill>
                                <a:srgbClr val="000000"/>
                              </a:solidFill>
                              <a:latin typeface="Cambria Math" panose="02040503050406030204" pitchFamily="18" charset="0"/>
                              <a:cs typeface="Arial" charset="0"/>
                            </a:rPr>
                          </m:ctrlPr>
                        </m:sSubPr>
                        <m:e>
                          <m:r>
                            <a:rPr lang="en-US" sz="1800" b="1" dirty="0">
                              <a:solidFill>
                                <a:srgbClr val="000000"/>
                              </a:solidFill>
                              <a:latin typeface="Cambria Math" panose="02040503050406030204" pitchFamily="18" charset="0"/>
                              <a:cs typeface="Arial" charset="0"/>
                            </a:rPr>
                            <m:t>𝒀</m:t>
                          </m:r>
                        </m:e>
                        <m:sub>
                          <m:r>
                            <a:rPr lang="en-US" sz="1800" b="1" dirty="0">
                              <a:solidFill>
                                <a:srgbClr val="000000"/>
                              </a:solidFill>
                              <a:latin typeface="Cambria Math" panose="02040503050406030204" pitchFamily="18" charset="0"/>
                              <a:cs typeface="Arial" charset="0"/>
                            </a:rPr>
                            <m:t>𝟏</m:t>
                          </m:r>
                        </m:sub>
                      </m:sSub>
                      <m:r>
                        <a:rPr lang="en-US" sz="1800" b="1" dirty="0">
                          <a:solidFill>
                            <a:srgbClr val="000000"/>
                          </a:solidFill>
                          <a:latin typeface="Cambria Math" panose="02040503050406030204" pitchFamily="18" charset="0"/>
                          <a:cs typeface="Arial" charset="0"/>
                        </a:rPr>
                        <m:t>, …,</m:t>
                      </m:r>
                      <m:sSub>
                        <m:sSubPr>
                          <m:ctrlPr>
                            <a:rPr lang="en-US" sz="1800" b="1" i="1" dirty="0">
                              <a:solidFill>
                                <a:srgbClr val="000000"/>
                              </a:solidFill>
                              <a:latin typeface="Cambria Math" panose="02040503050406030204" pitchFamily="18" charset="0"/>
                              <a:cs typeface="Arial" charset="0"/>
                            </a:rPr>
                          </m:ctrlPr>
                        </m:sSubPr>
                        <m:e>
                          <m:r>
                            <a:rPr lang="en-US" sz="1800" b="1" dirty="0">
                              <a:solidFill>
                                <a:srgbClr val="000000"/>
                              </a:solidFill>
                              <a:latin typeface="Cambria Math" panose="02040503050406030204" pitchFamily="18" charset="0"/>
                              <a:cs typeface="Arial" charset="0"/>
                            </a:rPr>
                            <m:t>𝒀</m:t>
                          </m:r>
                        </m:e>
                        <m:sub>
                          <m:r>
                            <a:rPr lang="en-US" sz="1800" b="1" dirty="0">
                              <a:solidFill>
                                <a:srgbClr val="000000"/>
                              </a:solidFill>
                              <a:latin typeface="Cambria Math" panose="02040503050406030204" pitchFamily="18" charset="0"/>
                              <a:cs typeface="Arial" charset="0"/>
                            </a:rPr>
                            <m:t>𝒏</m:t>
                          </m:r>
                        </m:sub>
                      </m:sSub>
                      <m:r>
                        <a:rPr lang="en-US" sz="1800" b="1" dirty="0">
                          <a:solidFill>
                            <a:srgbClr val="000000"/>
                          </a:solidFill>
                          <a:latin typeface="Cambria Math" panose="02040503050406030204" pitchFamily="18" charset="0"/>
                          <a:cs typeface="Arial" charset="0"/>
                        </a:rPr>
                        <m:t>}</m:t>
                      </m:r>
                    </m:oMath>
                  </m:oMathPara>
                </a14:m>
                <a:endParaRPr lang="en-US" sz="1800" b="1" dirty="0">
                  <a:solidFill>
                    <a:srgbClr val="000000"/>
                  </a:solidFill>
                  <a:cs typeface="Arial" charset="0"/>
                </a:endParaRPr>
              </a:p>
              <a:p>
                <a:pPr marL="0" lvl="1" indent="0" algn="just" defTabSz="914400" fontAlgn="base">
                  <a:spcBef>
                    <a:spcPct val="0"/>
                  </a:spcBef>
                  <a:spcAft>
                    <a:spcPts val="1200"/>
                  </a:spcAft>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 the supervised setting (i.e., m = 0), the goal is to learn a generative model </a:t>
                </a:r>
                <a14:m>
                  <m:oMath xmlns:m="http://schemas.openxmlformats.org/officeDocument/2006/math">
                    <m:sSub>
                      <m:sSubPr>
                        <m:ctrlPr>
                          <a:rPr lang="en-US" sz="1800" b="1" i="1" smtClean="0">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𝑮</m:t>
                        </m:r>
                      </m:e>
                      <m:sub>
                        <m:r>
                          <a:rPr lang="en-US" sz="1800" b="1" i="1" smtClean="0">
                            <a:solidFill>
                              <a:srgbClr val="000000"/>
                            </a:solidFill>
                            <a:latin typeface="Cambria Math" panose="02040503050406030204" pitchFamily="18" charset="0"/>
                            <a:cs typeface="Arial" charset="0"/>
                          </a:rPr>
                          <m:t>𝒔</m:t>
                        </m:r>
                      </m:sub>
                    </m:sSub>
                    <m:d>
                      <m:dPr>
                        <m:ctrlPr>
                          <a:rPr lang="en-US" sz="1800" b="1" i="1" smtClean="0">
                            <a:solidFill>
                              <a:srgbClr val="000000"/>
                            </a:solidFill>
                            <a:latin typeface="Cambria Math" panose="02040503050406030204" pitchFamily="18" charset="0"/>
                            <a:cs typeface="Arial" charset="0"/>
                          </a:rPr>
                        </m:ctrlPr>
                      </m:dPr>
                      <m:e>
                        <m:r>
                          <a:rPr lang="en-US" sz="1800" b="1" i="1" smtClean="0">
                            <a:solidFill>
                              <a:srgbClr val="000000"/>
                            </a:solidFill>
                            <a:latin typeface="Cambria Math" panose="02040503050406030204" pitchFamily="18" charset="0"/>
                            <a:cs typeface="Arial" charset="0"/>
                          </a:rPr>
                          <m:t>𝒛</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𝒚</m:t>
                        </m:r>
                        <m:r>
                          <a:rPr lang="en-US" sz="1800" b="1" i="1" smtClean="0">
                            <a:solidFill>
                              <a:srgbClr val="000000"/>
                            </a:solidFill>
                            <a:latin typeface="Cambria Math" panose="02040503050406030204" pitchFamily="18" charset="0"/>
                            <a:cs typeface="Arial" charset="0"/>
                          </a:rPr>
                          <m:t>;</m:t>
                        </m:r>
                        <m:sSub>
                          <m:sSubPr>
                            <m:ctrlPr>
                              <a:rPr lang="en-US" sz="1800" b="1" i="1" smtClean="0">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ea typeface="Cambria Math" panose="02040503050406030204" pitchFamily="18" charset="0"/>
                                <a:cs typeface="Arial" charset="0"/>
                              </a:rPr>
                              <m:t>𝜽</m:t>
                            </m:r>
                          </m:e>
                          <m:sub>
                            <m:r>
                              <a:rPr lang="en-US" sz="1800" b="1" i="1" smtClean="0">
                                <a:solidFill>
                                  <a:srgbClr val="000000"/>
                                </a:solidFill>
                                <a:latin typeface="Cambria Math" panose="02040503050406030204" pitchFamily="18" charset="0"/>
                                <a:cs typeface="Arial" charset="0"/>
                              </a:rPr>
                              <m:t>𝒔</m:t>
                            </m:r>
                          </m:sub>
                        </m:sSub>
                      </m:e>
                    </m:d>
                  </m:oMath>
                </a14:m>
                <a:r>
                  <a:rPr lang="en-US" sz="1800" b="1" dirty="0">
                    <a:solidFill>
                      <a:srgbClr val="000000"/>
                    </a:solidFill>
                    <a:cs typeface="Arial" charset="0"/>
                  </a:rPr>
                  <a:t>that samples from the conditional data distribution </a:t>
                </a:r>
                <a14:m>
                  <m:oMath xmlns:m="http://schemas.openxmlformats.org/officeDocument/2006/math">
                    <m:r>
                      <a:rPr lang="en-US" sz="1800" b="1" i="1" dirty="0" smtClean="0">
                        <a:solidFill>
                          <a:srgbClr val="000000"/>
                        </a:solidFill>
                        <a:latin typeface="Cambria Math" panose="02040503050406030204" pitchFamily="18" charset="0"/>
                        <a:cs typeface="Arial" charset="0"/>
                      </a:rPr>
                      <m:t>𝒑</m:t>
                    </m:r>
                    <m:r>
                      <a:rPr lang="en-US" sz="1800" b="1" i="1" dirty="0" smtClean="0">
                        <a:solidFill>
                          <a:srgbClr val="000000"/>
                        </a:solidFill>
                        <a:latin typeface="Cambria Math" panose="02040503050406030204" pitchFamily="18" charset="0"/>
                        <a:cs typeface="Arial" charset="0"/>
                      </a:rPr>
                      <m:t>(</m:t>
                    </m:r>
                    <m:r>
                      <a:rPr lang="en-US" sz="1800" b="1" i="1" dirty="0" err="1">
                        <a:solidFill>
                          <a:srgbClr val="000000"/>
                        </a:solidFill>
                        <a:latin typeface="Cambria Math" panose="02040503050406030204" pitchFamily="18" charset="0"/>
                        <a:cs typeface="Arial" charset="0"/>
                      </a:rPr>
                      <m:t>𝒙</m:t>
                    </m:r>
                    <m:r>
                      <a:rPr lang="en-US" sz="1800" b="1" i="1" dirty="0" smtClean="0">
                        <a:solidFill>
                          <a:srgbClr val="000000"/>
                        </a:solidFill>
                        <a:latin typeface="Cambria Math" panose="02040503050406030204" pitchFamily="18" charset="0"/>
                        <a:cs typeface="Arial" charset="0"/>
                      </a:rPr>
                      <m:t>|</m:t>
                    </m:r>
                    <m:r>
                      <a:rPr lang="en-US" sz="1800" b="1" i="1" dirty="0" err="1">
                        <a:solidFill>
                          <a:srgbClr val="000000"/>
                        </a:solidFill>
                        <a:latin typeface="Cambria Math" panose="02040503050406030204" pitchFamily="18" charset="0"/>
                        <a:cs typeface="Arial" charset="0"/>
                      </a:rPr>
                      <m:t>𝒚</m:t>
                    </m:r>
                  </m:oMath>
                </a14:m>
                <a:r>
                  <a:rPr lang="en-US" sz="1800" b="1" dirty="0">
                    <a:solidFill>
                      <a:srgbClr val="000000"/>
                    </a:solidFill>
                    <a:cs typeface="Arial" charset="0"/>
                  </a:rPr>
                  <a:t>), by transforming vectors of noise </a:t>
                </a:r>
                <a14:m>
                  <m:oMath xmlns:m="http://schemas.openxmlformats.org/officeDocument/2006/math">
                    <m:r>
                      <a:rPr lang="en-US" sz="1800" b="1" i="1" dirty="0" smtClean="0">
                        <a:solidFill>
                          <a:srgbClr val="000000"/>
                        </a:solidFill>
                        <a:latin typeface="Cambria Math" panose="02040503050406030204" pitchFamily="18" charset="0"/>
                        <a:cs typeface="Arial" charset="0"/>
                      </a:rPr>
                      <m:t>𝒛</m:t>
                    </m:r>
                  </m:oMath>
                </a14:m>
                <a:r>
                  <a:rPr lang="en-US" sz="1800" b="1" dirty="0">
                    <a:solidFill>
                      <a:srgbClr val="000000"/>
                    </a:solidFill>
                    <a:cs typeface="Arial" charset="0"/>
                  </a:rPr>
                  <a:t> as </a:t>
                </a: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𝒙</m:t>
                        </m:r>
                        <m:r>
                          <a:rPr lang="en-US" sz="1800" b="1" i="1" smtClean="0">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𝒔</m:t>
                        </m:r>
                      </m:sub>
                    </m:sSub>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𝒛</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𝒚</m:t>
                        </m:r>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𝜽</m:t>
                            </m:r>
                          </m:e>
                          <m:sub>
                            <m:r>
                              <a:rPr lang="en-US" sz="1800" b="1" i="1">
                                <a:solidFill>
                                  <a:srgbClr val="000000"/>
                                </a:solidFill>
                                <a:latin typeface="Cambria Math" panose="02040503050406030204" pitchFamily="18" charset="0"/>
                                <a:cs typeface="Arial" charset="0"/>
                              </a:rPr>
                              <m:t>𝒔</m:t>
                            </m:r>
                          </m:sub>
                        </m:sSub>
                      </m:e>
                    </m:d>
                  </m:oMath>
                </a14:m>
                <a:r>
                  <a:rPr lang="en-US" sz="1800" b="1" dirty="0">
                    <a:solidFill>
                      <a:srgbClr val="000000"/>
                    </a:solidFill>
                    <a:cs typeface="Arial" charset="0"/>
                  </a:rPr>
                  <a:t>.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There are two proposed approaches for solving this problem:</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Conditional GAN’s (CGAN’s)</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Auxiliary-classifier GAN’s (ACGAN’s)</a:t>
                </a: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0" lvl="1" indent="0" algn="just" defTabSz="914400" fontAlgn="base">
                  <a:spcBef>
                    <a:spcPct val="0"/>
                  </a:spcBef>
                  <a:spcAft>
                    <a:spcPts val="1200"/>
                  </a:spcAft>
                </a:pPr>
                <a:endParaRPr lang="en-US" sz="1800" b="1" dirty="0">
                  <a:solidFill>
                    <a:srgbClr val="000000"/>
                  </a:solidFill>
                  <a:cs typeface="Arial" charset="0"/>
                </a:endParaRPr>
              </a:p>
            </p:txBody>
          </p:sp>
        </mc:Choice>
        <mc:Fallback xmlns="">
          <p:sp>
            <p:nvSpPr>
              <p:cNvPr id="6" name="Rectangle 3">
                <a:extLst>
                  <a:ext uri="{FF2B5EF4-FFF2-40B4-BE49-F238E27FC236}">
                    <a16:creationId xmlns:a16="http://schemas.microsoft.com/office/drawing/2014/main" id="{E669543B-1007-43C1-A638-8E617239B922}"/>
                  </a:ext>
                </a:extLst>
              </p:cNvPr>
              <p:cNvSpPr txBox="1">
                <a:spLocks noRot="1" noChangeAspect="1" noMove="1" noResize="1" noEditPoints="1" noAdjustHandles="1" noChangeArrowheads="1" noChangeShapeType="1" noTextEdit="1"/>
              </p:cNvSpPr>
              <p:nvPr/>
            </p:nvSpPr>
            <p:spPr bwMode="auto">
              <a:xfrm>
                <a:off x="228600" y="703385"/>
                <a:ext cx="8686800" cy="5725549"/>
              </a:xfrm>
              <a:prstGeom prst="rect">
                <a:avLst/>
              </a:prstGeom>
              <a:blipFill>
                <a:blip r:embed="rId2"/>
                <a:stretch>
                  <a:fillRect l="-1544" t="-1383" r="-1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80926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Supervised Learning Using Conditional GAN (CGAN)</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5"/>
                <a:ext cx="8686800" cy="57255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 order to learn the conditional distribution of </a:t>
                </a: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𝒔</m:t>
                        </m:r>
                      </m:sub>
                    </m:sSub>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𝒛</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𝒚</m:t>
                        </m:r>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𝜽</m:t>
                            </m:r>
                          </m:e>
                          <m:sub>
                            <m:r>
                              <a:rPr lang="en-US" sz="1800" b="1" i="1">
                                <a:solidFill>
                                  <a:srgbClr val="000000"/>
                                </a:solidFill>
                                <a:latin typeface="Cambria Math" panose="02040503050406030204" pitchFamily="18" charset="0"/>
                                <a:cs typeface="Arial" charset="0"/>
                              </a:rPr>
                              <m:t>𝒔</m:t>
                            </m:r>
                          </m:sub>
                        </m:sSub>
                      </m:e>
                    </m:d>
                  </m:oMath>
                </a14:m>
                <a:r>
                  <a:rPr lang="en-US" sz="1800" b="1" dirty="0">
                    <a:solidFill>
                      <a:srgbClr val="000000"/>
                    </a:solidFill>
                    <a:cs typeface="Arial" charset="0"/>
                  </a:rPr>
                  <a:t>, a discriminator </a:t>
                </a: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𝒔</m:t>
                        </m:r>
                      </m:sub>
                    </m:sSub>
                    <m:d>
                      <m:dPr>
                        <m:ctrlPr>
                          <a:rPr lang="en-US" sz="1800" b="1" i="1">
                            <a:solidFill>
                              <a:srgbClr val="000000"/>
                            </a:solidFill>
                            <a:latin typeface="Cambria Math" panose="02040503050406030204" pitchFamily="18" charset="0"/>
                            <a:cs typeface="Arial" charset="0"/>
                          </a:rPr>
                        </m:ctrlPr>
                      </m:dPr>
                      <m:e>
                        <m:r>
                          <a:rPr lang="en-US" sz="1800" b="1" i="1" smtClean="0">
                            <a:solidFill>
                              <a:srgbClr val="000000"/>
                            </a:solidFill>
                            <a:latin typeface="Cambria Math" panose="02040503050406030204" pitchFamily="18" charset="0"/>
                            <a:cs typeface="Arial" charset="0"/>
                          </a:rPr>
                          <m:t>𝒙</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𝒚</m:t>
                        </m:r>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smtClean="0">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cs typeface="Arial" charset="0"/>
                              </a:rPr>
                              <m:t>𝒔</m:t>
                            </m:r>
                          </m:sub>
                        </m:sSub>
                      </m:e>
                    </m:d>
                    <m:r>
                      <a:rPr lang="en-US" sz="1800" b="1" i="1">
                        <a:solidFill>
                          <a:srgbClr val="000000"/>
                        </a:solidFill>
                        <a:latin typeface="Cambria Math" panose="02040503050406030204" pitchFamily="18" charset="0"/>
                        <a:cs typeface="Arial" charset="0"/>
                      </a:rPr>
                      <m:t> </m:t>
                    </m:r>
                  </m:oMath>
                </a14:m>
                <a:r>
                  <a:rPr lang="en-US" sz="1800" b="1" dirty="0">
                    <a:solidFill>
                      <a:srgbClr val="000000"/>
                    </a:solidFill>
                    <a:cs typeface="Arial" charset="0"/>
                  </a:rPr>
                  <a:t>is trained jointly.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goal of the discriminator is to distinguish whether the joint samples </a:t>
                </a:r>
                <a14:m>
                  <m:oMath xmlns:m="http://schemas.openxmlformats.org/officeDocument/2006/math">
                    <m:d>
                      <m:dPr>
                        <m:ctrlPr>
                          <a:rPr lang="en-US" sz="1800" b="1" i="1">
                            <a:solidFill>
                              <a:srgbClr val="000000"/>
                            </a:solidFill>
                            <a:latin typeface="Cambria Math" panose="02040503050406030204" pitchFamily="18" charset="0"/>
                            <a:ea typeface="+mn-ea"/>
                            <a:cs typeface="Arial" charset="0"/>
                          </a:rPr>
                        </m:ctrlPr>
                      </m:dPr>
                      <m:e>
                        <m:r>
                          <a:rPr lang="en-US" sz="1800" b="1" i="1">
                            <a:solidFill>
                              <a:srgbClr val="000000"/>
                            </a:solidFill>
                            <a:latin typeface="Cambria Math" panose="02040503050406030204" pitchFamily="18" charset="0"/>
                            <a:ea typeface="+mn-ea"/>
                            <a:cs typeface="Arial" charset="0"/>
                          </a:rPr>
                          <m:t>𝒙</m:t>
                        </m:r>
                        <m:r>
                          <a:rPr lang="en-US" sz="1800" b="1" i="1">
                            <a:solidFill>
                              <a:srgbClr val="000000"/>
                            </a:solidFill>
                            <a:latin typeface="Cambria Math" panose="02040503050406030204" pitchFamily="18" charset="0"/>
                            <a:ea typeface="+mn-ea"/>
                            <a:cs typeface="Arial" charset="0"/>
                          </a:rPr>
                          <m:t>,</m:t>
                        </m:r>
                        <m:r>
                          <a:rPr lang="en-US" sz="1800" b="1" i="1">
                            <a:solidFill>
                              <a:srgbClr val="000000"/>
                            </a:solidFill>
                            <a:latin typeface="Cambria Math" panose="02040503050406030204" pitchFamily="18" charset="0"/>
                            <a:ea typeface="+mn-ea"/>
                            <a:cs typeface="Arial" charset="0"/>
                          </a:rPr>
                          <m:t>𝒚</m:t>
                        </m:r>
                        <m:r>
                          <a:rPr lang="en-US" sz="1800" b="1" i="1">
                            <a:solidFill>
                              <a:srgbClr val="000000"/>
                            </a:solidFill>
                            <a:latin typeface="Cambria Math" panose="02040503050406030204" pitchFamily="18" charset="0"/>
                            <a:ea typeface="+mn-ea"/>
                            <a:cs typeface="Arial" charset="0"/>
                          </a:rPr>
                          <m:t> </m:t>
                        </m:r>
                      </m:e>
                    </m:d>
                  </m:oMath>
                </a14:m>
                <a:r>
                  <a:rPr lang="en-US" sz="1800" b="1" dirty="0">
                    <a:solidFill>
                      <a:srgbClr val="000000"/>
                    </a:solidFill>
                    <a:cs typeface="Arial" charset="0"/>
                  </a:rPr>
                  <a:t> are samples from the data or from the generator.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supervised loss functions for the generator and discriminator for conditional GAN (C-GAN) are as follows:</a:t>
                </a: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917575" lvl="2"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a:solidFill>
                                <a:srgbClr val="000000"/>
                              </a:solidFill>
                              <a:latin typeface="Cambria Math" panose="02040503050406030204" pitchFamily="18" charset="0"/>
                              <a:cs typeface="Arial" charset="0"/>
                            </a:rPr>
                            <m:t>𝒅</m:t>
                          </m:r>
                        </m:sub>
                        <m:sup>
                          <m:r>
                            <a:rPr lang="en-US" sz="1800" b="1" i="1">
                              <a:solidFill>
                                <a:srgbClr val="000000"/>
                              </a:solidFill>
                              <a:latin typeface="Cambria Math" panose="02040503050406030204" pitchFamily="18" charset="0"/>
                              <a:cs typeface="Arial" charset="0"/>
                            </a:rPr>
                            <m:t>𝒔</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𝒔</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𝒔</m:t>
                              </m:r>
                            </m:sub>
                          </m:sSub>
                        </m:e>
                      </m:d>
                      <m:r>
                        <a:rPr lang="en-US" sz="1800" b="1" i="1">
                          <a:solidFill>
                            <a:srgbClr val="000000"/>
                          </a:solidFill>
                          <a:latin typeface="Cambria Math" panose="02040503050406030204" pitchFamily="18" charset="0"/>
                          <a:cs typeface="Arial" charset="0"/>
                        </a:rPr>
                        <m:t>=</m:t>
                      </m:r>
                      <m:f>
                        <m:fPr>
                          <m:ctrlPr>
                            <a:rPr lang="en-US" sz="1800" b="1" i="1">
                              <a:solidFill>
                                <a:srgbClr val="000000"/>
                              </a:solidFill>
                              <a:latin typeface="Cambria Math" panose="02040503050406030204" pitchFamily="18" charset="0"/>
                              <a:cs typeface="Arial" charset="0"/>
                            </a:rPr>
                          </m:ctrlPr>
                        </m:fPr>
                        <m:num>
                          <m:r>
                            <a:rPr lang="en-US" sz="1800" b="1" i="1">
                              <a:solidFill>
                                <a:srgbClr val="000000"/>
                              </a:solidFill>
                              <a:latin typeface="Cambria Math" panose="02040503050406030204" pitchFamily="18" charset="0"/>
                              <a:cs typeface="Arial" charset="0"/>
                            </a:rPr>
                            <m:t>𝟏</m:t>
                          </m:r>
                        </m:num>
                        <m:den>
                          <m:r>
                            <a:rPr lang="en-US" sz="1800" b="1" i="1">
                              <a:solidFill>
                                <a:srgbClr val="000000"/>
                              </a:solidFill>
                              <a:latin typeface="Cambria Math" panose="02040503050406030204" pitchFamily="18" charset="0"/>
                              <a:cs typeface="Arial" charset="0"/>
                            </a:rPr>
                            <m:t>𝒏</m:t>
                          </m:r>
                        </m:den>
                      </m:f>
                      <m:d>
                        <m:dPr>
                          <m:ctrlPr>
                            <a:rPr lang="en-US" sz="1800" b="1" i="1">
                              <a:solidFill>
                                <a:srgbClr val="000000"/>
                              </a:solidFill>
                              <a:latin typeface="Cambria Math" panose="02040503050406030204" pitchFamily="18" charset="0"/>
                              <a:cs typeface="Arial" charset="0"/>
                            </a:rPr>
                          </m:ctrlPr>
                        </m:dPr>
                        <m:e>
                          <m:nary>
                            <m:naryPr>
                              <m:chr m:val="∑"/>
                              <m:ctrlPr>
                                <a:rPr lang="en-US" sz="1800" b="1" i="1">
                                  <a:solidFill>
                                    <a:srgbClr val="000000"/>
                                  </a:solidFill>
                                  <a:latin typeface="Cambria Math" panose="02040503050406030204" pitchFamily="18" charset="0"/>
                                  <a:cs typeface="Arial" charset="0"/>
                                </a:rPr>
                              </m:ctrlPr>
                            </m:naryPr>
                            <m:sub>
                              <m:r>
                                <m:rPr>
                                  <m:brk m:alnAt="23"/>
                                </m:rPr>
                                <a:rPr lang="en-US" sz="1800" b="1" i="1">
                                  <a:solidFill>
                                    <a:srgbClr val="000000"/>
                                  </a:solidFill>
                                  <a:latin typeface="Cambria Math" panose="02040503050406030204" pitchFamily="18" charset="0"/>
                                  <a:cs typeface="Arial" charset="0"/>
                                </a:rPr>
                                <m:t>𝒊</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𝟏</m:t>
                              </m:r>
                            </m:sub>
                            <m:sup>
                              <m:r>
                                <a:rPr lang="en-US" sz="1800" b="1" i="1">
                                  <a:solidFill>
                                    <a:srgbClr val="000000"/>
                                  </a:solidFill>
                                  <a:latin typeface="Cambria Math" panose="02040503050406030204" pitchFamily="18" charset="0"/>
                                  <a:cs typeface="Arial" charset="0"/>
                                </a:rPr>
                                <m:t>𝒏</m:t>
                              </m:r>
                            </m:sup>
                            <m:e>
                              <m:func>
                                <m:funcPr>
                                  <m:ctrlPr>
                                    <a:rPr lang="en-US" sz="1800" b="1" i="1">
                                      <a:solidFill>
                                        <a:srgbClr val="000000"/>
                                      </a:solidFill>
                                      <a:latin typeface="Cambria Math" panose="02040503050406030204" pitchFamily="18" charset="0"/>
                                      <a:cs typeface="Arial" charset="0"/>
                                    </a:rPr>
                                  </m:ctrlPr>
                                </m:funcPr>
                                <m:fName>
                                  <m:r>
                                    <m:rPr>
                                      <m:sty m:val="p"/>
                                    </m:rPr>
                                    <a:rPr lang="en-US" sz="1800">
                                      <a:solidFill>
                                        <a:srgbClr val="000000"/>
                                      </a:solidFill>
                                      <a:latin typeface="Cambria Math" panose="02040503050406030204" pitchFamily="18" charset="0"/>
                                      <a:cs typeface="Arial" charset="0"/>
                                    </a:rPr>
                                    <m:t>log</m:t>
                                  </m:r>
                                </m:fName>
                                <m:e>
                                  <m:d>
                                    <m:dPr>
                                      <m:ctrlPr>
                                        <a:rPr lang="en-US" sz="1800"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𝒔</m:t>
                                          </m:r>
                                        </m:sub>
                                      </m:sSub>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𝒙</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𝒚</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cs typeface="Arial" charset="0"/>
                                                </a:rPr>
                                                <m:t>𝒔</m:t>
                                              </m:r>
                                            </m:sub>
                                          </m:sSub>
                                        </m:e>
                                      </m:d>
                                    </m:e>
                                  </m:d>
                                  <m:r>
                                    <a:rPr lang="en-US" sz="1800" i="1">
                                      <a:solidFill>
                                        <a:srgbClr val="000000"/>
                                      </a:solidFill>
                                      <a:latin typeface="Cambria Math" panose="02040503050406030204" pitchFamily="18" charset="0"/>
                                      <a:cs typeface="Arial" charset="0"/>
                                    </a:rPr>
                                    <m:t>+</m:t>
                                  </m:r>
                                  <m:func>
                                    <m:funcPr>
                                      <m:ctrlPr>
                                        <a:rPr lang="en-US" sz="1800" i="1">
                                          <a:solidFill>
                                            <a:srgbClr val="000000"/>
                                          </a:solidFill>
                                          <a:latin typeface="Cambria Math" panose="02040503050406030204" pitchFamily="18" charset="0"/>
                                          <a:cs typeface="Arial" charset="0"/>
                                        </a:rPr>
                                      </m:ctrlPr>
                                    </m:funcPr>
                                    <m:fName>
                                      <m:r>
                                        <m:rPr>
                                          <m:sty m:val="p"/>
                                        </m:rPr>
                                        <a:rPr lang="en-US" sz="1800">
                                          <a:solidFill>
                                            <a:srgbClr val="000000"/>
                                          </a:solidFill>
                                          <a:latin typeface="Cambria Math" panose="02040503050406030204" pitchFamily="18" charset="0"/>
                                          <a:cs typeface="Arial" charset="0"/>
                                        </a:rPr>
                                        <m:t>log</m:t>
                                      </m:r>
                                    </m:fName>
                                    <m:e>
                                      <m:d>
                                        <m:dPr>
                                          <m:ctrlPr>
                                            <a:rPr lang="en-US" sz="1800" i="1">
                                              <a:solidFill>
                                                <a:srgbClr val="000000"/>
                                              </a:solidFill>
                                              <a:latin typeface="Cambria Math" panose="02040503050406030204" pitchFamily="18" charset="0"/>
                                              <a:cs typeface="Arial" charset="0"/>
                                            </a:rPr>
                                          </m:ctrlPr>
                                        </m:dPr>
                                        <m:e>
                                          <m:r>
                                            <a:rPr lang="en-US" sz="1800" i="1">
                                              <a:solidFill>
                                                <a:srgbClr val="000000"/>
                                              </a:solidFill>
                                              <a:latin typeface="Cambria Math" panose="02040503050406030204" pitchFamily="18" charset="0"/>
                                              <a:cs typeface="Arial" charset="0"/>
                                            </a:rPr>
                                            <m:t>1−</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𝒔</m:t>
                                              </m:r>
                                            </m:sub>
                                          </m:sSub>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𝒔</m:t>
                                                  </m:r>
                                                </m:sub>
                                              </m:sSub>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𝒛</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𝒚</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𝜽</m:t>
                                                      </m:r>
                                                    </m:e>
                                                    <m:sub>
                                                      <m:r>
                                                        <a:rPr lang="en-US" sz="1800" b="1" i="1">
                                                          <a:solidFill>
                                                            <a:srgbClr val="000000"/>
                                                          </a:solidFill>
                                                          <a:latin typeface="Cambria Math" panose="02040503050406030204" pitchFamily="18" charset="0"/>
                                                          <a:cs typeface="Arial" charset="0"/>
                                                        </a:rPr>
                                                        <m:t>𝒔</m:t>
                                                      </m:r>
                                                    </m:sub>
                                                  </m:sSub>
                                                </m:e>
                                              </m:d>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𝒚</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cs typeface="Arial" charset="0"/>
                                                    </a:rPr>
                                                    <m:t>𝒔</m:t>
                                                  </m:r>
                                                </m:sub>
                                              </m:sSub>
                                            </m:e>
                                          </m:d>
                                        </m:e>
                                      </m:d>
                                    </m:e>
                                  </m:func>
                                </m:e>
                              </m:func>
                            </m:e>
                          </m:nary>
                        </m:e>
                      </m:d>
                    </m:oMath>
                  </m:oMathPara>
                </a14:m>
                <a:endParaRPr lang="en-US" sz="1800" b="1" dirty="0">
                  <a:solidFill>
                    <a:srgbClr val="000000"/>
                  </a:solidFill>
                  <a:cs typeface="Arial" charset="0"/>
                </a:endParaRPr>
              </a:p>
              <a:p>
                <a:pPr marL="917575" lvl="2"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a:solidFill>
                                <a:srgbClr val="000000"/>
                              </a:solidFill>
                              <a:latin typeface="Cambria Math" panose="02040503050406030204" pitchFamily="18" charset="0"/>
                              <a:ea typeface="Cambria Math" panose="02040503050406030204" pitchFamily="18" charset="0"/>
                              <a:cs typeface="Arial" charset="0"/>
                            </a:rPr>
                            <m:t>𝒈</m:t>
                          </m:r>
                        </m:sub>
                        <m:sup>
                          <m:r>
                            <a:rPr lang="en-US" sz="1800" b="1" i="1">
                              <a:solidFill>
                                <a:srgbClr val="000000"/>
                              </a:solidFill>
                              <a:latin typeface="Cambria Math" panose="02040503050406030204" pitchFamily="18" charset="0"/>
                              <a:cs typeface="Arial" charset="0"/>
                            </a:rPr>
                            <m:t>𝒔</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𝒔</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𝒔</m:t>
                              </m:r>
                            </m:sub>
                          </m:sSub>
                        </m:e>
                      </m:d>
                      <m:r>
                        <a:rPr lang="en-US" sz="1800" b="1" i="1">
                          <a:solidFill>
                            <a:srgbClr val="000000"/>
                          </a:solidFill>
                          <a:latin typeface="Cambria Math" panose="02040503050406030204" pitchFamily="18" charset="0"/>
                          <a:cs typeface="Arial" charset="0"/>
                        </a:rPr>
                        <m:t>=</m:t>
                      </m:r>
                      <m:f>
                        <m:fPr>
                          <m:ctrlPr>
                            <a:rPr lang="en-US" sz="1800" b="1" i="1">
                              <a:solidFill>
                                <a:srgbClr val="000000"/>
                              </a:solidFill>
                              <a:latin typeface="Cambria Math" panose="02040503050406030204" pitchFamily="18" charset="0"/>
                              <a:cs typeface="Arial" charset="0"/>
                            </a:rPr>
                          </m:ctrlPr>
                        </m:fPr>
                        <m:num>
                          <m:r>
                            <a:rPr lang="en-US" sz="1800" b="1" i="1">
                              <a:solidFill>
                                <a:srgbClr val="000000"/>
                              </a:solidFill>
                              <a:latin typeface="Cambria Math" panose="02040503050406030204" pitchFamily="18" charset="0"/>
                              <a:cs typeface="Arial" charset="0"/>
                            </a:rPr>
                            <m:t>𝟏</m:t>
                          </m:r>
                        </m:num>
                        <m:den>
                          <m:r>
                            <a:rPr lang="en-US" sz="1800" b="1" i="1">
                              <a:solidFill>
                                <a:srgbClr val="000000"/>
                              </a:solidFill>
                              <a:latin typeface="Cambria Math" panose="02040503050406030204" pitchFamily="18" charset="0"/>
                              <a:cs typeface="Arial" charset="0"/>
                            </a:rPr>
                            <m:t>𝒏</m:t>
                          </m:r>
                        </m:den>
                      </m:f>
                      <m:d>
                        <m:dPr>
                          <m:ctrlPr>
                            <a:rPr lang="en-US" sz="1800" b="1" i="1">
                              <a:solidFill>
                                <a:srgbClr val="000000"/>
                              </a:solidFill>
                              <a:latin typeface="Cambria Math" panose="02040503050406030204" pitchFamily="18" charset="0"/>
                              <a:cs typeface="Arial" charset="0"/>
                            </a:rPr>
                          </m:ctrlPr>
                        </m:dPr>
                        <m:e>
                          <m:nary>
                            <m:naryPr>
                              <m:chr m:val="∑"/>
                              <m:ctrlPr>
                                <a:rPr lang="en-US" sz="1800" b="1" i="1" smtClean="0">
                                  <a:solidFill>
                                    <a:srgbClr val="000000"/>
                                  </a:solidFill>
                                  <a:latin typeface="Cambria Math" panose="02040503050406030204" pitchFamily="18" charset="0"/>
                                  <a:cs typeface="Arial" charset="0"/>
                                </a:rPr>
                              </m:ctrlPr>
                            </m:naryPr>
                            <m:sub>
                              <m:r>
                                <m:rPr>
                                  <m:brk m:alnAt="23"/>
                                </m:rPr>
                                <a:rPr lang="en-US" sz="1800" b="1" i="1">
                                  <a:solidFill>
                                    <a:srgbClr val="000000"/>
                                  </a:solidFill>
                                  <a:latin typeface="Cambria Math" panose="02040503050406030204" pitchFamily="18" charset="0"/>
                                  <a:cs typeface="Arial" charset="0"/>
                                </a:rPr>
                                <m:t>𝒊</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𝟏</m:t>
                              </m:r>
                            </m:sub>
                            <m:sup>
                              <m:r>
                                <a:rPr lang="en-US" sz="1800" b="1" i="1">
                                  <a:solidFill>
                                    <a:srgbClr val="000000"/>
                                  </a:solidFill>
                                  <a:latin typeface="Cambria Math" panose="02040503050406030204" pitchFamily="18" charset="0"/>
                                  <a:cs typeface="Arial" charset="0"/>
                                </a:rPr>
                                <m:t>𝒏</m:t>
                              </m:r>
                            </m:sup>
                            <m:e>
                              <m:func>
                                <m:funcPr>
                                  <m:ctrlPr>
                                    <a:rPr lang="en-US" sz="1800" b="1" i="1" smtClean="0">
                                      <a:solidFill>
                                        <a:srgbClr val="000000"/>
                                      </a:solidFill>
                                      <a:latin typeface="Cambria Math" panose="02040503050406030204" pitchFamily="18" charset="0"/>
                                      <a:cs typeface="Arial" charset="0"/>
                                    </a:rPr>
                                  </m:ctrlPr>
                                </m:funcPr>
                                <m:fName>
                                  <m:r>
                                    <m:rPr>
                                      <m:sty m:val="p"/>
                                    </m:rPr>
                                    <a:rPr lang="en-US" sz="1800">
                                      <a:solidFill>
                                        <a:srgbClr val="000000"/>
                                      </a:solidFill>
                                      <a:latin typeface="Cambria Math" panose="02040503050406030204" pitchFamily="18" charset="0"/>
                                      <a:cs typeface="Arial" charset="0"/>
                                    </a:rPr>
                                    <m:t>log</m:t>
                                  </m:r>
                                </m:fName>
                                <m:e>
                                  <m:d>
                                    <m:dPr>
                                      <m:ctrlPr>
                                        <a:rPr lang="en-US" sz="1800"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mn-ea"/>
                                              <a:cs typeface="Arial" charset="0"/>
                                            </a:rPr>
                                            <m:t>𝑫</m:t>
                                          </m:r>
                                        </m:e>
                                        <m:sub>
                                          <m:r>
                                            <a:rPr lang="en-US" sz="1800" b="1" i="1">
                                              <a:solidFill>
                                                <a:srgbClr val="000000"/>
                                              </a:solidFill>
                                              <a:latin typeface="Cambria Math" panose="02040503050406030204" pitchFamily="18" charset="0"/>
                                              <a:ea typeface="+mn-ea"/>
                                              <a:cs typeface="Arial" charset="0"/>
                                            </a:rPr>
                                            <m:t>𝒔</m:t>
                                          </m:r>
                                        </m:sub>
                                      </m:sSub>
                                      <m:d>
                                        <m:dPr>
                                          <m:ctrlPr>
                                            <a:rPr lang="en-US" sz="1800" b="1" i="1">
                                              <a:solidFill>
                                                <a:srgbClr val="000000"/>
                                              </a:solidFill>
                                              <a:latin typeface="Cambria Math" panose="02040503050406030204" pitchFamily="18" charset="0"/>
                                              <a:ea typeface="+mn-ea"/>
                                              <a:cs typeface="Arial" charset="0"/>
                                            </a:rPr>
                                          </m:ctrlPr>
                                        </m:dPr>
                                        <m:e>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mn-ea"/>
                                                  <a:cs typeface="Arial" charset="0"/>
                                                </a:rPr>
                                                <m:t>𝑮</m:t>
                                              </m:r>
                                            </m:e>
                                            <m:sub>
                                              <m:r>
                                                <a:rPr lang="en-US" sz="1800" b="1" i="1">
                                                  <a:solidFill>
                                                    <a:srgbClr val="000000"/>
                                                  </a:solidFill>
                                                  <a:latin typeface="Cambria Math" panose="02040503050406030204" pitchFamily="18" charset="0"/>
                                                  <a:ea typeface="+mn-ea"/>
                                                  <a:cs typeface="Arial" charset="0"/>
                                                </a:rPr>
                                                <m:t>𝒔</m:t>
                                              </m:r>
                                            </m:sub>
                                          </m:sSub>
                                          <m:d>
                                            <m:dPr>
                                              <m:ctrlPr>
                                                <a:rPr lang="en-US" sz="1800" b="1" i="1">
                                                  <a:solidFill>
                                                    <a:srgbClr val="000000"/>
                                                  </a:solidFill>
                                                  <a:latin typeface="Cambria Math" panose="02040503050406030204" pitchFamily="18" charset="0"/>
                                                  <a:ea typeface="+mn-ea"/>
                                                  <a:cs typeface="Arial" charset="0"/>
                                                </a:rPr>
                                              </m:ctrlPr>
                                            </m:dPr>
                                            <m:e>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mn-ea"/>
                                                      <a:cs typeface="Arial" charset="0"/>
                                                    </a:rPr>
                                                    <m:t>𝒛</m:t>
                                                  </m:r>
                                                </m:e>
                                                <m:sub>
                                                  <m:r>
                                                    <a:rPr lang="en-US" sz="1800" b="1" i="1">
                                                      <a:solidFill>
                                                        <a:srgbClr val="000000"/>
                                                      </a:solidFill>
                                                      <a:latin typeface="Cambria Math" panose="02040503050406030204" pitchFamily="18" charset="0"/>
                                                      <a:ea typeface="+mn-ea"/>
                                                      <a:cs typeface="Arial" charset="0"/>
                                                    </a:rPr>
                                                    <m:t>𝒊</m:t>
                                                  </m:r>
                                                </m:sub>
                                              </m:sSub>
                                              <m:r>
                                                <a:rPr lang="en-US" sz="1800" b="1" i="1">
                                                  <a:solidFill>
                                                    <a:srgbClr val="000000"/>
                                                  </a:solidFill>
                                                  <a:latin typeface="Cambria Math" panose="02040503050406030204" pitchFamily="18" charset="0"/>
                                                  <a:ea typeface="+mn-ea"/>
                                                  <a:cs typeface="Arial" charset="0"/>
                                                </a:rPr>
                                                <m:t>,</m:t>
                                              </m:r>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mn-ea"/>
                                                      <a:cs typeface="Arial" charset="0"/>
                                                    </a:rPr>
                                                    <m:t>𝒚</m:t>
                                                  </m:r>
                                                </m:e>
                                                <m:sub>
                                                  <m:r>
                                                    <a:rPr lang="en-US" sz="1800" b="1" i="1">
                                                      <a:solidFill>
                                                        <a:srgbClr val="000000"/>
                                                      </a:solidFill>
                                                      <a:latin typeface="Cambria Math" panose="02040503050406030204" pitchFamily="18" charset="0"/>
                                                      <a:ea typeface="+mn-ea"/>
                                                      <a:cs typeface="Arial" charset="0"/>
                                                    </a:rPr>
                                                    <m:t>𝒊</m:t>
                                                  </m:r>
                                                </m:sub>
                                              </m:sSub>
                                              <m:r>
                                                <a:rPr lang="en-US" sz="1800" b="1" i="1">
                                                  <a:solidFill>
                                                    <a:srgbClr val="000000"/>
                                                  </a:solidFill>
                                                  <a:latin typeface="Cambria Math" panose="02040503050406030204" pitchFamily="18" charset="0"/>
                                                  <a:ea typeface="+mn-ea"/>
                                                  <a:cs typeface="Arial" charset="0"/>
                                                </a:rPr>
                                                <m:t>;</m:t>
                                              </m:r>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𝜽</m:t>
                                                  </m:r>
                                                </m:e>
                                                <m:sub>
                                                  <m:r>
                                                    <a:rPr lang="en-US" sz="1800" b="1" i="1">
                                                      <a:solidFill>
                                                        <a:srgbClr val="000000"/>
                                                      </a:solidFill>
                                                      <a:latin typeface="Cambria Math" panose="02040503050406030204" pitchFamily="18" charset="0"/>
                                                      <a:ea typeface="+mn-ea"/>
                                                      <a:cs typeface="Arial" charset="0"/>
                                                    </a:rPr>
                                                    <m:t>𝒔</m:t>
                                                  </m:r>
                                                </m:sub>
                                              </m:sSub>
                                            </m:e>
                                          </m:d>
                                          <m:r>
                                            <a:rPr lang="en-US" sz="1800" b="1" i="1">
                                              <a:solidFill>
                                                <a:srgbClr val="000000"/>
                                              </a:solidFill>
                                              <a:latin typeface="Cambria Math" panose="02040503050406030204" pitchFamily="18" charset="0"/>
                                              <a:ea typeface="+mn-ea"/>
                                              <a:cs typeface="Arial" charset="0"/>
                                            </a:rPr>
                                            <m:t>,</m:t>
                                          </m:r>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mn-ea"/>
                                                  <a:cs typeface="Arial" charset="0"/>
                                                </a:rPr>
                                                <m:t>𝒚</m:t>
                                              </m:r>
                                            </m:e>
                                            <m:sub>
                                              <m:r>
                                                <a:rPr lang="en-US" sz="1800" b="1" i="1">
                                                  <a:solidFill>
                                                    <a:srgbClr val="000000"/>
                                                  </a:solidFill>
                                                  <a:latin typeface="Cambria Math" panose="02040503050406030204" pitchFamily="18" charset="0"/>
                                                  <a:ea typeface="+mn-ea"/>
                                                  <a:cs typeface="Arial" charset="0"/>
                                                </a:rPr>
                                                <m:t>𝒊</m:t>
                                              </m:r>
                                            </m:sub>
                                          </m:sSub>
                                          <m:r>
                                            <a:rPr lang="en-US" sz="1800" b="1" i="1">
                                              <a:solidFill>
                                                <a:srgbClr val="000000"/>
                                              </a:solidFill>
                                              <a:latin typeface="Cambria Math" panose="02040503050406030204" pitchFamily="18" charset="0"/>
                                              <a:ea typeface="+mn-ea"/>
                                              <a:cs typeface="Arial" charset="0"/>
                                            </a:rPr>
                                            <m:t>;</m:t>
                                          </m:r>
                                          <m:sSub>
                                            <m:sSubPr>
                                              <m:ctrlPr>
                                                <a:rPr lang="en-US" sz="1800" b="1" i="1">
                                                  <a:solidFill>
                                                    <a:srgbClr val="000000"/>
                                                  </a:solidFill>
                                                  <a:latin typeface="Cambria Math" panose="02040503050406030204" pitchFamily="18" charset="0"/>
                                                  <a:ea typeface="+mn-ea"/>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ea typeface="+mn-ea"/>
                                                  <a:cs typeface="Arial" charset="0"/>
                                                </a:rPr>
                                                <m:t>𝒔</m:t>
                                              </m:r>
                                            </m:sub>
                                          </m:sSub>
                                        </m:e>
                                      </m:d>
                                    </m:e>
                                  </m:d>
                                </m:e>
                              </m:func>
                            </m:e>
                          </m:nary>
                        </m:e>
                      </m:d>
                    </m:oMath>
                  </m:oMathPara>
                </a14:m>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above equations are alternatively optimized with respect to </a:t>
                </a: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cs typeface="Arial" charset="0"/>
                          </a:rPr>
                          <m:t>𝒔</m:t>
                        </m:r>
                      </m:sub>
                    </m:sSub>
                    <m:r>
                      <a:rPr lang="en-US" sz="1800" b="1" i="1">
                        <a:solidFill>
                          <a:srgbClr val="000000"/>
                        </a:solidFill>
                        <a:latin typeface="Cambria Math" panose="02040503050406030204" pitchFamily="18" charset="0"/>
                        <a:cs typeface="Arial" charset="0"/>
                      </a:rPr>
                      <m:t> </m:t>
                    </m:r>
                  </m:oMath>
                </a14:m>
                <a:r>
                  <a:rPr lang="en-US" sz="1800" b="1" dirty="0">
                    <a:solidFill>
                      <a:srgbClr val="000000"/>
                    </a:solidFill>
                    <a:cs typeface="Arial" charset="0"/>
                  </a:rPr>
                  <a:t>and </a:t>
                </a: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𝜽</m:t>
                        </m:r>
                      </m:e>
                      <m:sub>
                        <m:r>
                          <a:rPr lang="en-US" sz="1800" b="1" i="1">
                            <a:solidFill>
                              <a:srgbClr val="000000"/>
                            </a:solidFill>
                            <a:latin typeface="Cambria Math" panose="02040503050406030204" pitchFamily="18" charset="0"/>
                            <a:cs typeface="Arial" charset="0"/>
                          </a:rPr>
                          <m:t>𝒔</m:t>
                        </m:r>
                      </m:sub>
                    </m:sSub>
                  </m:oMath>
                </a14:m>
                <a:r>
                  <a:rPr lang="en-US" sz="1800" b="1" dirty="0">
                    <a:solidFill>
                      <a:srgbClr val="000000"/>
                    </a:solidFill>
                    <a:cs typeface="Arial" charset="0"/>
                  </a:rPr>
                  <a:t> respectively.</a:t>
                </a: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mc:Choice>
        <mc:Fallback xmlns="">
          <p:sp>
            <p:nvSpPr>
              <p:cNvPr id="6" name="Rectangle 3">
                <a:extLst>
                  <a:ext uri="{FF2B5EF4-FFF2-40B4-BE49-F238E27FC236}">
                    <a16:creationId xmlns:a16="http://schemas.microsoft.com/office/drawing/2014/main" id="{E669543B-1007-43C1-A638-8E617239B922}"/>
                  </a:ext>
                </a:extLst>
              </p:cNvPr>
              <p:cNvSpPr txBox="1">
                <a:spLocks noRot="1" noChangeAspect="1" noMove="1" noResize="1" noEditPoints="1" noAdjustHandles="1" noChangeArrowheads="1" noChangeShapeType="1" noTextEdit="1"/>
              </p:cNvSpPr>
              <p:nvPr/>
            </p:nvSpPr>
            <p:spPr bwMode="auto">
              <a:xfrm>
                <a:off x="228600" y="703385"/>
                <a:ext cx="8686800" cy="5725549"/>
              </a:xfrm>
              <a:prstGeom prst="rect">
                <a:avLst/>
              </a:prstGeom>
              <a:blipFill>
                <a:blip r:embed="rId2"/>
                <a:stretch>
                  <a:fillRect l="-1544" t="-1383" r="-1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384183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Illustration of Supervised Learning Using CGAN</a:t>
            </a:r>
          </a:p>
        </p:txBody>
      </p:sp>
      <p:grpSp>
        <p:nvGrpSpPr>
          <p:cNvPr id="215" name="Group 214">
            <a:extLst>
              <a:ext uri="{FF2B5EF4-FFF2-40B4-BE49-F238E27FC236}">
                <a16:creationId xmlns:a16="http://schemas.microsoft.com/office/drawing/2014/main" id="{14F3CFE8-3365-4B85-BFA3-5752DC9ABD08}"/>
              </a:ext>
            </a:extLst>
          </p:cNvPr>
          <p:cNvGrpSpPr/>
          <p:nvPr/>
        </p:nvGrpSpPr>
        <p:grpSpPr>
          <a:xfrm>
            <a:off x="-548677" y="338015"/>
            <a:ext cx="9832280" cy="6181970"/>
            <a:chOff x="-511061" y="818518"/>
            <a:chExt cx="9832280" cy="6181970"/>
          </a:xfrm>
        </p:grpSpPr>
        <p:grpSp>
          <p:nvGrpSpPr>
            <p:cNvPr id="216" name="Group 215">
              <a:extLst>
                <a:ext uri="{FF2B5EF4-FFF2-40B4-BE49-F238E27FC236}">
                  <a16:creationId xmlns:a16="http://schemas.microsoft.com/office/drawing/2014/main" id="{D45667FF-C987-472E-ACB4-69A4B5A0233C}"/>
                </a:ext>
              </a:extLst>
            </p:cNvPr>
            <p:cNvGrpSpPr/>
            <p:nvPr/>
          </p:nvGrpSpPr>
          <p:grpSpPr>
            <a:xfrm>
              <a:off x="-511061" y="1372601"/>
              <a:ext cx="2558403" cy="1773888"/>
              <a:chOff x="749399" y="1411345"/>
              <a:chExt cx="3401225" cy="2271120"/>
            </a:xfrm>
          </p:grpSpPr>
          <p:grpSp>
            <p:nvGrpSpPr>
              <p:cNvPr id="272" name="Group 271">
                <a:extLst>
                  <a:ext uri="{FF2B5EF4-FFF2-40B4-BE49-F238E27FC236}">
                    <a16:creationId xmlns:a16="http://schemas.microsoft.com/office/drawing/2014/main" id="{4326B2C0-9572-4FE7-89DE-313D28A91536}"/>
                  </a:ext>
                </a:extLst>
              </p:cNvPr>
              <p:cNvGrpSpPr/>
              <p:nvPr/>
            </p:nvGrpSpPr>
            <p:grpSpPr>
              <a:xfrm>
                <a:off x="1637772" y="1411345"/>
                <a:ext cx="1660939" cy="2271120"/>
                <a:chOff x="2928756" y="1501174"/>
                <a:chExt cx="1104052" cy="1285569"/>
              </a:xfrm>
            </p:grpSpPr>
            <p:sp>
              <p:nvSpPr>
                <p:cNvPr id="275" name="Can 42">
                  <a:extLst>
                    <a:ext uri="{FF2B5EF4-FFF2-40B4-BE49-F238E27FC236}">
                      <a16:creationId xmlns:a16="http://schemas.microsoft.com/office/drawing/2014/main" id="{8F523ABE-5FFF-4A26-BD2E-B1B957B989E5}"/>
                    </a:ext>
                  </a:extLst>
                </p:cNvPr>
                <p:cNvSpPr/>
                <p:nvPr/>
              </p:nvSpPr>
              <p:spPr>
                <a:xfrm>
                  <a:off x="2928760" y="2439026"/>
                  <a:ext cx="1104048"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6" name="Can 43">
                  <a:extLst>
                    <a:ext uri="{FF2B5EF4-FFF2-40B4-BE49-F238E27FC236}">
                      <a16:creationId xmlns:a16="http://schemas.microsoft.com/office/drawing/2014/main" id="{8DF82990-C5E8-4ADC-81C3-66779D7432F1}"/>
                    </a:ext>
                  </a:extLst>
                </p:cNvPr>
                <p:cNvSpPr/>
                <p:nvPr/>
              </p:nvSpPr>
              <p:spPr>
                <a:xfrm>
                  <a:off x="2928756" y="2126221"/>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7" name="Can 44">
                  <a:extLst>
                    <a:ext uri="{FF2B5EF4-FFF2-40B4-BE49-F238E27FC236}">
                      <a16:creationId xmlns:a16="http://schemas.microsoft.com/office/drawing/2014/main" id="{43E6B52C-5359-4062-BC21-BB61FF4E72C5}"/>
                    </a:ext>
                  </a:extLst>
                </p:cNvPr>
                <p:cNvSpPr/>
                <p:nvPr/>
              </p:nvSpPr>
              <p:spPr>
                <a:xfrm>
                  <a:off x="2928756" y="1812575"/>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8" name="Can 45">
                  <a:extLst>
                    <a:ext uri="{FF2B5EF4-FFF2-40B4-BE49-F238E27FC236}">
                      <a16:creationId xmlns:a16="http://schemas.microsoft.com/office/drawing/2014/main" id="{9A99E66E-A986-4A43-B672-84871B14488E}"/>
                    </a:ext>
                  </a:extLst>
                </p:cNvPr>
                <p:cNvSpPr/>
                <p:nvPr/>
              </p:nvSpPr>
              <p:spPr>
                <a:xfrm>
                  <a:off x="2928757" y="1501174"/>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3" name="TextBox 272">
                <a:extLst>
                  <a:ext uri="{FF2B5EF4-FFF2-40B4-BE49-F238E27FC236}">
                    <a16:creationId xmlns:a16="http://schemas.microsoft.com/office/drawing/2014/main" id="{BACCF1E8-3D3B-4DB9-BFA7-DE7A2BCEC4BC}"/>
                  </a:ext>
                </a:extLst>
              </p:cNvPr>
              <p:cNvSpPr txBox="1"/>
              <p:nvPr/>
            </p:nvSpPr>
            <p:spPr>
              <a:xfrm>
                <a:off x="812659" y="2163417"/>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TUH EEG</a:t>
                </a:r>
              </a:p>
            </p:txBody>
          </p:sp>
          <p:sp>
            <p:nvSpPr>
              <p:cNvPr id="274" name="TextBox 273">
                <a:extLst>
                  <a:ext uri="{FF2B5EF4-FFF2-40B4-BE49-F238E27FC236}">
                    <a16:creationId xmlns:a16="http://schemas.microsoft.com/office/drawing/2014/main" id="{5122BFFF-A265-4776-81CC-3ADC3261D87F}"/>
                  </a:ext>
                </a:extLst>
              </p:cNvPr>
              <p:cNvSpPr txBox="1"/>
              <p:nvPr/>
            </p:nvSpPr>
            <p:spPr>
              <a:xfrm>
                <a:off x="749399" y="2729748"/>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Seizure Corpus</a:t>
                </a:r>
              </a:p>
            </p:txBody>
          </p:sp>
        </p:grpSp>
        <p:grpSp>
          <p:nvGrpSpPr>
            <p:cNvPr id="217" name="Group 216">
              <a:extLst>
                <a:ext uri="{FF2B5EF4-FFF2-40B4-BE49-F238E27FC236}">
                  <a16:creationId xmlns:a16="http://schemas.microsoft.com/office/drawing/2014/main" id="{23BFAC8B-6BFA-418F-921E-42DA3C9ABF9C}"/>
                </a:ext>
              </a:extLst>
            </p:cNvPr>
            <p:cNvGrpSpPr/>
            <p:nvPr/>
          </p:nvGrpSpPr>
          <p:grpSpPr>
            <a:xfrm rot="16200000">
              <a:off x="-198244" y="5663006"/>
              <a:ext cx="1574756" cy="399109"/>
              <a:chOff x="1390168" y="4438645"/>
              <a:chExt cx="1574756" cy="399109"/>
            </a:xfrm>
          </p:grpSpPr>
          <p:sp>
            <p:nvSpPr>
              <p:cNvPr id="267" name="Rectangle: Rounded Corners 255">
                <a:extLst>
                  <a:ext uri="{FF2B5EF4-FFF2-40B4-BE49-F238E27FC236}">
                    <a16:creationId xmlns:a16="http://schemas.microsoft.com/office/drawing/2014/main" id="{50FE260F-8D59-495D-B4D0-CD6DA6AF631E}"/>
                  </a:ext>
                </a:extLst>
              </p:cNvPr>
              <p:cNvSpPr/>
              <p:nvPr/>
            </p:nvSpPr>
            <p:spPr>
              <a:xfrm>
                <a:off x="1390168" y="4438645"/>
                <a:ext cx="1574756" cy="399109"/>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5">
                      <a:lumMod val="50000"/>
                    </a:schemeClr>
                  </a:solidFill>
                </a:endParaRPr>
              </a:p>
            </p:txBody>
          </p:sp>
          <p:sp>
            <p:nvSpPr>
              <p:cNvPr id="268" name="Oval 267">
                <a:extLst>
                  <a:ext uri="{FF2B5EF4-FFF2-40B4-BE49-F238E27FC236}">
                    <a16:creationId xmlns:a16="http://schemas.microsoft.com/office/drawing/2014/main" id="{131E3229-9DCB-442C-A582-B5A329ECB341}"/>
                  </a:ext>
                </a:extLst>
              </p:cNvPr>
              <p:cNvSpPr/>
              <p:nvPr/>
            </p:nvSpPr>
            <p:spPr>
              <a:xfrm>
                <a:off x="147455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69" name="Oval 268">
                <a:extLst>
                  <a:ext uri="{FF2B5EF4-FFF2-40B4-BE49-F238E27FC236}">
                    <a16:creationId xmlns:a16="http://schemas.microsoft.com/office/drawing/2014/main" id="{F30A107D-77AF-4333-8CB8-D36BB3D39CE3}"/>
                  </a:ext>
                </a:extLst>
              </p:cNvPr>
              <p:cNvSpPr/>
              <p:nvPr/>
            </p:nvSpPr>
            <p:spPr>
              <a:xfrm>
                <a:off x="183939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70" name="Oval 269">
                <a:extLst>
                  <a:ext uri="{FF2B5EF4-FFF2-40B4-BE49-F238E27FC236}">
                    <a16:creationId xmlns:a16="http://schemas.microsoft.com/office/drawing/2014/main" id="{D55979C5-B8F7-43E7-93E1-8F25F748963B}"/>
                  </a:ext>
                </a:extLst>
              </p:cNvPr>
              <p:cNvSpPr/>
              <p:nvPr/>
            </p:nvSpPr>
            <p:spPr>
              <a:xfrm>
                <a:off x="2204796"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71" name="Oval 270">
                <a:extLst>
                  <a:ext uri="{FF2B5EF4-FFF2-40B4-BE49-F238E27FC236}">
                    <a16:creationId xmlns:a16="http://schemas.microsoft.com/office/drawing/2014/main" id="{47D2FC4C-4852-42E1-9502-1A83A79CB1A2}"/>
                  </a:ext>
                </a:extLst>
              </p:cNvPr>
              <p:cNvSpPr/>
              <p:nvPr/>
            </p:nvSpPr>
            <p:spPr>
              <a:xfrm>
                <a:off x="2570199" y="4476264"/>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218" name="Group 217">
              <a:extLst>
                <a:ext uri="{FF2B5EF4-FFF2-40B4-BE49-F238E27FC236}">
                  <a16:creationId xmlns:a16="http://schemas.microsoft.com/office/drawing/2014/main" id="{31F4E621-8EB2-4380-A448-E9C81B09F39B}"/>
                </a:ext>
              </a:extLst>
            </p:cNvPr>
            <p:cNvGrpSpPr/>
            <p:nvPr/>
          </p:nvGrpSpPr>
          <p:grpSpPr>
            <a:xfrm>
              <a:off x="3256115" y="5044080"/>
              <a:ext cx="2141517" cy="1541938"/>
              <a:chOff x="5643584" y="3945014"/>
              <a:chExt cx="2141517" cy="1541938"/>
            </a:xfrm>
          </p:grpSpPr>
          <p:pic>
            <p:nvPicPr>
              <p:cNvPr id="262" name="Picture 261">
                <a:extLst>
                  <a:ext uri="{FF2B5EF4-FFF2-40B4-BE49-F238E27FC236}">
                    <a16:creationId xmlns:a16="http://schemas.microsoft.com/office/drawing/2014/main" id="{48DD555F-3873-4F73-9C08-E5DFE6BD1B68}"/>
                  </a:ext>
                </a:extLst>
              </p:cNvPr>
              <p:cNvPicPr>
                <a:picLocks noChangeAspect="1"/>
              </p:cNvPicPr>
              <p:nvPr/>
            </p:nvPicPr>
            <p:blipFill rotWithShape="1">
              <a:blip r:embed="rId2"/>
              <a:srcRect l="22735" t="-2" r="1195" b="583"/>
              <a:stretch/>
            </p:blipFill>
            <p:spPr>
              <a:xfrm>
                <a:off x="5643584" y="3945014"/>
                <a:ext cx="1531917" cy="932338"/>
              </a:xfrm>
              <a:prstGeom prst="rect">
                <a:avLst/>
              </a:prstGeom>
              <a:ln>
                <a:solidFill>
                  <a:schemeClr val="accent5">
                    <a:lumMod val="50000"/>
                  </a:schemeClr>
                </a:solidFill>
              </a:ln>
            </p:spPr>
          </p:pic>
          <p:pic>
            <p:nvPicPr>
              <p:cNvPr id="263" name="Picture 262">
                <a:extLst>
                  <a:ext uri="{FF2B5EF4-FFF2-40B4-BE49-F238E27FC236}">
                    <a16:creationId xmlns:a16="http://schemas.microsoft.com/office/drawing/2014/main" id="{4DDF7360-2DC1-4910-9A98-97531D4E216B}"/>
                  </a:ext>
                </a:extLst>
              </p:cNvPr>
              <p:cNvPicPr>
                <a:picLocks noChangeAspect="1"/>
              </p:cNvPicPr>
              <p:nvPr/>
            </p:nvPicPr>
            <p:blipFill rotWithShape="1">
              <a:blip r:embed="rId2"/>
              <a:srcRect l="22735" t="-2" r="1195" b="583"/>
              <a:stretch/>
            </p:blipFill>
            <p:spPr>
              <a:xfrm>
                <a:off x="5795984" y="4097414"/>
                <a:ext cx="1531917" cy="932338"/>
              </a:xfrm>
              <a:prstGeom prst="rect">
                <a:avLst/>
              </a:prstGeom>
              <a:ln>
                <a:solidFill>
                  <a:schemeClr val="accent5">
                    <a:lumMod val="50000"/>
                  </a:schemeClr>
                </a:solidFill>
              </a:ln>
            </p:spPr>
          </p:pic>
          <p:pic>
            <p:nvPicPr>
              <p:cNvPr id="264" name="Picture 263">
                <a:extLst>
                  <a:ext uri="{FF2B5EF4-FFF2-40B4-BE49-F238E27FC236}">
                    <a16:creationId xmlns:a16="http://schemas.microsoft.com/office/drawing/2014/main" id="{9AD5B9D8-E2B9-49E2-A938-EDBAB69D0AD4}"/>
                  </a:ext>
                </a:extLst>
              </p:cNvPr>
              <p:cNvPicPr>
                <a:picLocks noChangeAspect="1"/>
              </p:cNvPicPr>
              <p:nvPr/>
            </p:nvPicPr>
            <p:blipFill rotWithShape="1">
              <a:blip r:embed="rId2"/>
              <a:srcRect l="22735" t="-2" r="1195" b="583"/>
              <a:stretch/>
            </p:blipFill>
            <p:spPr>
              <a:xfrm>
                <a:off x="5948384" y="4249814"/>
                <a:ext cx="1531917" cy="932338"/>
              </a:xfrm>
              <a:prstGeom prst="rect">
                <a:avLst/>
              </a:prstGeom>
              <a:ln>
                <a:solidFill>
                  <a:schemeClr val="accent5">
                    <a:lumMod val="50000"/>
                  </a:schemeClr>
                </a:solidFill>
              </a:ln>
            </p:spPr>
          </p:pic>
          <p:pic>
            <p:nvPicPr>
              <p:cNvPr id="265" name="Picture 264">
                <a:extLst>
                  <a:ext uri="{FF2B5EF4-FFF2-40B4-BE49-F238E27FC236}">
                    <a16:creationId xmlns:a16="http://schemas.microsoft.com/office/drawing/2014/main" id="{62BA5857-EAAC-4AC6-8471-AB5DB405D8DF}"/>
                  </a:ext>
                </a:extLst>
              </p:cNvPr>
              <p:cNvPicPr>
                <a:picLocks noChangeAspect="1"/>
              </p:cNvPicPr>
              <p:nvPr/>
            </p:nvPicPr>
            <p:blipFill rotWithShape="1">
              <a:blip r:embed="rId2"/>
              <a:srcRect l="22735" t="-2" r="1195" b="583"/>
              <a:stretch/>
            </p:blipFill>
            <p:spPr>
              <a:xfrm>
                <a:off x="6100784" y="4402214"/>
                <a:ext cx="1531917" cy="932338"/>
              </a:xfrm>
              <a:prstGeom prst="rect">
                <a:avLst/>
              </a:prstGeom>
              <a:ln>
                <a:solidFill>
                  <a:schemeClr val="accent5">
                    <a:lumMod val="50000"/>
                  </a:schemeClr>
                </a:solidFill>
              </a:ln>
            </p:spPr>
          </p:pic>
          <p:pic>
            <p:nvPicPr>
              <p:cNvPr id="266" name="Picture 265">
                <a:extLst>
                  <a:ext uri="{FF2B5EF4-FFF2-40B4-BE49-F238E27FC236}">
                    <a16:creationId xmlns:a16="http://schemas.microsoft.com/office/drawing/2014/main" id="{4B23E4A2-ABC0-4422-8F97-D593E5E0686D}"/>
                  </a:ext>
                </a:extLst>
              </p:cNvPr>
              <p:cNvPicPr>
                <a:picLocks noChangeAspect="1"/>
              </p:cNvPicPr>
              <p:nvPr/>
            </p:nvPicPr>
            <p:blipFill rotWithShape="1">
              <a:blip r:embed="rId2"/>
              <a:srcRect l="22735" t="-2" r="1195" b="583"/>
              <a:stretch/>
            </p:blipFill>
            <p:spPr>
              <a:xfrm>
                <a:off x="6253184" y="4554614"/>
                <a:ext cx="1531917" cy="932338"/>
              </a:xfrm>
              <a:prstGeom prst="rect">
                <a:avLst/>
              </a:prstGeom>
              <a:ln>
                <a:solidFill>
                  <a:schemeClr val="accent5">
                    <a:lumMod val="50000"/>
                  </a:schemeClr>
                </a:solidFill>
              </a:ln>
            </p:spPr>
          </p:pic>
        </p:grpSp>
        <p:sp>
          <p:nvSpPr>
            <p:cNvPr id="219" name="Rounded Rectangle 5">
              <a:extLst>
                <a:ext uri="{FF2B5EF4-FFF2-40B4-BE49-F238E27FC236}">
                  <a16:creationId xmlns:a16="http://schemas.microsoft.com/office/drawing/2014/main" id="{BAECCC33-CE30-4A9D-B8B0-6AF0525E9806}"/>
                </a:ext>
              </a:extLst>
            </p:cNvPr>
            <p:cNvSpPr/>
            <p:nvPr/>
          </p:nvSpPr>
          <p:spPr>
            <a:xfrm>
              <a:off x="1135385" y="5088413"/>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0" name="Rectangle 219">
                  <a:extLst>
                    <a:ext uri="{FF2B5EF4-FFF2-40B4-BE49-F238E27FC236}">
                      <a16:creationId xmlns:a16="http://schemas.microsoft.com/office/drawing/2014/main" id="{A42DECD0-4902-411C-8A8B-3E9EA3E6B76C}"/>
                    </a:ext>
                  </a:extLst>
                </p:cNvPr>
                <p:cNvSpPr/>
                <p:nvPr/>
              </p:nvSpPr>
              <p:spPr>
                <a:xfrm>
                  <a:off x="1320469" y="5378598"/>
                  <a:ext cx="1641411" cy="1015663"/>
                </a:xfrm>
                <a:prstGeom prst="rect">
                  <a:avLst/>
                </a:prstGeom>
              </p:spPr>
              <p:txBody>
                <a:bodyPr wrap="none">
                  <a:spAutoFit/>
                </a:bodyPr>
                <a:lstStyle/>
                <a:p>
                  <a:r>
                    <a:rPr lang="en-US" sz="2000" dirty="0"/>
                    <a:t>Generator</a:t>
                  </a:r>
                </a:p>
                <a:p>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𝑌</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220" name="Rectangle 219">
                  <a:extLst>
                    <a:ext uri="{FF2B5EF4-FFF2-40B4-BE49-F238E27FC236}">
                      <a16:creationId xmlns:a16="http://schemas.microsoft.com/office/drawing/2014/main" id="{A42DECD0-4902-411C-8A8B-3E9EA3E6B76C}"/>
                    </a:ext>
                  </a:extLst>
                </p:cNvPr>
                <p:cNvSpPr>
                  <a:spLocks noRot="1" noChangeAspect="1" noMove="1" noResize="1" noEditPoints="1" noAdjustHandles="1" noChangeArrowheads="1" noChangeShapeType="1" noTextEdit="1"/>
                </p:cNvSpPr>
                <p:nvPr/>
              </p:nvSpPr>
              <p:spPr>
                <a:xfrm>
                  <a:off x="1320469" y="5378598"/>
                  <a:ext cx="1641411" cy="1015663"/>
                </a:xfrm>
                <a:prstGeom prst="rect">
                  <a:avLst/>
                </a:prstGeom>
                <a:blipFill>
                  <a:blip r:embed="rId3"/>
                  <a:stretch>
                    <a:fillRect l="-3704" t="-2994"/>
                  </a:stretch>
                </a:blipFill>
              </p:spPr>
              <p:txBody>
                <a:bodyPr/>
                <a:lstStyle/>
                <a:p>
                  <a:r>
                    <a:rPr lang="en-US">
                      <a:noFill/>
                    </a:rPr>
                    <a:t> </a:t>
                  </a:r>
                </a:p>
              </p:txBody>
            </p:sp>
          </mc:Fallback>
        </mc:AlternateContent>
        <p:sp>
          <p:nvSpPr>
            <p:cNvPr id="221" name="Right Arrow 11">
              <a:extLst>
                <a:ext uri="{FF2B5EF4-FFF2-40B4-BE49-F238E27FC236}">
                  <a16:creationId xmlns:a16="http://schemas.microsoft.com/office/drawing/2014/main" id="{D0274FCE-7621-4427-A250-DCA42F78C037}"/>
                </a:ext>
              </a:extLst>
            </p:cNvPr>
            <p:cNvSpPr/>
            <p:nvPr/>
          </p:nvSpPr>
          <p:spPr>
            <a:xfrm>
              <a:off x="817266" y="5777048"/>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ight Arrow 284">
              <a:extLst>
                <a:ext uri="{FF2B5EF4-FFF2-40B4-BE49-F238E27FC236}">
                  <a16:creationId xmlns:a16="http://schemas.microsoft.com/office/drawing/2014/main" id="{50833C6E-1919-4420-B702-219D84D09E41}"/>
                </a:ext>
              </a:extLst>
            </p:cNvPr>
            <p:cNvSpPr/>
            <p:nvPr/>
          </p:nvSpPr>
          <p:spPr>
            <a:xfrm>
              <a:off x="2868667" y="5783183"/>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BAC6D440-5F36-40AB-9C71-CEEC8C5ADEFC}"/>
                </a:ext>
              </a:extLst>
            </p:cNvPr>
            <p:cNvSpPr/>
            <p:nvPr/>
          </p:nvSpPr>
          <p:spPr>
            <a:xfrm rot="16200000">
              <a:off x="-186429" y="5738637"/>
              <a:ext cx="772969" cy="400110"/>
            </a:xfrm>
            <a:prstGeom prst="rect">
              <a:avLst/>
            </a:prstGeom>
          </p:spPr>
          <p:txBody>
            <a:bodyPr wrap="none">
              <a:spAutoFit/>
            </a:bodyPr>
            <a:lstStyle/>
            <a:p>
              <a:r>
                <a:rPr lang="en-US" sz="2000" dirty="0"/>
                <a:t>Noise</a:t>
              </a:r>
            </a:p>
          </p:txBody>
        </p:sp>
        <p:sp>
          <p:nvSpPr>
            <p:cNvPr id="224" name="Right Arrow 312">
              <a:extLst>
                <a:ext uri="{FF2B5EF4-FFF2-40B4-BE49-F238E27FC236}">
                  <a16:creationId xmlns:a16="http://schemas.microsoft.com/office/drawing/2014/main" id="{02494C18-A7B4-4284-B6D7-0EEE26832FA5}"/>
                </a:ext>
              </a:extLst>
            </p:cNvPr>
            <p:cNvSpPr/>
            <p:nvPr/>
          </p:nvSpPr>
          <p:spPr>
            <a:xfrm>
              <a:off x="1459267" y="220108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785696B2-D144-45DE-89CE-4AFD0B7CAD68}"/>
                </a:ext>
              </a:extLst>
            </p:cNvPr>
            <p:cNvSpPr/>
            <p:nvPr/>
          </p:nvSpPr>
          <p:spPr>
            <a:xfrm>
              <a:off x="1758287" y="1195727"/>
              <a:ext cx="1891223" cy="400110"/>
            </a:xfrm>
            <a:prstGeom prst="rect">
              <a:avLst/>
            </a:prstGeom>
          </p:spPr>
          <p:txBody>
            <a:bodyPr wrap="none">
              <a:spAutoFit/>
            </a:bodyPr>
            <a:lstStyle/>
            <a:p>
              <a:r>
                <a:rPr lang="en-US" sz="2000" dirty="0"/>
                <a:t>Real World EEGs</a:t>
              </a:r>
            </a:p>
          </p:txBody>
        </p:sp>
        <p:sp>
          <p:nvSpPr>
            <p:cNvPr id="226" name="Rectangle 225">
              <a:extLst>
                <a:ext uri="{FF2B5EF4-FFF2-40B4-BE49-F238E27FC236}">
                  <a16:creationId xmlns:a16="http://schemas.microsoft.com/office/drawing/2014/main" id="{14B0D8F3-0F00-47E2-85A7-00C757A8978A}"/>
                </a:ext>
              </a:extLst>
            </p:cNvPr>
            <p:cNvSpPr/>
            <p:nvPr/>
          </p:nvSpPr>
          <p:spPr>
            <a:xfrm>
              <a:off x="2819606" y="6567848"/>
              <a:ext cx="2881494" cy="400110"/>
            </a:xfrm>
            <a:prstGeom prst="rect">
              <a:avLst/>
            </a:prstGeom>
          </p:spPr>
          <p:txBody>
            <a:bodyPr wrap="none">
              <a:spAutoFit/>
            </a:bodyPr>
            <a:lstStyle/>
            <a:p>
              <a:r>
                <a:rPr lang="en-US" sz="2000" dirty="0"/>
                <a:t>Synthetic Generated EEGs</a:t>
              </a:r>
            </a:p>
          </p:txBody>
        </p:sp>
        <mc:AlternateContent xmlns:mc="http://schemas.openxmlformats.org/markup-compatibility/2006" xmlns:a14="http://schemas.microsoft.com/office/drawing/2010/main">
          <mc:Choice Requires="a14">
            <p:sp>
              <p:nvSpPr>
                <p:cNvPr id="227" name="Rectangle 226">
                  <a:extLst>
                    <a:ext uri="{FF2B5EF4-FFF2-40B4-BE49-F238E27FC236}">
                      <a16:creationId xmlns:a16="http://schemas.microsoft.com/office/drawing/2014/main" id="{BD6524A2-9D24-4EE6-BF14-327482AD0BEE}"/>
                    </a:ext>
                  </a:extLst>
                </p:cNvPr>
                <p:cNvSpPr/>
                <p:nvPr/>
              </p:nvSpPr>
              <p:spPr>
                <a:xfrm>
                  <a:off x="5203635" y="1949781"/>
                  <a:ext cx="1588833" cy="707886"/>
                </a:xfrm>
                <a:prstGeom prst="rect">
                  <a:avLst/>
                </a:prstGeom>
              </p:spPr>
              <p:txBody>
                <a:bodyPr wrap="none">
                  <a:spAutoFit/>
                </a:bodyPr>
                <a:lstStyle/>
                <a:p>
                  <a:r>
                    <a:rPr lang="en-US" sz="2000" dirty="0"/>
                    <a:t>Discriminator</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m:t>
                        </m:r>
                        <m:d>
                          <m:dPr>
                            <m:ctrlPr>
                              <a:rPr lang="en-US" sz="2000" i="1">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e>
                        </m:d>
                      </m:oMath>
                    </m:oMathPara>
                  </a14:m>
                  <a:endParaRPr lang="en-US" sz="2000" dirty="0"/>
                </a:p>
              </p:txBody>
            </p:sp>
          </mc:Choice>
          <mc:Fallback xmlns="">
            <p:sp>
              <p:nvSpPr>
                <p:cNvPr id="227" name="Rectangle 226">
                  <a:extLst>
                    <a:ext uri="{FF2B5EF4-FFF2-40B4-BE49-F238E27FC236}">
                      <a16:creationId xmlns:a16="http://schemas.microsoft.com/office/drawing/2014/main" id="{BD6524A2-9D24-4EE6-BF14-327482AD0BEE}"/>
                    </a:ext>
                  </a:extLst>
                </p:cNvPr>
                <p:cNvSpPr>
                  <a:spLocks noRot="1" noChangeAspect="1" noMove="1" noResize="1" noEditPoints="1" noAdjustHandles="1" noChangeArrowheads="1" noChangeShapeType="1" noTextEdit="1"/>
                </p:cNvSpPr>
                <p:nvPr/>
              </p:nvSpPr>
              <p:spPr>
                <a:xfrm>
                  <a:off x="5203635" y="1949781"/>
                  <a:ext cx="1588833" cy="707886"/>
                </a:xfrm>
                <a:prstGeom prst="rect">
                  <a:avLst/>
                </a:prstGeom>
                <a:blipFill>
                  <a:blip r:embed="rId4"/>
                  <a:stretch>
                    <a:fillRect l="-3831" t="-4310" r="-4215"/>
                  </a:stretch>
                </a:blipFill>
              </p:spPr>
              <p:txBody>
                <a:bodyPr/>
                <a:lstStyle/>
                <a:p>
                  <a:r>
                    <a:rPr lang="en-US">
                      <a:noFill/>
                    </a:rPr>
                    <a:t> </a:t>
                  </a:r>
                </a:p>
              </p:txBody>
            </p:sp>
          </mc:Fallback>
        </mc:AlternateContent>
        <p:grpSp>
          <p:nvGrpSpPr>
            <p:cNvPr id="228" name="Group 227">
              <a:extLst>
                <a:ext uri="{FF2B5EF4-FFF2-40B4-BE49-F238E27FC236}">
                  <a16:creationId xmlns:a16="http://schemas.microsoft.com/office/drawing/2014/main" id="{04F3581B-F3E1-4B0F-8A90-AB1D25D883B8}"/>
                </a:ext>
              </a:extLst>
            </p:cNvPr>
            <p:cNvGrpSpPr/>
            <p:nvPr/>
          </p:nvGrpSpPr>
          <p:grpSpPr>
            <a:xfrm>
              <a:off x="1811465" y="1637112"/>
              <a:ext cx="2159297" cy="1545001"/>
              <a:chOff x="2173854" y="1459259"/>
              <a:chExt cx="2159297" cy="1545001"/>
            </a:xfrm>
          </p:grpSpPr>
          <p:pic>
            <p:nvPicPr>
              <p:cNvPr id="257" name="Picture 2" descr="C:\Users\saeedeh\Downloads\term_seiz.PNG">
                <a:extLst>
                  <a:ext uri="{FF2B5EF4-FFF2-40B4-BE49-F238E27FC236}">
                    <a16:creationId xmlns:a16="http://schemas.microsoft.com/office/drawing/2014/main" id="{68156CC4-4B05-4BB7-8086-6BF9BBF21BA4}"/>
                  </a:ext>
                </a:extLst>
              </p:cNvPr>
              <p:cNvPicPr>
                <a:picLocks noChangeAspect="1" noChangeArrowheads="1"/>
              </p:cNvPicPr>
              <p:nvPr/>
            </p:nvPicPr>
            <p:blipFill rotWithShape="1">
              <a:blip r:embed="rId5"/>
              <a:srcRect l="63976" t="52370" r="12826" b="22644"/>
              <a:stretch/>
            </p:blipFill>
            <p:spPr bwMode="auto">
              <a:xfrm>
                <a:off x="2173854" y="14592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258" name="Picture 2" descr="C:\Users\saeedeh\Downloads\term_seiz.PNG">
                <a:extLst>
                  <a:ext uri="{FF2B5EF4-FFF2-40B4-BE49-F238E27FC236}">
                    <a16:creationId xmlns:a16="http://schemas.microsoft.com/office/drawing/2014/main" id="{5FECB811-4E83-4F21-A1EA-3E25C050A7EC}"/>
                  </a:ext>
                </a:extLst>
              </p:cNvPr>
              <p:cNvPicPr>
                <a:picLocks noChangeAspect="1" noChangeArrowheads="1"/>
              </p:cNvPicPr>
              <p:nvPr/>
            </p:nvPicPr>
            <p:blipFill rotWithShape="1">
              <a:blip r:embed="rId5"/>
              <a:srcRect l="63976" t="52370" r="12826" b="22644"/>
              <a:stretch/>
            </p:blipFill>
            <p:spPr bwMode="auto">
              <a:xfrm>
                <a:off x="2326254" y="16116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259" name="Picture 2" descr="C:\Users\saeedeh\Downloads\term_seiz.PNG">
                <a:extLst>
                  <a:ext uri="{FF2B5EF4-FFF2-40B4-BE49-F238E27FC236}">
                    <a16:creationId xmlns:a16="http://schemas.microsoft.com/office/drawing/2014/main" id="{2EA86C06-42F1-41EC-918F-139DC7BBCE96}"/>
                  </a:ext>
                </a:extLst>
              </p:cNvPr>
              <p:cNvPicPr>
                <a:picLocks noChangeAspect="1" noChangeArrowheads="1"/>
              </p:cNvPicPr>
              <p:nvPr/>
            </p:nvPicPr>
            <p:blipFill rotWithShape="1">
              <a:blip r:embed="rId5"/>
              <a:srcRect l="63976" t="52370" r="12826" b="22644"/>
              <a:stretch/>
            </p:blipFill>
            <p:spPr bwMode="auto">
              <a:xfrm>
                <a:off x="2478654" y="17640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260" name="Picture 2" descr="C:\Users\saeedeh\Downloads\term_seiz.PNG">
                <a:extLst>
                  <a:ext uri="{FF2B5EF4-FFF2-40B4-BE49-F238E27FC236}">
                    <a16:creationId xmlns:a16="http://schemas.microsoft.com/office/drawing/2014/main" id="{41974675-C343-4D31-9CFC-A6CEC13BF13F}"/>
                  </a:ext>
                </a:extLst>
              </p:cNvPr>
              <p:cNvPicPr>
                <a:picLocks noChangeAspect="1" noChangeArrowheads="1"/>
              </p:cNvPicPr>
              <p:nvPr/>
            </p:nvPicPr>
            <p:blipFill rotWithShape="1">
              <a:blip r:embed="rId5"/>
              <a:srcRect l="63976" t="52370" r="12826" b="22644"/>
              <a:stretch/>
            </p:blipFill>
            <p:spPr bwMode="auto">
              <a:xfrm>
                <a:off x="2631054" y="19164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261" name="Picture 2" descr="C:\Users\saeedeh\Downloads\term_seiz.PNG">
                <a:extLst>
                  <a:ext uri="{FF2B5EF4-FFF2-40B4-BE49-F238E27FC236}">
                    <a16:creationId xmlns:a16="http://schemas.microsoft.com/office/drawing/2014/main" id="{6CE16CC1-239B-439F-A143-FF33A751D44A}"/>
                  </a:ext>
                </a:extLst>
              </p:cNvPr>
              <p:cNvPicPr>
                <a:picLocks noChangeAspect="1" noChangeArrowheads="1"/>
              </p:cNvPicPr>
              <p:nvPr/>
            </p:nvPicPr>
            <p:blipFill rotWithShape="1">
              <a:blip r:embed="rId5"/>
              <a:srcRect l="63976" t="52370" r="12826" b="22644"/>
              <a:stretch/>
            </p:blipFill>
            <p:spPr bwMode="auto">
              <a:xfrm>
                <a:off x="2783454" y="2068859"/>
                <a:ext cx="1549697" cy="935401"/>
              </a:xfrm>
              <a:prstGeom prst="rect">
                <a:avLst/>
              </a:prstGeom>
              <a:solidFill>
                <a:srgbClr val="FFFFFF">
                  <a:shade val="85000"/>
                </a:srgbClr>
              </a:solidFill>
              <a:ln w="3175" cap="sq">
                <a:solidFill>
                  <a:schemeClr val="accent5">
                    <a:lumMod val="50000"/>
                  </a:schemeClr>
                </a:solidFill>
                <a:miter lim="800000"/>
              </a:ln>
              <a:effectLst/>
            </p:spPr>
          </p:pic>
        </p:grpSp>
        <p:sp>
          <p:nvSpPr>
            <p:cNvPr id="229" name="Right Arrow 328">
              <a:extLst>
                <a:ext uri="{FF2B5EF4-FFF2-40B4-BE49-F238E27FC236}">
                  <a16:creationId xmlns:a16="http://schemas.microsoft.com/office/drawing/2014/main" id="{E62549DF-5392-4666-B72F-BD34B1420EC6}"/>
                </a:ext>
              </a:extLst>
            </p:cNvPr>
            <p:cNvSpPr/>
            <p:nvPr/>
          </p:nvSpPr>
          <p:spPr>
            <a:xfrm>
              <a:off x="6844583" y="2192044"/>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1">
              <a:extLst>
                <a:ext uri="{FF2B5EF4-FFF2-40B4-BE49-F238E27FC236}">
                  <a16:creationId xmlns:a16="http://schemas.microsoft.com/office/drawing/2014/main" id="{21743309-601A-418C-AF58-3826378FE128}"/>
                </a:ext>
              </a:extLst>
            </p:cNvPr>
            <p:cNvSpPr/>
            <p:nvPr/>
          </p:nvSpPr>
          <p:spPr>
            <a:xfrm rot="18854166">
              <a:off x="7616562" y="4322413"/>
              <a:ext cx="1072708" cy="108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66389112-8CEA-4BB5-BFA7-FC080CEA36EC}"/>
                </a:ext>
              </a:extLst>
            </p:cNvPr>
            <p:cNvSpPr/>
            <p:nvPr/>
          </p:nvSpPr>
          <p:spPr>
            <a:xfrm>
              <a:off x="7291276" y="4613702"/>
              <a:ext cx="1874006" cy="523220"/>
            </a:xfrm>
            <a:prstGeom prst="rect">
              <a:avLst/>
            </a:prstGeom>
          </p:spPr>
          <p:txBody>
            <a:bodyPr wrap="square">
              <a:spAutoFit/>
            </a:bodyPr>
            <a:lstStyle/>
            <a:p>
              <a:pPr algn="ctr"/>
              <a:r>
                <a:rPr lang="en-US" sz="1400" dirty="0"/>
                <a:t>Is Discriminator Correct?</a:t>
              </a:r>
            </a:p>
          </p:txBody>
        </p:sp>
        <p:grpSp>
          <p:nvGrpSpPr>
            <p:cNvPr id="232" name="Group 231">
              <a:extLst>
                <a:ext uri="{FF2B5EF4-FFF2-40B4-BE49-F238E27FC236}">
                  <a16:creationId xmlns:a16="http://schemas.microsoft.com/office/drawing/2014/main" id="{F7DDCBEA-2295-4C21-AEB0-E39CE04A1623}"/>
                </a:ext>
              </a:extLst>
            </p:cNvPr>
            <p:cNvGrpSpPr/>
            <p:nvPr/>
          </p:nvGrpSpPr>
          <p:grpSpPr>
            <a:xfrm>
              <a:off x="6812989" y="818518"/>
              <a:ext cx="2508230" cy="2559995"/>
              <a:chOff x="6968472" y="571046"/>
              <a:chExt cx="2508230" cy="2559995"/>
            </a:xfrm>
          </p:grpSpPr>
          <p:grpSp>
            <p:nvGrpSpPr>
              <p:cNvPr id="250" name="Group 249">
                <a:extLst>
                  <a:ext uri="{FF2B5EF4-FFF2-40B4-BE49-F238E27FC236}">
                    <a16:creationId xmlns:a16="http://schemas.microsoft.com/office/drawing/2014/main" id="{B7CECCDA-7F04-4606-9092-D9D13BA5500F}"/>
                  </a:ext>
                </a:extLst>
              </p:cNvPr>
              <p:cNvGrpSpPr/>
              <p:nvPr/>
            </p:nvGrpSpPr>
            <p:grpSpPr>
              <a:xfrm>
                <a:off x="6968472" y="571046"/>
                <a:ext cx="2508230" cy="2559995"/>
                <a:chOff x="1026280" y="5284575"/>
                <a:chExt cx="3308413" cy="3493871"/>
              </a:xfrm>
            </p:grpSpPr>
            <p:sp>
              <p:nvSpPr>
                <p:cNvPr id="255" name="Rectangle 254">
                  <a:extLst>
                    <a:ext uri="{FF2B5EF4-FFF2-40B4-BE49-F238E27FC236}">
                      <a16:creationId xmlns:a16="http://schemas.microsoft.com/office/drawing/2014/main" id="{81A431B1-2CE2-4528-882A-BF28C17C60F5}"/>
                    </a:ext>
                  </a:extLst>
                </p:cNvPr>
                <p:cNvSpPr/>
                <p:nvPr/>
              </p:nvSpPr>
              <p:spPr>
                <a:xfrm>
                  <a:off x="1546135" y="5836920"/>
                  <a:ext cx="2406173" cy="2941526"/>
                </a:xfrm>
                <a:prstGeom prst="rect">
                  <a:avLst/>
                </a:prstGeom>
                <a:noFill/>
                <a:ln w="25400">
                  <a:solidFill>
                    <a:schemeClr val="accent5">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6" name="TextBox 255">
                  <a:extLst>
                    <a:ext uri="{FF2B5EF4-FFF2-40B4-BE49-F238E27FC236}">
                      <a16:creationId xmlns:a16="http://schemas.microsoft.com/office/drawing/2014/main" id="{124B8B30-FB19-4E9B-875C-7AD2DADDD229}"/>
                    </a:ext>
                  </a:extLst>
                </p:cNvPr>
                <p:cNvSpPr txBox="1"/>
                <p:nvPr/>
              </p:nvSpPr>
              <p:spPr>
                <a:xfrm>
                  <a:off x="1026280" y="5284575"/>
                  <a:ext cx="3308413" cy="546069"/>
                </a:xfrm>
                <a:prstGeom prst="rect">
                  <a:avLst/>
                </a:prstGeom>
                <a:noFill/>
              </p:spPr>
              <p:txBody>
                <a:bodyPr wrap="square" rtlCol="0">
                  <a:spAutoFit/>
                </a:bodyPr>
                <a:lstStyle/>
                <a:p>
                  <a:pPr algn="ctr"/>
                  <a:r>
                    <a:rPr lang="en-US" sz="2000" dirty="0"/>
                    <a:t>Classification Result</a:t>
                  </a:r>
                </a:p>
              </p:txBody>
            </p:sp>
          </p:grpSp>
          <p:pic>
            <p:nvPicPr>
              <p:cNvPr id="251" name="Picture 250">
                <a:extLst>
                  <a:ext uri="{FF2B5EF4-FFF2-40B4-BE49-F238E27FC236}">
                    <a16:creationId xmlns:a16="http://schemas.microsoft.com/office/drawing/2014/main" id="{BD8A7A30-42F9-482B-97A2-543A70046D40}"/>
                  </a:ext>
                </a:extLst>
              </p:cNvPr>
              <p:cNvPicPr>
                <a:picLocks noChangeAspect="1"/>
              </p:cNvPicPr>
              <p:nvPr/>
            </p:nvPicPr>
            <p:blipFill rotWithShape="1">
              <a:blip r:embed="rId2"/>
              <a:srcRect l="22735" t="-2" r="1195" b="583"/>
              <a:stretch/>
            </p:blipFill>
            <p:spPr>
              <a:xfrm>
                <a:off x="7510751" y="2105387"/>
                <a:ext cx="1531917" cy="932338"/>
              </a:xfrm>
              <a:prstGeom prst="rect">
                <a:avLst/>
              </a:prstGeom>
              <a:ln>
                <a:solidFill>
                  <a:schemeClr val="accent5">
                    <a:lumMod val="50000"/>
                  </a:schemeClr>
                </a:solidFill>
              </a:ln>
            </p:spPr>
          </p:pic>
          <p:pic>
            <p:nvPicPr>
              <p:cNvPr id="252" name="Picture 2" descr="C:\Users\saeedeh\Downloads\term_seiz.PNG">
                <a:extLst>
                  <a:ext uri="{FF2B5EF4-FFF2-40B4-BE49-F238E27FC236}">
                    <a16:creationId xmlns:a16="http://schemas.microsoft.com/office/drawing/2014/main" id="{8BE5A38C-12C3-4FE8-B6BD-F6B4A6921E95}"/>
                  </a:ext>
                </a:extLst>
              </p:cNvPr>
              <p:cNvPicPr>
                <a:picLocks noChangeAspect="1" noChangeArrowheads="1"/>
              </p:cNvPicPr>
              <p:nvPr/>
            </p:nvPicPr>
            <p:blipFill rotWithShape="1">
              <a:blip r:embed="rId5"/>
              <a:srcRect l="63976" t="52370" r="12826" b="22644"/>
              <a:stretch/>
            </p:blipFill>
            <p:spPr bwMode="auto">
              <a:xfrm>
                <a:off x="7492971" y="1063111"/>
                <a:ext cx="1549697" cy="935401"/>
              </a:xfrm>
              <a:prstGeom prst="rect">
                <a:avLst/>
              </a:prstGeom>
              <a:solidFill>
                <a:srgbClr val="FFFFFF">
                  <a:shade val="85000"/>
                </a:srgbClr>
              </a:solidFill>
              <a:ln w="3175" cap="sq">
                <a:solidFill>
                  <a:schemeClr val="accent5">
                    <a:lumMod val="50000"/>
                  </a:schemeClr>
                </a:solidFill>
                <a:miter lim="800000"/>
              </a:ln>
              <a:effectLst/>
            </p:spPr>
          </p:pic>
          <p:sp>
            <p:nvSpPr>
              <p:cNvPr id="253" name="Rectangle 252">
                <a:extLst>
                  <a:ext uri="{FF2B5EF4-FFF2-40B4-BE49-F238E27FC236}">
                    <a16:creationId xmlns:a16="http://schemas.microsoft.com/office/drawing/2014/main" id="{B542EBDE-3325-4633-B00F-B3D3B9BFEF5E}"/>
                  </a:ext>
                </a:extLst>
              </p:cNvPr>
              <p:cNvSpPr/>
              <p:nvPr/>
            </p:nvSpPr>
            <p:spPr>
              <a:xfrm>
                <a:off x="8075457" y="1341529"/>
                <a:ext cx="38472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000" dirty="0">
                    <a:sym typeface="Wingdings" panose="05000000000000000000" pitchFamily="2" charset="2"/>
                  </a:rPr>
                  <a:t></a:t>
                </a:r>
                <a:endParaRPr lang="en-US" sz="2000" dirty="0"/>
              </a:p>
            </p:txBody>
          </p:sp>
          <p:sp>
            <p:nvSpPr>
              <p:cNvPr id="254" name="Rectangle 253">
                <a:extLst>
                  <a:ext uri="{FF2B5EF4-FFF2-40B4-BE49-F238E27FC236}">
                    <a16:creationId xmlns:a16="http://schemas.microsoft.com/office/drawing/2014/main" id="{978A0CCF-F058-4D8C-B377-F8AC33A56BD5}"/>
                  </a:ext>
                </a:extLst>
              </p:cNvPr>
              <p:cNvSpPr/>
              <p:nvPr/>
            </p:nvSpPr>
            <p:spPr>
              <a:xfrm>
                <a:off x="8082335" y="2351468"/>
                <a:ext cx="377846" cy="400110"/>
              </a:xfrm>
              <a:prstGeom prst="rect">
                <a:avLst/>
              </a:prstGeom>
              <a:solidFill>
                <a:srgbClr val="FF0000"/>
              </a:solidFill>
            </p:spPr>
            <p:style>
              <a:lnRef idx="2">
                <a:schemeClr val="accent6">
                  <a:shade val="50000"/>
                </a:schemeClr>
              </a:lnRef>
              <a:fillRef idx="1002">
                <a:schemeClr val="dk2"/>
              </a:fillRef>
              <a:effectRef idx="0">
                <a:schemeClr val="accent6"/>
              </a:effectRef>
              <a:fontRef idx="minor">
                <a:schemeClr val="lt1"/>
              </a:fontRef>
            </p:style>
            <p:txBody>
              <a:bodyPr wrap="square">
                <a:spAutoFit/>
              </a:bodyPr>
              <a:lstStyle/>
              <a:p>
                <a:r>
                  <a:rPr lang="en-US" sz="2000" dirty="0">
                    <a:sym typeface="Wingdings" panose="05000000000000000000" pitchFamily="2" charset="2"/>
                  </a:rPr>
                  <a:t> x</a:t>
                </a:r>
                <a:endParaRPr lang="en-US" sz="2000" dirty="0"/>
              </a:p>
            </p:txBody>
          </p:sp>
        </p:grpSp>
        <p:cxnSp>
          <p:nvCxnSpPr>
            <p:cNvPr id="233" name="Straight Arrow Connector 232">
              <a:extLst>
                <a:ext uri="{FF2B5EF4-FFF2-40B4-BE49-F238E27FC236}">
                  <a16:creationId xmlns:a16="http://schemas.microsoft.com/office/drawing/2014/main" id="{184A56A4-BC5A-4150-82B4-C579F40FBD89}"/>
                </a:ext>
              </a:extLst>
            </p:cNvPr>
            <p:cNvCxnSpPr>
              <a:cxnSpLocks/>
              <a:stCxn id="255" idx="2"/>
            </p:cNvCxnSpPr>
            <p:nvPr/>
          </p:nvCxnSpPr>
          <p:spPr>
            <a:xfrm flipH="1">
              <a:off x="8112336" y="3378513"/>
              <a:ext cx="6879" cy="77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Elbow Connector 37">
              <a:extLst>
                <a:ext uri="{FF2B5EF4-FFF2-40B4-BE49-F238E27FC236}">
                  <a16:creationId xmlns:a16="http://schemas.microsoft.com/office/drawing/2014/main" id="{288E15FD-7B8C-47A5-BD29-AEA8AEB5164B}"/>
                </a:ext>
              </a:extLst>
            </p:cNvPr>
            <p:cNvCxnSpPr>
              <a:cxnSpLocks/>
              <a:endCxn id="219" idx="2"/>
            </p:cNvCxnSpPr>
            <p:nvPr/>
          </p:nvCxnSpPr>
          <p:spPr>
            <a:xfrm rot="10800000" flipV="1">
              <a:off x="1991720" y="5571756"/>
              <a:ext cx="6161197" cy="1193854"/>
            </a:xfrm>
            <a:prstGeom prst="bentConnector4">
              <a:avLst>
                <a:gd name="adj1" fmla="val -103"/>
                <a:gd name="adj2" fmla="val 119148"/>
              </a:avLst>
            </a:prstGeom>
            <a:ln>
              <a:tailEnd type="triangle"/>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74DC3862-4A61-4F4A-92E6-9B772C824033}"/>
                </a:ext>
              </a:extLst>
            </p:cNvPr>
            <p:cNvSpPr txBox="1"/>
            <p:nvPr/>
          </p:nvSpPr>
          <p:spPr>
            <a:xfrm>
              <a:off x="6953300" y="6292602"/>
              <a:ext cx="957658" cy="707886"/>
            </a:xfrm>
            <a:prstGeom prst="rect">
              <a:avLst/>
            </a:prstGeom>
            <a:noFill/>
          </p:spPr>
          <p:txBody>
            <a:bodyPr wrap="square" rtlCol="0">
              <a:spAutoFit/>
            </a:bodyPr>
            <a:lstStyle/>
            <a:p>
              <a:pPr algn="r"/>
              <a:r>
                <a:rPr lang="en-US" sz="2000" dirty="0"/>
                <a:t>Update Models</a:t>
              </a:r>
            </a:p>
          </p:txBody>
        </p:sp>
        <p:cxnSp>
          <p:nvCxnSpPr>
            <p:cNvPr id="236" name="Straight Arrow Connector 235">
              <a:extLst>
                <a:ext uri="{FF2B5EF4-FFF2-40B4-BE49-F238E27FC236}">
                  <a16:creationId xmlns:a16="http://schemas.microsoft.com/office/drawing/2014/main" id="{6BF75C8C-96D5-4DA7-8D59-283815EB8ED7}"/>
                </a:ext>
              </a:extLst>
            </p:cNvPr>
            <p:cNvCxnSpPr>
              <a:cxnSpLocks/>
              <a:endCxn id="237" idx="2"/>
            </p:cNvCxnSpPr>
            <p:nvPr/>
          </p:nvCxnSpPr>
          <p:spPr>
            <a:xfrm flipH="1" flipV="1">
              <a:off x="5988249" y="3161664"/>
              <a:ext cx="9802" cy="383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7" name="Rounded Rectangle 5">
              <a:extLst>
                <a:ext uri="{FF2B5EF4-FFF2-40B4-BE49-F238E27FC236}">
                  <a16:creationId xmlns:a16="http://schemas.microsoft.com/office/drawing/2014/main" id="{78407F19-33B0-42C1-8363-7EC4D63F886E}"/>
                </a:ext>
              </a:extLst>
            </p:cNvPr>
            <p:cNvSpPr/>
            <p:nvPr/>
          </p:nvSpPr>
          <p:spPr>
            <a:xfrm>
              <a:off x="5131915" y="1484467"/>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0072899F-F47D-432C-9BFE-78F2DEF97823}"/>
                </a:ext>
              </a:extLst>
            </p:cNvPr>
            <p:cNvSpPr/>
            <p:nvPr/>
          </p:nvSpPr>
          <p:spPr>
            <a:xfrm>
              <a:off x="4351749" y="3360416"/>
              <a:ext cx="491340" cy="479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mc:AlternateContent xmlns:mc="http://schemas.openxmlformats.org/markup-compatibility/2006" xmlns:a14="http://schemas.microsoft.com/office/drawing/2010/main">
          <mc:Choice Requires="a14">
            <p:sp>
              <p:nvSpPr>
                <p:cNvPr id="239" name="Rectangle 238">
                  <a:extLst>
                    <a:ext uri="{FF2B5EF4-FFF2-40B4-BE49-F238E27FC236}">
                      <a16:creationId xmlns:a16="http://schemas.microsoft.com/office/drawing/2014/main" id="{9C395D91-0E37-4829-BEA6-FB8C42A79A4B}"/>
                    </a:ext>
                  </a:extLst>
                </p:cNvPr>
                <p:cNvSpPr/>
                <p:nvPr/>
              </p:nvSpPr>
              <p:spPr>
                <a:xfrm>
                  <a:off x="4309569" y="1898065"/>
                  <a:ext cx="88120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r>
                          <a:rPr lang="en-US" sz="2000" b="0" i="1" smtClean="0">
                            <a:latin typeface="Cambria Math" panose="02040503050406030204" pitchFamily="18" charset="0"/>
                          </a:rPr>
                          <m:t>𝑌</m:t>
                        </m:r>
                        <m:r>
                          <a:rPr lang="en-US" sz="2000" b="0" i="1" smtClean="0">
                            <a:latin typeface="Cambria Math" panose="02040503050406030204" pitchFamily="18" charset="0"/>
                          </a:rPr>
                          <m:t>)</m:t>
                        </m:r>
                      </m:oMath>
                    </m:oMathPara>
                  </a14:m>
                  <a:endParaRPr lang="en-US" sz="2000" dirty="0"/>
                </a:p>
              </p:txBody>
            </p:sp>
          </mc:Choice>
          <mc:Fallback xmlns="">
            <p:sp>
              <p:nvSpPr>
                <p:cNvPr id="239" name="Rectangle 238">
                  <a:extLst>
                    <a:ext uri="{FF2B5EF4-FFF2-40B4-BE49-F238E27FC236}">
                      <a16:creationId xmlns:a16="http://schemas.microsoft.com/office/drawing/2014/main" id="{9C395D91-0E37-4829-BEA6-FB8C42A79A4B}"/>
                    </a:ext>
                  </a:extLst>
                </p:cNvPr>
                <p:cNvSpPr>
                  <a:spLocks noRot="1" noChangeAspect="1" noMove="1" noResize="1" noEditPoints="1" noAdjustHandles="1" noChangeArrowheads="1" noChangeShapeType="1" noTextEdit="1"/>
                </p:cNvSpPr>
                <p:nvPr/>
              </p:nvSpPr>
              <p:spPr>
                <a:xfrm>
                  <a:off x="4309569" y="1898065"/>
                  <a:ext cx="881203" cy="400110"/>
                </a:xfrm>
                <a:prstGeom prst="rect">
                  <a:avLst/>
                </a:prstGeom>
                <a:blipFill>
                  <a:blip r:embed="rId6"/>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Rectangle 239">
                  <a:extLst>
                    <a:ext uri="{FF2B5EF4-FFF2-40B4-BE49-F238E27FC236}">
                      <a16:creationId xmlns:a16="http://schemas.microsoft.com/office/drawing/2014/main" id="{4B9F7441-3A17-4F06-A030-B828EA62DAB8}"/>
                    </a:ext>
                  </a:extLst>
                </p:cNvPr>
                <p:cNvSpPr/>
                <p:nvPr/>
              </p:nvSpPr>
              <p:spPr>
                <a:xfrm>
                  <a:off x="5055496" y="3785417"/>
                  <a:ext cx="5368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240" name="Rectangle 239">
                  <a:extLst>
                    <a:ext uri="{FF2B5EF4-FFF2-40B4-BE49-F238E27FC236}">
                      <a16:creationId xmlns:a16="http://schemas.microsoft.com/office/drawing/2014/main" id="{4B9F7441-3A17-4F06-A030-B828EA62DAB8}"/>
                    </a:ext>
                  </a:extLst>
                </p:cNvPr>
                <p:cNvSpPr>
                  <a:spLocks noRot="1" noChangeAspect="1" noMove="1" noResize="1" noEditPoints="1" noAdjustHandles="1" noChangeArrowheads="1" noChangeShapeType="1" noTextEdit="1"/>
                </p:cNvSpPr>
                <p:nvPr/>
              </p:nvSpPr>
              <p:spPr>
                <a:xfrm>
                  <a:off x="5055496" y="3785417"/>
                  <a:ext cx="53687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Rectangle 240">
                  <a:extLst>
                    <a:ext uri="{FF2B5EF4-FFF2-40B4-BE49-F238E27FC236}">
                      <a16:creationId xmlns:a16="http://schemas.microsoft.com/office/drawing/2014/main" id="{300C550D-7636-41D5-9A48-5469DCFC4A2A}"/>
                    </a:ext>
                  </a:extLst>
                </p:cNvPr>
                <p:cNvSpPr/>
                <p:nvPr/>
              </p:nvSpPr>
              <p:spPr>
                <a:xfrm>
                  <a:off x="3497411" y="3221626"/>
                  <a:ext cx="5462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𝑈</m:t>
                            </m:r>
                          </m:sub>
                        </m:sSub>
                      </m:oMath>
                    </m:oMathPara>
                  </a14:m>
                  <a:endParaRPr lang="en-US" sz="2000" dirty="0"/>
                </a:p>
              </p:txBody>
            </p:sp>
          </mc:Choice>
          <mc:Fallback xmlns="">
            <p:sp>
              <p:nvSpPr>
                <p:cNvPr id="241" name="Rectangle 240">
                  <a:extLst>
                    <a:ext uri="{FF2B5EF4-FFF2-40B4-BE49-F238E27FC236}">
                      <a16:creationId xmlns:a16="http://schemas.microsoft.com/office/drawing/2014/main" id="{300C550D-7636-41D5-9A48-5469DCFC4A2A}"/>
                    </a:ext>
                  </a:extLst>
                </p:cNvPr>
                <p:cNvSpPr>
                  <a:spLocks noRot="1" noChangeAspect="1" noMove="1" noResize="1" noEditPoints="1" noAdjustHandles="1" noChangeArrowheads="1" noChangeShapeType="1" noTextEdit="1"/>
                </p:cNvSpPr>
                <p:nvPr/>
              </p:nvSpPr>
              <p:spPr>
                <a:xfrm>
                  <a:off x="3497411" y="3221626"/>
                  <a:ext cx="546240" cy="400110"/>
                </a:xfrm>
                <a:prstGeom prst="rect">
                  <a:avLst/>
                </a:prstGeom>
                <a:blipFill>
                  <a:blip r:embed="rId8"/>
                  <a:stretch>
                    <a:fillRect b="-1538"/>
                  </a:stretch>
                </a:blipFill>
              </p:spPr>
              <p:txBody>
                <a:bodyPr/>
                <a:lstStyle/>
                <a:p>
                  <a:r>
                    <a:rPr lang="en-US">
                      <a:noFill/>
                    </a:rPr>
                    <a:t> </a:t>
                  </a:r>
                </a:p>
              </p:txBody>
            </p:sp>
          </mc:Fallback>
        </mc:AlternateContent>
        <p:cxnSp>
          <p:nvCxnSpPr>
            <p:cNvPr id="242" name="Connector: Elbow 241">
              <a:extLst>
                <a:ext uri="{FF2B5EF4-FFF2-40B4-BE49-F238E27FC236}">
                  <a16:creationId xmlns:a16="http://schemas.microsoft.com/office/drawing/2014/main" id="{6D637714-1455-4712-ABC8-284C0FABB9A7}"/>
                </a:ext>
              </a:extLst>
            </p:cNvPr>
            <p:cNvCxnSpPr>
              <a:stCxn id="261" idx="2"/>
              <a:endCxn id="238" idx="2"/>
            </p:cNvCxnSpPr>
            <p:nvPr/>
          </p:nvCxnSpPr>
          <p:spPr>
            <a:xfrm rot="16200000" flipH="1">
              <a:off x="3564896" y="2813130"/>
              <a:ext cx="417871" cy="11558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3" name="Connector: Elbow 242">
              <a:extLst>
                <a:ext uri="{FF2B5EF4-FFF2-40B4-BE49-F238E27FC236}">
                  <a16:creationId xmlns:a16="http://schemas.microsoft.com/office/drawing/2014/main" id="{D91EE873-247D-4CF7-A510-7B1793176E9D}"/>
                </a:ext>
              </a:extLst>
            </p:cNvPr>
            <p:cNvCxnSpPr>
              <a:cxnSpLocks/>
              <a:endCxn id="238" idx="6"/>
            </p:cNvCxnSpPr>
            <p:nvPr/>
          </p:nvCxnSpPr>
          <p:spPr>
            <a:xfrm rot="5400000" flipH="1" flipV="1">
              <a:off x="3873616" y="4015690"/>
              <a:ext cx="1385179" cy="553768"/>
            </a:xfrm>
            <a:prstGeom prst="bentConnector4">
              <a:avLst>
                <a:gd name="adj1" fmla="val 41352"/>
                <a:gd name="adj2" fmla="val 14128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4" name="Connector: Elbow 243">
              <a:extLst>
                <a:ext uri="{FF2B5EF4-FFF2-40B4-BE49-F238E27FC236}">
                  <a16:creationId xmlns:a16="http://schemas.microsoft.com/office/drawing/2014/main" id="{B704A482-AFAC-4186-838B-9329279A8561}"/>
                </a:ext>
              </a:extLst>
            </p:cNvPr>
            <p:cNvCxnSpPr>
              <a:stCxn id="238" idx="0"/>
              <a:endCxn id="237" idx="1"/>
            </p:cNvCxnSpPr>
            <p:nvPr/>
          </p:nvCxnSpPr>
          <p:spPr>
            <a:xfrm rot="5400000" flipH="1" flipV="1">
              <a:off x="4345992" y="2574493"/>
              <a:ext cx="1037350" cy="5344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Connector: Elbow 244">
              <a:extLst>
                <a:ext uri="{FF2B5EF4-FFF2-40B4-BE49-F238E27FC236}">
                  <a16:creationId xmlns:a16="http://schemas.microsoft.com/office/drawing/2014/main" id="{8408A439-0F1F-41B4-8F7E-3A6160AE2CDA}"/>
                </a:ext>
              </a:extLst>
            </p:cNvPr>
            <p:cNvCxnSpPr>
              <a:endCxn id="219" idx="0"/>
            </p:cNvCxnSpPr>
            <p:nvPr/>
          </p:nvCxnSpPr>
          <p:spPr>
            <a:xfrm rot="16200000" flipH="1">
              <a:off x="437053" y="3533747"/>
              <a:ext cx="1906302" cy="12030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6" name="Connector: Elbow 245">
              <a:extLst>
                <a:ext uri="{FF2B5EF4-FFF2-40B4-BE49-F238E27FC236}">
                  <a16:creationId xmlns:a16="http://schemas.microsoft.com/office/drawing/2014/main" id="{59E28B03-5E82-46E3-9D85-828F22863907}"/>
                </a:ext>
              </a:extLst>
            </p:cNvPr>
            <p:cNvCxnSpPr>
              <a:endCxn id="238" idx="4"/>
            </p:cNvCxnSpPr>
            <p:nvPr/>
          </p:nvCxnSpPr>
          <p:spPr>
            <a:xfrm flipV="1">
              <a:off x="1369184" y="3839552"/>
              <a:ext cx="3228235" cy="2935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7" name="Rectangle 246">
                  <a:extLst>
                    <a:ext uri="{FF2B5EF4-FFF2-40B4-BE49-F238E27FC236}">
                      <a16:creationId xmlns:a16="http://schemas.microsoft.com/office/drawing/2014/main" id="{6418AF0B-1113-41BC-B0F6-27E50B674E92}"/>
                    </a:ext>
                  </a:extLst>
                </p:cNvPr>
                <p:cNvSpPr/>
                <p:nvPr/>
              </p:nvSpPr>
              <p:spPr>
                <a:xfrm>
                  <a:off x="464581" y="3202526"/>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247" name="Rectangle 246">
                  <a:extLst>
                    <a:ext uri="{FF2B5EF4-FFF2-40B4-BE49-F238E27FC236}">
                      <a16:creationId xmlns:a16="http://schemas.microsoft.com/office/drawing/2014/main" id="{6418AF0B-1113-41BC-B0F6-27E50B674E92}"/>
                    </a:ext>
                  </a:extLst>
                </p:cNvPr>
                <p:cNvSpPr>
                  <a:spLocks noRot="1" noChangeAspect="1" noMove="1" noResize="1" noEditPoints="1" noAdjustHandles="1" noChangeArrowheads="1" noChangeShapeType="1" noTextEdit="1"/>
                </p:cNvSpPr>
                <p:nvPr/>
              </p:nvSpPr>
              <p:spPr>
                <a:xfrm>
                  <a:off x="464581" y="3202526"/>
                  <a:ext cx="402546"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 name="Rectangle 247">
                  <a:extLst>
                    <a:ext uri="{FF2B5EF4-FFF2-40B4-BE49-F238E27FC236}">
                      <a16:creationId xmlns:a16="http://schemas.microsoft.com/office/drawing/2014/main" id="{A5EC2EEC-5899-4CA8-8E14-7BBA5B008B01}"/>
                    </a:ext>
                  </a:extLst>
                </p:cNvPr>
                <p:cNvSpPr/>
                <p:nvPr/>
              </p:nvSpPr>
              <p:spPr>
                <a:xfrm>
                  <a:off x="2012440" y="4648034"/>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248" name="Rectangle 247">
                  <a:extLst>
                    <a:ext uri="{FF2B5EF4-FFF2-40B4-BE49-F238E27FC236}">
                      <a16:creationId xmlns:a16="http://schemas.microsoft.com/office/drawing/2014/main" id="{A5EC2EEC-5899-4CA8-8E14-7BBA5B008B01}"/>
                    </a:ext>
                  </a:extLst>
                </p:cNvPr>
                <p:cNvSpPr>
                  <a:spLocks noRot="1" noChangeAspect="1" noMove="1" noResize="1" noEditPoints="1" noAdjustHandles="1" noChangeArrowheads="1" noChangeShapeType="1" noTextEdit="1"/>
                </p:cNvSpPr>
                <p:nvPr/>
              </p:nvSpPr>
              <p:spPr>
                <a:xfrm>
                  <a:off x="2012440" y="4648034"/>
                  <a:ext cx="402546" cy="40011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9" name="Rectangle 248">
                  <a:extLst>
                    <a:ext uri="{FF2B5EF4-FFF2-40B4-BE49-F238E27FC236}">
                      <a16:creationId xmlns:a16="http://schemas.microsoft.com/office/drawing/2014/main" id="{5B52007D-BD22-4D37-9812-D6899EE5B0A7}"/>
                    </a:ext>
                  </a:extLst>
                </p:cNvPr>
                <p:cNvSpPr/>
                <p:nvPr/>
              </p:nvSpPr>
              <p:spPr>
                <a:xfrm>
                  <a:off x="3981845" y="3791379"/>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249" name="Rectangle 248">
                  <a:extLst>
                    <a:ext uri="{FF2B5EF4-FFF2-40B4-BE49-F238E27FC236}">
                      <a16:creationId xmlns:a16="http://schemas.microsoft.com/office/drawing/2014/main" id="{5B52007D-BD22-4D37-9812-D6899EE5B0A7}"/>
                    </a:ext>
                  </a:extLst>
                </p:cNvPr>
                <p:cNvSpPr>
                  <a:spLocks noRot="1" noChangeAspect="1" noMove="1" noResize="1" noEditPoints="1" noAdjustHandles="1" noChangeArrowheads="1" noChangeShapeType="1" noTextEdit="1"/>
                </p:cNvSpPr>
                <p:nvPr/>
              </p:nvSpPr>
              <p:spPr>
                <a:xfrm>
                  <a:off x="3981845" y="3791379"/>
                  <a:ext cx="402546" cy="400110"/>
                </a:xfrm>
                <a:prstGeom prst="rect">
                  <a:avLst/>
                </a:prstGeom>
                <a:blipFill>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2942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Supervised Learning Using Auxiliary-classifier GAN</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5"/>
                <a:ext cx="8686800" cy="57255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An alternative approach to supervised conditional generation is to only supply the training samples x to the discriminator, and ask the discriminator to additionally recover annotations.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 particular, the discriminator </a:t>
                </a: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smtClean="0">
                            <a:solidFill>
                              <a:srgbClr val="000000"/>
                            </a:solidFill>
                            <a:latin typeface="Cambria Math" panose="02040503050406030204" pitchFamily="18" charset="0"/>
                            <a:cs typeface="Arial" charset="0"/>
                          </a:rPr>
                          <m:t>𝒂</m:t>
                        </m:r>
                      </m:sub>
                    </m:sSub>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𝒙</m:t>
                        </m:r>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cs typeface="Arial" charset="0"/>
                      </a:rPr>
                      <m:t> </m:t>
                    </m:r>
                  </m:oMath>
                </a14:m>
                <a:r>
                  <a:rPr lang="en-US" sz="1800" b="1" dirty="0">
                    <a:solidFill>
                      <a:srgbClr val="000000"/>
                    </a:solidFill>
                    <a:cs typeface="Arial" charset="0"/>
                  </a:rPr>
                  <a:t>produces two outputs:</a:t>
                </a:r>
              </a:p>
              <a:p>
                <a:pPr marL="1203325" lvl="2" indent="-285750" algn="just" defTabSz="914400" fontAlgn="base">
                  <a:spcBef>
                    <a:spcPct val="0"/>
                  </a:spcBef>
                  <a:spcAft>
                    <a:spcPts val="1200"/>
                  </a:spcAft>
                  <a:buFont typeface="Wingdings" panose="05000000000000000000" pitchFamily="2" charset="2"/>
                  <a:buChar char="Ø"/>
                </a:pP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𝒓𝒇</m:t>
                        </m:r>
                        <m:r>
                          <a:rPr lang="en-US" sz="1800" b="1" i="1" smtClean="0">
                            <a:solidFill>
                              <a:srgbClr val="000000"/>
                            </a:solidFill>
                            <a:latin typeface="Cambria Math" panose="02040503050406030204" pitchFamily="18" charset="0"/>
                            <a:cs typeface="Arial" charset="0"/>
                          </a:rPr>
                          <m:t>)</m:t>
                        </m:r>
                      </m:sub>
                    </m:sSub>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𝒙</m:t>
                        </m:r>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ea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ea typeface="Cambria Math" panose="02040503050406030204" pitchFamily="18" charset="0"/>
                        <a:cs typeface="Arial" charset="0"/>
                      </a:rPr>
                      <m:t> </m:t>
                    </m:r>
                  </m:oMath>
                </a14:m>
                <a:r>
                  <a:rPr lang="en-US" sz="1800" b="1" dirty="0">
                    <a:solidFill>
                      <a:srgbClr val="000000"/>
                    </a:solidFill>
                    <a:cs typeface="Arial" charset="0"/>
                  </a:rPr>
                  <a:t>: the probability of x being real or fake, </a:t>
                </a:r>
              </a:p>
              <a:p>
                <a:pPr marL="1203325" lvl="2" indent="-285750" algn="just" defTabSz="914400" fontAlgn="base">
                  <a:spcBef>
                    <a:spcPct val="0"/>
                  </a:spcBef>
                  <a:spcAft>
                    <a:spcPts val="1200"/>
                  </a:spcAft>
                  <a:buFont typeface="Wingdings" panose="05000000000000000000" pitchFamily="2" charset="2"/>
                  <a:buChar char="Ø"/>
                </a:pPr>
                <a14:m>
                  <m:oMath xmlns:m="http://schemas.openxmlformats.org/officeDocument/2006/math">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sub>
                    </m:sSub>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𝒙</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𝒚</m:t>
                        </m:r>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a:solidFill>
                                  <a:srgbClr val="000000"/>
                                </a:solidFill>
                                <a:latin typeface="Cambria Math" panose="02040503050406030204" pitchFamily="18" charset="0"/>
                                <a:ea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ea typeface="Cambria Math" panose="02040503050406030204" pitchFamily="18" charset="0"/>
                        <a:cs typeface="Arial" charset="0"/>
                      </a:rPr>
                      <m:t> </m:t>
                    </m:r>
                  </m:oMath>
                </a14:m>
                <a:r>
                  <a:rPr lang="en-US" sz="1800" b="1" dirty="0">
                    <a:solidFill>
                      <a:srgbClr val="000000"/>
                    </a:solidFill>
                    <a:cs typeface="Arial" charset="0"/>
                  </a:rPr>
                  <a:t>: the estimated conditional probability of y given x.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Define the attribute loss function as</a:t>
                </a:r>
                <a:endParaRPr lang="en-US" sz="1800" b="1" i="1" dirty="0">
                  <a:solidFill>
                    <a:srgbClr val="000000"/>
                  </a:solidFill>
                  <a:latin typeface="Cambria Math" panose="02040503050406030204" pitchFamily="18" charset="0"/>
                  <a:cs typeface="Arial" charset="0"/>
                </a:endParaRPr>
              </a:p>
              <a:p>
                <a:pPr marL="0" lvl="1"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b>
                        <m:sup>
                          <m:r>
                            <a:rPr lang="en-US" sz="1800" b="1" i="1" smtClean="0">
                              <a:solidFill>
                                <a:srgbClr val="000000"/>
                              </a:solidFill>
                              <a:latin typeface="Cambria Math" panose="02040503050406030204" pitchFamily="18" charset="0"/>
                              <a:cs typeface="Arial" charset="0"/>
                            </a:rPr>
                            <m:t>𝒂</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smtClean="0">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smtClean="0">
                                  <a:solidFill>
                                    <a:srgbClr val="000000"/>
                                  </a:solidFill>
                                  <a:latin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cs typeface="Arial" charset="0"/>
                        </a:rPr>
                        <m:t>=</m:t>
                      </m:r>
                      <m:f>
                        <m:fPr>
                          <m:ctrlPr>
                            <a:rPr lang="en-US" sz="1800" b="1" i="1">
                              <a:solidFill>
                                <a:srgbClr val="000000"/>
                              </a:solidFill>
                              <a:latin typeface="Cambria Math" panose="02040503050406030204" pitchFamily="18" charset="0"/>
                              <a:cs typeface="Arial" charset="0"/>
                            </a:rPr>
                          </m:ctrlPr>
                        </m:fPr>
                        <m:num>
                          <m:r>
                            <a:rPr lang="en-US" sz="1800" b="1" i="1">
                              <a:solidFill>
                                <a:srgbClr val="000000"/>
                              </a:solidFill>
                              <a:latin typeface="Cambria Math" panose="02040503050406030204" pitchFamily="18" charset="0"/>
                              <a:cs typeface="Arial" charset="0"/>
                            </a:rPr>
                            <m:t>𝟏</m:t>
                          </m:r>
                        </m:num>
                        <m:den>
                          <m:r>
                            <a:rPr lang="en-US" sz="1800" b="1" i="1">
                              <a:solidFill>
                                <a:srgbClr val="000000"/>
                              </a:solidFill>
                              <a:latin typeface="Cambria Math" panose="02040503050406030204" pitchFamily="18" charset="0"/>
                              <a:cs typeface="Arial" charset="0"/>
                            </a:rPr>
                            <m:t>𝒏</m:t>
                          </m:r>
                        </m:den>
                      </m:f>
                      <m:d>
                        <m:dPr>
                          <m:ctrlPr>
                            <a:rPr lang="en-US" sz="1800" b="1" i="1">
                              <a:solidFill>
                                <a:srgbClr val="000000"/>
                              </a:solidFill>
                              <a:latin typeface="Cambria Math" panose="02040503050406030204" pitchFamily="18" charset="0"/>
                              <a:cs typeface="Arial" charset="0"/>
                            </a:rPr>
                          </m:ctrlPr>
                        </m:dPr>
                        <m:e>
                          <m:nary>
                            <m:naryPr>
                              <m:chr m:val="∑"/>
                              <m:ctrlPr>
                                <a:rPr lang="en-US" sz="1800" b="1" i="1">
                                  <a:solidFill>
                                    <a:srgbClr val="000000"/>
                                  </a:solidFill>
                                  <a:latin typeface="Cambria Math" panose="02040503050406030204" pitchFamily="18" charset="0"/>
                                  <a:cs typeface="Arial" charset="0"/>
                                </a:rPr>
                              </m:ctrlPr>
                            </m:naryPr>
                            <m:sub>
                              <m:r>
                                <m:rPr>
                                  <m:brk m:alnAt="23"/>
                                </m:rPr>
                                <a:rPr lang="en-US" sz="1800" b="1" i="1">
                                  <a:solidFill>
                                    <a:srgbClr val="000000"/>
                                  </a:solidFill>
                                  <a:latin typeface="Cambria Math" panose="02040503050406030204" pitchFamily="18" charset="0"/>
                                  <a:cs typeface="Arial" charset="0"/>
                                </a:rPr>
                                <m:t>𝒊</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𝟏</m:t>
                              </m:r>
                            </m:sub>
                            <m:sup>
                              <m:r>
                                <a:rPr lang="en-US" sz="1800" b="1" i="1">
                                  <a:solidFill>
                                    <a:srgbClr val="000000"/>
                                  </a:solidFill>
                                  <a:latin typeface="Cambria Math" panose="02040503050406030204" pitchFamily="18" charset="0"/>
                                  <a:cs typeface="Arial" charset="0"/>
                                </a:rPr>
                                <m:t>𝒏</m:t>
                              </m:r>
                            </m:sup>
                            <m:e>
                              <m:func>
                                <m:funcPr>
                                  <m:ctrlPr>
                                    <a:rPr lang="en-US" sz="1800" b="1" i="1">
                                      <a:solidFill>
                                        <a:srgbClr val="000000"/>
                                      </a:solidFill>
                                      <a:latin typeface="Cambria Math" panose="02040503050406030204" pitchFamily="18" charset="0"/>
                                      <a:cs typeface="Arial" charset="0"/>
                                    </a:rPr>
                                  </m:ctrlPr>
                                </m:funcPr>
                                <m:fName>
                                  <m:r>
                                    <m:rPr>
                                      <m:sty m:val="p"/>
                                    </m:rPr>
                                    <a:rPr lang="en-US" sz="1800">
                                      <a:solidFill>
                                        <a:srgbClr val="000000"/>
                                      </a:solidFill>
                                      <a:latin typeface="Cambria Math" panose="02040503050406030204" pitchFamily="18" charset="0"/>
                                      <a:cs typeface="Arial" charset="0"/>
                                    </a:rPr>
                                    <m:t>log</m:t>
                                  </m:r>
                                </m:fName>
                                <m:e>
                                  <m:d>
                                    <m:dPr>
                                      <m:ctrlPr>
                                        <a:rPr lang="en-US" sz="1800"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smtClean="0">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sub>
                                      </m:sSub>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𝒙</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𝒚</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b>
                                          </m:sSub>
                                        </m:e>
                                      </m:d>
                                    </m:e>
                                  </m:d>
                                  <m:r>
                                    <a:rPr lang="en-US" sz="1800" i="1">
                                      <a:solidFill>
                                        <a:srgbClr val="000000"/>
                                      </a:solidFill>
                                      <a:latin typeface="Cambria Math" panose="02040503050406030204" pitchFamily="18" charset="0"/>
                                      <a:cs typeface="Arial" charset="0"/>
                                    </a:rPr>
                                    <m:t>+</m:t>
                                  </m:r>
                                  <m:func>
                                    <m:funcPr>
                                      <m:ctrlPr>
                                        <a:rPr lang="en-US" sz="1800" i="1">
                                          <a:solidFill>
                                            <a:srgbClr val="000000"/>
                                          </a:solidFill>
                                          <a:latin typeface="Cambria Math" panose="02040503050406030204" pitchFamily="18" charset="0"/>
                                          <a:cs typeface="Arial" charset="0"/>
                                        </a:rPr>
                                      </m:ctrlPr>
                                    </m:funcPr>
                                    <m:fName>
                                      <m:r>
                                        <m:rPr>
                                          <m:sty m:val="p"/>
                                        </m:rPr>
                                        <a:rPr lang="en-US" sz="1800">
                                          <a:solidFill>
                                            <a:srgbClr val="000000"/>
                                          </a:solidFill>
                                          <a:latin typeface="Cambria Math" panose="02040503050406030204" pitchFamily="18" charset="0"/>
                                          <a:cs typeface="Arial" charset="0"/>
                                        </a:rPr>
                                        <m:t>log</m:t>
                                      </m:r>
                                    </m:fName>
                                    <m:e>
                                      <m:d>
                                        <m:dPr>
                                          <m:ctrlPr>
                                            <a:rPr lang="en-US" sz="1800"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smtClean="0">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sub>
                                          </m:sSub>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smtClean="0">
                                                      <a:solidFill>
                                                        <a:srgbClr val="000000"/>
                                                      </a:solidFill>
                                                      <a:latin typeface="Cambria Math" panose="02040503050406030204" pitchFamily="18" charset="0"/>
                                                      <a:cs typeface="Arial" charset="0"/>
                                                    </a:rPr>
                                                    <m:t>𝒂</m:t>
                                                  </m:r>
                                                </m:sub>
                                              </m:sSub>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𝒛</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𝒚</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𝜽</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𝒚</m:t>
                                                  </m:r>
                                                </m:e>
                                                <m:sub>
                                                  <m:r>
                                                    <a:rPr lang="en-US" sz="1800" b="1" i="1">
                                                      <a:solidFill>
                                                        <a:srgbClr val="000000"/>
                                                      </a:solidFill>
                                                      <a:latin typeface="Cambria Math" panose="02040503050406030204" pitchFamily="18" charset="0"/>
                                                      <a:cs typeface="Arial" charset="0"/>
                                                    </a:rPr>
                                                    <m:t>𝒊</m:t>
                                                  </m:r>
                                                </m:sub>
                                              </m:sSub>
                                              <m:r>
                                                <a:rPr lang="en-US" sz="1800" b="1" i="1">
                                                  <a:solidFill>
                                                    <a:srgbClr val="000000"/>
                                                  </a:solidFill>
                                                  <a:latin typeface="Cambria Math" panose="02040503050406030204" pitchFamily="18" charset="0"/>
                                                  <a:cs typeface="Arial" charset="0"/>
                                                </a:rPr>
                                                <m:t>;</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ea typeface="Cambria Math" panose="02040503050406030204" pitchFamily="18" charset="0"/>
                                                      <a:cs typeface="Arial" charset="0"/>
                                                    </a:rPr>
                                                    <m:t>𝝓</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b>
                                              </m:sSub>
                                            </m:e>
                                          </m:d>
                                        </m:e>
                                      </m:d>
                                    </m:e>
                                  </m:func>
                                </m:e>
                              </m:func>
                            </m:e>
                          </m:nary>
                        </m:e>
                      </m:d>
                    </m:oMath>
                  </m:oMathPara>
                </a14:m>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loss function for the discriminator is given by</a:t>
                </a:r>
              </a:p>
              <a:p>
                <a:pPr marL="0" lvl="1"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𝒅</m:t>
                          </m:r>
                        </m:sub>
                        <m:sup>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smtClean="0">
                                  <a:solidFill>
                                    <a:srgbClr val="000000"/>
                                  </a:solidFill>
                                  <a:latin typeface="Cambria Math" panose="02040503050406030204" pitchFamily="18" charset="0"/>
                                  <a:cs typeface="Arial" charset="0"/>
                                </a:rPr>
                                <m:t>𝒂</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smtClean="0">
                                  <a:solidFill>
                                    <a:srgbClr val="000000"/>
                                  </a:solidFill>
                                  <a:latin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cs typeface="Arial" charset="0"/>
                        </a:rPr>
                        <m:t>=</m:t>
                      </m:r>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a:solidFill>
                                <a:srgbClr val="000000"/>
                              </a:solidFill>
                              <a:latin typeface="Cambria Math" panose="02040503050406030204" pitchFamily="18" charset="0"/>
                              <a:ea typeface="Cambria Math" panose="02040503050406030204" pitchFamily="18" charset="0"/>
                              <a:cs typeface="Arial" charset="0"/>
                            </a:rPr>
                            <m:t>𝒅</m:t>
                          </m:r>
                        </m:sub>
                        <m:sup>
                          <m:r>
                            <a:rPr lang="en-US" sz="1800" b="1" i="1" smtClean="0">
                              <a:solidFill>
                                <a:srgbClr val="000000"/>
                              </a:solidFill>
                              <a:latin typeface="Cambria Math" panose="02040503050406030204" pitchFamily="18" charset="0"/>
                              <a:ea typeface="Cambria Math" panose="02040503050406030204" pitchFamily="18" charset="0"/>
                              <a:cs typeface="Arial" charset="0"/>
                            </a:rPr>
                            <m:t>𝒖</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r>
                                <a:rPr lang="en-US" sz="1800" b="1" i="1" smtClean="0">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𝒓𝒇</m:t>
                              </m:r>
                              <m:r>
                                <a:rPr lang="en-US" sz="1800" b="1" i="1" smtClean="0">
                                  <a:solidFill>
                                    <a:srgbClr val="000000"/>
                                  </a:solidFill>
                                  <a:latin typeface="Cambria Math" panose="02040503050406030204" pitchFamily="18" charset="0"/>
                                  <a:cs typeface="Arial" charset="0"/>
                                </a:rPr>
                                <m:t>)</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𝒂</m:t>
                              </m:r>
                            </m:sub>
                          </m:sSub>
                        </m:e>
                      </m:d>
                      <m:r>
                        <a:rPr lang="en-US" sz="1800" b="1" i="1" smtClean="0">
                          <a:solidFill>
                            <a:srgbClr val="000000"/>
                          </a:solidFill>
                          <a:latin typeface="Cambria Math" panose="02040503050406030204" pitchFamily="18" charset="0"/>
                          <a:cs typeface="Arial" charset="0"/>
                        </a:rPr>
                        <m:t>+</m:t>
                      </m:r>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b>
                        <m:sup>
                          <m:r>
                            <a:rPr lang="en-US" sz="1800" b="1" i="1" smtClean="0">
                              <a:solidFill>
                                <a:srgbClr val="000000"/>
                              </a:solidFill>
                              <a:latin typeface="Cambria Math" panose="02040503050406030204" pitchFamily="18" charset="0"/>
                              <a:ea typeface="Cambria Math" panose="02040503050406030204" pitchFamily="18" charset="0"/>
                              <a:cs typeface="Arial" charset="0"/>
                            </a:rPr>
                            <m:t>𝒂</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r>
                                <a:rPr lang="en-US" sz="1800" b="1" i="1" smtClean="0">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𝒂</m:t>
                              </m:r>
                            </m:sub>
                          </m:sSub>
                        </m:e>
                      </m:d>
                    </m:oMath>
                  </m:oMathPara>
                </a14:m>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loss function for the generator is given by</a:t>
                </a:r>
              </a:p>
              <a:p>
                <a:pPr marL="0" lvl="1" indent="0" algn="just" defTabSz="914400" fontAlgn="base">
                  <a:spcBef>
                    <a:spcPct val="0"/>
                  </a:spcBef>
                  <a:spcAft>
                    <a:spcPts val="1200"/>
                  </a:spcAft>
                </a:pPr>
                <a14:m>
                  <m:oMathPara xmlns:m="http://schemas.openxmlformats.org/officeDocument/2006/math">
                    <m:oMathParaPr>
                      <m:jc m:val="centerGroup"/>
                    </m:oMathParaPr>
                    <m:oMath xmlns:m="http://schemas.openxmlformats.org/officeDocument/2006/math">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𝒈</m:t>
                          </m:r>
                        </m:sub>
                        <m:sup>
                          <m:r>
                            <a:rPr lang="en-US" sz="1800" b="1" i="1">
                              <a:solidFill>
                                <a:srgbClr val="000000"/>
                              </a:solidFill>
                              <a:latin typeface="Cambria Math" panose="02040503050406030204" pitchFamily="18" charset="0"/>
                              <a:ea typeface="Cambria Math" panose="02040503050406030204" pitchFamily="18" charset="0"/>
                              <a:cs typeface="Arial" charset="0"/>
                            </a:rPr>
                            <m:t>𝒂</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cs typeface="Arial" charset="0"/>
                        </a:rPr>
                        <m:t>=</m:t>
                      </m:r>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smtClean="0">
                              <a:solidFill>
                                <a:srgbClr val="000000"/>
                              </a:solidFill>
                              <a:latin typeface="Cambria Math" panose="02040503050406030204" pitchFamily="18" charset="0"/>
                              <a:ea typeface="Cambria Math" panose="02040503050406030204" pitchFamily="18" charset="0"/>
                              <a:cs typeface="Arial" charset="0"/>
                            </a:rPr>
                            <m:t>𝒈</m:t>
                          </m:r>
                        </m:sub>
                        <m:sup>
                          <m:r>
                            <a:rPr lang="en-US" sz="1800" b="1" i="1">
                              <a:solidFill>
                                <a:srgbClr val="000000"/>
                              </a:solidFill>
                              <a:latin typeface="Cambria Math" panose="02040503050406030204" pitchFamily="18" charset="0"/>
                              <a:ea typeface="Cambria Math" panose="02040503050406030204" pitchFamily="18" charset="0"/>
                              <a:cs typeface="Arial" charset="0"/>
                            </a:rPr>
                            <m:t>𝒖</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𝒓𝒇</m:t>
                              </m:r>
                              <m:r>
                                <a:rPr lang="en-US" sz="1800" b="1" i="1">
                                  <a:solidFill>
                                    <a:srgbClr val="000000"/>
                                  </a:solidFill>
                                  <a:latin typeface="Cambria Math" panose="02040503050406030204" pitchFamily="18" charset="0"/>
                                  <a:cs typeface="Arial" charset="0"/>
                                </a:rPr>
                                <m:t>)</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𝒂</m:t>
                              </m:r>
                            </m:sub>
                          </m:sSub>
                        </m:e>
                      </m:d>
                      <m:r>
                        <a:rPr lang="en-US" sz="1800" b="1" i="1">
                          <a:solidFill>
                            <a:srgbClr val="000000"/>
                          </a:solidFill>
                          <a:latin typeface="Cambria Math" panose="02040503050406030204" pitchFamily="18" charset="0"/>
                          <a:cs typeface="Arial" charset="0"/>
                        </a:rPr>
                        <m:t>+</m:t>
                      </m:r>
                      <m:sSubSup>
                        <m:sSubSupPr>
                          <m:ctrlPr>
                            <a:rPr lang="en-US" sz="1800" b="1" i="1">
                              <a:solidFill>
                                <a:srgbClr val="000000"/>
                              </a:solidFill>
                              <a:latin typeface="Cambria Math" panose="02040503050406030204" pitchFamily="18" charset="0"/>
                              <a:cs typeface="Arial" charset="0"/>
                            </a:rPr>
                          </m:ctrlPr>
                        </m:sSubSupPr>
                        <m:e>
                          <m:r>
                            <a:rPr lang="en-US" sz="1800" b="1" i="1">
                              <a:solidFill>
                                <a:srgbClr val="000000"/>
                              </a:solidFill>
                              <a:latin typeface="Cambria Math" panose="02040503050406030204" pitchFamily="18" charset="0"/>
                              <a:ea typeface="Cambria Math" panose="02040503050406030204" pitchFamily="18" charset="0"/>
                              <a:cs typeface="Arial" charset="0"/>
                            </a:rPr>
                            <m:t>ℒ</m:t>
                          </m:r>
                        </m:e>
                        <m:sub>
                          <m:r>
                            <a:rPr lang="en-US" sz="1800" b="1" i="1">
                              <a:solidFill>
                                <a:srgbClr val="000000"/>
                              </a:solidFill>
                              <a:latin typeface="Cambria Math" panose="02040503050406030204" pitchFamily="18" charset="0"/>
                              <a:ea typeface="Cambria Math" panose="02040503050406030204" pitchFamily="18" charset="0"/>
                              <a:cs typeface="Arial" charset="0"/>
                            </a:rPr>
                            <m:t>𝒂</m:t>
                          </m:r>
                        </m:sub>
                        <m:sup>
                          <m:r>
                            <a:rPr lang="en-US" sz="1800" b="1" i="1">
                              <a:solidFill>
                                <a:srgbClr val="000000"/>
                              </a:solidFill>
                              <a:latin typeface="Cambria Math" panose="02040503050406030204" pitchFamily="18" charset="0"/>
                              <a:ea typeface="Cambria Math" panose="02040503050406030204" pitchFamily="18" charset="0"/>
                              <a:cs typeface="Arial" charset="0"/>
                            </a:rPr>
                            <m:t>𝒂</m:t>
                          </m:r>
                        </m:sup>
                      </m:sSubSup>
                      <m:d>
                        <m:dPr>
                          <m:ctrlPr>
                            <a:rPr lang="en-US" sz="1800" b="1" i="1">
                              <a:solidFill>
                                <a:srgbClr val="000000"/>
                              </a:solidFill>
                              <a:latin typeface="Cambria Math" panose="02040503050406030204" pitchFamily="18" charset="0"/>
                              <a:cs typeface="Arial" charset="0"/>
                            </a:rPr>
                          </m:ctrlPr>
                        </m:dPr>
                        <m:e>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𝑫</m:t>
                              </m:r>
                            </m:e>
                            <m:sub>
                              <m:r>
                                <a:rPr lang="en-US" sz="1800" b="1" i="1">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r>
                                <a:rPr lang="en-US" sz="1800" b="1" i="1">
                                  <a:solidFill>
                                    <a:srgbClr val="000000"/>
                                  </a:solidFill>
                                  <a:latin typeface="Cambria Math" panose="02040503050406030204" pitchFamily="18" charset="0"/>
                                  <a:cs typeface="Arial" charset="0"/>
                                </a:rPr>
                                <m:t>𝒂</m:t>
                              </m:r>
                              <m:r>
                                <a:rPr lang="en-US" sz="1800" b="1" i="1">
                                  <a:solidFill>
                                    <a:srgbClr val="000000"/>
                                  </a:solidFill>
                                  <a:latin typeface="Cambria Math" panose="02040503050406030204" pitchFamily="18" charset="0"/>
                                  <a:cs typeface="Arial" charset="0"/>
                                </a:rPr>
                                <m:t>)</m:t>
                              </m:r>
                            </m:sub>
                          </m:sSub>
                          <m:r>
                            <a:rPr lang="en-US" sz="1800" b="1" i="1">
                              <a:solidFill>
                                <a:srgbClr val="000000"/>
                              </a:solidFill>
                              <a:latin typeface="Cambria Math" panose="02040503050406030204" pitchFamily="18" charset="0"/>
                              <a:cs typeface="Arial" charset="0"/>
                            </a:rPr>
                            <m:t>, </m:t>
                          </m:r>
                          <m:sSub>
                            <m:sSubPr>
                              <m:ctrlPr>
                                <a:rPr lang="en-US" sz="1800" b="1" i="1">
                                  <a:solidFill>
                                    <a:srgbClr val="000000"/>
                                  </a:solidFill>
                                  <a:latin typeface="Cambria Math" panose="02040503050406030204" pitchFamily="18" charset="0"/>
                                  <a:cs typeface="Arial" charset="0"/>
                                </a:rPr>
                              </m:ctrlPr>
                            </m:sSubPr>
                            <m:e>
                              <m:r>
                                <a:rPr lang="en-US" sz="1800" b="1" i="1">
                                  <a:solidFill>
                                    <a:srgbClr val="000000"/>
                                  </a:solidFill>
                                  <a:latin typeface="Cambria Math" panose="02040503050406030204" pitchFamily="18" charset="0"/>
                                  <a:cs typeface="Arial" charset="0"/>
                                </a:rPr>
                                <m:t>𝑮</m:t>
                              </m:r>
                            </m:e>
                            <m:sub>
                              <m:r>
                                <a:rPr lang="en-US" sz="1800" b="1" i="1">
                                  <a:solidFill>
                                    <a:srgbClr val="000000"/>
                                  </a:solidFill>
                                  <a:latin typeface="Cambria Math" panose="02040503050406030204" pitchFamily="18" charset="0"/>
                                  <a:cs typeface="Arial" charset="0"/>
                                </a:rPr>
                                <m:t>𝒂</m:t>
                              </m:r>
                            </m:sub>
                          </m:sSub>
                        </m:e>
                      </m:d>
                    </m:oMath>
                  </m:oMathPara>
                </a14:m>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mc:Choice>
        <mc:Fallback xmlns="">
          <p:sp>
            <p:nvSpPr>
              <p:cNvPr id="6" name="Rectangle 3">
                <a:extLst>
                  <a:ext uri="{FF2B5EF4-FFF2-40B4-BE49-F238E27FC236}">
                    <a16:creationId xmlns:a16="http://schemas.microsoft.com/office/drawing/2014/main" id="{E669543B-1007-43C1-A638-8E617239B922}"/>
                  </a:ext>
                </a:extLst>
              </p:cNvPr>
              <p:cNvSpPr txBox="1">
                <a:spLocks noRot="1" noChangeAspect="1" noMove="1" noResize="1" noEditPoints="1" noAdjustHandles="1" noChangeArrowheads="1" noChangeShapeType="1" noTextEdit="1"/>
              </p:cNvSpPr>
              <p:nvPr/>
            </p:nvSpPr>
            <p:spPr bwMode="auto">
              <a:xfrm>
                <a:off x="228600" y="703385"/>
                <a:ext cx="8686800" cy="5725549"/>
              </a:xfrm>
              <a:prstGeom prst="rect">
                <a:avLst/>
              </a:prstGeom>
              <a:blipFill>
                <a:blip r:embed="rId2"/>
                <a:stretch>
                  <a:fillRect l="-1544" t="-1383" r="-1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675659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Illustration of Supervised Learning Using ACGAN</a:t>
            </a:r>
          </a:p>
        </p:txBody>
      </p:sp>
      <p:grpSp>
        <p:nvGrpSpPr>
          <p:cNvPr id="129" name="Group 128">
            <a:extLst>
              <a:ext uri="{FF2B5EF4-FFF2-40B4-BE49-F238E27FC236}">
                <a16:creationId xmlns:a16="http://schemas.microsoft.com/office/drawing/2014/main" id="{7D5436C6-8FF3-4FA9-99B4-A2C7CF7D539E}"/>
              </a:ext>
            </a:extLst>
          </p:cNvPr>
          <p:cNvGrpSpPr/>
          <p:nvPr/>
        </p:nvGrpSpPr>
        <p:grpSpPr>
          <a:xfrm>
            <a:off x="-615476" y="392408"/>
            <a:ext cx="9832280" cy="6214399"/>
            <a:chOff x="600287" y="195246"/>
            <a:chExt cx="9832280" cy="6214399"/>
          </a:xfrm>
        </p:grpSpPr>
        <p:grpSp>
          <p:nvGrpSpPr>
            <p:cNvPr id="130" name="Group 129">
              <a:extLst>
                <a:ext uri="{FF2B5EF4-FFF2-40B4-BE49-F238E27FC236}">
                  <a16:creationId xmlns:a16="http://schemas.microsoft.com/office/drawing/2014/main" id="{8A1127C1-41DF-4F7A-BC17-4008F12BF816}"/>
                </a:ext>
              </a:extLst>
            </p:cNvPr>
            <p:cNvGrpSpPr/>
            <p:nvPr/>
          </p:nvGrpSpPr>
          <p:grpSpPr>
            <a:xfrm>
              <a:off x="600287" y="781758"/>
              <a:ext cx="2558403" cy="1773888"/>
              <a:chOff x="749399" y="1411345"/>
              <a:chExt cx="3401225" cy="2271120"/>
            </a:xfrm>
          </p:grpSpPr>
          <p:grpSp>
            <p:nvGrpSpPr>
              <p:cNvPr id="186" name="Group 185">
                <a:extLst>
                  <a:ext uri="{FF2B5EF4-FFF2-40B4-BE49-F238E27FC236}">
                    <a16:creationId xmlns:a16="http://schemas.microsoft.com/office/drawing/2014/main" id="{85D18666-911E-4426-8629-19667BDBDFB6}"/>
                  </a:ext>
                </a:extLst>
              </p:cNvPr>
              <p:cNvGrpSpPr/>
              <p:nvPr/>
            </p:nvGrpSpPr>
            <p:grpSpPr>
              <a:xfrm>
                <a:off x="1637772" y="1411345"/>
                <a:ext cx="1660939" cy="2271120"/>
                <a:chOff x="2928756" y="1501174"/>
                <a:chExt cx="1104052" cy="1285569"/>
              </a:xfrm>
            </p:grpSpPr>
            <p:sp>
              <p:nvSpPr>
                <p:cNvPr id="189" name="Can 42">
                  <a:extLst>
                    <a:ext uri="{FF2B5EF4-FFF2-40B4-BE49-F238E27FC236}">
                      <a16:creationId xmlns:a16="http://schemas.microsoft.com/office/drawing/2014/main" id="{4457BD02-7CC5-42EA-BD9A-3883DFFA594F}"/>
                    </a:ext>
                  </a:extLst>
                </p:cNvPr>
                <p:cNvSpPr/>
                <p:nvPr/>
              </p:nvSpPr>
              <p:spPr>
                <a:xfrm>
                  <a:off x="2928760" y="2439026"/>
                  <a:ext cx="1104048"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0" name="Can 43">
                  <a:extLst>
                    <a:ext uri="{FF2B5EF4-FFF2-40B4-BE49-F238E27FC236}">
                      <a16:creationId xmlns:a16="http://schemas.microsoft.com/office/drawing/2014/main" id="{22910369-78C1-4F78-A428-E94AA6D7E13F}"/>
                    </a:ext>
                  </a:extLst>
                </p:cNvPr>
                <p:cNvSpPr/>
                <p:nvPr/>
              </p:nvSpPr>
              <p:spPr>
                <a:xfrm>
                  <a:off x="2928756" y="2126221"/>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1" name="Can 44">
                  <a:extLst>
                    <a:ext uri="{FF2B5EF4-FFF2-40B4-BE49-F238E27FC236}">
                      <a16:creationId xmlns:a16="http://schemas.microsoft.com/office/drawing/2014/main" id="{F4D47BAE-E2F5-4D7E-AAD5-0FFF7F1CE785}"/>
                    </a:ext>
                  </a:extLst>
                </p:cNvPr>
                <p:cNvSpPr/>
                <p:nvPr/>
              </p:nvSpPr>
              <p:spPr>
                <a:xfrm>
                  <a:off x="2928756" y="1812575"/>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2" name="Can 45">
                  <a:extLst>
                    <a:ext uri="{FF2B5EF4-FFF2-40B4-BE49-F238E27FC236}">
                      <a16:creationId xmlns:a16="http://schemas.microsoft.com/office/drawing/2014/main" id="{8E08B3C1-BD5E-4904-9114-2864A6029428}"/>
                    </a:ext>
                  </a:extLst>
                </p:cNvPr>
                <p:cNvSpPr/>
                <p:nvPr/>
              </p:nvSpPr>
              <p:spPr>
                <a:xfrm>
                  <a:off x="2928757" y="1501174"/>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7" name="TextBox 186">
                <a:extLst>
                  <a:ext uri="{FF2B5EF4-FFF2-40B4-BE49-F238E27FC236}">
                    <a16:creationId xmlns:a16="http://schemas.microsoft.com/office/drawing/2014/main" id="{D7802A4F-FFCF-41E2-AEAE-3C2B3B61AE90}"/>
                  </a:ext>
                </a:extLst>
              </p:cNvPr>
              <p:cNvSpPr txBox="1"/>
              <p:nvPr/>
            </p:nvSpPr>
            <p:spPr>
              <a:xfrm>
                <a:off x="812659" y="2163417"/>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TUH EEG</a:t>
                </a:r>
              </a:p>
            </p:txBody>
          </p:sp>
          <p:sp>
            <p:nvSpPr>
              <p:cNvPr id="188" name="TextBox 187">
                <a:extLst>
                  <a:ext uri="{FF2B5EF4-FFF2-40B4-BE49-F238E27FC236}">
                    <a16:creationId xmlns:a16="http://schemas.microsoft.com/office/drawing/2014/main" id="{50B3DE88-BFD2-4BF8-8093-59C7ED537691}"/>
                  </a:ext>
                </a:extLst>
              </p:cNvPr>
              <p:cNvSpPr txBox="1"/>
              <p:nvPr/>
            </p:nvSpPr>
            <p:spPr>
              <a:xfrm>
                <a:off x="749399" y="2729748"/>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Seizure Corpus</a:t>
                </a:r>
              </a:p>
            </p:txBody>
          </p:sp>
        </p:grpSp>
        <p:grpSp>
          <p:nvGrpSpPr>
            <p:cNvPr id="131" name="Group 130">
              <a:extLst>
                <a:ext uri="{FF2B5EF4-FFF2-40B4-BE49-F238E27FC236}">
                  <a16:creationId xmlns:a16="http://schemas.microsoft.com/office/drawing/2014/main" id="{F991AFEF-30A9-4005-9A8F-F2833C5B0FFD}"/>
                </a:ext>
              </a:extLst>
            </p:cNvPr>
            <p:cNvGrpSpPr/>
            <p:nvPr/>
          </p:nvGrpSpPr>
          <p:grpSpPr>
            <a:xfrm rot="16200000">
              <a:off x="913104" y="5072163"/>
              <a:ext cx="1574756" cy="399109"/>
              <a:chOff x="1390168" y="4438645"/>
              <a:chExt cx="1574756" cy="399109"/>
            </a:xfrm>
          </p:grpSpPr>
          <p:sp>
            <p:nvSpPr>
              <p:cNvPr id="181" name="Rectangle: Rounded Corners 255">
                <a:extLst>
                  <a:ext uri="{FF2B5EF4-FFF2-40B4-BE49-F238E27FC236}">
                    <a16:creationId xmlns:a16="http://schemas.microsoft.com/office/drawing/2014/main" id="{D5374960-A9C6-4DE2-9AF5-0467DC46108D}"/>
                  </a:ext>
                </a:extLst>
              </p:cNvPr>
              <p:cNvSpPr/>
              <p:nvPr/>
            </p:nvSpPr>
            <p:spPr>
              <a:xfrm>
                <a:off x="1390168" y="4438645"/>
                <a:ext cx="1574756" cy="399109"/>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5">
                      <a:lumMod val="50000"/>
                    </a:schemeClr>
                  </a:solidFill>
                </a:endParaRPr>
              </a:p>
            </p:txBody>
          </p:sp>
          <p:sp>
            <p:nvSpPr>
              <p:cNvPr id="182" name="Oval 181">
                <a:extLst>
                  <a:ext uri="{FF2B5EF4-FFF2-40B4-BE49-F238E27FC236}">
                    <a16:creationId xmlns:a16="http://schemas.microsoft.com/office/drawing/2014/main" id="{F694BCB9-FCFD-4C8A-BB09-AECCACB7BAEC}"/>
                  </a:ext>
                </a:extLst>
              </p:cNvPr>
              <p:cNvSpPr/>
              <p:nvPr/>
            </p:nvSpPr>
            <p:spPr>
              <a:xfrm>
                <a:off x="147455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3" name="Oval 182">
                <a:extLst>
                  <a:ext uri="{FF2B5EF4-FFF2-40B4-BE49-F238E27FC236}">
                    <a16:creationId xmlns:a16="http://schemas.microsoft.com/office/drawing/2014/main" id="{0B2C7E7A-495E-48D7-AF9F-4A5ADE3A52EF}"/>
                  </a:ext>
                </a:extLst>
              </p:cNvPr>
              <p:cNvSpPr/>
              <p:nvPr/>
            </p:nvSpPr>
            <p:spPr>
              <a:xfrm>
                <a:off x="183939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4" name="Oval 183">
                <a:extLst>
                  <a:ext uri="{FF2B5EF4-FFF2-40B4-BE49-F238E27FC236}">
                    <a16:creationId xmlns:a16="http://schemas.microsoft.com/office/drawing/2014/main" id="{5190BAF9-7356-4C86-B30A-1B0B173FF040}"/>
                  </a:ext>
                </a:extLst>
              </p:cNvPr>
              <p:cNvSpPr/>
              <p:nvPr/>
            </p:nvSpPr>
            <p:spPr>
              <a:xfrm>
                <a:off x="2204796"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5" name="Oval 184">
                <a:extLst>
                  <a:ext uri="{FF2B5EF4-FFF2-40B4-BE49-F238E27FC236}">
                    <a16:creationId xmlns:a16="http://schemas.microsoft.com/office/drawing/2014/main" id="{52976426-DBF8-4F0B-9D09-45D81591F75D}"/>
                  </a:ext>
                </a:extLst>
              </p:cNvPr>
              <p:cNvSpPr/>
              <p:nvPr/>
            </p:nvSpPr>
            <p:spPr>
              <a:xfrm>
                <a:off x="2570199" y="4476264"/>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2" name="Group 131">
              <a:extLst>
                <a:ext uri="{FF2B5EF4-FFF2-40B4-BE49-F238E27FC236}">
                  <a16:creationId xmlns:a16="http://schemas.microsoft.com/office/drawing/2014/main" id="{D70925A5-BC0F-4451-A639-09EA916F3585}"/>
                </a:ext>
              </a:extLst>
            </p:cNvPr>
            <p:cNvGrpSpPr/>
            <p:nvPr/>
          </p:nvGrpSpPr>
          <p:grpSpPr>
            <a:xfrm>
              <a:off x="4367463" y="4453237"/>
              <a:ext cx="2141517" cy="1541938"/>
              <a:chOff x="5643584" y="3945014"/>
              <a:chExt cx="2141517" cy="1541938"/>
            </a:xfrm>
          </p:grpSpPr>
          <p:pic>
            <p:nvPicPr>
              <p:cNvPr id="176" name="Picture 175">
                <a:extLst>
                  <a:ext uri="{FF2B5EF4-FFF2-40B4-BE49-F238E27FC236}">
                    <a16:creationId xmlns:a16="http://schemas.microsoft.com/office/drawing/2014/main" id="{6CF7D7D0-0AC8-41B3-8AC4-A5F29BD61E2B}"/>
                  </a:ext>
                </a:extLst>
              </p:cNvPr>
              <p:cNvPicPr>
                <a:picLocks noChangeAspect="1"/>
              </p:cNvPicPr>
              <p:nvPr/>
            </p:nvPicPr>
            <p:blipFill rotWithShape="1">
              <a:blip r:embed="rId2"/>
              <a:srcRect l="22735" t="-2" r="1195" b="583"/>
              <a:stretch/>
            </p:blipFill>
            <p:spPr>
              <a:xfrm>
                <a:off x="5643584" y="3945014"/>
                <a:ext cx="1531917" cy="932338"/>
              </a:xfrm>
              <a:prstGeom prst="rect">
                <a:avLst/>
              </a:prstGeom>
              <a:ln>
                <a:solidFill>
                  <a:schemeClr val="accent5">
                    <a:lumMod val="50000"/>
                  </a:schemeClr>
                </a:solidFill>
              </a:ln>
            </p:spPr>
          </p:pic>
          <p:pic>
            <p:nvPicPr>
              <p:cNvPr id="177" name="Picture 176">
                <a:extLst>
                  <a:ext uri="{FF2B5EF4-FFF2-40B4-BE49-F238E27FC236}">
                    <a16:creationId xmlns:a16="http://schemas.microsoft.com/office/drawing/2014/main" id="{95E30BA8-5F81-4772-BE98-E0603210E25A}"/>
                  </a:ext>
                </a:extLst>
              </p:cNvPr>
              <p:cNvPicPr>
                <a:picLocks noChangeAspect="1"/>
              </p:cNvPicPr>
              <p:nvPr/>
            </p:nvPicPr>
            <p:blipFill rotWithShape="1">
              <a:blip r:embed="rId2"/>
              <a:srcRect l="22735" t="-2" r="1195" b="583"/>
              <a:stretch/>
            </p:blipFill>
            <p:spPr>
              <a:xfrm>
                <a:off x="5795984" y="4097414"/>
                <a:ext cx="1531917" cy="932338"/>
              </a:xfrm>
              <a:prstGeom prst="rect">
                <a:avLst/>
              </a:prstGeom>
              <a:ln>
                <a:solidFill>
                  <a:schemeClr val="accent5">
                    <a:lumMod val="50000"/>
                  </a:schemeClr>
                </a:solidFill>
              </a:ln>
            </p:spPr>
          </p:pic>
          <p:pic>
            <p:nvPicPr>
              <p:cNvPr id="178" name="Picture 177">
                <a:extLst>
                  <a:ext uri="{FF2B5EF4-FFF2-40B4-BE49-F238E27FC236}">
                    <a16:creationId xmlns:a16="http://schemas.microsoft.com/office/drawing/2014/main" id="{0C5C58C0-79D8-41C9-814F-D9DC83F7FECF}"/>
                  </a:ext>
                </a:extLst>
              </p:cNvPr>
              <p:cNvPicPr>
                <a:picLocks noChangeAspect="1"/>
              </p:cNvPicPr>
              <p:nvPr/>
            </p:nvPicPr>
            <p:blipFill rotWithShape="1">
              <a:blip r:embed="rId2"/>
              <a:srcRect l="22735" t="-2" r="1195" b="583"/>
              <a:stretch/>
            </p:blipFill>
            <p:spPr>
              <a:xfrm>
                <a:off x="5948384" y="4249814"/>
                <a:ext cx="1531917" cy="932338"/>
              </a:xfrm>
              <a:prstGeom prst="rect">
                <a:avLst/>
              </a:prstGeom>
              <a:ln>
                <a:solidFill>
                  <a:schemeClr val="accent5">
                    <a:lumMod val="50000"/>
                  </a:schemeClr>
                </a:solidFill>
              </a:ln>
            </p:spPr>
          </p:pic>
          <p:pic>
            <p:nvPicPr>
              <p:cNvPr id="179" name="Picture 178">
                <a:extLst>
                  <a:ext uri="{FF2B5EF4-FFF2-40B4-BE49-F238E27FC236}">
                    <a16:creationId xmlns:a16="http://schemas.microsoft.com/office/drawing/2014/main" id="{2B4AE768-9E27-48EE-81F2-30703B4235BA}"/>
                  </a:ext>
                </a:extLst>
              </p:cNvPr>
              <p:cNvPicPr>
                <a:picLocks noChangeAspect="1"/>
              </p:cNvPicPr>
              <p:nvPr/>
            </p:nvPicPr>
            <p:blipFill rotWithShape="1">
              <a:blip r:embed="rId2"/>
              <a:srcRect l="22735" t="-2" r="1195" b="583"/>
              <a:stretch/>
            </p:blipFill>
            <p:spPr>
              <a:xfrm>
                <a:off x="6100784" y="4402214"/>
                <a:ext cx="1531917" cy="932338"/>
              </a:xfrm>
              <a:prstGeom prst="rect">
                <a:avLst/>
              </a:prstGeom>
              <a:ln>
                <a:solidFill>
                  <a:schemeClr val="accent5">
                    <a:lumMod val="50000"/>
                  </a:schemeClr>
                </a:solidFill>
              </a:ln>
            </p:spPr>
          </p:pic>
          <p:pic>
            <p:nvPicPr>
              <p:cNvPr id="180" name="Picture 179">
                <a:extLst>
                  <a:ext uri="{FF2B5EF4-FFF2-40B4-BE49-F238E27FC236}">
                    <a16:creationId xmlns:a16="http://schemas.microsoft.com/office/drawing/2014/main" id="{70B6195C-674E-4AE5-9046-23B3F5E96908}"/>
                  </a:ext>
                </a:extLst>
              </p:cNvPr>
              <p:cNvPicPr>
                <a:picLocks noChangeAspect="1"/>
              </p:cNvPicPr>
              <p:nvPr/>
            </p:nvPicPr>
            <p:blipFill rotWithShape="1">
              <a:blip r:embed="rId2"/>
              <a:srcRect l="22735" t="-2" r="1195" b="583"/>
              <a:stretch/>
            </p:blipFill>
            <p:spPr>
              <a:xfrm>
                <a:off x="6253184" y="4554614"/>
                <a:ext cx="1531917" cy="932338"/>
              </a:xfrm>
              <a:prstGeom prst="rect">
                <a:avLst/>
              </a:prstGeom>
              <a:ln>
                <a:solidFill>
                  <a:schemeClr val="accent5">
                    <a:lumMod val="50000"/>
                  </a:schemeClr>
                </a:solidFill>
              </a:ln>
            </p:spPr>
          </p:pic>
        </p:grpSp>
        <p:sp>
          <p:nvSpPr>
            <p:cNvPr id="133" name="Rounded Rectangle 5">
              <a:extLst>
                <a:ext uri="{FF2B5EF4-FFF2-40B4-BE49-F238E27FC236}">
                  <a16:creationId xmlns:a16="http://schemas.microsoft.com/office/drawing/2014/main" id="{92A80E92-B3B5-4975-BBF2-9F91204D4C9A}"/>
                </a:ext>
              </a:extLst>
            </p:cNvPr>
            <p:cNvSpPr/>
            <p:nvPr/>
          </p:nvSpPr>
          <p:spPr>
            <a:xfrm>
              <a:off x="2246733" y="4497570"/>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CFC4893F-3F1B-48AC-AE83-6CECC6887986}"/>
                    </a:ext>
                  </a:extLst>
                </p:cNvPr>
                <p:cNvSpPr/>
                <p:nvPr/>
              </p:nvSpPr>
              <p:spPr>
                <a:xfrm>
                  <a:off x="2431817" y="4787755"/>
                  <a:ext cx="1641411" cy="1015663"/>
                </a:xfrm>
                <a:prstGeom prst="rect">
                  <a:avLst/>
                </a:prstGeom>
              </p:spPr>
              <p:txBody>
                <a:bodyPr wrap="none">
                  <a:spAutoFit/>
                </a:bodyPr>
                <a:lstStyle/>
                <a:p>
                  <a:r>
                    <a:rPr lang="en-US" sz="2000" dirty="0"/>
                    <a:t>Generator</a:t>
                  </a:r>
                </a:p>
                <a:p>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𝑌</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134" name="Rectangle 133">
                  <a:extLst>
                    <a:ext uri="{FF2B5EF4-FFF2-40B4-BE49-F238E27FC236}">
                      <a16:creationId xmlns:a16="http://schemas.microsoft.com/office/drawing/2014/main" id="{CFC4893F-3F1B-48AC-AE83-6CECC6887986}"/>
                    </a:ext>
                  </a:extLst>
                </p:cNvPr>
                <p:cNvSpPr>
                  <a:spLocks noRot="1" noChangeAspect="1" noMove="1" noResize="1" noEditPoints="1" noAdjustHandles="1" noChangeArrowheads="1" noChangeShapeType="1" noTextEdit="1"/>
                </p:cNvSpPr>
                <p:nvPr/>
              </p:nvSpPr>
              <p:spPr>
                <a:xfrm>
                  <a:off x="2431817" y="4787755"/>
                  <a:ext cx="1641411" cy="1015663"/>
                </a:xfrm>
                <a:prstGeom prst="rect">
                  <a:avLst/>
                </a:prstGeom>
                <a:blipFill>
                  <a:blip r:embed="rId3"/>
                  <a:stretch>
                    <a:fillRect l="-3704" t="-3614"/>
                  </a:stretch>
                </a:blipFill>
              </p:spPr>
              <p:txBody>
                <a:bodyPr/>
                <a:lstStyle/>
                <a:p>
                  <a:r>
                    <a:rPr lang="en-US">
                      <a:noFill/>
                    </a:rPr>
                    <a:t> </a:t>
                  </a:r>
                </a:p>
              </p:txBody>
            </p:sp>
          </mc:Fallback>
        </mc:AlternateContent>
        <p:sp>
          <p:nvSpPr>
            <p:cNvPr id="135" name="Right Arrow 11">
              <a:extLst>
                <a:ext uri="{FF2B5EF4-FFF2-40B4-BE49-F238E27FC236}">
                  <a16:creationId xmlns:a16="http://schemas.microsoft.com/office/drawing/2014/main" id="{E9A09A07-D5B1-44DC-8CB5-ECB86EDC4794}"/>
                </a:ext>
              </a:extLst>
            </p:cNvPr>
            <p:cNvSpPr/>
            <p:nvPr/>
          </p:nvSpPr>
          <p:spPr>
            <a:xfrm>
              <a:off x="1928614" y="5186205"/>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Arrow 284">
              <a:extLst>
                <a:ext uri="{FF2B5EF4-FFF2-40B4-BE49-F238E27FC236}">
                  <a16:creationId xmlns:a16="http://schemas.microsoft.com/office/drawing/2014/main" id="{2840AE2D-907C-42A1-86CC-851AF705D6EC}"/>
                </a:ext>
              </a:extLst>
            </p:cNvPr>
            <p:cNvSpPr/>
            <p:nvPr/>
          </p:nvSpPr>
          <p:spPr>
            <a:xfrm>
              <a:off x="3980015" y="5192340"/>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E59DEB1-8B10-4EB0-AF97-CCB2BBE1DB6D}"/>
                </a:ext>
              </a:extLst>
            </p:cNvPr>
            <p:cNvSpPr/>
            <p:nvPr/>
          </p:nvSpPr>
          <p:spPr>
            <a:xfrm rot="16200000">
              <a:off x="924919" y="5147794"/>
              <a:ext cx="772969" cy="400110"/>
            </a:xfrm>
            <a:prstGeom prst="rect">
              <a:avLst/>
            </a:prstGeom>
          </p:spPr>
          <p:txBody>
            <a:bodyPr wrap="none">
              <a:spAutoFit/>
            </a:bodyPr>
            <a:lstStyle/>
            <a:p>
              <a:r>
                <a:rPr lang="en-US" sz="2000" dirty="0"/>
                <a:t>Noise</a:t>
              </a:r>
            </a:p>
          </p:txBody>
        </p:sp>
        <p:sp>
          <p:nvSpPr>
            <p:cNvPr id="138" name="Right Arrow 312">
              <a:extLst>
                <a:ext uri="{FF2B5EF4-FFF2-40B4-BE49-F238E27FC236}">
                  <a16:creationId xmlns:a16="http://schemas.microsoft.com/office/drawing/2014/main" id="{60C3E48F-6E82-41DE-98C4-9AE895162C5B}"/>
                </a:ext>
              </a:extLst>
            </p:cNvPr>
            <p:cNvSpPr/>
            <p:nvPr/>
          </p:nvSpPr>
          <p:spPr>
            <a:xfrm>
              <a:off x="2570615" y="1610238"/>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0B8F57C-1DEE-4648-B1CA-890171316E82}"/>
                </a:ext>
              </a:extLst>
            </p:cNvPr>
            <p:cNvSpPr/>
            <p:nvPr/>
          </p:nvSpPr>
          <p:spPr>
            <a:xfrm>
              <a:off x="2869635" y="604884"/>
              <a:ext cx="1891223" cy="400110"/>
            </a:xfrm>
            <a:prstGeom prst="rect">
              <a:avLst/>
            </a:prstGeom>
          </p:spPr>
          <p:txBody>
            <a:bodyPr wrap="none">
              <a:spAutoFit/>
            </a:bodyPr>
            <a:lstStyle/>
            <a:p>
              <a:r>
                <a:rPr lang="en-US" sz="2000" dirty="0"/>
                <a:t>Real World EEGs</a:t>
              </a:r>
            </a:p>
          </p:txBody>
        </p:sp>
        <p:sp>
          <p:nvSpPr>
            <p:cNvPr id="140" name="Rectangle 139">
              <a:extLst>
                <a:ext uri="{FF2B5EF4-FFF2-40B4-BE49-F238E27FC236}">
                  <a16:creationId xmlns:a16="http://schemas.microsoft.com/office/drawing/2014/main" id="{C3011218-2E50-4C17-90DC-C2907020CDCD}"/>
                </a:ext>
              </a:extLst>
            </p:cNvPr>
            <p:cNvSpPr/>
            <p:nvPr/>
          </p:nvSpPr>
          <p:spPr>
            <a:xfrm>
              <a:off x="3930954" y="5977005"/>
              <a:ext cx="2881494" cy="400110"/>
            </a:xfrm>
            <a:prstGeom prst="rect">
              <a:avLst/>
            </a:prstGeom>
          </p:spPr>
          <p:txBody>
            <a:bodyPr wrap="none">
              <a:spAutoFit/>
            </a:bodyPr>
            <a:lstStyle/>
            <a:p>
              <a:r>
                <a:rPr lang="en-US" sz="2000" dirty="0"/>
                <a:t>Synthetic Generated EEGs</a:t>
              </a:r>
            </a:p>
          </p:txBody>
        </p:sp>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9CF5B43C-AED5-42A0-8C7D-84F03FDD98F8}"/>
                    </a:ext>
                  </a:extLst>
                </p:cNvPr>
                <p:cNvSpPr/>
                <p:nvPr/>
              </p:nvSpPr>
              <p:spPr>
                <a:xfrm>
                  <a:off x="6314983" y="1358938"/>
                  <a:ext cx="1588833" cy="707886"/>
                </a:xfrm>
                <a:prstGeom prst="rect">
                  <a:avLst/>
                </a:prstGeom>
              </p:spPr>
              <p:txBody>
                <a:bodyPr wrap="none">
                  <a:spAutoFit/>
                </a:bodyPr>
                <a:lstStyle/>
                <a:p>
                  <a:r>
                    <a:rPr lang="en-US" sz="2000" dirty="0"/>
                    <a:t>Discriminator</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m:t>
                        </m:r>
                        <m:d>
                          <m:dPr>
                            <m:ctrlPr>
                              <a:rPr lang="en-US" sz="2000" i="1">
                                <a:latin typeface="Cambria Math" panose="02040503050406030204" pitchFamily="18" charset="0"/>
                              </a:rPr>
                            </m:ctrlPr>
                          </m:dPr>
                          <m:e>
                            <m:r>
                              <a:rPr lang="en-US" sz="2000" b="0" i="1" smtClean="0">
                                <a:latin typeface="Cambria Math" panose="02040503050406030204" pitchFamily="18" charset="0"/>
                              </a:rPr>
                              <m:t>𝑋</m:t>
                            </m:r>
                          </m:e>
                        </m:d>
                      </m:oMath>
                    </m:oMathPara>
                  </a14:m>
                  <a:endParaRPr lang="en-US" sz="2000" dirty="0"/>
                </a:p>
              </p:txBody>
            </p:sp>
          </mc:Choice>
          <mc:Fallback xmlns="">
            <p:sp>
              <p:nvSpPr>
                <p:cNvPr id="141" name="Rectangle 140">
                  <a:extLst>
                    <a:ext uri="{FF2B5EF4-FFF2-40B4-BE49-F238E27FC236}">
                      <a16:creationId xmlns:a16="http://schemas.microsoft.com/office/drawing/2014/main" id="{9CF5B43C-AED5-42A0-8C7D-84F03FDD98F8}"/>
                    </a:ext>
                  </a:extLst>
                </p:cNvPr>
                <p:cNvSpPr>
                  <a:spLocks noRot="1" noChangeAspect="1" noMove="1" noResize="1" noEditPoints="1" noAdjustHandles="1" noChangeArrowheads="1" noChangeShapeType="1" noTextEdit="1"/>
                </p:cNvSpPr>
                <p:nvPr/>
              </p:nvSpPr>
              <p:spPr>
                <a:xfrm>
                  <a:off x="6314983" y="1358938"/>
                  <a:ext cx="1588833" cy="707886"/>
                </a:xfrm>
                <a:prstGeom prst="rect">
                  <a:avLst/>
                </a:prstGeom>
                <a:blipFill>
                  <a:blip r:embed="rId4"/>
                  <a:stretch>
                    <a:fillRect l="-3831" t="-4310" r="-4215"/>
                  </a:stretch>
                </a:blipFill>
              </p:spPr>
              <p:txBody>
                <a:bodyPr/>
                <a:lstStyle/>
                <a:p>
                  <a:r>
                    <a:rPr lang="en-US">
                      <a:noFill/>
                    </a:rPr>
                    <a:t> </a:t>
                  </a:r>
                </a:p>
              </p:txBody>
            </p:sp>
          </mc:Fallback>
        </mc:AlternateContent>
        <p:grpSp>
          <p:nvGrpSpPr>
            <p:cNvPr id="142" name="Group 141">
              <a:extLst>
                <a:ext uri="{FF2B5EF4-FFF2-40B4-BE49-F238E27FC236}">
                  <a16:creationId xmlns:a16="http://schemas.microsoft.com/office/drawing/2014/main" id="{37897DAD-AB42-4F13-9BCA-6486711DBD28}"/>
                </a:ext>
              </a:extLst>
            </p:cNvPr>
            <p:cNvGrpSpPr/>
            <p:nvPr/>
          </p:nvGrpSpPr>
          <p:grpSpPr>
            <a:xfrm>
              <a:off x="2922813" y="1046269"/>
              <a:ext cx="2159297" cy="1545001"/>
              <a:chOff x="2173854" y="1459259"/>
              <a:chExt cx="2159297" cy="1545001"/>
            </a:xfrm>
          </p:grpSpPr>
          <p:pic>
            <p:nvPicPr>
              <p:cNvPr id="171" name="Picture 2" descr="C:\Users\saeedeh\Downloads\term_seiz.PNG">
                <a:extLst>
                  <a:ext uri="{FF2B5EF4-FFF2-40B4-BE49-F238E27FC236}">
                    <a16:creationId xmlns:a16="http://schemas.microsoft.com/office/drawing/2014/main" id="{FFFAE07A-BEF5-4311-94C3-C6FF5BE7F087}"/>
                  </a:ext>
                </a:extLst>
              </p:cNvPr>
              <p:cNvPicPr>
                <a:picLocks noChangeAspect="1" noChangeArrowheads="1"/>
              </p:cNvPicPr>
              <p:nvPr/>
            </p:nvPicPr>
            <p:blipFill rotWithShape="1">
              <a:blip r:embed="rId5"/>
              <a:srcRect l="63976" t="52370" r="12826" b="22644"/>
              <a:stretch/>
            </p:blipFill>
            <p:spPr bwMode="auto">
              <a:xfrm>
                <a:off x="2173854" y="14592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2" name="Picture 2" descr="C:\Users\saeedeh\Downloads\term_seiz.PNG">
                <a:extLst>
                  <a:ext uri="{FF2B5EF4-FFF2-40B4-BE49-F238E27FC236}">
                    <a16:creationId xmlns:a16="http://schemas.microsoft.com/office/drawing/2014/main" id="{27F32BB8-28FC-4A25-987D-80A748B5EFC8}"/>
                  </a:ext>
                </a:extLst>
              </p:cNvPr>
              <p:cNvPicPr>
                <a:picLocks noChangeAspect="1" noChangeArrowheads="1"/>
              </p:cNvPicPr>
              <p:nvPr/>
            </p:nvPicPr>
            <p:blipFill rotWithShape="1">
              <a:blip r:embed="rId5"/>
              <a:srcRect l="63976" t="52370" r="12826" b="22644"/>
              <a:stretch/>
            </p:blipFill>
            <p:spPr bwMode="auto">
              <a:xfrm>
                <a:off x="2326254" y="16116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3" name="Picture 2" descr="C:\Users\saeedeh\Downloads\term_seiz.PNG">
                <a:extLst>
                  <a:ext uri="{FF2B5EF4-FFF2-40B4-BE49-F238E27FC236}">
                    <a16:creationId xmlns:a16="http://schemas.microsoft.com/office/drawing/2014/main" id="{8BAC5902-5F32-4D8D-9AE7-37445690000D}"/>
                  </a:ext>
                </a:extLst>
              </p:cNvPr>
              <p:cNvPicPr>
                <a:picLocks noChangeAspect="1" noChangeArrowheads="1"/>
              </p:cNvPicPr>
              <p:nvPr/>
            </p:nvPicPr>
            <p:blipFill rotWithShape="1">
              <a:blip r:embed="rId5"/>
              <a:srcRect l="63976" t="52370" r="12826" b="22644"/>
              <a:stretch/>
            </p:blipFill>
            <p:spPr bwMode="auto">
              <a:xfrm>
                <a:off x="2478654" y="17640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4" name="Picture 2" descr="C:\Users\saeedeh\Downloads\term_seiz.PNG">
                <a:extLst>
                  <a:ext uri="{FF2B5EF4-FFF2-40B4-BE49-F238E27FC236}">
                    <a16:creationId xmlns:a16="http://schemas.microsoft.com/office/drawing/2014/main" id="{104AD38B-6715-43E8-B2E9-B7252D6310AA}"/>
                  </a:ext>
                </a:extLst>
              </p:cNvPr>
              <p:cNvPicPr>
                <a:picLocks noChangeAspect="1" noChangeArrowheads="1"/>
              </p:cNvPicPr>
              <p:nvPr/>
            </p:nvPicPr>
            <p:blipFill rotWithShape="1">
              <a:blip r:embed="rId5"/>
              <a:srcRect l="63976" t="52370" r="12826" b="22644"/>
              <a:stretch/>
            </p:blipFill>
            <p:spPr bwMode="auto">
              <a:xfrm>
                <a:off x="2631054" y="19164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5" name="Picture 2" descr="C:\Users\saeedeh\Downloads\term_seiz.PNG">
                <a:extLst>
                  <a:ext uri="{FF2B5EF4-FFF2-40B4-BE49-F238E27FC236}">
                    <a16:creationId xmlns:a16="http://schemas.microsoft.com/office/drawing/2014/main" id="{EF0D7D85-E98C-44FE-B298-86B3D9C47138}"/>
                  </a:ext>
                </a:extLst>
              </p:cNvPr>
              <p:cNvPicPr>
                <a:picLocks noChangeAspect="1" noChangeArrowheads="1"/>
              </p:cNvPicPr>
              <p:nvPr/>
            </p:nvPicPr>
            <p:blipFill rotWithShape="1">
              <a:blip r:embed="rId5"/>
              <a:srcRect l="63976" t="52370" r="12826" b="22644"/>
              <a:stretch/>
            </p:blipFill>
            <p:spPr bwMode="auto">
              <a:xfrm>
                <a:off x="2783454" y="2068859"/>
                <a:ext cx="1549697" cy="935401"/>
              </a:xfrm>
              <a:prstGeom prst="rect">
                <a:avLst/>
              </a:prstGeom>
              <a:solidFill>
                <a:srgbClr val="FFFFFF">
                  <a:shade val="85000"/>
                </a:srgbClr>
              </a:solidFill>
              <a:ln w="3175" cap="sq">
                <a:solidFill>
                  <a:schemeClr val="accent5">
                    <a:lumMod val="50000"/>
                  </a:schemeClr>
                </a:solidFill>
                <a:miter lim="800000"/>
              </a:ln>
              <a:effectLst/>
            </p:spPr>
          </p:pic>
        </p:grpSp>
        <p:sp>
          <p:nvSpPr>
            <p:cNvPr id="143" name="Right Arrow 328">
              <a:extLst>
                <a:ext uri="{FF2B5EF4-FFF2-40B4-BE49-F238E27FC236}">
                  <a16:creationId xmlns:a16="http://schemas.microsoft.com/office/drawing/2014/main" id="{F5CE34AF-17E3-49AF-AC24-9E5F427B473E}"/>
                </a:ext>
              </a:extLst>
            </p:cNvPr>
            <p:cNvSpPr/>
            <p:nvPr/>
          </p:nvSpPr>
          <p:spPr>
            <a:xfrm>
              <a:off x="7955931" y="160120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21">
              <a:extLst>
                <a:ext uri="{FF2B5EF4-FFF2-40B4-BE49-F238E27FC236}">
                  <a16:creationId xmlns:a16="http://schemas.microsoft.com/office/drawing/2014/main" id="{CBAC64C6-F960-4927-A51D-CFEFE6580816}"/>
                </a:ext>
              </a:extLst>
            </p:cNvPr>
            <p:cNvSpPr/>
            <p:nvPr/>
          </p:nvSpPr>
          <p:spPr>
            <a:xfrm rot="18854166">
              <a:off x="8727910" y="3731570"/>
              <a:ext cx="1072708" cy="108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07B3517-48D1-4CFC-B550-2EE738FE348D}"/>
                </a:ext>
              </a:extLst>
            </p:cNvPr>
            <p:cNvSpPr/>
            <p:nvPr/>
          </p:nvSpPr>
          <p:spPr>
            <a:xfrm>
              <a:off x="8402624" y="4022859"/>
              <a:ext cx="1874006" cy="523220"/>
            </a:xfrm>
            <a:prstGeom prst="rect">
              <a:avLst/>
            </a:prstGeom>
          </p:spPr>
          <p:txBody>
            <a:bodyPr wrap="square">
              <a:spAutoFit/>
            </a:bodyPr>
            <a:lstStyle/>
            <a:p>
              <a:pPr algn="ctr"/>
              <a:r>
                <a:rPr lang="en-US" sz="1400" dirty="0"/>
                <a:t>Is Discriminator Correct?</a:t>
              </a:r>
            </a:p>
          </p:txBody>
        </p:sp>
        <p:grpSp>
          <p:nvGrpSpPr>
            <p:cNvPr id="146" name="Group 145">
              <a:extLst>
                <a:ext uri="{FF2B5EF4-FFF2-40B4-BE49-F238E27FC236}">
                  <a16:creationId xmlns:a16="http://schemas.microsoft.com/office/drawing/2014/main" id="{E9AC7885-6B61-494A-AFB4-EF2C37E975A4}"/>
                </a:ext>
              </a:extLst>
            </p:cNvPr>
            <p:cNvGrpSpPr/>
            <p:nvPr/>
          </p:nvGrpSpPr>
          <p:grpSpPr>
            <a:xfrm>
              <a:off x="7924337" y="227675"/>
              <a:ext cx="2508230" cy="2559995"/>
              <a:chOff x="6968472" y="571046"/>
              <a:chExt cx="2508230" cy="2559995"/>
            </a:xfrm>
          </p:grpSpPr>
          <p:grpSp>
            <p:nvGrpSpPr>
              <p:cNvPr id="164" name="Group 163">
                <a:extLst>
                  <a:ext uri="{FF2B5EF4-FFF2-40B4-BE49-F238E27FC236}">
                    <a16:creationId xmlns:a16="http://schemas.microsoft.com/office/drawing/2014/main" id="{ACD25B8C-242B-4E78-9900-17AD99A913E5}"/>
                  </a:ext>
                </a:extLst>
              </p:cNvPr>
              <p:cNvGrpSpPr/>
              <p:nvPr/>
            </p:nvGrpSpPr>
            <p:grpSpPr>
              <a:xfrm>
                <a:off x="6968472" y="571046"/>
                <a:ext cx="2508230" cy="2559995"/>
                <a:chOff x="1026280" y="5284575"/>
                <a:chExt cx="3308413" cy="3493871"/>
              </a:xfrm>
            </p:grpSpPr>
            <p:sp>
              <p:nvSpPr>
                <p:cNvPr id="169" name="Rectangle 168">
                  <a:extLst>
                    <a:ext uri="{FF2B5EF4-FFF2-40B4-BE49-F238E27FC236}">
                      <a16:creationId xmlns:a16="http://schemas.microsoft.com/office/drawing/2014/main" id="{BED5464E-902A-46A4-973E-BAC4F9AB166F}"/>
                    </a:ext>
                  </a:extLst>
                </p:cNvPr>
                <p:cNvSpPr/>
                <p:nvPr/>
              </p:nvSpPr>
              <p:spPr>
                <a:xfrm>
                  <a:off x="1546135" y="5836920"/>
                  <a:ext cx="2406173" cy="2941526"/>
                </a:xfrm>
                <a:prstGeom prst="rect">
                  <a:avLst/>
                </a:prstGeom>
                <a:noFill/>
                <a:ln w="25400">
                  <a:solidFill>
                    <a:schemeClr val="accent5">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0" name="TextBox 169">
                  <a:extLst>
                    <a:ext uri="{FF2B5EF4-FFF2-40B4-BE49-F238E27FC236}">
                      <a16:creationId xmlns:a16="http://schemas.microsoft.com/office/drawing/2014/main" id="{CAED5FBF-A1AC-4BBB-928B-D997A3481354}"/>
                    </a:ext>
                  </a:extLst>
                </p:cNvPr>
                <p:cNvSpPr txBox="1"/>
                <p:nvPr/>
              </p:nvSpPr>
              <p:spPr>
                <a:xfrm>
                  <a:off x="1026280" y="5284575"/>
                  <a:ext cx="3308413" cy="546069"/>
                </a:xfrm>
                <a:prstGeom prst="rect">
                  <a:avLst/>
                </a:prstGeom>
                <a:noFill/>
              </p:spPr>
              <p:txBody>
                <a:bodyPr wrap="square" rtlCol="0">
                  <a:spAutoFit/>
                </a:bodyPr>
                <a:lstStyle/>
                <a:p>
                  <a:pPr algn="ctr"/>
                  <a:r>
                    <a:rPr lang="en-US" sz="2000" dirty="0"/>
                    <a:t>Classification Result</a:t>
                  </a:r>
                </a:p>
              </p:txBody>
            </p:sp>
          </p:grpSp>
          <p:pic>
            <p:nvPicPr>
              <p:cNvPr id="165" name="Picture 164">
                <a:extLst>
                  <a:ext uri="{FF2B5EF4-FFF2-40B4-BE49-F238E27FC236}">
                    <a16:creationId xmlns:a16="http://schemas.microsoft.com/office/drawing/2014/main" id="{E69ECD70-7B26-4ACD-9016-F48F5DFA9EF1}"/>
                  </a:ext>
                </a:extLst>
              </p:cNvPr>
              <p:cNvPicPr>
                <a:picLocks noChangeAspect="1"/>
              </p:cNvPicPr>
              <p:nvPr/>
            </p:nvPicPr>
            <p:blipFill rotWithShape="1">
              <a:blip r:embed="rId2"/>
              <a:srcRect l="22735" t="-2" r="1195" b="583"/>
              <a:stretch/>
            </p:blipFill>
            <p:spPr>
              <a:xfrm>
                <a:off x="7510751" y="2105387"/>
                <a:ext cx="1531917" cy="932338"/>
              </a:xfrm>
              <a:prstGeom prst="rect">
                <a:avLst/>
              </a:prstGeom>
              <a:ln>
                <a:solidFill>
                  <a:schemeClr val="accent5">
                    <a:lumMod val="50000"/>
                  </a:schemeClr>
                </a:solidFill>
              </a:ln>
            </p:spPr>
          </p:pic>
          <p:pic>
            <p:nvPicPr>
              <p:cNvPr id="166" name="Picture 2" descr="C:\Users\saeedeh\Downloads\term_seiz.PNG">
                <a:extLst>
                  <a:ext uri="{FF2B5EF4-FFF2-40B4-BE49-F238E27FC236}">
                    <a16:creationId xmlns:a16="http://schemas.microsoft.com/office/drawing/2014/main" id="{D9B21EFC-44F5-49BC-B181-855000D8774F}"/>
                  </a:ext>
                </a:extLst>
              </p:cNvPr>
              <p:cNvPicPr>
                <a:picLocks noChangeAspect="1" noChangeArrowheads="1"/>
              </p:cNvPicPr>
              <p:nvPr/>
            </p:nvPicPr>
            <p:blipFill rotWithShape="1">
              <a:blip r:embed="rId5"/>
              <a:srcRect l="63976" t="52370" r="12826" b="22644"/>
              <a:stretch/>
            </p:blipFill>
            <p:spPr bwMode="auto">
              <a:xfrm>
                <a:off x="7492971" y="1063111"/>
                <a:ext cx="1549697" cy="935401"/>
              </a:xfrm>
              <a:prstGeom prst="rect">
                <a:avLst/>
              </a:prstGeom>
              <a:solidFill>
                <a:srgbClr val="FFFFFF">
                  <a:shade val="85000"/>
                </a:srgbClr>
              </a:solidFill>
              <a:ln w="3175" cap="sq">
                <a:solidFill>
                  <a:schemeClr val="accent5">
                    <a:lumMod val="50000"/>
                  </a:schemeClr>
                </a:solidFill>
                <a:miter lim="800000"/>
              </a:ln>
              <a:effectLst/>
            </p:spPr>
          </p:pic>
          <p:sp>
            <p:nvSpPr>
              <p:cNvPr id="167" name="Rectangle 166">
                <a:extLst>
                  <a:ext uri="{FF2B5EF4-FFF2-40B4-BE49-F238E27FC236}">
                    <a16:creationId xmlns:a16="http://schemas.microsoft.com/office/drawing/2014/main" id="{C170AFEF-3D74-4AAB-8E1F-B657B6B73FFD}"/>
                  </a:ext>
                </a:extLst>
              </p:cNvPr>
              <p:cNvSpPr/>
              <p:nvPr/>
            </p:nvSpPr>
            <p:spPr>
              <a:xfrm>
                <a:off x="8075457" y="1341529"/>
                <a:ext cx="38472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000" dirty="0">
                    <a:sym typeface="Wingdings" panose="05000000000000000000" pitchFamily="2" charset="2"/>
                  </a:rPr>
                  <a:t></a:t>
                </a:r>
                <a:endParaRPr lang="en-US" sz="2000" dirty="0"/>
              </a:p>
            </p:txBody>
          </p:sp>
          <p:sp>
            <p:nvSpPr>
              <p:cNvPr id="168" name="Rectangle 167">
                <a:extLst>
                  <a:ext uri="{FF2B5EF4-FFF2-40B4-BE49-F238E27FC236}">
                    <a16:creationId xmlns:a16="http://schemas.microsoft.com/office/drawing/2014/main" id="{3274A347-7308-409C-A7F3-CF76214B3411}"/>
                  </a:ext>
                </a:extLst>
              </p:cNvPr>
              <p:cNvSpPr/>
              <p:nvPr/>
            </p:nvSpPr>
            <p:spPr>
              <a:xfrm>
                <a:off x="8082335" y="2351468"/>
                <a:ext cx="377846" cy="400110"/>
              </a:xfrm>
              <a:prstGeom prst="rect">
                <a:avLst/>
              </a:prstGeom>
              <a:solidFill>
                <a:srgbClr val="FF0000"/>
              </a:solidFill>
            </p:spPr>
            <p:style>
              <a:lnRef idx="2">
                <a:schemeClr val="accent6">
                  <a:shade val="50000"/>
                </a:schemeClr>
              </a:lnRef>
              <a:fillRef idx="1002">
                <a:schemeClr val="dk2"/>
              </a:fillRef>
              <a:effectRef idx="0">
                <a:schemeClr val="accent6"/>
              </a:effectRef>
              <a:fontRef idx="minor">
                <a:schemeClr val="lt1"/>
              </a:fontRef>
            </p:style>
            <p:txBody>
              <a:bodyPr wrap="square">
                <a:spAutoFit/>
              </a:bodyPr>
              <a:lstStyle/>
              <a:p>
                <a:r>
                  <a:rPr lang="en-US" sz="2000" dirty="0">
                    <a:sym typeface="Wingdings" panose="05000000000000000000" pitchFamily="2" charset="2"/>
                  </a:rPr>
                  <a:t> x</a:t>
                </a:r>
                <a:endParaRPr lang="en-US" sz="2000" dirty="0"/>
              </a:p>
            </p:txBody>
          </p:sp>
        </p:grpSp>
        <p:cxnSp>
          <p:nvCxnSpPr>
            <p:cNvPr id="147" name="Straight Arrow Connector 146">
              <a:extLst>
                <a:ext uri="{FF2B5EF4-FFF2-40B4-BE49-F238E27FC236}">
                  <a16:creationId xmlns:a16="http://schemas.microsoft.com/office/drawing/2014/main" id="{F3BD5EEC-A065-44AC-B66D-DD0A346EA4FA}"/>
                </a:ext>
              </a:extLst>
            </p:cNvPr>
            <p:cNvCxnSpPr>
              <a:cxnSpLocks/>
              <a:stCxn id="169" idx="2"/>
            </p:cNvCxnSpPr>
            <p:nvPr/>
          </p:nvCxnSpPr>
          <p:spPr>
            <a:xfrm flipH="1">
              <a:off x="9223684" y="2787670"/>
              <a:ext cx="6879" cy="77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Elbow Connector 37">
              <a:extLst>
                <a:ext uri="{FF2B5EF4-FFF2-40B4-BE49-F238E27FC236}">
                  <a16:creationId xmlns:a16="http://schemas.microsoft.com/office/drawing/2014/main" id="{73D5B450-FDBB-4A14-92C6-A8160F74512A}"/>
                </a:ext>
              </a:extLst>
            </p:cNvPr>
            <p:cNvCxnSpPr>
              <a:cxnSpLocks/>
              <a:endCxn id="133" idx="2"/>
            </p:cNvCxnSpPr>
            <p:nvPr/>
          </p:nvCxnSpPr>
          <p:spPr>
            <a:xfrm rot="10800000" flipV="1">
              <a:off x="3103068" y="4980913"/>
              <a:ext cx="6161197" cy="1193854"/>
            </a:xfrm>
            <a:prstGeom prst="bentConnector4">
              <a:avLst>
                <a:gd name="adj1" fmla="val -103"/>
                <a:gd name="adj2" fmla="val 119148"/>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0F8250F-A453-46C7-A310-049E8C7DFD34}"/>
                </a:ext>
              </a:extLst>
            </p:cNvPr>
            <p:cNvSpPr txBox="1"/>
            <p:nvPr/>
          </p:nvSpPr>
          <p:spPr>
            <a:xfrm>
              <a:off x="8064648" y="5701759"/>
              <a:ext cx="957658" cy="707886"/>
            </a:xfrm>
            <a:prstGeom prst="rect">
              <a:avLst/>
            </a:prstGeom>
            <a:noFill/>
          </p:spPr>
          <p:txBody>
            <a:bodyPr wrap="square" rtlCol="0">
              <a:spAutoFit/>
            </a:bodyPr>
            <a:lstStyle/>
            <a:p>
              <a:pPr algn="r"/>
              <a:r>
                <a:rPr lang="en-US" sz="2000" dirty="0"/>
                <a:t>Update Models</a:t>
              </a:r>
            </a:p>
          </p:txBody>
        </p:sp>
        <p:cxnSp>
          <p:nvCxnSpPr>
            <p:cNvPr id="150" name="Straight Arrow Connector 149">
              <a:extLst>
                <a:ext uri="{FF2B5EF4-FFF2-40B4-BE49-F238E27FC236}">
                  <a16:creationId xmlns:a16="http://schemas.microsoft.com/office/drawing/2014/main" id="{11788165-AAB4-4AD6-AFD4-2DCF737CA625}"/>
                </a:ext>
              </a:extLst>
            </p:cNvPr>
            <p:cNvCxnSpPr>
              <a:cxnSpLocks/>
              <a:endCxn id="151" idx="2"/>
            </p:cNvCxnSpPr>
            <p:nvPr/>
          </p:nvCxnSpPr>
          <p:spPr>
            <a:xfrm flipH="1" flipV="1">
              <a:off x="7099597" y="2570821"/>
              <a:ext cx="9802" cy="383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Rounded Rectangle 5">
              <a:extLst>
                <a:ext uri="{FF2B5EF4-FFF2-40B4-BE49-F238E27FC236}">
                  <a16:creationId xmlns:a16="http://schemas.microsoft.com/office/drawing/2014/main" id="{B4A61C54-4067-40F2-B8D5-0573903B548D}"/>
                </a:ext>
              </a:extLst>
            </p:cNvPr>
            <p:cNvSpPr/>
            <p:nvPr/>
          </p:nvSpPr>
          <p:spPr>
            <a:xfrm>
              <a:off x="6243263" y="893624"/>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ABF62F6-C244-4962-A405-4EBBA9604509}"/>
                </a:ext>
              </a:extLst>
            </p:cNvPr>
            <p:cNvSpPr/>
            <p:nvPr/>
          </p:nvSpPr>
          <p:spPr>
            <a:xfrm>
              <a:off x="5463097" y="2769573"/>
              <a:ext cx="491340" cy="479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2980277F-6D79-41BE-BA9A-1D21BA298A55}"/>
                    </a:ext>
                  </a:extLst>
                </p:cNvPr>
                <p:cNvSpPr/>
                <p:nvPr/>
              </p:nvSpPr>
              <p:spPr>
                <a:xfrm>
                  <a:off x="5728599" y="1293193"/>
                  <a:ext cx="4137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oMath>
                    </m:oMathPara>
                  </a14:m>
                  <a:endParaRPr lang="en-US" sz="2000" dirty="0"/>
                </a:p>
              </p:txBody>
            </p:sp>
          </mc:Choice>
          <mc:Fallback xmlns="">
            <p:sp>
              <p:nvSpPr>
                <p:cNvPr id="153" name="Rectangle 152">
                  <a:extLst>
                    <a:ext uri="{FF2B5EF4-FFF2-40B4-BE49-F238E27FC236}">
                      <a16:creationId xmlns:a16="http://schemas.microsoft.com/office/drawing/2014/main" id="{2980277F-6D79-41BE-BA9A-1D21BA298A55}"/>
                    </a:ext>
                  </a:extLst>
                </p:cNvPr>
                <p:cNvSpPr>
                  <a:spLocks noRot="1" noChangeAspect="1" noMove="1" noResize="1" noEditPoints="1" noAdjustHandles="1" noChangeArrowheads="1" noChangeShapeType="1" noTextEdit="1"/>
                </p:cNvSpPr>
                <p:nvPr/>
              </p:nvSpPr>
              <p:spPr>
                <a:xfrm>
                  <a:off x="5728599" y="1293193"/>
                  <a:ext cx="413767"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32023DA2-B9F1-47BA-9787-ACD26F964B2A}"/>
                    </a:ext>
                  </a:extLst>
                </p:cNvPr>
                <p:cNvSpPr/>
                <p:nvPr/>
              </p:nvSpPr>
              <p:spPr>
                <a:xfrm>
                  <a:off x="5665499" y="3376275"/>
                  <a:ext cx="5368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154" name="Rectangle 153">
                  <a:extLst>
                    <a:ext uri="{FF2B5EF4-FFF2-40B4-BE49-F238E27FC236}">
                      <a16:creationId xmlns:a16="http://schemas.microsoft.com/office/drawing/2014/main" id="{32023DA2-B9F1-47BA-9787-ACD26F964B2A}"/>
                    </a:ext>
                  </a:extLst>
                </p:cNvPr>
                <p:cNvSpPr>
                  <a:spLocks noRot="1" noChangeAspect="1" noMove="1" noResize="1" noEditPoints="1" noAdjustHandles="1" noChangeArrowheads="1" noChangeShapeType="1" noTextEdit="1"/>
                </p:cNvSpPr>
                <p:nvPr/>
              </p:nvSpPr>
              <p:spPr>
                <a:xfrm>
                  <a:off x="5665499" y="3376275"/>
                  <a:ext cx="53687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FE5AB03A-E35F-429D-8235-C601E5A5547E}"/>
                    </a:ext>
                  </a:extLst>
                </p:cNvPr>
                <p:cNvSpPr/>
                <p:nvPr/>
              </p:nvSpPr>
              <p:spPr>
                <a:xfrm>
                  <a:off x="4608759" y="2630783"/>
                  <a:ext cx="5462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𝑈</m:t>
                            </m:r>
                          </m:sub>
                        </m:sSub>
                      </m:oMath>
                    </m:oMathPara>
                  </a14:m>
                  <a:endParaRPr lang="en-US" sz="2000" dirty="0"/>
                </a:p>
              </p:txBody>
            </p:sp>
          </mc:Choice>
          <mc:Fallback xmlns="">
            <p:sp>
              <p:nvSpPr>
                <p:cNvPr id="155" name="Rectangle 154">
                  <a:extLst>
                    <a:ext uri="{FF2B5EF4-FFF2-40B4-BE49-F238E27FC236}">
                      <a16:creationId xmlns:a16="http://schemas.microsoft.com/office/drawing/2014/main" id="{FE5AB03A-E35F-429D-8235-C601E5A5547E}"/>
                    </a:ext>
                  </a:extLst>
                </p:cNvPr>
                <p:cNvSpPr>
                  <a:spLocks noRot="1" noChangeAspect="1" noMove="1" noResize="1" noEditPoints="1" noAdjustHandles="1" noChangeArrowheads="1" noChangeShapeType="1" noTextEdit="1"/>
                </p:cNvSpPr>
                <p:nvPr/>
              </p:nvSpPr>
              <p:spPr>
                <a:xfrm>
                  <a:off x="4608759" y="2630783"/>
                  <a:ext cx="546240" cy="400110"/>
                </a:xfrm>
                <a:prstGeom prst="rect">
                  <a:avLst/>
                </a:prstGeom>
                <a:blipFill>
                  <a:blip r:embed="rId8"/>
                  <a:stretch>
                    <a:fillRect/>
                  </a:stretch>
                </a:blipFill>
              </p:spPr>
              <p:txBody>
                <a:bodyPr/>
                <a:lstStyle/>
                <a:p>
                  <a:r>
                    <a:rPr lang="en-US">
                      <a:noFill/>
                    </a:rPr>
                    <a:t> </a:t>
                  </a:r>
                </a:p>
              </p:txBody>
            </p:sp>
          </mc:Fallback>
        </mc:AlternateContent>
        <p:cxnSp>
          <p:nvCxnSpPr>
            <p:cNvPr id="156" name="Connector: Elbow 155">
              <a:extLst>
                <a:ext uri="{FF2B5EF4-FFF2-40B4-BE49-F238E27FC236}">
                  <a16:creationId xmlns:a16="http://schemas.microsoft.com/office/drawing/2014/main" id="{9C0A7188-BA29-4F86-A2FA-E4AF8B0580A2}"/>
                </a:ext>
              </a:extLst>
            </p:cNvPr>
            <p:cNvCxnSpPr>
              <a:stCxn id="175" idx="2"/>
              <a:endCxn id="152" idx="2"/>
            </p:cNvCxnSpPr>
            <p:nvPr/>
          </p:nvCxnSpPr>
          <p:spPr>
            <a:xfrm rot="16200000" flipH="1">
              <a:off x="4676244" y="2222287"/>
              <a:ext cx="417871" cy="11558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58865377-AD3C-4360-B39D-A4713A4CA043}"/>
                </a:ext>
              </a:extLst>
            </p:cNvPr>
            <p:cNvCxnSpPr>
              <a:cxnSpLocks/>
              <a:stCxn id="176" idx="0"/>
              <a:endCxn id="152" idx="4"/>
            </p:cNvCxnSpPr>
            <p:nvPr/>
          </p:nvCxnSpPr>
          <p:spPr>
            <a:xfrm rot="5400000" flipH="1" flipV="1">
              <a:off x="4818830" y="3563301"/>
              <a:ext cx="1204528" cy="5753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Connector: Elbow 157">
              <a:extLst>
                <a:ext uri="{FF2B5EF4-FFF2-40B4-BE49-F238E27FC236}">
                  <a16:creationId xmlns:a16="http://schemas.microsoft.com/office/drawing/2014/main" id="{34FD4613-6FA4-40CE-B282-85079B118A71}"/>
                </a:ext>
              </a:extLst>
            </p:cNvPr>
            <p:cNvCxnSpPr>
              <a:stCxn id="152" idx="0"/>
              <a:endCxn id="151" idx="1"/>
            </p:cNvCxnSpPr>
            <p:nvPr/>
          </p:nvCxnSpPr>
          <p:spPr>
            <a:xfrm rot="5400000" flipH="1" flipV="1">
              <a:off x="5457340" y="1983650"/>
              <a:ext cx="1037350" cy="5344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5100C6E1-6E0C-459B-ABB6-9DF7B4CA2050}"/>
                </a:ext>
              </a:extLst>
            </p:cNvPr>
            <p:cNvCxnSpPr>
              <a:endCxn id="133" idx="0"/>
            </p:cNvCxnSpPr>
            <p:nvPr/>
          </p:nvCxnSpPr>
          <p:spPr>
            <a:xfrm rot="16200000" flipH="1">
              <a:off x="1548401" y="2942904"/>
              <a:ext cx="1906302" cy="12030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Rectangle 159">
                  <a:extLst>
                    <a:ext uri="{FF2B5EF4-FFF2-40B4-BE49-F238E27FC236}">
                      <a16:creationId xmlns:a16="http://schemas.microsoft.com/office/drawing/2014/main" id="{A81349E1-6CF0-4DDA-8611-AC1168F4BE53}"/>
                    </a:ext>
                  </a:extLst>
                </p:cNvPr>
                <p:cNvSpPr/>
                <p:nvPr/>
              </p:nvSpPr>
              <p:spPr>
                <a:xfrm>
                  <a:off x="1575929" y="2611683"/>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160" name="Rectangle 159">
                  <a:extLst>
                    <a:ext uri="{FF2B5EF4-FFF2-40B4-BE49-F238E27FC236}">
                      <a16:creationId xmlns:a16="http://schemas.microsoft.com/office/drawing/2014/main" id="{A81349E1-6CF0-4DDA-8611-AC1168F4BE53}"/>
                    </a:ext>
                  </a:extLst>
                </p:cNvPr>
                <p:cNvSpPr>
                  <a:spLocks noRot="1" noChangeAspect="1" noMove="1" noResize="1" noEditPoints="1" noAdjustHandles="1" noChangeArrowheads="1" noChangeShapeType="1" noTextEdit="1"/>
                </p:cNvSpPr>
                <p:nvPr/>
              </p:nvSpPr>
              <p:spPr>
                <a:xfrm>
                  <a:off x="1575929" y="2611683"/>
                  <a:ext cx="402546"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DAE2954E-37DD-463B-BEC4-70B47BB7012E}"/>
                    </a:ext>
                  </a:extLst>
                </p:cNvPr>
                <p:cNvSpPr/>
                <p:nvPr/>
              </p:nvSpPr>
              <p:spPr>
                <a:xfrm>
                  <a:off x="3123788" y="4057191"/>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161" name="Rectangle 160">
                  <a:extLst>
                    <a:ext uri="{FF2B5EF4-FFF2-40B4-BE49-F238E27FC236}">
                      <a16:creationId xmlns:a16="http://schemas.microsoft.com/office/drawing/2014/main" id="{DAE2954E-37DD-463B-BEC4-70B47BB7012E}"/>
                    </a:ext>
                  </a:extLst>
                </p:cNvPr>
                <p:cNvSpPr>
                  <a:spLocks noRot="1" noChangeAspect="1" noMove="1" noResize="1" noEditPoints="1" noAdjustHandles="1" noChangeArrowheads="1" noChangeShapeType="1" noTextEdit="1"/>
                </p:cNvSpPr>
                <p:nvPr/>
              </p:nvSpPr>
              <p:spPr>
                <a:xfrm>
                  <a:off x="3123788" y="4057191"/>
                  <a:ext cx="402546" cy="400110"/>
                </a:xfrm>
                <a:prstGeom prst="rect">
                  <a:avLst/>
                </a:prstGeom>
                <a:blipFill>
                  <a:blip r:embed="rId10"/>
                  <a:stretch>
                    <a:fillRect/>
                  </a:stretch>
                </a:blipFill>
              </p:spPr>
              <p:txBody>
                <a:bodyPr/>
                <a:lstStyle/>
                <a:p>
                  <a:r>
                    <a:rPr lang="en-US">
                      <a:noFill/>
                    </a:rPr>
                    <a:t> </a:t>
                  </a:r>
                </a:p>
              </p:txBody>
            </p:sp>
          </mc:Fallback>
        </mc:AlternateContent>
        <p:sp>
          <p:nvSpPr>
            <p:cNvPr id="162" name="Right Arrow 328">
              <a:extLst>
                <a:ext uri="{FF2B5EF4-FFF2-40B4-BE49-F238E27FC236}">
                  <a16:creationId xmlns:a16="http://schemas.microsoft.com/office/drawing/2014/main" id="{A49C5728-0FA6-48FB-ABC4-483D00CB9ABE}"/>
                </a:ext>
              </a:extLst>
            </p:cNvPr>
            <p:cNvSpPr/>
            <p:nvPr/>
          </p:nvSpPr>
          <p:spPr>
            <a:xfrm rot="16200000">
              <a:off x="6928540" y="63195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Rectangle 162">
                  <a:extLst>
                    <a:ext uri="{FF2B5EF4-FFF2-40B4-BE49-F238E27FC236}">
                      <a16:creationId xmlns:a16="http://schemas.microsoft.com/office/drawing/2014/main" id="{5306E2ED-4A26-4B89-B571-EAC2C9D04A8F}"/>
                    </a:ext>
                  </a:extLst>
                </p:cNvPr>
                <p:cNvSpPr/>
                <p:nvPr/>
              </p:nvSpPr>
              <p:spPr>
                <a:xfrm>
                  <a:off x="6508980" y="195246"/>
                  <a:ext cx="1139736" cy="400110"/>
                </a:xfrm>
                <a:prstGeom prst="rect">
                  <a:avLst/>
                </a:prstGeom>
              </p:spPr>
              <p:txBody>
                <a:bodyPr wrap="none">
                  <a:spAutoFit/>
                </a:bodyPr>
                <a:lstStyle/>
                <a:p>
                  <a:r>
                    <a:rPr lang="en-US" sz="2000" b="0" dirty="0"/>
                    <a:t>Predict </a:t>
                  </a:r>
                  <a14:m>
                    <m:oMath xmlns:m="http://schemas.openxmlformats.org/officeDocument/2006/math">
                      <m:r>
                        <a:rPr lang="en-US" sz="2000" b="0" i="1" smtClean="0">
                          <a:latin typeface="Cambria Math" panose="02040503050406030204" pitchFamily="18" charset="0"/>
                        </a:rPr>
                        <m:t>𝑌</m:t>
                      </m:r>
                    </m:oMath>
                  </a14:m>
                  <a:endParaRPr lang="en-US" sz="2000" dirty="0"/>
                </a:p>
              </p:txBody>
            </p:sp>
          </mc:Choice>
          <mc:Fallback xmlns="">
            <p:sp>
              <p:nvSpPr>
                <p:cNvPr id="163" name="Rectangle 162">
                  <a:extLst>
                    <a:ext uri="{FF2B5EF4-FFF2-40B4-BE49-F238E27FC236}">
                      <a16:creationId xmlns:a16="http://schemas.microsoft.com/office/drawing/2014/main" id="{5306E2ED-4A26-4B89-B571-EAC2C9D04A8F}"/>
                    </a:ext>
                  </a:extLst>
                </p:cNvPr>
                <p:cNvSpPr>
                  <a:spLocks noRot="1" noChangeAspect="1" noMove="1" noResize="1" noEditPoints="1" noAdjustHandles="1" noChangeArrowheads="1" noChangeShapeType="1" noTextEdit="1"/>
                </p:cNvSpPr>
                <p:nvPr/>
              </p:nvSpPr>
              <p:spPr>
                <a:xfrm>
                  <a:off x="6508980" y="195246"/>
                  <a:ext cx="1139736" cy="400110"/>
                </a:xfrm>
                <a:prstGeom prst="rect">
                  <a:avLst/>
                </a:prstGeom>
                <a:blipFill>
                  <a:blip r:embed="rId11"/>
                  <a:stretch>
                    <a:fillRect l="-5348" t="-7576" b="-25758"/>
                  </a:stretch>
                </a:blipFill>
              </p:spPr>
              <p:txBody>
                <a:bodyPr/>
                <a:lstStyle/>
                <a:p>
                  <a:r>
                    <a:rPr lang="en-US">
                      <a:noFill/>
                    </a:rPr>
                    <a:t> </a:t>
                  </a:r>
                </a:p>
              </p:txBody>
            </p:sp>
          </mc:Fallback>
        </mc:AlternateContent>
      </p:grpSp>
    </p:spTree>
    <p:extLst>
      <p:ext uri="{BB962C8B-B14F-4D97-AF65-F5344CB8AC3E}">
        <p14:creationId xmlns:p14="http://schemas.microsoft.com/office/powerpoint/2010/main" val="339792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Proposed Supervised Learning Using GAN</a:t>
            </a:r>
          </a:p>
        </p:txBody>
      </p:sp>
      <p:grpSp>
        <p:nvGrpSpPr>
          <p:cNvPr id="129" name="Group 128">
            <a:extLst>
              <a:ext uri="{FF2B5EF4-FFF2-40B4-BE49-F238E27FC236}">
                <a16:creationId xmlns:a16="http://schemas.microsoft.com/office/drawing/2014/main" id="{7D5436C6-8FF3-4FA9-99B4-A2C7CF7D539E}"/>
              </a:ext>
            </a:extLst>
          </p:cNvPr>
          <p:cNvGrpSpPr/>
          <p:nvPr/>
        </p:nvGrpSpPr>
        <p:grpSpPr>
          <a:xfrm>
            <a:off x="-615476" y="802046"/>
            <a:ext cx="9676343" cy="5804761"/>
            <a:chOff x="600287" y="604884"/>
            <a:chExt cx="9676343" cy="5804761"/>
          </a:xfrm>
        </p:grpSpPr>
        <p:grpSp>
          <p:nvGrpSpPr>
            <p:cNvPr id="130" name="Group 129">
              <a:extLst>
                <a:ext uri="{FF2B5EF4-FFF2-40B4-BE49-F238E27FC236}">
                  <a16:creationId xmlns:a16="http://schemas.microsoft.com/office/drawing/2014/main" id="{8A1127C1-41DF-4F7A-BC17-4008F12BF816}"/>
                </a:ext>
              </a:extLst>
            </p:cNvPr>
            <p:cNvGrpSpPr/>
            <p:nvPr/>
          </p:nvGrpSpPr>
          <p:grpSpPr>
            <a:xfrm>
              <a:off x="600287" y="781758"/>
              <a:ext cx="2558403" cy="1773888"/>
              <a:chOff x="749399" y="1411345"/>
              <a:chExt cx="3401225" cy="2271120"/>
            </a:xfrm>
          </p:grpSpPr>
          <p:grpSp>
            <p:nvGrpSpPr>
              <p:cNvPr id="186" name="Group 185">
                <a:extLst>
                  <a:ext uri="{FF2B5EF4-FFF2-40B4-BE49-F238E27FC236}">
                    <a16:creationId xmlns:a16="http://schemas.microsoft.com/office/drawing/2014/main" id="{85D18666-911E-4426-8629-19667BDBDFB6}"/>
                  </a:ext>
                </a:extLst>
              </p:cNvPr>
              <p:cNvGrpSpPr/>
              <p:nvPr/>
            </p:nvGrpSpPr>
            <p:grpSpPr>
              <a:xfrm>
                <a:off x="1637772" y="1411345"/>
                <a:ext cx="1660939" cy="2271120"/>
                <a:chOff x="2928756" y="1501174"/>
                <a:chExt cx="1104052" cy="1285569"/>
              </a:xfrm>
            </p:grpSpPr>
            <p:sp>
              <p:nvSpPr>
                <p:cNvPr id="189" name="Can 42">
                  <a:extLst>
                    <a:ext uri="{FF2B5EF4-FFF2-40B4-BE49-F238E27FC236}">
                      <a16:creationId xmlns:a16="http://schemas.microsoft.com/office/drawing/2014/main" id="{4457BD02-7CC5-42EA-BD9A-3883DFFA594F}"/>
                    </a:ext>
                  </a:extLst>
                </p:cNvPr>
                <p:cNvSpPr/>
                <p:nvPr/>
              </p:nvSpPr>
              <p:spPr>
                <a:xfrm>
                  <a:off x="2928760" y="2439026"/>
                  <a:ext cx="1104048"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0" name="Can 43">
                  <a:extLst>
                    <a:ext uri="{FF2B5EF4-FFF2-40B4-BE49-F238E27FC236}">
                      <a16:creationId xmlns:a16="http://schemas.microsoft.com/office/drawing/2014/main" id="{22910369-78C1-4F78-A428-E94AA6D7E13F}"/>
                    </a:ext>
                  </a:extLst>
                </p:cNvPr>
                <p:cNvSpPr/>
                <p:nvPr/>
              </p:nvSpPr>
              <p:spPr>
                <a:xfrm>
                  <a:off x="2928756" y="2126221"/>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1" name="Can 44">
                  <a:extLst>
                    <a:ext uri="{FF2B5EF4-FFF2-40B4-BE49-F238E27FC236}">
                      <a16:creationId xmlns:a16="http://schemas.microsoft.com/office/drawing/2014/main" id="{F4D47BAE-E2F5-4D7E-AAD5-0FFF7F1CE785}"/>
                    </a:ext>
                  </a:extLst>
                </p:cNvPr>
                <p:cNvSpPr/>
                <p:nvPr/>
              </p:nvSpPr>
              <p:spPr>
                <a:xfrm>
                  <a:off x="2928756" y="1812575"/>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2" name="Can 45">
                  <a:extLst>
                    <a:ext uri="{FF2B5EF4-FFF2-40B4-BE49-F238E27FC236}">
                      <a16:creationId xmlns:a16="http://schemas.microsoft.com/office/drawing/2014/main" id="{8E08B3C1-BD5E-4904-9114-2864A6029428}"/>
                    </a:ext>
                  </a:extLst>
                </p:cNvPr>
                <p:cNvSpPr/>
                <p:nvPr/>
              </p:nvSpPr>
              <p:spPr>
                <a:xfrm>
                  <a:off x="2928757" y="1501174"/>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87" name="TextBox 186">
                <a:extLst>
                  <a:ext uri="{FF2B5EF4-FFF2-40B4-BE49-F238E27FC236}">
                    <a16:creationId xmlns:a16="http://schemas.microsoft.com/office/drawing/2014/main" id="{D7802A4F-FFCF-41E2-AEAE-3C2B3B61AE90}"/>
                  </a:ext>
                </a:extLst>
              </p:cNvPr>
              <p:cNvSpPr txBox="1"/>
              <p:nvPr/>
            </p:nvSpPr>
            <p:spPr>
              <a:xfrm>
                <a:off x="812659" y="2163417"/>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TUH EEG</a:t>
                </a:r>
              </a:p>
            </p:txBody>
          </p:sp>
          <p:sp>
            <p:nvSpPr>
              <p:cNvPr id="188" name="TextBox 187">
                <a:extLst>
                  <a:ext uri="{FF2B5EF4-FFF2-40B4-BE49-F238E27FC236}">
                    <a16:creationId xmlns:a16="http://schemas.microsoft.com/office/drawing/2014/main" id="{50B3DE88-BFD2-4BF8-8093-59C7ED537691}"/>
                  </a:ext>
                </a:extLst>
              </p:cNvPr>
              <p:cNvSpPr txBox="1"/>
              <p:nvPr/>
            </p:nvSpPr>
            <p:spPr>
              <a:xfrm>
                <a:off x="749399" y="2729748"/>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Seizure Corpus</a:t>
                </a:r>
              </a:p>
            </p:txBody>
          </p:sp>
        </p:grpSp>
        <p:grpSp>
          <p:nvGrpSpPr>
            <p:cNvPr id="131" name="Group 130">
              <a:extLst>
                <a:ext uri="{FF2B5EF4-FFF2-40B4-BE49-F238E27FC236}">
                  <a16:creationId xmlns:a16="http://schemas.microsoft.com/office/drawing/2014/main" id="{F991AFEF-30A9-4005-9A8F-F2833C5B0FFD}"/>
                </a:ext>
              </a:extLst>
            </p:cNvPr>
            <p:cNvGrpSpPr/>
            <p:nvPr/>
          </p:nvGrpSpPr>
          <p:grpSpPr>
            <a:xfrm rot="16200000">
              <a:off x="913104" y="5072163"/>
              <a:ext cx="1574756" cy="399109"/>
              <a:chOff x="1390168" y="4438645"/>
              <a:chExt cx="1574756" cy="399109"/>
            </a:xfrm>
          </p:grpSpPr>
          <p:sp>
            <p:nvSpPr>
              <p:cNvPr id="181" name="Rectangle: Rounded Corners 255">
                <a:extLst>
                  <a:ext uri="{FF2B5EF4-FFF2-40B4-BE49-F238E27FC236}">
                    <a16:creationId xmlns:a16="http://schemas.microsoft.com/office/drawing/2014/main" id="{D5374960-A9C6-4DE2-9AF5-0467DC46108D}"/>
                  </a:ext>
                </a:extLst>
              </p:cNvPr>
              <p:cNvSpPr/>
              <p:nvPr/>
            </p:nvSpPr>
            <p:spPr>
              <a:xfrm>
                <a:off x="1390168" y="4438645"/>
                <a:ext cx="1574756" cy="399109"/>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5">
                      <a:lumMod val="50000"/>
                    </a:schemeClr>
                  </a:solidFill>
                </a:endParaRPr>
              </a:p>
            </p:txBody>
          </p:sp>
          <p:sp>
            <p:nvSpPr>
              <p:cNvPr id="182" name="Oval 181">
                <a:extLst>
                  <a:ext uri="{FF2B5EF4-FFF2-40B4-BE49-F238E27FC236}">
                    <a16:creationId xmlns:a16="http://schemas.microsoft.com/office/drawing/2014/main" id="{F694BCB9-FCFD-4C8A-BB09-AECCACB7BAEC}"/>
                  </a:ext>
                </a:extLst>
              </p:cNvPr>
              <p:cNvSpPr/>
              <p:nvPr/>
            </p:nvSpPr>
            <p:spPr>
              <a:xfrm>
                <a:off x="147455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3" name="Oval 182">
                <a:extLst>
                  <a:ext uri="{FF2B5EF4-FFF2-40B4-BE49-F238E27FC236}">
                    <a16:creationId xmlns:a16="http://schemas.microsoft.com/office/drawing/2014/main" id="{0B2C7E7A-495E-48D7-AF9F-4A5ADE3A52EF}"/>
                  </a:ext>
                </a:extLst>
              </p:cNvPr>
              <p:cNvSpPr/>
              <p:nvPr/>
            </p:nvSpPr>
            <p:spPr>
              <a:xfrm>
                <a:off x="183939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4" name="Oval 183">
                <a:extLst>
                  <a:ext uri="{FF2B5EF4-FFF2-40B4-BE49-F238E27FC236}">
                    <a16:creationId xmlns:a16="http://schemas.microsoft.com/office/drawing/2014/main" id="{5190BAF9-7356-4C86-B30A-1B0B173FF040}"/>
                  </a:ext>
                </a:extLst>
              </p:cNvPr>
              <p:cNvSpPr/>
              <p:nvPr/>
            </p:nvSpPr>
            <p:spPr>
              <a:xfrm>
                <a:off x="2204796"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5" name="Oval 184">
                <a:extLst>
                  <a:ext uri="{FF2B5EF4-FFF2-40B4-BE49-F238E27FC236}">
                    <a16:creationId xmlns:a16="http://schemas.microsoft.com/office/drawing/2014/main" id="{52976426-DBF8-4F0B-9D09-45D81591F75D}"/>
                  </a:ext>
                </a:extLst>
              </p:cNvPr>
              <p:cNvSpPr/>
              <p:nvPr/>
            </p:nvSpPr>
            <p:spPr>
              <a:xfrm>
                <a:off x="2570199" y="4476264"/>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2" name="Group 131">
              <a:extLst>
                <a:ext uri="{FF2B5EF4-FFF2-40B4-BE49-F238E27FC236}">
                  <a16:creationId xmlns:a16="http://schemas.microsoft.com/office/drawing/2014/main" id="{D70925A5-BC0F-4451-A639-09EA916F3585}"/>
                </a:ext>
              </a:extLst>
            </p:cNvPr>
            <p:cNvGrpSpPr/>
            <p:nvPr/>
          </p:nvGrpSpPr>
          <p:grpSpPr>
            <a:xfrm>
              <a:off x="4367463" y="4453237"/>
              <a:ext cx="2141517" cy="1541938"/>
              <a:chOff x="5643584" y="3945014"/>
              <a:chExt cx="2141517" cy="1541938"/>
            </a:xfrm>
          </p:grpSpPr>
          <p:pic>
            <p:nvPicPr>
              <p:cNvPr id="176" name="Picture 175">
                <a:extLst>
                  <a:ext uri="{FF2B5EF4-FFF2-40B4-BE49-F238E27FC236}">
                    <a16:creationId xmlns:a16="http://schemas.microsoft.com/office/drawing/2014/main" id="{6CF7D7D0-0AC8-41B3-8AC4-A5F29BD61E2B}"/>
                  </a:ext>
                </a:extLst>
              </p:cNvPr>
              <p:cNvPicPr>
                <a:picLocks noChangeAspect="1"/>
              </p:cNvPicPr>
              <p:nvPr/>
            </p:nvPicPr>
            <p:blipFill rotWithShape="1">
              <a:blip r:embed="rId2"/>
              <a:srcRect l="22735" t="-2" r="1195" b="583"/>
              <a:stretch/>
            </p:blipFill>
            <p:spPr>
              <a:xfrm>
                <a:off x="5643584" y="3945014"/>
                <a:ext cx="1531917" cy="932338"/>
              </a:xfrm>
              <a:prstGeom prst="rect">
                <a:avLst/>
              </a:prstGeom>
              <a:ln>
                <a:solidFill>
                  <a:schemeClr val="accent5">
                    <a:lumMod val="50000"/>
                  </a:schemeClr>
                </a:solidFill>
              </a:ln>
            </p:spPr>
          </p:pic>
          <p:pic>
            <p:nvPicPr>
              <p:cNvPr id="177" name="Picture 176">
                <a:extLst>
                  <a:ext uri="{FF2B5EF4-FFF2-40B4-BE49-F238E27FC236}">
                    <a16:creationId xmlns:a16="http://schemas.microsoft.com/office/drawing/2014/main" id="{95E30BA8-5F81-4772-BE98-E0603210E25A}"/>
                  </a:ext>
                </a:extLst>
              </p:cNvPr>
              <p:cNvPicPr>
                <a:picLocks noChangeAspect="1"/>
              </p:cNvPicPr>
              <p:nvPr/>
            </p:nvPicPr>
            <p:blipFill rotWithShape="1">
              <a:blip r:embed="rId2"/>
              <a:srcRect l="22735" t="-2" r="1195" b="583"/>
              <a:stretch/>
            </p:blipFill>
            <p:spPr>
              <a:xfrm>
                <a:off x="5795984" y="4097414"/>
                <a:ext cx="1531917" cy="932338"/>
              </a:xfrm>
              <a:prstGeom prst="rect">
                <a:avLst/>
              </a:prstGeom>
              <a:ln>
                <a:solidFill>
                  <a:schemeClr val="accent5">
                    <a:lumMod val="50000"/>
                  </a:schemeClr>
                </a:solidFill>
              </a:ln>
            </p:spPr>
          </p:pic>
          <p:pic>
            <p:nvPicPr>
              <p:cNvPr id="178" name="Picture 177">
                <a:extLst>
                  <a:ext uri="{FF2B5EF4-FFF2-40B4-BE49-F238E27FC236}">
                    <a16:creationId xmlns:a16="http://schemas.microsoft.com/office/drawing/2014/main" id="{0C5C58C0-79D8-41C9-814F-D9DC83F7FECF}"/>
                  </a:ext>
                </a:extLst>
              </p:cNvPr>
              <p:cNvPicPr>
                <a:picLocks noChangeAspect="1"/>
              </p:cNvPicPr>
              <p:nvPr/>
            </p:nvPicPr>
            <p:blipFill rotWithShape="1">
              <a:blip r:embed="rId2"/>
              <a:srcRect l="22735" t="-2" r="1195" b="583"/>
              <a:stretch/>
            </p:blipFill>
            <p:spPr>
              <a:xfrm>
                <a:off x="5948384" y="4249814"/>
                <a:ext cx="1531917" cy="932338"/>
              </a:xfrm>
              <a:prstGeom prst="rect">
                <a:avLst/>
              </a:prstGeom>
              <a:ln>
                <a:solidFill>
                  <a:schemeClr val="accent5">
                    <a:lumMod val="50000"/>
                  </a:schemeClr>
                </a:solidFill>
              </a:ln>
            </p:spPr>
          </p:pic>
          <p:pic>
            <p:nvPicPr>
              <p:cNvPr id="179" name="Picture 178">
                <a:extLst>
                  <a:ext uri="{FF2B5EF4-FFF2-40B4-BE49-F238E27FC236}">
                    <a16:creationId xmlns:a16="http://schemas.microsoft.com/office/drawing/2014/main" id="{2B4AE768-9E27-48EE-81F2-30703B4235BA}"/>
                  </a:ext>
                </a:extLst>
              </p:cNvPr>
              <p:cNvPicPr>
                <a:picLocks noChangeAspect="1"/>
              </p:cNvPicPr>
              <p:nvPr/>
            </p:nvPicPr>
            <p:blipFill rotWithShape="1">
              <a:blip r:embed="rId2"/>
              <a:srcRect l="22735" t="-2" r="1195" b="583"/>
              <a:stretch/>
            </p:blipFill>
            <p:spPr>
              <a:xfrm>
                <a:off x="6100784" y="4402214"/>
                <a:ext cx="1531917" cy="932338"/>
              </a:xfrm>
              <a:prstGeom prst="rect">
                <a:avLst/>
              </a:prstGeom>
              <a:ln>
                <a:solidFill>
                  <a:schemeClr val="accent5">
                    <a:lumMod val="50000"/>
                  </a:schemeClr>
                </a:solidFill>
              </a:ln>
            </p:spPr>
          </p:pic>
          <p:pic>
            <p:nvPicPr>
              <p:cNvPr id="180" name="Picture 179">
                <a:extLst>
                  <a:ext uri="{FF2B5EF4-FFF2-40B4-BE49-F238E27FC236}">
                    <a16:creationId xmlns:a16="http://schemas.microsoft.com/office/drawing/2014/main" id="{70B6195C-674E-4AE5-9046-23B3F5E96908}"/>
                  </a:ext>
                </a:extLst>
              </p:cNvPr>
              <p:cNvPicPr>
                <a:picLocks noChangeAspect="1"/>
              </p:cNvPicPr>
              <p:nvPr/>
            </p:nvPicPr>
            <p:blipFill rotWithShape="1">
              <a:blip r:embed="rId2"/>
              <a:srcRect l="22735" t="-2" r="1195" b="583"/>
              <a:stretch/>
            </p:blipFill>
            <p:spPr>
              <a:xfrm>
                <a:off x="6253184" y="4554614"/>
                <a:ext cx="1531917" cy="932338"/>
              </a:xfrm>
              <a:prstGeom prst="rect">
                <a:avLst/>
              </a:prstGeom>
              <a:ln>
                <a:solidFill>
                  <a:schemeClr val="accent5">
                    <a:lumMod val="50000"/>
                  </a:schemeClr>
                </a:solidFill>
              </a:ln>
            </p:spPr>
          </p:pic>
        </p:grpSp>
        <p:sp>
          <p:nvSpPr>
            <p:cNvPr id="133" name="Rounded Rectangle 5">
              <a:extLst>
                <a:ext uri="{FF2B5EF4-FFF2-40B4-BE49-F238E27FC236}">
                  <a16:creationId xmlns:a16="http://schemas.microsoft.com/office/drawing/2014/main" id="{92A80E92-B3B5-4975-BBF2-9F91204D4C9A}"/>
                </a:ext>
              </a:extLst>
            </p:cNvPr>
            <p:cNvSpPr/>
            <p:nvPr/>
          </p:nvSpPr>
          <p:spPr>
            <a:xfrm>
              <a:off x="2246733" y="4497570"/>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CFC4893F-3F1B-48AC-AE83-6CECC6887986}"/>
                    </a:ext>
                  </a:extLst>
                </p:cNvPr>
                <p:cNvSpPr/>
                <p:nvPr/>
              </p:nvSpPr>
              <p:spPr>
                <a:xfrm>
                  <a:off x="2431817" y="4787755"/>
                  <a:ext cx="1641411" cy="1015663"/>
                </a:xfrm>
                <a:prstGeom prst="rect">
                  <a:avLst/>
                </a:prstGeom>
              </p:spPr>
              <p:txBody>
                <a:bodyPr wrap="none">
                  <a:spAutoFit/>
                </a:bodyPr>
                <a:lstStyle/>
                <a:p>
                  <a:r>
                    <a:rPr lang="en-US" sz="2000" dirty="0"/>
                    <a:t>Generator</a:t>
                  </a:r>
                </a:p>
                <a:p>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𝑌</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134" name="Rectangle 133">
                  <a:extLst>
                    <a:ext uri="{FF2B5EF4-FFF2-40B4-BE49-F238E27FC236}">
                      <a16:creationId xmlns:a16="http://schemas.microsoft.com/office/drawing/2014/main" id="{CFC4893F-3F1B-48AC-AE83-6CECC6887986}"/>
                    </a:ext>
                  </a:extLst>
                </p:cNvPr>
                <p:cNvSpPr>
                  <a:spLocks noRot="1" noChangeAspect="1" noMove="1" noResize="1" noEditPoints="1" noAdjustHandles="1" noChangeArrowheads="1" noChangeShapeType="1" noTextEdit="1"/>
                </p:cNvSpPr>
                <p:nvPr/>
              </p:nvSpPr>
              <p:spPr>
                <a:xfrm>
                  <a:off x="2431817" y="4787755"/>
                  <a:ext cx="1641411" cy="1015663"/>
                </a:xfrm>
                <a:prstGeom prst="rect">
                  <a:avLst/>
                </a:prstGeom>
                <a:blipFill>
                  <a:blip r:embed="rId3"/>
                  <a:stretch>
                    <a:fillRect l="-3704" t="-3614"/>
                  </a:stretch>
                </a:blipFill>
              </p:spPr>
              <p:txBody>
                <a:bodyPr/>
                <a:lstStyle/>
                <a:p>
                  <a:r>
                    <a:rPr lang="en-US">
                      <a:noFill/>
                    </a:rPr>
                    <a:t> </a:t>
                  </a:r>
                </a:p>
              </p:txBody>
            </p:sp>
          </mc:Fallback>
        </mc:AlternateContent>
        <p:sp>
          <p:nvSpPr>
            <p:cNvPr id="135" name="Right Arrow 11">
              <a:extLst>
                <a:ext uri="{FF2B5EF4-FFF2-40B4-BE49-F238E27FC236}">
                  <a16:creationId xmlns:a16="http://schemas.microsoft.com/office/drawing/2014/main" id="{E9A09A07-D5B1-44DC-8CB5-ECB86EDC4794}"/>
                </a:ext>
              </a:extLst>
            </p:cNvPr>
            <p:cNvSpPr/>
            <p:nvPr/>
          </p:nvSpPr>
          <p:spPr>
            <a:xfrm>
              <a:off x="1928614" y="5186205"/>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ight Arrow 284">
              <a:extLst>
                <a:ext uri="{FF2B5EF4-FFF2-40B4-BE49-F238E27FC236}">
                  <a16:creationId xmlns:a16="http://schemas.microsoft.com/office/drawing/2014/main" id="{2840AE2D-907C-42A1-86CC-851AF705D6EC}"/>
                </a:ext>
              </a:extLst>
            </p:cNvPr>
            <p:cNvSpPr/>
            <p:nvPr/>
          </p:nvSpPr>
          <p:spPr>
            <a:xfrm>
              <a:off x="3980015" y="5192340"/>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E59DEB1-8B10-4EB0-AF97-CCB2BBE1DB6D}"/>
                </a:ext>
              </a:extLst>
            </p:cNvPr>
            <p:cNvSpPr/>
            <p:nvPr/>
          </p:nvSpPr>
          <p:spPr>
            <a:xfrm rot="16200000">
              <a:off x="924919" y="5147794"/>
              <a:ext cx="772969" cy="400110"/>
            </a:xfrm>
            <a:prstGeom prst="rect">
              <a:avLst/>
            </a:prstGeom>
          </p:spPr>
          <p:txBody>
            <a:bodyPr wrap="none">
              <a:spAutoFit/>
            </a:bodyPr>
            <a:lstStyle/>
            <a:p>
              <a:r>
                <a:rPr lang="en-US" sz="2000" dirty="0"/>
                <a:t>Noise</a:t>
              </a:r>
            </a:p>
          </p:txBody>
        </p:sp>
        <p:sp>
          <p:nvSpPr>
            <p:cNvPr id="138" name="Right Arrow 312">
              <a:extLst>
                <a:ext uri="{FF2B5EF4-FFF2-40B4-BE49-F238E27FC236}">
                  <a16:creationId xmlns:a16="http://schemas.microsoft.com/office/drawing/2014/main" id="{60C3E48F-6E82-41DE-98C4-9AE895162C5B}"/>
                </a:ext>
              </a:extLst>
            </p:cNvPr>
            <p:cNvSpPr/>
            <p:nvPr/>
          </p:nvSpPr>
          <p:spPr>
            <a:xfrm>
              <a:off x="2570615" y="1610238"/>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0B8F57C-1DEE-4648-B1CA-890171316E82}"/>
                </a:ext>
              </a:extLst>
            </p:cNvPr>
            <p:cNvSpPr/>
            <p:nvPr/>
          </p:nvSpPr>
          <p:spPr>
            <a:xfrm>
              <a:off x="2869635" y="604884"/>
              <a:ext cx="1891223" cy="400110"/>
            </a:xfrm>
            <a:prstGeom prst="rect">
              <a:avLst/>
            </a:prstGeom>
          </p:spPr>
          <p:txBody>
            <a:bodyPr wrap="none">
              <a:spAutoFit/>
            </a:bodyPr>
            <a:lstStyle/>
            <a:p>
              <a:r>
                <a:rPr lang="en-US" sz="2000" dirty="0"/>
                <a:t>Real World EEGs</a:t>
              </a:r>
            </a:p>
          </p:txBody>
        </p:sp>
        <p:sp>
          <p:nvSpPr>
            <p:cNvPr id="140" name="Rectangle 139">
              <a:extLst>
                <a:ext uri="{FF2B5EF4-FFF2-40B4-BE49-F238E27FC236}">
                  <a16:creationId xmlns:a16="http://schemas.microsoft.com/office/drawing/2014/main" id="{C3011218-2E50-4C17-90DC-C2907020CDCD}"/>
                </a:ext>
              </a:extLst>
            </p:cNvPr>
            <p:cNvSpPr/>
            <p:nvPr/>
          </p:nvSpPr>
          <p:spPr>
            <a:xfrm>
              <a:off x="3930954" y="5977005"/>
              <a:ext cx="2881494" cy="400110"/>
            </a:xfrm>
            <a:prstGeom prst="rect">
              <a:avLst/>
            </a:prstGeom>
          </p:spPr>
          <p:txBody>
            <a:bodyPr wrap="none">
              <a:spAutoFit/>
            </a:bodyPr>
            <a:lstStyle/>
            <a:p>
              <a:r>
                <a:rPr lang="en-US" sz="2000" dirty="0"/>
                <a:t>Synthetic Generated EEGs</a:t>
              </a:r>
            </a:p>
          </p:txBody>
        </p:sp>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9CF5B43C-AED5-42A0-8C7D-84F03FDD98F8}"/>
                    </a:ext>
                  </a:extLst>
                </p:cNvPr>
                <p:cNvSpPr/>
                <p:nvPr/>
              </p:nvSpPr>
              <p:spPr>
                <a:xfrm>
                  <a:off x="6314983" y="1358938"/>
                  <a:ext cx="1588833" cy="707886"/>
                </a:xfrm>
                <a:prstGeom prst="rect">
                  <a:avLst/>
                </a:prstGeom>
              </p:spPr>
              <p:txBody>
                <a:bodyPr wrap="none">
                  <a:spAutoFit/>
                </a:bodyPr>
                <a:lstStyle/>
                <a:p>
                  <a:r>
                    <a:rPr lang="en-US" sz="2000" dirty="0"/>
                    <a:t>Discriminator</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m:t>
                        </m:r>
                        <m:d>
                          <m:dPr>
                            <m:ctrlPr>
                              <a:rPr lang="en-US" sz="2000" i="1">
                                <a:latin typeface="Cambria Math" panose="02040503050406030204" pitchFamily="18" charset="0"/>
                              </a:rPr>
                            </m:ctrlPr>
                          </m:dPr>
                          <m:e>
                            <m:r>
                              <a:rPr lang="en-US" sz="2000" b="0" i="1" smtClean="0">
                                <a:latin typeface="Cambria Math" panose="02040503050406030204" pitchFamily="18" charset="0"/>
                              </a:rPr>
                              <m:t>𝑋</m:t>
                            </m:r>
                          </m:e>
                        </m:d>
                      </m:oMath>
                    </m:oMathPara>
                  </a14:m>
                  <a:endParaRPr lang="en-US" sz="2000" dirty="0"/>
                </a:p>
              </p:txBody>
            </p:sp>
          </mc:Choice>
          <mc:Fallback xmlns="">
            <p:sp>
              <p:nvSpPr>
                <p:cNvPr id="141" name="Rectangle 140">
                  <a:extLst>
                    <a:ext uri="{FF2B5EF4-FFF2-40B4-BE49-F238E27FC236}">
                      <a16:creationId xmlns:a16="http://schemas.microsoft.com/office/drawing/2014/main" id="{9CF5B43C-AED5-42A0-8C7D-84F03FDD98F8}"/>
                    </a:ext>
                  </a:extLst>
                </p:cNvPr>
                <p:cNvSpPr>
                  <a:spLocks noRot="1" noChangeAspect="1" noMove="1" noResize="1" noEditPoints="1" noAdjustHandles="1" noChangeArrowheads="1" noChangeShapeType="1" noTextEdit="1"/>
                </p:cNvSpPr>
                <p:nvPr/>
              </p:nvSpPr>
              <p:spPr>
                <a:xfrm>
                  <a:off x="6314983" y="1358938"/>
                  <a:ext cx="1588833" cy="707886"/>
                </a:xfrm>
                <a:prstGeom prst="rect">
                  <a:avLst/>
                </a:prstGeom>
                <a:blipFill>
                  <a:blip r:embed="rId4"/>
                  <a:stretch>
                    <a:fillRect l="-3831" t="-4310" r="-4215"/>
                  </a:stretch>
                </a:blipFill>
              </p:spPr>
              <p:txBody>
                <a:bodyPr/>
                <a:lstStyle/>
                <a:p>
                  <a:r>
                    <a:rPr lang="en-US">
                      <a:noFill/>
                    </a:rPr>
                    <a:t> </a:t>
                  </a:r>
                </a:p>
              </p:txBody>
            </p:sp>
          </mc:Fallback>
        </mc:AlternateContent>
        <p:grpSp>
          <p:nvGrpSpPr>
            <p:cNvPr id="142" name="Group 141">
              <a:extLst>
                <a:ext uri="{FF2B5EF4-FFF2-40B4-BE49-F238E27FC236}">
                  <a16:creationId xmlns:a16="http://schemas.microsoft.com/office/drawing/2014/main" id="{37897DAD-AB42-4F13-9BCA-6486711DBD28}"/>
                </a:ext>
              </a:extLst>
            </p:cNvPr>
            <p:cNvGrpSpPr/>
            <p:nvPr/>
          </p:nvGrpSpPr>
          <p:grpSpPr>
            <a:xfrm>
              <a:off x="2922813" y="1046269"/>
              <a:ext cx="2159297" cy="1545001"/>
              <a:chOff x="2173854" y="1459259"/>
              <a:chExt cx="2159297" cy="1545001"/>
            </a:xfrm>
          </p:grpSpPr>
          <p:pic>
            <p:nvPicPr>
              <p:cNvPr id="171" name="Picture 2" descr="C:\Users\saeedeh\Downloads\term_seiz.PNG">
                <a:extLst>
                  <a:ext uri="{FF2B5EF4-FFF2-40B4-BE49-F238E27FC236}">
                    <a16:creationId xmlns:a16="http://schemas.microsoft.com/office/drawing/2014/main" id="{FFFAE07A-BEF5-4311-94C3-C6FF5BE7F087}"/>
                  </a:ext>
                </a:extLst>
              </p:cNvPr>
              <p:cNvPicPr>
                <a:picLocks noChangeAspect="1" noChangeArrowheads="1"/>
              </p:cNvPicPr>
              <p:nvPr/>
            </p:nvPicPr>
            <p:blipFill rotWithShape="1">
              <a:blip r:embed="rId5"/>
              <a:srcRect l="63976" t="52370" r="12826" b="22644"/>
              <a:stretch/>
            </p:blipFill>
            <p:spPr bwMode="auto">
              <a:xfrm>
                <a:off x="2173854" y="14592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2" name="Picture 2" descr="C:\Users\saeedeh\Downloads\term_seiz.PNG">
                <a:extLst>
                  <a:ext uri="{FF2B5EF4-FFF2-40B4-BE49-F238E27FC236}">
                    <a16:creationId xmlns:a16="http://schemas.microsoft.com/office/drawing/2014/main" id="{27F32BB8-28FC-4A25-987D-80A748B5EFC8}"/>
                  </a:ext>
                </a:extLst>
              </p:cNvPr>
              <p:cNvPicPr>
                <a:picLocks noChangeAspect="1" noChangeArrowheads="1"/>
              </p:cNvPicPr>
              <p:nvPr/>
            </p:nvPicPr>
            <p:blipFill rotWithShape="1">
              <a:blip r:embed="rId5"/>
              <a:srcRect l="63976" t="52370" r="12826" b="22644"/>
              <a:stretch/>
            </p:blipFill>
            <p:spPr bwMode="auto">
              <a:xfrm>
                <a:off x="2326254" y="16116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3" name="Picture 2" descr="C:\Users\saeedeh\Downloads\term_seiz.PNG">
                <a:extLst>
                  <a:ext uri="{FF2B5EF4-FFF2-40B4-BE49-F238E27FC236}">
                    <a16:creationId xmlns:a16="http://schemas.microsoft.com/office/drawing/2014/main" id="{8BAC5902-5F32-4D8D-9AE7-37445690000D}"/>
                  </a:ext>
                </a:extLst>
              </p:cNvPr>
              <p:cNvPicPr>
                <a:picLocks noChangeAspect="1" noChangeArrowheads="1"/>
              </p:cNvPicPr>
              <p:nvPr/>
            </p:nvPicPr>
            <p:blipFill rotWithShape="1">
              <a:blip r:embed="rId5"/>
              <a:srcRect l="63976" t="52370" r="12826" b="22644"/>
              <a:stretch/>
            </p:blipFill>
            <p:spPr bwMode="auto">
              <a:xfrm>
                <a:off x="2478654" y="17640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4" name="Picture 2" descr="C:\Users\saeedeh\Downloads\term_seiz.PNG">
                <a:extLst>
                  <a:ext uri="{FF2B5EF4-FFF2-40B4-BE49-F238E27FC236}">
                    <a16:creationId xmlns:a16="http://schemas.microsoft.com/office/drawing/2014/main" id="{104AD38B-6715-43E8-B2E9-B7252D6310AA}"/>
                  </a:ext>
                </a:extLst>
              </p:cNvPr>
              <p:cNvPicPr>
                <a:picLocks noChangeAspect="1" noChangeArrowheads="1"/>
              </p:cNvPicPr>
              <p:nvPr/>
            </p:nvPicPr>
            <p:blipFill rotWithShape="1">
              <a:blip r:embed="rId5"/>
              <a:srcRect l="63976" t="52370" r="12826" b="22644"/>
              <a:stretch/>
            </p:blipFill>
            <p:spPr bwMode="auto">
              <a:xfrm>
                <a:off x="2631054" y="19164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175" name="Picture 2" descr="C:\Users\saeedeh\Downloads\term_seiz.PNG">
                <a:extLst>
                  <a:ext uri="{FF2B5EF4-FFF2-40B4-BE49-F238E27FC236}">
                    <a16:creationId xmlns:a16="http://schemas.microsoft.com/office/drawing/2014/main" id="{EF0D7D85-E98C-44FE-B298-86B3D9C47138}"/>
                  </a:ext>
                </a:extLst>
              </p:cNvPr>
              <p:cNvPicPr>
                <a:picLocks noChangeAspect="1" noChangeArrowheads="1"/>
              </p:cNvPicPr>
              <p:nvPr/>
            </p:nvPicPr>
            <p:blipFill rotWithShape="1">
              <a:blip r:embed="rId5"/>
              <a:srcRect l="63976" t="52370" r="12826" b="22644"/>
              <a:stretch/>
            </p:blipFill>
            <p:spPr bwMode="auto">
              <a:xfrm>
                <a:off x="2783454" y="2068859"/>
                <a:ext cx="1549697" cy="935401"/>
              </a:xfrm>
              <a:prstGeom prst="rect">
                <a:avLst/>
              </a:prstGeom>
              <a:solidFill>
                <a:srgbClr val="FFFFFF">
                  <a:shade val="85000"/>
                </a:srgbClr>
              </a:solidFill>
              <a:ln w="3175" cap="sq">
                <a:solidFill>
                  <a:schemeClr val="accent5">
                    <a:lumMod val="50000"/>
                  </a:schemeClr>
                </a:solidFill>
                <a:miter lim="800000"/>
              </a:ln>
              <a:effectLst/>
            </p:spPr>
          </p:pic>
        </p:grpSp>
        <p:sp>
          <p:nvSpPr>
            <p:cNvPr id="143" name="Right Arrow 328">
              <a:extLst>
                <a:ext uri="{FF2B5EF4-FFF2-40B4-BE49-F238E27FC236}">
                  <a16:creationId xmlns:a16="http://schemas.microsoft.com/office/drawing/2014/main" id="{F5CE34AF-17E3-49AF-AC24-9E5F427B473E}"/>
                </a:ext>
              </a:extLst>
            </p:cNvPr>
            <p:cNvSpPr/>
            <p:nvPr/>
          </p:nvSpPr>
          <p:spPr>
            <a:xfrm>
              <a:off x="7955931" y="140495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21">
              <a:extLst>
                <a:ext uri="{FF2B5EF4-FFF2-40B4-BE49-F238E27FC236}">
                  <a16:creationId xmlns:a16="http://schemas.microsoft.com/office/drawing/2014/main" id="{CBAC64C6-F960-4927-A51D-CFEFE6580816}"/>
                </a:ext>
              </a:extLst>
            </p:cNvPr>
            <p:cNvSpPr/>
            <p:nvPr/>
          </p:nvSpPr>
          <p:spPr>
            <a:xfrm rot="18854166">
              <a:off x="8727910" y="3731570"/>
              <a:ext cx="1072708" cy="108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207B3517-48D1-4CFC-B550-2EE738FE348D}"/>
                </a:ext>
              </a:extLst>
            </p:cNvPr>
            <p:cNvSpPr/>
            <p:nvPr/>
          </p:nvSpPr>
          <p:spPr>
            <a:xfrm>
              <a:off x="8402624" y="4022859"/>
              <a:ext cx="1874006" cy="523220"/>
            </a:xfrm>
            <a:prstGeom prst="rect">
              <a:avLst/>
            </a:prstGeom>
          </p:spPr>
          <p:txBody>
            <a:bodyPr wrap="square">
              <a:spAutoFit/>
            </a:bodyPr>
            <a:lstStyle/>
            <a:p>
              <a:pPr algn="ctr"/>
              <a:r>
                <a:rPr lang="en-US" sz="1400" dirty="0"/>
                <a:t>Is Discriminator Correct?</a:t>
              </a:r>
            </a:p>
          </p:txBody>
        </p:sp>
        <p:cxnSp>
          <p:nvCxnSpPr>
            <p:cNvPr id="147" name="Straight Arrow Connector 146">
              <a:extLst>
                <a:ext uri="{FF2B5EF4-FFF2-40B4-BE49-F238E27FC236}">
                  <a16:creationId xmlns:a16="http://schemas.microsoft.com/office/drawing/2014/main" id="{F3BD5EEC-A065-44AC-B66D-DD0A346EA4FA}"/>
                </a:ext>
              </a:extLst>
            </p:cNvPr>
            <p:cNvCxnSpPr>
              <a:cxnSpLocks/>
            </p:cNvCxnSpPr>
            <p:nvPr/>
          </p:nvCxnSpPr>
          <p:spPr>
            <a:xfrm flipH="1">
              <a:off x="9223684" y="2787670"/>
              <a:ext cx="6879" cy="77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Elbow Connector 37">
              <a:extLst>
                <a:ext uri="{FF2B5EF4-FFF2-40B4-BE49-F238E27FC236}">
                  <a16:creationId xmlns:a16="http://schemas.microsoft.com/office/drawing/2014/main" id="{73D5B450-FDBB-4A14-92C6-A8160F74512A}"/>
                </a:ext>
              </a:extLst>
            </p:cNvPr>
            <p:cNvCxnSpPr>
              <a:cxnSpLocks/>
              <a:endCxn id="133" idx="2"/>
            </p:cNvCxnSpPr>
            <p:nvPr/>
          </p:nvCxnSpPr>
          <p:spPr>
            <a:xfrm rot="10800000" flipV="1">
              <a:off x="3103068" y="4980913"/>
              <a:ext cx="6161197" cy="1193854"/>
            </a:xfrm>
            <a:prstGeom prst="bentConnector4">
              <a:avLst>
                <a:gd name="adj1" fmla="val -103"/>
                <a:gd name="adj2" fmla="val 119148"/>
              </a:avLst>
            </a:prstGeom>
            <a:ln>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0F8250F-A453-46C7-A310-049E8C7DFD34}"/>
                </a:ext>
              </a:extLst>
            </p:cNvPr>
            <p:cNvSpPr txBox="1"/>
            <p:nvPr/>
          </p:nvSpPr>
          <p:spPr>
            <a:xfrm>
              <a:off x="8064648" y="5701759"/>
              <a:ext cx="957658" cy="707886"/>
            </a:xfrm>
            <a:prstGeom prst="rect">
              <a:avLst/>
            </a:prstGeom>
            <a:noFill/>
          </p:spPr>
          <p:txBody>
            <a:bodyPr wrap="square" rtlCol="0">
              <a:spAutoFit/>
            </a:bodyPr>
            <a:lstStyle/>
            <a:p>
              <a:pPr algn="r"/>
              <a:r>
                <a:rPr lang="en-US" sz="2000" dirty="0"/>
                <a:t>Update Models</a:t>
              </a:r>
            </a:p>
          </p:txBody>
        </p:sp>
        <p:cxnSp>
          <p:nvCxnSpPr>
            <p:cNvPr id="150" name="Straight Arrow Connector 149">
              <a:extLst>
                <a:ext uri="{FF2B5EF4-FFF2-40B4-BE49-F238E27FC236}">
                  <a16:creationId xmlns:a16="http://schemas.microsoft.com/office/drawing/2014/main" id="{11788165-AAB4-4AD6-AFD4-2DCF737CA625}"/>
                </a:ext>
              </a:extLst>
            </p:cNvPr>
            <p:cNvCxnSpPr>
              <a:cxnSpLocks/>
              <a:endCxn id="151" idx="2"/>
            </p:cNvCxnSpPr>
            <p:nvPr/>
          </p:nvCxnSpPr>
          <p:spPr>
            <a:xfrm flipH="1" flipV="1">
              <a:off x="7099597" y="2570821"/>
              <a:ext cx="9802" cy="3838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Rounded Rectangle 5">
              <a:extLst>
                <a:ext uri="{FF2B5EF4-FFF2-40B4-BE49-F238E27FC236}">
                  <a16:creationId xmlns:a16="http://schemas.microsoft.com/office/drawing/2014/main" id="{B4A61C54-4067-40F2-B8D5-0573903B548D}"/>
                </a:ext>
              </a:extLst>
            </p:cNvPr>
            <p:cNvSpPr/>
            <p:nvPr/>
          </p:nvSpPr>
          <p:spPr>
            <a:xfrm>
              <a:off x="6243263" y="893624"/>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ABF62F6-C244-4962-A405-4EBBA9604509}"/>
                </a:ext>
              </a:extLst>
            </p:cNvPr>
            <p:cNvSpPr/>
            <p:nvPr/>
          </p:nvSpPr>
          <p:spPr>
            <a:xfrm>
              <a:off x="5463097" y="2769573"/>
              <a:ext cx="491340" cy="479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2980277F-6D79-41BE-BA9A-1D21BA298A55}"/>
                    </a:ext>
                  </a:extLst>
                </p:cNvPr>
                <p:cNvSpPr/>
                <p:nvPr/>
              </p:nvSpPr>
              <p:spPr>
                <a:xfrm>
                  <a:off x="5728599" y="1293193"/>
                  <a:ext cx="4137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oMath>
                    </m:oMathPara>
                  </a14:m>
                  <a:endParaRPr lang="en-US" sz="2000" dirty="0"/>
                </a:p>
              </p:txBody>
            </p:sp>
          </mc:Choice>
          <mc:Fallback xmlns="">
            <p:sp>
              <p:nvSpPr>
                <p:cNvPr id="153" name="Rectangle 152">
                  <a:extLst>
                    <a:ext uri="{FF2B5EF4-FFF2-40B4-BE49-F238E27FC236}">
                      <a16:creationId xmlns:a16="http://schemas.microsoft.com/office/drawing/2014/main" id="{2980277F-6D79-41BE-BA9A-1D21BA298A55}"/>
                    </a:ext>
                  </a:extLst>
                </p:cNvPr>
                <p:cNvSpPr>
                  <a:spLocks noRot="1" noChangeAspect="1" noMove="1" noResize="1" noEditPoints="1" noAdjustHandles="1" noChangeArrowheads="1" noChangeShapeType="1" noTextEdit="1"/>
                </p:cNvSpPr>
                <p:nvPr/>
              </p:nvSpPr>
              <p:spPr>
                <a:xfrm>
                  <a:off x="5728599" y="1293193"/>
                  <a:ext cx="413767"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32023DA2-B9F1-47BA-9787-ACD26F964B2A}"/>
                    </a:ext>
                  </a:extLst>
                </p:cNvPr>
                <p:cNvSpPr/>
                <p:nvPr/>
              </p:nvSpPr>
              <p:spPr>
                <a:xfrm>
                  <a:off x="5665499" y="3376275"/>
                  <a:ext cx="5368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154" name="Rectangle 153">
                  <a:extLst>
                    <a:ext uri="{FF2B5EF4-FFF2-40B4-BE49-F238E27FC236}">
                      <a16:creationId xmlns:a16="http://schemas.microsoft.com/office/drawing/2014/main" id="{32023DA2-B9F1-47BA-9787-ACD26F964B2A}"/>
                    </a:ext>
                  </a:extLst>
                </p:cNvPr>
                <p:cNvSpPr>
                  <a:spLocks noRot="1" noChangeAspect="1" noMove="1" noResize="1" noEditPoints="1" noAdjustHandles="1" noChangeArrowheads="1" noChangeShapeType="1" noTextEdit="1"/>
                </p:cNvSpPr>
                <p:nvPr/>
              </p:nvSpPr>
              <p:spPr>
                <a:xfrm>
                  <a:off x="5665499" y="3376275"/>
                  <a:ext cx="53687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FE5AB03A-E35F-429D-8235-C601E5A5547E}"/>
                    </a:ext>
                  </a:extLst>
                </p:cNvPr>
                <p:cNvSpPr/>
                <p:nvPr/>
              </p:nvSpPr>
              <p:spPr>
                <a:xfrm>
                  <a:off x="4608759" y="2630783"/>
                  <a:ext cx="5462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𝑈</m:t>
                            </m:r>
                          </m:sub>
                        </m:sSub>
                      </m:oMath>
                    </m:oMathPara>
                  </a14:m>
                  <a:endParaRPr lang="en-US" sz="2000" dirty="0"/>
                </a:p>
              </p:txBody>
            </p:sp>
          </mc:Choice>
          <mc:Fallback xmlns="">
            <p:sp>
              <p:nvSpPr>
                <p:cNvPr id="155" name="Rectangle 154">
                  <a:extLst>
                    <a:ext uri="{FF2B5EF4-FFF2-40B4-BE49-F238E27FC236}">
                      <a16:creationId xmlns:a16="http://schemas.microsoft.com/office/drawing/2014/main" id="{FE5AB03A-E35F-429D-8235-C601E5A5547E}"/>
                    </a:ext>
                  </a:extLst>
                </p:cNvPr>
                <p:cNvSpPr>
                  <a:spLocks noRot="1" noChangeAspect="1" noMove="1" noResize="1" noEditPoints="1" noAdjustHandles="1" noChangeArrowheads="1" noChangeShapeType="1" noTextEdit="1"/>
                </p:cNvSpPr>
                <p:nvPr/>
              </p:nvSpPr>
              <p:spPr>
                <a:xfrm>
                  <a:off x="4608759" y="2630783"/>
                  <a:ext cx="546240" cy="400110"/>
                </a:xfrm>
                <a:prstGeom prst="rect">
                  <a:avLst/>
                </a:prstGeom>
                <a:blipFill>
                  <a:blip r:embed="rId8"/>
                  <a:stretch>
                    <a:fillRect/>
                  </a:stretch>
                </a:blipFill>
              </p:spPr>
              <p:txBody>
                <a:bodyPr/>
                <a:lstStyle/>
                <a:p>
                  <a:r>
                    <a:rPr lang="en-US">
                      <a:noFill/>
                    </a:rPr>
                    <a:t> </a:t>
                  </a:r>
                </a:p>
              </p:txBody>
            </p:sp>
          </mc:Fallback>
        </mc:AlternateContent>
        <p:cxnSp>
          <p:nvCxnSpPr>
            <p:cNvPr id="156" name="Connector: Elbow 155">
              <a:extLst>
                <a:ext uri="{FF2B5EF4-FFF2-40B4-BE49-F238E27FC236}">
                  <a16:creationId xmlns:a16="http://schemas.microsoft.com/office/drawing/2014/main" id="{9C0A7188-BA29-4F86-A2FA-E4AF8B0580A2}"/>
                </a:ext>
              </a:extLst>
            </p:cNvPr>
            <p:cNvCxnSpPr>
              <a:stCxn id="175" idx="2"/>
              <a:endCxn id="152" idx="2"/>
            </p:cNvCxnSpPr>
            <p:nvPr/>
          </p:nvCxnSpPr>
          <p:spPr>
            <a:xfrm rot="16200000" flipH="1">
              <a:off x="4676244" y="2222287"/>
              <a:ext cx="417871" cy="11558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58865377-AD3C-4360-B39D-A4713A4CA043}"/>
                </a:ext>
              </a:extLst>
            </p:cNvPr>
            <p:cNvCxnSpPr>
              <a:cxnSpLocks/>
              <a:endCxn id="152" idx="4"/>
            </p:cNvCxnSpPr>
            <p:nvPr/>
          </p:nvCxnSpPr>
          <p:spPr>
            <a:xfrm rot="5400000" flipH="1" flipV="1">
              <a:off x="4738620" y="3487154"/>
              <a:ext cx="1208592" cy="7317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Connector: Elbow 157">
              <a:extLst>
                <a:ext uri="{FF2B5EF4-FFF2-40B4-BE49-F238E27FC236}">
                  <a16:creationId xmlns:a16="http://schemas.microsoft.com/office/drawing/2014/main" id="{34FD4613-6FA4-40CE-B282-85079B118A71}"/>
                </a:ext>
              </a:extLst>
            </p:cNvPr>
            <p:cNvCxnSpPr>
              <a:stCxn id="152" idx="0"/>
              <a:endCxn id="151" idx="1"/>
            </p:cNvCxnSpPr>
            <p:nvPr/>
          </p:nvCxnSpPr>
          <p:spPr>
            <a:xfrm rot="5400000" flipH="1" flipV="1">
              <a:off x="5457340" y="1983650"/>
              <a:ext cx="1037350" cy="5344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id="{5100C6E1-6E0C-459B-ABB6-9DF7B4CA2050}"/>
                </a:ext>
              </a:extLst>
            </p:cNvPr>
            <p:cNvCxnSpPr>
              <a:endCxn id="133" idx="0"/>
            </p:cNvCxnSpPr>
            <p:nvPr/>
          </p:nvCxnSpPr>
          <p:spPr>
            <a:xfrm rot="16200000" flipH="1">
              <a:off x="1548401" y="2942904"/>
              <a:ext cx="1906302" cy="120303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0" name="Rectangle 159">
                  <a:extLst>
                    <a:ext uri="{FF2B5EF4-FFF2-40B4-BE49-F238E27FC236}">
                      <a16:creationId xmlns:a16="http://schemas.microsoft.com/office/drawing/2014/main" id="{A81349E1-6CF0-4DDA-8611-AC1168F4BE53}"/>
                    </a:ext>
                  </a:extLst>
                </p:cNvPr>
                <p:cNvSpPr/>
                <p:nvPr/>
              </p:nvSpPr>
              <p:spPr>
                <a:xfrm>
                  <a:off x="1575929" y="2611683"/>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160" name="Rectangle 159">
                  <a:extLst>
                    <a:ext uri="{FF2B5EF4-FFF2-40B4-BE49-F238E27FC236}">
                      <a16:creationId xmlns:a16="http://schemas.microsoft.com/office/drawing/2014/main" id="{A81349E1-6CF0-4DDA-8611-AC1168F4BE53}"/>
                    </a:ext>
                  </a:extLst>
                </p:cNvPr>
                <p:cNvSpPr>
                  <a:spLocks noRot="1" noChangeAspect="1" noMove="1" noResize="1" noEditPoints="1" noAdjustHandles="1" noChangeArrowheads="1" noChangeShapeType="1" noTextEdit="1"/>
                </p:cNvSpPr>
                <p:nvPr/>
              </p:nvSpPr>
              <p:spPr>
                <a:xfrm>
                  <a:off x="1575929" y="2611683"/>
                  <a:ext cx="402546"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DAE2954E-37DD-463B-BEC4-70B47BB7012E}"/>
                    </a:ext>
                  </a:extLst>
                </p:cNvPr>
                <p:cNvSpPr/>
                <p:nvPr/>
              </p:nvSpPr>
              <p:spPr>
                <a:xfrm>
                  <a:off x="3123788" y="4057191"/>
                  <a:ext cx="40254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oMath>
                    </m:oMathPara>
                  </a14:m>
                  <a:endParaRPr lang="en-US" sz="2000" dirty="0"/>
                </a:p>
              </p:txBody>
            </p:sp>
          </mc:Choice>
          <mc:Fallback xmlns="">
            <p:sp>
              <p:nvSpPr>
                <p:cNvPr id="161" name="Rectangle 160">
                  <a:extLst>
                    <a:ext uri="{FF2B5EF4-FFF2-40B4-BE49-F238E27FC236}">
                      <a16:creationId xmlns:a16="http://schemas.microsoft.com/office/drawing/2014/main" id="{DAE2954E-37DD-463B-BEC4-70B47BB7012E}"/>
                    </a:ext>
                  </a:extLst>
                </p:cNvPr>
                <p:cNvSpPr>
                  <a:spLocks noRot="1" noChangeAspect="1" noMove="1" noResize="1" noEditPoints="1" noAdjustHandles="1" noChangeArrowheads="1" noChangeShapeType="1" noTextEdit="1"/>
                </p:cNvSpPr>
                <p:nvPr/>
              </p:nvSpPr>
              <p:spPr>
                <a:xfrm>
                  <a:off x="3123788" y="4057191"/>
                  <a:ext cx="402546" cy="400110"/>
                </a:xfrm>
                <a:prstGeom prst="rect">
                  <a:avLst/>
                </a:prstGeom>
                <a:blipFill>
                  <a:blip r:embed="rId10"/>
                  <a:stretch>
                    <a:fillRect/>
                  </a:stretch>
                </a:blipFill>
              </p:spPr>
              <p:txBody>
                <a:bodyPr/>
                <a:lstStyle/>
                <a:p>
                  <a:r>
                    <a:rPr lang="en-US">
                      <a:noFill/>
                    </a:rPr>
                    <a:t> </a:t>
                  </a:r>
                </a:p>
              </p:txBody>
            </p:sp>
          </mc:Fallback>
        </mc:AlternateContent>
      </p:grpSp>
      <p:sp>
        <p:nvSpPr>
          <p:cNvPr id="67" name="Right Arrow 328">
            <a:extLst>
              <a:ext uri="{FF2B5EF4-FFF2-40B4-BE49-F238E27FC236}">
                <a16:creationId xmlns:a16="http://schemas.microsoft.com/office/drawing/2014/main" id="{86EFA0A8-5B75-44B1-966B-9BDCF589EA65}"/>
              </a:ext>
            </a:extLst>
          </p:cNvPr>
          <p:cNvSpPr/>
          <p:nvPr/>
        </p:nvSpPr>
        <p:spPr>
          <a:xfrm>
            <a:off x="6737009" y="1964805"/>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328">
            <a:extLst>
              <a:ext uri="{FF2B5EF4-FFF2-40B4-BE49-F238E27FC236}">
                <a16:creationId xmlns:a16="http://schemas.microsoft.com/office/drawing/2014/main" id="{5C6FD840-8068-45D4-95AE-F9D8F8DF965B}"/>
              </a:ext>
            </a:extLst>
          </p:cNvPr>
          <p:cNvSpPr/>
          <p:nvPr/>
        </p:nvSpPr>
        <p:spPr>
          <a:xfrm>
            <a:off x="6733849" y="126016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328">
            <a:extLst>
              <a:ext uri="{FF2B5EF4-FFF2-40B4-BE49-F238E27FC236}">
                <a16:creationId xmlns:a16="http://schemas.microsoft.com/office/drawing/2014/main" id="{D3DB9392-8D40-47EF-B27B-99F95C7D9350}"/>
              </a:ext>
            </a:extLst>
          </p:cNvPr>
          <p:cNvSpPr/>
          <p:nvPr/>
        </p:nvSpPr>
        <p:spPr>
          <a:xfrm>
            <a:off x="6756410" y="2318046"/>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E9F1C87-7E1D-41A8-A3EC-06C85FC07D18}"/>
              </a:ext>
            </a:extLst>
          </p:cNvPr>
          <p:cNvSpPr/>
          <p:nvPr/>
        </p:nvSpPr>
        <p:spPr>
          <a:xfrm>
            <a:off x="7062309" y="1123301"/>
            <a:ext cx="1443472" cy="400110"/>
          </a:xfrm>
          <a:prstGeom prst="rect">
            <a:avLst/>
          </a:prstGeom>
        </p:spPr>
        <p:txBody>
          <a:bodyPr wrap="none">
            <a:spAutoFit/>
          </a:bodyPr>
          <a:lstStyle/>
          <a:p>
            <a:r>
              <a:rPr lang="en-US" sz="2000" dirty="0"/>
              <a:t>Real Seizure</a:t>
            </a:r>
          </a:p>
        </p:txBody>
      </p:sp>
      <p:sp>
        <p:nvSpPr>
          <p:cNvPr id="71" name="Rectangle 70">
            <a:extLst>
              <a:ext uri="{FF2B5EF4-FFF2-40B4-BE49-F238E27FC236}">
                <a16:creationId xmlns:a16="http://schemas.microsoft.com/office/drawing/2014/main" id="{32290EAF-54D9-491F-A4C6-023E612B9F98}"/>
              </a:ext>
            </a:extLst>
          </p:cNvPr>
          <p:cNvSpPr/>
          <p:nvPr/>
        </p:nvSpPr>
        <p:spPr>
          <a:xfrm>
            <a:off x="7075421" y="1488269"/>
            <a:ext cx="1469698" cy="400110"/>
          </a:xfrm>
          <a:prstGeom prst="rect">
            <a:avLst/>
          </a:prstGeom>
        </p:spPr>
        <p:txBody>
          <a:bodyPr wrap="none">
            <a:spAutoFit/>
          </a:bodyPr>
          <a:lstStyle/>
          <a:p>
            <a:r>
              <a:rPr lang="en-US" sz="2000" dirty="0"/>
              <a:t>Fake Seizure</a:t>
            </a:r>
          </a:p>
        </p:txBody>
      </p:sp>
      <p:sp>
        <p:nvSpPr>
          <p:cNvPr id="72" name="Rectangle 71">
            <a:extLst>
              <a:ext uri="{FF2B5EF4-FFF2-40B4-BE49-F238E27FC236}">
                <a16:creationId xmlns:a16="http://schemas.microsoft.com/office/drawing/2014/main" id="{F90FB13E-F0BA-44AC-B762-6EA9C34CAB43}"/>
              </a:ext>
            </a:extLst>
          </p:cNvPr>
          <p:cNvSpPr/>
          <p:nvPr/>
        </p:nvSpPr>
        <p:spPr>
          <a:xfrm>
            <a:off x="7098524" y="1851257"/>
            <a:ext cx="1921745" cy="400110"/>
          </a:xfrm>
          <a:prstGeom prst="rect">
            <a:avLst/>
          </a:prstGeom>
        </p:spPr>
        <p:txBody>
          <a:bodyPr wrap="none">
            <a:spAutoFit/>
          </a:bodyPr>
          <a:lstStyle/>
          <a:p>
            <a:r>
              <a:rPr lang="en-US" sz="2000" dirty="0"/>
              <a:t>Real Background</a:t>
            </a:r>
          </a:p>
        </p:txBody>
      </p:sp>
      <p:sp>
        <p:nvSpPr>
          <p:cNvPr id="73" name="Rectangle 72">
            <a:extLst>
              <a:ext uri="{FF2B5EF4-FFF2-40B4-BE49-F238E27FC236}">
                <a16:creationId xmlns:a16="http://schemas.microsoft.com/office/drawing/2014/main" id="{E2AF7B13-BDE8-446A-9711-EA367AE20017}"/>
              </a:ext>
            </a:extLst>
          </p:cNvPr>
          <p:cNvSpPr/>
          <p:nvPr/>
        </p:nvSpPr>
        <p:spPr>
          <a:xfrm>
            <a:off x="7098524" y="2187497"/>
            <a:ext cx="1947969" cy="400110"/>
          </a:xfrm>
          <a:prstGeom prst="rect">
            <a:avLst/>
          </a:prstGeom>
        </p:spPr>
        <p:txBody>
          <a:bodyPr wrap="none">
            <a:spAutoFit/>
          </a:bodyPr>
          <a:lstStyle/>
          <a:p>
            <a:r>
              <a:rPr lang="en-US" sz="2000" dirty="0"/>
              <a:t>Fake Background</a:t>
            </a:r>
          </a:p>
        </p:txBody>
      </p:sp>
      <p:sp>
        <p:nvSpPr>
          <p:cNvPr id="74" name="Rectangle 73">
            <a:extLst>
              <a:ext uri="{FF2B5EF4-FFF2-40B4-BE49-F238E27FC236}">
                <a16:creationId xmlns:a16="http://schemas.microsoft.com/office/drawing/2014/main" id="{E7F437CC-867C-472E-82BE-5399C3EAA6CD}"/>
              </a:ext>
            </a:extLst>
          </p:cNvPr>
          <p:cNvSpPr/>
          <p:nvPr/>
        </p:nvSpPr>
        <p:spPr>
          <a:xfrm>
            <a:off x="7102695" y="829546"/>
            <a:ext cx="1917574" cy="2137189"/>
          </a:xfrm>
          <a:prstGeom prst="rect">
            <a:avLst/>
          </a:prstGeom>
          <a:noFill/>
          <a:ln w="25400">
            <a:solidFill>
              <a:schemeClr val="accent5">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87037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Semi-supervised Conditional GANs</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Most of the research on GAN's is focused on either the unsupervised setting, where the data is unlabeled, or on supervised setting using conditional GAN's where the goal is to learn a conditional model of the data given labels.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Given that labels are expensive, it is of interest to explore semi-supervised settings where only a small fraction of the data have labels, while a majority of the data are unlabeled.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There are limited work on semi-supervised conditional GANs.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We can use GAN's to perform semi-supervised classification by using a generator-discriminator pair to learn an unconditional model of the data and then tune the discriminator using the small amount of labeled data for prediction.</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We can partition the discriminator's task of evaluating if the joint samples of training data and labels are real or fake into two separate tasks: (</a:t>
            </a:r>
            <a:r>
              <a:rPr lang="en-US" sz="1800" b="1" dirty="0" err="1">
                <a:solidFill>
                  <a:srgbClr val="000000"/>
                </a:solidFill>
                <a:cs typeface="Arial" charset="0"/>
              </a:rPr>
              <a:t>i</a:t>
            </a:r>
            <a:r>
              <a:rPr lang="en-US" sz="1800" b="1" dirty="0">
                <a:solidFill>
                  <a:srgbClr val="000000"/>
                </a:solidFill>
                <a:cs typeface="Arial" charset="0"/>
              </a:rPr>
              <a:t>) evaluating if the training samples are real or fake, and (ii) prediction of labels.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We subsequently use all the labeled and unlabeled data to assist the discriminator with the first task, and only the labeled images for the second task.</a:t>
            </a:r>
          </a:p>
        </p:txBody>
      </p:sp>
    </p:spTree>
    <p:extLst>
      <p:ext uri="{BB962C8B-B14F-4D97-AF65-F5344CB8AC3E}">
        <p14:creationId xmlns:p14="http://schemas.microsoft.com/office/powerpoint/2010/main" val="241712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An illustration of Semi Supervised Conditional GANs</a:t>
            </a:r>
          </a:p>
        </p:txBody>
      </p:sp>
      <p:pic>
        <p:nvPicPr>
          <p:cNvPr id="10" name="Picture 9">
            <a:extLst>
              <a:ext uri="{FF2B5EF4-FFF2-40B4-BE49-F238E27FC236}">
                <a16:creationId xmlns:a16="http://schemas.microsoft.com/office/drawing/2014/main" id="{1EF93A77-C8CA-4933-A680-491B33344DD1}"/>
              </a:ext>
            </a:extLst>
          </p:cNvPr>
          <p:cNvPicPr>
            <a:picLocks noChangeAspect="1"/>
          </p:cNvPicPr>
          <p:nvPr/>
        </p:nvPicPr>
        <p:blipFill rotWithShape="1">
          <a:blip r:embed="rId2"/>
          <a:srcRect t="13665" b="16309"/>
          <a:stretch/>
        </p:blipFill>
        <p:spPr>
          <a:xfrm>
            <a:off x="151940" y="1237956"/>
            <a:ext cx="8840120" cy="4276579"/>
          </a:xfrm>
          <a:prstGeom prst="rect">
            <a:avLst/>
          </a:prstGeom>
        </p:spPr>
      </p:pic>
    </p:spTree>
    <p:extLst>
      <p:ext uri="{BB962C8B-B14F-4D97-AF65-F5344CB8AC3E}">
        <p14:creationId xmlns:p14="http://schemas.microsoft.com/office/powerpoint/2010/main" val="4167807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Generated EEG Samples with DCGAN</a:t>
            </a:r>
          </a:p>
        </p:txBody>
      </p:sp>
      <p:pic>
        <p:nvPicPr>
          <p:cNvPr id="17" name="Picture 16">
            <a:extLst>
              <a:ext uri="{FF2B5EF4-FFF2-40B4-BE49-F238E27FC236}">
                <a16:creationId xmlns:a16="http://schemas.microsoft.com/office/drawing/2014/main" id="{DDA0875C-D3F1-4A6B-91EE-D1521C1F1AB1}"/>
              </a:ext>
            </a:extLst>
          </p:cNvPr>
          <p:cNvPicPr>
            <a:picLocks noChangeAspect="1"/>
          </p:cNvPicPr>
          <p:nvPr/>
        </p:nvPicPr>
        <p:blipFill rotWithShape="1">
          <a:blip r:embed="rId2"/>
          <a:srcRect r="30154"/>
          <a:stretch/>
        </p:blipFill>
        <p:spPr>
          <a:xfrm>
            <a:off x="562706" y="608301"/>
            <a:ext cx="7568419" cy="5838346"/>
          </a:xfrm>
          <a:prstGeom prst="rect">
            <a:avLst/>
          </a:prstGeom>
        </p:spPr>
      </p:pic>
    </p:spTree>
    <p:extLst>
      <p:ext uri="{BB962C8B-B14F-4D97-AF65-F5344CB8AC3E}">
        <p14:creationId xmlns:p14="http://schemas.microsoft.com/office/powerpoint/2010/main" val="142565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Introduction</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promise of deep learning is to discover rich, hierarchical models that represent probability distributions of data.</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most striking successes in deep learning have involved discriminative models, usually those that map a high-dimensional, rich sensory input to a class label.</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Deep generative models have had less of an impact, due to the difficulty of approximating many intractable probabilistic computations that arise in maximum likelihood estimation and related strategies.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Generative adversarial networks (GAN's) are a recent popular technique for learning generative models for high-dimensional unstructured data.</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 this framework, the generative model is pitted against an adversary: a discriminative model that learns to determine whether a sample is from the model distribution or the data distribution.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This framework can yield specific training algorithms for many kinds of model and optimization algorithm.</a:t>
            </a:r>
          </a:p>
        </p:txBody>
      </p:sp>
    </p:spTree>
    <p:extLst>
      <p:ext uri="{BB962C8B-B14F-4D97-AF65-F5344CB8AC3E}">
        <p14:creationId xmlns:p14="http://schemas.microsoft.com/office/powerpoint/2010/main" val="148619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58FD8EE-982F-421E-88BC-BE61C042F7D8}"/>
              </a:ext>
            </a:extLst>
          </p:cNvPr>
          <p:cNvSpPr txBox="1">
            <a:spLocks/>
          </p:cNvSpPr>
          <p:nvPr/>
        </p:nvSpPr>
        <p:spPr bwMode="auto">
          <a:xfrm>
            <a:off x="228600" y="703385"/>
            <a:ext cx="8686800" cy="272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a14="http://schemas.microsoft.com/office/drawing/2010/main" xmlns:mc="http://schemas.openxmlformats.org/markup-compatibility/2006"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a:solidFill>
                  <a:srgbClr val="000000"/>
                </a:solidFill>
                <a:cs typeface="Arial" charset="0"/>
              </a:rPr>
              <a:t>The results of the discriminator in DCGAN for classification of seizure vs bckg. </a:t>
            </a:r>
          </a:p>
          <a:p>
            <a:pPr marL="184150" lvl="1" indent="-184150" algn="just" defTabSz="914400" fontAlgn="base">
              <a:spcBef>
                <a:spcPct val="0"/>
              </a:spcBef>
              <a:spcAft>
                <a:spcPts val="1200"/>
              </a:spcAft>
              <a:buFont typeface="Arial" charset="0"/>
              <a:buChar char="•"/>
            </a:pPr>
            <a:r>
              <a:rPr lang="en-US" sz="1800" b="1">
                <a:solidFill>
                  <a:srgbClr val="000000"/>
                </a:solidFill>
                <a:cs typeface="Arial" charset="0"/>
              </a:rPr>
              <a:t>This is not a common approach.</a:t>
            </a:r>
          </a:p>
          <a:p>
            <a:pPr marL="184150" lvl="1" indent="-184150" algn="just" defTabSz="914400" fontAlgn="base">
              <a:spcBef>
                <a:spcPct val="0"/>
              </a:spcBef>
              <a:spcAft>
                <a:spcPts val="1200"/>
              </a:spcAft>
              <a:buFont typeface="Arial" charset="0"/>
              <a:buChar char="•"/>
            </a:pPr>
            <a:r>
              <a:rPr lang="en-US" sz="1800" b="1">
                <a:solidFill>
                  <a:srgbClr val="000000"/>
                </a:solidFill>
                <a:cs typeface="Arial" charset="0"/>
              </a:rPr>
              <a:t>In summary, I had 56% sensitivity with 210 FA per 24 hrs, using classifier of simple DCGAN with label smoothing technique, batch size of 64, and window length of 7 seconds. </a:t>
            </a:r>
          </a:p>
          <a:p>
            <a:pPr marL="184150" lvl="1" indent="-184150" algn="just" defTabSz="914400" fontAlgn="base">
              <a:spcBef>
                <a:spcPct val="0"/>
              </a:spcBef>
              <a:spcAft>
                <a:spcPts val="1200"/>
              </a:spcAft>
              <a:buFont typeface="Arial" charset="0"/>
              <a:buChar char="•"/>
            </a:pPr>
            <a:r>
              <a:rPr lang="en-US" sz="1800" b="1">
                <a:solidFill>
                  <a:srgbClr val="000000"/>
                </a:solidFill>
                <a:cs typeface="Arial" charset="0"/>
              </a:rPr>
              <a:t>This confirms the hypothesis that GAN structures can be used for automatic seizure detection task. </a:t>
            </a:r>
            <a:endParaRPr lang="en-US" sz="1800" b="1" dirty="0">
              <a:solidFill>
                <a:srgbClr val="000000"/>
              </a:solidFill>
              <a:cs typeface="Arial" charset="0"/>
            </a:endParaRPr>
          </a:p>
        </p:txBody>
      </p:sp>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DCGAN Results</a:t>
            </a:r>
          </a:p>
        </p:txBody>
      </p:sp>
      <p:pic>
        <p:nvPicPr>
          <p:cNvPr id="3" name="Picture 2" descr="Screen Clipping">
            <a:extLst>
              <a:ext uri="{FF2B5EF4-FFF2-40B4-BE49-F238E27FC236}">
                <a16:creationId xmlns:a16="http://schemas.microsoft.com/office/drawing/2014/main" id="{E153159A-3DE6-4FC6-A568-57C3332D5B08}"/>
              </a:ext>
            </a:extLst>
          </p:cNvPr>
          <p:cNvPicPr>
            <a:picLocks noChangeAspect="1"/>
          </p:cNvPicPr>
          <p:nvPr/>
        </p:nvPicPr>
        <p:blipFill>
          <a:blip r:embed="rId2"/>
          <a:stretch>
            <a:fillRect/>
          </a:stretch>
        </p:blipFill>
        <p:spPr>
          <a:xfrm>
            <a:off x="260252" y="3901158"/>
            <a:ext cx="8623495" cy="2228919"/>
          </a:xfrm>
          <a:prstGeom prst="rect">
            <a:avLst/>
          </a:prstGeom>
        </p:spPr>
      </p:pic>
    </p:spTree>
    <p:extLst>
      <p:ext uri="{BB962C8B-B14F-4D97-AF65-F5344CB8AC3E}">
        <p14:creationId xmlns:p14="http://schemas.microsoft.com/office/powerpoint/2010/main" val="255636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Contributions</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8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Introducing a new model for building conditional generative models in a semi-supervised setting to conditionally generate and classify data given labels by adapting the GAN framework.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Introducing a new model for building conditional generative models in a supervised setting</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Investigation the potential of GANs for increasing interpretability of deep learning and debugging of the data and network based on the observations of the output of generators.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Investigating the input noise in generators. Replacing this block with a feedback from discriminator.</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Applying the existing and proposed GAN frameworks for the first time on the task of automatic analysis of EEGs.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 Bootstrapping GAN</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Developing Recurrent-GANs</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Combination of active learning with GANs.</a:t>
            </a: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p:spTree>
    <p:extLst>
      <p:ext uri="{BB962C8B-B14F-4D97-AF65-F5344CB8AC3E}">
        <p14:creationId xmlns:p14="http://schemas.microsoft.com/office/powerpoint/2010/main" val="327951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Generative adversarial network (GAN)</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GAN is a new framework for estimating generative models via an adversarial process, in which we simultaneously train two models: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a generative model G that captures the data distribution.</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a discriminative model D that estimates the probability that a sample came from the training data rather than G.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training procedure for G is to maximize the probability of D making a mistake. This framework corresponds to a minimax two-player game. In the space of arbitrary functions G and D, a unique solution exists, with G recovering the training data distribution and D equal to 1/2 everywhere.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In the case where G and D are defined by multilayer </a:t>
            </a:r>
            <a:r>
              <a:rPr lang="en-US" sz="1800" b="1" dirty="0" err="1">
                <a:solidFill>
                  <a:srgbClr val="000000"/>
                </a:solidFill>
                <a:cs typeface="Arial" charset="0"/>
              </a:rPr>
              <a:t>perceptrons</a:t>
            </a:r>
            <a:r>
              <a:rPr lang="en-US" sz="1800" b="1" dirty="0">
                <a:solidFill>
                  <a:srgbClr val="000000"/>
                </a:solidFill>
                <a:cs typeface="Arial" charset="0"/>
              </a:rPr>
              <a:t>, the entire system can be trained with backpropagation.</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There is no need for any Markov chains or unrolled approximate inference networks during either training or generation of samples.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Experiments demonstrate the potential of the framework through qualitative and quantitative evaluation of the generated samples.</a:t>
            </a:r>
          </a:p>
        </p:txBody>
      </p:sp>
    </p:spTree>
    <p:extLst>
      <p:ext uri="{BB962C8B-B14F-4D97-AF65-F5344CB8AC3E}">
        <p14:creationId xmlns:p14="http://schemas.microsoft.com/office/powerpoint/2010/main" val="27555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The intuition behind GAN: Counterfeiters vs Police Game</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141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generative model can be thought of as analogous to a team of counterfeiters, trying to produce fake currency, while the discriminative model is analogous to the police, trying to detect the counterfeit currency. Competition in this game drives both teams to improve their methods until the counterfeits are indistinguishable from the genuine articles.</a:t>
            </a:r>
          </a:p>
          <a:p>
            <a:pPr marL="184150" lvl="1" indent="-184150" defTabSz="914400" fontAlgn="base">
              <a:spcBef>
                <a:spcPct val="0"/>
              </a:spcBef>
              <a:spcAft>
                <a:spcPts val="1200"/>
              </a:spcAft>
              <a:buFont typeface="Arial" charset="0"/>
              <a:buChar char="•"/>
            </a:pPr>
            <a:endParaRPr lang="en-US" sz="1800" b="1" dirty="0">
              <a:solidFill>
                <a:srgbClr val="000000"/>
              </a:solidFill>
              <a:cs typeface="Arial" charset="0"/>
            </a:endParaRPr>
          </a:p>
        </p:txBody>
      </p:sp>
      <p:grpSp>
        <p:nvGrpSpPr>
          <p:cNvPr id="2" name="Group 1">
            <a:extLst>
              <a:ext uri="{FF2B5EF4-FFF2-40B4-BE49-F238E27FC236}">
                <a16:creationId xmlns:a16="http://schemas.microsoft.com/office/drawing/2014/main" id="{1FFC0BF4-99F2-435A-B292-A4C848A07C26}"/>
              </a:ext>
            </a:extLst>
          </p:cNvPr>
          <p:cNvGrpSpPr/>
          <p:nvPr/>
        </p:nvGrpSpPr>
        <p:grpSpPr>
          <a:xfrm>
            <a:off x="919566" y="2249502"/>
            <a:ext cx="7301694" cy="4264978"/>
            <a:chOff x="927906" y="1967052"/>
            <a:chExt cx="7301694" cy="4264978"/>
          </a:xfrm>
        </p:grpSpPr>
        <p:sp>
          <p:nvSpPr>
            <p:cNvPr id="7" name="오른쪽 화살표 4">
              <a:extLst>
                <a:ext uri="{FF2B5EF4-FFF2-40B4-BE49-F238E27FC236}">
                  <a16:creationId xmlns:a16="http://schemas.microsoft.com/office/drawing/2014/main" id="{CFC2143E-20BD-40FD-A562-F2F4A7B2190A}"/>
                </a:ext>
              </a:extLst>
            </p:cNvPr>
            <p:cNvSpPr/>
            <p:nvPr/>
          </p:nvSpPr>
          <p:spPr>
            <a:xfrm>
              <a:off x="3999492" y="2617695"/>
              <a:ext cx="1045241" cy="46298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6" descr="Chief Wiggum.png">
              <a:extLst>
                <a:ext uri="{FF2B5EF4-FFF2-40B4-BE49-F238E27FC236}">
                  <a16:creationId xmlns:a16="http://schemas.microsoft.com/office/drawing/2014/main" id="{16DC8B1B-86B8-4379-BB39-8BF9A86719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7726" y="4239331"/>
              <a:ext cx="954952" cy="1445450"/>
            </a:xfrm>
            <a:prstGeom prst="rect">
              <a:avLst/>
            </a:prstGeom>
            <a:noFill/>
            <a:extLst>
              <a:ext uri="{909E8E84-426E-40DD-AFC4-6F175D3DCCD1}">
                <a14:hiddenFill xmlns:a14="http://schemas.microsoft.com/office/drawing/2010/main">
                  <a:solidFill>
                    <a:srgbClr val="FFFFFF"/>
                  </a:solidFill>
                </a14:hiddenFill>
              </a:ext>
            </a:extLst>
          </p:spPr>
        </p:pic>
        <p:sp>
          <p:nvSpPr>
            <p:cNvPr id="9" name="오른쪽 화살표 6">
              <a:extLst>
                <a:ext uri="{FF2B5EF4-FFF2-40B4-BE49-F238E27FC236}">
                  <a16:creationId xmlns:a16="http://schemas.microsoft.com/office/drawing/2014/main" id="{33897CE9-8439-4FC5-8852-F4F2DC13E643}"/>
                </a:ext>
              </a:extLst>
            </p:cNvPr>
            <p:cNvSpPr/>
            <p:nvPr/>
          </p:nvSpPr>
          <p:spPr>
            <a:xfrm>
              <a:off x="4034688" y="4708521"/>
              <a:ext cx="1045241" cy="46298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551AA37E-F146-4F9A-BC19-EB499E8A8C57}"/>
                </a:ext>
              </a:extLst>
            </p:cNvPr>
            <p:cNvSpPr txBox="1"/>
            <p:nvPr/>
          </p:nvSpPr>
          <p:spPr>
            <a:xfrm>
              <a:off x="6135023" y="3950545"/>
              <a:ext cx="1256456" cy="584775"/>
            </a:xfrm>
            <a:prstGeom prst="rect">
              <a:avLst/>
            </a:prstGeom>
            <a:noFill/>
            <a:ln>
              <a:solidFill>
                <a:schemeClr val="tx1"/>
              </a:solidFill>
            </a:ln>
          </p:spPr>
          <p:txBody>
            <a:bodyPr wrap="square" rtlCol="0">
              <a:spAutoFit/>
            </a:bodyPr>
            <a:lstStyle/>
            <a:p>
              <a:pPr algn="ctr"/>
              <a:r>
                <a:rPr lang="en-US" altLang="ko-KR" sz="1600" b="1" dirty="0">
                  <a:solidFill>
                    <a:srgbClr val="FF0000"/>
                  </a:solidFill>
                </a:rPr>
                <a:t>IT’S FAKE MONEY!</a:t>
              </a:r>
              <a:endParaRPr lang="ko-KR" altLang="en-US" sz="1600" b="1" dirty="0">
                <a:solidFill>
                  <a:srgbClr val="FF0000"/>
                </a:solidFill>
              </a:endParaRPr>
            </a:p>
          </p:txBody>
        </p:sp>
        <p:sp>
          <p:nvSpPr>
            <p:cNvPr id="11" name="TextBox 10">
              <a:extLst>
                <a:ext uri="{FF2B5EF4-FFF2-40B4-BE49-F238E27FC236}">
                  <a16:creationId xmlns:a16="http://schemas.microsoft.com/office/drawing/2014/main" id="{E1DBBBB2-8E40-4768-AC28-4B52EBB4C2AE}"/>
                </a:ext>
              </a:extLst>
            </p:cNvPr>
            <p:cNvSpPr txBox="1"/>
            <p:nvPr/>
          </p:nvSpPr>
          <p:spPr>
            <a:xfrm>
              <a:off x="6131396" y="5485161"/>
              <a:ext cx="1256456" cy="584775"/>
            </a:xfrm>
            <a:prstGeom prst="rect">
              <a:avLst/>
            </a:prstGeom>
            <a:noFill/>
            <a:ln>
              <a:solidFill>
                <a:schemeClr val="tx1"/>
              </a:solidFill>
            </a:ln>
          </p:spPr>
          <p:txBody>
            <a:bodyPr wrap="square" rtlCol="0">
              <a:spAutoFit/>
            </a:bodyPr>
            <a:lstStyle/>
            <a:p>
              <a:pPr algn="ctr"/>
              <a:r>
                <a:rPr lang="en-US" altLang="ko-KR" sz="1600" b="1" dirty="0">
                  <a:solidFill>
                    <a:srgbClr val="00B0F0"/>
                  </a:solidFill>
                </a:rPr>
                <a:t>IT’S REAL MONEY!</a:t>
              </a:r>
              <a:endParaRPr lang="ko-KR" altLang="en-US" sz="1600" b="1" dirty="0">
                <a:solidFill>
                  <a:srgbClr val="00B0F0"/>
                </a:solidFill>
              </a:endParaRPr>
            </a:p>
          </p:txBody>
        </p:sp>
        <p:cxnSp>
          <p:nvCxnSpPr>
            <p:cNvPr id="12" name="직선 화살표 연결선 9">
              <a:extLst>
                <a:ext uri="{FF2B5EF4-FFF2-40B4-BE49-F238E27FC236}">
                  <a16:creationId xmlns:a16="http://schemas.microsoft.com/office/drawing/2014/main" id="{7539B26E-462D-4AD8-83FD-802B911D1DBF}"/>
                </a:ext>
              </a:extLst>
            </p:cNvPr>
            <p:cNvCxnSpPr>
              <a:stCxn id="8" idx="3"/>
            </p:cNvCxnSpPr>
            <p:nvPr/>
          </p:nvCxnSpPr>
          <p:spPr>
            <a:xfrm flipV="1">
              <a:off x="6052678" y="4518484"/>
              <a:ext cx="520504" cy="443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직선 화살표 연결선 10">
              <a:extLst>
                <a:ext uri="{FF2B5EF4-FFF2-40B4-BE49-F238E27FC236}">
                  <a16:creationId xmlns:a16="http://schemas.microsoft.com/office/drawing/2014/main" id="{8AF9DD57-5749-41A2-9940-CD1746AB9733}"/>
                </a:ext>
              </a:extLst>
            </p:cNvPr>
            <p:cNvCxnSpPr>
              <a:stCxn id="8" idx="3"/>
            </p:cNvCxnSpPr>
            <p:nvPr/>
          </p:nvCxnSpPr>
          <p:spPr>
            <a:xfrm>
              <a:off x="6052678" y="4962056"/>
              <a:ext cx="520504" cy="450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모서리가 둥근 직사각형 11">
              <a:extLst>
                <a:ext uri="{FF2B5EF4-FFF2-40B4-BE49-F238E27FC236}">
                  <a16:creationId xmlns:a16="http://schemas.microsoft.com/office/drawing/2014/main" id="{ACF87C17-A5DE-451C-BF57-C0A7CA693DCB}"/>
                </a:ext>
              </a:extLst>
            </p:cNvPr>
            <p:cNvSpPr/>
            <p:nvPr/>
          </p:nvSpPr>
          <p:spPr>
            <a:xfrm>
              <a:off x="1298250" y="1967052"/>
              <a:ext cx="6616238" cy="1753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모서리가 둥근 직사각형 12">
              <a:extLst>
                <a:ext uri="{FF2B5EF4-FFF2-40B4-BE49-F238E27FC236}">
                  <a16:creationId xmlns:a16="http://schemas.microsoft.com/office/drawing/2014/main" id="{74CE866B-A8F6-48A2-AF0A-F47A879D359F}"/>
                </a:ext>
              </a:extLst>
            </p:cNvPr>
            <p:cNvSpPr/>
            <p:nvPr/>
          </p:nvSpPr>
          <p:spPr>
            <a:xfrm>
              <a:off x="1298250" y="3816521"/>
              <a:ext cx="6616238" cy="24155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오른쪽으로 구부러진 화살표 13">
              <a:extLst>
                <a:ext uri="{FF2B5EF4-FFF2-40B4-BE49-F238E27FC236}">
                  <a16:creationId xmlns:a16="http://schemas.microsoft.com/office/drawing/2014/main" id="{24CCD418-3451-4317-9B81-274DA5ABF5B5}"/>
                </a:ext>
              </a:extLst>
            </p:cNvPr>
            <p:cNvSpPr/>
            <p:nvPr/>
          </p:nvSpPr>
          <p:spPr>
            <a:xfrm>
              <a:off x="927906" y="2661913"/>
              <a:ext cx="763121" cy="2460984"/>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오른쪽으로 구부러진 화살표 14">
              <a:extLst>
                <a:ext uri="{FF2B5EF4-FFF2-40B4-BE49-F238E27FC236}">
                  <a16:creationId xmlns:a16="http://schemas.microsoft.com/office/drawing/2014/main" id="{6E829505-8079-4382-B496-BA739A93AC07}"/>
                </a:ext>
              </a:extLst>
            </p:cNvPr>
            <p:cNvSpPr/>
            <p:nvPr/>
          </p:nvSpPr>
          <p:spPr>
            <a:xfrm rot="10800000">
              <a:off x="7466479" y="2630286"/>
              <a:ext cx="763121" cy="2460984"/>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8" name="Picture 2" descr="http://www.dailyclipart.net/wp-content/uploads/medium/clipart0275.jpg">
              <a:extLst>
                <a:ext uri="{FF2B5EF4-FFF2-40B4-BE49-F238E27FC236}">
                  <a16:creationId xmlns:a16="http://schemas.microsoft.com/office/drawing/2014/main" id="{0F2E8F27-D72A-4F48-A386-0A665C240CD8}"/>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2073" b="98964" l="0" r="100000"/>
                      </a14:imgEffect>
                    </a14:imgLayer>
                  </a14:imgProps>
                </a:ext>
                <a:ext uri="{28A0092B-C50C-407E-A947-70E740481C1C}">
                  <a14:useLocalDpi xmlns:a14="http://schemas.microsoft.com/office/drawing/2010/main"/>
                </a:ext>
              </a:extLst>
            </a:blip>
            <a:srcRect/>
            <a:stretch>
              <a:fillRect/>
            </a:stretch>
          </p:blipFill>
          <p:spPr bwMode="auto">
            <a:xfrm>
              <a:off x="1860443" y="4865839"/>
              <a:ext cx="1131700" cy="6424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dailyclipart.net/wp-content/uploads/medium/clipart0275.jpg">
              <a:extLst>
                <a:ext uri="{FF2B5EF4-FFF2-40B4-BE49-F238E27FC236}">
                  <a16:creationId xmlns:a16="http://schemas.microsoft.com/office/drawing/2014/main" id="{DF9EC13D-9F71-4CAC-AC27-CFA7CEA3FEC0}"/>
                </a:ext>
              </a:extLst>
            </p:cNvPr>
            <p:cNvPicPr>
              <a:picLocks noChangeAspect="1" noChangeArrowheads="1"/>
            </p:cNvPicPr>
            <p:nvPr/>
          </p:nvPicPr>
          <p:blipFill>
            <a:blip r:embed="rId5" cstate="email">
              <a:extLst>
                <a:ext uri="{BEBA8EAE-BF5A-486C-A8C5-ECC9F3942E4B}">
                  <a14:imgProps xmlns:a14="http://schemas.microsoft.com/office/drawing/2010/main">
                    <a14:imgLayer r:embed="rId4">
                      <a14:imgEffect>
                        <a14:backgroundRemoval t="2073" b="98964" l="0" r="100000"/>
                      </a14:imgEffect>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5565546" y="2496629"/>
              <a:ext cx="1131700" cy="6424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dailyclipart.net/wp-content/uploads/medium/clipart0275.jpg">
              <a:extLst>
                <a:ext uri="{FF2B5EF4-FFF2-40B4-BE49-F238E27FC236}">
                  <a16:creationId xmlns:a16="http://schemas.microsoft.com/office/drawing/2014/main" id="{359F35FC-AC58-4D2A-82C5-5CCCFF93F224}"/>
                </a:ext>
              </a:extLst>
            </p:cNvPr>
            <p:cNvPicPr>
              <a:picLocks noChangeAspect="1" noChangeArrowheads="1"/>
            </p:cNvPicPr>
            <p:nvPr/>
          </p:nvPicPr>
          <p:blipFill>
            <a:blip r:embed="rId5" cstate="email">
              <a:extLst>
                <a:ext uri="{BEBA8EAE-BF5A-486C-A8C5-ECC9F3942E4B}">
                  <a14:imgProps xmlns:a14="http://schemas.microsoft.com/office/drawing/2010/main">
                    <a14:imgLayer r:embed="rId4">
                      <a14:imgEffect>
                        <a14:backgroundRemoval t="2073" b="98964" l="0" r="100000"/>
                      </a14:imgEffect>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2759829" y="5091270"/>
              <a:ext cx="1131700" cy="6424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dailyclipart.net/wp-content/uploads/medium/clipart0275.jpg">
              <a:extLst>
                <a:ext uri="{FF2B5EF4-FFF2-40B4-BE49-F238E27FC236}">
                  <a16:creationId xmlns:a16="http://schemas.microsoft.com/office/drawing/2014/main" id="{CCE6B4C2-844D-4927-B90A-7714B589148B}"/>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2073" b="98964" l="0" r="100000"/>
                      </a14:imgEffect>
                    </a14:imgLayer>
                  </a14:imgProps>
                </a:ext>
                <a:ext uri="{28A0092B-C50C-407E-A947-70E740481C1C}">
                  <a14:useLocalDpi xmlns:a14="http://schemas.microsoft.com/office/drawing/2010/main"/>
                </a:ext>
              </a:extLst>
            </a:blip>
            <a:srcRect/>
            <a:stretch>
              <a:fillRect/>
            </a:stretch>
          </p:blipFill>
          <p:spPr bwMode="auto">
            <a:xfrm>
              <a:off x="1889029" y="4478047"/>
              <a:ext cx="1131700" cy="6424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dailyclipart.net/wp-content/uploads/medium/clipart0275.jpg">
              <a:extLst>
                <a:ext uri="{FF2B5EF4-FFF2-40B4-BE49-F238E27FC236}">
                  <a16:creationId xmlns:a16="http://schemas.microsoft.com/office/drawing/2014/main" id="{F4888068-0C88-441E-B391-C24BDEDD4E29}"/>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2073" b="98964" l="0" r="100000"/>
                      </a14:imgEffect>
                    </a14:imgLayer>
                  </a14:imgProps>
                </a:ext>
                <a:ext uri="{28A0092B-C50C-407E-A947-70E740481C1C}">
                  <a14:useLocalDpi xmlns:a14="http://schemas.microsoft.com/office/drawing/2010/main"/>
                </a:ext>
              </a:extLst>
            </a:blip>
            <a:srcRect/>
            <a:stretch>
              <a:fillRect/>
            </a:stretch>
          </p:blipFill>
          <p:spPr bwMode="auto">
            <a:xfrm>
              <a:off x="2791308" y="4720665"/>
              <a:ext cx="1131700" cy="6424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dailyclipart.net/wp-content/uploads/medium/clipart0275.jpg">
              <a:extLst>
                <a:ext uri="{FF2B5EF4-FFF2-40B4-BE49-F238E27FC236}">
                  <a16:creationId xmlns:a16="http://schemas.microsoft.com/office/drawing/2014/main" id="{FEF110CB-DA1D-4FFD-8ABA-945A8AC91151}"/>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2073" b="98964" l="0" r="100000"/>
                      </a14:imgEffect>
                    </a14:imgLayer>
                  </a14:imgProps>
                </a:ext>
                <a:ext uri="{28A0092B-C50C-407E-A947-70E740481C1C}">
                  <a14:useLocalDpi xmlns:a14="http://schemas.microsoft.com/office/drawing/2010/main"/>
                </a:ext>
              </a:extLst>
            </a:blip>
            <a:srcRect/>
            <a:stretch>
              <a:fillRect/>
            </a:stretch>
          </p:blipFill>
          <p:spPr bwMode="auto">
            <a:xfrm>
              <a:off x="2836540" y="4411968"/>
              <a:ext cx="1131700" cy="6424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dailyclipart.net/wp-content/uploads/medium/clipart0275.jpg">
              <a:extLst>
                <a:ext uri="{FF2B5EF4-FFF2-40B4-BE49-F238E27FC236}">
                  <a16:creationId xmlns:a16="http://schemas.microsoft.com/office/drawing/2014/main" id="{97A85A39-7B1A-426C-A392-6CDC2CD3FB29}"/>
                </a:ext>
              </a:extLst>
            </p:cNvPr>
            <p:cNvPicPr>
              <a:picLocks noChangeAspect="1" noChangeArrowheads="1"/>
            </p:cNvPicPr>
            <p:nvPr/>
          </p:nvPicPr>
          <p:blipFill>
            <a:blip r:embed="rId5" cstate="email">
              <a:extLst>
                <a:ext uri="{BEBA8EAE-BF5A-486C-A8C5-ECC9F3942E4B}">
                  <a14:imgProps xmlns:a14="http://schemas.microsoft.com/office/drawing/2010/main">
                    <a14:imgLayer r:embed="rId4">
                      <a14:imgEffect>
                        <a14:backgroundRemoval t="2073" b="98964" l="0" r="100000"/>
                      </a14:imgEffect>
                      <a14:imgEffect>
                        <a14:colorTemperature colorTemp="47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944868" y="4135872"/>
              <a:ext cx="1131700" cy="64240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그룹 23">
              <a:extLst>
                <a:ext uri="{FF2B5EF4-FFF2-40B4-BE49-F238E27FC236}">
                  <a16:creationId xmlns:a16="http://schemas.microsoft.com/office/drawing/2014/main" id="{2722B34C-8A4A-4113-8AE4-99A3601C8F71}"/>
                </a:ext>
              </a:extLst>
            </p:cNvPr>
            <p:cNvGrpSpPr/>
            <p:nvPr/>
          </p:nvGrpSpPr>
          <p:grpSpPr>
            <a:xfrm>
              <a:off x="1781410" y="2193856"/>
              <a:ext cx="2032910" cy="1219534"/>
              <a:chOff x="1466190" y="1869095"/>
              <a:chExt cx="2196713" cy="1317798"/>
            </a:xfrm>
          </p:grpSpPr>
          <p:pic>
            <p:nvPicPr>
              <p:cNvPr id="27" name="Picture 8" descr="https://s-media-cache-ak0.pinimg.com/236x/2e/1d/56/2e1d560a1e40ba83f0e5958719a63df7.jpg">
                <a:extLst>
                  <a:ext uri="{FF2B5EF4-FFF2-40B4-BE49-F238E27FC236}">
                    <a16:creationId xmlns:a16="http://schemas.microsoft.com/office/drawing/2014/main" id="{6A648CC9-1B68-46FA-8D47-9B9E51E603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466190" y="1956141"/>
                <a:ext cx="1230752" cy="1230752"/>
              </a:xfrm>
              <a:prstGeom prst="rect">
                <a:avLst/>
              </a:prstGeom>
              <a:noFill/>
              <a:extLst>
                <a:ext uri="{909E8E84-426E-40DD-AFC4-6F175D3DCCD1}">
                  <a14:hiddenFill xmlns:a14="http://schemas.microsoft.com/office/drawing/2010/main">
                    <a:solidFill>
                      <a:srgbClr val="FFFFFF"/>
                    </a:solidFill>
                  </a14:hiddenFill>
                </a:ext>
              </a:extLst>
            </p:spPr>
          </p:pic>
          <p:pic>
            <p:nvPicPr>
              <p:cNvPr id="28" name="그림 25">
                <a:extLst>
                  <a:ext uri="{FF2B5EF4-FFF2-40B4-BE49-F238E27FC236}">
                    <a16:creationId xmlns:a16="http://schemas.microsoft.com/office/drawing/2014/main" id="{2F517762-4446-47FB-B22B-BDD251FD51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4249" y="1869095"/>
                <a:ext cx="1188654" cy="1221220"/>
              </a:xfrm>
              <a:prstGeom prst="rect">
                <a:avLst/>
              </a:prstGeom>
            </p:spPr>
          </p:pic>
        </p:grpSp>
      </p:grpSp>
    </p:spTree>
    <p:extLst>
      <p:ext uri="{BB962C8B-B14F-4D97-AF65-F5344CB8AC3E}">
        <p14:creationId xmlns:p14="http://schemas.microsoft.com/office/powerpoint/2010/main" val="47774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Unsupervised Learning Using GANs</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The special case when the generative model generates samples by passing random noise through a multilayer perceptron, and the discriminative model is also a multilayer perceptron. We refer to this case as adversarial nets.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To learn the generator’s distribution </a:t>
                </a:r>
                <a14:m>
                  <m:oMath xmlns:m="http://schemas.openxmlformats.org/officeDocument/2006/math">
                    <m:sSub>
                      <m:sSubPr>
                        <m:ctrlPr>
                          <a:rPr lang="en-US" altLang="ko-KR" sz="1800" b="1" i="1">
                            <a:solidFill>
                              <a:srgbClr val="000000"/>
                            </a:solidFill>
                            <a:latin typeface="Cambria Math" panose="02040503050406030204" pitchFamily="18" charset="0"/>
                          </a:rPr>
                        </m:ctrlPr>
                      </m:sSubPr>
                      <m:e>
                        <m:r>
                          <a:rPr lang="en-US" altLang="ko-KR" sz="1800" b="1">
                            <a:solidFill>
                              <a:srgbClr val="000000"/>
                            </a:solidFill>
                            <a:latin typeface="Cambria Math" panose="02040503050406030204" pitchFamily="18" charset="0"/>
                          </a:rPr>
                          <m:t>𝑝</m:t>
                        </m:r>
                      </m:e>
                      <m:sub>
                        <m:r>
                          <a:rPr lang="en-US" altLang="ko-KR" sz="1800" b="1">
                            <a:solidFill>
                              <a:srgbClr val="000000"/>
                            </a:solidFill>
                            <a:latin typeface="Cambria Math" panose="02040503050406030204" pitchFamily="18" charset="0"/>
                          </a:rPr>
                          <m:t>𝐠</m:t>
                        </m:r>
                      </m:sub>
                    </m:sSub>
                    <m:r>
                      <a:rPr lang="en-US" altLang="ko-KR" sz="1800" b="1">
                        <a:solidFill>
                          <a:srgbClr val="000000"/>
                        </a:solidFill>
                        <a:latin typeface="Cambria Math" panose="02040503050406030204" pitchFamily="18" charset="0"/>
                      </a:rPr>
                      <m:t> </m:t>
                    </m:r>
                  </m:oMath>
                </a14:m>
                <a:r>
                  <a:rPr lang="en-US" sz="1800" b="1" dirty="0">
                    <a:solidFill>
                      <a:srgbClr val="000000"/>
                    </a:solidFill>
                    <a:cs typeface="Arial" charset="0"/>
                  </a:rPr>
                  <a:t>over data x, we define a prior on input noise variables </a:t>
                </a:r>
                <a14:m>
                  <m:oMath xmlns:m="http://schemas.openxmlformats.org/officeDocument/2006/math">
                    <m:sSub>
                      <m:sSubPr>
                        <m:ctrlPr>
                          <a:rPr lang="en-US" sz="1800" b="1" i="1" dirty="0">
                            <a:solidFill>
                              <a:srgbClr val="000000"/>
                            </a:solidFill>
                            <a:latin typeface="Cambria Math" panose="02040503050406030204" pitchFamily="18" charset="0"/>
                          </a:rPr>
                        </m:ctrlPr>
                      </m:sSubPr>
                      <m:e>
                        <m:r>
                          <a:rPr lang="en-US" sz="1800" b="1" dirty="0">
                            <a:solidFill>
                              <a:srgbClr val="000000"/>
                            </a:solidFill>
                            <a:latin typeface="Cambria Math" panose="02040503050406030204" pitchFamily="18" charset="0"/>
                          </a:rPr>
                          <m:t>𝒑</m:t>
                        </m:r>
                      </m:e>
                      <m:sub>
                        <m:r>
                          <a:rPr lang="en-US" sz="1800" b="1" dirty="0">
                            <a:solidFill>
                              <a:srgbClr val="000000"/>
                            </a:solidFill>
                            <a:latin typeface="Cambria Math" panose="02040503050406030204" pitchFamily="18" charset="0"/>
                          </a:rPr>
                          <m:t>𝒛</m:t>
                        </m:r>
                      </m:sub>
                    </m:sSub>
                    <m:r>
                      <a:rPr lang="en-US" sz="1800" b="1" dirty="0">
                        <a:solidFill>
                          <a:srgbClr val="000000"/>
                        </a:solidFill>
                        <a:latin typeface="Cambria Math" panose="02040503050406030204" pitchFamily="18" charset="0"/>
                      </a:rPr>
                      <m:t>(</m:t>
                    </m:r>
                    <m:r>
                      <a:rPr lang="en-US" sz="1800" b="1" dirty="0">
                        <a:solidFill>
                          <a:srgbClr val="000000"/>
                        </a:solidFill>
                        <a:latin typeface="Cambria Math" panose="02040503050406030204" pitchFamily="18" charset="0"/>
                      </a:rPr>
                      <m:t>𝒛</m:t>
                    </m:r>
                    <m:r>
                      <a:rPr lang="en-US" sz="1800" b="1" dirty="0">
                        <a:solidFill>
                          <a:srgbClr val="000000"/>
                        </a:solidFill>
                        <a:latin typeface="Cambria Math" panose="02040503050406030204" pitchFamily="18" charset="0"/>
                      </a:rPr>
                      <m:t>)</m:t>
                    </m:r>
                  </m:oMath>
                </a14:m>
                <a:r>
                  <a:rPr lang="en-US" sz="1800" b="1" dirty="0">
                    <a:solidFill>
                      <a:srgbClr val="000000"/>
                    </a:solidFill>
                    <a:cs typeface="Arial" charset="0"/>
                  </a:rPr>
                  <a:t>, then represent a mapping to data space as </a:t>
                </a:r>
                <a14:m>
                  <m:oMath xmlns:m="http://schemas.openxmlformats.org/officeDocument/2006/math">
                    <m:r>
                      <a:rPr lang="en-US" sz="1800" b="1" dirty="0">
                        <a:solidFill>
                          <a:srgbClr val="000000"/>
                        </a:solidFill>
                        <a:latin typeface="Cambria Math" panose="02040503050406030204" pitchFamily="18" charset="0"/>
                      </a:rPr>
                      <m:t>𝑮</m:t>
                    </m:r>
                    <m:r>
                      <a:rPr lang="en-US" sz="1800" b="1" dirty="0">
                        <a:solidFill>
                          <a:srgbClr val="000000"/>
                        </a:solidFill>
                        <a:latin typeface="Cambria Math" panose="02040503050406030204" pitchFamily="18" charset="0"/>
                      </a:rPr>
                      <m:t>(</m:t>
                    </m:r>
                    <m:r>
                      <a:rPr lang="en-US" sz="1800" b="1" dirty="0">
                        <a:solidFill>
                          <a:srgbClr val="000000"/>
                        </a:solidFill>
                        <a:latin typeface="Cambria Math" panose="02040503050406030204" pitchFamily="18" charset="0"/>
                      </a:rPr>
                      <m:t>𝒛</m:t>
                    </m:r>
                    <m:r>
                      <a:rPr lang="en-US" sz="1800" b="1" dirty="0">
                        <a:solidFill>
                          <a:srgbClr val="000000"/>
                        </a:solidFill>
                        <a:latin typeface="Cambria Math" panose="02040503050406030204" pitchFamily="18" charset="0"/>
                      </a:rPr>
                      <m:t>; </m:t>
                    </m:r>
                    <m:sSub>
                      <m:sSubPr>
                        <m:ctrlPr>
                          <a:rPr lang="en-US" sz="1800" b="1" i="1" dirty="0">
                            <a:solidFill>
                              <a:srgbClr val="000000"/>
                            </a:solidFill>
                            <a:latin typeface="Cambria Math" panose="02040503050406030204" pitchFamily="18" charset="0"/>
                          </a:rPr>
                        </m:ctrlPr>
                      </m:sSubPr>
                      <m:e>
                        <m:r>
                          <a:rPr lang="el-GR" sz="1800" b="1" dirty="0">
                            <a:solidFill>
                              <a:srgbClr val="000000"/>
                            </a:solidFill>
                            <a:latin typeface="Cambria Math" panose="02040503050406030204" pitchFamily="18" charset="0"/>
                          </a:rPr>
                          <m:t>𝜃</m:t>
                        </m:r>
                      </m:e>
                      <m:sub>
                        <m:r>
                          <a:rPr lang="en-US" sz="1800" b="1" i="0" dirty="0" smtClean="0">
                            <a:solidFill>
                              <a:srgbClr val="000000"/>
                            </a:solidFill>
                            <a:latin typeface="Cambria Math" panose="02040503050406030204" pitchFamily="18" charset="0"/>
                          </a:rPr>
                          <m:t>𝐠</m:t>
                        </m:r>
                      </m:sub>
                    </m:sSub>
                    <m:r>
                      <a:rPr lang="en-US" sz="1800" b="1" dirty="0">
                        <a:solidFill>
                          <a:srgbClr val="000000"/>
                        </a:solidFill>
                        <a:latin typeface="Cambria Math" panose="02040503050406030204" pitchFamily="18" charset="0"/>
                      </a:rPr>
                      <m:t>)</m:t>
                    </m:r>
                  </m:oMath>
                </a14:m>
                <a:r>
                  <a:rPr lang="en-US" sz="1800" b="1" dirty="0">
                    <a:solidFill>
                      <a:srgbClr val="000000"/>
                    </a:solidFill>
                    <a:cs typeface="Arial" charset="0"/>
                  </a:rPr>
                  <a:t>, where G is a differentiable function represented by a multilayer perceptron with parameters </a:t>
                </a:r>
                <a14:m>
                  <m:oMath xmlns:m="http://schemas.openxmlformats.org/officeDocument/2006/math">
                    <m:sSub>
                      <m:sSubPr>
                        <m:ctrlPr>
                          <a:rPr lang="en-US" sz="1800" b="1" i="1" dirty="0">
                            <a:solidFill>
                              <a:srgbClr val="000000"/>
                            </a:solidFill>
                            <a:latin typeface="Cambria Math" panose="02040503050406030204" pitchFamily="18" charset="0"/>
                          </a:rPr>
                        </m:ctrlPr>
                      </m:sSubPr>
                      <m:e>
                        <m:r>
                          <a:rPr lang="el-GR" sz="1800" b="1" dirty="0">
                            <a:solidFill>
                              <a:srgbClr val="000000"/>
                            </a:solidFill>
                            <a:latin typeface="Cambria Math" panose="02040503050406030204" pitchFamily="18" charset="0"/>
                          </a:rPr>
                          <m:t>𝜃</m:t>
                        </m:r>
                      </m:e>
                      <m:sub>
                        <m:r>
                          <a:rPr lang="en-US" sz="1800" b="1" dirty="0">
                            <a:solidFill>
                              <a:srgbClr val="000000"/>
                            </a:solidFill>
                            <a:latin typeface="Cambria Math" panose="02040503050406030204" pitchFamily="18" charset="0"/>
                          </a:rPr>
                          <m:t>𝐠</m:t>
                        </m:r>
                      </m:sub>
                    </m:sSub>
                  </m:oMath>
                </a14:m>
                <a:r>
                  <a:rPr lang="en-US" sz="1800" b="1" dirty="0">
                    <a:solidFill>
                      <a:srgbClr val="000000"/>
                    </a:solidFill>
                    <a:cs typeface="Arial" charset="0"/>
                  </a:rPr>
                  <a:t>.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We also define a second multilayer perceptron </a:t>
                </a:r>
                <a14:m>
                  <m:oMath xmlns:m="http://schemas.openxmlformats.org/officeDocument/2006/math">
                    <m:r>
                      <a:rPr lang="en-US" sz="1800" b="1" i="0" dirty="0" smtClean="0">
                        <a:solidFill>
                          <a:srgbClr val="000000"/>
                        </a:solidFill>
                        <a:latin typeface="Cambria Math" panose="02040503050406030204" pitchFamily="18" charset="0"/>
                      </a:rPr>
                      <m:t>𝐃</m:t>
                    </m:r>
                    <m:r>
                      <a:rPr lang="en-US" sz="1800" b="1" dirty="0">
                        <a:solidFill>
                          <a:srgbClr val="000000"/>
                        </a:solidFill>
                        <a:latin typeface="Cambria Math" panose="02040503050406030204" pitchFamily="18" charset="0"/>
                      </a:rPr>
                      <m:t>(</m:t>
                    </m:r>
                    <m:r>
                      <a:rPr lang="en-US" sz="1800" b="1" i="0" dirty="0" smtClean="0">
                        <a:solidFill>
                          <a:srgbClr val="000000"/>
                        </a:solidFill>
                        <a:latin typeface="Cambria Math" panose="02040503050406030204" pitchFamily="18" charset="0"/>
                      </a:rPr>
                      <m:t>𝐱</m:t>
                    </m:r>
                    <m:r>
                      <a:rPr lang="en-US" sz="1800" b="1" dirty="0">
                        <a:solidFill>
                          <a:srgbClr val="000000"/>
                        </a:solidFill>
                        <a:latin typeface="Cambria Math" panose="02040503050406030204" pitchFamily="18" charset="0"/>
                      </a:rPr>
                      <m:t>; </m:t>
                    </m:r>
                    <m:sSub>
                      <m:sSubPr>
                        <m:ctrlPr>
                          <a:rPr lang="en-US" sz="1800" b="1" i="1" dirty="0">
                            <a:solidFill>
                              <a:srgbClr val="000000"/>
                            </a:solidFill>
                            <a:latin typeface="Cambria Math" panose="02040503050406030204" pitchFamily="18" charset="0"/>
                          </a:rPr>
                        </m:ctrlPr>
                      </m:sSubPr>
                      <m:e>
                        <m:r>
                          <a:rPr lang="el-GR" sz="1800" b="1" dirty="0">
                            <a:solidFill>
                              <a:srgbClr val="000000"/>
                            </a:solidFill>
                            <a:latin typeface="Cambria Math" panose="02040503050406030204" pitchFamily="18" charset="0"/>
                          </a:rPr>
                          <m:t>𝜃</m:t>
                        </m:r>
                      </m:e>
                      <m:sub>
                        <m:r>
                          <a:rPr lang="en-US" sz="1800" b="1" i="1" dirty="0" smtClean="0">
                            <a:solidFill>
                              <a:srgbClr val="000000"/>
                            </a:solidFill>
                            <a:latin typeface="Cambria Math" panose="02040503050406030204" pitchFamily="18" charset="0"/>
                          </a:rPr>
                          <m:t>𝒅</m:t>
                        </m:r>
                      </m:sub>
                    </m:sSub>
                    <m:r>
                      <a:rPr lang="en-US" sz="1800" b="1" dirty="0">
                        <a:solidFill>
                          <a:srgbClr val="000000"/>
                        </a:solidFill>
                        <a:latin typeface="Cambria Math" panose="02040503050406030204" pitchFamily="18" charset="0"/>
                      </a:rPr>
                      <m:t>)</m:t>
                    </m:r>
                  </m:oMath>
                </a14:m>
                <a:r>
                  <a:rPr lang="en-US" sz="1800" b="1" dirty="0">
                    <a:solidFill>
                      <a:srgbClr val="000000"/>
                    </a:solidFill>
                    <a:cs typeface="Arial" charset="0"/>
                  </a:rPr>
                  <a:t>, that outputs a single scalar.</a:t>
                </a:r>
                <a:r>
                  <a:rPr lang="en-US" sz="1800" b="1" dirty="0">
                    <a:solidFill>
                      <a:srgbClr val="000000"/>
                    </a:solidFill>
                  </a:rPr>
                  <a:t> </a:t>
                </a:r>
                <a14:m>
                  <m:oMath xmlns:m="http://schemas.openxmlformats.org/officeDocument/2006/math">
                    <m:r>
                      <a:rPr lang="en-US" sz="1800" b="1" dirty="0">
                        <a:solidFill>
                          <a:srgbClr val="000000"/>
                        </a:solidFill>
                        <a:latin typeface="Cambria Math" panose="02040503050406030204" pitchFamily="18" charset="0"/>
                      </a:rPr>
                      <m:t>𝐃</m:t>
                    </m:r>
                    <m:r>
                      <a:rPr lang="en-US" sz="1800" b="1" dirty="0">
                        <a:solidFill>
                          <a:srgbClr val="000000"/>
                        </a:solidFill>
                        <a:latin typeface="Cambria Math" panose="02040503050406030204" pitchFamily="18" charset="0"/>
                      </a:rPr>
                      <m:t>(</m:t>
                    </m:r>
                    <m:r>
                      <a:rPr lang="en-US" sz="1800" b="1" dirty="0">
                        <a:solidFill>
                          <a:srgbClr val="000000"/>
                        </a:solidFill>
                        <a:latin typeface="Cambria Math" panose="02040503050406030204" pitchFamily="18" charset="0"/>
                      </a:rPr>
                      <m:t>𝐱</m:t>
                    </m:r>
                    <m:r>
                      <a:rPr lang="en-US" sz="1800" b="1" i="1" dirty="0" smtClean="0">
                        <a:solidFill>
                          <a:srgbClr val="000000"/>
                        </a:solidFill>
                        <a:latin typeface="Cambria Math" panose="02040503050406030204" pitchFamily="18" charset="0"/>
                      </a:rPr>
                      <m:t>)</m:t>
                    </m:r>
                  </m:oMath>
                </a14:m>
                <a:r>
                  <a:rPr lang="en-US" sz="1800" b="1" dirty="0">
                    <a:solidFill>
                      <a:srgbClr val="000000"/>
                    </a:solidFill>
                    <a:cs typeface="Arial" charset="0"/>
                  </a:rPr>
                  <a:t>represents the probability that x came from the data rather than </a:t>
                </a:r>
                <a14:m>
                  <m:oMath xmlns:m="http://schemas.openxmlformats.org/officeDocument/2006/math">
                    <m:sSub>
                      <m:sSubPr>
                        <m:ctrlPr>
                          <a:rPr lang="en-US" altLang="ko-KR" sz="1800" b="1" i="1">
                            <a:solidFill>
                              <a:srgbClr val="000000"/>
                            </a:solidFill>
                            <a:latin typeface="Cambria Math" panose="02040503050406030204" pitchFamily="18" charset="0"/>
                          </a:rPr>
                        </m:ctrlPr>
                      </m:sSubPr>
                      <m:e>
                        <m:r>
                          <a:rPr lang="en-US" altLang="ko-KR" sz="1800" b="1">
                            <a:solidFill>
                              <a:srgbClr val="000000"/>
                            </a:solidFill>
                            <a:latin typeface="Cambria Math" panose="02040503050406030204" pitchFamily="18" charset="0"/>
                          </a:rPr>
                          <m:t>𝑝</m:t>
                        </m:r>
                      </m:e>
                      <m:sub>
                        <m:r>
                          <a:rPr lang="en-US" altLang="ko-KR" sz="1800" b="1">
                            <a:solidFill>
                              <a:srgbClr val="000000"/>
                            </a:solidFill>
                            <a:latin typeface="Cambria Math" panose="02040503050406030204" pitchFamily="18" charset="0"/>
                          </a:rPr>
                          <m:t>𝐠</m:t>
                        </m:r>
                      </m:sub>
                    </m:sSub>
                  </m:oMath>
                </a14:m>
                <a:r>
                  <a:rPr lang="en-US" sz="1800" b="1" dirty="0">
                    <a:solidFill>
                      <a:srgbClr val="000000"/>
                    </a:solidFill>
                    <a:cs typeface="Arial" charset="0"/>
                  </a:rPr>
                  <a:t>.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We train D to maximize the probability of assigning the correct label to both training examples and samples from G. </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We simultaneously train G to minimize </a:t>
                </a:r>
                <a14:m>
                  <m:oMath xmlns:m="http://schemas.openxmlformats.org/officeDocument/2006/math">
                    <m:r>
                      <m:rPr>
                        <m:sty m:val="p"/>
                      </m:rPr>
                      <a:rPr lang="en-US" sz="1800" b="1" i="1" dirty="0" smtClean="0">
                        <a:solidFill>
                          <a:srgbClr val="000000"/>
                        </a:solidFill>
                        <a:latin typeface="Cambria Math" panose="02040503050406030204" pitchFamily="18" charset="0"/>
                        <a:cs typeface="Arial" charset="0"/>
                      </a:rPr>
                      <m:t>log</m:t>
                    </m:r>
                    <m:r>
                      <a:rPr lang="en-US" sz="1800" b="1" i="1" dirty="0" smtClean="0">
                        <a:solidFill>
                          <a:srgbClr val="000000"/>
                        </a:solidFill>
                        <a:latin typeface="Cambria Math" panose="02040503050406030204" pitchFamily="18" charset="0"/>
                        <a:cs typeface="Arial" charset="0"/>
                      </a:rPr>
                      <m:t>⁡(</m:t>
                    </m:r>
                    <m:r>
                      <a:rPr lang="en-US" sz="1800" b="1" i="1" dirty="0">
                        <a:solidFill>
                          <a:srgbClr val="000000"/>
                        </a:solidFill>
                        <a:latin typeface="Cambria Math" panose="02040503050406030204" pitchFamily="18" charset="0"/>
                        <a:cs typeface="Arial" charset="0"/>
                      </a:rPr>
                      <m:t>𝟏</m:t>
                    </m:r>
                    <m:r>
                      <a:rPr lang="en-US" sz="1800" b="1" i="1" dirty="0">
                        <a:solidFill>
                          <a:srgbClr val="000000"/>
                        </a:solidFill>
                        <a:latin typeface="Cambria Math" panose="02040503050406030204" pitchFamily="18" charset="0"/>
                        <a:cs typeface="Arial" charset="0"/>
                      </a:rPr>
                      <m:t> − </m:t>
                    </m:r>
                    <m:r>
                      <a:rPr lang="en-US" sz="1800" b="1" i="1" dirty="0">
                        <a:solidFill>
                          <a:srgbClr val="000000"/>
                        </a:solidFill>
                        <a:latin typeface="Cambria Math" panose="02040503050406030204" pitchFamily="18" charset="0"/>
                        <a:cs typeface="Arial" charset="0"/>
                      </a:rPr>
                      <m:t>𝑫</m:t>
                    </m:r>
                    <m:r>
                      <a:rPr lang="en-US" sz="1800" b="1" i="1" dirty="0">
                        <a:solidFill>
                          <a:srgbClr val="000000"/>
                        </a:solidFill>
                        <a:latin typeface="Cambria Math" panose="02040503050406030204" pitchFamily="18" charset="0"/>
                        <a:cs typeface="Arial" charset="0"/>
                      </a:rPr>
                      <m:t>(</m:t>
                    </m:r>
                    <m:r>
                      <a:rPr lang="en-US" sz="1800" b="1" i="1" dirty="0">
                        <a:solidFill>
                          <a:srgbClr val="000000"/>
                        </a:solidFill>
                        <a:latin typeface="Cambria Math" panose="02040503050406030204" pitchFamily="18" charset="0"/>
                        <a:cs typeface="Arial" charset="0"/>
                      </a:rPr>
                      <m:t>𝑮</m:t>
                    </m:r>
                    <m:r>
                      <a:rPr lang="en-US" sz="1800" b="1" i="1" dirty="0">
                        <a:solidFill>
                          <a:srgbClr val="000000"/>
                        </a:solidFill>
                        <a:latin typeface="Cambria Math" panose="02040503050406030204" pitchFamily="18" charset="0"/>
                        <a:cs typeface="Arial" charset="0"/>
                      </a:rPr>
                      <m:t>(</m:t>
                    </m:r>
                    <m:r>
                      <a:rPr lang="en-US" sz="1800" b="1" i="1" dirty="0">
                        <a:solidFill>
                          <a:srgbClr val="000000"/>
                        </a:solidFill>
                        <a:latin typeface="Cambria Math" panose="02040503050406030204" pitchFamily="18" charset="0"/>
                        <a:cs typeface="Arial" charset="0"/>
                      </a:rPr>
                      <m:t>𝒛</m:t>
                    </m:r>
                    <m:r>
                      <a:rPr lang="en-US" sz="1800" b="1" i="1" dirty="0">
                        <a:solidFill>
                          <a:srgbClr val="000000"/>
                        </a:solidFill>
                        <a:latin typeface="Cambria Math" panose="02040503050406030204" pitchFamily="18" charset="0"/>
                        <a:cs typeface="Arial" charset="0"/>
                      </a:rPr>
                      <m:t>))). </m:t>
                    </m:r>
                  </m:oMath>
                </a14:m>
                <a:r>
                  <a:rPr lang="en-US" sz="1800" b="1" dirty="0">
                    <a:solidFill>
                      <a:srgbClr val="000000"/>
                    </a:solidFill>
                    <a:cs typeface="Arial" charset="0"/>
                  </a:rPr>
                  <a:t>In other words, D and G play the following two-player minimax game with value function </a:t>
                </a:r>
                <a14:m>
                  <m:oMath xmlns:m="http://schemas.openxmlformats.org/officeDocument/2006/math">
                    <m:r>
                      <a:rPr lang="en-US" sz="1800" b="1" i="1" dirty="0" smtClean="0">
                        <a:solidFill>
                          <a:srgbClr val="000000"/>
                        </a:solidFill>
                        <a:latin typeface="Cambria Math" panose="02040503050406030204" pitchFamily="18" charset="0"/>
                        <a:cs typeface="Arial" charset="0"/>
                      </a:rPr>
                      <m:t>𝑽</m:t>
                    </m:r>
                    <m:r>
                      <a:rPr lang="en-US" sz="1800" b="1" i="1" dirty="0" smtClean="0">
                        <a:solidFill>
                          <a:srgbClr val="000000"/>
                        </a:solidFill>
                        <a:latin typeface="Cambria Math" panose="02040503050406030204" pitchFamily="18" charset="0"/>
                        <a:cs typeface="Arial" charset="0"/>
                      </a:rPr>
                      <m:t> (</m:t>
                    </m:r>
                    <m:r>
                      <a:rPr lang="en-US" sz="1800" b="1" i="1" dirty="0" smtClean="0">
                        <a:solidFill>
                          <a:srgbClr val="000000"/>
                        </a:solidFill>
                        <a:latin typeface="Cambria Math" panose="02040503050406030204" pitchFamily="18" charset="0"/>
                        <a:cs typeface="Arial" charset="0"/>
                      </a:rPr>
                      <m:t>𝑮</m:t>
                    </m:r>
                    <m:r>
                      <a:rPr lang="en-US" sz="1800" b="1" i="1" dirty="0" smtClean="0">
                        <a:solidFill>
                          <a:srgbClr val="000000"/>
                        </a:solidFill>
                        <a:latin typeface="Cambria Math" panose="02040503050406030204" pitchFamily="18" charset="0"/>
                        <a:cs typeface="Arial" charset="0"/>
                      </a:rPr>
                      <m:t>;</m:t>
                    </m:r>
                    <m:r>
                      <a:rPr lang="en-US" sz="1800" b="1" i="1" dirty="0" smtClean="0">
                        <a:solidFill>
                          <a:srgbClr val="000000"/>
                        </a:solidFill>
                        <a:latin typeface="Cambria Math" panose="02040503050406030204" pitchFamily="18" charset="0"/>
                        <a:cs typeface="Arial" charset="0"/>
                      </a:rPr>
                      <m:t>𝑫</m:t>
                    </m:r>
                    <m:r>
                      <a:rPr lang="en-US" sz="1800" b="1" i="1" dirty="0" smtClean="0">
                        <a:solidFill>
                          <a:srgbClr val="000000"/>
                        </a:solidFill>
                        <a:latin typeface="Cambria Math" panose="02040503050406030204" pitchFamily="18" charset="0"/>
                        <a:cs typeface="Arial" charset="0"/>
                      </a:rPr>
                      <m:t>):</m:t>
                    </m:r>
                  </m:oMath>
                </a14:m>
                <a:endParaRPr lang="en-US" sz="1800" b="1" dirty="0">
                  <a:solidFill>
                    <a:srgbClr val="000000"/>
                  </a:solidFill>
                  <a:cs typeface="Arial" charset="0"/>
                </a:endParaRPr>
              </a:p>
              <a:p>
                <a:pPr marL="184150" lvl="1" indent="-184150" algn="just" defTabSz="914400" fontAlgn="base">
                  <a:spcBef>
                    <a:spcPct val="0"/>
                  </a:spcBef>
                  <a:spcAft>
                    <a:spcPts val="1200"/>
                  </a:spcAft>
                  <a:buFont typeface="Arial" charset="0"/>
                  <a:buChar char="•"/>
                </a:pPr>
                <a:endParaRPr lang="en-US" sz="1800" b="1" dirty="0">
                  <a:solidFill>
                    <a:srgbClr val="000000"/>
                  </a:solidFill>
                  <a:cs typeface="Arial" charset="0"/>
                </a:endParaRPr>
              </a:p>
            </p:txBody>
          </p:sp>
        </mc:Choice>
        <mc:Fallback xmlns="">
          <p:sp>
            <p:nvSpPr>
              <p:cNvPr id="6" name="Rectangle 3">
                <a:extLst>
                  <a:ext uri="{FF2B5EF4-FFF2-40B4-BE49-F238E27FC236}">
                    <a16:creationId xmlns:a16="http://schemas.microsoft.com/office/drawing/2014/main" id="{E669543B-1007-43C1-A638-8E617239B922}"/>
                  </a:ext>
                </a:extLst>
              </p:cNvPr>
              <p:cNvSpPr txBox="1">
                <a:spLocks noRot="1" noChangeAspect="1" noMove="1" noResize="1" noEditPoints="1" noAdjustHandles="1" noChangeArrowheads="1" noChangeShapeType="1" noTextEdit="1"/>
              </p:cNvSpPr>
              <p:nvPr/>
            </p:nvSpPr>
            <p:spPr bwMode="auto">
              <a:xfrm>
                <a:off x="228600" y="703386"/>
                <a:ext cx="8686800" cy="5724710"/>
              </a:xfrm>
              <a:prstGeom prst="rect">
                <a:avLst/>
              </a:prstGeom>
              <a:blipFill>
                <a:blip r:embed="rId2"/>
                <a:stretch>
                  <a:fillRect l="-1544" t="-1384" r="-1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89FDED-1CC3-4EE3-8C71-5D3305B808AD}"/>
                  </a:ext>
                </a:extLst>
              </p:cNvPr>
              <p:cNvSpPr txBox="1"/>
              <p:nvPr/>
            </p:nvSpPr>
            <p:spPr>
              <a:xfrm>
                <a:off x="228600" y="5309905"/>
                <a:ext cx="8686801" cy="1118191"/>
              </a:xfrm>
              <a:prstGeom prst="rect">
                <a:avLst/>
              </a:prstGeom>
              <a:noFill/>
            </p:spPr>
            <p:txBody>
              <a:bodyPr wrap="square" lIns="0" tIns="0" rIns="0" bIns="0" rtlCol="0">
                <a:spAutoFit/>
              </a:bodyPr>
              <a:lstStyle/>
              <a:p>
                <a:pPr algn="just"/>
                <a14:m>
                  <m:oMathPara xmlns:m="http://schemas.openxmlformats.org/officeDocument/2006/math">
                    <m:oMathParaPr>
                      <m:jc m:val="centerGroup"/>
                    </m:oMathParaPr>
                    <m:oMath xmlns:m="http://schemas.openxmlformats.org/officeDocument/2006/math">
                      <m:func>
                        <m:funcPr>
                          <m:ctrlPr>
                            <a:rPr lang="en-US" altLang="ko-KR" sz="2200" b="0" i="1" smtClean="0">
                              <a:solidFill>
                                <a:schemeClr val="tx1"/>
                              </a:solidFill>
                              <a:latin typeface="Cambria Math" panose="02040503050406030204" pitchFamily="18" charset="0"/>
                            </a:rPr>
                          </m:ctrlPr>
                        </m:funcPr>
                        <m:fName>
                          <m:limLow>
                            <m:limLowPr>
                              <m:ctrlPr>
                                <a:rPr lang="en-US" altLang="ko-KR" sz="2200" b="0" i="1" smtClean="0">
                                  <a:solidFill>
                                    <a:schemeClr val="tx1"/>
                                  </a:solidFill>
                                  <a:latin typeface="Cambria Math" panose="02040503050406030204" pitchFamily="18" charset="0"/>
                                </a:rPr>
                              </m:ctrlPr>
                            </m:limLowPr>
                            <m:e>
                              <m:r>
                                <m:rPr>
                                  <m:sty m:val="p"/>
                                </m:rPr>
                                <a:rPr lang="en-US" altLang="ko-KR" sz="2200" b="0" i="0" smtClean="0">
                                  <a:solidFill>
                                    <a:schemeClr val="tx1"/>
                                  </a:solidFill>
                                  <a:latin typeface="Cambria Math" panose="02040503050406030204" pitchFamily="18" charset="0"/>
                                </a:rPr>
                                <m:t>min</m:t>
                              </m:r>
                            </m:e>
                            <m:lim>
                              <m:r>
                                <a:rPr lang="en-US" altLang="ko-KR" sz="2200" b="0" i="1" smtClean="0">
                                  <a:solidFill>
                                    <a:schemeClr val="tx1"/>
                                  </a:solidFill>
                                  <a:latin typeface="Cambria Math" panose="02040503050406030204" pitchFamily="18" charset="0"/>
                                </a:rPr>
                                <m:t>𝐺</m:t>
                              </m:r>
                            </m:lim>
                          </m:limLow>
                        </m:fName>
                        <m:e>
                          <m:func>
                            <m:funcPr>
                              <m:ctrlPr>
                                <a:rPr lang="en-US" altLang="ko-KR" sz="2200" b="0" i="1" smtClean="0">
                                  <a:solidFill>
                                    <a:schemeClr val="tx1"/>
                                  </a:solidFill>
                                  <a:latin typeface="Cambria Math" panose="02040503050406030204" pitchFamily="18" charset="0"/>
                                </a:rPr>
                              </m:ctrlPr>
                            </m:funcPr>
                            <m:fName>
                              <m:limLow>
                                <m:limLowPr>
                                  <m:ctrlPr>
                                    <a:rPr lang="en-US" altLang="ko-KR" sz="2200" b="0" i="1" smtClean="0">
                                      <a:solidFill>
                                        <a:schemeClr val="tx1"/>
                                      </a:solidFill>
                                      <a:latin typeface="Cambria Math" panose="02040503050406030204" pitchFamily="18" charset="0"/>
                                    </a:rPr>
                                  </m:ctrlPr>
                                </m:limLowPr>
                                <m:e>
                                  <m:r>
                                    <m:rPr>
                                      <m:sty m:val="p"/>
                                    </m:rPr>
                                    <a:rPr lang="en-US" altLang="ko-KR" sz="2200" b="0" i="0" smtClean="0">
                                      <a:solidFill>
                                        <a:schemeClr val="tx1"/>
                                      </a:solidFill>
                                      <a:latin typeface="Cambria Math" panose="02040503050406030204" pitchFamily="18" charset="0"/>
                                    </a:rPr>
                                    <m:t>max</m:t>
                                  </m:r>
                                </m:e>
                                <m:lim>
                                  <m:r>
                                    <a:rPr lang="en-US" altLang="ko-KR" sz="2200" b="0" i="1" smtClean="0">
                                      <a:solidFill>
                                        <a:schemeClr val="tx1"/>
                                      </a:solidFill>
                                      <a:latin typeface="Cambria Math" panose="02040503050406030204" pitchFamily="18" charset="0"/>
                                    </a:rPr>
                                    <m:t>𝐷</m:t>
                                  </m:r>
                                </m:lim>
                              </m:limLow>
                            </m:fName>
                            <m:e>
                              <m:r>
                                <a:rPr lang="en-US" altLang="ko-KR" sz="2200" b="0" i="1" smtClean="0">
                                  <a:solidFill>
                                    <a:schemeClr val="tx1"/>
                                  </a:solidFill>
                                  <a:latin typeface="Cambria Math" panose="02040503050406030204" pitchFamily="18" charset="0"/>
                                </a:rPr>
                                <m:t>𝑉</m:t>
                              </m:r>
                              <m:d>
                                <m:dPr>
                                  <m:ctrlPr>
                                    <a:rPr lang="en-US" altLang="ko-KR" sz="2200" b="0" i="1" smtClean="0">
                                      <a:solidFill>
                                        <a:schemeClr val="tx1"/>
                                      </a:solidFill>
                                      <a:latin typeface="Cambria Math" panose="02040503050406030204" pitchFamily="18" charset="0"/>
                                    </a:rPr>
                                  </m:ctrlPr>
                                </m:dPr>
                                <m:e>
                                  <m:r>
                                    <a:rPr lang="en-US" altLang="ko-KR" sz="2200" b="0" i="1" smtClean="0">
                                      <a:solidFill>
                                        <a:schemeClr val="tx1"/>
                                      </a:solidFill>
                                      <a:latin typeface="Cambria Math" panose="02040503050406030204" pitchFamily="18" charset="0"/>
                                    </a:rPr>
                                    <m:t>𝐷</m:t>
                                  </m:r>
                                  <m:r>
                                    <a:rPr lang="en-US" altLang="ko-KR" sz="2200" b="0" i="1" smtClean="0">
                                      <a:solidFill>
                                        <a:schemeClr val="tx1"/>
                                      </a:solidFill>
                                      <a:latin typeface="Cambria Math" panose="02040503050406030204" pitchFamily="18" charset="0"/>
                                    </a:rPr>
                                    <m:t>,</m:t>
                                  </m:r>
                                  <m:r>
                                    <a:rPr lang="en-US" altLang="ko-KR" sz="2200" b="0" i="1" smtClean="0">
                                      <a:solidFill>
                                        <a:schemeClr val="tx1"/>
                                      </a:solidFill>
                                      <a:latin typeface="Cambria Math" panose="02040503050406030204" pitchFamily="18" charset="0"/>
                                    </a:rPr>
                                    <m:t>𝐺</m:t>
                                  </m:r>
                                </m:e>
                              </m:d>
                              <m:r>
                                <m:rPr>
                                  <m:nor/>
                                </m:rPr>
                                <a:rPr lang="ko-KR" altLang="en-US" sz="2200" dirty="0">
                                  <a:solidFill>
                                    <a:schemeClr val="tx1"/>
                                  </a:solidFill>
                                </a:rPr>
                                <m:t> </m:t>
                              </m:r>
                            </m:e>
                          </m:func>
                        </m:e>
                      </m:func>
                      <m:r>
                        <a:rPr lang="en-US" altLang="ko-KR" sz="2200" b="0" i="1" dirty="0" smtClean="0">
                          <a:solidFill>
                            <a:schemeClr val="tx1"/>
                          </a:solidFill>
                          <a:latin typeface="Cambria Math" panose="02040503050406030204" pitchFamily="18" charset="0"/>
                        </a:rPr>
                        <m:t>=</m:t>
                      </m:r>
                      <m:sSub>
                        <m:sSubPr>
                          <m:ctrlPr>
                            <a:rPr lang="en-US" altLang="ko-KR" sz="2200" i="1">
                              <a:latin typeface="Cambria Math" panose="02040503050406030204" pitchFamily="18" charset="0"/>
                              <a:ea typeface="Cambria Math" panose="02040503050406030204" pitchFamily="18" charset="0"/>
                            </a:rPr>
                          </m:ctrlPr>
                        </m:sSubPr>
                        <m:e>
                          <m:r>
                            <a:rPr lang="el-GR" altLang="ko-KR" sz="2200" i="1">
                              <a:latin typeface="Cambria Math" panose="02040503050406030204" pitchFamily="18" charset="0"/>
                              <a:ea typeface="Cambria Math" panose="02040503050406030204" pitchFamily="18" charset="0"/>
                            </a:rPr>
                            <m:t>𝔼</m:t>
                          </m:r>
                        </m:e>
                        <m:sub>
                          <m:r>
                            <a:rPr lang="en-US" altLang="ko-KR" sz="2200" i="1">
                              <a:latin typeface="Cambria Math" panose="02040503050406030204" pitchFamily="18" charset="0"/>
                              <a:ea typeface="Cambria Math" panose="02040503050406030204" pitchFamily="18" charset="0"/>
                            </a:rPr>
                            <m:t>𝑥</m:t>
                          </m:r>
                          <m:r>
                            <a:rPr lang="en-US" altLang="ko-KR" sz="2200" i="1">
                              <a:latin typeface="Cambria Math" panose="02040503050406030204" pitchFamily="18" charset="0"/>
                              <a:ea typeface="Cambria Math" panose="02040503050406030204" pitchFamily="18" charset="0"/>
                            </a:rPr>
                            <m:t>~</m:t>
                          </m:r>
                          <m:sSub>
                            <m:sSubPr>
                              <m:ctrlPr>
                                <a:rPr lang="en-US" altLang="ko-KR" sz="2200" i="1">
                                  <a:latin typeface="Cambria Math" panose="02040503050406030204" pitchFamily="18" charset="0"/>
                                  <a:ea typeface="Cambria Math" panose="02040503050406030204" pitchFamily="18" charset="0"/>
                                </a:rPr>
                              </m:ctrlPr>
                            </m:sSubPr>
                            <m:e>
                              <m:r>
                                <a:rPr lang="en-US" altLang="ko-KR" sz="2200" i="1">
                                  <a:latin typeface="Cambria Math" panose="02040503050406030204" pitchFamily="18" charset="0"/>
                                  <a:ea typeface="Cambria Math" panose="02040503050406030204" pitchFamily="18" charset="0"/>
                                </a:rPr>
                                <m:t>𝑝</m:t>
                              </m:r>
                            </m:e>
                            <m:sub>
                              <m:r>
                                <a:rPr lang="en-US" altLang="ko-KR" sz="2200" i="1">
                                  <a:latin typeface="Cambria Math" panose="02040503050406030204" pitchFamily="18" charset="0"/>
                                  <a:ea typeface="Cambria Math" panose="02040503050406030204" pitchFamily="18" charset="0"/>
                                </a:rPr>
                                <m:t>𝑑𝑎𝑡𝑎</m:t>
                              </m:r>
                              <m:r>
                                <a:rPr lang="en-US" altLang="ko-KR" sz="2200"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𝑥</m:t>
                              </m:r>
                              <m:r>
                                <a:rPr lang="en-US" altLang="ko-KR" sz="2200" i="1">
                                  <a:latin typeface="Cambria Math" panose="02040503050406030204" pitchFamily="18" charset="0"/>
                                  <a:ea typeface="Cambria Math" panose="02040503050406030204" pitchFamily="18" charset="0"/>
                                </a:rPr>
                                <m:t>)</m:t>
                              </m:r>
                            </m:sub>
                          </m:sSub>
                        </m:sub>
                      </m:sSub>
                      <m:d>
                        <m:dPr>
                          <m:begChr m:val="["/>
                          <m:endChr m:val="]"/>
                          <m:ctrlPr>
                            <a:rPr lang="en-US" altLang="ko-KR" sz="2200" i="1">
                              <a:latin typeface="Cambria Math" panose="02040503050406030204" pitchFamily="18" charset="0"/>
                              <a:ea typeface="Cambria Math" panose="02040503050406030204" pitchFamily="18" charset="0"/>
                            </a:rPr>
                          </m:ctrlPr>
                        </m:dPr>
                        <m:e>
                          <m:func>
                            <m:funcPr>
                              <m:ctrlPr>
                                <a:rPr lang="en-US" altLang="ko-KR" sz="2200" i="1">
                                  <a:latin typeface="Cambria Math" panose="02040503050406030204" pitchFamily="18" charset="0"/>
                                  <a:ea typeface="Cambria Math" panose="02040503050406030204" pitchFamily="18" charset="0"/>
                                </a:rPr>
                              </m:ctrlPr>
                            </m:funcPr>
                            <m:fName>
                              <m:r>
                                <m:rPr>
                                  <m:sty m:val="p"/>
                                </m:rPr>
                                <a:rPr lang="en-US" altLang="ko-KR" sz="2200">
                                  <a:latin typeface="Cambria Math" panose="02040503050406030204" pitchFamily="18" charset="0"/>
                                  <a:ea typeface="Cambria Math" panose="02040503050406030204" pitchFamily="18" charset="0"/>
                                </a:rPr>
                                <m:t>log</m:t>
                              </m:r>
                            </m:fName>
                            <m:e>
                              <m:r>
                                <a:rPr lang="en-US" altLang="ko-KR" sz="2200" i="1">
                                  <a:latin typeface="Cambria Math" panose="02040503050406030204" pitchFamily="18" charset="0"/>
                                  <a:ea typeface="Cambria Math" panose="02040503050406030204" pitchFamily="18" charset="0"/>
                                </a:rPr>
                                <m:t>𝐷</m:t>
                              </m:r>
                              <m:d>
                                <m:dPr>
                                  <m:ctrlPr>
                                    <a:rPr lang="en-US" altLang="ko-KR" sz="2200" i="1">
                                      <a:latin typeface="Cambria Math" panose="02040503050406030204" pitchFamily="18" charset="0"/>
                                      <a:ea typeface="Cambria Math" panose="02040503050406030204" pitchFamily="18" charset="0"/>
                                    </a:rPr>
                                  </m:ctrlPr>
                                </m:dPr>
                                <m:e>
                                  <m:r>
                                    <a:rPr lang="en-US" altLang="ko-KR" sz="2200" i="1">
                                      <a:latin typeface="Cambria Math" panose="02040503050406030204" pitchFamily="18" charset="0"/>
                                      <a:ea typeface="Cambria Math" panose="02040503050406030204" pitchFamily="18" charset="0"/>
                                    </a:rPr>
                                    <m:t>𝑥</m:t>
                                  </m:r>
                                </m:e>
                              </m:d>
                            </m:e>
                          </m:func>
                        </m:e>
                      </m:d>
                      <m:r>
                        <a:rPr lang="en-US" altLang="ko-KR" sz="2200" i="1">
                          <a:latin typeface="Cambria Math" panose="02040503050406030204" pitchFamily="18" charset="0"/>
                          <a:ea typeface="Cambria Math" panose="02040503050406030204" pitchFamily="18" charset="0"/>
                        </a:rPr>
                        <m:t> +</m:t>
                      </m:r>
                      <m:sSub>
                        <m:sSubPr>
                          <m:ctrlPr>
                            <a:rPr lang="en-US" altLang="ko-KR" sz="2200" i="1">
                              <a:latin typeface="Cambria Math" panose="02040503050406030204" pitchFamily="18" charset="0"/>
                              <a:ea typeface="Cambria Math" panose="02040503050406030204" pitchFamily="18" charset="0"/>
                            </a:rPr>
                          </m:ctrlPr>
                        </m:sSubPr>
                        <m:e>
                          <m:r>
                            <a:rPr lang="el-GR" altLang="ko-KR" sz="2200" i="1">
                              <a:latin typeface="Cambria Math" panose="02040503050406030204" pitchFamily="18" charset="0"/>
                              <a:ea typeface="Cambria Math" panose="02040503050406030204" pitchFamily="18" charset="0"/>
                            </a:rPr>
                            <m:t>𝔼</m:t>
                          </m:r>
                        </m:e>
                        <m:sub>
                          <m:r>
                            <a:rPr lang="en-US" altLang="ko-KR" sz="2200" i="1">
                              <a:latin typeface="Cambria Math" panose="02040503050406030204" pitchFamily="18" charset="0"/>
                              <a:ea typeface="Cambria Math" panose="02040503050406030204" pitchFamily="18" charset="0"/>
                            </a:rPr>
                            <m:t>𝑧</m:t>
                          </m:r>
                          <m:r>
                            <a:rPr lang="en-US" altLang="ko-KR" sz="2200" i="1">
                              <a:latin typeface="Cambria Math" panose="02040503050406030204" pitchFamily="18" charset="0"/>
                              <a:ea typeface="Cambria Math" panose="02040503050406030204" pitchFamily="18" charset="0"/>
                            </a:rPr>
                            <m:t>~</m:t>
                          </m:r>
                          <m:sSub>
                            <m:sSubPr>
                              <m:ctrlPr>
                                <a:rPr lang="en-US" altLang="ko-KR" sz="2200" i="1">
                                  <a:latin typeface="Cambria Math" panose="02040503050406030204" pitchFamily="18" charset="0"/>
                                  <a:ea typeface="Cambria Math" panose="02040503050406030204" pitchFamily="18" charset="0"/>
                                </a:rPr>
                              </m:ctrlPr>
                            </m:sSubPr>
                            <m:e>
                              <m:r>
                                <a:rPr lang="en-US" altLang="ko-KR" sz="2200" i="1">
                                  <a:latin typeface="Cambria Math" panose="02040503050406030204" pitchFamily="18" charset="0"/>
                                  <a:ea typeface="Cambria Math" panose="02040503050406030204" pitchFamily="18" charset="0"/>
                                </a:rPr>
                                <m:t>𝑝</m:t>
                              </m:r>
                            </m:e>
                            <m:sub>
                              <m:r>
                                <a:rPr lang="en-US" altLang="ko-KR" sz="2200" i="1">
                                  <a:latin typeface="Cambria Math" panose="02040503050406030204" pitchFamily="18" charset="0"/>
                                  <a:ea typeface="Cambria Math" panose="02040503050406030204" pitchFamily="18" charset="0"/>
                                </a:rPr>
                                <m:t>𝑧</m:t>
                              </m:r>
                              <m:r>
                                <a:rPr lang="en-US" altLang="ko-KR" sz="2200"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𝑧</m:t>
                              </m:r>
                              <m:r>
                                <a:rPr lang="en-US" altLang="ko-KR" sz="2200" i="1">
                                  <a:latin typeface="Cambria Math" panose="02040503050406030204" pitchFamily="18" charset="0"/>
                                  <a:ea typeface="Cambria Math" panose="02040503050406030204" pitchFamily="18" charset="0"/>
                                </a:rPr>
                                <m:t>)</m:t>
                              </m:r>
                            </m:sub>
                          </m:sSub>
                        </m:sub>
                      </m:sSub>
                      <m:d>
                        <m:dPr>
                          <m:begChr m:val="["/>
                          <m:endChr m:val="]"/>
                          <m:ctrlPr>
                            <a:rPr lang="en-US" altLang="ko-KR" sz="2200" i="1">
                              <a:latin typeface="Cambria Math" panose="02040503050406030204" pitchFamily="18" charset="0"/>
                              <a:ea typeface="Cambria Math" panose="02040503050406030204" pitchFamily="18" charset="0"/>
                            </a:rPr>
                          </m:ctrlPr>
                        </m:dPr>
                        <m:e>
                          <m:func>
                            <m:funcPr>
                              <m:ctrlPr>
                                <a:rPr lang="en-US" altLang="ko-KR" sz="2200" i="1">
                                  <a:latin typeface="Cambria Math" panose="02040503050406030204" pitchFamily="18" charset="0"/>
                                  <a:ea typeface="Cambria Math" panose="02040503050406030204" pitchFamily="18" charset="0"/>
                                </a:rPr>
                              </m:ctrlPr>
                            </m:funcPr>
                            <m:fName>
                              <m:r>
                                <m:rPr>
                                  <m:sty m:val="p"/>
                                </m:rPr>
                                <a:rPr lang="en-US" altLang="ko-KR" sz="2200">
                                  <a:latin typeface="Cambria Math" panose="02040503050406030204" pitchFamily="18" charset="0"/>
                                  <a:ea typeface="Cambria Math" panose="02040503050406030204" pitchFamily="18" charset="0"/>
                                </a:rPr>
                                <m:t>log</m:t>
                              </m:r>
                            </m:fName>
                            <m:e>
                              <m:r>
                                <a:rPr lang="en-US" altLang="ko-KR" sz="2200" i="1">
                                  <a:latin typeface="Cambria Math" panose="02040503050406030204" pitchFamily="18" charset="0"/>
                                  <a:ea typeface="Cambria Math" panose="02040503050406030204" pitchFamily="18" charset="0"/>
                                </a:rPr>
                                <m:t>(1−</m:t>
                              </m:r>
                              <m:r>
                                <a:rPr lang="en-US" altLang="ko-KR" sz="2200" i="1">
                                  <a:latin typeface="Cambria Math" panose="02040503050406030204" pitchFamily="18" charset="0"/>
                                  <a:ea typeface="Cambria Math" panose="02040503050406030204" pitchFamily="18" charset="0"/>
                                </a:rPr>
                                <m:t>𝐷</m:t>
                              </m:r>
                              <m:r>
                                <a:rPr lang="en-US" altLang="ko-KR" sz="2200" b="1"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𝐺</m:t>
                              </m:r>
                              <m:r>
                                <a:rPr lang="en-US" altLang="ko-KR" sz="2200"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𝑧</m:t>
                              </m:r>
                              <m:r>
                                <a:rPr lang="en-US" altLang="ko-KR" sz="2200" i="1">
                                  <a:latin typeface="Cambria Math" panose="02040503050406030204" pitchFamily="18" charset="0"/>
                                  <a:ea typeface="Cambria Math" panose="02040503050406030204" pitchFamily="18" charset="0"/>
                                </a:rPr>
                                <m:t>)</m:t>
                              </m:r>
                              <m:r>
                                <a:rPr lang="en-US" altLang="ko-KR" sz="2200" b="1"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m:t>
                              </m:r>
                            </m:e>
                          </m:func>
                        </m:e>
                      </m:d>
                    </m:oMath>
                  </m:oMathPara>
                </a14:m>
                <a:endParaRPr lang="en-US" altLang="ko-KR" sz="2200" b="0" dirty="0">
                  <a:solidFill>
                    <a:schemeClr val="tx1"/>
                  </a:solidFill>
                </a:endParaRPr>
              </a:p>
              <a:p>
                <a:pPr algn="just"/>
                <a:endParaRPr lang="en-US" altLang="ko-KR" sz="2200" dirty="0">
                  <a:solidFill>
                    <a:schemeClr val="tx1"/>
                  </a:solidFill>
                </a:endParaRPr>
              </a:p>
              <a:p>
                <a:pPr algn="just"/>
                <a:endParaRPr lang="ko-KR" altLang="en-US" sz="2200" dirty="0">
                  <a:solidFill>
                    <a:schemeClr val="tx1"/>
                  </a:solidFill>
                </a:endParaRPr>
              </a:p>
            </p:txBody>
          </p:sp>
        </mc:Choice>
        <mc:Fallback xmlns="">
          <p:sp>
            <p:nvSpPr>
              <p:cNvPr id="4" name="TextBox 3">
                <a:extLst>
                  <a:ext uri="{FF2B5EF4-FFF2-40B4-BE49-F238E27FC236}">
                    <a16:creationId xmlns:a16="http://schemas.microsoft.com/office/drawing/2014/main" id="{8389FDED-1CC3-4EE3-8C71-5D3305B808AD}"/>
                  </a:ext>
                </a:extLst>
              </p:cNvPr>
              <p:cNvSpPr txBox="1">
                <a:spLocks noRot="1" noChangeAspect="1" noMove="1" noResize="1" noEditPoints="1" noAdjustHandles="1" noChangeArrowheads="1" noChangeShapeType="1" noTextEdit="1"/>
              </p:cNvSpPr>
              <p:nvPr/>
            </p:nvSpPr>
            <p:spPr>
              <a:xfrm>
                <a:off x="228600" y="5309905"/>
                <a:ext cx="8686801" cy="111819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752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Illustration of Unsupervised Learning by Adversarial Nets</a:t>
            </a:r>
          </a:p>
        </p:txBody>
      </p:sp>
      <p:grpSp>
        <p:nvGrpSpPr>
          <p:cNvPr id="4" name="Group 3">
            <a:extLst>
              <a:ext uri="{FF2B5EF4-FFF2-40B4-BE49-F238E27FC236}">
                <a16:creationId xmlns:a16="http://schemas.microsoft.com/office/drawing/2014/main" id="{8FDC872C-B370-412C-9D33-138544A2DAF8}"/>
              </a:ext>
            </a:extLst>
          </p:cNvPr>
          <p:cNvGrpSpPr/>
          <p:nvPr/>
        </p:nvGrpSpPr>
        <p:grpSpPr>
          <a:xfrm>
            <a:off x="-511061" y="1372601"/>
            <a:ext cx="2558403" cy="1773888"/>
            <a:chOff x="749399" y="1411345"/>
            <a:chExt cx="3401225" cy="2271120"/>
          </a:xfrm>
        </p:grpSpPr>
        <p:grpSp>
          <p:nvGrpSpPr>
            <p:cNvPr id="7" name="Group 6">
              <a:extLst>
                <a:ext uri="{FF2B5EF4-FFF2-40B4-BE49-F238E27FC236}">
                  <a16:creationId xmlns:a16="http://schemas.microsoft.com/office/drawing/2014/main" id="{46FDBA3A-486C-49C6-9095-2323CEE91279}"/>
                </a:ext>
              </a:extLst>
            </p:cNvPr>
            <p:cNvGrpSpPr/>
            <p:nvPr/>
          </p:nvGrpSpPr>
          <p:grpSpPr>
            <a:xfrm>
              <a:off x="1637772" y="1411345"/>
              <a:ext cx="1660939" cy="2271120"/>
              <a:chOff x="2928756" y="1501174"/>
              <a:chExt cx="1104052" cy="1285569"/>
            </a:xfrm>
          </p:grpSpPr>
          <p:sp>
            <p:nvSpPr>
              <p:cNvPr id="10" name="Can 42">
                <a:extLst>
                  <a:ext uri="{FF2B5EF4-FFF2-40B4-BE49-F238E27FC236}">
                    <a16:creationId xmlns:a16="http://schemas.microsoft.com/office/drawing/2014/main" id="{D76CEAAE-5764-49F4-83E7-9BB8926B5D31}"/>
                  </a:ext>
                </a:extLst>
              </p:cNvPr>
              <p:cNvSpPr/>
              <p:nvPr/>
            </p:nvSpPr>
            <p:spPr>
              <a:xfrm>
                <a:off x="2928760" y="2439026"/>
                <a:ext cx="1104048"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Can 43">
                <a:extLst>
                  <a:ext uri="{FF2B5EF4-FFF2-40B4-BE49-F238E27FC236}">
                    <a16:creationId xmlns:a16="http://schemas.microsoft.com/office/drawing/2014/main" id="{DC514A89-3259-4110-8043-94CDFFF3EC34}"/>
                  </a:ext>
                </a:extLst>
              </p:cNvPr>
              <p:cNvSpPr/>
              <p:nvPr/>
            </p:nvSpPr>
            <p:spPr>
              <a:xfrm>
                <a:off x="2928756" y="2126221"/>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Can 44">
                <a:extLst>
                  <a:ext uri="{FF2B5EF4-FFF2-40B4-BE49-F238E27FC236}">
                    <a16:creationId xmlns:a16="http://schemas.microsoft.com/office/drawing/2014/main" id="{B6F07610-E6F9-4998-AE5D-3AE620E8FE3B}"/>
                  </a:ext>
                </a:extLst>
              </p:cNvPr>
              <p:cNvSpPr/>
              <p:nvPr/>
            </p:nvSpPr>
            <p:spPr>
              <a:xfrm>
                <a:off x="2928756" y="1812575"/>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Can 45">
                <a:extLst>
                  <a:ext uri="{FF2B5EF4-FFF2-40B4-BE49-F238E27FC236}">
                    <a16:creationId xmlns:a16="http://schemas.microsoft.com/office/drawing/2014/main" id="{3EAD9406-2572-4AF7-AD11-91E6E31F4366}"/>
                  </a:ext>
                </a:extLst>
              </p:cNvPr>
              <p:cNvSpPr/>
              <p:nvPr/>
            </p:nvSpPr>
            <p:spPr>
              <a:xfrm>
                <a:off x="2928757" y="1501174"/>
                <a:ext cx="1104049" cy="347717"/>
              </a:xfrm>
              <a:prstGeom prst="can">
                <a:avLst/>
              </a:prstGeom>
              <a:solidFill>
                <a:schemeClr val="bg1"/>
              </a:solidFill>
              <a:ln w="19050">
                <a:solidFill>
                  <a:schemeClr val="accent5">
                    <a:lumMod val="50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8" name="TextBox 7">
              <a:extLst>
                <a:ext uri="{FF2B5EF4-FFF2-40B4-BE49-F238E27FC236}">
                  <a16:creationId xmlns:a16="http://schemas.microsoft.com/office/drawing/2014/main" id="{57023E9A-327C-47F5-9B50-DBFB06F8E127}"/>
                </a:ext>
              </a:extLst>
            </p:cNvPr>
            <p:cNvSpPr txBox="1"/>
            <p:nvPr/>
          </p:nvSpPr>
          <p:spPr>
            <a:xfrm>
              <a:off x="812659" y="2163417"/>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TUH EEG</a:t>
              </a:r>
            </a:p>
          </p:txBody>
        </p:sp>
        <p:sp>
          <p:nvSpPr>
            <p:cNvPr id="9" name="TextBox 8">
              <a:extLst>
                <a:ext uri="{FF2B5EF4-FFF2-40B4-BE49-F238E27FC236}">
                  <a16:creationId xmlns:a16="http://schemas.microsoft.com/office/drawing/2014/main" id="{E59251C0-88B0-4226-9D73-791C4F2A79C0}"/>
                </a:ext>
              </a:extLst>
            </p:cNvPr>
            <p:cNvSpPr txBox="1"/>
            <p:nvPr/>
          </p:nvSpPr>
          <p:spPr>
            <a:xfrm>
              <a:off x="749399" y="2729748"/>
              <a:ext cx="3337965" cy="354644"/>
            </a:xfrm>
            <a:prstGeom prst="rect">
              <a:avLst/>
            </a:prstGeom>
            <a:noFill/>
          </p:spPr>
          <p:txBody>
            <a:bodyPr wrap="square" rtlCol="0">
              <a:spAutoFit/>
            </a:bodyPr>
            <a:lstStyle/>
            <a:p>
              <a:pPr algn="ctr"/>
              <a:r>
                <a:rPr lang="en-US" sz="1200" b="1" dirty="0">
                  <a:solidFill>
                    <a:schemeClr val="accent5">
                      <a:lumMod val="50000"/>
                    </a:schemeClr>
                  </a:solidFill>
                  <a:latin typeface="Arial"/>
                  <a:cs typeface="Arial"/>
                </a:rPr>
                <a:t>Corpus</a:t>
              </a:r>
            </a:p>
          </p:txBody>
        </p:sp>
      </p:grpSp>
      <p:grpSp>
        <p:nvGrpSpPr>
          <p:cNvPr id="17" name="Group 16">
            <a:extLst>
              <a:ext uri="{FF2B5EF4-FFF2-40B4-BE49-F238E27FC236}">
                <a16:creationId xmlns:a16="http://schemas.microsoft.com/office/drawing/2014/main" id="{6E7A949A-F169-47EE-A5C9-21D1D1BE2FCD}"/>
              </a:ext>
            </a:extLst>
          </p:cNvPr>
          <p:cNvGrpSpPr/>
          <p:nvPr/>
        </p:nvGrpSpPr>
        <p:grpSpPr>
          <a:xfrm rot="16200000">
            <a:off x="-253487" y="4409279"/>
            <a:ext cx="1574756" cy="399109"/>
            <a:chOff x="1390168" y="4438645"/>
            <a:chExt cx="1574756" cy="399109"/>
          </a:xfrm>
        </p:grpSpPr>
        <p:sp>
          <p:nvSpPr>
            <p:cNvPr id="18" name="Rectangle: Rounded Corners 255">
              <a:extLst>
                <a:ext uri="{FF2B5EF4-FFF2-40B4-BE49-F238E27FC236}">
                  <a16:creationId xmlns:a16="http://schemas.microsoft.com/office/drawing/2014/main" id="{FED6D7B4-4F2B-4CA0-9270-24D9667B9042}"/>
                </a:ext>
              </a:extLst>
            </p:cNvPr>
            <p:cNvSpPr/>
            <p:nvPr/>
          </p:nvSpPr>
          <p:spPr>
            <a:xfrm>
              <a:off x="1390168" y="4438645"/>
              <a:ext cx="1574756" cy="399109"/>
            </a:xfrm>
            <a:prstGeom prst="roundRect">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a:solidFill>
                  <a:schemeClr val="accent5">
                    <a:lumMod val="50000"/>
                  </a:schemeClr>
                </a:solidFill>
              </a:endParaRPr>
            </a:p>
          </p:txBody>
        </p:sp>
        <p:sp>
          <p:nvSpPr>
            <p:cNvPr id="19" name="Oval 18">
              <a:extLst>
                <a:ext uri="{FF2B5EF4-FFF2-40B4-BE49-F238E27FC236}">
                  <a16:creationId xmlns:a16="http://schemas.microsoft.com/office/drawing/2014/main" id="{A85208CC-0533-476C-9B21-393DEF397E9A}"/>
                </a:ext>
              </a:extLst>
            </p:cNvPr>
            <p:cNvSpPr/>
            <p:nvPr/>
          </p:nvSpPr>
          <p:spPr>
            <a:xfrm>
              <a:off x="147455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Oval 19">
              <a:extLst>
                <a:ext uri="{FF2B5EF4-FFF2-40B4-BE49-F238E27FC236}">
                  <a16:creationId xmlns:a16="http://schemas.microsoft.com/office/drawing/2014/main" id="{DC353B9C-9719-49F8-87C0-1792AAB2748E}"/>
                </a:ext>
              </a:extLst>
            </p:cNvPr>
            <p:cNvSpPr/>
            <p:nvPr/>
          </p:nvSpPr>
          <p:spPr>
            <a:xfrm>
              <a:off x="1839393"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8291E355-1F62-400A-90AA-8E1582CC8A90}"/>
                </a:ext>
              </a:extLst>
            </p:cNvPr>
            <p:cNvSpPr/>
            <p:nvPr/>
          </p:nvSpPr>
          <p:spPr>
            <a:xfrm>
              <a:off x="2204796" y="4480253"/>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C110AE15-85BB-47C7-B2CE-012C0083C317}"/>
                </a:ext>
              </a:extLst>
            </p:cNvPr>
            <p:cNvSpPr/>
            <p:nvPr/>
          </p:nvSpPr>
          <p:spPr>
            <a:xfrm>
              <a:off x="2570199" y="4476264"/>
              <a:ext cx="275253" cy="304258"/>
            </a:xfrm>
            <a:prstGeom prst="ellipse">
              <a:avLst/>
            </a:prstGeom>
            <a:solidFill>
              <a:schemeClr val="accent1"/>
            </a:solidFill>
            <a:ln w="317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23" name="Group 22">
            <a:extLst>
              <a:ext uri="{FF2B5EF4-FFF2-40B4-BE49-F238E27FC236}">
                <a16:creationId xmlns:a16="http://schemas.microsoft.com/office/drawing/2014/main" id="{A169CC10-64D1-4CC5-A847-7F5CA75DBB9F}"/>
              </a:ext>
            </a:extLst>
          </p:cNvPr>
          <p:cNvGrpSpPr/>
          <p:nvPr/>
        </p:nvGrpSpPr>
        <p:grpSpPr>
          <a:xfrm>
            <a:off x="3200872" y="3790353"/>
            <a:ext cx="2141517" cy="1541938"/>
            <a:chOff x="5643584" y="3945014"/>
            <a:chExt cx="2141517" cy="1541938"/>
          </a:xfrm>
        </p:grpSpPr>
        <p:pic>
          <p:nvPicPr>
            <p:cNvPr id="24" name="Picture 23">
              <a:extLst>
                <a:ext uri="{FF2B5EF4-FFF2-40B4-BE49-F238E27FC236}">
                  <a16:creationId xmlns:a16="http://schemas.microsoft.com/office/drawing/2014/main" id="{949541B5-B597-4913-8F81-2040096284BD}"/>
                </a:ext>
              </a:extLst>
            </p:cNvPr>
            <p:cNvPicPr>
              <a:picLocks noChangeAspect="1"/>
            </p:cNvPicPr>
            <p:nvPr/>
          </p:nvPicPr>
          <p:blipFill rotWithShape="1">
            <a:blip r:embed="rId2"/>
            <a:srcRect l="22735" t="-2" r="1195" b="583"/>
            <a:stretch/>
          </p:blipFill>
          <p:spPr>
            <a:xfrm>
              <a:off x="5643584" y="3945014"/>
              <a:ext cx="1531917" cy="932338"/>
            </a:xfrm>
            <a:prstGeom prst="rect">
              <a:avLst/>
            </a:prstGeom>
            <a:ln>
              <a:solidFill>
                <a:schemeClr val="accent5">
                  <a:lumMod val="50000"/>
                </a:schemeClr>
              </a:solidFill>
            </a:ln>
          </p:spPr>
        </p:pic>
        <p:pic>
          <p:nvPicPr>
            <p:cNvPr id="25" name="Picture 24">
              <a:extLst>
                <a:ext uri="{FF2B5EF4-FFF2-40B4-BE49-F238E27FC236}">
                  <a16:creationId xmlns:a16="http://schemas.microsoft.com/office/drawing/2014/main" id="{E116AA76-C7BF-4EC3-9898-5AD00318D293}"/>
                </a:ext>
              </a:extLst>
            </p:cNvPr>
            <p:cNvPicPr>
              <a:picLocks noChangeAspect="1"/>
            </p:cNvPicPr>
            <p:nvPr/>
          </p:nvPicPr>
          <p:blipFill rotWithShape="1">
            <a:blip r:embed="rId2"/>
            <a:srcRect l="22735" t="-2" r="1195" b="583"/>
            <a:stretch/>
          </p:blipFill>
          <p:spPr>
            <a:xfrm>
              <a:off x="5795984" y="4097414"/>
              <a:ext cx="1531917" cy="932338"/>
            </a:xfrm>
            <a:prstGeom prst="rect">
              <a:avLst/>
            </a:prstGeom>
            <a:ln>
              <a:solidFill>
                <a:schemeClr val="accent5">
                  <a:lumMod val="50000"/>
                </a:schemeClr>
              </a:solidFill>
            </a:ln>
          </p:spPr>
        </p:pic>
        <p:pic>
          <p:nvPicPr>
            <p:cNvPr id="26" name="Picture 25">
              <a:extLst>
                <a:ext uri="{FF2B5EF4-FFF2-40B4-BE49-F238E27FC236}">
                  <a16:creationId xmlns:a16="http://schemas.microsoft.com/office/drawing/2014/main" id="{3866103E-CCA9-4827-8DCC-4E2132185F4B}"/>
                </a:ext>
              </a:extLst>
            </p:cNvPr>
            <p:cNvPicPr>
              <a:picLocks noChangeAspect="1"/>
            </p:cNvPicPr>
            <p:nvPr/>
          </p:nvPicPr>
          <p:blipFill rotWithShape="1">
            <a:blip r:embed="rId2"/>
            <a:srcRect l="22735" t="-2" r="1195" b="583"/>
            <a:stretch/>
          </p:blipFill>
          <p:spPr>
            <a:xfrm>
              <a:off x="5948384" y="4249814"/>
              <a:ext cx="1531917" cy="932338"/>
            </a:xfrm>
            <a:prstGeom prst="rect">
              <a:avLst/>
            </a:prstGeom>
            <a:ln>
              <a:solidFill>
                <a:schemeClr val="accent5">
                  <a:lumMod val="50000"/>
                </a:schemeClr>
              </a:solidFill>
            </a:ln>
          </p:spPr>
        </p:pic>
        <p:pic>
          <p:nvPicPr>
            <p:cNvPr id="27" name="Picture 26">
              <a:extLst>
                <a:ext uri="{FF2B5EF4-FFF2-40B4-BE49-F238E27FC236}">
                  <a16:creationId xmlns:a16="http://schemas.microsoft.com/office/drawing/2014/main" id="{0F629F96-4F14-4D2D-962B-7113ECA3F103}"/>
                </a:ext>
              </a:extLst>
            </p:cNvPr>
            <p:cNvPicPr>
              <a:picLocks noChangeAspect="1"/>
            </p:cNvPicPr>
            <p:nvPr/>
          </p:nvPicPr>
          <p:blipFill rotWithShape="1">
            <a:blip r:embed="rId2"/>
            <a:srcRect l="22735" t="-2" r="1195" b="583"/>
            <a:stretch/>
          </p:blipFill>
          <p:spPr>
            <a:xfrm>
              <a:off x="6100784" y="4402214"/>
              <a:ext cx="1531917" cy="932338"/>
            </a:xfrm>
            <a:prstGeom prst="rect">
              <a:avLst/>
            </a:prstGeom>
            <a:ln>
              <a:solidFill>
                <a:schemeClr val="accent5">
                  <a:lumMod val="50000"/>
                </a:schemeClr>
              </a:solidFill>
            </a:ln>
          </p:spPr>
        </p:pic>
        <p:pic>
          <p:nvPicPr>
            <p:cNvPr id="28" name="Picture 27">
              <a:extLst>
                <a:ext uri="{FF2B5EF4-FFF2-40B4-BE49-F238E27FC236}">
                  <a16:creationId xmlns:a16="http://schemas.microsoft.com/office/drawing/2014/main" id="{8097B091-D9C4-4799-87E4-996E6D1A21C0}"/>
                </a:ext>
              </a:extLst>
            </p:cNvPr>
            <p:cNvPicPr>
              <a:picLocks noChangeAspect="1"/>
            </p:cNvPicPr>
            <p:nvPr/>
          </p:nvPicPr>
          <p:blipFill rotWithShape="1">
            <a:blip r:embed="rId2"/>
            <a:srcRect l="22735" t="-2" r="1195" b="583"/>
            <a:stretch/>
          </p:blipFill>
          <p:spPr>
            <a:xfrm>
              <a:off x="6253184" y="4554614"/>
              <a:ext cx="1531917" cy="932338"/>
            </a:xfrm>
            <a:prstGeom prst="rect">
              <a:avLst/>
            </a:prstGeom>
            <a:ln>
              <a:solidFill>
                <a:schemeClr val="accent5">
                  <a:lumMod val="50000"/>
                </a:schemeClr>
              </a:solidFill>
            </a:ln>
          </p:spPr>
        </p:pic>
      </p:grpSp>
      <p:sp>
        <p:nvSpPr>
          <p:cNvPr id="34" name="Rounded Rectangle 5">
            <a:extLst>
              <a:ext uri="{FF2B5EF4-FFF2-40B4-BE49-F238E27FC236}">
                <a16:creationId xmlns:a16="http://schemas.microsoft.com/office/drawing/2014/main" id="{7D51CC81-0270-4F6D-B240-2166B9731876}"/>
              </a:ext>
            </a:extLst>
          </p:cNvPr>
          <p:cNvSpPr/>
          <p:nvPr/>
        </p:nvSpPr>
        <p:spPr>
          <a:xfrm>
            <a:off x="1080142" y="3834686"/>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37D8E71-9847-4710-B0C0-7E40F9D6AE84}"/>
                  </a:ext>
                </a:extLst>
              </p:cNvPr>
              <p:cNvSpPr/>
              <p:nvPr/>
            </p:nvSpPr>
            <p:spPr>
              <a:xfrm>
                <a:off x="1265226" y="4124871"/>
                <a:ext cx="1508875" cy="1015663"/>
              </a:xfrm>
              <a:prstGeom prst="rect">
                <a:avLst/>
              </a:prstGeom>
            </p:spPr>
            <p:txBody>
              <a:bodyPr wrap="none">
                <a:spAutoFit/>
              </a:bodyPr>
              <a:lstStyle/>
              <a:p>
                <a:r>
                  <a:rPr lang="en-US" sz="2000" dirty="0"/>
                  <a:t>Generator</a:t>
                </a:r>
              </a:p>
              <a:p>
                <a:endParaRPr lang="en-US" sz="200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38" name="Rectangle 37">
                <a:extLst>
                  <a:ext uri="{FF2B5EF4-FFF2-40B4-BE49-F238E27FC236}">
                    <a16:creationId xmlns:a16="http://schemas.microsoft.com/office/drawing/2014/main" id="{B37D8E71-9847-4710-B0C0-7E40F9D6AE84}"/>
                  </a:ext>
                </a:extLst>
              </p:cNvPr>
              <p:cNvSpPr>
                <a:spLocks noRot="1" noChangeAspect="1" noMove="1" noResize="1" noEditPoints="1" noAdjustHandles="1" noChangeArrowheads="1" noChangeShapeType="1" noTextEdit="1"/>
              </p:cNvSpPr>
              <p:nvPr/>
            </p:nvSpPr>
            <p:spPr>
              <a:xfrm>
                <a:off x="1265226" y="4124871"/>
                <a:ext cx="1508875" cy="1015663"/>
              </a:xfrm>
              <a:prstGeom prst="rect">
                <a:avLst/>
              </a:prstGeom>
              <a:blipFill>
                <a:blip r:embed="rId3"/>
                <a:stretch>
                  <a:fillRect l="-4453" t="-3614"/>
                </a:stretch>
              </a:blipFill>
            </p:spPr>
            <p:txBody>
              <a:bodyPr/>
              <a:lstStyle/>
              <a:p>
                <a:r>
                  <a:rPr lang="en-US">
                    <a:noFill/>
                  </a:rPr>
                  <a:t> </a:t>
                </a:r>
              </a:p>
            </p:txBody>
          </p:sp>
        </mc:Fallback>
      </mc:AlternateContent>
      <p:sp>
        <p:nvSpPr>
          <p:cNvPr id="39" name="Right Arrow 11">
            <a:extLst>
              <a:ext uri="{FF2B5EF4-FFF2-40B4-BE49-F238E27FC236}">
                <a16:creationId xmlns:a16="http://schemas.microsoft.com/office/drawing/2014/main" id="{F4E453B4-C300-4A5F-90DA-3BA096F802E0}"/>
              </a:ext>
            </a:extLst>
          </p:cNvPr>
          <p:cNvSpPr/>
          <p:nvPr/>
        </p:nvSpPr>
        <p:spPr>
          <a:xfrm>
            <a:off x="762023" y="452332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284">
            <a:extLst>
              <a:ext uri="{FF2B5EF4-FFF2-40B4-BE49-F238E27FC236}">
                <a16:creationId xmlns:a16="http://schemas.microsoft.com/office/drawing/2014/main" id="{B9E138E1-0D83-4A3F-8F2B-3781047E1A24}"/>
              </a:ext>
            </a:extLst>
          </p:cNvPr>
          <p:cNvSpPr/>
          <p:nvPr/>
        </p:nvSpPr>
        <p:spPr>
          <a:xfrm>
            <a:off x="2813424" y="4529456"/>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FF8914F-91D5-4EF4-97F0-BFB183DBBFDF}"/>
              </a:ext>
            </a:extLst>
          </p:cNvPr>
          <p:cNvSpPr/>
          <p:nvPr/>
        </p:nvSpPr>
        <p:spPr>
          <a:xfrm rot="16200000">
            <a:off x="-241672" y="4484910"/>
            <a:ext cx="772969" cy="400110"/>
          </a:xfrm>
          <a:prstGeom prst="rect">
            <a:avLst/>
          </a:prstGeom>
        </p:spPr>
        <p:txBody>
          <a:bodyPr wrap="none">
            <a:spAutoFit/>
          </a:bodyPr>
          <a:lstStyle/>
          <a:p>
            <a:r>
              <a:rPr lang="en-US" sz="2000" dirty="0"/>
              <a:t>Noise</a:t>
            </a:r>
          </a:p>
        </p:txBody>
      </p:sp>
      <p:sp>
        <p:nvSpPr>
          <p:cNvPr id="56" name="Right Arrow 312">
            <a:extLst>
              <a:ext uri="{FF2B5EF4-FFF2-40B4-BE49-F238E27FC236}">
                <a16:creationId xmlns:a16="http://schemas.microsoft.com/office/drawing/2014/main" id="{78C1E07C-220A-49E1-AE2E-F5E2D793A461}"/>
              </a:ext>
            </a:extLst>
          </p:cNvPr>
          <p:cNvSpPr/>
          <p:nvPr/>
        </p:nvSpPr>
        <p:spPr>
          <a:xfrm>
            <a:off x="1459267" y="220108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313">
            <a:extLst>
              <a:ext uri="{FF2B5EF4-FFF2-40B4-BE49-F238E27FC236}">
                <a16:creationId xmlns:a16="http://schemas.microsoft.com/office/drawing/2014/main" id="{ECC1B99B-7254-4921-9A99-323D6DA7CCDC}"/>
              </a:ext>
            </a:extLst>
          </p:cNvPr>
          <p:cNvSpPr/>
          <p:nvPr/>
        </p:nvSpPr>
        <p:spPr>
          <a:xfrm>
            <a:off x="3984563" y="2242885"/>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314">
            <a:extLst>
              <a:ext uri="{FF2B5EF4-FFF2-40B4-BE49-F238E27FC236}">
                <a16:creationId xmlns:a16="http://schemas.microsoft.com/office/drawing/2014/main" id="{37CE93CF-50C3-41E1-9765-6F70A91FDAD3}"/>
              </a:ext>
            </a:extLst>
          </p:cNvPr>
          <p:cNvSpPr/>
          <p:nvPr/>
        </p:nvSpPr>
        <p:spPr>
          <a:xfrm rot="16200000">
            <a:off x="3997903" y="3113708"/>
            <a:ext cx="1143936" cy="20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382D3D9-199E-4FD4-AE2F-9E7548DB0443}"/>
              </a:ext>
            </a:extLst>
          </p:cNvPr>
          <p:cNvSpPr/>
          <p:nvPr/>
        </p:nvSpPr>
        <p:spPr>
          <a:xfrm>
            <a:off x="1758287" y="1195727"/>
            <a:ext cx="1891223" cy="400110"/>
          </a:xfrm>
          <a:prstGeom prst="rect">
            <a:avLst/>
          </a:prstGeom>
        </p:spPr>
        <p:txBody>
          <a:bodyPr wrap="none">
            <a:spAutoFit/>
          </a:bodyPr>
          <a:lstStyle/>
          <a:p>
            <a:r>
              <a:rPr lang="en-US" sz="2000" dirty="0"/>
              <a:t>Real World EEGs</a:t>
            </a:r>
          </a:p>
        </p:txBody>
      </p:sp>
      <p:sp>
        <p:nvSpPr>
          <p:cNvPr id="60" name="Rectangle 59">
            <a:extLst>
              <a:ext uri="{FF2B5EF4-FFF2-40B4-BE49-F238E27FC236}">
                <a16:creationId xmlns:a16="http://schemas.microsoft.com/office/drawing/2014/main" id="{DEF5DF05-D161-485C-8906-4A6DD51D7753}"/>
              </a:ext>
            </a:extLst>
          </p:cNvPr>
          <p:cNvSpPr/>
          <p:nvPr/>
        </p:nvSpPr>
        <p:spPr>
          <a:xfrm>
            <a:off x="2764363" y="5314121"/>
            <a:ext cx="2881494" cy="400110"/>
          </a:xfrm>
          <a:prstGeom prst="rect">
            <a:avLst/>
          </a:prstGeom>
        </p:spPr>
        <p:txBody>
          <a:bodyPr wrap="none">
            <a:spAutoFit/>
          </a:bodyPr>
          <a:lstStyle/>
          <a:p>
            <a:r>
              <a:rPr lang="en-US" sz="2000" dirty="0"/>
              <a:t>Synthetic Generated EEGs</a:t>
            </a: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32DF46ED-C51E-479D-80CD-BEEE6CF64923}"/>
                  </a:ext>
                </a:extLst>
              </p:cNvPr>
              <p:cNvSpPr/>
              <p:nvPr/>
            </p:nvSpPr>
            <p:spPr>
              <a:xfrm>
                <a:off x="5203635" y="1949781"/>
                <a:ext cx="1588833" cy="707886"/>
              </a:xfrm>
              <a:prstGeom prst="rect">
                <a:avLst/>
              </a:prstGeom>
            </p:spPr>
            <p:txBody>
              <a:bodyPr wrap="none">
                <a:spAutoFit/>
              </a:bodyPr>
              <a:lstStyle/>
              <a:p>
                <a:r>
                  <a:rPr lang="en-US" sz="2000" dirty="0"/>
                  <a:t>Discriminator</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m:t>
                      </m:r>
                      <m:d>
                        <m:dPr>
                          <m:ctrlPr>
                            <a:rPr lang="en-US" sz="2000" i="1">
                              <a:latin typeface="Cambria Math" panose="02040503050406030204" pitchFamily="18" charset="0"/>
                            </a:rPr>
                          </m:ctrlPr>
                        </m:dPr>
                        <m:e>
                          <m:r>
                            <a:rPr lang="en-US" sz="2000" b="0" i="1" smtClean="0">
                              <a:latin typeface="Cambria Math" panose="02040503050406030204" pitchFamily="18" charset="0"/>
                            </a:rPr>
                            <m:t>𝑋</m:t>
                          </m:r>
                        </m:e>
                      </m:d>
                    </m:oMath>
                  </m:oMathPara>
                </a14:m>
                <a:endParaRPr lang="en-US" sz="2000" dirty="0"/>
              </a:p>
            </p:txBody>
          </p:sp>
        </mc:Choice>
        <mc:Fallback xmlns="">
          <p:sp>
            <p:nvSpPr>
              <p:cNvPr id="61" name="Rectangle 60">
                <a:extLst>
                  <a:ext uri="{FF2B5EF4-FFF2-40B4-BE49-F238E27FC236}">
                    <a16:creationId xmlns:a16="http://schemas.microsoft.com/office/drawing/2014/main" id="{32DF46ED-C51E-479D-80CD-BEEE6CF64923}"/>
                  </a:ext>
                </a:extLst>
              </p:cNvPr>
              <p:cNvSpPr>
                <a:spLocks noRot="1" noChangeAspect="1" noMove="1" noResize="1" noEditPoints="1" noAdjustHandles="1" noChangeArrowheads="1" noChangeShapeType="1" noTextEdit="1"/>
              </p:cNvSpPr>
              <p:nvPr/>
            </p:nvSpPr>
            <p:spPr>
              <a:xfrm>
                <a:off x="5203635" y="1949781"/>
                <a:ext cx="1588833" cy="707886"/>
              </a:xfrm>
              <a:prstGeom prst="rect">
                <a:avLst/>
              </a:prstGeom>
              <a:blipFill>
                <a:blip r:embed="rId4"/>
                <a:stretch>
                  <a:fillRect l="-4231" t="-5172" r="-4231"/>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283CAA05-75EA-4201-8909-7F87235D990E}"/>
              </a:ext>
            </a:extLst>
          </p:cNvPr>
          <p:cNvGrpSpPr/>
          <p:nvPr/>
        </p:nvGrpSpPr>
        <p:grpSpPr>
          <a:xfrm>
            <a:off x="1811465" y="1637112"/>
            <a:ext cx="2159297" cy="1545001"/>
            <a:chOff x="2173854" y="1459259"/>
            <a:chExt cx="2159297" cy="1545001"/>
          </a:xfrm>
        </p:grpSpPr>
        <p:pic>
          <p:nvPicPr>
            <p:cNvPr id="64" name="Picture 2" descr="C:\Users\saeedeh\Downloads\term_seiz.PNG">
              <a:extLst>
                <a:ext uri="{FF2B5EF4-FFF2-40B4-BE49-F238E27FC236}">
                  <a16:creationId xmlns:a16="http://schemas.microsoft.com/office/drawing/2014/main" id="{C07D25CA-97E3-4DE5-8059-82CF42EDB9A1}"/>
                </a:ext>
              </a:extLst>
            </p:cNvPr>
            <p:cNvPicPr>
              <a:picLocks noChangeAspect="1" noChangeArrowheads="1"/>
            </p:cNvPicPr>
            <p:nvPr/>
          </p:nvPicPr>
          <p:blipFill rotWithShape="1">
            <a:blip r:embed="rId5"/>
            <a:srcRect l="63976" t="52370" r="12826" b="22644"/>
            <a:stretch/>
          </p:blipFill>
          <p:spPr bwMode="auto">
            <a:xfrm>
              <a:off x="2173854" y="14592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65" name="Picture 2" descr="C:\Users\saeedeh\Downloads\term_seiz.PNG">
              <a:extLst>
                <a:ext uri="{FF2B5EF4-FFF2-40B4-BE49-F238E27FC236}">
                  <a16:creationId xmlns:a16="http://schemas.microsoft.com/office/drawing/2014/main" id="{9BA0FC27-A502-4E4E-9AAA-E9B109F7A5C8}"/>
                </a:ext>
              </a:extLst>
            </p:cNvPr>
            <p:cNvPicPr>
              <a:picLocks noChangeAspect="1" noChangeArrowheads="1"/>
            </p:cNvPicPr>
            <p:nvPr/>
          </p:nvPicPr>
          <p:blipFill rotWithShape="1">
            <a:blip r:embed="rId5"/>
            <a:srcRect l="63976" t="52370" r="12826" b="22644"/>
            <a:stretch/>
          </p:blipFill>
          <p:spPr bwMode="auto">
            <a:xfrm>
              <a:off x="2326254" y="16116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66" name="Picture 2" descr="C:\Users\saeedeh\Downloads\term_seiz.PNG">
              <a:extLst>
                <a:ext uri="{FF2B5EF4-FFF2-40B4-BE49-F238E27FC236}">
                  <a16:creationId xmlns:a16="http://schemas.microsoft.com/office/drawing/2014/main" id="{7FF4EAD6-13E4-428F-A2E2-A4CE33119037}"/>
                </a:ext>
              </a:extLst>
            </p:cNvPr>
            <p:cNvPicPr>
              <a:picLocks noChangeAspect="1" noChangeArrowheads="1"/>
            </p:cNvPicPr>
            <p:nvPr/>
          </p:nvPicPr>
          <p:blipFill rotWithShape="1">
            <a:blip r:embed="rId5"/>
            <a:srcRect l="63976" t="52370" r="12826" b="22644"/>
            <a:stretch/>
          </p:blipFill>
          <p:spPr bwMode="auto">
            <a:xfrm>
              <a:off x="2478654" y="17640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67" name="Picture 2" descr="C:\Users\saeedeh\Downloads\term_seiz.PNG">
              <a:extLst>
                <a:ext uri="{FF2B5EF4-FFF2-40B4-BE49-F238E27FC236}">
                  <a16:creationId xmlns:a16="http://schemas.microsoft.com/office/drawing/2014/main" id="{AD175DB9-A3AD-4FE4-95EB-BD08745FF7E1}"/>
                </a:ext>
              </a:extLst>
            </p:cNvPr>
            <p:cNvPicPr>
              <a:picLocks noChangeAspect="1" noChangeArrowheads="1"/>
            </p:cNvPicPr>
            <p:nvPr/>
          </p:nvPicPr>
          <p:blipFill rotWithShape="1">
            <a:blip r:embed="rId5"/>
            <a:srcRect l="63976" t="52370" r="12826" b="22644"/>
            <a:stretch/>
          </p:blipFill>
          <p:spPr bwMode="auto">
            <a:xfrm>
              <a:off x="2631054" y="1916459"/>
              <a:ext cx="1549697" cy="935401"/>
            </a:xfrm>
            <a:prstGeom prst="rect">
              <a:avLst/>
            </a:prstGeom>
            <a:solidFill>
              <a:srgbClr val="FFFFFF">
                <a:shade val="85000"/>
              </a:srgbClr>
            </a:solidFill>
            <a:ln w="3175" cap="sq">
              <a:solidFill>
                <a:schemeClr val="accent5">
                  <a:lumMod val="50000"/>
                </a:schemeClr>
              </a:solidFill>
              <a:miter lim="800000"/>
            </a:ln>
            <a:effectLst/>
          </p:spPr>
        </p:pic>
        <p:pic>
          <p:nvPicPr>
            <p:cNvPr id="68" name="Picture 2" descr="C:\Users\saeedeh\Downloads\term_seiz.PNG">
              <a:extLst>
                <a:ext uri="{FF2B5EF4-FFF2-40B4-BE49-F238E27FC236}">
                  <a16:creationId xmlns:a16="http://schemas.microsoft.com/office/drawing/2014/main" id="{854BDA5E-E5D7-4F32-B4C9-EA71FC8723FC}"/>
                </a:ext>
              </a:extLst>
            </p:cNvPr>
            <p:cNvPicPr>
              <a:picLocks noChangeAspect="1" noChangeArrowheads="1"/>
            </p:cNvPicPr>
            <p:nvPr/>
          </p:nvPicPr>
          <p:blipFill rotWithShape="1">
            <a:blip r:embed="rId5"/>
            <a:srcRect l="63976" t="52370" r="12826" b="22644"/>
            <a:stretch/>
          </p:blipFill>
          <p:spPr bwMode="auto">
            <a:xfrm>
              <a:off x="2783454" y="2068859"/>
              <a:ext cx="1549697" cy="935401"/>
            </a:xfrm>
            <a:prstGeom prst="rect">
              <a:avLst/>
            </a:prstGeom>
            <a:solidFill>
              <a:srgbClr val="FFFFFF">
                <a:shade val="85000"/>
              </a:srgbClr>
            </a:solidFill>
            <a:ln w="3175" cap="sq">
              <a:solidFill>
                <a:schemeClr val="accent5">
                  <a:lumMod val="50000"/>
                </a:schemeClr>
              </a:solidFill>
              <a:miter lim="800000"/>
            </a:ln>
            <a:effectLst/>
          </p:spPr>
        </p:pic>
      </p:grpSp>
      <p:sp>
        <p:nvSpPr>
          <p:cNvPr id="70" name="Right Arrow 328">
            <a:extLst>
              <a:ext uri="{FF2B5EF4-FFF2-40B4-BE49-F238E27FC236}">
                <a16:creationId xmlns:a16="http://schemas.microsoft.com/office/drawing/2014/main" id="{05B3F096-AB54-4239-ACCB-51E4760A1ABA}"/>
              </a:ext>
            </a:extLst>
          </p:cNvPr>
          <p:cNvSpPr/>
          <p:nvPr/>
        </p:nvSpPr>
        <p:spPr>
          <a:xfrm>
            <a:off x="6844583" y="2192044"/>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21">
            <a:extLst>
              <a:ext uri="{FF2B5EF4-FFF2-40B4-BE49-F238E27FC236}">
                <a16:creationId xmlns:a16="http://schemas.microsoft.com/office/drawing/2014/main" id="{4506E312-3815-4854-A658-DFC1C24CEBE1}"/>
              </a:ext>
            </a:extLst>
          </p:cNvPr>
          <p:cNvSpPr/>
          <p:nvPr/>
        </p:nvSpPr>
        <p:spPr>
          <a:xfrm rot="18854166">
            <a:off x="7603016" y="3977078"/>
            <a:ext cx="1072708" cy="1083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92AFC37-85EB-4755-8B56-F445C78821E1}"/>
              </a:ext>
            </a:extLst>
          </p:cNvPr>
          <p:cNvSpPr/>
          <p:nvPr/>
        </p:nvSpPr>
        <p:spPr>
          <a:xfrm>
            <a:off x="7221530" y="4276379"/>
            <a:ext cx="1874006" cy="523220"/>
          </a:xfrm>
          <a:prstGeom prst="rect">
            <a:avLst/>
          </a:prstGeom>
        </p:spPr>
        <p:txBody>
          <a:bodyPr wrap="square">
            <a:spAutoFit/>
          </a:bodyPr>
          <a:lstStyle/>
          <a:p>
            <a:pPr algn="ctr"/>
            <a:r>
              <a:rPr lang="en-US" sz="1400" dirty="0"/>
              <a:t>Is Discriminator Correct?</a:t>
            </a:r>
          </a:p>
        </p:txBody>
      </p:sp>
      <p:grpSp>
        <p:nvGrpSpPr>
          <p:cNvPr id="122" name="Group 121">
            <a:extLst>
              <a:ext uri="{FF2B5EF4-FFF2-40B4-BE49-F238E27FC236}">
                <a16:creationId xmlns:a16="http://schemas.microsoft.com/office/drawing/2014/main" id="{22AD619A-2CC6-49BF-A06D-C2949F398016}"/>
              </a:ext>
            </a:extLst>
          </p:cNvPr>
          <p:cNvGrpSpPr/>
          <p:nvPr/>
        </p:nvGrpSpPr>
        <p:grpSpPr>
          <a:xfrm>
            <a:off x="6812989" y="818518"/>
            <a:ext cx="2508230" cy="2559995"/>
            <a:chOff x="6968472" y="571046"/>
            <a:chExt cx="2508230" cy="2559995"/>
          </a:xfrm>
        </p:grpSpPr>
        <p:grpSp>
          <p:nvGrpSpPr>
            <p:cNvPr id="14" name="Group 13">
              <a:extLst>
                <a:ext uri="{FF2B5EF4-FFF2-40B4-BE49-F238E27FC236}">
                  <a16:creationId xmlns:a16="http://schemas.microsoft.com/office/drawing/2014/main" id="{45B82C34-D8E1-4728-998E-75E3818EFC16}"/>
                </a:ext>
              </a:extLst>
            </p:cNvPr>
            <p:cNvGrpSpPr/>
            <p:nvPr/>
          </p:nvGrpSpPr>
          <p:grpSpPr>
            <a:xfrm>
              <a:off x="6968472" y="571046"/>
              <a:ext cx="2508230" cy="2559995"/>
              <a:chOff x="1026280" y="5284575"/>
              <a:chExt cx="3308413" cy="3493871"/>
            </a:xfrm>
          </p:grpSpPr>
          <p:sp>
            <p:nvSpPr>
              <p:cNvPr id="15" name="Rectangle 14">
                <a:extLst>
                  <a:ext uri="{FF2B5EF4-FFF2-40B4-BE49-F238E27FC236}">
                    <a16:creationId xmlns:a16="http://schemas.microsoft.com/office/drawing/2014/main" id="{946654EB-3785-4B67-A108-43A6DC17C8D2}"/>
                  </a:ext>
                </a:extLst>
              </p:cNvPr>
              <p:cNvSpPr/>
              <p:nvPr/>
            </p:nvSpPr>
            <p:spPr>
              <a:xfrm>
                <a:off x="1546135" y="5836920"/>
                <a:ext cx="2406173" cy="2941526"/>
              </a:xfrm>
              <a:prstGeom prst="rect">
                <a:avLst/>
              </a:prstGeom>
              <a:noFill/>
              <a:ln w="25400">
                <a:solidFill>
                  <a:schemeClr val="accent5">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TextBox 15">
                <a:extLst>
                  <a:ext uri="{FF2B5EF4-FFF2-40B4-BE49-F238E27FC236}">
                    <a16:creationId xmlns:a16="http://schemas.microsoft.com/office/drawing/2014/main" id="{08C28532-8952-4E83-9A3C-D8B1ECAA592D}"/>
                  </a:ext>
                </a:extLst>
              </p:cNvPr>
              <p:cNvSpPr txBox="1"/>
              <p:nvPr/>
            </p:nvSpPr>
            <p:spPr>
              <a:xfrm>
                <a:off x="1026280" y="5284575"/>
                <a:ext cx="3308413" cy="546069"/>
              </a:xfrm>
              <a:prstGeom prst="rect">
                <a:avLst/>
              </a:prstGeom>
              <a:noFill/>
            </p:spPr>
            <p:txBody>
              <a:bodyPr wrap="square" rtlCol="0">
                <a:spAutoFit/>
              </a:bodyPr>
              <a:lstStyle/>
              <a:p>
                <a:pPr algn="ctr"/>
                <a:r>
                  <a:rPr lang="en-US" sz="2000" dirty="0"/>
                  <a:t>Classification Result</a:t>
                </a:r>
              </a:p>
            </p:txBody>
          </p:sp>
        </p:grpSp>
        <p:pic>
          <p:nvPicPr>
            <p:cNvPr id="62" name="Picture 61">
              <a:extLst>
                <a:ext uri="{FF2B5EF4-FFF2-40B4-BE49-F238E27FC236}">
                  <a16:creationId xmlns:a16="http://schemas.microsoft.com/office/drawing/2014/main" id="{EB26777C-D30D-4EC0-9B2E-E9AF0B31EC0E}"/>
                </a:ext>
              </a:extLst>
            </p:cNvPr>
            <p:cNvPicPr>
              <a:picLocks noChangeAspect="1"/>
            </p:cNvPicPr>
            <p:nvPr/>
          </p:nvPicPr>
          <p:blipFill rotWithShape="1">
            <a:blip r:embed="rId2"/>
            <a:srcRect l="22735" t="-2" r="1195" b="583"/>
            <a:stretch/>
          </p:blipFill>
          <p:spPr>
            <a:xfrm>
              <a:off x="7510751" y="2105387"/>
              <a:ext cx="1531917" cy="932338"/>
            </a:xfrm>
            <a:prstGeom prst="rect">
              <a:avLst/>
            </a:prstGeom>
            <a:ln>
              <a:solidFill>
                <a:schemeClr val="accent5">
                  <a:lumMod val="50000"/>
                </a:schemeClr>
              </a:solidFill>
            </a:ln>
          </p:spPr>
        </p:pic>
        <p:pic>
          <p:nvPicPr>
            <p:cNvPr id="69" name="Picture 2" descr="C:\Users\saeedeh\Downloads\term_seiz.PNG">
              <a:extLst>
                <a:ext uri="{FF2B5EF4-FFF2-40B4-BE49-F238E27FC236}">
                  <a16:creationId xmlns:a16="http://schemas.microsoft.com/office/drawing/2014/main" id="{24E5FBD8-744A-4DB8-80CC-22DC7995855C}"/>
                </a:ext>
              </a:extLst>
            </p:cNvPr>
            <p:cNvPicPr>
              <a:picLocks noChangeAspect="1" noChangeArrowheads="1"/>
            </p:cNvPicPr>
            <p:nvPr/>
          </p:nvPicPr>
          <p:blipFill rotWithShape="1">
            <a:blip r:embed="rId5"/>
            <a:srcRect l="63976" t="52370" r="12826" b="22644"/>
            <a:stretch/>
          </p:blipFill>
          <p:spPr bwMode="auto">
            <a:xfrm>
              <a:off x="7492971" y="1063111"/>
              <a:ext cx="1549697" cy="935401"/>
            </a:xfrm>
            <a:prstGeom prst="rect">
              <a:avLst/>
            </a:prstGeom>
            <a:solidFill>
              <a:srgbClr val="FFFFFF">
                <a:shade val="85000"/>
              </a:srgbClr>
            </a:solidFill>
            <a:ln w="3175" cap="sq">
              <a:solidFill>
                <a:schemeClr val="accent5">
                  <a:lumMod val="50000"/>
                </a:schemeClr>
              </a:solidFill>
              <a:miter lim="800000"/>
            </a:ln>
            <a:effectLst/>
          </p:spPr>
        </p:pic>
        <p:sp>
          <p:nvSpPr>
            <p:cNvPr id="73" name="Rectangle 72">
              <a:extLst>
                <a:ext uri="{FF2B5EF4-FFF2-40B4-BE49-F238E27FC236}">
                  <a16:creationId xmlns:a16="http://schemas.microsoft.com/office/drawing/2014/main" id="{9F34772E-5F12-48A4-8B8B-6EDEA7831068}"/>
                </a:ext>
              </a:extLst>
            </p:cNvPr>
            <p:cNvSpPr/>
            <p:nvPr/>
          </p:nvSpPr>
          <p:spPr>
            <a:xfrm>
              <a:off x="8075457" y="1341529"/>
              <a:ext cx="38472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000" dirty="0">
                  <a:sym typeface="Wingdings" panose="05000000000000000000" pitchFamily="2" charset="2"/>
                </a:rPr>
                <a:t></a:t>
              </a:r>
              <a:endParaRPr lang="en-US" sz="2000" dirty="0"/>
            </a:p>
          </p:txBody>
        </p:sp>
        <p:sp>
          <p:nvSpPr>
            <p:cNvPr id="74" name="Rectangle 73">
              <a:extLst>
                <a:ext uri="{FF2B5EF4-FFF2-40B4-BE49-F238E27FC236}">
                  <a16:creationId xmlns:a16="http://schemas.microsoft.com/office/drawing/2014/main" id="{E6DBCDED-39D8-4BB2-8D89-903EEE363707}"/>
                </a:ext>
              </a:extLst>
            </p:cNvPr>
            <p:cNvSpPr/>
            <p:nvPr/>
          </p:nvSpPr>
          <p:spPr>
            <a:xfrm>
              <a:off x="8082335" y="2351468"/>
              <a:ext cx="377846" cy="400110"/>
            </a:xfrm>
            <a:prstGeom prst="rect">
              <a:avLst/>
            </a:prstGeom>
            <a:solidFill>
              <a:srgbClr val="FF0000"/>
            </a:solidFill>
          </p:spPr>
          <p:style>
            <a:lnRef idx="2">
              <a:schemeClr val="accent6">
                <a:shade val="50000"/>
              </a:schemeClr>
            </a:lnRef>
            <a:fillRef idx="1002">
              <a:schemeClr val="dk2"/>
            </a:fillRef>
            <a:effectRef idx="0">
              <a:schemeClr val="accent6"/>
            </a:effectRef>
            <a:fontRef idx="minor">
              <a:schemeClr val="lt1"/>
            </a:fontRef>
          </p:style>
          <p:txBody>
            <a:bodyPr wrap="square">
              <a:spAutoFit/>
            </a:bodyPr>
            <a:lstStyle/>
            <a:p>
              <a:r>
                <a:rPr lang="en-US" sz="2000" dirty="0">
                  <a:sym typeface="Wingdings" panose="05000000000000000000" pitchFamily="2" charset="2"/>
                </a:rPr>
                <a:t> x</a:t>
              </a:r>
              <a:endParaRPr lang="en-US" sz="2000" dirty="0"/>
            </a:p>
          </p:txBody>
        </p:sp>
      </p:grpSp>
      <p:cxnSp>
        <p:nvCxnSpPr>
          <p:cNvPr id="75" name="Straight Arrow Connector 74">
            <a:extLst>
              <a:ext uri="{FF2B5EF4-FFF2-40B4-BE49-F238E27FC236}">
                <a16:creationId xmlns:a16="http://schemas.microsoft.com/office/drawing/2014/main" id="{546BC02D-8EAC-46E2-9C13-10638A8402BD}"/>
              </a:ext>
            </a:extLst>
          </p:cNvPr>
          <p:cNvCxnSpPr>
            <a:cxnSpLocks/>
            <a:stCxn id="15" idx="2"/>
          </p:cNvCxnSpPr>
          <p:nvPr/>
        </p:nvCxnSpPr>
        <p:spPr>
          <a:xfrm flipH="1">
            <a:off x="8116414" y="3378513"/>
            <a:ext cx="2801" cy="442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37">
            <a:extLst>
              <a:ext uri="{FF2B5EF4-FFF2-40B4-BE49-F238E27FC236}">
                <a16:creationId xmlns:a16="http://schemas.microsoft.com/office/drawing/2014/main" id="{6702C4D8-5256-4FB6-B866-ADC8EE379F72}"/>
              </a:ext>
            </a:extLst>
          </p:cNvPr>
          <p:cNvCxnSpPr>
            <a:cxnSpLocks/>
            <a:endCxn id="34" idx="2"/>
          </p:cNvCxnSpPr>
          <p:nvPr/>
        </p:nvCxnSpPr>
        <p:spPr>
          <a:xfrm rot="10800000" flipV="1">
            <a:off x="1936476" y="5204745"/>
            <a:ext cx="6202894" cy="307137"/>
          </a:xfrm>
          <a:prstGeom prst="bentConnector4">
            <a:avLst>
              <a:gd name="adj1" fmla="val -220"/>
              <a:gd name="adj2" fmla="val 174429"/>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3C57181-4832-44B0-9ABA-DAA77D71E571}"/>
              </a:ext>
            </a:extLst>
          </p:cNvPr>
          <p:cNvSpPr txBox="1"/>
          <p:nvPr/>
        </p:nvSpPr>
        <p:spPr>
          <a:xfrm>
            <a:off x="6898057" y="5038875"/>
            <a:ext cx="957658" cy="707886"/>
          </a:xfrm>
          <a:prstGeom prst="rect">
            <a:avLst/>
          </a:prstGeom>
          <a:noFill/>
        </p:spPr>
        <p:txBody>
          <a:bodyPr wrap="square" rtlCol="0">
            <a:spAutoFit/>
          </a:bodyPr>
          <a:lstStyle/>
          <a:p>
            <a:pPr algn="r"/>
            <a:r>
              <a:rPr lang="en-US" sz="2000" dirty="0"/>
              <a:t>Update Models</a:t>
            </a:r>
          </a:p>
        </p:txBody>
      </p:sp>
      <p:cxnSp>
        <p:nvCxnSpPr>
          <p:cNvPr id="78" name="Straight Arrow Connector 77">
            <a:extLst>
              <a:ext uri="{FF2B5EF4-FFF2-40B4-BE49-F238E27FC236}">
                <a16:creationId xmlns:a16="http://schemas.microsoft.com/office/drawing/2014/main" id="{AFFFA49C-8994-4E48-97D1-B9091973F211}"/>
              </a:ext>
            </a:extLst>
          </p:cNvPr>
          <p:cNvCxnSpPr>
            <a:cxnSpLocks/>
          </p:cNvCxnSpPr>
          <p:nvPr/>
        </p:nvCxnSpPr>
        <p:spPr>
          <a:xfrm flipV="1">
            <a:off x="5984989" y="3139473"/>
            <a:ext cx="2117" cy="2607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ounded Rectangle 5">
            <a:extLst>
              <a:ext uri="{FF2B5EF4-FFF2-40B4-BE49-F238E27FC236}">
                <a16:creationId xmlns:a16="http://schemas.microsoft.com/office/drawing/2014/main" id="{A7556719-50CE-4990-B67F-9CFD75F0B319}"/>
              </a:ext>
            </a:extLst>
          </p:cNvPr>
          <p:cNvSpPr/>
          <p:nvPr/>
        </p:nvSpPr>
        <p:spPr>
          <a:xfrm>
            <a:off x="5131915" y="1484467"/>
            <a:ext cx="1712668" cy="1677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C99B087-1326-46CD-B9CB-292676828BB8}"/>
              </a:ext>
            </a:extLst>
          </p:cNvPr>
          <p:cNvSpPr/>
          <p:nvPr/>
        </p:nvSpPr>
        <p:spPr>
          <a:xfrm>
            <a:off x="4321057" y="2141967"/>
            <a:ext cx="491340" cy="479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121" name="Right Arrow 313">
            <a:extLst>
              <a:ext uri="{FF2B5EF4-FFF2-40B4-BE49-F238E27FC236}">
                <a16:creationId xmlns:a16="http://schemas.microsoft.com/office/drawing/2014/main" id="{74A3D651-D80F-4B2F-9CD4-0E69973ACC8A}"/>
              </a:ext>
            </a:extLst>
          </p:cNvPr>
          <p:cNvSpPr/>
          <p:nvPr/>
        </p:nvSpPr>
        <p:spPr>
          <a:xfrm>
            <a:off x="4812396" y="2243611"/>
            <a:ext cx="342114" cy="20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28B72140-38B1-47D2-A52F-418DAF5850DA}"/>
                  </a:ext>
                </a:extLst>
              </p:cNvPr>
              <p:cNvSpPr/>
              <p:nvPr/>
            </p:nvSpPr>
            <p:spPr>
              <a:xfrm>
                <a:off x="4750464" y="1858977"/>
                <a:ext cx="413767"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𝑋</m:t>
                      </m:r>
                    </m:oMath>
                  </m:oMathPara>
                </a14:m>
                <a:endParaRPr lang="en-US" sz="2000" dirty="0"/>
              </a:p>
            </p:txBody>
          </p:sp>
        </mc:Choice>
        <mc:Fallback xmlns="">
          <p:sp>
            <p:nvSpPr>
              <p:cNvPr id="125" name="Rectangle 124">
                <a:extLst>
                  <a:ext uri="{FF2B5EF4-FFF2-40B4-BE49-F238E27FC236}">
                    <a16:creationId xmlns:a16="http://schemas.microsoft.com/office/drawing/2014/main" id="{28B72140-38B1-47D2-A52F-418DAF5850DA}"/>
                  </a:ext>
                </a:extLst>
              </p:cNvPr>
              <p:cNvSpPr>
                <a:spLocks noRot="1" noChangeAspect="1" noMove="1" noResize="1" noEditPoints="1" noAdjustHandles="1" noChangeArrowheads="1" noChangeShapeType="1" noTextEdit="1"/>
              </p:cNvSpPr>
              <p:nvPr/>
            </p:nvSpPr>
            <p:spPr>
              <a:xfrm>
                <a:off x="4750464" y="1858977"/>
                <a:ext cx="413767"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15F93D1A-8219-45F4-84F2-CE4EFCFF2CE6}"/>
                  </a:ext>
                </a:extLst>
              </p:cNvPr>
              <p:cNvSpPr/>
              <p:nvPr/>
            </p:nvSpPr>
            <p:spPr>
              <a:xfrm>
                <a:off x="4542176" y="2967606"/>
                <a:ext cx="53687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𝐺</m:t>
                          </m:r>
                        </m:sub>
                      </m:sSub>
                    </m:oMath>
                  </m:oMathPara>
                </a14:m>
                <a:endParaRPr lang="en-US" sz="2000" dirty="0"/>
              </a:p>
            </p:txBody>
          </p:sp>
        </mc:Choice>
        <mc:Fallback xmlns="">
          <p:sp>
            <p:nvSpPr>
              <p:cNvPr id="126" name="Rectangle 125">
                <a:extLst>
                  <a:ext uri="{FF2B5EF4-FFF2-40B4-BE49-F238E27FC236}">
                    <a16:creationId xmlns:a16="http://schemas.microsoft.com/office/drawing/2014/main" id="{15F93D1A-8219-45F4-84F2-CE4EFCFF2CE6}"/>
                  </a:ext>
                </a:extLst>
              </p:cNvPr>
              <p:cNvSpPr>
                <a:spLocks noRot="1" noChangeAspect="1" noMove="1" noResize="1" noEditPoints="1" noAdjustHandles="1" noChangeArrowheads="1" noChangeShapeType="1" noTextEdit="1"/>
              </p:cNvSpPr>
              <p:nvPr/>
            </p:nvSpPr>
            <p:spPr>
              <a:xfrm>
                <a:off x="4542176" y="2967606"/>
                <a:ext cx="536878" cy="400110"/>
              </a:xfrm>
              <a:prstGeom prst="rect">
                <a:avLst/>
              </a:prstGeom>
              <a:blipFill>
                <a:blip r:embed="rId7"/>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81571614-E1FC-4DCC-BEF2-2323860760F1}"/>
                  </a:ext>
                </a:extLst>
              </p:cNvPr>
              <p:cNvSpPr/>
              <p:nvPr/>
            </p:nvSpPr>
            <p:spPr>
              <a:xfrm>
                <a:off x="3878626" y="1827259"/>
                <a:ext cx="54624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𝑈</m:t>
                          </m:r>
                        </m:sub>
                      </m:sSub>
                    </m:oMath>
                  </m:oMathPara>
                </a14:m>
                <a:endParaRPr lang="en-US" sz="2000" dirty="0"/>
              </a:p>
            </p:txBody>
          </p:sp>
        </mc:Choice>
        <mc:Fallback xmlns="">
          <p:sp>
            <p:nvSpPr>
              <p:cNvPr id="127" name="Rectangle 126">
                <a:extLst>
                  <a:ext uri="{FF2B5EF4-FFF2-40B4-BE49-F238E27FC236}">
                    <a16:creationId xmlns:a16="http://schemas.microsoft.com/office/drawing/2014/main" id="{81571614-E1FC-4DCC-BEF2-2323860760F1}"/>
                  </a:ext>
                </a:extLst>
              </p:cNvPr>
              <p:cNvSpPr>
                <a:spLocks noRot="1" noChangeAspect="1" noMove="1" noResize="1" noEditPoints="1" noAdjustHandles="1" noChangeArrowheads="1" noChangeShapeType="1" noTextEdit="1"/>
              </p:cNvSpPr>
              <p:nvPr/>
            </p:nvSpPr>
            <p:spPr>
              <a:xfrm>
                <a:off x="3878626" y="1827259"/>
                <a:ext cx="546240" cy="400110"/>
              </a:xfrm>
              <a:prstGeom prst="rect">
                <a:avLst/>
              </a:prstGeom>
              <a:blipFill>
                <a:blip r:embed="rId8"/>
                <a:stretch>
                  <a:fillRect b="-1538"/>
                </a:stretch>
              </a:blipFill>
            </p:spPr>
            <p:txBody>
              <a:bodyPr/>
              <a:lstStyle/>
              <a:p>
                <a:r>
                  <a:rPr lang="en-US">
                    <a:noFill/>
                  </a:rPr>
                  <a:t> </a:t>
                </a:r>
              </a:p>
            </p:txBody>
          </p:sp>
        </mc:Fallback>
      </mc:AlternateContent>
    </p:spTree>
    <p:extLst>
      <p:ext uri="{BB962C8B-B14F-4D97-AF65-F5344CB8AC3E}">
        <p14:creationId xmlns:p14="http://schemas.microsoft.com/office/powerpoint/2010/main" val="136408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Adversarial Nets Training Algorithm </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lgn="just" defTabSz="914400" fontAlgn="base">
                  <a:spcBef>
                    <a:spcPct val="0"/>
                  </a:spcBef>
                  <a:spcAft>
                    <a:spcPts val="1200"/>
                  </a:spcAft>
                </a:pPr>
                <a:r>
                  <a:rPr lang="en-US" sz="1800" b="1" dirty="0">
                    <a:solidFill>
                      <a:srgbClr val="000000"/>
                    </a:solidFill>
                    <a:cs typeface="Arial" charset="0"/>
                  </a:rPr>
                  <a:t>for </a:t>
                </a:r>
                <a:r>
                  <a:rPr lang="en-US" sz="1800" i="1" dirty="0">
                    <a:solidFill>
                      <a:srgbClr val="000000"/>
                    </a:solidFill>
                    <a:cs typeface="Arial" charset="0"/>
                  </a:rPr>
                  <a:t>number of training iterations </a:t>
                </a:r>
                <a:r>
                  <a:rPr lang="en-US" sz="1800" b="1" dirty="0">
                    <a:solidFill>
                      <a:srgbClr val="000000"/>
                    </a:solidFill>
                    <a:cs typeface="Arial" charset="0"/>
                  </a:rPr>
                  <a:t>do</a:t>
                </a:r>
              </a:p>
              <a:p>
                <a:pPr marL="0" lvl="1" indent="0" algn="just" defTabSz="914400" fontAlgn="base">
                  <a:spcBef>
                    <a:spcPct val="0"/>
                  </a:spcBef>
                  <a:spcAft>
                    <a:spcPts val="1200"/>
                  </a:spcAft>
                </a:pPr>
                <a:r>
                  <a:rPr lang="en-US" sz="1800" b="1" dirty="0">
                    <a:solidFill>
                      <a:srgbClr val="000000"/>
                    </a:solidFill>
                    <a:cs typeface="Arial" charset="0"/>
                  </a:rPr>
                  <a:t>  for </a:t>
                </a:r>
                <a:r>
                  <a:rPr lang="en-US" sz="1800" i="1" dirty="0">
                    <a:solidFill>
                      <a:srgbClr val="000000"/>
                    </a:solidFill>
                    <a:cs typeface="Arial" charset="0"/>
                  </a:rPr>
                  <a:t>k steps </a:t>
                </a:r>
                <a:r>
                  <a:rPr lang="en-US" sz="1800" b="1" dirty="0">
                    <a:solidFill>
                      <a:srgbClr val="000000"/>
                    </a:solidFill>
                    <a:cs typeface="Arial" charset="0"/>
                  </a:rPr>
                  <a:t>do</a:t>
                </a:r>
              </a:p>
              <a:p>
                <a:pPr marL="0" lvl="1" indent="0" algn="just" defTabSz="914400" fontAlgn="base">
                  <a:spcBef>
                    <a:spcPct val="0"/>
                  </a:spcBef>
                  <a:spcAft>
                    <a:spcPts val="1200"/>
                  </a:spcAft>
                </a:pPr>
                <a:r>
                  <a:rPr lang="en-US" sz="1800" b="1" dirty="0">
                    <a:solidFill>
                      <a:srgbClr val="000000"/>
                    </a:solidFill>
                    <a:cs typeface="Arial" charset="0"/>
                  </a:rPr>
                  <a:t>    &gt;Sample minibatch of </a:t>
                </a:r>
                <a:r>
                  <a:rPr lang="en-US" sz="1800" i="1" dirty="0">
                    <a:solidFill>
                      <a:srgbClr val="000000"/>
                    </a:solidFill>
                    <a:cs typeface="Arial" charset="0"/>
                  </a:rPr>
                  <a:t>m</a:t>
                </a:r>
                <a:r>
                  <a:rPr lang="en-US" sz="1800" b="1" dirty="0">
                    <a:solidFill>
                      <a:srgbClr val="000000"/>
                    </a:solidFill>
                    <a:cs typeface="Arial" charset="0"/>
                  </a:rPr>
                  <a:t> noise samples </a:t>
                </a:r>
                <a14:m>
                  <m:oMath xmlns:m="http://schemas.openxmlformats.org/officeDocument/2006/math">
                    <m:r>
                      <a:rPr lang="en-US" sz="1800" b="1" i="1" smtClean="0">
                        <a:solidFill>
                          <a:srgbClr val="000000"/>
                        </a:solidFill>
                        <a:latin typeface="Cambria Math" panose="02040503050406030204" pitchFamily="18" charset="0"/>
                        <a:cs typeface="Arial" charset="0"/>
                      </a:rPr>
                      <m:t>{</m:t>
                    </m:r>
                    <m:sSup>
                      <m:sSupPr>
                        <m:ctrlPr>
                          <a:rPr lang="en-US" sz="1800" b="1" i="1" smtClean="0">
                            <a:solidFill>
                              <a:srgbClr val="000000"/>
                            </a:solidFill>
                            <a:latin typeface="Cambria Math" panose="02040503050406030204" pitchFamily="18" charset="0"/>
                            <a:cs typeface="Arial" charset="0"/>
                          </a:rPr>
                        </m:ctrlPr>
                      </m:sSupPr>
                      <m:e>
                        <m:r>
                          <a:rPr lang="en-US" sz="1800" b="1" i="1" smtClean="0">
                            <a:solidFill>
                              <a:srgbClr val="000000"/>
                            </a:solidFill>
                            <a:latin typeface="Cambria Math" panose="02040503050406030204" pitchFamily="18" charset="0"/>
                            <a:cs typeface="Arial" charset="0"/>
                          </a:rPr>
                          <m:t>𝒛</m:t>
                        </m:r>
                      </m:e>
                      <m:sup>
                        <m:d>
                          <m:dPr>
                            <m:ctrlPr>
                              <a:rPr lang="en-US" sz="1800" b="1" i="1" smtClean="0">
                                <a:solidFill>
                                  <a:srgbClr val="000000"/>
                                </a:solidFill>
                                <a:latin typeface="Cambria Math" panose="02040503050406030204" pitchFamily="18" charset="0"/>
                                <a:cs typeface="Arial" charset="0"/>
                              </a:rPr>
                            </m:ctrlPr>
                          </m:dPr>
                          <m:e>
                            <m:r>
                              <a:rPr lang="en-US" sz="1800" b="1" i="1" smtClean="0">
                                <a:solidFill>
                                  <a:srgbClr val="000000"/>
                                </a:solidFill>
                                <a:latin typeface="Cambria Math" panose="02040503050406030204" pitchFamily="18" charset="0"/>
                                <a:cs typeface="Arial" charset="0"/>
                              </a:rPr>
                              <m:t>𝟏</m:t>
                            </m:r>
                          </m:e>
                        </m:d>
                      </m:sup>
                    </m:sSup>
                    <m:r>
                      <a:rPr lang="en-US" sz="1800" b="1" i="1" smtClean="0">
                        <a:solidFill>
                          <a:srgbClr val="000000"/>
                        </a:solidFill>
                        <a:latin typeface="Cambria Math" panose="02040503050406030204" pitchFamily="18" charset="0"/>
                        <a:cs typeface="Arial" charset="0"/>
                      </a:rPr>
                      <m:t>,…,</m:t>
                    </m:r>
                    <m:sSup>
                      <m:sSupPr>
                        <m:ctrlPr>
                          <a:rPr lang="en-US" sz="1800" b="1" i="1">
                            <a:solidFill>
                              <a:srgbClr val="000000"/>
                            </a:solidFill>
                            <a:latin typeface="Cambria Math" panose="02040503050406030204" pitchFamily="18" charset="0"/>
                            <a:cs typeface="Arial" charset="0"/>
                          </a:rPr>
                        </m:ctrlPr>
                      </m:sSupPr>
                      <m:e>
                        <m:r>
                          <a:rPr lang="en-US" sz="1800" b="1" i="1">
                            <a:solidFill>
                              <a:srgbClr val="000000"/>
                            </a:solidFill>
                            <a:latin typeface="Cambria Math" panose="02040503050406030204" pitchFamily="18" charset="0"/>
                            <a:cs typeface="Arial" charset="0"/>
                          </a:rPr>
                          <m:t>𝒛</m:t>
                        </m:r>
                      </m:e>
                      <m:sup>
                        <m:d>
                          <m:dPr>
                            <m:ctrlPr>
                              <a:rPr lang="en-US" sz="1800" b="1" i="1">
                                <a:solidFill>
                                  <a:srgbClr val="000000"/>
                                </a:solidFill>
                                <a:latin typeface="Cambria Math" panose="02040503050406030204" pitchFamily="18" charset="0"/>
                                <a:cs typeface="Arial" charset="0"/>
                              </a:rPr>
                            </m:ctrlPr>
                          </m:dPr>
                          <m:e>
                            <m:r>
                              <a:rPr lang="en-US" sz="1800" b="1" i="1" smtClean="0">
                                <a:solidFill>
                                  <a:srgbClr val="000000"/>
                                </a:solidFill>
                                <a:latin typeface="Cambria Math" panose="02040503050406030204" pitchFamily="18" charset="0"/>
                                <a:cs typeface="Arial" charset="0"/>
                              </a:rPr>
                              <m:t>𝒎</m:t>
                            </m:r>
                          </m:e>
                        </m:d>
                      </m:sup>
                    </m:sSup>
                    <m:r>
                      <a:rPr lang="en-US" sz="1800" b="1" i="1" smtClean="0">
                        <a:solidFill>
                          <a:srgbClr val="000000"/>
                        </a:solidFill>
                        <a:latin typeface="Cambria Math" panose="02040503050406030204" pitchFamily="18" charset="0"/>
                        <a:cs typeface="Arial" charset="0"/>
                      </a:rPr>
                      <m:t>}</m:t>
                    </m:r>
                  </m:oMath>
                </a14:m>
                <a:r>
                  <a:rPr lang="en-US" sz="1800" b="1" dirty="0">
                    <a:solidFill>
                      <a:srgbClr val="000000"/>
                    </a:solidFill>
                    <a:cs typeface="Arial" charset="0"/>
                  </a:rPr>
                  <a:t>from noise prior </a:t>
                </a:r>
                <a14:m>
                  <m:oMath xmlns:m="http://schemas.openxmlformats.org/officeDocument/2006/math">
                    <m:sSub>
                      <m:sSubPr>
                        <m:ctrlPr>
                          <a:rPr lang="en-US" sz="1800" b="1" i="1" dirty="0">
                            <a:solidFill>
                              <a:srgbClr val="000000"/>
                            </a:solidFill>
                            <a:latin typeface="Cambria Math" panose="02040503050406030204" pitchFamily="18" charset="0"/>
                          </a:rPr>
                        </m:ctrlPr>
                      </m:sSubPr>
                      <m:e>
                        <m:r>
                          <a:rPr lang="en-US" sz="1800" b="1" dirty="0">
                            <a:solidFill>
                              <a:srgbClr val="000000"/>
                            </a:solidFill>
                            <a:latin typeface="Cambria Math" panose="02040503050406030204" pitchFamily="18" charset="0"/>
                          </a:rPr>
                          <m:t>𝒑</m:t>
                        </m:r>
                      </m:e>
                      <m:sub>
                        <m:r>
                          <a:rPr lang="en-US" sz="1800" b="1" i="1" dirty="0" smtClean="0">
                            <a:solidFill>
                              <a:srgbClr val="000000"/>
                            </a:solidFill>
                            <a:latin typeface="Cambria Math" panose="02040503050406030204" pitchFamily="18" charset="0"/>
                          </a:rPr>
                          <m:t>𝒈</m:t>
                        </m:r>
                      </m:sub>
                    </m:sSub>
                    <m:r>
                      <a:rPr lang="en-US" sz="1800" b="1" dirty="0">
                        <a:solidFill>
                          <a:srgbClr val="000000"/>
                        </a:solidFill>
                        <a:latin typeface="Cambria Math" panose="02040503050406030204" pitchFamily="18" charset="0"/>
                      </a:rPr>
                      <m:t>(</m:t>
                    </m:r>
                    <m:r>
                      <a:rPr lang="en-US" sz="1800" b="1" dirty="0">
                        <a:solidFill>
                          <a:srgbClr val="000000"/>
                        </a:solidFill>
                        <a:latin typeface="Cambria Math" panose="02040503050406030204" pitchFamily="18" charset="0"/>
                      </a:rPr>
                      <m:t>𝒛</m:t>
                    </m:r>
                    <m:r>
                      <a:rPr lang="en-US" sz="1800" b="1" dirty="0">
                        <a:solidFill>
                          <a:srgbClr val="000000"/>
                        </a:solidFill>
                        <a:latin typeface="Cambria Math" panose="02040503050406030204" pitchFamily="18" charset="0"/>
                      </a:rPr>
                      <m:t>)</m:t>
                    </m:r>
                  </m:oMath>
                </a14:m>
                <a:r>
                  <a:rPr lang="en-US" sz="1800" b="1" dirty="0">
                    <a:solidFill>
                      <a:srgbClr val="000000"/>
                    </a:solidFill>
                    <a:cs typeface="Arial" charset="0"/>
                  </a:rPr>
                  <a:t>.</a:t>
                </a:r>
              </a:p>
              <a:p>
                <a:pPr marL="0" lvl="1" indent="0" algn="just" defTabSz="914400" fontAlgn="base">
                  <a:spcBef>
                    <a:spcPct val="0"/>
                  </a:spcBef>
                  <a:spcAft>
                    <a:spcPts val="1200"/>
                  </a:spcAft>
                </a:pPr>
                <a:r>
                  <a:rPr lang="en-US" sz="1800" b="1" dirty="0">
                    <a:solidFill>
                      <a:srgbClr val="000000"/>
                    </a:solidFill>
                    <a:cs typeface="Arial" charset="0"/>
                  </a:rPr>
                  <a:t>    &gt;Sample minibatch of </a:t>
                </a:r>
                <a:r>
                  <a:rPr lang="en-US" sz="1800" i="1" dirty="0">
                    <a:solidFill>
                      <a:srgbClr val="000000"/>
                    </a:solidFill>
                    <a:cs typeface="Arial" charset="0"/>
                  </a:rPr>
                  <a:t>m</a:t>
                </a:r>
                <a:r>
                  <a:rPr lang="en-US" sz="1800" b="1" dirty="0">
                    <a:solidFill>
                      <a:srgbClr val="000000"/>
                    </a:solidFill>
                    <a:cs typeface="Arial" charset="0"/>
                  </a:rPr>
                  <a:t> examples</a:t>
                </a:r>
                <a14:m>
                  <m:oMath xmlns:m="http://schemas.openxmlformats.org/officeDocument/2006/math">
                    <m:r>
                      <a:rPr lang="en-US" sz="1800" b="1" i="1">
                        <a:solidFill>
                          <a:srgbClr val="000000"/>
                        </a:solidFill>
                        <a:latin typeface="Cambria Math" panose="02040503050406030204" pitchFamily="18" charset="0"/>
                        <a:cs typeface="Arial" charset="0"/>
                      </a:rPr>
                      <m:t>{</m:t>
                    </m:r>
                    <m:sSup>
                      <m:sSupPr>
                        <m:ctrlPr>
                          <a:rPr lang="en-US" sz="1800" b="1" i="1">
                            <a:solidFill>
                              <a:srgbClr val="000000"/>
                            </a:solidFill>
                            <a:latin typeface="Cambria Math" panose="02040503050406030204" pitchFamily="18" charset="0"/>
                            <a:cs typeface="Arial" charset="0"/>
                          </a:rPr>
                        </m:ctrlPr>
                      </m:sSupPr>
                      <m:e>
                        <m:r>
                          <a:rPr lang="en-US" sz="1800" b="1" i="1" smtClean="0">
                            <a:solidFill>
                              <a:srgbClr val="000000"/>
                            </a:solidFill>
                            <a:latin typeface="Cambria Math" panose="02040503050406030204" pitchFamily="18" charset="0"/>
                            <a:cs typeface="Arial" charset="0"/>
                          </a:rPr>
                          <m:t>𝒙</m:t>
                        </m:r>
                      </m:e>
                      <m:sup>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𝟏</m:t>
                            </m:r>
                          </m:e>
                        </m:d>
                      </m:sup>
                    </m:sSup>
                    <m:r>
                      <a:rPr lang="en-US" sz="1800" b="1" i="1">
                        <a:solidFill>
                          <a:srgbClr val="000000"/>
                        </a:solidFill>
                        <a:latin typeface="Cambria Math" panose="02040503050406030204" pitchFamily="18" charset="0"/>
                        <a:cs typeface="Arial" charset="0"/>
                      </a:rPr>
                      <m:t>,…,</m:t>
                    </m:r>
                    <m:sSup>
                      <m:sSupPr>
                        <m:ctrlPr>
                          <a:rPr lang="en-US" sz="1800" b="1" i="1">
                            <a:solidFill>
                              <a:srgbClr val="000000"/>
                            </a:solidFill>
                            <a:latin typeface="Cambria Math" panose="02040503050406030204" pitchFamily="18" charset="0"/>
                            <a:cs typeface="Arial" charset="0"/>
                          </a:rPr>
                        </m:ctrlPr>
                      </m:sSupPr>
                      <m:e>
                        <m:r>
                          <a:rPr lang="en-US" sz="1800" b="1" i="1" smtClean="0">
                            <a:solidFill>
                              <a:srgbClr val="000000"/>
                            </a:solidFill>
                            <a:latin typeface="Cambria Math" panose="02040503050406030204" pitchFamily="18" charset="0"/>
                            <a:cs typeface="Arial" charset="0"/>
                          </a:rPr>
                          <m:t>𝒙</m:t>
                        </m:r>
                      </m:e>
                      <m:sup>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𝒎</m:t>
                            </m:r>
                          </m:e>
                        </m:d>
                      </m:sup>
                    </m:sSup>
                    <m:r>
                      <a:rPr lang="en-US" sz="1800" b="1" i="1">
                        <a:solidFill>
                          <a:srgbClr val="000000"/>
                        </a:solidFill>
                        <a:latin typeface="Cambria Math" panose="02040503050406030204" pitchFamily="18" charset="0"/>
                        <a:cs typeface="Arial" charset="0"/>
                      </a:rPr>
                      <m:t>} </m:t>
                    </m:r>
                  </m:oMath>
                </a14:m>
                <a:r>
                  <a:rPr lang="en-US" sz="1800" b="1" dirty="0">
                    <a:solidFill>
                      <a:srgbClr val="000000"/>
                    </a:solidFill>
                    <a:cs typeface="Arial" charset="0"/>
                  </a:rPr>
                  <a:t>from data generating</a:t>
                </a:r>
                <a:br>
                  <a:rPr lang="en-US" sz="1800" b="1" dirty="0">
                    <a:solidFill>
                      <a:srgbClr val="000000"/>
                    </a:solidFill>
                    <a:cs typeface="Arial" charset="0"/>
                  </a:rPr>
                </a:br>
                <a:r>
                  <a:rPr lang="en-US" sz="1800" b="1" dirty="0">
                    <a:solidFill>
                      <a:srgbClr val="000000"/>
                    </a:solidFill>
                    <a:cs typeface="Arial" charset="0"/>
                  </a:rPr>
                  <a:t>    distribution </a:t>
                </a:r>
                <a14:m>
                  <m:oMath xmlns:m="http://schemas.openxmlformats.org/officeDocument/2006/math">
                    <m:sSub>
                      <m:sSubPr>
                        <m:ctrlPr>
                          <a:rPr lang="en-US" sz="1800" b="1" i="1" dirty="0">
                            <a:solidFill>
                              <a:srgbClr val="000000"/>
                            </a:solidFill>
                            <a:latin typeface="Cambria Math" panose="02040503050406030204" pitchFamily="18" charset="0"/>
                          </a:rPr>
                        </m:ctrlPr>
                      </m:sSubPr>
                      <m:e>
                        <m:r>
                          <a:rPr lang="en-US" sz="1800" b="1" dirty="0">
                            <a:solidFill>
                              <a:srgbClr val="000000"/>
                            </a:solidFill>
                            <a:latin typeface="Cambria Math" panose="02040503050406030204" pitchFamily="18" charset="0"/>
                          </a:rPr>
                          <m:t>𝒑</m:t>
                        </m:r>
                      </m:e>
                      <m:sub>
                        <m:r>
                          <a:rPr lang="en-US" sz="1800" b="1" i="1" dirty="0" smtClean="0">
                            <a:solidFill>
                              <a:srgbClr val="000000"/>
                            </a:solidFill>
                            <a:latin typeface="Cambria Math" panose="02040503050406030204" pitchFamily="18" charset="0"/>
                          </a:rPr>
                          <m:t>𝒅𝒂𝒕𝒂</m:t>
                        </m:r>
                      </m:sub>
                    </m:sSub>
                    <m:r>
                      <a:rPr lang="en-US" sz="1800" b="1" dirty="0">
                        <a:solidFill>
                          <a:srgbClr val="000000"/>
                        </a:solidFill>
                        <a:latin typeface="Cambria Math" panose="02040503050406030204" pitchFamily="18" charset="0"/>
                      </a:rPr>
                      <m:t>(</m:t>
                    </m:r>
                    <m:r>
                      <a:rPr lang="en-US" sz="1800" b="1" i="0" dirty="0" smtClean="0">
                        <a:solidFill>
                          <a:srgbClr val="000000"/>
                        </a:solidFill>
                        <a:latin typeface="Cambria Math" panose="02040503050406030204" pitchFamily="18" charset="0"/>
                      </a:rPr>
                      <m:t>𝐱</m:t>
                    </m:r>
                    <m:r>
                      <a:rPr lang="en-US" sz="1800" b="1" dirty="0">
                        <a:solidFill>
                          <a:srgbClr val="000000"/>
                        </a:solidFill>
                        <a:latin typeface="Cambria Math" panose="02040503050406030204" pitchFamily="18" charset="0"/>
                      </a:rPr>
                      <m:t>)</m:t>
                    </m:r>
                  </m:oMath>
                </a14:m>
                <a:r>
                  <a:rPr lang="en-US" sz="1800" b="1" dirty="0">
                    <a:solidFill>
                      <a:srgbClr val="000000"/>
                    </a:solidFill>
                    <a:cs typeface="Arial" charset="0"/>
                  </a:rPr>
                  <a:t>.</a:t>
                </a:r>
              </a:p>
              <a:p>
                <a:pPr marL="0" lvl="1" indent="0" algn="just" defTabSz="914400" fontAlgn="base">
                  <a:spcBef>
                    <a:spcPct val="0"/>
                  </a:spcBef>
                  <a:spcAft>
                    <a:spcPts val="1200"/>
                  </a:spcAft>
                </a:pPr>
                <a:r>
                  <a:rPr lang="en-US" sz="1800" b="1" dirty="0">
                    <a:solidFill>
                      <a:srgbClr val="000000"/>
                    </a:solidFill>
                    <a:cs typeface="Arial" charset="0"/>
                  </a:rPr>
                  <a:t>    &gt;Update the discriminator by ascending its stochastic gradient:</a:t>
                </a:r>
              </a:p>
              <a:p>
                <a:pPr marL="0" lvl="1" indent="0" algn="just" defTabSz="914400" fontAlgn="base">
                  <a:spcBef>
                    <a:spcPct val="0"/>
                  </a:spcBef>
                  <a:spcAft>
                    <a:spcPts val="1200"/>
                  </a:spcAft>
                </a:pPr>
                <a:endParaRPr lang="en-US" sz="1800" b="1" dirty="0">
                  <a:solidFill>
                    <a:srgbClr val="000000"/>
                  </a:solidFill>
                  <a:cs typeface="Arial" charset="0"/>
                </a:endParaRPr>
              </a:p>
              <a:p>
                <a:pPr marL="0" lvl="1" indent="0" algn="just" defTabSz="914400" fontAlgn="base">
                  <a:spcBef>
                    <a:spcPct val="0"/>
                  </a:spcBef>
                  <a:spcAft>
                    <a:spcPts val="1200"/>
                  </a:spcAft>
                </a:pPr>
                <a:endParaRPr lang="en-US" sz="1800" b="1" dirty="0">
                  <a:solidFill>
                    <a:srgbClr val="000000"/>
                  </a:solidFill>
                  <a:cs typeface="Arial" charset="0"/>
                </a:endParaRPr>
              </a:p>
              <a:p>
                <a:pPr marL="0" lvl="1" indent="0" algn="just" defTabSz="914400" fontAlgn="base">
                  <a:spcBef>
                    <a:spcPct val="0"/>
                  </a:spcBef>
                  <a:spcAft>
                    <a:spcPts val="1200"/>
                  </a:spcAft>
                </a:pPr>
                <a:r>
                  <a:rPr lang="en-US" sz="1800" b="1" dirty="0">
                    <a:solidFill>
                      <a:srgbClr val="000000"/>
                    </a:solidFill>
                    <a:cs typeface="Arial" charset="0"/>
                  </a:rPr>
                  <a:t>  end for</a:t>
                </a:r>
              </a:p>
              <a:p>
                <a:pPr marL="0" lvl="1" indent="0" algn="just" defTabSz="914400" fontAlgn="base">
                  <a:spcBef>
                    <a:spcPct val="0"/>
                  </a:spcBef>
                  <a:spcAft>
                    <a:spcPts val="1200"/>
                  </a:spcAft>
                </a:pPr>
                <a:r>
                  <a:rPr lang="en-US" sz="1800" b="1" dirty="0">
                    <a:solidFill>
                      <a:srgbClr val="000000"/>
                    </a:solidFill>
                    <a:cs typeface="Arial" charset="0"/>
                  </a:rPr>
                  <a:t>    &gt;Sample minibatch of </a:t>
                </a:r>
                <a:r>
                  <a:rPr lang="en-US" sz="1800" i="1" dirty="0">
                    <a:solidFill>
                      <a:srgbClr val="000000"/>
                    </a:solidFill>
                    <a:cs typeface="Arial" charset="0"/>
                  </a:rPr>
                  <a:t>m</a:t>
                </a:r>
                <a:r>
                  <a:rPr lang="en-US" sz="1800" b="1" dirty="0">
                    <a:solidFill>
                      <a:srgbClr val="000000"/>
                    </a:solidFill>
                    <a:cs typeface="Arial" charset="0"/>
                  </a:rPr>
                  <a:t> noise samples </a:t>
                </a:r>
                <a14:m>
                  <m:oMath xmlns:m="http://schemas.openxmlformats.org/officeDocument/2006/math">
                    <m:r>
                      <a:rPr lang="en-US" sz="1800" b="1" i="1">
                        <a:solidFill>
                          <a:srgbClr val="000000"/>
                        </a:solidFill>
                        <a:latin typeface="Cambria Math" panose="02040503050406030204" pitchFamily="18" charset="0"/>
                        <a:cs typeface="Arial" charset="0"/>
                      </a:rPr>
                      <m:t>{</m:t>
                    </m:r>
                    <m:sSup>
                      <m:sSupPr>
                        <m:ctrlPr>
                          <a:rPr lang="en-US" sz="1800" b="1" i="1">
                            <a:solidFill>
                              <a:srgbClr val="000000"/>
                            </a:solidFill>
                            <a:latin typeface="Cambria Math" panose="02040503050406030204" pitchFamily="18" charset="0"/>
                            <a:cs typeface="Arial" charset="0"/>
                          </a:rPr>
                        </m:ctrlPr>
                      </m:sSupPr>
                      <m:e>
                        <m:r>
                          <a:rPr lang="en-US" sz="1800" b="1" i="1">
                            <a:solidFill>
                              <a:srgbClr val="000000"/>
                            </a:solidFill>
                            <a:latin typeface="Cambria Math" panose="02040503050406030204" pitchFamily="18" charset="0"/>
                            <a:cs typeface="Arial" charset="0"/>
                          </a:rPr>
                          <m:t>𝒛</m:t>
                        </m:r>
                      </m:e>
                      <m:sup>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𝟏</m:t>
                            </m:r>
                          </m:e>
                        </m:d>
                      </m:sup>
                    </m:sSup>
                    <m:r>
                      <a:rPr lang="en-US" sz="1800" b="1" i="1">
                        <a:solidFill>
                          <a:srgbClr val="000000"/>
                        </a:solidFill>
                        <a:latin typeface="Cambria Math" panose="02040503050406030204" pitchFamily="18" charset="0"/>
                        <a:cs typeface="Arial" charset="0"/>
                      </a:rPr>
                      <m:t>,…,</m:t>
                    </m:r>
                    <m:sSup>
                      <m:sSupPr>
                        <m:ctrlPr>
                          <a:rPr lang="en-US" sz="1800" b="1" i="1">
                            <a:solidFill>
                              <a:srgbClr val="000000"/>
                            </a:solidFill>
                            <a:latin typeface="Cambria Math" panose="02040503050406030204" pitchFamily="18" charset="0"/>
                            <a:cs typeface="Arial" charset="0"/>
                          </a:rPr>
                        </m:ctrlPr>
                      </m:sSupPr>
                      <m:e>
                        <m:r>
                          <a:rPr lang="en-US" sz="1800" b="1" i="1">
                            <a:solidFill>
                              <a:srgbClr val="000000"/>
                            </a:solidFill>
                            <a:latin typeface="Cambria Math" panose="02040503050406030204" pitchFamily="18" charset="0"/>
                            <a:cs typeface="Arial" charset="0"/>
                          </a:rPr>
                          <m:t>𝒛</m:t>
                        </m:r>
                      </m:e>
                      <m:sup>
                        <m:d>
                          <m:dPr>
                            <m:ctrlPr>
                              <a:rPr lang="en-US" sz="1800" b="1" i="1">
                                <a:solidFill>
                                  <a:srgbClr val="000000"/>
                                </a:solidFill>
                                <a:latin typeface="Cambria Math" panose="02040503050406030204" pitchFamily="18" charset="0"/>
                                <a:cs typeface="Arial" charset="0"/>
                              </a:rPr>
                            </m:ctrlPr>
                          </m:dPr>
                          <m:e>
                            <m:r>
                              <a:rPr lang="en-US" sz="1800" b="1" i="1">
                                <a:solidFill>
                                  <a:srgbClr val="000000"/>
                                </a:solidFill>
                                <a:latin typeface="Cambria Math" panose="02040503050406030204" pitchFamily="18" charset="0"/>
                                <a:cs typeface="Arial" charset="0"/>
                              </a:rPr>
                              <m:t>𝒎</m:t>
                            </m:r>
                          </m:e>
                        </m:d>
                      </m:sup>
                    </m:sSup>
                    <m:r>
                      <a:rPr lang="en-US" sz="1800" b="1" i="1">
                        <a:solidFill>
                          <a:srgbClr val="000000"/>
                        </a:solidFill>
                        <a:latin typeface="Cambria Math" panose="02040503050406030204" pitchFamily="18" charset="0"/>
                        <a:cs typeface="Arial" charset="0"/>
                      </a:rPr>
                      <m:t>}</m:t>
                    </m:r>
                  </m:oMath>
                </a14:m>
                <a:r>
                  <a:rPr lang="en-US" sz="1800" b="1" dirty="0">
                    <a:solidFill>
                      <a:srgbClr val="000000"/>
                    </a:solidFill>
                    <a:cs typeface="Arial" charset="0"/>
                  </a:rPr>
                  <a:t>from noise prior </a:t>
                </a:r>
                <a14:m>
                  <m:oMath xmlns:m="http://schemas.openxmlformats.org/officeDocument/2006/math">
                    <m:sSub>
                      <m:sSubPr>
                        <m:ctrlPr>
                          <a:rPr lang="en-US" sz="1800" b="1" i="1" dirty="0">
                            <a:solidFill>
                              <a:srgbClr val="000000"/>
                            </a:solidFill>
                            <a:latin typeface="Cambria Math" panose="02040503050406030204" pitchFamily="18" charset="0"/>
                          </a:rPr>
                        </m:ctrlPr>
                      </m:sSubPr>
                      <m:e>
                        <m:r>
                          <a:rPr lang="en-US" sz="1800" b="1" dirty="0">
                            <a:solidFill>
                              <a:srgbClr val="000000"/>
                            </a:solidFill>
                            <a:latin typeface="Cambria Math" panose="02040503050406030204" pitchFamily="18" charset="0"/>
                          </a:rPr>
                          <m:t>𝒑</m:t>
                        </m:r>
                      </m:e>
                      <m:sub>
                        <m:r>
                          <a:rPr lang="en-US" sz="1800" b="1" i="1" dirty="0">
                            <a:solidFill>
                              <a:srgbClr val="000000"/>
                            </a:solidFill>
                            <a:latin typeface="Cambria Math" panose="02040503050406030204" pitchFamily="18" charset="0"/>
                          </a:rPr>
                          <m:t>𝒈</m:t>
                        </m:r>
                      </m:sub>
                    </m:sSub>
                    <m:r>
                      <a:rPr lang="en-US" sz="1800" b="1" dirty="0">
                        <a:solidFill>
                          <a:srgbClr val="000000"/>
                        </a:solidFill>
                        <a:latin typeface="Cambria Math" panose="02040503050406030204" pitchFamily="18" charset="0"/>
                      </a:rPr>
                      <m:t>(</m:t>
                    </m:r>
                    <m:r>
                      <a:rPr lang="en-US" sz="1800" b="1" dirty="0">
                        <a:solidFill>
                          <a:srgbClr val="000000"/>
                        </a:solidFill>
                        <a:latin typeface="Cambria Math" panose="02040503050406030204" pitchFamily="18" charset="0"/>
                      </a:rPr>
                      <m:t>𝒛</m:t>
                    </m:r>
                    <m:r>
                      <a:rPr lang="en-US" sz="1800" b="1" dirty="0">
                        <a:solidFill>
                          <a:srgbClr val="000000"/>
                        </a:solidFill>
                        <a:latin typeface="Cambria Math" panose="02040503050406030204" pitchFamily="18" charset="0"/>
                      </a:rPr>
                      <m:t>)</m:t>
                    </m:r>
                  </m:oMath>
                </a14:m>
                <a:r>
                  <a:rPr lang="en-US" sz="1800" b="1" dirty="0">
                    <a:solidFill>
                      <a:srgbClr val="000000"/>
                    </a:solidFill>
                    <a:cs typeface="Arial" charset="0"/>
                  </a:rPr>
                  <a:t>.</a:t>
                </a:r>
              </a:p>
              <a:p>
                <a:pPr marL="0" lvl="1" indent="0" algn="just" defTabSz="914400" fontAlgn="base">
                  <a:spcBef>
                    <a:spcPct val="0"/>
                  </a:spcBef>
                  <a:spcAft>
                    <a:spcPts val="1200"/>
                  </a:spcAft>
                </a:pPr>
                <a:r>
                  <a:rPr lang="en-US" sz="1800" b="1" dirty="0">
                    <a:solidFill>
                      <a:srgbClr val="000000"/>
                    </a:solidFill>
                    <a:cs typeface="Arial" charset="0"/>
                  </a:rPr>
                  <a:t>    &gt;Update the generator by descending its stochastic gradient:</a:t>
                </a:r>
              </a:p>
              <a:p>
                <a:pPr marL="0" lvl="1" indent="0" algn="just" defTabSz="914400" fontAlgn="base">
                  <a:spcBef>
                    <a:spcPct val="0"/>
                  </a:spcBef>
                  <a:spcAft>
                    <a:spcPts val="1200"/>
                  </a:spcAft>
                </a:pPr>
                <a:endParaRPr lang="en-US" sz="1800" b="1" dirty="0">
                  <a:solidFill>
                    <a:srgbClr val="000000"/>
                  </a:solidFill>
                  <a:cs typeface="Arial" charset="0"/>
                </a:endParaRPr>
              </a:p>
              <a:p>
                <a:pPr marL="0" lvl="1" indent="0" algn="just" defTabSz="914400" fontAlgn="base">
                  <a:spcBef>
                    <a:spcPct val="0"/>
                  </a:spcBef>
                  <a:spcAft>
                    <a:spcPts val="1200"/>
                  </a:spcAft>
                </a:pPr>
                <a:r>
                  <a:rPr lang="en-US" sz="1800" b="1" dirty="0">
                    <a:solidFill>
                      <a:srgbClr val="000000"/>
                    </a:solidFill>
                    <a:cs typeface="Arial" charset="0"/>
                  </a:rPr>
                  <a:t>  </a:t>
                </a:r>
              </a:p>
              <a:p>
                <a:pPr marL="0" lvl="1" indent="0" algn="just" defTabSz="914400" fontAlgn="base">
                  <a:spcBef>
                    <a:spcPct val="0"/>
                  </a:spcBef>
                  <a:spcAft>
                    <a:spcPts val="1200"/>
                  </a:spcAft>
                </a:pPr>
                <a:r>
                  <a:rPr lang="en-US" sz="1800" b="1" dirty="0">
                    <a:solidFill>
                      <a:srgbClr val="000000"/>
                    </a:solidFill>
                    <a:cs typeface="Arial" charset="0"/>
                  </a:rPr>
                  <a:t>end for</a:t>
                </a:r>
              </a:p>
            </p:txBody>
          </p:sp>
        </mc:Choice>
        <mc:Fallback xmlns="">
          <p:sp>
            <p:nvSpPr>
              <p:cNvPr id="6" name="Rectangle 3">
                <a:extLst>
                  <a:ext uri="{FF2B5EF4-FFF2-40B4-BE49-F238E27FC236}">
                    <a16:creationId xmlns:a16="http://schemas.microsoft.com/office/drawing/2014/main" id="{E669543B-1007-43C1-A638-8E617239B922}"/>
                  </a:ext>
                </a:extLst>
              </p:cNvPr>
              <p:cNvSpPr txBox="1">
                <a:spLocks noRot="1" noChangeAspect="1" noMove="1" noResize="1" noEditPoints="1" noAdjustHandles="1" noChangeArrowheads="1" noChangeShapeType="1" noTextEdit="1"/>
              </p:cNvSpPr>
              <p:nvPr/>
            </p:nvSpPr>
            <p:spPr bwMode="auto">
              <a:xfrm>
                <a:off x="228600" y="703386"/>
                <a:ext cx="8686800" cy="5724710"/>
              </a:xfrm>
              <a:prstGeom prst="rect">
                <a:avLst/>
              </a:prstGeom>
              <a:blipFill>
                <a:blip r:embed="rId2"/>
                <a:stretch>
                  <a:fillRect l="-1684" t="-1384" r="-1614" b="-28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919520-E5FE-4095-8386-9A131057333D}"/>
                  </a:ext>
                </a:extLst>
              </p:cNvPr>
              <p:cNvSpPr txBox="1"/>
              <p:nvPr/>
            </p:nvSpPr>
            <p:spPr>
              <a:xfrm>
                <a:off x="0" y="2966918"/>
                <a:ext cx="8686801" cy="924164"/>
              </a:xfrm>
              <a:prstGeom prst="rect">
                <a:avLst/>
              </a:prstGeom>
              <a:noFill/>
            </p:spPr>
            <p:txBody>
              <a:bodyPr wrap="square" lIns="0" tIns="0" rIns="0" bIns="0" rtlCol="0">
                <a:spAutoFit/>
              </a:bodyPr>
              <a:lstStyle/>
              <a:p>
                <a:pPr algn="just"/>
                <a14:m>
                  <m:oMathPara xmlns:m="http://schemas.openxmlformats.org/officeDocument/2006/math">
                    <m:oMathParaPr>
                      <m:jc m:val="centerGroup"/>
                    </m:oMathParaPr>
                    <m:oMath xmlns:m="http://schemas.openxmlformats.org/officeDocument/2006/math">
                      <m:sSub>
                        <m:sSubPr>
                          <m:ctrlPr>
                            <a:rPr lang="en-US" altLang="ko-KR" sz="2200" i="1">
                              <a:latin typeface="Cambria Math" panose="02040503050406030204" pitchFamily="18" charset="0"/>
                              <a:ea typeface="Cambria Math" panose="02040503050406030204" pitchFamily="18" charset="0"/>
                            </a:rPr>
                          </m:ctrlPr>
                        </m:sSubPr>
                        <m:e>
                          <m:r>
                            <m:rPr>
                              <m:sty m:val="p"/>
                            </m:rPr>
                            <a:rPr lang="en-US" altLang="ko-KR" sz="2200" i="1">
                              <a:latin typeface="Cambria Math" panose="02040503050406030204" pitchFamily="18" charset="0"/>
                              <a:ea typeface="Cambria Math" panose="02040503050406030204" pitchFamily="18" charset="0"/>
                            </a:rPr>
                            <m:t>∇</m:t>
                          </m:r>
                        </m:e>
                        <m:sub>
                          <m:sSub>
                            <m:sSubPr>
                              <m:ctrlPr>
                                <a:rPr lang="en-US" altLang="ko-KR" sz="2200" i="1">
                                  <a:latin typeface="Cambria Math" panose="02040503050406030204" pitchFamily="18" charset="0"/>
                                  <a:ea typeface="Cambria Math" panose="02040503050406030204" pitchFamily="18" charset="0"/>
                                </a:rPr>
                              </m:ctrlPr>
                            </m:sSubPr>
                            <m:e>
                              <m:r>
                                <a:rPr lang="ko-KR" altLang="en-US" sz="2200" i="1">
                                  <a:latin typeface="Cambria Math" panose="02040503050406030204" pitchFamily="18" charset="0"/>
                                  <a:ea typeface="Cambria Math" panose="02040503050406030204" pitchFamily="18" charset="0"/>
                                </a:rPr>
                                <m:t>𝜃</m:t>
                              </m:r>
                            </m:e>
                            <m:sub>
                              <m:r>
                                <a:rPr lang="en-US" altLang="ko-KR" sz="2200" i="1">
                                  <a:latin typeface="Cambria Math" panose="02040503050406030204" pitchFamily="18" charset="0"/>
                                  <a:ea typeface="Cambria Math" panose="02040503050406030204" pitchFamily="18" charset="0"/>
                                </a:rPr>
                                <m:t>𝑑</m:t>
                              </m:r>
                            </m:sub>
                          </m:sSub>
                        </m:sub>
                      </m:sSub>
                      <m:f>
                        <m:fPr>
                          <m:ctrlPr>
                            <a:rPr lang="en-US" altLang="ko-KR" sz="2200" i="1">
                              <a:latin typeface="Cambria Math" panose="02040503050406030204" pitchFamily="18" charset="0"/>
                              <a:ea typeface="Cambria Math" panose="02040503050406030204" pitchFamily="18" charset="0"/>
                            </a:rPr>
                          </m:ctrlPr>
                        </m:fPr>
                        <m:num>
                          <m:r>
                            <a:rPr lang="en-US" altLang="ko-KR" sz="2200" i="1">
                              <a:latin typeface="Cambria Math" panose="02040503050406030204" pitchFamily="18" charset="0"/>
                              <a:ea typeface="Cambria Math" panose="02040503050406030204" pitchFamily="18" charset="0"/>
                            </a:rPr>
                            <m:t>1</m:t>
                          </m:r>
                        </m:num>
                        <m:den>
                          <m:r>
                            <a:rPr lang="en-US" altLang="ko-KR" sz="2200" i="1">
                              <a:latin typeface="Cambria Math" panose="02040503050406030204" pitchFamily="18" charset="0"/>
                              <a:ea typeface="Cambria Math" panose="02040503050406030204" pitchFamily="18" charset="0"/>
                            </a:rPr>
                            <m:t>𝑚</m:t>
                          </m:r>
                        </m:den>
                      </m:f>
                      <m:nary>
                        <m:naryPr>
                          <m:chr m:val="∑"/>
                          <m:ctrlPr>
                            <a:rPr lang="en-US" altLang="ko-KR" sz="2200" i="1">
                              <a:latin typeface="Cambria Math" panose="02040503050406030204" pitchFamily="18" charset="0"/>
                              <a:ea typeface="Cambria Math" panose="02040503050406030204" pitchFamily="18" charset="0"/>
                            </a:rPr>
                          </m:ctrlPr>
                        </m:naryPr>
                        <m:sub>
                          <m:r>
                            <m:rPr>
                              <m:brk m:alnAt="23"/>
                            </m:rPr>
                            <a:rPr lang="en-US" altLang="ko-KR" sz="2200" i="1">
                              <a:latin typeface="Cambria Math" panose="02040503050406030204" pitchFamily="18" charset="0"/>
                              <a:ea typeface="Cambria Math" panose="02040503050406030204" pitchFamily="18" charset="0"/>
                            </a:rPr>
                            <m:t>𝑖</m:t>
                          </m:r>
                          <m:r>
                            <a:rPr lang="en-US" altLang="ko-KR" sz="2200" i="1">
                              <a:latin typeface="Cambria Math" panose="02040503050406030204" pitchFamily="18" charset="0"/>
                              <a:ea typeface="Cambria Math" panose="02040503050406030204" pitchFamily="18" charset="0"/>
                            </a:rPr>
                            <m:t>=1</m:t>
                          </m:r>
                        </m:sub>
                        <m:sup>
                          <m:r>
                            <a:rPr lang="en-US" altLang="ko-KR" sz="2200" i="1">
                              <a:latin typeface="Cambria Math" panose="02040503050406030204" pitchFamily="18" charset="0"/>
                              <a:ea typeface="Cambria Math" panose="02040503050406030204" pitchFamily="18" charset="0"/>
                            </a:rPr>
                            <m:t>𝑚</m:t>
                          </m:r>
                        </m:sup>
                        <m:e>
                          <m:d>
                            <m:dPr>
                              <m:begChr m:val="["/>
                              <m:endChr m:val="]"/>
                              <m:ctrlPr>
                                <a:rPr lang="en-US" altLang="ko-KR" sz="2200" i="1">
                                  <a:latin typeface="Cambria Math" panose="02040503050406030204" pitchFamily="18" charset="0"/>
                                  <a:ea typeface="Cambria Math" panose="02040503050406030204" pitchFamily="18" charset="0"/>
                                </a:rPr>
                              </m:ctrlPr>
                            </m:dPr>
                            <m:e>
                              <m:func>
                                <m:funcPr>
                                  <m:ctrlPr>
                                    <a:rPr lang="en-US" altLang="ko-KR" sz="2200" i="1">
                                      <a:latin typeface="Cambria Math" panose="02040503050406030204" pitchFamily="18" charset="0"/>
                                      <a:ea typeface="Cambria Math" panose="02040503050406030204" pitchFamily="18" charset="0"/>
                                    </a:rPr>
                                  </m:ctrlPr>
                                </m:funcPr>
                                <m:fName>
                                  <m:r>
                                    <m:rPr>
                                      <m:sty m:val="p"/>
                                    </m:rPr>
                                    <a:rPr lang="en-US" altLang="ko-KR" sz="2200" i="1">
                                      <a:latin typeface="Cambria Math" panose="02040503050406030204" pitchFamily="18" charset="0"/>
                                      <a:ea typeface="Cambria Math" panose="02040503050406030204" pitchFamily="18" charset="0"/>
                                    </a:rPr>
                                    <m:t>log</m:t>
                                  </m:r>
                                </m:fName>
                                <m:e>
                                  <m:r>
                                    <a:rPr lang="en-US" altLang="ko-KR" sz="2200" i="1">
                                      <a:latin typeface="Cambria Math" panose="02040503050406030204" pitchFamily="18" charset="0"/>
                                      <a:ea typeface="Cambria Math" panose="02040503050406030204" pitchFamily="18" charset="0"/>
                                    </a:rPr>
                                    <m:t>𝐷</m:t>
                                  </m:r>
                                  <m:d>
                                    <m:dPr>
                                      <m:ctrlPr>
                                        <a:rPr lang="en-US" altLang="ko-KR" sz="2200" i="1">
                                          <a:latin typeface="Cambria Math" panose="02040503050406030204" pitchFamily="18" charset="0"/>
                                          <a:ea typeface="Cambria Math" panose="02040503050406030204" pitchFamily="18" charset="0"/>
                                        </a:rPr>
                                      </m:ctrlPr>
                                    </m:dPr>
                                    <m:e>
                                      <m:sSup>
                                        <m:sSupPr>
                                          <m:ctrlPr>
                                            <a:rPr lang="en-US" altLang="ko-KR" sz="2200" i="1">
                                              <a:latin typeface="Cambria Math" panose="02040503050406030204" pitchFamily="18" charset="0"/>
                                              <a:ea typeface="Cambria Math" panose="02040503050406030204" pitchFamily="18" charset="0"/>
                                            </a:rPr>
                                          </m:ctrlPr>
                                        </m:sSupPr>
                                        <m:e>
                                          <m:r>
                                            <a:rPr lang="en-US" altLang="ko-KR" sz="2200" i="1">
                                              <a:latin typeface="Cambria Math" panose="02040503050406030204" pitchFamily="18" charset="0"/>
                                              <a:ea typeface="Cambria Math" panose="02040503050406030204" pitchFamily="18" charset="0"/>
                                            </a:rPr>
                                            <m:t>𝑥</m:t>
                                          </m:r>
                                        </m:e>
                                        <m:sup>
                                          <m:r>
                                            <a:rPr lang="en-US" altLang="ko-KR" sz="2200"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𝑖</m:t>
                                          </m:r>
                                          <m:r>
                                            <a:rPr lang="en-US" altLang="ko-KR" sz="2200" i="1">
                                              <a:latin typeface="Cambria Math" panose="02040503050406030204" pitchFamily="18" charset="0"/>
                                              <a:ea typeface="Cambria Math" panose="02040503050406030204" pitchFamily="18" charset="0"/>
                                            </a:rPr>
                                            <m:t>)</m:t>
                                          </m:r>
                                        </m:sup>
                                      </m:sSup>
                                    </m:e>
                                  </m:d>
                                  <m:r>
                                    <a:rPr lang="en-US" altLang="ko-KR" sz="2200" i="1">
                                      <a:latin typeface="Cambria Math" panose="02040503050406030204" pitchFamily="18" charset="0"/>
                                      <a:ea typeface="Cambria Math" panose="02040503050406030204" pitchFamily="18" charset="0"/>
                                    </a:rPr>
                                    <m:t>+</m:t>
                                  </m:r>
                                  <m:func>
                                    <m:funcPr>
                                      <m:ctrlPr>
                                        <a:rPr lang="en-US" altLang="ko-KR" sz="2200" i="1">
                                          <a:latin typeface="Cambria Math" panose="02040503050406030204" pitchFamily="18" charset="0"/>
                                          <a:ea typeface="Cambria Math" panose="02040503050406030204" pitchFamily="18" charset="0"/>
                                        </a:rPr>
                                      </m:ctrlPr>
                                    </m:funcPr>
                                    <m:fName>
                                      <m:r>
                                        <m:rPr>
                                          <m:sty m:val="p"/>
                                        </m:rPr>
                                        <a:rPr lang="en-US" altLang="ko-KR" sz="2200" i="1">
                                          <a:latin typeface="Cambria Math" panose="02040503050406030204" pitchFamily="18" charset="0"/>
                                          <a:ea typeface="Cambria Math" panose="02040503050406030204" pitchFamily="18" charset="0"/>
                                        </a:rPr>
                                        <m:t>log</m:t>
                                      </m:r>
                                    </m:fName>
                                    <m:e>
                                      <m:r>
                                        <a:rPr lang="en-US" altLang="ko-KR" sz="2200" i="1">
                                          <a:latin typeface="Cambria Math" panose="02040503050406030204" pitchFamily="18" charset="0"/>
                                          <a:ea typeface="Cambria Math" panose="02040503050406030204" pitchFamily="18" charset="0"/>
                                        </a:rPr>
                                        <m:t>(1−</m:t>
                                      </m:r>
                                      <m:r>
                                        <a:rPr lang="en-US" altLang="ko-KR" sz="2200" i="1">
                                          <a:latin typeface="Cambria Math" panose="02040503050406030204" pitchFamily="18" charset="0"/>
                                          <a:ea typeface="Cambria Math" panose="02040503050406030204" pitchFamily="18" charset="0"/>
                                        </a:rPr>
                                        <m:t>𝐷</m:t>
                                      </m:r>
                                      <m:r>
                                        <a:rPr lang="en-US" altLang="ko-KR" sz="2200"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𝐺</m:t>
                                      </m:r>
                                      <m:r>
                                        <a:rPr lang="en-US" altLang="ko-KR" sz="2200" i="1">
                                          <a:latin typeface="Cambria Math" panose="02040503050406030204" pitchFamily="18" charset="0"/>
                                          <a:ea typeface="Cambria Math" panose="02040503050406030204" pitchFamily="18" charset="0"/>
                                        </a:rPr>
                                        <m:t>(</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𝒛</m:t>
                                          </m:r>
                                        </m:e>
                                        <m:sup>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𝒊</m:t>
                                              </m:r>
                                            </m:e>
                                          </m:d>
                                        </m:sup>
                                      </m:sSup>
                                      <m:r>
                                        <a:rPr lang="en-US" altLang="ko-KR" sz="2200" i="1">
                                          <a:latin typeface="Cambria Math" panose="02040503050406030204" pitchFamily="18" charset="0"/>
                                          <a:ea typeface="Cambria Math" panose="02040503050406030204" pitchFamily="18" charset="0"/>
                                        </a:rPr>
                                        <m:t>)))</m:t>
                                      </m:r>
                                    </m:e>
                                  </m:func>
                                </m:e>
                              </m:func>
                            </m:e>
                          </m:d>
                        </m:e>
                      </m:nary>
                    </m:oMath>
                  </m:oMathPara>
                </a14:m>
                <a:endParaRPr lang="en-US" altLang="ko-KR" sz="2200" i="1" dirty="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72919520-E5FE-4095-8386-9A131057333D}"/>
                  </a:ext>
                </a:extLst>
              </p:cNvPr>
              <p:cNvSpPr txBox="1">
                <a:spLocks noRot="1" noChangeAspect="1" noMove="1" noResize="1" noEditPoints="1" noAdjustHandles="1" noChangeArrowheads="1" noChangeShapeType="1" noTextEdit="1"/>
              </p:cNvSpPr>
              <p:nvPr/>
            </p:nvSpPr>
            <p:spPr>
              <a:xfrm>
                <a:off x="0" y="2966918"/>
                <a:ext cx="8686801" cy="92416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6F4E4B-2938-44D7-B898-BD411FD970E2}"/>
                  </a:ext>
                </a:extLst>
              </p:cNvPr>
              <p:cNvSpPr txBox="1"/>
              <p:nvPr/>
            </p:nvSpPr>
            <p:spPr>
              <a:xfrm>
                <a:off x="227012" y="5230450"/>
                <a:ext cx="8686801" cy="924164"/>
              </a:xfrm>
              <a:prstGeom prst="rect">
                <a:avLst/>
              </a:prstGeom>
              <a:noFill/>
            </p:spPr>
            <p:txBody>
              <a:bodyPr wrap="square" lIns="0" tIns="0" rIns="0" bIns="0" rtlCol="0">
                <a:spAutoFit/>
              </a:bodyPr>
              <a:lstStyle/>
              <a:p>
                <a:pPr algn="just"/>
                <a14:m>
                  <m:oMathPara xmlns:m="http://schemas.openxmlformats.org/officeDocument/2006/math">
                    <m:oMathParaPr>
                      <m:jc m:val="centerGroup"/>
                    </m:oMathParaPr>
                    <m:oMath xmlns:m="http://schemas.openxmlformats.org/officeDocument/2006/math">
                      <m:sSub>
                        <m:sSubPr>
                          <m:ctrlPr>
                            <a:rPr lang="en-US" altLang="ko-KR" sz="2200" b="0" i="1" smtClean="0">
                              <a:solidFill>
                                <a:schemeClr val="tx1"/>
                              </a:solidFill>
                              <a:latin typeface="Cambria Math" panose="02040503050406030204" pitchFamily="18" charset="0"/>
                              <a:ea typeface="Cambria Math" panose="02040503050406030204" pitchFamily="18" charset="0"/>
                            </a:rPr>
                          </m:ctrlPr>
                        </m:sSubPr>
                        <m:e>
                          <m:r>
                            <m:rPr>
                              <m:sty m:val="p"/>
                            </m:rPr>
                            <a:rPr lang="en-US" altLang="ko-KR" sz="2200" i="1">
                              <a:latin typeface="Cambria Math" panose="02040503050406030204" pitchFamily="18" charset="0"/>
                              <a:ea typeface="Cambria Math" panose="02040503050406030204" pitchFamily="18" charset="0"/>
                            </a:rPr>
                            <m:t>∇</m:t>
                          </m:r>
                        </m:e>
                        <m:sub>
                          <m:sSub>
                            <m:sSubPr>
                              <m:ctrlPr>
                                <a:rPr lang="en-US" altLang="ko-KR" sz="2200" b="0" i="1" smtClean="0">
                                  <a:solidFill>
                                    <a:schemeClr val="tx1"/>
                                  </a:solidFill>
                                  <a:latin typeface="Cambria Math" panose="02040503050406030204" pitchFamily="18" charset="0"/>
                                  <a:ea typeface="Cambria Math" panose="02040503050406030204" pitchFamily="18" charset="0"/>
                                </a:rPr>
                              </m:ctrlPr>
                            </m:sSubPr>
                            <m:e>
                              <m:r>
                                <a:rPr lang="ko-KR" altLang="en-US" sz="2200" b="0" i="1" smtClean="0">
                                  <a:solidFill>
                                    <a:schemeClr val="tx1"/>
                                  </a:solidFill>
                                  <a:latin typeface="Cambria Math" panose="02040503050406030204" pitchFamily="18" charset="0"/>
                                  <a:ea typeface="Cambria Math" panose="02040503050406030204" pitchFamily="18" charset="0"/>
                                </a:rPr>
                                <m:t>𝜃</m:t>
                              </m:r>
                            </m:e>
                            <m:sub>
                              <m:r>
                                <a:rPr lang="en-US" altLang="ko-KR" sz="2200" b="0" i="1" smtClean="0">
                                  <a:solidFill>
                                    <a:schemeClr val="tx1"/>
                                  </a:solidFill>
                                  <a:latin typeface="Cambria Math" panose="02040503050406030204" pitchFamily="18" charset="0"/>
                                  <a:ea typeface="Cambria Math" panose="02040503050406030204" pitchFamily="18" charset="0"/>
                                </a:rPr>
                                <m:t>𝑔</m:t>
                              </m:r>
                            </m:sub>
                          </m:sSub>
                        </m:sub>
                      </m:sSub>
                      <m:f>
                        <m:fPr>
                          <m:ctrlPr>
                            <a:rPr lang="en-US" altLang="ko-KR" sz="2200" b="0" i="1" smtClean="0">
                              <a:solidFill>
                                <a:schemeClr val="tx1"/>
                              </a:solidFill>
                              <a:latin typeface="Cambria Math" panose="02040503050406030204" pitchFamily="18" charset="0"/>
                              <a:ea typeface="Cambria Math" panose="02040503050406030204" pitchFamily="18" charset="0"/>
                            </a:rPr>
                          </m:ctrlPr>
                        </m:fPr>
                        <m:num>
                          <m:r>
                            <a:rPr lang="en-US" altLang="ko-KR" sz="2200" b="0" i="1" smtClean="0">
                              <a:solidFill>
                                <a:schemeClr val="tx1"/>
                              </a:solidFill>
                              <a:latin typeface="Cambria Math" panose="02040503050406030204" pitchFamily="18" charset="0"/>
                              <a:ea typeface="Cambria Math" panose="02040503050406030204" pitchFamily="18" charset="0"/>
                            </a:rPr>
                            <m:t>1</m:t>
                          </m:r>
                        </m:num>
                        <m:den>
                          <m:r>
                            <a:rPr lang="en-US" altLang="ko-KR" sz="2200" b="0" i="1" smtClean="0">
                              <a:solidFill>
                                <a:schemeClr val="tx1"/>
                              </a:solidFill>
                              <a:latin typeface="Cambria Math" panose="02040503050406030204" pitchFamily="18" charset="0"/>
                              <a:ea typeface="Cambria Math" panose="02040503050406030204" pitchFamily="18" charset="0"/>
                            </a:rPr>
                            <m:t>𝑚</m:t>
                          </m:r>
                        </m:den>
                      </m:f>
                      <m:nary>
                        <m:naryPr>
                          <m:chr m:val="∑"/>
                          <m:ctrlPr>
                            <a:rPr lang="en-US" altLang="ko-KR" sz="2200" b="0" i="1" smtClean="0">
                              <a:solidFill>
                                <a:schemeClr val="tx1"/>
                              </a:solidFill>
                              <a:latin typeface="Cambria Math" panose="02040503050406030204" pitchFamily="18" charset="0"/>
                              <a:ea typeface="Cambria Math" panose="02040503050406030204" pitchFamily="18" charset="0"/>
                            </a:rPr>
                          </m:ctrlPr>
                        </m:naryPr>
                        <m:sub>
                          <m:r>
                            <m:rPr>
                              <m:brk m:alnAt="23"/>
                            </m:rPr>
                            <a:rPr lang="en-US" altLang="ko-KR" sz="2200" b="0" i="1" smtClean="0">
                              <a:solidFill>
                                <a:schemeClr val="tx1"/>
                              </a:solidFill>
                              <a:latin typeface="Cambria Math" panose="02040503050406030204" pitchFamily="18" charset="0"/>
                              <a:ea typeface="Cambria Math" panose="02040503050406030204" pitchFamily="18" charset="0"/>
                            </a:rPr>
                            <m:t>𝑖</m:t>
                          </m:r>
                          <m:r>
                            <a:rPr lang="en-US" altLang="ko-KR" sz="2200" b="0" i="1" smtClean="0">
                              <a:solidFill>
                                <a:schemeClr val="tx1"/>
                              </a:solidFill>
                              <a:latin typeface="Cambria Math" panose="02040503050406030204" pitchFamily="18" charset="0"/>
                              <a:ea typeface="Cambria Math" panose="02040503050406030204" pitchFamily="18" charset="0"/>
                            </a:rPr>
                            <m:t>=1</m:t>
                          </m:r>
                        </m:sub>
                        <m:sup>
                          <m:r>
                            <a:rPr lang="en-US" altLang="ko-KR" sz="2200" b="0" i="1" smtClean="0">
                              <a:solidFill>
                                <a:schemeClr val="tx1"/>
                              </a:solidFill>
                              <a:latin typeface="Cambria Math" panose="02040503050406030204" pitchFamily="18" charset="0"/>
                              <a:ea typeface="Cambria Math" panose="02040503050406030204" pitchFamily="18" charset="0"/>
                            </a:rPr>
                            <m:t>𝑚</m:t>
                          </m:r>
                        </m:sup>
                        <m:e>
                          <m:d>
                            <m:dPr>
                              <m:begChr m:val="["/>
                              <m:endChr m:val="]"/>
                              <m:ctrlPr>
                                <a:rPr lang="en-US" altLang="ko-KR" sz="2200" b="0" i="1" smtClean="0">
                                  <a:solidFill>
                                    <a:schemeClr val="tx1"/>
                                  </a:solidFill>
                                  <a:latin typeface="Cambria Math" panose="02040503050406030204" pitchFamily="18" charset="0"/>
                                  <a:ea typeface="Cambria Math" panose="02040503050406030204" pitchFamily="18" charset="0"/>
                                </a:rPr>
                              </m:ctrlPr>
                            </m:dPr>
                            <m:e>
                              <m:func>
                                <m:funcPr>
                                  <m:ctrlPr>
                                    <a:rPr lang="en-US" altLang="ko-KR" sz="2200" i="1">
                                      <a:latin typeface="Cambria Math" panose="02040503050406030204" pitchFamily="18" charset="0"/>
                                      <a:ea typeface="Cambria Math" panose="02040503050406030204" pitchFamily="18" charset="0"/>
                                    </a:rPr>
                                  </m:ctrlPr>
                                </m:funcPr>
                                <m:fName>
                                  <m:r>
                                    <m:rPr>
                                      <m:sty m:val="p"/>
                                    </m:rPr>
                                    <a:rPr lang="en-US" altLang="ko-KR" sz="2200" i="1">
                                      <a:latin typeface="Cambria Math" panose="02040503050406030204" pitchFamily="18" charset="0"/>
                                      <a:ea typeface="Cambria Math" panose="02040503050406030204" pitchFamily="18" charset="0"/>
                                    </a:rPr>
                                    <m:t>log</m:t>
                                  </m:r>
                                </m:fName>
                                <m:e>
                                  <m:r>
                                    <a:rPr lang="en-US" altLang="ko-KR" sz="2200" i="1">
                                      <a:latin typeface="Cambria Math" panose="02040503050406030204" pitchFamily="18" charset="0"/>
                                      <a:ea typeface="Cambria Math" panose="02040503050406030204" pitchFamily="18" charset="0"/>
                                    </a:rPr>
                                    <m:t>(1−</m:t>
                                  </m:r>
                                  <m:r>
                                    <a:rPr lang="en-US" altLang="ko-KR" sz="2200" i="1">
                                      <a:latin typeface="Cambria Math" panose="02040503050406030204" pitchFamily="18" charset="0"/>
                                      <a:ea typeface="Cambria Math" panose="02040503050406030204" pitchFamily="18" charset="0"/>
                                    </a:rPr>
                                    <m:t>𝐷</m:t>
                                  </m:r>
                                  <m:r>
                                    <a:rPr lang="en-US" altLang="ko-KR" sz="2200" i="1">
                                      <a:latin typeface="Cambria Math" panose="02040503050406030204" pitchFamily="18" charset="0"/>
                                      <a:ea typeface="Cambria Math" panose="02040503050406030204" pitchFamily="18" charset="0"/>
                                    </a:rPr>
                                    <m:t>(</m:t>
                                  </m:r>
                                  <m:r>
                                    <a:rPr lang="en-US" altLang="ko-KR" sz="2200" i="1">
                                      <a:latin typeface="Cambria Math" panose="02040503050406030204" pitchFamily="18" charset="0"/>
                                      <a:ea typeface="Cambria Math" panose="02040503050406030204" pitchFamily="18" charset="0"/>
                                    </a:rPr>
                                    <m:t>𝐺</m:t>
                                  </m:r>
                                  <m:r>
                                    <a:rPr lang="en-US" altLang="ko-KR" sz="2200" i="1">
                                      <a:latin typeface="Cambria Math" panose="02040503050406030204" pitchFamily="18" charset="0"/>
                                      <a:ea typeface="Cambria Math" panose="02040503050406030204" pitchFamily="18" charset="0"/>
                                    </a:rPr>
                                    <m:t>(</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𝒛</m:t>
                                      </m:r>
                                    </m:e>
                                    <m:sup>
                                      <m:d>
                                        <m:dPr>
                                          <m:ctrlPr>
                                            <a:rPr lang="en-US" sz="2200" i="1">
                                              <a:latin typeface="Cambria Math" panose="02040503050406030204" pitchFamily="18" charset="0"/>
                                              <a:ea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𝒊</m:t>
                                          </m:r>
                                        </m:e>
                                      </m:d>
                                    </m:sup>
                                  </m:sSup>
                                  <m:r>
                                    <a:rPr lang="en-US" altLang="ko-KR" sz="2200" i="1">
                                      <a:latin typeface="Cambria Math" panose="02040503050406030204" pitchFamily="18" charset="0"/>
                                      <a:ea typeface="Cambria Math" panose="02040503050406030204" pitchFamily="18" charset="0"/>
                                    </a:rPr>
                                    <m:t>)))</m:t>
                                  </m:r>
                                </m:e>
                              </m:func>
                            </m:e>
                          </m:d>
                        </m:e>
                      </m:nary>
                    </m:oMath>
                  </m:oMathPara>
                </a14:m>
                <a:endParaRPr lang="en-US" altLang="ko-KR" sz="2200" b="0" dirty="0">
                  <a:solidFill>
                    <a:schemeClr val="tx1"/>
                  </a:solidFill>
                </a:endParaRPr>
              </a:p>
            </p:txBody>
          </p:sp>
        </mc:Choice>
        <mc:Fallback xmlns="">
          <p:sp>
            <p:nvSpPr>
              <p:cNvPr id="8" name="TextBox 7">
                <a:extLst>
                  <a:ext uri="{FF2B5EF4-FFF2-40B4-BE49-F238E27FC236}">
                    <a16:creationId xmlns:a16="http://schemas.microsoft.com/office/drawing/2014/main" id="{126F4E4B-2938-44D7-B898-BD411FD970E2}"/>
                  </a:ext>
                </a:extLst>
              </p:cNvPr>
              <p:cNvSpPr txBox="1">
                <a:spLocks noRot="1" noChangeAspect="1" noMove="1" noResize="1" noEditPoints="1" noAdjustHandles="1" noChangeArrowheads="1" noChangeShapeType="1" noTextEdit="1"/>
              </p:cNvSpPr>
              <p:nvPr/>
            </p:nvSpPr>
            <p:spPr>
              <a:xfrm>
                <a:off x="227012" y="5230450"/>
                <a:ext cx="8686801" cy="92416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51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Unsupervised Learning Using DCGAN</a:t>
            </a:r>
          </a:p>
        </p:txBody>
      </p:sp>
      <p:pic>
        <p:nvPicPr>
          <p:cNvPr id="3" name="Picture 2">
            <a:extLst>
              <a:ext uri="{FF2B5EF4-FFF2-40B4-BE49-F238E27FC236}">
                <a16:creationId xmlns:a16="http://schemas.microsoft.com/office/drawing/2014/main" id="{C8704326-CB2A-47C7-9808-92D90D824EF3}"/>
              </a:ext>
            </a:extLst>
          </p:cNvPr>
          <p:cNvPicPr>
            <a:picLocks noChangeAspect="1"/>
          </p:cNvPicPr>
          <p:nvPr/>
        </p:nvPicPr>
        <p:blipFill>
          <a:blip r:embed="rId2"/>
          <a:stretch>
            <a:fillRect/>
          </a:stretch>
        </p:blipFill>
        <p:spPr>
          <a:xfrm>
            <a:off x="0" y="857250"/>
            <a:ext cx="9144000" cy="5143500"/>
          </a:xfrm>
          <a:prstGeom prst="rect">
            <a:avLst/>
          </a:prstGeom>
        </p:spPr>
      </p:pic>
      <p:sp>
        <p:nvSpPr>
          <p:cNvPr id="80" name="Rectangle 3">
            <a:extLst>
              <a:ext uri="{FF2B5EF4-FFF2-40B4-BE49-F238E27FC236}">
                <a16:creationId xmlns:a16="http://schemas.microsoft.com/office/drawing/2014/main" id="{8CD96181-CB4F-4E3B-B4AB-5513322D2DEB}"/>
              </a:ext>
            </a:extLst>
          </p:cNvPr>
          <p:cNvSpPr txBox="1">
            <a:spLocks/>
          </p:cNvSpPr>
          <p:nvPr/>
        </p:nvSpPr>
        <p:spPr bwMode="auto">
          <a:xfrm>
            <a:off x="228600" y="703386"/>
            <a:ext cx="8686800" cy="29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lgn="just" defTabSz="914400" fontAlgn="base">
              <a:spcBef>
                <a:spcPct val="0"/>
              </a:spcBef>
              <a:spcAft>
                <a:spcPts val="1200"/>
              </a:spcAft>
            </a:pPr>
            <a:r>
              <a:rPr lang="en-US" sz="1800" b="1" dirty="0">
                <a:solidFill>
                  <a:srgbClr val="000000"/>
                </a:solidFill>
                <a:cs typeface="Arial" charset="0"/>
              </a:rPr>
              <a:t>Illustration of Deep Convolutional Generative Adversarial Network (DCGAN):</a:t>
            </a:r>
          </a:p>
        </p:txBody>
      </p:sp>
    </p:spTree>
    <p:extLst>
      <p:ext uri="{BB962C8B-B14F-4D97-AF65-F5344CB8AC3E}">
        <p14:creationId xmlns:p14="http://schemas.microsoft.com/office/powerpoint/2010/main" val="232888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DCGAN Structure</a:t>
            </a:r>
          </a:p>
        </p:txBody>
      </p:sp>
      <p:sp>
        <p:nvSpPr>
          <p:cNvPr id="6" name="Rectangle 3">
            <a:extLst>
              <a:ext uri="{FF2B5EF4-FFF2-40B4-BE49-F238E27FC236}">
                <a16:creationId xmlns:a16="http://schemas.microsoft.com/office/drawing/2014/main" id="{E669543B-1007-43C1-A638-8E617239B922}"/>
              </a:ext>
            </a:extLst>
          </p:cNvPr>
          <p:cNvSpPr txBox="1">
            <a:spLocks/>
          </p:cNvSpPr>
          <p:nvPr/>
        </p:nvSpPr>
        <p:spPr bwMode="auto">
          <a:xfrm>
            <a:off x="228600" y="703386"/>
            <a:ext cx="8686800" cy="572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marL="225425" indent="-22542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Generative model:</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 taking 100 random inputs, and eventually mapping them down to a matrix with size of [21, 22, 250] .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Composed of transposed convolutional neural networks with up-samplers.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Rectified linear units (</a:t>
            </a:r>
            <a:r>
              <a:rPr lang="en-US" sz="1800" b="1" dirty="0" err="1">
                <a:solidFill>
                  <a:srgbClr val="000000"/>
                </a:solidFill>
                <a:cs typeface="Arial" charset="0"/>
              </a:rPr>
              <a:t>ReLU</a:t>
            </a:r>
            <a:r>
              <a:rPr lang="en-US" sz="1800" b="1" dirty="0">
                <a:solidFill>
                  <a:srgbClr val="000000"/>
                </a:solidFill>
                <a:cs typeface="Arial" charset="0"/>
              </a:rPr>
              <a:t>) as activation.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Dropout as regularization.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Adam as optimizer and binary cross-entropy as loss function.</a:t>
            </a:r>
          </a:p>
          <a:p>
            <a:pPr marL="184150" lvl="1" indent="-184150" algn="just" defTabSz="914400" fontAlgn="base">
              <a:spcBef>
                <a:spcPct val="0"/>
              </a:spcBef>
              <a:spcAft>
                <a:spcPts val="1200"/>
              </a:spcAft>
              <a:buFont typeface="Arial" charset="0"/>
              <a:buChar char="•"/>
            </a:pPr>
            <a:r>
              <a:rPr lang="en-US" sz="1800" b="1" dirty="0">
                <a:solidFill>
                  <a:srgbClr val="000000"/>
                </a:solidFill>
                <a:cs typeface="Arial" charset="0"/>
              </a:rPr>
              <a:t>Discriminative model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Takes in [21, 22, 250] vectors from two sources, (synthetic data) generators and (real data) features, and then decide if they are real or (synthetic) fake .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Composed of strided convolutional neural networks.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Leaky </a:t>
            </a:r>
            <a:r>
              <a:rPr lang="en-US" sz="1800" b="1" dirty="0" err="1">
                <a:solidFill>
                  <a:srgbClr val="000000"/>
                </a:solidFill>
                <a:cs typeface="Arial" charset="0"/>
              </a:rPr>
              <a:t>ReLU</a:t>
            </a:r>
            <a:r>
              <a:rPr lang="en-US" sz="1800" b="1" dirty="0">
                <a:solidFill>
                  <a:srgbClr val="000000"/>
                </a:solidFill>
                <a:cs typeface="Arial" charset="0"/>
              </a:rPr>
              <a:t> as activation. </a:t>
            </a:r>
          </a:p>
          <a:p>
            <a:pPr marL="1203325" lvl="2" indent="-285750" algn="just" defTabSz="914400" fontAlgn="base">
              <a:spcBef>
                <a:spcPct val="0"/>
              </a:spcBef>
              <a:spcAft>
                <a:spcPts val="1200"/>
              </a:spcAft>
              <a:buFont typeface="Wingdings" panose="05000000000000000000" pitchFamily="2" charset="2"/>
              <a:buChar char="Ø"/>
            </a:pPr>
            <a:r>
              <a:rPr lang="en-US" sz="1800" b="1" dirty="0">
                <a:solidFill>
                  <a:srgbClr val="000000"/>
                </a:solidFill>
                <a:cs typeface="Arial" charset="0"/>
              </a:rPr>
              <a:t>Adam as optimizer and binary cross-entropy as loss function. </a:t>
            </a:r>
          </a:p>
        </p:txBody>
      </p:sp>
    </p:spTree>
    <p:extLst>
      <p:ext uri="{BB962C8B-B14F-4D97-AF65-F5344CB8AC3E}">
        <p14:creationId xmlns:p14="http://schemas.microsoft.com/office/powerpoint/2010/main" val="307835441"/>
      </p:ext>
    </p:extLst>
  </p:cSld>
  <p:clrMapOvr>
    <a:masterClrMapping/>
  </p:clrMapOvr>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15432</TotalTime>
  <Words>1838</Words>
  <Application>Microsoft Office PowerPoint</Application>
  <PresentationFormat>On-screen Show (4:3)</PresentationFormat>
  <Paragraphs>220</Paragraphs>
  <Slides>21</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맑은 고딕</vt:lpstr>
      <vt:lpstr>ＭＳ Ｐゴシック</vt:lpstr>
      <vt:lpstr>Arial</vt:lpstr>
      <vt:lpstr>Calibri</vt:lpstr>
      <vt:lpstr>Cambria Math</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Meysam Golmohammadi</cp:lastModifiedBy>
  <cp:revision>761</cp:revision>
  <dcterms:created xsi:type="dcterms:W3CDTF">2012-05-05T20:20:58Z</dcterms:created>
  <dcterms:modified xsi:type="dcterms:W3CDTF">2018-01-02T16:28:30Z</dcterms:modified>
</cp:coreProperties>
</file>