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16"/>
  </p:notesMasterIdLst>
  <p:handoutMasterIdLst>
    <p:handoutMasterId r:id="rId17"/>
  </p:handoutMasterIdLst>
  <p:sldIdLst>
    <p:sldId id="298" r:id="rId7"/>
    <p:sldId id="337" r:id="rId8"/>
    <p:sldId id="338" r:id="rId9"/>
    <p:sldId id="339" r:id="rId10"/>
    <p:sldId id="340" r:id="rId11"/>
    <p:sldId id="341" r:id="rId12"/>
    <p:sldId id="343" r:id="rId13"/>
    <p:sldId id="344" r:id="rId14"/>
    <p:sldId id="33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731">
          <p15:clr>
            <a:srgbClr val="A4A3A4"/>
          </p15:clr>
        </p15:guide>
        <p15:guide id="4" orient="horz" pos="2415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3" autoAdjust="0"/>
    <p:restoredTop sz="87941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866" y="72"/>
      </p:cViewPr>
      <p:guideLst>
        <p:guide orient="horz" pos="4298"/>
        <p:guide pos="2880"/>
        <p:guide pos="5731"/>
        <p:guide orient="horz" pos="2415"/>
        <p:guide orient="horz" pos="311"/>
        <p:guide orient="horz" pos="2822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1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7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</a:t>
            </a:r>
            <a:r>
              <a:rPr lang="en-US" sz="1000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12, 2015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12, 2015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000" b="1" cap="non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Ziyabari</a:t>
            </a: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Finding </a:t>
            </a:r>
            <a:r>
              <a:rPr lang="en-US" sz="1000" b="1" cap="non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</a:t>
            </a: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Presentation Using Reinforcement Learning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January 8 2018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2075299"/>
            <a:ext cx="610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Finding the Optimal Data Presentation Using Reinforcement Learning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9" y="5335511"/>
            <a:ext cx="6258401" cy="1144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err="1">
                <a:latin typeface="Arial"/>
                <a:cs typeface="Arial"/>
              </a:rPr>
              <a:t>Saeedeh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Ziyabari</a:t>
            </a:r>
            <a:endParaRPr lang="en-US" sz="1800" b="1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0313" y="561093"/>
            <a:ext cx="2918564" cy="2299036"/>
            <a:chOff x="264004" y="485219"/>
            <a:chExt cx="3555241" cy="2911552"/>
          </a:xfrm>
        </p:grpSpPr>
        <p:sp>
          <p:nvSpPr>
            <p:cNvPr id="8" name="Rectangle 7"/>
            <p:cNvSpPr/>
            <p:nvPr/>
          </p:nvSpPr>
          <p:spPr>
            <a:xfrm>
              <a:off x="375531" y="578210"/>
              <a:ext cx="2771323" cy="210732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04" y="485219"/>
              <a:ext cx="3555241" cy="291155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59295" y="2663236"/>
            <a:ext cx="2487106" cy="173894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33180-6D8C-4A3C-AA0C-1830E96BA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5" y="2821644"/>
            <a:ext cx="2510390" cy="17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43C861A-53E8-42AD-B9BB-C841A76A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What is Reinforcement learning (RL)?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05F4F-7C3D-4199-83B3-FFCE1E3909F1}"/>
              </a:ext>
            </a:extLst>
          </p:cNvPr>
          <p:cNvSpPr/>
          <p:nvPr/>
        </p:nvSpPr>
        <p:spPr>
          <a:xfrm>
            <a:off x="0" y="774741"/>
            <a:ext cx="88767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a branch of machine leaning concerned with taking sequence of actions.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Usually described in term of agent interacting with a previously unknown environment, trying to maximize cumulative rewards.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Deep reinforcement learning is reinforcement learning where we are using neural networks as optimizers.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Reinforcement learning using neural network to approximate functions: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Policies (select next action)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functions (measure goodness of states of state-action pairs)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 (prediction next states and rewards)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A3F0F-11B6-43C7-B3CD-2A4DFE22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05" y="4560393"/>
            <a:ext cx="3399696" cy="20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9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5E663DE-D550-426B-B582-AA4C65B65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Reinforcement Learning Examples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A38FA-A816-4081-AF28-5CB3115D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505" y="1342036"/>
            <a:ext cx="4887629" cy="3252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8CBAF-EE3F-4496-8208-C7DE8DB66F04}"/>
              </a:ext>
            </a:extLst>
          </p:cNvPr>
          <p:cNvSpPr txBox="1"/>
          <p:nvPr/>
        </p:nvSpPr>
        <p:spPr>
          <a:xfrm>
            <a:off x="360616" y="4881489"/>
            <a:ext cx="8398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Observations: Camera images, joint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Action: Joint torques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Rewards: Stay balanced, navigate to target locations, Serve and protect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D3A6A-2C25-4B83-9617-D429CA64CB17}"/>
              </a:ext>
            </a:extLst>
          </p:cNvPr>
          <p:cNvSpPr txBox="1"/>
          <p:nvPr/>
        </p:nvSpPr>
        <p:spPr>
          <a:xfrm>
            <a:off x="138528" y="654967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Robotic:</a:t>
            </a:r>
          </a:p>
        </p:txBody>
      </p:sp>
    </p:spTree>
    <p:extLst>
      <p:ext uri="{BB962C8B-B14F-4D97-AF65-F5344CB8AC3E}">
        <p14:creationId xmlns:p14="http://schemas.microsoft.com/office/powerpoint/2010/main" val="142923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BAB1-4441-45CB-A9BB-65E177FB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" y="615463"/>
            <a:ext cx="2933114" cy="457200"/>
          </a:xfrm>
        </p:spPr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Seizure detection: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C5DFB6D-062F-4111-80CD-C556B30C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Reinforcement learning examples </a:t>
            </a:r>
          </a:p>
        </p:txBody>
      </p:sp>
      <p:pic>
        <p:nvPicPr>
          <p:cNvPr id="5" name="Picture 2" descr="C:\Users\saeedeh\Downloads\term_seiz.PNG">
            <a:extLst>
              <a:ext uri="{FF2B5EF4-FFF2-40B4-BE49-F238E27FC236}">
                <a16:creationId xmlns:a16="http://schemas.microsoft.com/office/drawing/2014/main" id="{D34A1ED9-FAD3-4923-90A4-017590FF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040" y="1230926"/>
            <a:ext cx="6070894" cy="340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41F86-D31E-4651-B579-DC8074A7C8F0}"/>
              </a:ext>
            </a:extLst>
          </p:cNvPr>
          <p:cNvSpPr txBox="1"/>
          <p:nvPr/>
        </p:nvSpPr>
        <p:spPr>
          <a:xfrm>
            <a:off x="360615" y="4881489"/>
            <a:ext cx="6743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Agent: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AutoEEG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Observations: EEG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Action: seizure detection, data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Rewards: higher sensitivity and lower false 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4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0874467-E6AE-40F6-BAF8-34A32FF91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How Does RL Related to Other ML problems?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256D1E-83E2-4CC9-85B8-BDD9FC0EF565}"/>
                  </a:ext>
                </a:extLst>
              </p:cNvPr>
              <p:cNvSpPr/>
              <p:nvPr/>
            </p:nvSpPr>
            <p:spPr>
              <a:xfrm>
                <a:off x="0" y="869072"/>
                <a:ext cx="8876714" cy="594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Supervised Learning: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Environment samples input-output pair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~ p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Agent predicts </a:t>
                </a:r>
                <a:r>
                  <a:rPr lang="cy-GB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ŷ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Agent receive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y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Environment  asks agent a question, and then tells her the right answer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Contextual bandit: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Environment samples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 p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Agent takes action </a:t>
                </a:r>
                <a:r>
                  <a:rPr lang="cy-GB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ŷ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Agent receives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y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ŷ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where P is an unknown probability distribution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Environment  asks agent a question, and  gives noisy score on her answer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256D1E-83E2-4CC9-85B8-BDD9FC0EF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9072"/>
                <a:ext cx="8876714" cy="5940088"/>
              </a:xfrm>
              <a:prstGeom prst="rect">
                <a:avLst/>
              </a:prstGeom>
              <a:blipFill>
                <a:blip r:embed="rId3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48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EF74B2-21E4-4C4E-A5F2-8EAF7C885D23}"/>
                  </a:ext>
                </a:extLst>
              </p:cNvPr>
              <p:cNvSpPr/>
              <p:nvPr/>
            </p:nvSpPr>
            <p:spPr>
              <a:xfrm>
                <a:off x="-1587" y="842367"/>
                <a:ext cx="8876714" cy="578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Reinforcement learning: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Environment samples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 p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depends on your previous actions!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Agent takes action </a:t>
                </a:r>
                <a:r>
                  <a:rPr lang="cy-GB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ŷ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Agent receives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y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ŷ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where P is an unknown probability distribution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Environment  asks agent a question, and  gives noisy score on her answer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Summery of differences between RL and supervised learning: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You do not have full access to function that you are trying to optimize- must query it through interaction. 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Interacting with a </a:t>
                </a:r>
                <a:r>
                  <a:rPr lang="en-US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stateful</a:t>
                </a:r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world: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depends on your previous actions.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EF74B2-21E4-4C4E-A5F2-8EAF7C88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7" y="842367"/>
                <a:ext cx="8876714" cy="5786199"/>
              </a:xfrm>
              <a:prstGeom prst="rect">
                <a:avLst/>
              </a:prstGeom>
              <a:blipFill>
                <a:blip r:embed="rId3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>
            <a:extLst>
              <a:ext uri="{FF2B5EF4-FFF2-40B4-BE49-F238E27FC236}">
                <a16:creationId xmlns:a16="http://schemas.microsoft.com/office/drawing/2014/main" id="{5471C333-DDCA-4199-9D29-606B2514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How Does RL Related to Other ML problems? </a:t>
            </a:r>
          </a:p>
        </p:txBody>
      </p:sp>
    </p:spTree>
    <p:extLst>
      <p:ext uri="{BB962C8B-B14F-4D97-AF65-F5344CB8AC3E}">
        <p14:creationId xmlns:p14="http://schemas.microsoft.com/office/powerpoint/2010/main" val="402089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A65F51E-8E64-4828-9B1B-B8DDE5FDE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Reinforcement Learning deficiency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23A020-AC80-4D83-9CC0-3A95B76551AF}"/>
              </a:ext>
            </a:extLst>
          </p:cNvPr>
          <p:cNvSpPr txBox="1">
            <a:spLocks/>
          </p:cNvSpPr>
          <p:nvPr/>
        </p:nvSpPr>
        <p:spPr bwMode="auto">
          <a:xfrm>
            <a:off x="228600" y="703386"/>
            <a:ext cx="8686800" cy="58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Reinforcement learning is the idea of a reward function, which indicates to the learning algorithm what states are preferred, and what states should be avoided. 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make reinforcement learning run in a reasonable amount of time, it is frequently necessary to use a well-chosen reward function that gives appropriate “hints” to the learning algorithm.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 selection of these hints often entails significant trial and error, and poorly chosen shaping rewards often change the problem in unanticipated way that cause poor solutions to be learned.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Developing a theory for shaping the reward function to show how the problem can be eliminated is the main contribution of this work.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4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47BF92C-612D-4ED9-9A9F-E5B01D22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Deep </a:t>
            </a:r>
            <a:r>
              <a:rPr lang="en-US" dirty="0"/>
              <a:t>Reinforcement Learning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D359A6-6327-42D9-AF2F-41E6B269D43A}"/>
              </a:ext>
            </a:extLst>
          </p:cNvPr>
          <p:cNvSpPr/>
          <p:nvPr/>
        </p:nvSpPr>
        <p:spPr>
          <a:xfrm>
            <a:off x="3416966" y="1179099"/>
            <a:ext cx="4886666" cy="43700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58711-5F5F-455A-ABFE-49F98484CA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70" y="2150959"/>
            <a:ext cx="4339590" cy="23992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FECB44-BC44-427A-8C3D-3CFD220E5F90}"/>
              </a:ext>
            </a:extLst>
          </p:cNvPr>
          <p:cNvSpPr/>
          <p:nvPr/>
        </p:nvSpPr>
        <p:spPr>
          <a:xfrm>
            <a:off x="5488192" y="1264669"/>
            <a:ext cx="838499" cy="400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73FEA-889B-46D9-9CA0-3BF9FB4C017B}"/>
              </a:ext>
            </a:extLst>
          </p:cNvPr>
          <p:cNvSpPr/>
          <p:nvPr/>
        </p:nvSpPr>
        <p:spPr>
          <a:xfrm>
            <a:off x="4070478" y="1629215"/>
            <a:ext cx="1006841" cy="4424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244CA3-B9B5-4F6F-8341-695C3D20E3A8}"/>
                  </a:ext>
                </a:extLst>
              </p:cNvPr>
              <p:cNvSpPr/>
              <p:nvPr/>
            </p:nvSpPr>
            <p:spPr>
              <a:xfrm>
                <a:off x="4702745" y="4657007"/>
                <a:ext cx="975165" cy="7341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Policy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(S, a)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244CA3-B9B5-4F6F-8341-695C3D20E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45" y="4657007"/>
                <a:ext cx="975165" cy="734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80D221-E46B-499F-9F7F-88E50BFB266D}"/>
              </a:ext>
            </a:extLst>
          </p:cNvPr>
          <p:cNvSpPr/>
          <p:nvPr/>
        </p:nvSpPr>
        <p:spPr>
          <a:xfrm>
            <a:off x="169579" y="4439651"/>
            <a:ext cx="1996106" cy="180742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1B343D-A8DE-4B94-A5D4-F170DF42765A}"/>
              </a:ext>
            </a:extLst>
          </p:cNvPr>
          <p:cNvSpPr/>
          <p:nvPr/>
        </p:nvSpPr>
        <p:spPr>
          <a:xfrm>
            <a:off x="3702222" y="4652492"/>
            <a:ext cx="749766" cy="529651"/>
          </a:xfrm>
          <a:custGeom>
            <a:avLst/>
            <a:gdLst>
              <a:gd name="connsiteX0" fmla="*/ 0 w 938463"/>
              <a:gd name="connsiteY0" fmla="*/ 0 h 529651"/>
              <a:gd name="connsiteX1" fmla="*/ 48126 w 938463"/>
              <a:gd name="connsiteY1" fmla="*/ 385010 h 529651"/>
              <a:gd name="connsiteX2" fmla="*/ 240631 w 938463"/>
              <a:gd name="connsiteY2" fmla="*/ 120315 h 529651"/>
              <a:gd name="connsiteX3" fmla="*/ 312821 w 938463"/>
              <a:gd name="connsiteY3" fmla="*/ 288758 h 529651"/>
              <a:gd name="connsiteX4" fmla="*/ 481263 w 938463"/>
              <a:gd name="connsiteY4" fmla="*/ 24063 h 529651"/>
              <a:gd name="connsiteX5" fmla="*/ 601578 w 938463"/>
              <a:gd name="connsiteY5" fmla="*/ 529389 h 529651"/>
              <a:gd name="connsiteX6" fmla="*/ 842210 w 938463"/>
              <a:gd name="connsiteY6" fmla="*/ 96252 h 529651"/>
              <a:gd name="connsiteX7" fmla="*/ 866273 w 938463"/>
              <a:gd name="connsiteY7" fmla="*/ 288758 h 529651"/>
              <a:gd name="connsiteX8" fmla="*/ 938463 w 938463"/>
              <a:gd name="connsiteY8" fmla="*/ 72189 h 529651"/>
              <a:gd name="connsiteX9" fmla="*/ 938463 w 938463"/>
              <a:gd name="connsiteY9" fmla="*/ 72189 h 5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463" h="529651">
                <a:moveTo>
                  <a:pt x="0" y="0"/>
                </a:moveTo>
                <a:cubicBezTo>
                  <a:pt x="4010" y="182479"/>
                  <a:pt x="8021" y="364958"/>
                  <a:pt x="48126" y="385010"/>
                </a:cubicBezTo>
                <a:cubicBezTo>
                  <a:pt x="88231" y="405063"/>
                  <a:pt x="196515" y="136357"/>
                  <a:pt x="240631" y="120315"/>
                </a:cubicBezTo>
                <a:cubicBezTo>
                  <a:pt x="284747" y="104273"/>
                  <a:pt x="272716" y="304800"/>
                  <a:pt x="312821" y="288758"/>
                </a:cubicBezTo>
                <a:cubicBezTo>
                  <a:pt x="352926" y="272716"/>
                  <a:pt x="433137" y="-16042"/>
                  <a:pt x="481263" y="24063"/>
                </a:cubicBezTo>
                <a:cubicBezTo>
                  <a:pt x="529389" y="64168"/>
                  <a:pt x="541420" y="517358"/>
                  <a:pt x="601578" y="529389"/>
                </a:cubicBezTo>
                <a:cubicBezTo>
                  <a:pt x="661736" y="541420"/>
                  <a:pt x="798094" y="136357"/>
                  <a:pt x="842210" y="96252"/>
                </a:cubicBezTo>
                <a:cubicBezTo>
                  <a:pt x="886326" y="56147"/>
                  <a:pt x="850231" y="292768"/>
                  <a:pt x="866273" y="288758"/>
                </a:cubicBezTo>
                <a:cubicBezTo>
                  <a:pt x="882315" y="284748"/>
                  <a:pt x="938463" y="72189"/>
                  <a:pt x="938463" y="72189"/>
                </a:cubicBezTo>
                <a:lnTo>
                  <a:pt x="938463" y="72189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AAED89-FB9F-499E-81C9-C129248497F2}"/>
              </a:ext>
            </a:extLst>
          </p:cNvPr>
          <p:cNvSpPr/>
          <p:nvPr/>
        </p:nvSpPr>
        <p:spPr>
          <a:xfrm>
            <a:off x="4147137" y="5355879"/>
            <a:ext cx="100063" cy="1066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A345F-D7F1-443D-B746-105793C576A1}"/>
              </a:ext>
            </a:extLst>
          </p:cNvPr>
          <p:cNvCxnSpPr>
            <a:cxnSpLocks/>
          </p:cNvCxnSpPr>
          <p:nvPr/>
        </p:nvCxnSpPr>
        <p:spPr>
          <a:xfrm flipH="1" flipV="1">
            <a:off x="2177544" y="5365897"/>
            <a:ext cx="1996106" cy="37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004CE7-4189-4DDC-8BA9-2E1829D40F6F}"/>
              </a:ext>
            </a:extLst>
          </p:cNvPr>
          <p:cNvCxnSpPr>
            <a:cxnSpLocks/>
          </p:cNvCxnSpPr>
          <p:nvPr/>
        </p:nvCxnSpPr>
        <p:spPr>
          <a:xfrm flipV="1">
            <a:off x="701640" y="818149"/>
            <a:ext cx="0" cy="3621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53A131-FCB0-4865-B029-4E3030DBC925}"/>
              </a:ext>
            </a:extLst>
          </p:cNvPr>
          <p:cNvCxnSpPr>
            <a:cxnSpLocks/>
          </p:cNvCxnSpPr>
          <p:nvPr/>
        </p:nvCxnSpPr>
        <p:spPr>
          <a:xfrm>
            <a:off x="701640" y="818149"/>
            <a:ext cx="5191625" cy="6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51AD23-A522-4A60-B012-487F62D5B5CB}"/>
              </a:ext>
            </a:extLst>
          </p:cNvPr>
          <p:cNvCxnSpPr>
            <a:cxnSpLocks/>
          </p:cNvCxnSpPr>
          <p:nvPr/>
        </p:nvCxnSpPr>
        <p:spPr>
          <a:xfrm>
            <a:off x="5873204" y="824690"/>
            <a:ext cx="1" cy="360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EBAABA-46E3-41F4-839A-75CC9A6109BD}"/>
              </a:ext>
            </a:extLst>
          </p:cNvPr>
          <p:cNvCxnSpPr>
            <a:cxnSpLocks/>
          </p:cNvCxnSpPr>
          <p:nvPr/>
        </p:nvCxnSpPr>
        <p:spPr>
          <a:xfrm flipV="1">
            <a:off x="1612232" y="1855442"/>
            <a:ext cx="0" cy="2584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6BAABD9-F029-451B-8F08-3DED4C2236C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612232" y="1838889"/>
            <a:ext cx="2458246" cy="11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D5E785B-FB94-49BB-96C3-535A60F5742F}"/>
              </a:ext>
            </a:extLst>
          </p:cNvPr>
          <p:cNvSpPr/>
          <p:nvPr/>
        </p:nvSpPr>
        <p:spPr>
          <a:xfrm>
            <a:off x="2310062" y="5446471"/>
            <a:ext cx="1413408" cy="498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Data presentation</a:t>
            </a:r>
            <a:r>
              <a:rPr lang="en-US" b="1" dirty="0"/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618C66-33DE-48B2-B348-033FDBF53747}"/>
              </a:ext>
            </a:extLst>
          </p:cNvPr>
          <p:cNvSpPr/>
          <p:nvPr/>
        </p:nvSpPr>
        <p:spPr>
          <a:xfrm>
            <a:off x="1663977" y="1904080"/>
            <a:ext cx="1753780" cy="4424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 seconds of EEG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615EF9-1ECF-46AA-B3F9-5E6854F79313}"/>
              </a:ext>
            </a:extLst>
          </p:cNvPr>
          <p:cNvSpPr/>
          <p:nvPr/>
        </p:nvSpPr>
        <p:spPr>
          <a:xfrm>
            <a:off x="1191430" y="884209"/>
            <a:ext cx="3468102" cy="2694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Sensitivity and false alarm rate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470097-CD35-4BDA-97EB-623ECAB10DA6}"/>
              </a:ext>
            </a:extLst>
          </p:cNvPr>
          <p:cNvSpPr/>
          <p:nvPr/>
        </p:nvSpPr>
        <p:spPr>
          <a:xfrm rot="16200000">
            <a:off x="7170819" y="3306839"/>
            <a:ext cx="1928860" cy="3367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Parameter </a:t>
            </a:r>
            <a:r>
              <a:rPr lang="el-GR" b="1" dirty="0">
                <a:solidFill>
                  <a:schemeClr val="tx1"/>
                </a:solidFill>
              </a:rPr>
              <a:t>θ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CCC4F3-5BCE-425E-ADC2-11FCB1265FFB}"/>
              </a:ext>
            </a:extLst>
          </p:cNvPr>
          <p:cNvCxnSpPr>
            <a:cxnSpLocks/>
          </p:cNvCxnSpPr>
          <p:nvPr/>
        </p:nvCxnSpPr>
        <p:spPr>
          <a:xfrm>
            <a:off x="4586288" y="2071687"/>
            <a:ext cx="0" cy="20002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saeedeh\Downloads\term_seiz.PNG">
            <a:extLst>
              <a:ext uri="{FF2B5EF4-FFF2-40B4-BE49-F238E27FC236}">
                <a16:creationId xmlns:a16="http://schemas.microsoft.com/office/drawing/2014/main" id="{6278E30F-1035-4E5A-AEE3-F3C3024A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162" y="4936797"/>
            <a:ext cx="1850536" cy="10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5AD4B38-3307-4C4F-9EA4-0A91B5227AF2}"/>
              </a:ext>
            </a:extLst>
          </p:cNvPr>
          <p:cNvSpPr/>
          <p:nvPr/>
        </p:nvSpPr>
        <p:spPr>
          <a:xfrm>
            <a:off x="518524" y="4460441"/>
            <a:ext cx="1419770" cy="400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7FAEB4-5A90-4270-B95F-28DFEF3FF507}"/>
              </a:ext>
            </a:extLst>
          </p:cNvPr>
          <p:cNvSpPr/>
          <p:nvPr/>
        </p:nvSpPr>
        <p:spPr>
          <a:xfrm>
            <a:off x="2356630" y="5047774"/>
            <a:ext cx="869390" cy="2514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Action: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92EFBD-4055-4145-80BE-E413CCE0A06E}"/>
              </a:ext>
            </a:extLst>
          </p:cNvPr>
          <p:cNvSpPr/>
          <p:nvPr/>
        </p:nvSpPr>
        <p:spPr>
          <a:xfrm>
            <a:off x="1663055" y="1455082"/>
            <a:ext cx="1481713" cy="400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Observation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FABDA7-B668-48E1-8F68-1C5C774BD82D}"/>
              </a:ext>
            </a:extLst>
          </p:cNvPr>
          <p:cNvSpPr/>
          <p:nvPr/>
        </p:nvSpPr>
        <p:spPr>
          <a:xfrm>
            <a:off x="1169482" y="428650"/>
            <a:ext cx="1101970" cy="400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Reward:</a:t>
            </a:r>
          </a:p>
        </p:txBody>
      </p:sp>
    </p:spTree>
    <p:extLst>
      <p:ext uri="{BB962C8B-B14F-4D97-AF65-F5344CB8AC3E}">
        <p14:creationId xmlns:p14="http://schemas.microsoft.com/office/powerpoint/2010/main" val="409467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F0748DF5-029B-41F7-93FC-B8820196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Contributions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E32F98-5C82-438A-A7AE-FBD1EFD91669}"/>
              </a:ext>
            </a:extLst>
          </p:cNvPr>
          <p:cNvSpPr txBox="1">
            <a:spLocks/>
          </p:cNvSpPr>
          <p:nvPr/>
        </p:nvSpPr>
        <p:spPr bwMode="auto">
          <a:xfrm>
            <a:off x="228600" y="839006"/>
            <a:ext cx="8686800" cy="57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Introducing a new model for automatic discovery of the optimal data presentation using reinforcement learning framework.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Combining the proposed reinforcement learning framework with new robust and reliable optimization algorithm to find the best data presentation faster and thereby achieve the best performance.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Applying the proposed reinforcement learning frameworks </a:t>
            </a:r>
            <a:r>
              <a:rPr lang="en-US" sz="1800" b="1">
                <a:solidFill>
                  <a:srgbClr val="000000"/>
                </a:solidFill>
                <a:cs typeface="Arial" charset="0"/>
              </a:rPr>
              <a:t>to determine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 </a:t>
            </a:r>
            <a:r>
              <a:rPr lang="en-US" sz="1800" b="1" dirty="0">
                <a:cs typeface="Arial" charset="0"/>
              </a:rPr>
              <a:t>optimal set of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hyperparameters in any learning algorithms.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Investigation the potential of applying the reinforcement learning frameworks for the first time on the task of automatic analysis of EEGs.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cs typeface="Arial" charset="0"/>
              </a:rPr>
              <a:t>Developing a theory for shaping the reward function.</a:t>
            </a: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184150" lvl="1" indent="-184150" algn="just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61642"/>
      </p:ext>
    </p:extLst>
  </p:cSld>
  <p:clrMapOvr>
    <a:masterClrMapping/>
  </p:clrMapOvr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11700</TotalTime>
  <Words>651</Words>
  <Application>Microsoft Office PowerPoint</Application>
  <PresentationFormat>On-screen Show (4:3)</PresentationFormat>
  <Paragraphs>75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Calibri</vt:lpstr>
      <vt:lpstr>Cambria Math</vt:lpstr>
      <vt:lpstr>Times New Roman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saeedeh khoshgoftar</cp:lastModifiedBy>
  <cp:revision>604</cp:revision>
  <dcterms:created xsi:type="dcterms:W3CDTF">2012-05-05T20:20:58Z</dcterms:created>
  <dcterms:modified xsi:type="dcterms:W3CDTF">2018-01-08T21:42:32Z</dcterms:modified>
</cp:coreProperties>
</file>